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6" r:id="rId3"/>
    <p:sldId id="264" r:id="rId4"/>
    <p:sldId id="257" r:id="rId5"/>
    <p:sldId id="272" r:id="rId6"/>
    <p:sldId id="258" r:id="rId7"/>
    <p:sldId id="259" r:id="rId8"/>
    <p:sldId id="260" r:id="rId9"/>
    <p:sldId id="261" r:id="rId10"/>
    <p:sldId id="262" r:id="rId11"/>
    <p:sldId id="263" r:id="rId12"/>
  </p:sldIdLst>
  <p:sldSz cx="9144000" cy="5143500"/>
  <p:notesSz cx="9144000" cy="51435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8068"/>
          </a:xfrm>
          <a:prstGeom prst="rect">
            <a:avLst/>
          </a:prstGeom>
        </p:spPr>
        <p:txBody>
          <a:bodyPr vert="horz" lIns="91440" tIns="45720" rIns="91440" bIns="45720" rtlCol="0"/>
          <a:lstStyle>
            <a:lvl1pPr algn="l">
              <a:defRPr sz="675"/>
            </a:lvl1pPr>
          </a:lstStyle>
          <a:p>
            <a:endParaRPr lang="en-US"/>
          </a:p>
        </p:txBody>
      </p:sp>
      <p:sp>
        <p:nvSpPr>
          <p:cNvPr id="3" name="Date Placeholder 2"/>
          <p:cNvSpPr>
            <a:spLocks noGrp="1"/>
          </p:cNvSpPr>
          <p:nvPr>
            <p:ph type="dt" sz="quarter" idx="1"/>
          </p:nvPr>
        </p:nvSpPr>
        <p:spPr>
          <a:xfrm>
            <a:off x="5179484" y="0"/>
            <a:ext cx="3962400" cy="258068"/>
          </a:xfrm>
          <a:prstGeom prst="rect">
            <a:avLst/>
          </a:prstGeom>
        </p:spPr>
        <p:txBody>
          <a:bodyPr vert="horz" lIns="91440" tIns="45720" rIns="91440" bIns="45720" rtlCol="0"/>
          <a:lstStyle>
            <a:lvl1pPr algn="r">
              <a:defRPr sz="675"/>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4885432"/>
            <a:ext cx="3962400" cy="258068"/>
          </a:xfrm>
          <a:prstGeom prst="rect">
            <a:avLst/>
          </a:prstGeom>
        </p:spPr>
        <p:txBody>
          <a:bodyPr vert="horz" lIns="91440" tIns="45720" rIns="91440" bIns="45720" rtlCol="0" anchor="b"/>
          <a:lstStyle>
            <a:lvl1pPr algn="l">
              <a:defRPr sz="675"/>
            </a:lvl1pPr>
          </a:lstStyle>
          <a:p>
            <a:endParaRPr lang="en-US"/>
          </a:p>
        </p:txBody>
      </p:sp>
      <p:sp>
        <p:nvSpPr>
          <p:cNvPr id="5" name="Slide Number Placeholder 4"/>
          <p:cNvSpPr>
            <a:spLocks noGrp="1"/>
          </p:cNvSpPr>
          <p:nvPr>
            <p:ph type="sldNum" sz="quarter" idx="3"/>
          </p:nvPr>
        </p:nvSpPr>
        <p:spPr>
          <a:xfrm>
            <a:off x="5179484" y="4885432"/>
            <a:ext cx="3962400" cy="258068"/>
          </a:xfrm>
          <a:prstGeom prst="rect">
            <a:avLst/>
          </a:prstGeom>
        </p:spPr>
        <p:txBody>
          <a:bodyPr vert="horz" lIns="91440" tIns="45720" rIns="91440" bIns="45720" rtlCol="0" anchor="b"/>
          <a:lstStyle>
            <a:lvl1pPr algn="r">
              <a:defRPr sz="675"/>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806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25806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3028950" y="642938"/>
            <a:ext cx="3086100" cy="1735931"/>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5309"/>
            <a:ext cx="7315200" cy="2025253"/>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4885432"/>
            <a:ext cx="3962400" cy="25806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4885432"/>
            <a:ext cx="3962400" cy="258068"/>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panose="020B0604020202020204"/>
                <a:cs typeface="Arial" panose="020B0604020202020204"/>
              </a:defRPr>
            </a:lvl1pPr>
          </a:lstStyle>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0" y="4980917"/>
            <a:ext cx="9143999" cy="161090"/>
          </a:xfrm>
          <a:prstGeom prst="rect">
            <a:avLst/>
          </a:prstGeom>
        </p:spPr>
      </p:pic>
      <p:sp>
        <p:nvSpPr>
          <p:cNvPr id="2" name="Holder 2"/>
          <p:cNvSpPr>
            <a:spLocks noGrp="1"/>
          </p:cNvSpPr>
          <p:nvPr>
            <p:ph type="title"/>
          </p:nvPr>
        </p:nvSpPr>
        <p:spPr>
          <a:xfrm>
            <a:off x="241198" y="330834"/>
            <a:ext cx="8661603" cy="422275"/>
          </a:xfrm>
          <a:prstGeom prst="rect">
            <a:avLst/>
          </a:prstGeom>
        </p:spPr>
        <p:txBody>
          <a:bodyPr wrap="square" lIns="0" tIns="0" rIns="0" bIns="0">
            <a:spAutoFit/>
          </a:bodyPr>
          <a:lstStyle>
            <a:lvl1pPr>
              <a:defRPr sz="2600" b="1" i="0">
                <a:solidFill>
                  <a:schemeClr val="tx1"/>
                </a:solidFill>
                <a:latin typeface="Arial" panose="020B0604020202020204"/>
                <a:cs typeface="Arial" panose="020B0604020202020204"/>
              </a:defRPr>
            </a:lvl1pPr>
          </a:lstStyle>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tags" Target="../tags/tag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609600" y="438150"/>
            <a:ext cx="6667500" cy="3983355"/>
          </a:xfrm>
          <a:prstGeom prst="rect">
            <a:avLst/>
          </a:prstGeom>
          <a:noFill/>
        </p:spPr>
        <p:txBody>
          <a:bodyPr wrap="square" rtlCol="0">
            <a:noAutofit/>
          </a:bodyPr>
          <a:p>
            <a:r>
              <a:rPr lang="en-US" sz="3200" b="1"/>
              <a:t>Power Manager Telemetry</a:t>
            </a:r>
            <a:r>
              <a:rPr lang="en-US" sz="2400" b="1"/>
              <a:t> </a:t>
            </a:r>
            <a:endParaRPr lang="en-US" sz="2400" b="1"/>
          </a:p>
          <a:p>
            <a:r>
              <a:rPr lang="en-US" sz="2000" b="1"/>
              <a:t>Category</a:t>
            </a:r>
            <a:r>
              <a:rPr lang="en-US" sz="2000"/>
              <a:t>: Sustainability</a:t>
            </a:r>
            <a:r>
              <a:rPr lang="en-IN" altLang="en-US" sz="2000"/>
              <a:t> </a:t>
            </a:r>
            <a:endParaRPr lang="en-IN" altLang="en-US" sz="2000"/>
          </a:p>
          <a:p>
            <a:endParaRPr lang="en-US"/>
          </a:p>
          <a:p>
            <a:endParaRPr lang="en-US"/>
          </a:p>
          <a:p>
            <a:r>
              <a:rPr lang="en-IN" altLang="en-US" sz="2000" b="1"/>
              <a:t>Bavitesh M</a:t>
            </a:r>
            <a:endParaRPr lang="en-US" sz="2000" b="1"/>
          </a:p>
          <a:p>
            <a:r>
              <a:rPr lang="en-IN" altLang="en-US" sz="1600" i="1"/>
              <a:t>6th Semester</a:t>
            </a:r>
            <a:endParaRPr lang="en-IN" altLang="en-US" sz="1600" i="1"/>
          </a:p>
          <a:p>
            <a:r>
              <a:rPr lang="en-IN" altLang="en-US" sz="1600" i="1"/>
              <a:t>Nitte Meenakshi Institute of Technology</a:t>
            </a:r>
            <a:endParaRPr lang="en-IN" altLang="en-US" sz="1600" i="1"/>
          </a:p>
          <a:p>
            <a:endParaRPr lang="en-IN" altLang="en-US"/>
          </a:p>
          <a:p>
            <a:endParaRPr lang="en-IN" altLang="en-US"/>
          </a:p>
          <a:p>
            <a:endParaRPr lang="en-IN" altLang="en-US"/>
          </a:p>
          <a:p>
            <a:r>
              <a:rPr lang="en-IN" altLang="en-US" sz="1000" i="1"/>
              <a:t>Under the Guidance of</a:t>
            </a:r>
            <a:endParaRPr lang="en-IN" altLang="en-US" sz="1000" i="1"/>
          </a:p>
          <a:p>
            <a:r>
              <a:rPr lang="en-IN" altLang="en-US" sz="1400" b="1"/>
              <a:t>Dr. Shashidhara K S</a:t>
            </a:r>
            <a:endParaRPr lang="en-IN" altLang="en-US" sz="1400" b="1"/>
          </a:p>
          <a:p>
            <a:r>
              <a:rPr lang="en-IN" altLang="en-US" sz="1200" i="1"/>
              <a:t>Associate Professor</a:t>
            </a:r>
            <a:endParaRPr lang="en-IN" altLang="en-US" sz="1400" i="1"/>
          </a:p>
          <a:p>
            <a:r>
              <a:rPr lang="en-IN" altLang="en-US" sz="1200" i="1"/>
              <a:t>Dept. of Electronics and Communication Engineering</a:t>
            </a:r>
            <a:endParaRPr lang="en-IN" altLang="en-US" sz="1200" i="1"/>
          </a:p>
          <a:p>
            <a:endParaRPr lang="en-IN" altLang="en-US" sz="1200"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198" y="330834"/>
            <a:ext cx="1829435" cy="422275"/>
          </a:xfrm>
          <a:prstGeom prst="rect">
            <a:avLst/>
          </a:prstGeom>
        </p:spPr>
        <p:txBody>
          <a:bodyPr vert="horz" wrap="square" lIns="0" tIns="13335" rIns="0" bIns="0" rtlCol="0">
            <a:spAutoFit/>
          </a:bodyPr>
          <a:lstStyle/>
          <a:p>
            <a:pPr marL="12700">
              <a:lnSpc>
                <a:spcPct val="100000"/>
              </a:lnSpc>
              <a:spcBef>
                <a:spcPts val="105"/>
              </a:spcBef>
            </a:pPr>
            <a:r>
              <a:rPr dirty="0"/>
              <a:t>Conclusion</a:t>
            </a:r>
            <a:endParaRPr dirty="0"/>
          </a:p>
        </p:txBody>
      </p:sp>
      <p:sp>
        <p:nvSpPr>
          <p:cNvPr id="3" name="Text Box 2"/>
          <p:cNvSpPr txBox="1"/>
          <p:nvPr/>
        </p:nvSpPr>
        <p:spPr>
          <a:xfrm>
            <a:off x="646430" y="1016000"/>
            <a:ext cx="7506970" cy="2861310"/>
          </a:xfrm>
          <a:prstGeom prst="rect">
            <a:avLst/>
          </a:prstGeom>
          <a:noFill/>
        </p:spPr>
        <p:txBody>
          <a:bodyPr wrap="square" rtlCol="0">
            <a:spAutoFit/>
          </a:bodyPr>
          <a:p>
            <a:r>
              <a:rPr lang="en-US"/>
              <a:t>In conclusion, </a:t>
            </a:r>
            <a:r>
              <a:rPr lang="en-IN" altLang="en-US"/>
              <a:t>the </a:t>
            </a:r>
            <a:r>
              <a:rPr lang="en-US"/>
              <a:t>implement</a:t>
            </a:r>
            <a:r>
              <a:rPr lang="en-IN" altLang="en-US"/>
              <a:t>ation of </a:t>
            </a:r>
            <a:r>
              <a:rPr lang="en-US"/>
              <a:t>an Intelligent Power Management System using a combination of </a:t>
            </a:r>
            <a:r>
              <a:rPr lang="en-IN" altLang="en-US"/>
              <a:t>Node Exporter, IPMI</a:t>
            </a:r>
            <a:r>
              <a:rPr lang="en-US"/>
              <a:t>, Docker, Prometheus, Grafana, </a:t>
            </a:r>
            <a:r>
              <a:rPr lang="en-IN" altLang="en-US"/>
              <a:t>was perfomed successfully</a:t>
            </a:r>
            <a:r>
              <a:rPr lang="en-US"/>
              <a:t>. This integrated approach enabled precise power monitoring, simulation of system loads, and real-time visualization of metrics. Moving forward, we aim to enhance our system by integrating additional monitoring tools, refining optimization strategies based on data analysis, and ensuring scalability across diverse computing environments. Our commitment remains focused on achieving efficient power management and contributing to sustainability goals through continuous improvement and innovation.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609600" y="438150"/>
            <a:ext cx="4589780" cy="706755"/>
          </a:xfrm>
          <a:prstGeom prst="rect">
            <a:avLst/>
          </a:prstGeom>
          <a:noFill/>
        </p:spPr>
        <p:txBody>
          <a:bodyPr wrap="square" rtlCol="0">
            <a:spAutoFit/>
          </a:bodyPr>
          <a:p>
            <a:r>
              <a:rPr lang="en-US" sz="2800" b="1"/>
              <a:t>P</a:t>
            </a:r>
            <a:r>
              <a:rPr lang="en-IN" altLang="en-US" sz="2800" b="1"/>
              <a:t>roblem Statment</a:t>
            </a:r>
            <a:r>
              <a:rPr lang="en-US" sz="2000" b="1"/>
              <a:t> </a:t>
            </a:r>
            <a:endParaRPr lang="en-US" sz="2000" b="1"/>
          </a:p>
          <a:p>
            <a:endParaRPr lang="en-IN" altLang="en-US" sz="1200" i="1"/>
          </a:p>
        </p:txBody>
      </p:sp>
      <p:sp>
        <p:nvSpPr>
          <p:cNvPr id="5" name="Text Box 4"/>
          <p:cNvSpPr txBox="1"/>
          <p:nvPr/>
        </p:nvSpPr>
        <p:spPr>
          <a:xfrm>
            <a:off x="701040" y="1142365"/>
            <a:ext cx="6995160" cy="2584450"/>
          </a:xfrm>
          <a:prstGeom prst="rect">
            <a:avLst/>
          </a:prstGeom>
          <a:noFill/>
        </p:spPr>
        <p:txBody>
          <a:bodyPr wrap="square" rtlCol="0">
            <a:spAutoFit/>
          </a:bodyPr>
          <a:p>
            <a:pPr marL="285750" indent="-285750">
              <a:buFont typeface="Arial" panose="020B0604020202020204" pitchFamily="34" charset="0"/>
              <a:buChar char="•"/>
            </a:pPr>
            <a:r>
              <a:rPr lang="en-US"/>
              <a:t>The rise of 5G and edge computing has led to increased device deployment, resulting in higher power consumption. In response, the government is pushing for net-zero power usage amidst rising electricity costs. </a:t>
            </a:r>
            <a:endParaRPr lang="en-US"/>
          </a:p>
          <a:p>
            <a:pPr marL="285750" indent="-285750">
              <a:buFont typeface="Arial" panose="020B0604020202020204" pitchFamily="34" charset="0"/>
              <a:buChar char="•"/>
            </a:pPr>
            <a:r>
              <a:rPr lang="en-IN" altLang="en-US"/>
              <a:t>R</a:t>
            </a:r>
            <a:r>
              <a:rPr lang="en-US"/>
              <a:t>esearch</a:t>
            </a:r>
            <a:r>
              <a:rPr lang="en-IN" altLang="en-US"/>
              <a:t> </a:t>
            </a:r>
            <a:r>
              <a:rPr lang="en-US"/>
              <a:t>and utiliz</a:t>
            </a:r>
            <a:r>
              <a:rPr lang="en-IN" altLang="en-US"/>
              <a:t>e</a:t>
            </a:r>
            <a:r>
              <a:rPr lang="en-US"/>
              <a:t> open-source tools to measure and document system power usage from CPU, memory, NIC, and TDP, collect telemetry data to optimize power consumption based on system utilization percentage, and compiling a comprehensive report on the findings and solutions.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6750" y="326516"/>
            <a:ext cx="4378325" cy="422275"/>
          </a:xfrm>
          <a:prstGeom prst="rect">
            <a:avLst/>
          </a:prstGeom>
        </p:spPr>
        <p:txBody>
          <a:bodyPr vert="horz" wrap="square" lIns="0" tIns="13335" rIns="0" bIns="0" rtlCol="0">
            <a:spAutoFit/>
          </a:bodyPr>
          <a:lstStyle/>
          <a:p>
            <a:pPr marL="12700">
              <a:lnSpc>
                <a:spcPct val="100000"/>
              </a:lnSpc>
              <a:spcBef>
                <a:spcPts val="105"/>
              </a:spcBef>
            </a:pPr>
            <a:r>
              <a:rPr dirty="0"/>
              <a:t>Unique</a:t>
            </a:r>
            <a:r>
              <a:rPr spc="-30" dirty="0"/>
              <a:t> </a:t>
            </a:r>
            <a:r>
              <a:rPr dirty="0"/>
              <a:t>Idea</a:t>
            </a:r>
            <a:r>
              <a:rPr spc="-5" dirty="0"/>
              <a:t> Brief</a:t>
            </a:r>
            <a:r>
              <a:rPr spc="-10" dirty="0"/>
              <a:t> </a:t>
            </a:r>
            <a:r>
              <a:rPr dirty="0"/>
              <a:t>(Solution)</a:t>
            </a:r>
            <a:endParaRPr dirty="0"/>
          </a:p>
        </p:txBody>
      </p:sp>
      <p:sp>
        <p:nvSpPr>
          <p:cNvPr id="3" name="Text Box 2"/>
          <p:cNvSpPr txBox="1"/>
          <p:nvPr/>
        </p:nvSpPr>
        <p:spPr>
          <a:xfrm>
            <a:off x="426085" y="1092200"/>
            <a:ext cx="7574915" cy="2584450"/>
          </a:xfrm>
          <a:prstGeom prst="rect">
            <a:avLst/>
          </a:prstGeom>
          <a:noFill/>
        </p:spPr>
        <p:txBody>
          <a:bodyPr wrap="square" rtlCol="0">
            <a:spAutoFit/>
          </a:bodyPr>
          <a:p>
            <a:pPr marL="285750" indent="-285750">
              <a:buFont typeface="Arial" panose="020B0604020202020204" pitchFamily="34" charset="0"/>
              <a:buChar char="•"/>
            </a:pPr>
            <a:r>
              <a:rPr lang="en-IN" altLang="en-US"/>
              <a:t>Implemented the problem statement on AMD architecture.</a:t>
            </a:r>
            <a:endParaRPr lang="en-IN" altLang="en-US"/>
          </a:p>
          <a:p>
            <a:pPr marL="285750" indent="-285750">
              <a:buFont typeface="Arial" panose="020B0604020202020204" pitchFamily="34" charset="0"/>
              <a:buChar char="•"/>
            </a:pPr>
            <a:r>
              <a:rPr lang="en-US"/>
              <a:t>Utilized open-source tools: </a:t>
            </a:r>
            <a:r>
              <a:rPr lang="en-IN" altLang="en-US"/>
              <a:t>Node Exporter</a:t>
            </a:r>
            <a:r>
              <a:rPr lang="en-US"/>
              <a:t>, IPMI, Prometheus.</a:t>
            </a:r>
            <a:endParaRPr lang="en-US"/>
          </a:p>
          <a:p>
            <a:pPr marL="285750" indent="-285750">
              <a:buFont typeface="Arial" panose="020B0604020202020204" pitchFamily="34" charset="0"/>
              <a:buChar char="•"/>
            </a:pPr>
            <a:r>
              <a:rPr lang="en-US"/>
              <a:t>Visualized data using Grafana and inbuilt dependencies.</a:t>
            </a:r>
            <a:endParaRPr lang="en-US"/>
          </a:p>
          <a:p>
            <a:pPr marL="285750" indent="-285750">
              <a:buFont typeface="Arial" panose="020B0604020202020204" pitchFamily="34" charset="0"/>
              <a:buChar char="•"/>
            </a:pPr>
            <a:r>
              <a:rPr lang="en-US"/>
              <a:t>Collected preliminary power readings from </a:t>
            </a:r>
            <a:r>
              <a:rPr lang="en-IN" altLang="en-US"/>
              <a:t>Node Exporter and Prometheus</a:t>
            </a:r>
            <a:r>
              <a:rPr lang="en-US"/>
              <a:t>.</a:t>
            </a:r>
            <a:endParaRPr lang="en-US"/>
          </a:p>
          <a:p>
            <a:pPr marL="285750" indent="-285750">
              <a:buFont typeface="Arial" panose="020B0604020202020204" pitchFamily="34" charset="0"/>
              <a:buChar char="•"/>
            </a:pPr>
            <a:r>
              <a:rPr lang="en-US"/>
              <a:t>Set up Docker environment for simulation; integrated Prometheus and Grafana for real-time monitoring.</a:t>
            </a:r>
            <a:endParaRPr lang="en-US"/>
          </a:p>
          <a:p>
            <a:pPr marL="285750" indent="-285750">
              <a:buFont typeface="Arial" panose="020B0604020202020204" pitchFamily="34" charset="0"/>
              <a:buChar char="•"/>
            </a:pPr>
            <a:r>
              <a:rPr lang="en-IN" altLang="en-US"/>
              <a:t>Open Source Integration of various available tools.</a:t>
            </a:r>
            <a:endParaRPr lang="en-IN" altLang="en-US"/>
          </a:p>
          <a:p>
            <a:pPr marL="285750" indent="-285750">
              <a:buFont typeface="Arial" panose="020B0604020202020204" pitchFamily="34" charset="0"/>
              <a:buChar char="•"/>
            </a:pPr>
            <a:r>
              <a:rPr lang="en-IN" altLang="en-US"/>
              <a:t>Monitored power consumption both before and after implementation of stress using containers in Grafana.</a:t>
            </a:r>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1198" y="330834"/>
            <a:ext cx="8661603" cy="400050"/>
          </a:xfrm>
        </p:spPr>
        <p:txBody>
          <a:bodyPr/>
          <a:p>
            <a:r>
              <a:rPr lang="en-IN" altLang="en-US"/>
              <a:t>Implementation</a:t>
            </a:r>
            <a:endParaRPr lang="en-IN" altLang="en-US"/>
          </a:p>
        </p:txBody>
      </p:sp>
      <p:pic>
        <p:nvPicPr>
          <p:cNvPr id="3" name="Picture 2"/>
          <p:cNvPicPr>
            <a:picLocks noChangeAspect="1"/>
          </p:cNvPicPr>
          <p:nvPr>
            <p:custDataLst>
              <p:tags r:id="rId1"/>
            </p:custDataLst>
          </p:nvPr>
        </p:nvPicPr>
        <p:blipFill>
          <a:blip r:embed="rId2"/>
          <a:stretch>
            <a:fillRect/>
          </a:stretch>
        </p:blipFill>
        <p:spPr>
          <a:xfrm>
            <a:off x="457200" y="1249680"/>
            <a:ext cx="4203700" cy="2006600"/>
          </a:xfrm>
          <a:prstGeom prst="rect">
            <a:avLst/>
          </a:prstGeom>
        </p:spPr>
      </p:pic>
      <p:pic>
        <p:nvPicPr>
          <p:cNvPr id="4" name="Picture 3" descr="Screenshot 2024-07-15 213227"/>
          <p:cNvPicPr>
            <a:picLocks noChangeAspect="1"/>
          </p:cNvPicPr>
          <p:nvPr/>
        </p:nvPicPr>
        <p:blipFill>
          <a:blip r:embed="rId3"/>
          <a:stretch>
            <a:fillRect/>
          </a:stretch>
        </p:blipFill>
        <p:spPr>
          <a:xfrm>
            <a:off x="4724400" y="1249680"/>
            <a:ext cx="4031615" cy="2006600"/>
          </a:xfrm>
          <a:prstGeom prst="rect">
            <a:avLst/>
          </a:prstGeom>
        </p:spPr>
      </p:pic>
      <p:sp>
        <p:nvSpPr>
          <p:cNvPr id="6" name="Text Box 5"/>
          <p:cNvSpPr txBox="1"/>
          <p:nvPr>
            <p:custDataLst>
              <p:tags r:id="rId4"/>
            </p:custDataLst>
          </p:nvPr>
        </p:nvSpPr>
        <p:spPr>
          <a:xfrm>
            <a:off x="609600" y="3486150"/>
            <a:ext cx="8115935" cy="245110"/>
          </a:xfrm>
          <a:prstGeom prst="rect">
            <a:avLst/>
          </a:prstGeom>
          <a:noFill/>
        </p:spPr>
        <p:txBody>
          <a:bodyPr wrap="square" rtlCol="0" anchor="t">
            <a:spAutoFit/>
          </a:bodyPr>
          <a:p>
            <a:pPr algn="ctr"/>
            <a:r>
              <a:rPr lang="en-IN" altLang="en-US" sz="1000" i="1">
                <a:sym typeface="+mn-ea"/>
              </a:rPr>
              <a:t>The figures represent the implementation of grafana dashboard and running of stress containers</a:t>
            </a:r>
            <a:endParaRPr lang="en-IN" altLang="en-US" sz="1000" i="1">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5188" y="314070"/>
            <a:ext cx="2672080" cy="422275"/>
          </a:xfrm>
          <a:prstGeom prst="rect">
            <a:avLst/>
          </a:prstGeom>
        </p:spPr>
        <p:txBody>
          <a:bodyPr vert="horz" wrap="square" lIns="0" tIns="13335" rIns="0" bIns="0" rtlCol="0">
            <a:spAutoFit/>
          </a:bodyPr>
          <a:lstStyle/>
          <a:p>
            <a:pPr marL="12700">
              <a:lnSpc>
                <a:spcPct val="100000"/>
              </a:lnSpc>
              <a:spcBef>
                <a:spcPts val="105"/>
              </a:spcBef>
            </a:pPr>
            <a:r>
              <a:rPr dirty="0">
                <a:solidFill>
                  <a:schemeClr val="tx1"/>
                </a:solidFill>
              </a:rPr>
              <a:t>Features</a:t>
            </a:r>
            <a:r>
              <a:rPr spc="-80" dirty="0">
                <a:solidFill>
                  <a:schemeClr val="tx1"/>
                </a:solidFill>
              </a:rPr>
              <a:t> </a:t>
            </a:r>
            <a:r>
              <a:rPr dirty="0">
                <a:solidFill>
                  <a:schemeClr val="tx1"/>
                </a:solidFill>
              </a:rPr>
              <a:t>Offered</a:t>
            </a:r>
            <a:endParaRPr dirty="0">
              <a:solidFill>
                <a:schemeClr val="tx1"/>
              </a:solidFill>
            </a:endParaRPr>
          </a:p>
        </p:txBody>
      </p:sp>
      <p:sp>
        <p:nvSpPr>
          <p:cNvPr id="3" name="Text Box 2"/>
          <p:cNvSpPr txBox="1"/>
          <p:nvPr/>
        </p:nvSpPr>
        <p:spPr>
          <a:xfrm>
            <a:off x="650240" y="1161415"/>
            <a:ext cx="7731760" cy="2584450"/>
          </a:xfrm>
          <a:prstGeom prst="rect">
            <a:avLst/>
          </a:prstGeom>
          <a:noFill/>
        </p:spPr>
        <p:txBody>
          <a:bodyPr wrap="square" rtlCol="0">
            <a:spAutoFit/>
          </a:bodyPr>
          <a:p>
            <a:pPr marL="285750" indent="-285750">
              <a:buFont typeface="Arial" panose="020B0604020202020204" pitchFamily="34" charset="0"/>
              <a:buChar char="•"/>
            </a:pPr>
            <a:r>
              <a:rPr lang="en-US"/>
              <a:t>Real-time Power Consumption Monitoring</a:t>
            </a:r>
            <a:endParaRPr lang="en-US"/>
          </a:p>
          <a:p>
            <a:pPr marL="285750" indent="-285750">
              <a:buFont typeface="Arial" panose="020B0604020202020204" pitchFamily="34" charset="0"/>
              <a:buChar char="•"/>
            </a:pPr>
            <a:r>
              <a:rPr lang="en-US"/>
              <a:t>Dynamic System Utilization Simulation</a:t>
            </a:r>
            <a:endParaRPr lang="en-US"/>
          </a:p>
          <a:p>
            <a:pPr marL="285750" indent="-285750">
              <a:buFont typeface="Arial" panose="020B0604020202020204" pitchFamily="34" charset="0"/>
              <a:buChar char="•"/>
            </a:pPr>
            <a:r>
              <a:rPr lang="en-US"/>
              <a:t>Telemetry Data Collection</a:t>
            </a:r>
            <a:endParaRPr lang="en-US"/>
          </a:p>
          <a:p>
            <a:pPr marL="285750" indent="-285750">
              <a:buFont typeface="Arial" panose="020B0604020202020204" pitchFamily="34" charset="0"/>
              <a:buChar char="•"/>
            </a:pPr>
            <a:r>
              <a:rPr lang="en-US"/>
              <a:t>Node Exporter Integration</a:t>
            </a:r>
            <a:endParaRPr lang="en-IN" altLang="en-US"/>
          </a:p>
          <a:p>
            <a:pPr marL="285750" indent="-285750">
              <a:buFont typeface="Arial" panose="020B0604020202020204" pitchFamily="34" charset="0"/>
              <a:buChar char="•"/>
            </a:pPr>
            <a:r>
              <a:rPr lang="en-US"/>
              <a:t>Hardware-level Monitoring</a:t>
            </a:r>
            <a:endParaRPr lang="en-US"/>
          </a:p>
          <a:p>
            <a:pPr marL="285750" indent="-285750">
              <a:buFont typeface="Arial" panose="020B0604020202020204" pitchFamily="34" charset="0"/>
              <a:buChar char="•"/>
            </a:pPr>
            <a:r>
              <a:rPr lang="en-US"/>
              <a:t>Customizable Grafana Dashboards</a:t>
            </a:r>
            <a:endParaRPr lang="en-US"/>
          </a:p>
          <a:p>
            <a:pPr marL="285750" indent="-285750">
              <a:buFont typeface="Arial" panose="020B0604020202020204" pitchFamily="34" charset="0"/>
              <a:buChar char="•"/>
            </a:pPr>
            <a:r>
              <a:rPr lang="en-US"/>
              <a:t>Dockerized Environment</a:t>
            </a:r>
            <a:endParaRPr lang="en-US"/>
          </a:p>
          <a:p>
            <a:pPr marL="285750" indent="-285750">
              <a:buFont typeface="Arial" panose="020B0604020202020204" pitchFamily="34" charset="0"/>
              <a:buChar char="•"/>
            </a:pPr>
            <a:r>
              <a:rPr lang="en-US"/>
              <a:t>Open-source Integration</a:t>
            </a:r>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054" y="321005"/>
            <a:ext cx="2020570" cy="422909"/>
          </a:xfrm>
          <a:prstGeom prst="rect">
            <a:avLst/>
          </a:prstGeom>
        </p:spPr>
        <p:txBody>
          <a:bodyPr vert="horz" wrap="square" lIns="0" tIns="13335" rIns="0" bIns="0" rtlCol="0">
            <a:spAutoFit/>
          </a:bodyPr>
          <a:lstStyle/>
          <a:p>
            <a:pPr marL="12700">
              <a:lnSpc>
                <a:spcPct val="100000"/>
              </a:lnSpc>
              <a:spcBef>
                <a:spcPts val="105"/>
              </a:spcBef>
            </a:pPr>
            <a:r>
              <a:rPr dirty="0">
                <a:solidFill>
                  <a:schemeClr val="tx1"/>
                </a:solidFill>
              </a:rPr>
              <a:t>Process</a:t>
            </a:r>
            <a:r>
              <a:rPr spc="-365" dirty="0">
                <a:solidFill>
                  <a:schemeClr val="tx1"/>
                </a:solidFill>
              </a:rPr>
              <a:t> </a:t>
            </a:r>
            <a:r>
              <a:rPr dirty="0">
                <a:solidFill>
                  <a:schemeClr val="tx1"/>
                </a:solidFill>
              </a:rPr>
              <a:t>f</a:t>
            </a:r>
            <a:r>
              <a:rPr spc="-10" dirty="0">
                <a:solidFill>
                  <a:schemeClr val="tx1"/>
                </a:solidFill>
              </a:rPr>
              <a:t>l</a:t>
            </a:r>
            <a:r>
              <a:rPr dirty="0">
                <a:solidFill>
                  <a:schemeClr val="tx1"/>
                </a:solidFill>
              </a:rPr>
              <a:t>ow</a:t>
            </a:r>
            <a:endParaRPr dirty="0">
              <a:solidFill>
                <a:schemeClr val="tx1"/>
              </a:solidFill>
            </a:endParaRPr>
          </a:p>
        </p:txBody>
      </p:sp>
      <p:sp>
        <p:nvSpPr>
          <p:cNvPr id="4" name="Text Box 3"/>
          <p:cNvSpPr txBox="1"/>
          <p:nvPr>
            <p:custDataLst>
              <p:tags r:id="rId1"/>
            </p:custDataLst>
          </p:nvPr>
        </p:nvSpPr>
        <p:spPr>
          <a:xfrm>
            <a:off x="650240" y="1009015"/>
            <a:ext cx="7731760" cy="3046095"/>
          </a:xfrm>
          <a:prstGeom prst="rect">
            <a:avLst/>
          </a:prstGeom>
          <a:noFill/>
        </p:spPr>
        <p:txBody>
          <a:bodyPr wrap="square" rtlCol="0">
            <a:spAutoFit/>
          </a:bodyPr>
          <a:p>
            <a:pPr marL="285750" indent="-285750">
              <a:buFont typeface="Arial" panose="020B0604020202020204" pitchFamily="34" charset="0"/>
              <a:buChar char="•"/>
            </a:pPr>
            <a:r>
              <a:rPr lang="en-IN" altLang="en-US" sz="1600"/>
              <a:t>I</a:t>
            </a:r>
            <a:r>
              <a:rPr lang="en-US" sz="1600"/>
              <a:t>nstall Docker</a:t>
            </a:r>
            <a:endParaRPr lang="en-US" sz="1600"/>
          </a:p>
          <a:p>
            <a:pPr marL="285750" indent="-285750">
              <a:buFont typeface="Arial" panose="020B0604020202020204" pitchFamily="34" charset="0"/>
              <a:buChar char="•"/>
            </a:pPr>
            <a:r>
              <a:rPr lang="en-IN" altLang="en-US" sz="1600"/>
              <a:t>Setup Node and IPMI Exporter</a:t>
            </a:r>
            <a:endParaRPr lang="en-IN" altLang="en-US" sz="1600"/>
          </a:p>
          <a:p>
            <a:pPr marL="285750" indent="-285750">
              <a:buFont typeface="Arial" panose="020B0604020202020204" pitchFamily="34" charset="0"/>
              <a:buChar char="•"/>
            </a:pPr>
            <a:r>
              <a:rPr lang="en-US" sz="1600">
                <a:sym typeface="+mn-ea"/>
              </a:rPr>
              <a:t>Configure Prometheus and Grafana to collect and visualize power consumption metrics.</a:t>
            </a:r>
            <a:endParaRPr lang="en-US" sz="1600"/>
          </a:p>
          <a:p>
            <a:pPr marL="285750" indent="-285750">
              <a:buFont typeface="Arial" panose="020B0604020202020204" pitchFamily="34" charset="0"/>
              <a:buChar char="•"/>
            </a:pPr>
            <a:r>
              <a:rPr lang="en-US" sz="1600">
                <a:sym typeface="+mn-ea"/>
              </a:rPr>
              <a:t>Access Grafana dashboard at http://localhost:3000 and Prometheus at http://localhost:9090.</a:t>
            </a:r>
            <a:endParaRPr lang="en-US" sz="1600"/>
          </a:p>
          <a:p>
            <a:pPr marL="285750" indent="-285750">
              <a:buFont typeface="Arial" panose="020B0604020202020204" pitchFamily="34" charset="0"/>
              <a:buChar char="•"/>
            </a:pPr>
            <a:r>
              <a:rPr lang="en-US" sz="1600"/>
              <a:t>Build Docker Images</a:t>
            </a:r>
            <a:endParaRPr lang="en-US" sz="1600"/>
          </a:p>
          <a:p>
            <a:pPr marL="285750" indent="-285750">
              <a:buFont typeface="Arial" panose="020B0604020202020204" pitchFamily="34" charset="0"/>
              <a:buChar char="•"/>
            </a:pPr>
            <a:r>
              <a:rPr lang="en-US" sz="1600"/>
              <a:t>Run Docker Container</a:t>
            </a:r>
            <a:r>
              <a:rPr lang="en-IN" altLang="en-US" sz="1600"/>
              <a:t> </a:t>
            </a:r>
            <a:r>
              <a:rPr lang="en-US" sz="1600">
                <a:sym typeface="+mn-ea"/>
              </a:rPr>
              <a:t>with appropriate parameters for system utilization.</a:t>
            </a:r>
            <a:endParaRPr lang="en-US" sz="1600"/>
          </a:p>
          <a:p>
            <a:pPr marL="285750" indent="-285750">
              <a:buFont typeface="Arial" panose="020B0604020202020204" pitchFamily="34" charset="0"/>
              <a:buChar char="•"/>
            </a:pPr>
            <a:r>
              <a:rPr lang="en-US" sz="1600"/>
              <a:t>Monitor Power Usage:</a:t>
            </a:r>
            <a:endParaRPr lang="en-US" sz="1600"/>
          </a:p>
          <a:p>
            <a:pPr marL="285750" indent="-285750">
              <a:buFont typeface="Arial" panose="020B0604020202020204" pitchFamily="34" charset="0"/>
              <a:buChar char="•"/>
            </a:pPr>
            <a:r>
              <a:rPr lang="en-US" sz="1600"/>
              <a:t>Use Grafana to monitor CPU, memory, NIC, and TDP power usage metrics.</a:t>
            </a:r>
            <a:endParaRPr lang="en-US" sz="1600"/>
          </a:p>
          <a:p>
            <a:pPr marL="285750" indent="-285750">
              <a:buFont typeface="Arial" panose="020B0604020202020204" pitchFamily="34" charset="0"/>
              <a:buChar char="•"/>
            </a:pPr>
            <a:r>
              <a:rPr lang="en-US" sz="1600"/>
              <a:t>Adjust system parameters and observe changes in power utilization dynamically.</a:t>
            </a:r>
            <a:endParaRPr lang="en-US" sz="1600"/>
          </a:p>
          <a:p>
            <a:pPr indent="0">
              <a:buFont typeface="Arial" panose="020B0604020202020204" pitchFamily="34" charset="0"/>
              <a:buNone/>
            </a:pPr>
            <a:r>
              <a:rPr lang="en-IN" altLang="en-US" sz="1600"/>
              <a:t>    </a:t>
            </a:r>
            <a:endParaRPr lang="en-US" sz="1600"/>
          </a:p>
          <a:p>
            <a:endParaRPr lang="en-US"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513" y="319277"/>
            <a:ext cx="3388995" cy="422275"/>
          </a:xfrm>
          <a:prstGeom prst="rect">
            <a:avLst/>
          </a:prstGeom>
        </p:spPr>
        <p:txBody>
          <a:bodyPr vert="horz" wrap="square" lIns="0" tIns="13335" rIns="0" bIns="0" rtlCol="0">
            <a:spAutoFit/>
          </a:bodyPr>
          <a:lstStyle/>
          <a:p>
            <a:pPr marL="12700">
              <a:lnSpc>
                <a:spcPct val="100000"/>
              </a:lnSpc>
              <a:spcBef>
                <a:spcPts val="105"/>
              </a:spcBef>
            </a:pPr>
            <a:r>
              <a:rPr dirty="0">
                <a:solidFill>
                  <a:schemeClr val="tx1"/>
                </a:solidFill>
              </a:rPr>
              <a:t>Architecture</a:t>
            </a:r>
            <a:r>
              <a:rPr spc="-70" dirty="0">
                <a:solidFill>
                  <a:schemeClr val="tx1"/>
                </a:solidFill>
              </a:rPr>
              <a:t> </a:t>
            </a:r>
            <a:r>
              <a:rPr dirty="0">
                <a:solidFill>
                  <a:schemeClr val="tx1"/>
                </a:solidFill>
              </a:rPr>
              <a:t>Diagram</a:t>
            </a:r>
            <a:endParaRPr dirty="0">
              <a:solidFill>
                <a:schemeClr val="tx1"/>
              </a:solidFill>
            </a:endParaRPr>
          </a:p>
        </p:txBody>
      </p:sp>
      <p:pic>
        <p:nvPicPr>
          <p:cNvPr id="4" name="Picture 3"/>
          <p:cNvPicPr>
            <a:picLocks noChangeAspect="1"/>
          </p:cNvPicPr>
          <p:nvPr>
            <p:custDataLst>
              <p:tags r:id="rId1"/>
            </p:custDataLst>
          </p:nvPr>
        </p:nvPicPr>
        <p:blipFill>
          <a:blip r:embed="rId2"/>
          <a:stretch>
            <a:fillRect/>
          </a:stretch>
        </p:blipFill>
        <p:spPr>
          <a:xfrm>
            <a:off x="2857500" y="947420"/>
            <a:ext cx="3429000" cy="35528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236" y="328676"/>
            <a:ext cx="2976880" cy="422275"/>
          </a:xfrm>
          <a:prstGeom prst="rect">
            <a:avLst/>
          </a:prstGeom>
        </p:spPr>
        <p:txBody>
          <a:bodyPr vert="horz" wrap="square" lIns="0" tIns="13335" rIns="0" bIns="0" rtlCol="0">
            <a:spAutoFit/>
          </a:bodyPr>
          <a:lstStyle/>
          <a:p>
            <a:pPr marL="12700">
              <a:lnSpc>
                <a:spcPct val="100000"/>
              </a:lnSpc>
              <a:spcBef>
                <a:spcPts val="105"/>
              </a:spcBef>
            </a:pPr>
            <a:r>
              <a:rPr dirty="0"/>
              <a:t>T</a:t>
            </a:r>
            <a:r>
              <a:rPr spc="5" dirty="0"/>
              <a:t>e</a:t>
            </a:r>
            <a:r>
              <a:rPr dirty="0"/>
              <a:t>c</a:t>
            </a:r>
            <a:r>
              <a:rPr spc="5" dirty="0"/>
              <a:t>h</a:t>
            </a:r>
            <a:r>
              <a:rPr dirty="0"/>
              <a:t>n</a:t>
            </a:r>
            <a:r>
              <a:rPr spc="5" dirty="0"/>
              <a:t>o</a:t>
            </a:r>
            <a:r>
              <a:rPr dirty="0"/>
              <a:t>log</a:t>
            </a:r>
            <a:r>
              <a:rPr spc="-15" dirty="0"/>
              <a:t>i</a:t>
            </a:r>
            <a:r>
              <a:rPr dirty="0"/>
              <a:t>es</a:t>
            </a:r>
            <a:r>
              <a:rPr spc="-385" dirty="0"/>
              <a:t> </a:t>
            </a:r>
            <a:r>
              <a:rPr spc="5" dirty="0"/>
              <a:t>used</a:t>
            </a:r>
            <a:endParaRPr spc="5" dirty="0"/>
          </a:p>
        </p:txBody>
      </p:sp>
      <p:sp>
        <p:nvSpPr>
          <p:cNvPr id="3" name="Text Box 2"/>
          <p:cNvSpPr txBox="1"/>
          <p:nvPr/>
        </p:nvSpPr>
        <p:spPr>
          <a:xfrm>
            <a:off x="661670" y="954405"/>
            <a:ext cx="5662930" cy="2306955"/>
          </a:xfrm>
          <a:prstGeom prst="rect">
            <a:avLst/>
          </a:prstGeom>
          <a:noFill/>
        </p:spPr>
        <p:txBody>
          <a:bodyPr wrap="square" rtlCol="0">
            <a:spAutoFit/>
          </a:bodyPr>
          <a:p>
            <a:pPr marL="285750" indent="-285750">
              <a:buFont typeface="Arial" panose="020B0604020202020204" pitchFamily="34" charset="0"/>
              <a:buChar char="•"/>
            </a:pPr>
            <a:r>
              <a:rPr lang="en-IN" altLang="en-US"/>
              <a:t>Linux Distro: Ubuntu</a:t>
            </a:r>
            <a:endParaRPr lang="en-US"/>
          </a:p>
          <a:p>
            <a:pPr marL="285750" indent="-285750">
              <a:buFont typeface="Arial" panose="020B0604020202020204" pitchFamily="34" charset="0"/>
              <a:buChar char="•"/>
            </a:pPr>
            <a:r>
              <a:rPr lang="en-US"/>
              <a:t>Open-Source Tools:</a:t>
            </a:r>
            <a:r>
              <a:rPr lang="en-IN" altLang="en-US"/>
              <a:t> Node Exporter</a:t>
            </a:r>
            <a:r>
              <a:rPr lang="en-US"/>
              <a:t>, IPMI, </a:t>
            </a:r>
            <a:r>
              <a:rPr lang="en-IN" altLang="en-US"/>
              <a:t>Powertop, Powerstat</a:t>
            </a:r>
            <a:endParaRPr lang="en-US"/>
          </a:p>
          <a:p>
            <a:pPr marL="285750" indent="-285750">
              <a:buFont typeface="Arial" panose="020B0604020202020204" pitchFamily="34" charset="0"/>
              <a:buChar char="•"/>
            </a:pPr>
            <a:r>
              <a:rPr lang="en-US"/>
              <a:t>Containerization: Docker for simulating system loads and managing containers</a:t>
            </a:r>
            <a:endParaRPr lang="en-US"/>
          </a:p>
          <a:p>
            <a:pPr marL="285750" indent="-285750">
              <a:buFont typeface="Arial" panose="020B0604020202020204" pitchFamily="34" charset="0"/>
              <a:buChar char="•"/>
            </a:pPr>
            <a:r>
              <a:rPr lang="en-US"/>
              <a:t>Monitoring and Visualization: Prometheus and Grafana for real-time metrics monitoring</a:t>
            </a:r>
            <a:endParaRPr lang="en-US"/>
          </a:p>
          <a:p>
            <a:pPr marL="285750" indent="-285750">
              <a:buFont typeface="Arial" panose="020B0604020202020204" pitchFamily="34" charset="0"/>
              <a:buChar char="•"/>
            </a:pPr>
            <a:r>
              <a:rPr lang="en-US"/>
              <a:t>Programming Languages: </a:t>
            </a:r>
            <a:r>
              <a:rPr lang="en-IN" altLang="en-US"/>
              <a:t>Python</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236" y="318007"/>
            <a:ext cx="5262245" cy="422275"/>
          </a:xfrm>
          <a:prstGeom prst="rect">
            <a:avLst/>
          </a:prstGeom>
        </p:spPr>
        <p:txBody>
          <a:bodyPr vert="horz" wrap="square" lIns="0" tIns="13335" rIns="0" bIns="0" rtlCol="0">
            <a:spAutoFit/>
          </a:bodyPr>
          <a:lstStyle/>
          <a:p>
            <a:pPr marL="12700">
              <a:lnSpc>
                <a:spcPct val="100000"/>
              </a:lnSpc>
              <a:spcBef>
                <a:spcPts val="105"/>
              </a:spcBef>
            </a:pPr>
            <a:r>
              <a:rPr dirty="0"/>
              <a:t>Team</a:t>
            </a:r>
            <a:r>
              <a:rPr spc="-20" dirty="0"/>
              <a:t> </a:t>
            </a:r>
            <a:r>
              <a:rPr dirty="0"/>
              <a:t>members</a:t>
            </a:r>
            <a:r>
              <a:rPr spc="-20" dirty="0"/>
              <a:t> </a:t>
            </a:r>
            <a:r>
              <a:rPr dirty="0"/>
              <a:t>and</a:t>
            </a:r>
            <a:r>
              <a:rPr spc="-15" dirty="0"/>
              <a:t> </a:t>
            </a:r>
            <a:r>
              <a:rPr dirty="0"/>
              <a:t>contribution:</a:t>
            </a:r>
            <a:endParaRPr dirty="0"/>
          </a:p>
        </p:txBody>
      </p:sp>
      <p:sp>
        <p:nvSpPr>
          <p:cNvPr id="3" name="Text Box 2"/>
          <p:cNvSpPr txBox="1"/>
          <p:nvPr/>
        </p:nvSpPr>
        <p:spPr>
          <a:xfrm>
            <a:off x="1134745" y="1043305"/>
            <a:ext cx="6409055" cy="2614930"/>
          </a:xfrm>
          <a:prstGeom prst="rect">
            <a:avLst/>
          </a:prstGeom>
          <a:noFill/>
        </p:spPr>
        <p:txBody>
          <a:bodyPr wrap="square" rtlCol="0">
            <a:spAutoFit/>
          </a:bodyPr>
          <a:p>
            <a:r>
              <a:rPr lang="en-IN" altLang="en-US" b="1"/>
              <a:t>Bavitesh M: </a:t>
            </a:r>
            <a:endParaRPr lang="en-IN" altLang="en-US" b="1"/>
          </a:p>
          <a:p>
            <a:endParaRPr lang="en-IN" altLang="en-US"/>
          </a:p>
          <a:p>
            <a:pPr marL="285750" indent="-285750">
              <a:buFont typeface="Arial" panose="020B0604020202020204" pitchFamily="34" charset="0"/>
              <a:buChar char="•"/>
            </a:pPr>
            <a:r>
              <a:rPr lang="en-IN" altLang="en-US" sz="1600">
                <a:sym typeface="+mn-ea"/>
              </a:rPr>
              <a:t>Setup Prometheus tool for scraping of system data.</a:t>
            </a:r>
            <a:endParaRPr lang="en-IN" altLang="en-US" sz="1600">
              <a:sym typeface="+mn-ea"/>
            </a:endParaRPr>
          </a:p>
          <a:p>
            <a:pPr marL="285750" indent="-285750">
              <a:buFont typeface="Arial" panose="020B0604020202020204" pitchFamily="34" charset="0"/>
              <a:buChar char="•"/>
            </a:pPr>
            <a:r>
              <a:rPr lang="en-IN" altLang="en-US" sz="1600"/>
              <a:t>Conducted data collection using Node Exporter and in built Prometheus tools.</a:t>
            </a:r>
            <a:endParaRPr lang="en-IN" altLang="en-US" sz="1600"/>
          </a:p>
          <a:p>
            <a:pPr marL="285750" indent="-285750">
              <a:buFont typeface="Arial" panose="020B0604020202020204" pitchFamily="34" charset="0"/>
              <a:buChar char="•"/>
            </a:pPr>
            <a:r>
              <a:rPr lang="en-IN" altLang="en-US" sz="1600"/>
              <a:t>Set up Docker environments for simulating system loads and managing containers.</a:t>
            </a:r>
            <a:endParaRPr lang="en-IN" altLang="en-US" sz="1600"/>
          </a:p>
          <a:p>
            <a:pPr marL="285750" indent="-285750">
              <a:buFont typeface="Arial" panose="020B0604020202020204" pitchFamily="34" charset="0"/>
              <a:buChar char="•"/>
            </a:pPr>
            <a:r>
              <a:rPr lang="en-IN" altLang="en-US" sz="1600"/>
              <a:t>Integrated Prometheus and Grafana for real-time monitoring and visualization.</a:t>
            </a:r>
            <a:endParaRPr lang="en-IN" altLang="en-US" sz="1600"/>
          </a:p>
          <a:p>
            <a:pPr marL="285750" indent="-285750">
              <a:buFont typeface="Arial" panose="020B0604020202020204" pitchFamily="34" charset="0"/>
              <a:buChar char="•"/>
            </a:pPr>
            <a:r>
              <a:rPr lang="en-IN" altLang="en-US" sz="1600"/>
              <a:t>Measured and analyzed CPU power consumption under load.</a:t>
            </a:r>
            <a:endParaRPr lang="en-IN" altLang="en-US" sz="1600"/>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3449</Words>
  <Application>WPS Presentation</Application>
  <PresentationFormat>On-screen Show (4:3)</PresentationFormat>
  <Paragraphs>86</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Arial</vt:lpstr>
      <vt:lpstr>Calibri</vt:lpstr>
      <vt:lpstr>Microsoft YaHei</vt:lpstr>
      <vt:lpstr>Arial Unicode MS</vt:lpstr>
      <vt:lpstr>Office Theme</vt:lpstr>
      <vt:lpstr>PowerPoint 演示文稿</vt:lpstr>
      <vt:lpstr>PowerPoint 演示文稿</vt:lpstr>
      <vt:lpstr>Unique Idea Brief (Solution)</vt:lpstr>
      <vt:lpstr>PowerPoint 演示文稿</vt:lpstr>
      <vt:lpstr>Features Offered</vt:lpstr>
      <vt:lpstr>Process flow</vt:lpstr>
      <vt:lpstr>Architecture Diagram</vt:lpstr>
      <vt:lpstr>Technologies used</vt:lpstr>
      <vt:lpstr>Team members and contribution: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Ajeya Krishna</dc:creator>
  <cp:lastModifiedBy>WPS_1659101519</cp:lastModifiedBy>
  <cp:revision>4</cp:revision>
  <dcterms:created xsi:type="dcterms:W3CDTF">2024-07-15T05:39:00Z</dcterms:created>
  <dcterms:modified xsi:type="dcterms:W3CDTF">2024-07-15T18:24:23Z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2024-07-01T11:00:00Z</vt:filetime>
  </property>
  <property fmtid="{D5CDD505-2E9C-101B-9397-08002B2CF9AE}" pid="3" name="Creator">
    <vt:lpwstr>Microsoft® PowerPoint® 2021</vt:lpwstr>
  </property>
  <property fmtid="{D5CDD505-2E9C-101B-9397-08002B2CF9AE}" pid="4" name="LastSaved">
    <vt:filetime>2024-07-15T11:00:00Z</vt:filetime>
  </property>
  <property fmtid="{D5CDD505-2E9C-101B-9397-08002B2CF9AE}" pid="5" name="ICV">
    <vt:lpwstr>1CA3B5C6A3FE45D29D4EE43ECE92B28C_12</vt:lpwstr>
  </property>
  <property fmtid="{D5CDD505-2E9C-101B-9397-08002B2CF9AE}" pid="6" name="KSOProductBuildVer">
    <vt:lpwstr>1033-12.2.0.17153</vt:lpwstr>
  </property>
</Properties>
</file>