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C4_9F51C01F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7FFFEDB7_A7DF8E42.xml" ContentType="application/vnd.ms-powerpoint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452" r:id="rId6"/>
    <p:sldId id="2147479042" r:id="rId7"/>
    <p:sldId id="2147479040" r:id="rId8"/>
    <p:sldId id="2147479043" r:id="rId9"/>
    <p:sldId id="2147479044" r:id="rId10"/>
    <p:sldId id="2147478986" r:id="rId11"/>
    <p:sldId id="2147478967" r:id="rId12"/>
    <p:sldId id="2147479039" r:id="rId13"/>
    <p:sldId id="301" r:id="rId14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50724-5733-BE1B-8D15-4C496412E148}" name="Nick Becker" initials="NB" userId="S::nicholasb@nvidia.com::0b977e17-2df1-457a-9e61-5c5c73fe821b" providerId="AD"/>
  <p188:author id="{A094F864-1B87-C676-2390-8D1CAB20469C}" name="John Zedlewski" initials="JZ" userId="S::jzedlewski@nvidia.com::cef14115-2792-4607-8674-509e293b176c" providerId="AD"/>
  <p188:author id="{65EF9566-F595-B7AC-D2F9-1070BB70CF27}" name="Ashwin Srinath" initials="AS" userId="S::ashwint@nvidia.com::01a3b79f-0c34-428e-9ad8-05020f5ebe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1D1"/>
    <a:srgbClr val="C0C0C0"/>
    <a:srgbClr val="B8B8B8"/>
    <a:srgbClr val="151617"/>
    <a:srgbClr val="FAC2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1" autoAdjust="0"/>
  </p:normalViewPr>
  <p:slideViewPr>
    <p:cSldViewPr snapToGrid="0">
      <p:cViewPr varScale="1">
        <p:scale>
          <a:sx n="25" d="100"/>
          <a:sy n="25" d="100"/>
        </p:scale>
        <p:origin x="2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35611876900911"/>
          <c:y val="0.14721037165744819"/>
          <c:w val="0.76927975179831065"/>
          <c:h val="0.6386445750734598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cuDF pandas accelerator mode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C-244F-9876-B2C610A7930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C-244F-9876-B2C610A79309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42C-244F-9876-B2C610A793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Groupby Queries (5 GB)</c:v>
                </c:pt>
                <c:pt idx="1">
                  <c:v>Join Queries (5 GB)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2C-244F-9876-B2C610A793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Regular pandas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Groupby Queries (5 GB)</c:v>
                </c:pt>
                <c:pt idx="1">
                  <c:v>Join Queries (5 GB)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288</c:v>
                </c:pt>
                <c:pt idx="1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2C-244F-9876-B2C610A79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axId val="1286586799"/>
        <c:axId val="1286006511"/>
      </c:barChart>
      <c:catAx>
        <c:axId val="128658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006511"/>
        <c:crosses val="autoZero"/>
        <c:auto val="1"/>
        <c:lblAlgn val="ctr"/>
        <c:lblOffset val="100"/>
        <c:noMultiLvlLbl val="0"/>
      </c:catAx>
      <c:valAx>
        <c:axId val="1286006511"/>
        <c:scaling>
          <c:logBase val="10"/>
          <c:orientation val="minMax"/>
          <c:max val="3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/>
                  <a:t>Seconds</a:t>
                </a:r>
              </a:p>
            </c:rich>
          </c:tx>
          <c:layout>
            <c:manualLayout>
              <c:xMode val="edge"/>
              <c:yMode val="edge"/>
              <c:x val="0.4900593671483956"/>
              <c:y val="0.8637148196348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5867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22910929541778607"/>
          <c:y val="7.7249536168501207E-2"/>
          <c:w val="0.61999601228339885"/>
          <c:h val="3.15094057999890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97667505715981"/>
          <c:y val="4.3963195056561252E-2"/>
          <c:w val="0.70441479093895254"/>
          <c:h val="0.812291485590188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nx-cugraph GPU Backend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Louvain</c:v>
                </c:pt>
                <c:pt idx="1">
                  <c:v>Edge Betweeness Centrality</c:v>
                </c:pt>
                <c:pt idx="2">
                  <c:v>Betweenness Centrality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21.59</c:v>
                </c:pt>
                <c:pt idx="1">
                  <c:v>57.79</c:v>
                </c:pt>
                <c:pt idx="2">
                  <c:v>14.27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6-684E-B042-76F6DB7E29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Backend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Louvain</c:v>
                </c:pt>
                <c:pt idx="1">
                  <c:v>Edge Betweeness Centrality</c:v>
                </c:pt>
                <c:pt idx="2">
                  <c:v>Betweenness Centrality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2834.86</c:v>
                </c:pt>
                <c:pt idx="1">
                  <c:v>9858.11</c:v>
                </c:pt>
                <c:pt idx="2">
                  <c:v>9125.48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6-684E-B042-76F6DB7E2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2935968"/>
        <c:axId val="2002937696"/>
      </c:barChart>
      <c:catAx>
        <c:axId val="2002935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937696"/>
        <c:crosses val="autoZero"/>
        <c:auto val="1"/>
        <c:lblAlgn val="ctr"/>
        <c:lblOffset val="100"/>
        <c:noMultiLvlLbl val="0"/>
      </c:catAx>
      <c:valAx>
        <c:axId val="200293769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93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5364432511447"/>
          <c:y val="4.6658465913328537E-3"/>
          <c:w val="0.55968460689404675"/>
          <c:h val="4.6762377309205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C4_9F51C0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92995-781B-0440-8436-CB70EE463E7E}" authorId="{A094F864-1B87-C676-2390-8D1CAB20469C}" created="2023-10-27T18:11:24.7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72934943" sldId="452"/>
      <ac:spMk id="2" creationId="{7F7ABC0D-7566-DF88-A531-57763438C663}"/>
    </ac:deMkLst>
    <p188:txBody>
      <a:bodyPr/>
      <a:lstStyle/>
      <a:p>
        <a:r>
          <a:rPr lang="en-US"/>
          <a:t>Maybe remove NVIDIA from title somehow?</a:t>
        </a:r>
      </a:p>
    </p188:txBody>
  </p188:cm>
</p188:cmLst>
</file>

<file path=ppt/comments/modernComment_7FFFEDB7_A7DF8E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18B5B2-818A-7348-98C8-A154C6AB8945}" authorId="{E1750724-5733-BE1B-8D15-4C496412E148}" created="2023-10-27T21:02:08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90078399" sldId="2147478963"/>
      <ac:picMk id="7" creationId="{D0A0F20D-C5D7-B24F-1886-C3A7A6959901}"/>
    </ac:deMkLst>
    <p188:txBody>
      <a:bodyPr/>
      <a:lstStyle/>
      <a:p>
        <a:r>
          <a:rPr lang="en-US"/>
          <a:t>TODO: Chart formatting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4FAB7-7DF1-470D-9D24-E6B58A84B8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4/17/2024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E2AA-C3B7-40F1-8870-35AD3374F0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07D900F6-F9C5-E13E-B321-472E2C064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AC2F1390-BF3D-835C-3CE7-1F9507746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DD93D-C8D9-AAAA-C193-4F162992EE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FDDD85-BD02-911B-1C62-433286994A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Add Subtitle/Name/Date</a:t>
            </a:r>
          </a:p>
        </p:txBody>
      </p:sp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ECDE791-270C-BF8C-81C1-76A0831C1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45783C-AD8B-1C6E-6189-2C6A7ED49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C7C90A-73D6-E171-33CA-4E89BA293C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93474C4-48DE-3777-A7E6-66A14FC6B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A87B4-E089-FC07-89C2-EA0620853B79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2E9B9-4BF5-6080-A68D-577B3CFA39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73545-7C20-075B-2C1C-DF7F4214DAD6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A42E39E-F558-16B2-B1CE-93D204E34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6075D2-4650-7EB1-4F7E-447F77C065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2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60F29-EAFD-D95F-11A7-522A796CA55D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F5E0159-2062-54D4-B444-4F04EED23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A7D3A0-47E2-AF7B-E89C-6F90C67A8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9A406-CE29-3A8D-BC16-6BD86203C8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CCF06A-1AE0-649C-7FD4-A4AD4CC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8BF97-25AA-1462-7737-C9F688962248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E7F96C-8641-759A-C4B4-91D493A323B7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AD3A61-7583-56FE-D581-B662F99B0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5D1BC-2F32-1320-2F7E-E97C10EFE149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9593E9-DD69-D199-66E9-1AD029D358A8}"/>
              </a:ext>
            </a:extLst>
          </p:cNvPr>
          <p:cNvSpPr txBox="1">
            <a:spLocks/>
          </p:cNvSpPr>
          <p:nvPr userDrawn="1"/>
        </p:nvSpPr>
        <p:spPr>
          <a:xfrm>
            <a:off x="2596896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5C3B6D4-0ADD-464C-BD2D-257BE3E2D8D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CD4AC-6599-9139-48AD-37DCAEFC9C0F}"/>
              </a:ext>
            </a:extLst>
          </p:cNvPr>
          <p:cNvSpPr/>
          <p:nvPr userDrawn="1"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8CE70B-4A73-2CDA-4106-8F959E357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303E50-8A83-54D2-8D06-1904385F2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B69A0B-9760-28C1-5DE8-5EE814EF5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5C1B2-04C0-DFB7-6EBD-AB040BF7DEFF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</a:ln>
        </p:spPr>
        <p:txBody>
          <a:bodyPr tIns="219456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4000" err="1">
              <a:solidFill>
                <a:schemeClr val="bg2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472DC-2279-F186-008D-6EC9A40B3DCA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31711-1359-3AFC-3118-FB20395A8CC3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C69E3B1-A791-DCBA-5395-FDEBE9D699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C2502-4915-5E9A-D92C-046E02303113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52BE6DC-8056-4300-771B-1E5A44303562}"/>
              </a:ext>
            </a:extLst>
          </p:cNvPr>
          <p:cNvSpPr txBox="1">
            <a:spLocks/>
          </p:cNvSpPr>
          <p:nvPr userDrawn="1"/>
        </p:nvSpPr>
        <p:spPr>
          <a:xfrm>
            <a:off x="2596896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5C3B6D4-0ADD-464C-BD2D-257BE3E2D8D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1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94EE8E-8499-E649-9D65-52E13C0DE2CB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224051-F6A0-1C68-72F2-09CC0806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684755-C5FC-AC50-65BB-81DB0D4B45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3B833-0169-9942-0C34-3173DDB88C15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304D4-014C-60EE-E0A3-7A7D03BDE871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6AC6FBB-55BD-E1DC-D634-E645384BD9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3C766-949A-7CC3-8AB3-538B5C8F7C6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4F47D23-438F-22E0-F300-A852BA1BDC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57B6393-4F50-4A15-EF74-3D1B640C0BF8}"/>
              </a:ext>
            </a:extLst>
          </p:cNvPr>
          <p:cNvSpPr txBox="1">
            <a:spLocks/>
          </p:cNvSpPr>
          <p:nvPr userDrawn="1"/>
        </p:nvSpPr>
        <p:spPr>
          <a:xfrm>
            <a:off x="2596896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5C3B6D4-0ADD-464C-BD2D-257BE3E2D8D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F6DF6B-AA28-1E18-7D69-34A1E206799E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8B1F53-1589-33D7-3C32-077E788C62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F4C1EF-D7E4-3702-6092-EFE862FFB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37DE7-1D7A-32A3-A88D-722BA52766C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7B295-1243-2BBD-AC77-7002AC68B56D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F124724-C9CF-DF8A-9FE0-CE1C65F9B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AA0DBA4-5237-23C7-05D8-DD9640379CB8}"/>
              </a:ext>
            </a:extLst>
          </p:cNvPr>
          <p:cNvSpPr txBox="1">
            <a:spLocks/>
          </p:cNvSpPr>
          <p:nvPr userDrawn="1"/>
        </p:nvSpPr>
        <p:spPr>
          <a:xfrm>
            <a:off x="2596896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5C3B6D4-0ADD-464C-BD2D-257BE3E2D8D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23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C5DADC-C505-F594-3ED9-E07FA6C3859F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1B97FD-6C93-BC60-D63A-B88F2C3C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DECC-5F4B-7918-876B-2BF2EA6527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D8965-93AC-C44D-A13A-AA1A59E48E8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6025B-4D61-0E71-7F02-BE092B8B6E56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68D588-6D8B-CDEB-A2E0-D376E5C6CE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22DB8DA-38BC-95A4-39B5-5464378B46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D74CA92-EF16-40D7-2942-F366FA56461E}"/>
              </a:ext>
            </a:extLst>
          </p:cNvPr>
          <p:cNvSpPr txBox="1">
            <a:spLocks/>
          </p:cNvSpPr>
          <p:nvPr userDrawn="1"/>
        </p:nvSpPr>
        <p:spPr>
          <a:xfrm>
            <a:off x="2596896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5C3B6D4-0ADD-464C-BD2D-257BE3E2D8D3}" type="slidenum">
              <a:rPr lang="en-US" smtClean="0">
                <a:latin typeface="+mn-lt"/>
              </a:rPr>
              <a:pPr algn="l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A34CC3-F5EE-3A8A-AA13-FC23B233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682B68-3659-B898-36D3-E447501FB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59F3285-DAE4-EEAA-1022-7AE1DD168FD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ACFA6DD-1412-CA3C-15F4-ED8AD6B2B85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36BBB72-064F-A97E-FE2D-2916C4D3DAF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4B512-77C9-3A9F-0589-67D0C765FDC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8AA277-6DD1-2CCF-12CD-C2AD75B0A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DD79B1E-BCCA-42A9-FF20-7B376772A56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FAA03E-2924-5648-AA06-0B8C894A49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A33F69-6DBC-F1DB-EAD6-D5B9002DF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430B97A-31FA-023E-3290-2B9B63D0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82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BA88D4-0997-C5B9-36CF-9B1633F8B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739272-8253-AD42-BD05-8F666D498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8AB0E9-F286-1C40-1AD6-B85103B0A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FC3074C-54D1-DCE0-426E-97BA7CD58B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477F0-8392-CEDA-19F2-0A29016EECC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A2AF85A-9EEE-C062-1006-74D7741E33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9E96633-6475-1F2C-E726-28BE8668FBC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2428D4D-F13F-B280-6137-8C32CD9EEF0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85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16114AB-138A-4EAC-3492-E7D7CA15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79CE2D-84D0-541E-C116-5E768BBF9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431A644-F8BA-5000-F78A-9BB8A4809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6989B9-88FE-F861-A0B6-8F80720B5C7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73B8B69-1B16-2A38-932F-E517F5C052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60E8F47-2868-457B-7861-466422E3423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B5FB899-4F67-DA8C-A516-B71387137DB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A5AAD0-2B0D-F6DE-8C5D-5C0625FD55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BD83B1D-F849-2310-DE25-451C7BD75C5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0292527-B9F3-D59F-1575-33C8C564E87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1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6EC4D90-EA3E-9A18-FEA5-3EEF50715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BFC61ED-E368-EADF-A0C1-3AE9904C7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E98CD1-AB1E-1E7B-2FF4-F7E242CBAB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CCE8B13-298C-67A4-073D-4636A3BCE7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F9FA27DB-2E4D-388B-2F4A-FE708B1D26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5E18C58-3C84-ECE1-A164-6A5FF953635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D55A3EC-8AF3-3222-5E82-1A74FA5AB0D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F9A555E-B5A7-F2B9-6D6D-E24CAD68B92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FC4CC4C-42B6-5D87-37D6-FE779B1ABF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4DE79F6-DE99-BDFD-033A-5AB8981A3A0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6F712D3-EAE3-8A7F-010B-AFEF00AE6B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8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59D9FFB-F331-2BA3-76DB-D0D67666F2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37A17E-9A03-1AA3-D59C-3833F19EF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FF59CD9-73FD-415B-F082-C27D3FC74C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082BEB-34AF-6104-9172-84A9393C73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ACBD8DD-E9B6-20E0-AF99-F566611D525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3F34C73B-16DF-6108-33FA-2019F4A1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A0C0A2B-E05B-6582-22E0-E2FB87D4F5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252818C-30B9-BEAB-C34B-3FDB45B0785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94F7E10-2AF0-1049-A3BD-C3667BA1A7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CE2100E-D959-41B2-929B-D1BC5577201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9556000-DFCA-8B90-EBBC-359C95C3B36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0DB8C8F-25FA-6C95-C2D7-C138BAA32B5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3D94597-BF94-1410-90DE-B1569E6B339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F06A1A9-1746-181C-9E88-1422CE2DFEC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355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907B76C-DA4A-68FA-C798-F3D3ED6D3EE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0A5F7E9-98C2-BE12-2CFF-1D4269C21C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40D16D0-F1BB-6699-BB7A-3010F14B4E5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69BAFFD-DE29-C3FE-3E3D-0742C54E77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F8CDCB5-2334-0382-7EDF-D6A8C4C3791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3E8130F2-A049-2C2C-49C2-814F60E02EF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2EF59D26-21AA-0628-FEAE-B2017AD93D4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27073E-24AC-35B6-4579-F3553211D14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7137105-F7C8-86F9-A19D-CC0280C95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215F7B2-F4E2-412D-DB90-96FF4E146F1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F6B1B50B-4191-7EA1-DD61-A96EBE2A0C65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5B4C94D-3029-61DE-18DE-8A6472E970B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CE518717-6ECD-F803-EEF8-2B2D7CF9EB4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5D8EE17-AD94-2DE2-C337-573533395DA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5A95BB1-6B72-7CA5-06BB-430623F1D27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DC5F873-F78F-F1B6-1AFB-37B1EE509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31CFA9-583B-6069-2D7A-BD83D7579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144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1953C1A-70BD-1EAA-9874-87A836A819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52F9A9-D932-EDF6-7A48-D5D93A40455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D0D95889-F2DB-3BC9-69A2-99832FFC98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0BBE6F4-0357-A4FD-1E64-134C0BB676E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FAE3A57-5BF4-79B4-4629-2CC735C71FE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9A50CCA-B5CD-F9AE-216F-C421A1BD9F0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757508AA-A2C8-98B6-81F3-50D83C5092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4222A90-C423-A76E-E4A1-DC33CE530C3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209A868-D6F4-3E49-A6A2-D0B83BADF3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9C37E9B7-863B-6FEB-5E35-885ED1194BF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577FA631-E033-ADBD-0DC9-D0DB5E39C19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81881A2-4556-E0E7-4976-CE4CA8B44BD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E8E5407-C49C-0C9D-34F8-F6F0488021F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2DA5A94-C231-4766-8AC7-EF73C16EBD6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00B4030C-05CF-B466-BA8F-C340617A578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4CEECC-D038-E547-DC3E-DE08CED8E7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94DC10A-126A-4CF6-0FD2-5B6BB2EFDEB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57F8B789-2F41-F510-798B-CCE7F38AB0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1540E5A-2872-4A69-C821-D69B87963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C4FBCAD5-F75E-2024-91A6-AF69090C6A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7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44D2068-6849-9B7C-6BC5-5E5F7AA4A6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BD648D6-A7DD-1281-7F44-26AAC46ED2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A889FC2-EEE4-383A-34F1-AA6640C2BE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7DD1B20-C6FB-A50F-E2B0-453434ECCB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E5F378B-4650-A769-498F-70E97D83294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4D0EBD50-D183-BA46-8F9A-CA94A31E25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B28D2A90-D084-131D-BC81-F32026B9D48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31F641B-69D7-D8F7-664B-8DC4432B48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523F0B05-8C96-0447-48C6-977D2CE109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450F6A7B-55D2-E137-09E7-D5EB0FECCA2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36E7E436-EF57-51FD-A8FB-FDA402DAB6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11D06D85-EEB0-0A4E-44A0-04EB0FDA491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9CAB601B-BE03-84B9-C2D3-F9A9DD36F0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2901EEFF-A05E-86EF-2959-BEBE7506C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CA5DE0BE-2247-E600-19F8-62852DE95A3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7D33E875-82FA-EFBA-E610-7A1BB8D8E0D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6E04D83-5D56-3ED0-0106-291190FF16C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B72D7370-4F41-FFA7-2106-37908325FC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FF43D71-DEF4-2B0C-C6B4-BCAFBD85271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F818D8AD-CFB5-A8CB-CABB-19C1B1AFE5B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23409FA5-2A41-C5C8-6575-A607630F90F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B193957-7130-A79D-273C-851474BD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A822B21-EE98-CD37-EC99-C8836B300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0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5EA57D4F-DD4C-CA06-8F17-B354B7AF0A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06F88D93-EC5D-0F4F-2D03-D40CFF157D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2460103-C7AD-1E73-A79D-2130A59BA4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CB4626F4-FF48-A6FD-42A0-87CB9D35E8B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BBF469D-EB9A-C1CD-A4E0-EFCD4EF63E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98E7A27-AB90-AE4B-9C41-53706113993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375CDD23-925E-31A1-C3FF-2D6ED9D05AA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5BDAD05-3EAC-DFAA-EDD1-1D9E9C00211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360B2E4-D618-5423-3E76-F376EBCA010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AD06D986-4434-AF51-6805-3B97BBB769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1F515353-8B00-746C-A2DE-32E93A0F1A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5744BB22-B21A-41F1-3AC0-E5405D3F38B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435F4BE-979D-A31E-822F-BE5B89134C2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77BC232-CE11-33FD-E959-01E1784345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F4CD93-1747-0EB8-E78A-72E497AAB23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A697863-003A-44B9-586E-527F58EF782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1F4D18-0362-FD9E-AC25-A4A81A8B19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53B0CD77-A671-31CB-AC75-0C7EC845BB1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5373FC8-B0DB-5978-E125-CA5A68C0257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E6B03167-9698-83DC-3B32-0493773EDDC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A6B7D653-72EF-B0B1-6654-9E4D6E8DCA7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68246EB6-5778-F487-E211-E6E38EDCBD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6E19FE0-274C-8D86-A257-C3C9C6050C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EE28B31-BBFD-198B-6E2A-89E9C4CCFA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782373E-DEA5-D3FA-DF0B-FC71246B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6E4B878-2BFA-C852-759E-04F4BD4E4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90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C8872D6-E3D9-128D-6975-7E43AE049D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24D63DA-1ECC-62E5-3223-DD9853116B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296C6CE-75C2-58D3-2077-098855EC50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B889168-9CA5-7858-11A4-7E282071DD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3F8F5E2E-FAA9-873C-63EB-B4940E3D490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119A3EE3-90A6-60F9-3E78-60D1CE1FB24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C639A2E5-6B54-F354-C964-79CE29BEB3D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05A4B4F-FDD8-68B8-BEC0-2C9F5E7703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A9D8994-57AB-FC46-F970-8A9BC7CAD26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34A2868F-2DD9-684C-4C82-813EEBD15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D2FB10F1-37BA-6882-EBF3-73F1E627FF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F7972475-48C0-DE70-4A42-09E610902C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03F70687-E13E-779B-ECD8-584B6FB4FB1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B21B6ED-31E4-7226-13B1-F2AA1B5EC04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6C21D96F-4A3F-E55C-9A59-55E018F25D9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485D12D2-2B06-3201-0659-EE86413C68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7241A741-AE7C-3428-6194-0F6E94BF06F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D28CF82-511F-AF83-F5D5-77ECB99010E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1439B33F-68A6-6AFE-68C2-8A0B706EE9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1B9EFC83-50E5-49BB-B838-4F101E95ABD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BFB3F389-B76A-63C4-BC38-E857B1B097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8AAEBAC8-FBC5-9068-A8B4-AEE29F8FC0A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17BBB11-F155-8A2D-2741-A48639DDC9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74BB25EE-CFA9-E005-5BB1-CAC4EA6436E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3505C59D-AFAD-58D3-4166-F5257E096C4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9183A493-96AB-21A4-F2F2-55F4C25B4A3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39F09929-49C9-A912-1E78-C37DD2A4005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700C3A0-30EC-1996-7732-DE4E1CF95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0EDA14A-3243-B144-7B6A-EA7981E5D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18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9B94E87-6C45-B9E5-F5AE-D69D71E6165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0A4EC5-468D-A3E6-9294-084BA073A2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AB65765-2201-817D-E699-AB8E899F5A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54B1517-FE34-AAC0-C4EE-52F7D477D2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0BC2C71-2AC1-DDC7-734C-63EE3CA218F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A5495BC-7C50-8C58-B54F-D3C882FECC1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48C56C91-18A4-7D8E-94FC-6714566B099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8A02C1-AD1D-1EE4-C6AC-3B590D5277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F1D675D5-3EFF-B8AD-BA35-187E996A9B6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1029ABF-1C3A-2F51-92CB-AA5A3AC353F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8FE2B66F-F99F-570D-A31D-3578C4B3B17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42FEAB60-4C6E-41A0-FC52-81583615683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A2963118-2A95-082A-4DFF-6C0DA33F59B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F1791F3A-0E82-06A9-0588-000305CD159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7E0D42E0-350E-2247-45F3-56D42F8A4B6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7640883-7B53-617D-BE12-A19E85F82D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9B189E3-4BDB-A032-87AD-39D194013B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2A34B9E8-CFB0-ABCC-D2C4-A8F174FDB90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716C5C95-2BC4-4D5A-9F5E-FA8B8CECBF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471A9256-6A6C-5C2D-1DEA-813569F4D2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43D755B0-CB88-73DF-77BE-F524AF55542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3198CB65-E1BB-0862-2BBA-EDF38803C3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D76AC962-A132-DA02-DE26-644561C88B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7EC2D322-35AF-3168-CAE7-F7242C22DE6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B0179DD1-4F77-A229-F54C-117D786F649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1B3ED7E6-3440-4DEC-6512-E64B9960C25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C3AE372-0E56-771E-CCB5-C1E77A38D34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F415D1AB-B98D-8EC8-08B0-3DAD5A3D8C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5A71691E-DD29-C12F-E295-A972376CE11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09DF864-DBFA-F92D-B685-429A430B260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4AD4D5AB-34C6-812D-8AD2-BF8272B62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B1FCE4BF-7751-CC7B-D446-A5791D382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2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0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0B57E-B314-99BB-8DF8-2672644B4F4E}"/>
              </a:ext>
            </a:extLst>
          </p:cNvPr>
          <p:cNvSpPr/>
          <p:nvPr userDrawn="1"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F80E6-5287-D931-0053-EF9F8579E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56523"/>
            <a:ext cx="11022523" cy="78645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89DD87-13E1-B25F-EBCC-2BC52BA4AAC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9C1B-4BC1-3F4F-4B38-F2FBE6DA615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-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33908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34EEA-7CA3-4C82-B29B-3EA15B8822C9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Media Placeholder 7">
            <a:extLst>
              <a:ext uri="{FF2B5EF4-FFF2-40B4-BE49-F238E27FC236}">
                <a16:creationId xmlns:a16="http://schemas.microsoft.com/office/drawing/2014/main" id="{95086AA8-FFA8-416F-AD2F-0B72238092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lang="en-US" sz="8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marL="857250" lvl="0" indent="-857250" algn="ctr"/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background&#10;&#10;Description automatically generated">
            <a:extLst>
              <a:ext uri="{FF2B5EF4-FFF2-40B4-BE49-F238E27FC236}">
                <a16:creationId xmlns:a16="http://schemas.microsoft.com/office/drawing/2014/main" id="{708A9C7D-B92D-A13B-AE0E-7F3EA434A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316F0-7ADD-BB87-23BE-740C3B3B0100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478E8-E56F-B47D-1F5A-CBA4655161C3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868E8BC8-DCAA-6E80-5181-5371045BD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6080A-6CDE-3FF2-A128-47CFF5F0C9C5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79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urved lines with a bright light behind them&#10;&#10;Description automatically generated">
            <a:extLst>
              <a:ext uri="{FF2B5EF4-FFF2-40B4-BE49-F238E27FC236}">
                <a16:creationId xmlns:a16="http://schemas.microsoft.com/office/drawing/2014/main" id="{F807122B-A2F6-379E-64FD-A4985E49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51136" b="926"/>
          <a:stretch/>
        </p:blipFill>
        <p:spPr>
          <a:xfrm>
            <a:off x="0" y="0"/>
            <a:ext cx="17150706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DB0CE-6D06-5D9D-4F40-64EBE09315DF}"/>
              </a:ext>
            </a:extLst>
          </p:cNvPr>
          <p:cNvSpPr/>
          <p:nvPr userDrawn="1"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4B981-6D72-A82B-BB74-685EAD4F2156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CE798D4-9140-2EC5-6DC9-6C6A5F573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/>
              <a:t>Edit Text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AD9D4-FB4F-9DA0-9C5E-7AD5B9D1B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DC9D6B-A1D3-6E9D-3F5B-25ABC3B8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59444DC2-EE0C-D166-FB2A-0933A4B04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9BB9031F-8728-8968-10CA-E5BDE38FC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3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5A3B7-671E-C83C-D30C-891E7AC20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91E553-3F88-CE75-0B41-84F0FCE66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C6155-7E24-522A-D9BC-0187CC5320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777A-F626-7644-27B7-BFAC0B981393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F5163-CB61-79FB-F160-F5D40ECCE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DE4CF-0F8A-C449-EB63-E6FB16955E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67495D-7B41-2537-BC39-7393489E5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BB3E37-708E-211E-579F-07C9AF797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0FC4D5-AB7A-23D7-9D7B-80DEBB4B5F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46F2B23-740A-C60D-727C-DC63D8F8D8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AC10-E9F2-1A13-3A59-F02BCBD31C18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6812F5-ABE3-E984-84D2-2BCF62F7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D5FFB6-C6A8-037E-5413-097EB66C5C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AC335-6BA5-09DF-D45A-2D1E4919D6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F3906-FA1F-F5DB-AEEC-275E973390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BC1FA-1DB5-2C7E-04B8-FED750886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2AEF98B-5FB8-3A4F-796B-DD99AF3F2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F2F2-6278-B4DF-1110-A1875E182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011BA-8847-33A7-3882-70122015054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AC74-E8E5-AA23-89B3-FDB8D3DEFA5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9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A1210-4468-5B83-C91A-BBA62AF1227D}"/>
              </a:ext>
            </a:extLst>
          </p:cNvPr>
          <p:cNvGrpSpPr/>
          <p:nvPr userDrawn="1"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547AF-589A-45F3-BD57-EACA3BF60CFD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64E9CA-B4B2-365B-092F-3051F7475E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2D35CCE-691B-B7BB-20A2-6CCF6593C860}"/>
              </a:ext>
            </a:extLst>
          </p:cNvPr>
          <p:cNvSpPr txBox="1">
            <a:spLocks/>
          </p:cNvSpPr>
          <p:nvPr userDrawn="1"/>
        </p:nvSpPr>
        <p:spPr>
          <a:xfrm>
            <a:off x="25805098" y="19314940"/>
            <a:ext cx="8022506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3B6D4-0ADD-464C-BD2D-257BE3E2D8D3}" type="slidenum">
              <a:rPr lang="en-US" smtClean="0">
                <a:latin typeface="+mn-lt"/>
              </a:rPr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18" r:id="rId4"/>
    <p:sldLayoutId id="2147483681" r:id="rId5"/>
    <p:sldLayoutId id="2147483680" r:id="rId6"/>
    <p:sldLayoutId id="2147483682" r:id="rId7"/>
    <p:sldLayoutId id="2147483683" r:id="rId8"/>
    <p:sldLayoutId id="2147483705" r:id="rId9"/>
    <p:sldLayoutId id="2147483685" r:id="rId10"/>
    <p:sldLayoutId id="2147483686" r:id="rId11"/>
    <p:sldLayoutId id="2147483687" r:id="rId12"/>
    <p:sldLayoutId id="2147483691" r:id="rId13"/>
    <p:sldLayoutId id="2147483688" r:id="rId14"/>
    <p:sldLayoutId id="2147483690" r:id="rId15"/>
    <p:sldLayoutId id="2147483689" r:id="rId16"/>
    <p:sldLayoutId id="2147483692" r:id="rId17"/>
    <p:sldLayoutId id="2147483693" r:id="rId18"/>
    <p:sldLayoutId id="2147483709" r:id="rId19"/>
    <p:sldLayoutId id="2147483723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695" r:id="rId29"/>
    <p:sldLayoutId id="2147483721" r:id="rId30"/>
    <p:sldLayoutId id="2147483694" r:id="rId31"/>
    <p:sldLayoutId id="2147483719" r:id="rId32"/>
    <p:sldLayoutId id="2147483724" r:id="rId33"/>
    <p:sldLayoutId id="2147483725" r:id="rId34"/>
    <p:sldLayoutId id="2147483676" r:id="rId35"/>
    <p:sldLayoutId id="2147483684" r:id="rId3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bg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4_9F51C01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microsoft.com/office/2007/relationships/hdphoto" Target="../media/hdphoto7.wdp"/><Relationship Id="rId3" Type="http://schemas.openxmlformats.org/officeDocument/2006/relationships/image" Target="../media/image15.png"/><Relationship Id="rId21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23" Type="http://schemas.openxmlformats.org/officeDocument/2006/relationships/image" Target="../media/image27.svg"/><Relationship Id="rId10" Type="http://schemas.microsoft.com/office/2007/relationships/hdphoto" Target="../media/hdphoto4.wdp"/><Relationship Id="rId19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sv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microsoft.com/office/2018/10/relationships/comments" Target="../comments/modernComment_7FFFEDB7_A7DF8E4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12" y="2983577"/>
            <a:ext cx="19282214" cy="4937760"/>
          </a:xfrm>
        </p:spPr>
        <p:txBody>
          <a:bodyPr/>
          <a:lstStyle/>
          <a:p>
            <a:r>
              <a:rPr lang="en-US" dirty="0"/>
              <a:t>Accelerate Data Science Workflows with Zero Code Changes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012" y="7941727"/>
            <a:ext cx="19282214" cy="1703832"/>
          </a:xfrm>
        </p:spPr>
        <p:txBody>
          <a:bodyPr/>
          <a:lstStyle/>
          <a:p>
            <a:r>
              <a:rPr lang="en-US" dirty="0"/>
              <a:t>NVIDIA Deep Learning Institute</a:t>
            </a:r>
          </a:p>
        </p:txBody>
      </p:sp>
    </p:spTree>
    <p:extLst>
      <p:ext uri="{BB962C8B-B14F-4D97-AF65-F5344CB8AC3E}">
        <p14:creationId xmlns:p14="http://schemas.microsoft.com/office/powerpoint/2010/main" val="18878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7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BC0D-7566-DF88-A531-5776343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0"/>
            <a:ext cx="32207200" cy="2514601"/>
          </a:xfrm>
        </p:spPr>
        <p:txBody>
          <a:bodyPr/>
          <a:lstStyle/>
          <a:p>
            <a:r>
              <a:rPr lang="en-US" dirty="0"/>
              <a:t>Data Science Workflow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6A9BD3-3F33-0E2F-02B7-F752BA9F9B1B}"/>
              </a:ext>
            </a:extLst>
          </p:cNvPr>
          <p:cNvSpPr/>
          <p:nvPr/>
        </p:nvSpPr>
        <p:spPr>
          <a:xfrm>
            <a:off x="24435899" y="7446223"/>
            <a:ext cx="7950200" cy="60948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Deployment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Management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Monitor and Maintain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CD4CC-1676-DC55-CDCE-94708639623D}"/>
              </a:ext>
            </a:extLst>
          </p:cNvPr>
          <p:cNvSpPr/>
          <p:nvPr/>
        </p:nvSpPr>
        <p:spPr>
          <a:xfrm>
            <a:off x="418966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Data Loading &amp; ETL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55E49-A32A-EB57-3DA1-50864123728B}"/>
              </a:ext>
            </a:extLst>
          </p:cNvPr>
          <p:cNvSpPr/>
          <p:nvPr/>
        </p:nvSpPr>
        <p:spPr>
          <a:xfrm>
            <a:off x="4187927" y="7466129"/>
            <a:ext cx="7950200" cy="60550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Acquisition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Cleaning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B8F84B-23BA-9A67-D2F8-BA76EED84038}"/>
              </a:ext>
            </a:extLst>
          </p:cNvPr>
          <p:cNvSpPr/>
          <p:nvPr/>
        </p:nvSpPr>
        <p:spPr>
          <a:xfrm>
            <a:off x="1431290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Training &amp; Analytics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C0681B-5DE6-B554-D4D5-8E4C3DCC3EDC}"/>
              </a:ext>
            </a:extLst>
          </p:cNvPr>
          <p:cNvSpPr/>
          <p:nvPr/>
        </p:nvSpPr>
        <p:spPr>
          <a:xfrm>
            <a:off x="14312900" y="7446224"/>
            <a:ext cx="7950200" cy="607499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Visualization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Training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A3A64C-0DD2-1D20-9FBF-A87AD6DCEB21}"/>
              </a:ext>
            </a:extLst>
          </p:cNvPr>
          <p:cNvSpPr/>
          <p:nvPr/>
        </p:nvSpPr>
        <p:spPr>
          <a:xfrm>
            <a:off x="24435899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Inference &amp; Deployment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B3FF1EB-3C83-D901-ECA5-DEB7D58C4835}"/>
              </a:ext>
            </a:extLst>
          </p:cNvPr>
          <p:cNvCxnSpPr>
            <a:cxnSpLocks/>
            <a:stCxn id="100" idx="0"/>
            <a:endCxn id="5" idx="0"/>
          </p:cNvCxnSpPr>
          <p:nvPr/>
        </p:nvCxnSpPr>
        <p:spPr>
          <a:xfrm rot="16200000" flipV="1">
            <a:off x="18287880" y="-3616696"/>
            <a:ext cx="12700" cy="20246239"/>
          </a:xfrm>
          <a:prstGeom prst="bentConnector3">
            <a:avLst>
              <a:gd name="adj1" fmla="val 12066669"/>
            </a:avLst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C86A52-768A-42BE-A4BA-C730F085C0E4}"/>
              </a:ext>
            </a:extLst>
          </p:cNvPr>
          <p:cNvCxnSpPr>
            <a:cxnSpLocks/>
          </p:cNvCxnSpPr>
          <p:nvPr/>
        </p:nvCxnSpPr>
        <p:spPr>
          <a:xfrm flipV="1">
            <a:off x="12139860" y="9618473"/>
            <a:ext cx="217304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8C23E9-4A76-F7FB-244B-B00C7119E32F}"/>
              </a:ext>
            </a:extLst>
          </p:cNvPr>
          <p:cNvCxnSpPr>
            <a:cxnSpLocks/>
          </p:cNvCxnSpPr>
          <p:nvPr/>
        </p:nvCxnSpPr>
        <p:spPr>
          <a:xfrm flipV="1">
            <a:off x="22262980" y="9629458"/>
            <a:ext cx="2173040" cy="1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BC0D-7566-DF88-A531-5776343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0"/>
            <a:ext cx="32207200" cy="2514601"/>
          </a:xfrm>
        </p:spPr>
        <p:txBody>
          <a:bodyPr/>
          <a:lstStyle/>
          <a:p>
            <a:r>
              <a:rPr lang="en-US" dirty="0"/>
              <a:t>Data Science Tools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6A9BD3-3F33-0E2F-02B7-F752BA9F9B1B}"/>
              </a:ext>
            </a:extLst>
          </p:cNvPr>
          <p:cNvSpPr/>
          <p:nvPr/>
        </p:nvSpPr>
        <p:spPr>
          <a:xfrm>
            <a:off x="24435899" y="7446223"/>
            <a:ext cx="7950200" cy="60948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Deployment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Management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Monitor and Maintain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CD4CC-1676-DC55-CDCE-94708639623D}"/>
              </a:ext>
            </a:extLst>
          </p:cNvPr>
          <p:cNvSpPr/>
          <p:nvPr/>
        </p:nvSpPr>
        <p:spPr>
          <a:xfrm>
            <a:off x="418966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Data Loading &amp; ETL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55E49-A32A-EB57-3DA1-50864123728B}"/>
              </a:ext>
            </a:extLst>
          </p:cNvPr>
          <p:cNvSpPr/>
          <p:nvPr/>
        </p:nvSpPr>
        <p:spPr>
          <a:xfrm>
            <a:off x="4187927" y="7466129"/>
            <a:ext cx="7950200" cy="60550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Acquisition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Cleaning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B8F84B-23BA-9A67-D2F8-BA76EED84038}"/>
              </a:ext>
            </a:extLst>
          </p:cNvPr>
          <p:cNvSpPr/>
          <p:nvPr/>
        </p:nvSpPr>
        <p:spPr>
          <a:xfrm>
            <a:off x="1431290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Training &amp; Analytics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C0681B-5DE6-B554-D4D5-8E4C3DCC3EDC}"/>
              </a:ext>
            </a:extLst>
          </p:cNvPr>
          <p:cNvSpPr/>
          <p:nvPr/>
        </p:nvSpPr>
        <p:spPr>
          <a:xfrm>
            <a:off x="14312900" y="7446224"/>
            <a:ext cx="7950200" cy="607499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Visualization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Training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A3A64C-0DD2-1D20-9FBF-A87AD6DCEB21}"/>
              </a:ext>
            </a:extLst>
          </p:cNvPr>
          <p:cNvSpPr/>
          <p:nvPr/>
        </p:nvSpPr>
        <p:spPr>
          <a:xfrm>
            <a:off x="24435899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Inference &amp; Deployment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B3FF1EB-3C83-D901-ECA5-DEB7D58C4835}"/>
              </a:ext>
            </a:extLst>
          </p:cNvPr>
          <p:cNvCxnSpPr>
            <a:cxnSpLocks/>
            <a:stCxn id="100" idx="0"/>
            <a:endCxn id="5" idx="0"/>
          </p:cNvCxnSpPr>
          <p:nvPr/>
        </p:nvCxnSpPr>
        <p:spPr>
          <a:xfrm rot="16200000" flipV="1">
            <a:off x="18287880" y="-3616696"/>
            <a:ext cx="12700" cy="20246239"/>
          </a:xfrm>
          <a:prstGeom prst="bentConnector3">
            <a:avLst>
              <a:gd name="adj1" fmla="val 12066669"/>
            </a:avLst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C86A52-768A-42BE-A4BA-C730F085C0E4}"/>
              </a:ext>
            </a:extLst>
          </p:cNvPr>
          <p:cNvCxnSpPr>
            <a:cxnSpLocks/>
          </p:cNvCxnSpPr>
          <p:nvPr/>
        </p:nvCxnSpPr>
        <p:spPr>
          <a:xfrm flipV="1">
            <a:off x="12139860" y="9618473"/>
            <a:ext cx="217304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8C23E9-4A76-F7FB-244B-B00C7119E32F}"/>
              </a:ext>
            </a:extLst>
          </p:cNvPr>
          <p:cNvCxnSpPr>
            <a:cxnSpLocks/>
          </p:cNvCxnSpPr>
          <p:nvPr/>
        </p:nvCxnSpPr>
        <p:spPr>
          <a:xfrm flipV="1">
            <a:off x="22262980" y="9629458"/>
            <a:ext cx="2173040" cy="1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B91C8-5C2E-F0EA-A035-0B6B6561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5562832"/>
            <a:ext cx="453421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67F29D-561F-4211-0470-D08473516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32" y="15562832"/>
            <a:ext cx="7620000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EF6E99-116E-BACD-7E68-1FDB6F1FE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674" y="15562832"/>
            <a:ext cx="3376246" cy="1828800"/>
          </a:xfrm>
          <a:prstGeom prst="rect">
            <a:avLst/>
          </a:prstGeom>
        </p:spPr>
      </p:pic>
      <p:pic>
        <p:nvPicPr>
          <p:cNvPr id="1032" name="Picture 8" descr="TensorFlow logo">
            <a:extLst>
              <a:ext uri="{FF2B5EF4-FFF2-40B4-BE49-F238E27FC236}">
                <a16:creationId xmlns:a16="http://schemas.microsoft.com/office/drawing/2014/main" id="{A7BA47BE-ECE7-F176-E026-AB4FCD48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37" y="15562832"/>
            <a:ext cx="28534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328B35B0-7C1F-E6E3-BDF8-D64ABC3A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1" y="15562832"/>
            <a:ext cx="36575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tial Data Science: Network Analysis for Transportation Planning | by  Sutan Mufti | Towards Data Science">
            <a:extLst>
              <a:ext uri="{FF2B5EF4-FFF2-40B4-BE49-F238E27FC236}">
                <a16:creationId xmlns:a16="http://schemas.microsoft.com/office/drawing/2014/main" id="{FB006488-D2D3-AF11-AE57-0C3856DB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249" y="15562832"/>
            <a:ext cx="625160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BC0D-7566-DF88-A531-5776343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0"/>
            <a:ext cx="32207200" cy="2514601"/>
          </a:xfrm>
        </p:spPr>
        <p:txBody>
          <a:bodyPr/>
          <a:lstStyle/>
          <a:p>
            <a:r>
              <a:rPr lang="en-US"/>
              <a:t>Data Science Can Be Accelerated End-to-End Today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E6A9BD3-3F33-0E2F-02B7-F752BA9F9B1B}"/>
              </a:ext>
            </a:extLst>
          </p:cNvPr>
          <p:cNvSpPr/>
          <p:nvPr/>
        </p:nvSpPr>
        <p:spPr>
          <a:xfrm>
            <a:off x="24435899" y="7446224"/>
            <a:ext cx="7950200" cy="60749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42" name="Picture 141" descr="A picture containing meter&#10;&#10;Description automatically generated">
            <a:extLst>
              <a:ext uri="{FF2B5EF4-FFF2-40B4-BE49-F238E27FC236}">
                <a16:creationId xmlns:a16="http://schemas.microsoft.com/office/drawing/2014/main" id="{669C1B34-099F-9C1D-B895-DA06F656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8402" y="8046916"/>
            <a:ext cx="1487604" cy="14876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CD4CC-1676-DC55-CDCE-94708639623D}"/>
              </a:ext>
            </a:extLst>
          </p:cNvPr>
          <p:cNvSpPr/>
          <p:nvPr/>
        </p:nvSpPr>
        <p:spPr>
          <a:xfrm>
            <a:off x="418966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Data Loading &amp; ETL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55E49-A32A-EB57-3DA1-50864123728B}"/>
              </a:ext>
            </a:extLst>
          </p:cNvPr>
          <p:cNvSpPr/>
          <p:nvPr/>
        </p:nvSpPr>
        <p:spPr>
          <a:xfrm>
            <a:off x="4187927" y="7466128"/>
            <a:ext cx="7950200" cy="60550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ED5CB1-C777-81C1-A518-D70C9E1C4F24}"/>
              </a:ext>
            </a:extLst>
          </p:cNvPr>
          <p:cNvSpPr txBox="1"/>
          <p:nvPr/>
        </p:nvSpPr>
        <p:spPr>
          <a:xfrm>
            <a:off x="6166193" y="8840522"/>
            <a:ext cx="549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VIDIA Sans" panose="020B0503020203020204" pitchFamily="34" charset="0"/>
                <a:cs typeface="NVIDIA Sans" panose="020B0503020203020204" pitchFamily="34" charset="0"/>
              </a:rPr>
              <a:t>Tabular Data Loading and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A61A6C-4247-E1FA-B373-25E1283E003A}"/>
              </a:ext>
            </a:extLst>
          </p:cNvPr>
          <p:cNvSpPr txBox="1"/>
          <p:nvPr/>
        </p:nvSpPr>
        <p:spPr>
          <a:xfrm>
            <a:off x="6166193" y="8166120"/>
            <a:ext cx="430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VIDIA Sans" panose="020B0503020203020204" pitchFamily="34" charset="0"/>
                <a:cs typeface="NVIDIA Sans" panose="020B0503020203020204" pitchFamily="34" charset="0"/>
              </a:rPr>
              <a:t>RAPIDS </a:t>
            </a:r>
            <a:r>
              <a:rPr lang="en-US" sz="3200" dirty="0" err="1">
                <a:latin typeface="NVIDIA Sans" panose="020B0503020203020204" pitchFamily="34" charset="0"/>
                <a:cs typeface="NVIDIA Sans" panose="020B0503020203020204" pitchFamily="34" charset="0"/>
              </a:rPr>
              <a:t>cuDF</a:t>
            </a:r>
            <a:endParaRPr lang="en-US" sz="3200" dirty="0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756EB-3EF9-6CA3-8AE4-B266AB669AEE}"/>
              </a:ext>
            </a:extLst>
          </p:cNvPr>
          <p:cNvSpPr txBox="1"/>
          <p:nvPr/>
        </p:nvSpPr>
        <p:spPr>
          <a:xfrm>
            <a:off x="6166193" y="10536203"/>
            <a:ext cx="390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Apache Spark Accelerator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D04643-4CCA-82F5-B108-C8B04F7A0214}"/>
              </a:ext>
            </a:extLst>
          </p:cNvPr>
          <p:cNvSpPr txBox="1"/>
          <p:nvPr/>
        </p:nvSpPr>
        <p:spPr>
          <a:xfrm>
            <a:off x="6166193" y="9798531"/>
            <a:ext cx="5435975" cy="769441"/>
          </a:xfrm>
          <a:prstGeom prst="rect">
            <a:avLst/>
          </a:prstGeom>
          <a:noFill/>
        </p:spPr>
        <p:txBody>
          <a:bodyPr wrap="none" lIns="91440" tIns="137160" rIns="274320" bIns="137160" rtlCol="0" anchor="t">
            <a:spAutoFit/>
          </a:bodyPr>
          <a:lstStyle/>
          <a:p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RAPIDS for Apache Spark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1FA1A-4BF5-83B9-56C3-77DAF30DAA8F}"/>
              </a:ext>
            </a:extLst>
          </p:cNvPr>
          <p:cNvGrpSpPr/>
          <p:nvPr/>
        </p:nvGrpSpPr>
        <p:grpSpPr>
          <a:xfrm>
            <a:off x="4623869" y="8342431"/>
            <a:ext cx="1146918" cy="816927"/>
            <a:chOff x="16490762" y="11072235"/>
            <a:chExt cx="2108609" cy="1947781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1E7B0-C747-DCFE-5D54-981E632420D6}"/>
                </a:ext>
              </a:extLst>
            </p:cNvPr>
            <p:cNvSpPr/>
            <p:nvPr/>
          </p:nvSpPr>
          <p:spPr>
            <a:xfrm>
              <a:off x="16514106" y="12834473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14D85A-7DE7-E36D-825D-DA3F303B8FED}"/>
                </a:ext>
              </a:extLst>
            </p:cNvPr>
            <p:cNvSpPr/>
            <p:nvPr/>
          </p:nvSpPr>
          <p:spPr>
            <a:xfrm>
              <a:off x="16950818" y="1217363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501EC7-062E-CC34-5955-DE9ECE920948}"/>
                </a:ext>
              </a:extLst>
            </p:cNvPr>
            <p:cNvSpPr/>
            <p:nvPr/>
          </p:nvSpPr>
          <p:spPr>
            <a:xfrm>
              <a:off x="18284630" y="12834473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EED7B1-A3EF-F3E3-35D1-A0B55D06E3F9}"/>
                </a:ext>
              </a:extLst>
            </p:cNvPr>
            <p:cNvSpPr/>
            <p:nvPr/>
          </p:nvSpPr>
          <p:spPr>
            <a:xfrm>
              <a:off x="17853081" y="12834473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86968C-BA70-9304-CC9B-4BB081D8FD35}"/>
                </a:ext>
              </a:extLst>
            </p:cNvPr>
            <p:cNvSpPr/>
            <p:nvPr/>
          </p:nvSpPr>
          <p:spPr>
            <a:xfrm>
              <a:off x="17401949" y="12834473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979E6C-2A61-0211-E911-F5D6868843F4}"/>
                </a:ext>
              </a:extLst>
            </p:cNvPr>
            <p:cNvSpPr/>
            <p:nvPr/>
          </p:nvSpPr>
          <p:spPr>
            <a:xfrm>
              <a:off x="18284630" y="12174330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CEB3A4-3733-D97C-C5BF-3A4C5A49B25C}"/>
                </a:ext>
              </a:extLst>
            </p:cNvPr>
            <p:cNvSpPr/>
            <p:nvPr/>
          </p:nvSpPr>
          <p:spPr>
            <a:xfrm>
              <a:off x="17401949" y="1184321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312F3E-5FAD-6C9E-CB8B-8F55D5FDDBEB}"/>
                </a:ext>
              </a:extLst>
            </p:cNvPr>
            <p:cNvSpPr/>
            <p:nvPr/>
          </p:nvSpPr>
          <p:spPr>
            <a:xfrm>
              <a:off x="17853081" y="12490826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7741BD-ECD3-FED7-E425-1B08D0C4398C}"/>
                </a:ext>
              </a:extLst>
            </p:cNvPr>
            <p:cNvSpPr/>
            <p:nvPr/>
          </p:nvSpPr>
          <p:spPr>
            <a:xfrm>
              <a:off x="17853081" y="1217363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919257-95C4-9851-DF66-715239F18CB6}"/>
                </a:ext>
              </a:extLst>
            </p:cNvPr>
            <p:cNvSpPr/>
            <p:nvPr/>
          </p:nvSpPr>
          <p:spPr>
            <a:xfrm>
              <a:off x="18284630" y="1247059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4E61BF-80DE-E353-ECAD-B9FF21975297}"/>
                </a:ext>
              </a:extLst>
            </p:cNvPr>
            <p:cNvSpPr/>
            <p:nvPr/>
          </p:nvSpPr>
          <p:spPr>
            <a:xfrm>
              <a:off x="17853081" y="1184321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E7ACEE-21E9-7F07-E6ED-2247E1163673}"/>
                </a:ext>
              </a:extLst>
            </p:cNvPr>
            <p:cNvSpPr/>
            <p:nvPr/>
          </p:nvSpPr>
          <p:spPr>
            <a:xfrm>
              <a:off x="17853081" y="1151279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975ED2-3A0B-8A72-FDE1-5818D43E62D8}"/>
                </a:ext>
              </a:extLst>
            </p:cNvPr>
            <p:cNvSpPr/>
            <p:nvPr/>
          </p:nvSpPr>
          <p:spPr>
            <a:xfrm>
              <a:off x="16525795" y="11512789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7D69D4-0480-ED62-2D8A-AAA8966CBC29}"/>
                </a:ext>
              </a:extLst>
            </p:cNvPr>
            <p:cNvSpPr/>
            <p:nvPr/>
          </p:nvSpPr>
          <p:spPr>
            <a:xfrm>
              <a:off x="16950818" y="1151279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0FAC5AA-CCA5-9FF5-90B5-D0697EA39EFD}"/>
                </a:ext>
              </a:extLst>
            </p:cNvPr>
            <p:cNvSpPr/>
            <p:nvPr/>
          </p:nvSpPr>
          <p:spPr>
            <a:xfrm>
              <a:off x="18284630" y="1151279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415ADD-CE4E-3C1A-5BB8-32B3623CBD56}"/>
                </a:ext>
              </a:extLst>
            </p:cNvPr>
            <p:cNvSpPr/>
            <p:nvPr/>
          </p:nvSpPr>
          <p:spPr>
            <a:xfrm>
              <a:off x="17401949" y="1151279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D3CEE7-99F9-67C7-787A-3D71E7DCB948}"/>
                </a:ext>
              </a:extLst>
            </p:cNvPr>
            <p:cNvSpPr/>
            <p:nvPr/>
          </p:nvSpPr>
          <p:spPr>
            <a:xfrm>
              <a:off x="18284630" y="1184321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E32CD04-D02E-6B36-7600-669267261567}"/>
                </a:ext>
              </a:extLst>
            </p:cNvPr>
            <p:cNvSpPr/>
            <p:nvPr/>
          </p:nvSpPr>
          <p:spPr>
            <a:xfrm>
              <a:off x="16950818" y="1184321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517A3C-66B2-C586-141B-B21058363FFE}"/>
                </a:ext>
              </a:extLst>
            </p:cNvPr>
            <p:cNvSpPr/>
            <p:nvPr/>
          </p:nvSpPr>
          <p:spPr>
            <a:xfrm>
              <a:off x="16514105" y="12174330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E46215-42F0-E1E7-A897-D9AF8A4B97F8}"/>
                </a:ext>
              </a:extLst>
            </p:cNvPr>
            <p:cNvSpPr/>
            <p:nvPr/>
          </p:nvSpPr>
          <p:spPr>
            <a:xfrm>
              <a:off x="16950818" y="12480711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F841CD8-D55A-8370-0159-6BF4B94B13E1}"/>
                </a:ext>
              </a:extLst>
            </p:cNvPr>
            <p:cNvSpPr/>
            <p:nvPr/>
          </p:nvSpPr>
          <p:spPr>
            <a:xfrm>
              <a:off x="17401949" y="12172555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ED718A-858A-120C-A939-D84898ADAB5A}"/>
                </a:ext>
              </a:extLst>
            </p:cNvPr>
            <p:cNvSpPr/>
            <p:nvPr/>
          </p:nvSpPr>
          <p:spPr>
            <a:xfrm>
              <a:off x="16525795" y="1184321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0AB801-A0BA-05A2-8CAA-D6F2776C0805}"/>
                </a:ext>
              </a:extLst>
            </p:cNvPr>
            <p:cNvSpPr/>
            <p:nvPr/>
          </p:nvSpPr>
          <p:spPr>
            <a:xfrm>
              <a:off x="16514105" y="12504054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B4FBA6A-C540-CE21-7ECA-8BB24489DCD9}"/>
                </a:ext>
              </a:extLst>
            </p:cNvPr>
            <p:cNvSpPr/>
            <p:nvPr/>
          </p:nvSpPr>
          <p:spPr>
            <a:xfrm>
              <a:off x="17401949" y="12500941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E4D95B-BB46-063F-B210-E6463BACEDF5}"/>
                </a:ext>
              </a:extLst>
            </p:cNvPr>
            <p:cNvSpPr/>
            <p:nvPr/>
          </p:nvSpPr>
          <p:spPr>
            <a:xfrm>
              <a:off x="16950818" y="12834473"/>
              <a:ext cx="295159" cy="185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194BBE-1B42-F1C7-22D6-B97C046880B6}"/>
                </a:ext>
              </a:extLst>
            </p:cNvPr>
            <p:cNvSpPr/>
            <p:nvPr/>
          </p:nvSpPr>
          <p:spPr>
            <a:xfrm>
              <a:off x="16490762" y="11072235"/>
              <a:ext cx="2108609" cy="343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</p:grpSp>
      <p:pic>
        <p:nvPicPr>
          <p:cNvPr id="65" name="Picture 8">
            <a:extLst>
              <a:ext uri="{FF2B5EF4-FFF2-40B4-BE49-F238E27FC236}">
                <a16:creationId xmlns:a16="http://schemas.microsoft.com/office/drawing/2014/main" id="{4D42BBEB-1688-DA78-852B-D5BB9E47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52" y="10119558"/>
            <a:ext cx="1411551" cy="7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1B8F84B-23BA-9A67-D2F8-BA76EED84038}"/>
              </a:ext>
            </a:extLst>
          </p:cNvPr>
          <p:cNvSpPr/>
          <p:nvPr/>
        </p:nvSpPr>
        <p:spPr>
          <a:xfrm>
            <a:off x="14312900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Training &amp; Analytics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C0681B-5DE6-B554-D4D5-8E4C3DCC3EDC}"/>
              </a:ext>
            </a:extLst>
          </p:cNvPr>
          <p:cNvSpPr/>
          <p:nvPr/>
        </p:nvSpPr>
        <p:spPr>
          <a:xfrm>
            <a:off x="14312900" y="7446224"/>
            <a:ext cx="7950200" cy="60749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6C11E5-FD1A-B1FB-6DE9-142124437D01}"/>
              </a:ext>
            </a:extLst>
          </p:cNvPr>
          <p:cNvSpPr txBox="1"/>
          <p:nvPr/>
        </p:nvSpPr>
        <p:spPr>
          <a:xfrm>
            <a:off x="16485699" y="8854854"/>
            <a:ext cx="459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Frameworks, SDKs and Models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10EFD1-6958-C94A-5F51-3276A1059D53}"/>
              </a:ext>
            </a:extLst>
          </p:cNvPr>
          <p:cNvSpPr txBox="1"/>
          <p:nvPr/>
        </p:nvSpPr>
        <p:spPr>
          <a:xfrm>
            <a:off x="16485699" y="8180452"/>
            <a:ext cx="430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Deep Learning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CCEB47-2D0E-4774-203C-13CABD7B481B}"/>
              </a:ext>
            </a:extLst>
          </p:cNvPr>
          <p:cNvSpPr txBox="1"/>
          <p:nvPr/>
        </p:nvSpPr>
        <p:spPr>
          <a:xfrm>
            <a:off x="16485699" y="10550535"/>
            <a:ext cx="378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Machine Learning Toolkit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036198-47CF-9CD2-9B0C-EC43F46A2C34}"/>
              </a:ext>
            </a:extLst>
          </p:cNvPr>
          <p:cNvSpPr txBox="1"/>
          <p:nvPr/>
        </p:nvSpPr>
        <p:spPr>
          <a:xfrm>
            <a:off x="16485699" y="9812863"/>
            <a:ext cx="2990049" cy="769441"/>
          </a:xfrm>
          <a:prstGeom prst="rect">
            <a:avLst/>
          </a:prstGeom>
          <a:noFill/>
        </p:spPr>
        <p:txBody>
          <a:bodyPr wrap="none" lIns="91440" tIns="137160" rIns="274320" bIns="137160" rtlCol="0" anchor="t">
            <a:spAutoFit/>
          </a:bodyPr>
          <a:lstStyle/>
          <a:p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RAPIDS </a:t>
            </a:r>
            <a:r>
              <a:rPr lang="en-US" sz="3200" err="1">
                <a:latin typeface="NVIDIA Sans" panose="020B0503020203020204" pitchFamily="34" charset="0"/>
                <a:cs typeface="NVIDIA Sans" panose="020B0503020203020204" pitchFamily="34" charset="0"/>
              </a:rPr>
              <a:t>cuML</a:t>
            </a:r>
            <a:endParaRPr lang="en-US" sz="3200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A3A64C-0DD2-1D20-9FBF-A87AD6DCEB21}"/>
              </a:ext>
            </a:extLst>
          </p:cNvPr>
          <p:cNvSpPr/>
          <p:nvPr/>
        </p:nvSpPr>
        <p:spPr>
          <a:xfrm>
            <a:off x="24435899" y="6506424"/>
            <a:ext cx="7950200" cy="9398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</a:rPr>
              <a:t>Model Inference &amp; Deployment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246F82-8648-8A71-050D-6D9F02AFFD36}"/>
              </a:ext>
            </a:extLst>
          </p:cNvPr>
          <p:cNvSpPr txBox="1"/>
          <p:nvPr/>
        </p:nvSpPr>
        <p:spPr>
          <a:xfrm>
            <a:off x="26608698" y="8854854"/>
            <a:ext cx="463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Open Source Inference Serving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1C141D-D591-537C-4674-1765C601D769}"/>
              </a:ext>
            </a:extLst>
          </p:cNvPr>
          <p:cNvSpPr txBox="1"/>
          <p:nvPr/>
        </p:nvSpPr>
        <p:spPr>
          <a:xfrm>
            <a:off x="26608698" y="8180452"/>
            <a:ext cx="430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VIDIA Sans" panose="020B0503020203020204" pitchFamily="34" charset="0"/>
                <a:cs typeface="NVIDIA Sans" panose="020B0503020203020204" pitchFamily="34" charset="0"/>
              </a:rPr>
              <a:t>Triton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44159A-FBCC-E93C-65EC-B600DB6BAC85}"/>
              </a:ext>
            </a:extLst>
          </p:cNvPr>
          <p:cNvSpPr txBox="1"/>
          <p:nvPr/>
        </p:nvSpPr>
        <p:spPr>
          <a:xfrm>
            <a:off x="26608698" y="1055053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Vector Search &amp; ML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5FFB91-32BB-B5FE-0A0F-A5A7C9D6A423}"/>
              </a:ext>
            </a:extLst>
          </p:cNvPr>
          <p:cNvSpPr txBox="1"/>
          <p:nvPr/>
        </p:nvSpPr>
        <p:spPr>
          <a:xfrm>
            <a:off x="26608698" y="9812863"/>
            <a:ext cx="2941959" cy="769441"/>
          </a:xfrm>
          <a:prstGeom prst="rect">
            <a:avLst/>
          </a:prstGeom>
          <a:noFill/>
        </p:spPr>
        <p:txBody>
          <a:bodyPr wrap="none" lIns="91440" tIns="137160" rIns="274320" bIns="137160" rtlCol="0" anchor="t">
            <a:spAutoFit/>
          </a:bodyPr>
          <a:lstStyle/>
          <a:p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RAPIDS RAFT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A81698-6A80-8B76-02F8-9E75C8977C5E}"/>
              </a:ext>
            </a:extLst>
          </p:cNvPr>
          <p:cNvSpPr txBox="1"/>
          <p:nvPr/>
        </p:nvSpPr>
        <p:spPr>
          <a:xfrm>
            <a:off x="16479325" y="12275712"/>
            <a:ext cx="4184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Large Scale Graph Analytics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51760EC-40EF-E749-F1D7-18BFB5E09134}"/>
              </a:ext>
            </a:extLst>
          </p:cNvPr>
          <p:cNvSpPr txBox="1"/>
          <p:nvPr/>
        </p:nvSpPr>
        <p:spPr>
          <a:xfrm>
            <a:off x="16479325" y="11538040"/>
            <a:ext cx="3547638" cy="769441"/>
          </a:xfrm>
          <a:prstGeom prst="rect">
            <a:avLst/>
          </a:prstGeom>
          <a:noFill/>
        </p:spPr>
        <p:txBody>
          <a:bodyPr wrap="none" lIns="91440" tIns="137160" rIns="274320" bIns="137160" rtlCol="0" anchor="t">
            <a:spAutoFit/>
          </a:bodyPr>
          <a:lstStyle/>
          <a:p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RAPIDS </a:t>
            </a:r>
            <a:r>
              <a:rPr lang="en-US" sz="3200" err="1">
                <a:latin typeface="NVIDIA Sans" panose="020B0503020203020204" pitchFamily="34" charset="0"/>
                <a:cs typeface="NVIDIA Sans" panose="020B0503020203020204" pitchFamily="34" charset="0"/>
              </a:rPr>
              <a:t>cuGraph</a:t>
            </a:r>
            <a:endParaRPr lang="en-US" sz="3200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138" name="Picture 13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9386B1E-1117-87A6-8367-59B396757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59" y="10055987"/>
            <a:ext cx="888597" cy="888597"/>
          </a:xfrm>
          <a:prstGeom prst="rect">
            <a:avLst/>
          </a:prstGeom>
        </p:spPr>
      </p:pic>
      <p:pic>
        <p:nvPicPr>
          <p:cNvPr id="140" name="Picture 139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B07CFDA-314D-5A55-F932-DC214B89E51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375" y="8233369"/>
            <a:ext cx="1043547" cy="11146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29C257D-67EC-5F91-1D72-9CB27F8B4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5097372" y="9880630"/>
            <a:ext cx="1104584" cy="1273816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9614F2E-4FDD-7B30-2E2F-B1A632D9C6D5}"/>
              </a:ext>
            </a:extLst>
          </p:cNvPr>
          <p:cNvCxnSpPr>
            <a:cxnSpLocks/>
          </p:cNvCxnSpPr>
          <p:nvPr/>
        </p:nvCxnSpPr>
        <p:spPr>
          <a:xfrm flipV="1">
            <a:off x="12139860" y="9618473"/>
            <a:ext cx="217304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8E242C1-4BD6-B670-0B80-1F2282E89157}"/>
              </a:ext>
            </a:extLst>
          </p:cNvPr>
          <p:cNvCxnSpPr>
            <a:cxnSpLocks/>
          </p:cNvCxnSpPr>
          <p:nvPr/>
        </p:nvCxnSpPr>
        <p:spPr>
          <a:xfrm flipV="1">
            <a:off x="22262980" y="9629458"/>
            <a:ext cx="2173040" cy="1"/>
          </a:xfrm>
          <a:prstGeom prst="straightConnector1">
            <a:avLst/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B3FF1EB-3C83-D901-ECA5-DEB7D58C4835}"/>
              </a:ext>
            </a:extLst>
          </p:cNvPr>
          <p:cNvCxnSpPr>
            <a:cxnSpLocks/>
            <a:stCxn id="100" idx="0"/>
            <a:endCxn id="5" idx="0"/>
          </p:cNvCxnSpPr>
          <p:nvPr/>
        </p:nvCxnSpPr>
        <p:spPr>
          <a:xfrm rot="16200000" flipV="1">
            <a:off x="18287880" y="-3616696"/>
            <a:ext cx="12700" cy="20246239"/>
          </a:xfrm>
          <a:prstGeom prst="bentConnector3">
            <a:avLst>
              <a:gd name="adj1" fmla="val 12066669"/>
            </a:avLst>
          </a:prstGeom>
          <a:ln w="1905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DE4DD680-2F65-3FE2-49E1-C93D88C22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803538" y="11509450"/>
            <a:ext cx="1343522" cy="134352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A327369-A88C-A355-BB05-B9FFA85191B9}"/>
              </a:ext>
            </a:extLst>
          </p:cNvPr>
          <p:cNvGrpSpPr/>
          <p:nvPr/>
        </p:nvGrpSpPr>
        <p:grpSpPr>
          <a:xfrm>
            <a:off x="5488706" y="16667409"/>
            <a:ext cx="3285815" cy="1624746"/>
            <a:chOff x="5441435" y="17238722"/>
            <a:chExt cx="3285815" cy="1624746"/>
          </a:xfrm>
        </p:grpSpPr>
        <p:sp>
          <p:nvSpPr>
            <p:cNvPr id="7" name="Google Shape;1951;g10dcb0f7240_2_351">
              <a:extLst>
                <a:ext uri="{FF2B5EF4-FFF2-40B4-BE49-F238E27FC236}">
                  <a16:creationId xmlns:a16="http://schemas.microsoft.com/office/drawing/2014/main" id="{7110A747-8794-BE0F-1892-308226E1A50D}"/>
                </a:ext>
              </a:extLst>
            </p:cNvPr>
            <p:cNvSpPr/>
            <p:nvPr/>
          </p:nvSpPr>
          <p:spPr>
            <a:xfrm>
              <a:off x="6928311" y="17681764"/>
              <a:ext cx="1798939" cy="738663"/>
            </a:xfrm>
            <a:prstGeom prst="rect">
              <a:avLst/>
            </a:prstGeom>
            <a:noFill/>
            <a:ln w="57150"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  <a:latin typeface="NVIDIA Sans Light" panose="020B0303020203020204" pitchFamily="34" charset="0"/>
                  <a:ea typeface="Trebuchet MS"/>
                  <a:cs typeface="NVIDIA Sans Light" panose="020B0303020203020204" pitchFamily="34" charset="0"/>
                  <a:sym typeface="Trebuchet MS"/>
                </a:rPr>
                <a:t>Cloud</a:t>
              </a:r>
              <a:endParaRPr sz="3200">
                <a:solidFill>
                  <a:sysClr val="windowText" lastClr="000000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pic>
          <p:nvPicPr>
            <p:cNvPr id="10" name="Google Shape;1975;g10dcb0f7240_2_3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6F94A0C-9834-7A53-344B-E7C28CAB730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5441435" y="17238722"/>
              <a:ext cx="1624746" cy="1624746"/>
            </a:xfrm>
            <a:prstGeom prst="rect">
              <a:avLst/>
            </a:prstGeom>
            <a:noFill/>
            <a:ln w="57150">
              <a:noFill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B28D23-1ED7-5EC2-0C70-866540CD17E2}"/>
              </a:ext>
            </a:extLst>
          </p:cNvPr>
          <p:cNvGrpSpPr/>
          <p:nvPr/>
        </p:nvGrpSpPr>
        <p:grpSpPr>
          <a:xfrm>
            <a:off x="11867498" y="16694156"/>
            <a:ext cx="4179299" cy="1624746"/>
            <a:chOff x="11733363" y="17238722"/>
            <a:chExt cx="4179299" cy="1624746"/>
          </a:xfrm>
        </p:grpSpPr>
        <p:sp>
          <p:nvSpPr>
            <p:cNvPr id="8" name="Google Shape;1957;g10dcb0f7240_2_351">
              <a:extLst>
                <a:ext uri="{FF2B5EF4-FFF2-40B4-BE49-F238E27FC236}">
                  <a16:creationId xmlns:a16="http://schemas.microsoft.com/office/drawing/2014/main" id="{3538437D-3131-3923-FA02-63FC9BE5423C}"/>
                </a:ext>
              </a:extLst>
            </p:cNvPr>
            <p:cNvSpPr/>
            <p:nvPr/>
          </p:nvSpPr>
          <p:spPr>
            <a:xfrm>
              <a:off x="12997297" y="17681764"/>
              <a:ext cx="2915365" cy="738663"/>
            </a:xfrm>
            <a:prstGeom prst="rect">
              <a:avLst/>
            </a:prstGeom>
            <a:noFill/>
            <a:ln w="57150"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  <a:latin typeface="NVIDIA Sans Light" panose="020B0303020203020204" pitchFamily="34" charset="0"/>
                  <a:ea typeface="Trebuchet MS"/>
                  <a:cs typeface="NVIDIA Sans Light" panose="020B0303020203020204" pitchFamily="34" charset="0"/>
                  <a:sym typeface="Trebuchet MS"/>
                </a:rPr>
                <a:t>Data Center</a:t>
              </a:r>
              <a:endParaRPr sz="3200">
                <a:solidFill>
                  <a:sysClr val="windowText" lastClr="000000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pic>
          <p:nvPicPr>
            <p:cNvPr id="11" name="Google Shape;1974;g10dcb0f7240_2_3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10B83F2-29E0-C2BA-7616-A1A0348C7A13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1733363" y="17238722"/>
              <a:ext cx="1624746" cy="1624746"/>
            </a:xfrm>
            <a:prstGeom prst="rect">
              <a:avLst/>
            </a:prstGeom>
            <a:noFill/>
            <a:ln w="57150"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0B50A8-F129-3102-4CC1-A44213F30844}"/>
              </a:ext>
            </a:extLst>
          </p:cNvPr>
          <p:cNvGrpSpPr/>
          <p:nvPr/>
        </p:nvGrpSpPr>
        <p:grpSpPr>
          <a:xfrm>
            <a:off x="19329452" y="16663332"/>
            <a:ext cx="3066485" cy="1624746"/>
            <a:chOff x="18025291" y="17238722"/>
            <a:chExt cx="3066485" cy="1624746"/>
          </a:xfrm>
        </p:grpSpPr>
        <p:pic>
          <p:nvPicPr>
            <p:cNvPr id="13" name="Google Shape;1973;g10dcb0f7240_2_3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BAAEDB4-C14E-D036-36A2-14514E34A407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8025291" y="17238722"/>
              <a:ext cx="1624746" cy="1624746"/>
            </a:xfrm>
            <a:prstGeom prst="rect">
              <a:avLst/>
            </a:prstGeom>
            <a:noFill/>
            <a:ln w="57150">
              <a:noFill/>
            </a:ln>
          </p:spPr>
        </p:pic>
        <p:sp>
          <p:nvSpPr>
            <p:cNvPr id="14" name="Google Shape;1959;g10dcb0f7240_2_351">
              <a:extLst>
                <a:ext uri="{FF2B5EF4-FFF2-40B4-BE49-F238E27FC236}">
                  <a16:creationId xmlns:a16="http://schemas.microsoft.com/office/drawing/2014/main" id="{6FBBB833-3949-F138-36E5-A07A20F892C4}"/>
                </a:ext>
              </a:extLst>
            </p:cNvPr>
            <p:cNvSpPr/>
            <p:nvPr/>
          </p:nvSpPr>
          <p:spPr>
            <a:xfrm>
              <a:off x="19561857" y="17681764"/>
              <a:ext cx="1529919" cy="738663"/>
            </a:xfrm>
            <a:prstGeom prst="rect">
              <a:avLst/>
            </a:prstGeom>
            <a:noFill/>
            <a:ln w="57150"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  <a:latin typeface="NVIDIA Sans Light" panose="020B0303020203020204" pitchFamily="34" charset="0"/>
                  <a:ea typeface="Trebuchet MS"/>
                  <a:cs typeface="NVIDIA Sans Light" panose="020B0303020203020204" pitchFamily="34" charset="0"/>
                  <a:sym typeface="Trebuchet MS"/>
                </a:rPr>
                <a:t>Edge</a:t>
              </a:r>
              <a:endParaRPr sz="3200">
                <a:solidFill>
                  <a:sysClr val="windowText" lastClr="000000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8EA56F-6C0D-A4CD-1D1B-46FDBDE1E2DF}"/>
              </a:ext>
            </a:extLst>
          </p:cNvPr>
          <p:cNvGrpSpPr/>
          <p:nvPr/>
        </p:nvGrpSpPr>
        <p:grpSpPr>
          <a:xfrm>
            <a:off x="25585495" y="16781915"/>
            <a:ext cx="4299967" cy="1529919"/>
            <a:chOff x="24104897" y="17347442"/>
            <a:chExt cx="4299967" cy="1529919"/>
          </a:xfrm>
        </p:grpSpPr>
        <p:sp>
          <p:nvSpPr>
            <p:cNvPr id="9" name="Google Shape;1958;g10dcb0f7240_2_351">
              <a:extLst>
                <a:ext uri="{FF2B5EF4-FFF2-40B4-BE49-F238E27FC236}">
                  <a16:creationId xmlns:a16="http://schemas.microsoft.com/office/drawing/2014/main" id="{3CB651A2-875D-BF2D-9B2B-95CD1BCC8C1C}"/>
                </a:ext>
              </a:extLst>
            </p:cNvPr>
            <p:cNvSpPr/>
            <p:nvPr/>
          </p:nvSpPr>
          <p:spPr>
            <a:xfrm>
              <a:off x="25595264" y="17681764"/>
              <a:ext cx="2809600" cy="738663"/>
            </a:xfrm>
            <a:prstGeom prst="rect">
              <a:avLst/>
            </a:prstGeom>
            <a:noFill/>
            <a:ln w="57150"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  <a:latin typeface="NVIDIA Sans Light" panose="020B0303020203020204" pitchFamily="34" charset="0"/>
                  <a:ea typeface="Trebuchet MS"/>
                  <a:cs typeface="NVIDIA Sans Light" panose="020B0303020203020204" pitchFamily="34" charset="0"/>
                  <a:sym typeface="Trebuchet MS"/>
                </a:rPr>
                <a:t>RTX Laptop</a:t>
              </a:r>
              <a:endParaRPr sz="3200">
                <a:solidFill>
                  <a:sysClr val="windowText" lastClr="000000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endParaRPr>
            </a:p>
          </p:txBody>
        </p:sp>
        <p:pic>
          <p:nvPicPr>
            <p:cNvPr id="16" name="Picture 15" descr="A white line drawing of a computer&#10;&#10;Description automatically generated">
              <a:extLst>
                <a:ext uri="{FF2B5EF4-FFF2-40B4-BE49-F238E27FC236}">
                  <a16:creationId xmlns:a16="http://schemas.microsoft.com/office/drawing/2014/main" id="{D930A72D-0DE1-32BB-C548-57FD41453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4897" y="17347442"/>
              <a:ext cx="1529919" cy="152991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E61D3F0-C441-3B1D-793F-D17161B2BB11}"/>
              </a:ext>
            </a:extLst>
          </p:cNvPr>
          <p:cNvSpPr txBox="1"/>
          <p:nvPr/>
        </p:nvSpPr>
        <p:spPr>
          <a:xfrm>
            <a:off x="6092399" y="12307481"/>
            <a:ext cx="578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NVIDIA Sans" panose="020B0503020203020204" pitchFamily="34" charset="0"/>
                <a:cs typeface="NVIDIA Sans" panose="020B0503020203020204" pitchFamily="34" charset="0"/>
              </a:rPr>
              <a:t>Enabling high-quality dataset for LLMs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AE8B6-6867-CF4D-FE35-D0A8777BF8AC}"/>
              </a:ext>
            </a:extLst>
          </p:cNvPr>
          <p:cNvSpPr txBox="1"/>
          <p:nvPr/>
        </p:nvSpPr>
        <p:spPr>
          <a:xfrm>
            <a:off x="6135979" y="11573788"/>
            <a:ext cx="4096571" cy="769441"/>
          </a:xfrm>
          <a:prstGeom prst="rect">
            <a:avLst/>
          </a:prstGeom>
          <a:noFill/>
        </p:spPr>
        <p:txBody>
          <a:bodyPr wrap="none" lIns="91440" tIns="137160" rIns="274320" bIns="137160" rtlCol="0" anchor="t">
            <a:spAutoFit/>
          </a:bodyPr>
          <a:lstStyle/>
          <a:p>
            <a:r>
              <a:rPr lang="en-US" sz="3200" err="1">
                <a:latin typeface="NVIDIA Sans" panose="020B0503020203020204" pitchFamily="34" charset="0"/>
                <a:cs typeface="NVIDIA Sans" panose="020B0503020203020204" pitchFamily="34" charset="0"/>
              </a:rPr>
              <a:t>NeMo</a:t>
            </a:r>
            <a:r>
              <a:rPr lang="en-US" sz="3200">
                <a:latin typeface="NVIDIA Sans" panose="020B0503020203020204" pitchFamily="34" charset="0"/>
                <a:cs typeface="NVIDIA Sans" panose="020B0503020203020204" pitchFamily="34" charset="0"/>
              </a:rPr>
              <a:t> Data Curator</a:t>
            </a:r>
          </a:p>
        </p:txBody>
      </p: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A61DC7DC-9559-7B16-214C-067F66D6EC24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91552" y="11495118"/>
            <a:ext cx="1411551" cy="14115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9090A5-A720-DF1A-C8BB-0CA0289F3121}"/>
              </a:ext>
            </a:extLst>
          </p:cNvPr>
          <p:cNvSpPr/>
          <p:nvPr/>
        </p:nvSpPr>
        <p:spPr>
          <a:xfrm>
            <a:off x="4058642" y="14327264"/>
            <a:ext cx="28196439" cy="1570626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spcAft>
                <a:spcPts val="1200"/>
              </a:spcAft>
            </a:pPr>
            <a:r>
              <a:rPr lang="it-IT" sz="4000">
                <a:solidFill>
                  <a:schemeClr val="bg1"/>
                </a:solidFill>
                <a:latin typeface="+mj-lt"/>
              </a:rPr>
              <a:t>NVIDIA AI Enterprise</a:t>
            </a:r>
          </a:p>
          <a:p>
            <a:pPr algn="ctr"/>
            <a:r>
              <a:rPr lang="it-IT" sz="3200">
                <a:solidFill>
                  <a:schemeClr val="bg1"/>
                </a:solidFill>
                <a:latin typeface="+mj-lt"/>
              </a:rPr>
              <a:t>Development Tools | Cloud Native Management and Orchestration | Infrastructure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5A549-2BBB-8540-15CF-40BBBB94BA43}"/>
              </a:ext>
            </a:extLst>
          </p:cNvPr>
          <p:cNvSpPr txBox="1"/>
          <p:nvPr/>
        </p:nvSpPr>
        <p:spPr>
          <a:xfrm>
            <a:off x="20126035" y="14503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000" err="1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FFF-8870-0CF2-88B0-9442357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to New Tools Can Be a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F04B-9D66-B554-8606-E5D24FA7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98FA-E952-1166-382C-78DA42FB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/>
              <a:t>API Coverage</a:t>
            </a:r>
          </a:p>
          <a:p>
            <a:pPr lvl="1"/>
            <a:r>
              <a:rPr lang="en-US" sz="6000" dirty="0"/>
              <a:t>Problem: learning new APIs takes time</a:t>
            </a:r>
          </a:p>
          <a:p>
            <a:r>
              <a:rPr lang="en-US" sz="6600" dirty="0"/>
              <a:t>Compatibility</a:t>
            </a:r>
          </a:p>
          <a:p>
            <a:pPr lvl="1"/>
            <a:r>
              <a:rPr lang="en-US" sz="6000" dirty="0"/>
              <a:t>Problem: using new tools for each stage of the workflow may adversely impact downstream processes</a:t>
            </a:r>
          </a:p>
          <a:p>
            <a:r>
              <a:rPr lang="en-US" sz="6600" dirty="0"/>
              <a:t>Specific Hardware Availability</a:t>
            </a:r>
          </a:p>
          <a:p>
            <a:pPr lvl="1"/>
            <a:r>
              <a:rPr lang="en-US" sz="6000" dirty="0"/>
              <a:t>Problem: hardware-acceleration requires the specific hardware for testing and development</a:t>
            </a:r>
          </a:p>
          <a:p>
            <a:pPr lvl="1"/>
            <a:endParaRPr lang="en-US" sz="6000" dirty="0"/>
          </a:p>
          <a:p>
            <a:r>
              <a:rPr lang="en-US" sz="6400" dirty="0">
                <a:solidFill>
                  <a:schemeClr val="tx2"/>
                </a:solidFill>
              </a:rPr>
              <a:t>Solution: RAPIDS integrates with libraries within the </a:t>
            </a:r>
            <a:r>
              <a:rPr lang="en-US" sz="6400" dirty="0" err="1">
                <a:solidFill>
                  <a:schemeClr val="tx2"/>
                </a:solidFill>
              </a:rPr>
              <a:t>PyData</a:t>
            </a:r>
            <a:r>
              <a:rPr lang="en-US" sz="6400" dirty="0">
                <a:solidFill>
                  <a:schemeClr val="tx2"/>
                </a:solidFill>
              </a:rPr>
              <a:t> ecosystem to provide acceleration with zero code change</a:t>
            </a:r>
          </a:p>
        </p:txBody>
      </p:sp>
    </p:spTree>
    <p:extLst>
      <p:ext uri="{BB962C8B-B14F-4D97-AF65-F5344CB8AC3E}">
        <p14:creationId xmlns:p14="http://schemas.microsoft.com/office/powerpoint/2010/main" val="17134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CF0E-D23F-3AC2-8581-7BA985C3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to GPU-Acceleration via RAPIDS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D7557-FADB-7B8E-6FA1-8F70D4990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A1B6-040C-BFA5-B941-3AF01EB0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/>
              <a:t>Over time, RAPIDS will become more available as it seamlessly integrates with the ecosystem</a:t>
            </a:r>
          </a:p>
          <a:p>
            <a:endParaRPr lang="en-US" sz="6600" dirty="0"/>
          </a:p>
          <a:p>
            <a:r>
              <a:rPr lang="en-US" sz="6600" dirty="0"/>
              <a:t>Three specific features to highlight: </a:t>
            </a:r>
          </a:p>
          <a:p>
            <a:pPr lvl="1"/>
            <a:r>
              <a:rPr lang="en-US" sz="6000" dirty="0" err="1"/>
              <a:t>cuDF</a:t>
            </a:r>
            <a:endParaRPr lang="en-US" sz="6000" dirty="0"/>
          </a:p>
          <a:p>
            <a:pPr lvl="1"/>
            <a:r>
              <a:rPr lang="en-US" sz="6000" dirty="0" err="1"/>
              <a:t>cuML</a:t>
            </a:r>
            <a:endParaRPr lang="en-US" sz="6000" dirty="0"/>
          </a:p>
          <a:p>
            <a:pPr lvl="1"/>
            <a:r>
              <a:rPr lang="en-US" sz="6000" dirty="0" err="1"/>
              <a:t>cuGraph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568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74B1-2FE8-C7BA-3E21-9064C6C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cuDF</a:t>
            </a:r>
            <a:r>
              <a:rPr lang="en-US"/>
              <a:t> pandas accelerator mode (</a:t>
            </a:r>
            <a:r>
              <a:rPr lang="en-US" err="1"/>
              <a:t>cudf.pandas</a:t>
            </a:r>
            <a:r>
              <a:rPr lang="en-US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3D3E-1603-2586-6039-700666800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Bringing world-class performance to pandas workflows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CF8D-AF1F-A6F7-64B0-1551A59A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9" y="4846320"/>
            <a:ext cx="15215615" cy="13651992"/>
          </a:xfrm>
        </p:spPr>
        <p:txBody>
          <a:bodyPr lIns="91440" tIns="45720" rIns="91440" bIns="45720" anchor="t"/>
          <a:lstStyle/>
          <a:p>
            <a:r>
              <a:rPr lang="en-US" b="1">
                <a:latin typeface="NVIDIA Sans"/>
              </a:rPr>
              <a:t>Zero Code Change Acceleration</a:t>
            </a:r>
          </a:p>
          <a:p>
            <a:pPr lvl="1"/>
            <a:r>
              <a:rPr lang="en-US">
                <a:latin typeface="NVIDIA Sans"/>
              </a:rPr>
              <a:t>Write your code with the full flexibility of pandas. Just load </a:t>
            </a:r>
            <a:r>
              <a:rPr lang="en-US" i="1" err="1">
                <a:latin typeface="NVIDIA Sans"/>
              </a:rPr>
              <a:t>cudf.pandas</a:t>
            </a:r>
            <a:r>
              <a:rPr lang="en-US">
                <a:latin typeface="NVIDIA Sans"/>
              </a:rPr>
              <a:t> to accelerate on the GPU, with automatic CPU fallback if needed.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latin typeface="NVIDIA Sans"/>
              </a:rPr>
              <a:t>Third-Party Library Compatible</a:t>
            </a:r>
          </a:p>
          <a:p>
            <a:pPr lvl="1"/>
            <a:r>
              <a:rPr lang="en-US">
                <a:latin typeface="NVIDIA Sans"/>
              </a:rPr>
              <a:t>Pass Pandas objects to third-party libraries in </a:t>
            </a:r>
            <a:r>
              <a:rPr lang="en-US" err="1">
                <a:latin typeface="NVIDIA Sans"/>
              </a:rPr>
              <a:t>cudf.pandas</a:t>
            </a:r>
            <a:r>
              <a:rPr lang="en-US">
                <a:latin typeface="NVIDIA Sans"/>
              </a:rPr>
              <a:t> mode and things just work. It will even accelerate pandas operations within these libraries.</a:t>
            </a:r>
            <a:br>
              <a:rPr lang="en-US">
                <a:latin typeface="NVIDIA Sans"/>
              </a:rPr>
            </a:br>
            <a:endParaRPr lang="en-US">
              <a:latin typeface="NVIDIA Sans"/>
            </a:endParaRPr>
          </a:p>
          <a:p>
            <a:r>
              <a:rPr lang="en-US" b="1">
                <a:latin typeface="NVIDIA Sans"/>
              </a:rPr>
              <a:t>One Code Path</a:t>
            </a:r>
            <a:endParaRPr lang="en-US"/>
          </a:p>
          <a:p>
            <a:pPr lvl="1"/>
            <a:r>
              <a:rPr lang="en-US">
                <a:latin typeface="NVIDIA Sans"/>
              </a:rPr>
              <a:t>Develop, test, and run in production with a single code path, regardless of hardware.</a:t>
            </a:r>
            <a:br>
              <a:rPr lang="en-US"/>
            </a:br>
            <a:endParaRPr lang="en-US"/>
          </a:p>
          <a:p>
            <a:r>
              <a:rPr lang="en-US" b="1">
                <a:latin typeface="NVIDIA Sans"/>
              </a:rPr>
              <a:t>Designed to Accelerate the Entire pandas Ecosystem</a:t>
            </a:r>
          </a:p>
          <a:p>
            <a:pPr lvl="1"/>
            <a:r>
              <a:rPr lang="en-US">
                <a:latin typeface="NVIDIA Sans"/>
              </a:rPr>
              <a:t>Bringing the speed of </a:t>
            </a:r>
            <a:r>
              <a:rPr lang="en-US" err="1">
                <a:latin typeface="NVIDIA Sans"/>
              </a:rPr>
              <a:t>cuDF</a:t>
            </a:r>
            <a:r>
              <a:rPr lang="en-US">
                <a:latin typeface="NVIDIA Sans"/>
              </a:rPr>
              <a:t> to pandas users and the ecosystem built for them.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3B041E-E108-2E43-F51B-9B7FB0C7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427" y="4317513"/>
            <a:ext cx="6261264" cy="554639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BF344-E425-DF0E-3132-3215E290C6AF}"/>
              </a:ext>
            </a:extLst>
          </p:cNvPr>
          <p:cNvGrpSpPr/>
          <p:nvPr/>
        </p:nvGrpSpPr>
        <p:grpSpPr>
          <a:xfrm>
            <a:off x="20749843" y="10534248"/>
            <a:ext cx="12717305" cy="9494416"/>
            <a:chOff x="20749843" y="10710093"/>
            <a:chExt cx="12717305" cy="94944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2F5AC8-B4E1-02E1-335D-4601FAD0FE42}"/>
                </a:ext>
              </a:extLst>
            </p:cNvPr>
            <p:cNvGrpSpPr/>
            <p:nvPr/>
          </p:nvGrpSpPr>
          <p:grpSpPr>
            <a:xfrm>
              <a:off x="20749843" y="10710093"/>
              <a:ext cx="12717305" cy="9409690"/>
              <a:chOff x="20749843" y="11038597"/>
              <a:chExt cx="12717305" cy="9409690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4630AFC-F256-A30B-5535-551F57AF79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2667845"/>
                  </p:ext>
                </p:extLst>
              </p:nvPr>
            </p:nvGraphicFramePr>
            <p:xfrm>
              <a:off x="20749843" y="11123323"/>
              <a:ext cx="12717305" cy="93249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" name="Text Placeholder 9">
                <a:extLst>
                  <a:ext uri="{FF2B5EF4-FFF2-40B4-BE49-F238E27FC236}">
                    <a16:creationId xmlns:a16="http://schemas.microsoft.com/office/drawing/2014/main" id="{87DE35EF-D3E8-0CFE-78CC-0B797E575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51106" y="11038597"/>
                <a:ext cx="10682029" cy="750359"/>
              </a:xfrm>
              <a:prstGeom prst="rect">
                <a:avLst/>
              </a:prstGeom>
            </p:spPr>
            <p:txBody>
              <a:bodyPr lIns="91440" tIns="45720" rIns="91440" bIns="45720" anchor="t"/>
              <a:lstStyle>
                <a:lvl1pPr marL="685800" indent="-685800" algn="l" defTabSz="2743200" rtl="0" eaLnBrk="1" latinLnBrk="0" hangingPunct="1">
                  <a:lnSpc>
                    <a:spcPct val="90000"/>
                  </a:lnSpc>
                  <a:spcBef>
                    <a:spcPts val="3000"/>
                  </a:spcBef>
                  <a:buFont typeface="NVIDIA Sans" panose="020B0503020203020204" pitchFamily="34" charset="0"/>
                  <a:buChar char="•"/>
                  <a:defRPr sz="8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574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7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4290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6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8006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1722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438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89154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2870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658600" indent="-685800" algn="l" defTabSz="2743200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NVIDIA Sans" panose="020B0503020203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Standard </a:t>
                </a:r>
                <a:r>
                  <a:rPr lang="en-US" sz="2800" b="1" err="1">
                    <a:solidFill>
                      <a:schemeClr val="bg1"/>
                    </a:solidFill>
                  </a:rPr>
                  <a:t>DuckDB</a:t>
                </a:r>
                <a:r>
                  <a:rPr lang="en-US" sz="2800" b="1">
                    <a:solidFill>
                      <a:schemeClr val="bg1"/>
                    </a:solidFill>
                  </a:rPr>
                  <a:t> Database-like Ops Benchmark (5GB)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61BC6E-1083-D471-1ACE-C657A2355872}"/>
                </a:ext>
              </a:extLst>
            </p:cNvPr>
            <p:cNvSpPr txBox="1"/>
            <p:nvPr/>
          </p:nvSpPr>
          <p:spPr>
            <a:xfrm>
              <a:off x="22834623" y="19496623"/>
              <a:ext cx="9114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HW: NVIDIA Grace Hopper,  CPU: Intel Xeon Platinum 8480CL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 SW: pandas v1.5, RAPIDS </a:t>
              </a:r>
              <a:r>
                <a:rPr lang="en-US" sz="2000" err="1">
                  <a:solidFill>
                    <a:schemeClr val="bg1"/>
                  </a:solidFill>
                </a:rPr>
                <a:t>cuDF</a:t>
              </a:r>
              <a:r>
                <a:rPr lang="en-US" sz="2000">
                  <a:solidFill>
                    <a:schemeClr val="bg1"/>
                  </a:solidFill>
                </a:rPr>
                <a:t> 23.10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2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2A12A74-6932-36EA-AD58-F771A8330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57801"/>
              </p:ext>
            </p:extLst>
          </p:nvPr>
        </p:nvGraphicFramePr>
        <p:xfrm>
          <a:off x="18288000" y="5302109"/>
          <a:ext cx="14910662" cy="1111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7FD74B1-2FE8-C7BA-3E21-9064C6C2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cuGraph</a:t>
            </a:r>
            <a:r>
              <a:rPr lang="en-US"/>
              <a:t> Backend for </a:t>
            </a:r>
            <a:r>
              <a:rPr lang="en-US" err="1"/>
              <a:t>NetworkX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3D3E-1603-2586-6039-700666800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Bringing GPU-accelerated graph analytics to every </a:t>
            </a:r>
            <a:r>
              <a:rPr lang="en-US" err="1"/>
              <a:t>NetworkX</a:t>
            </a:r>
            <a:r>
              <a:rPr lang="en-US"/>
              <a:t>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7E0517-E85E-6349-AAA4-732E3297B786}"/>
              </a:ext>
            </a:extLst>
          </p:cNvPr>
          <p:cNvGrpSpPr/>
          <p:nvPr/>
        </p:nvGrpSpPr>
        <p:grpSpPr>
          <a:xfrm>
            <a:off x="3394549" y="11280966"/>
            <a:ext cx="11692234" cy="6605624"/>
            <a:chOff x="4238560" y="8450942"/>
            <a:chExt cx="11267813" cy="6605624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DAE36B4-1006-A22F-D361-A823FF14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8560" y="8450942"/>
              <a:ext cx="11267813" cy="2492879"/>
            </a:xfrm>
            <a:prstGeom prst="rect">
              <a:avLst/>
            </a:prstGeom>
          </p:spPr>
        </p:pic>
        <p:pic>
          <p:nvPicPr>
            <p:cNvPr id="1030" name="Picture 6" descr="Branding and Guides | RAPIDS">
              <a:extLst>
                <a:ext uri="{FF2B5EF4-FFF2-40B4-BE49-F238E27FC236}">
                  <a16:creationId xmlns:a16="http://schemas.microsoft.com/office/drawing/2014/main" id="{4E5E8C16-DBB3-29EE-7861-72CCF26FA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3" t="24456" r="13509" b="28222"/>
            <a:stretch/>
          </p:blipFill>
          <p:spPr bwMode="auto">
            <a:xfrm>
              <a:off x="4607556" y="12560254"/>
              <a:ext cx="10529821" cy="249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D65AE8-9841-A733-472F-2724FCF8CB12}"/>
                </a:ext>
              </a:extLst>
            </p:cNvPr>
            <p:cNvSpPr txBox="1"/>
            <p:nvPr/>
          </p:nvSpPr>
          <p:spPr>
            <a:xfrm>
              <a:off x="9467135" y="11130075"/>
              <a:ext cx="800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+</a:t>
              </a:r>
            </a:p>
          </p:txBody>
        </p:sp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841AB37-3895-BEEA-5957-9C7E3CC1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9" y="4846320"/>
            <a:ext cx="15215615" cy="5483670"/>
          </a:xfrm>
        </p:spPr>
        <p:txBody>
          <a:bodyPr/>
          <a:lstStyle/>
          <a:p>
            <a:r>
              <a:rPr lang="en-US" b="1"/>
              <a:t>Zero Code Change Acceleration</a:t>
            </a:r>
          </a:p>
          <a:p>
            <a:pPr lvl="1"/>
            <a:r>
              <a:rPr lang="en-US"/>
              <a:t>Just configure </a:t>
            </a:r>
            <a:r>
              <a:rPr lang="en-US" err="1"/>
              <a:t>NetworkX</a:t>
            </a:r>
            <a:r>
              <a:rPr lang="en-US"/>
              <a:t> to use the </a:t>
            </a:r>
            <a:r>
              <a:rPr lang="en-US" err="1"/>
              <a:t>cuGraph</a:t>
            </a:r>
            <a:r>
              <a:rPr lang="en-US"/>
              <a:t> backend through environment variables</a:t>
            </a:r>
          </a:p>
          <a:p>
            <a:pPr lvl="1"/>
            <a:endParaRPr lang="en-US"/>
          </a:p>
          <a:p>
            <a:r>
              <a:rPr lang="en-US" b="1"/>
              <a:t>One Code Path</a:t>
            </a:r>
          </a:p>
          <a:p>
            <a:pPr lvl="1"/>
            <a:r>
              <a:rPr lang="en-US"/>
              <a:t>Develop, test, and run in production with a single code path, regardless of hardware.</a:t>
            </a:r>
            <a:br>
              <a:rPr lang="en-US"/>
            </a:br>
            <a:endParaRPr lang="en-US"/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2E3276-333F-7E9C-E1FD-1C32052223A6}"/>
              </a:ext>
            </a:extLst>
          </p:cNvPr>
          <p:cNvGrpSpPr/>
          <p:nvPr/>
        </p:nvGrpSpPr>
        <p:grpSpPr>
          <a:xfrm>
            <a:off x="25804473" y="6714737"/>
            <a:ext cx="8926737" cy="7235971"/>
            <a:chOff x="25804473" y="6414397"/>
            <a:chExt cx="8926737" cy="72359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4C162B-E0DD-E371-0B9D-8327466740B5}"/>
                </a:ext>
              </a:extLst>
            </p:cNvPr>
            <p:cNvSpPr txBox="1"/>
            <p:nvPr/>
          </p:nvSpPr>
          <p:spPr>
            <a:xfrm>
              <a:off x="31066104" y="12448939"/>
              <a:ext cx="132760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47 mins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D6A967-9816-5C06-CF31-EEC3C34F546E}"/>
                </a:ext>
              </a:extLst>
            </p:cNvPr>
            <p:cNvSpPr txBox="1"/>
            <p:nvPr/>
          </p:nvSpPr>
          <p:spPr>
            <a:xfrm>
              <a:off x="32382840" y="9431668"/>
              <a:ext cx="233749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2 hour 45 mins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D8F7A-0865-0656-3AD6-EF55F02D81EB}"/>
                </a:ext>
              </a:extLst>
            </p:cNvPr>
            <p:cNvSpPr txBox="1"/>
            <p:nvPr/>
          </p:nvSpPr>
          <p:spPr>
            <a:xfrm>
              <a:off x="32393711" y="6414397"/>
              <a:ext cx="2337499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2 hour 30 mins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3C10A0-5D94-A07C-3156-3E2BF88F561A}"/>
                </a:ext>
              </a:extLst>
            </p:cNvPr>
            <p:cNvSpPr txBox="1"/>
            <p:nvPr/>
          </p:nvSpPr>
          <p:spPr>
            <a:xfrm>
              <a:off x="25804473" y="7229880"/>
              <a:ext cx="67518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sec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ACEFFC-87B8-DF0B-F907-481FBE621C0C}"/>
                </a:ext>
              </a:extLst>
            </p:cNvPr>
            <p:cNvSpPr txBox="1"/>
            <p:nvPr/>
          </p:nvSpPr>
          <p:spPr>
            <a:xfrm>
              <a:off x="27400664" y="10221731"/>
              <a:ext cx="67518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sec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26B2CB-5C0F-668E-73DE-AB1B200F1119}"/>
                </a:ext>
              </a:extLst>
            </p:cNvPr>
            <p:cNvSpPr txBox="1"/>
            <p:nvPr/>
          </p:nvSpPr>
          <p:spPr>
            <a:xfrm>
              <a:off x="26253659" y="13225636"/>
              <a:ext cx="675186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sec</a:t>
              </a:r>
            </a:p>
          </p:txBody>
        </p:sp>
      </p:grp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DEE08AA6-AFE0-3DAE-EDB9-83FD13256540}"/>
              </a:ext>
            </a:extLst>
          </p:cNvPr>
          <p:cNvSpPr txBox="1">
            <a:spLocks/>
          </p:cNvSpPr>
          <p:nvPr/>
        </p:nvSpPr>
        <p:spPr>
          <a:xfrm>
            <a:off x="18080520" y="17228730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None/>
              <a:defRPr sz="4000" b="0" kern="1200" cap="none" baseline="0">
                <a:solidFill>
                  <a:schemeClr val="tx1"/>
                </a:solidFill>
                <a:latin typeface="+mj-lt"/>
                <a:ea typeface="+mn-ea"/>
                <a:cs typeface="NVIDIA Sans" panose="020B0503020203020204" pitchFamily="34" charset="0"/>
              </a:defRPr>
            </a:lvl1pPr>
            <a:lvl2pPr marL="2562790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4000" b="1" kern="1200">
                <a:solidFill>
                  <a:schemeClr val="tx1"/>
                </a:solidFill>
                <a:latin typeface="NVIDIA Sans" panose="020B0503020203020204" pitchFamily="34" charset="0"/>
                <a:ea typeface="+mn-ea"/>
                <a:cs typeface="+mn-cs"/>
              </a:defRPr>
            </a:lvl2pPr>
            <a:lvl3pPr marL="4883584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4000" b="1" kern="1200">
                <a:solidFill>
                  <a:schemeClr val="tx1"/>
                </a:solidFill>
                <a:latin typeface="NVIDIA Sans" panose="020B0503020203020204" pitchFamily="34" charset="0"/>
                <a:ea typeface="+mn-ea"/>
                <a:cs typeface="+mn-cs"/>
              </a:defRPr>
            </a:lvl3pPr>
            <a:lvl4pPr marL="6933729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4000" b="1" kern="1200">
                <a:solidFill>
                  <a:schemeClr val="tx1"/>
                </a:solidFill>
                <a:latin typeface="NVIDIA Sans" panose="020B0503020203020204" pitchFamily="34" charset="0"/>
                <a:ea typeface="+mn-ea"/>
                <a:cs typeface="+mn-cs"/>
              </a:defRPr>
            </a:lvl4pPr>
            <a:lvl5pPr marL="8471409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4000" b="1" kern="1200">
                <a:solidFill>
                  <a:schemeClr val="tx1"/>
                </a:solidFill>
                <a:latin typeface="NVIDIA Sans" panose="020B0503020203020204" pitchFamily="34" charset="0"/>
                <a:ea typeface="+mn-ea"/>
                <a:cs typeface="+mn-cs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Up to 600X Faster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2A121-2A18-37AF-DD23-A9B47D61F20E}"/>
              </a:ext>
            </a:extLst>
          </p:cNvPr>
          <p:cNvSpPr txBox="1"/>
          <p:nvPr/>
        </p:nvSpPr>
        <p:spPr>
          <a:xfrm>
            <a:off x="20063415" y="16385621"/>
            <a:ext cx="12319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err="1">
                <a:solidFill>
                  <a:schemeClr val="bg1"/>
                </a:solidFill>
              </a:rPr>
              <a:t>nx-cugraph</a:t>
            </a:r>
            <a:r>
              <a:rPr lang="en-US" sz="2600">
                <a:solidFill>
                  <a:schemeClr val="bg1"/>
                </a:solidFill>
              </a:rPr>
              <a:t> on NVIDIA H100 vs. </a:t>
            </a:r>
            <a:r>
              <a:rPr lang="en-US" sz="2600" err="1">
                <a:solidFill>
                  <a:schemeClr val="bg1"/>
                </a:solidFill>
              </a:rPr>
              <a:t>NetworkX</a:t>
            </a:r>
            <a:r>
              <a:rPr lang="en-US" sz="2600">
                <a:solidFill>
                  <a:schemeClr val="bg1"/>
                </a:solidFill>
              </a:rPr>
              <a:t> on Intel Xeon Platinum 8480CL CPU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A4B64-9B6B-7D92-A856-F25CF7044FB5}"/>
              </a:ext>
            </a:extLst>
          </p:cNvPr>
          <p:cNvSpPr txBox="1"/>
          <p:nvPr/>
        </p:nvSpPr>
        <p:spPr>
          <a:xfrm>
            <a:off x="20227651" y="16814845"/>
            <a:ext cx="11701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Dataset: US Patents hosted by Stanford Snap</a:t>
            </a:r>
          </a:p>
        </p:txBody>
      </p:sp>
    </p:spTree>
    <p:extLst>
      <p:ext uri="{BB962C8B-B14F-4D97-AF65-F5344CB8AC3E}">
        <p14:creationId xmlns:p14="http://schemas.microsoft.com/office/powerpoint/2010/main" val="28164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4914-64BD-59A8-DFA4-D3CD907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Unified CPU and GPU </a:t>
            </a:r>
            <a:r>
              <a:rPr lang="en-US" err="1"/>
              <a:t>cuML</a:t>
            </a:r>
            <a:r>
              <a:rPr lang="en-US"/>
              <a:t>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9725-1D53-C0EF-A4B9-7CAD1D0ED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Making accelerated machine learning accessible to every data scientist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43517B-4344-5D2F-72E8-FC3041AF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86" y="4846320"/>
            <a:ext cx="11774843" cy="13651992"/>
          </a:xfrm>
          <a:prstGeom prst="rect">
            <a:avLst/>
          </a:prstGeom>
          <a:noFill/>
        </p:spPr>
      </p:pic>
      <p:pic>
        <p:nvPicPr>
          <p:cNvPr id="5" name="Picture 4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EF9F6400-35CF-825A-0D75-EABD7F3C1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150" y="4846320"/>
            <a:ext cx="15168885" cy="13651992"/>
          </a:xfrm>
          <a:prstGeom prst="rect">
            <a:avLst/>
          </a:prstGeom>
          <a:noFill/>
        </p:spPr>
      </p:pic>
      <p:sp>
        <p:nvSpPr>
          <p:cNvPr id="6" name="Google Shape;468;p4">
            <a:extLst>
              <a:ext uri="{FF2B5EF4-FFF2-40B4-BE49-F238E27FC236}">
                <a16:creationId xmlns:a16="http://schemas.microsoft.com/office/drawing/2014/main" id="{736483A2-39FA-8388-3C5D-8437D9CE7463}"/>
              </a:ext>
            </a:extLst>
          </p:cNvPr>
          <p:cNvSpPr txBox="1"/>
          <p:nvPr/>
        </p:nvSpPr>
        <p:spPr>
          <a:xfrm>
            <a:off x="28184434" y="18498312"/>
            <a:ext cx="5853601" cy="135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spAutoFit/>
          </a:bodyPr>
          <a:lstStyle/>
          <a:p>
            <a:pPr defTabSz="3657600">
              <a:buClr>
                <a:srgbClr val="000000"/>
              </a:buClr>
              <a:buSzPts val="600"/>
            </a:pPr>
            <a:r>
              <a:rPr lang="en" sz="2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H100 vs. Intel Xeon Platinum </a:t>
            </a:r>
            <a:r>
              <a:rPr lang="en-US" sz="2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8480CL</a:t>
            </a:r>
            <a:endParaRPr sz="2000"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defTabSz="3657600">
              <a:buClr>
                <a:srgbClr val="000000"/>
              </a:buClr>
              <a:buSzPts val="700"/>
            </a:pPr>
            <a:r>
              <a:rPr lang="en" sz="2000" kern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r>
              <a:rPr lang="en" sz="2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Python vs. Scikit-learn</a:t>
            </a:r>
            <a:endParaRPr sz="2000"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12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sz="4000" dirty="0" err="1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4000" dirty="0" err="1" smtClean="0">
            <a:solidFill>
              <a:schemeClr val="bg1"/>
            </a:solidFill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LIGHT_ENGINEERING_NewKV.pptx" id="{E438E6CE-A26F-4FF5-9A73-AA4516540544}" vid="{67F4F1B5-BAD8-4BEF-B8A0-5153CEADC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8A66332A4B643BA3F21C52B2B93D0" ma:contentTypeVersion="2" ma:contentTypeDescription="Create a new document." ma:contentTypeScope="" ma:versionID="25d7860679a2e32a5a952dcf676df1aa">
  <xsd:schema xmlns:xsd="http://www.w3.org/2001/XMLSchema" xmlns:xs="http://www.w3.org/2001/XMLSchema" xmlns:p="http://schemas.microsoft.com/office/2006/metadata/properties" xmlns:ns2="7a9fe218-95ae-41b4-8786-2f7d21b2ee85" targetNamespace="http://schemas.microsoft.com/office/2006/metadata/properties" ma:root="true" ma:fieldsID="49ff032d35d6aff43d99a1f7fd293312" ns2:_="">
    <xsd:import namespace="7a9fe218-95ae-41b4-8786-2f7d21b2e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e218-95ae-41b4-8786-2f7d21b2e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9E67CB-FC47-439F-AD54-1C5B7AE94398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a9fe218-95ae-41b4-8786-2f7d21b2ee85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C2C188-AEDB-4FB9-9BC5-27D8CABE0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CCBFF-B86A-4F57-B375-2ED1815A74FE}">
  <ds:schemaRefs>
    <ds:schemaRef ds:uri="7a9fe218-95ae-41b4-8786-2f7d21b2ee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Title Only</Template>
  <TotalTime>6029</TotalTime>
  <Words>541</Words>
  <Application>Microsoft Office PowerPoint</Application>
  <PresentationFormat>Custom</PresentationFormat>
  <Paragraphs>128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NVIDIA Sans</vt:lpstr>
      <vt:lpstr>NVIDIA Sans Light</vt:lpstr>
      <vt:lpstr>NVIDIA Sans Medium</vt:lpstr>
      <vt:lpstr>Roboto Mono</vt:lpstr>
      <vt:lpstr>Trebuchet MS</vt:lpstr>
      <vt:lpstr>Title Only</vt:lpstr>
      <vt:lpstr>Accelerate Data Science Workflows with Zero Code Changes</vt:lpstr>
      <vt:lpstr>Data Science Workflow</vt:lpstr>
      <vt:lpstr>Data Science Tools</vt:lpstr>
      <vt:lpstr>Data Science Can Be Accelerated End-to-End Today</vt:lpstr>
      <vt:lpstr>Adoption to New Tools Can Be a Challenge</vt:lpstr>
      <vt:lpstr>Accessibility to GPU-Acceleration via RAPIDS </vt:lpstr>
      <vt:lpstr>cuDF pandas accelerator mode (cudf.pandas)</vt:lpstr>
      <vt:lpstr>The cuGraph Backend for NetworkX</vt:lpstr>
      <vt:lpstr>A Unified CPU and GPU cuML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CPU/GPU Experience for RAPIDS cuDF, cuML, and cuGraph</dc:title>
  <dc:creator>Nick Becker</dc:creator>
  <cp:lastModifiedBy>Kevin Lee (Developer Programs)</cp:lastModifiedBy>
  <cp:revision>8</cp:revision>
  <dcterms:created xsi:type="dcterms:W3CDTF">2023-10-30T16:36:52Z</dcterms:created>
  <dcterms:modified xsi:type="dcterms:W3CDTF">2024-04-17T18:53:24Z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0x010100AFD8A66332A4B643BA3F21C52B2B93D0</vt:lpwstr>
  </property>
</Properties>
</file>