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87" r:id="rId11"/>
    <p:sldId id="266" r:id="rId12"/>
    <p:sldId id="278" r:id="rId13"/>
    <p:sldId id="267" r:id="rId14"/>
    <p:sldId id="268" r:id="rId15"/>
    <p:sldId id="281" r:id="rId16"/>
    <p:sldId id="270" r:id="rId17"/>
    <p:sldId id="280" r:id="rId18"/>
    <p:sldId id="271" r:id="rId19"/>
    <p:sldId id="275" r:id="rId20"/>
    <p:sldId id="286"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97" autoAdjust="0"/>
  </p:normalViewPr>
  <p:slideViewPr>
    <p:cSldViewPr>
      <p:cViewPr>
        <p:scale>
          <a:sx n="81" d="100"/>
          <a:sy n="81" d="100"/>
        </p:scale>
        <p:origin x="-2484" y="-4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BD45A6-BCCC-405E-B87E-684AAB5605F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D45A6-BCCC-405E-B87E-684AAB5605F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BD45A6-BCCC-405E-B87E-684AAB5605F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98A5F-33E7-43B8-B174-56F3FB795DC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D45A6-BCCC-405E-B87E-684AAB5605F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98A5F-33E7-43B8-B174-56F3FB795DC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D45A6-BCCC-405E-B87E-684AAB5605F1}"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BBD45A6-BCCC-405E-B87E-684AAB5605F1}"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98A5F-33E7-43B8-B174-56F3FB795DC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BD45A6-BCCC-405E-B87E-684AAB5605F1}"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BD45A6-BCCC-405E-B87E-684AAB5605F1}"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BBD45A6-BCCC-405E-B87E-684AAB5605F1}"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98A5F-33E7-43B8-B174-56F3FB795D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BBD45A6-BCCC-405E-B87E-684AAB5605F1}"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98A5F-33E7-43B8-B174-56F3FB795DC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D45A6-BCCC-405E-B87E-684AAB5605F1}"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98A5F-33E7-43B8-B174-56F3FB795DC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BD45A6-BCCC-405E-B87E-684AAB5605F1}" type="datetimeFigureOut">
              <a:rPr lang="en-US" smtClean="0"/>
              <a:t>6/15/2023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7498A5F-33E7-43B8-B174-56F3FB795DC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ic-tac-to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6858000" cy="5867400"/>
          </a:xfrm>
        </p:spPr>
        <p:txBody>
          <a:bodyPr>
            <a:normAutofit/>
          </a:bodyPr>
          <a:lstStyle/>
          <a:p>
            <a:endParaRPr lang="en-US" sz="2400" dirty="0" smtClean="0"/>
          </a:p>
          <a:p>
            <a:r>
              <a:rPr lang="en-US" sz="3600" b="1" baseline="30000" dirty="0" smtClean="0">
                <a:solidFill>
                  <a:schemeClr val="tx1"/>
                </a:solidFill>
                <a:latin typeface="Times New Roman" pitchFamily="18" charset="0"/>
                <a:cs typeface="Times New Roman" pitchFamily="18" charset="0"/>
              </a:rPr>
              <a:t>BULE </a:t>
            </a:r>
            <a:r>
              <a:rPr lang="en-US" sz="3600" b="1" baseline="30000" dirty="0">
                <a:solidFill>
                  <a:schemeClr val="tx1"/>
                </a:solidFill>
                <a:latin typeface="Times New Roman" pitchFamily="18" charset="0"/>
                <a:cs typeface="Times New Roman" pitchFamily="18" charset="0"/>
              </a:rPr>
              <a:t>HORA </a:t>
            </a:r>
            <a:r>
              <a:rPr lang="en-US" sz="3600" b="1" baseline="30000" dirty="0" smtClean="0">
                <a:solidFill>
                  <a:schemeClr val="tx1"/>
                </a:solidFill>
                <a:latin typeface="Times New Roman" pitchFamily="18" charset="0"/>
                <a:cs typeface="Times New Roman" pitchFamily="18" charset="0"/>
              </a:rPr>
              <a:t>UNIVERSITY</a:t>
            </a:r>
          </a:p>
          <a:p>
            <a:r>
              <a:rPr lang="en-US" sz="3600" b="1" baseline="30000" dirty="0" smtClean="0">
                <a:solidFill>
                  <a:schemeClr val="tx1"/>
                </a:solidFill>
                <a:latin typeface="Times New Roman" pitchFamily="18" charset="0"/>
                <a:cs typeface="Times New Roman" pitchFamily="18" charset="0"/>
              </a:rPr>
              <a:t>COLLAGE </a:t>
            </a:r>
            <a:r>
              <a:rPr lang="en-US" sz="3600" b="1" baseline="30000" dirty="0">
                <a:solidFill>
                  <a:schemeClr val="tx1"/>
                </a:solidFill>
                <a:latin typeface="Times New Roman" pitchFamily="18" charset="0"/>
                <a:cs typeface="Times New Roman" pitchFamily="18" charset="0"/>
              </a:rPr>
              <a:t>OF  Informatics</a:t>
            </a:r>
          </a:p>
          <a:p>
            <a:r>
              <a:rPr lang="en-US" sz="2400" b="1" baseline="30000" dirty="0" smtClean="0">
                <a:solidFill>
                  <a:schemeClr val="tx1"/>
                </a:solidFill>
                <a:latin typeface="Times New Roman" pitchFamily="18" charset="0"/>
                <a:cs typeface="Times New Roman" pitchFamily="18" charset="0"/>
              </a:rPr>
              <a:t>              </a:t>
            </a:r>
            <a:r>
              <a:rPr lang="en-US" sz="3600" b="1" baseline="30000" dirty="0" smtClean="0">
                <a:solidFill>
                  <a:schemeClr val="tx1"/>
                </a:solidFill>
                <a:latin typeface="Times New Roman" pitchFamily="18" charset="0"/>
                <a:cs typeface="Times New Roman" pitchFamily="18" charset="0"/>
              </a:rPr>
              <a:t>DEPARTMENT</a:t>
            </a:r>
            <a:r>
              <a:rPr lang="en-US" sz="2400" b="1" baseline="30000" dirty="0" smtClean="0">
                <a:solidFill>
                  <a:schemeClr val="tx1"/>
                </a:solidFill>
                <a:latin typeface="Times New Roman" pitchFamily="18" charset="0"/>
                <a:cs typeface="Times New Roman" pitchFamily="18" charset="0"/>
              </a:rPr>
              <a:t> </a:t>
            </a:r>
            <a:r>
              <a:rPr lang="en-US" sz="2400" b="1" baseline="30000" dirty="0">
                <a:solidFill>
                  <a:schemeClr val="tx1"/>
                </a:solidFill>
                <a:latin typeface="Times New Roman" pitchFamily="18" charset="0"/>
                <a:cs typeface="Times New Roman" pitchFamily="18" charset="0"/>
              </a:rPr>
              <a:t>OF Software Engineering</a:t>
            </a:r>
          </a:p>
          <a:p>
            <a:r>
              <a:rPr lang="en-US" sz="2400" b="1" baseline="300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  </a:t>
            </a:r>
            <a:r>
              <a:rPr lang="en-US" sz="3600" b="1" baseline="30000" dirty="0" smtClean="0">
                <a:solidFill>
                  <a:schemeClr val="tx1"/>
                </a:solidFill>
                <a:latin typeface="Times New Roman" pitchFamily="18" charset="0"/>
                <a:cs typeface="Times New Roman" pitchFamily="18" charset="0"/>
              </a:rPr>
              <a:t>COURSE </a:t>
            </a:r>
            <a:r>
              <a:rPr lang="en-US" sz="3600" b="1" baseline="30000" dirty="0">
                <a:solidFill>
                  <a:schemeClr val="tx1"/>
                </a:solidFill>
                <a:latin typeface="Times New Roman" pitchFamily="18" charset="0"/>
                <a:cs typeface="Times New Roman" pitchFamily="18" charset="0"/>
              </a:rPr>
              <a:t>NAME </a:t>
            </a:r>
            <a:r>
              <a:rPr lang="en-US" sz="2400" b="1" baseline="30000" dirty="0">
                <a:solidFill>
                  <a:schemeClr val="tx1"/>
                </a:solidFill>
                <a:latin typeface="Times New Roman" pitchFamily="18" charset="0"/>
                <a:cs typeface="Times New Roman" pitchFamily="18" charset="0"/>
              </a:rPr>
              <a:t>: </a:t>
            </a:r>
            <a:r>
              <a:rPr lang="en-US" sz="2400" b="1" baseline="30000" dirty="0" smtClean="0">
                <a:solidFill>
                  <a:schemeClr val="tx1"/>
                </a:solidFill>
                <a:latin typeface="Times New Roman" pitchFamily="18" charset="0"/>
                <a:cs typeface="Times New Roman" pitchFamily="18" charset="0"/>
              </a:rPr>
              <a:t>Software Architecture and Design</a:t>
            </a:r>
          </a:p>
          <a:p>
            <a:r>
              <a:rPr lang="en-US" sz="3600" b="1" baseline="30000" dirty="0" smtClean="0">
                <a:solidFill>
                  <a:schemeClr val="tx1"/>
                </a:solidFill>
                <a:latin typeface="Times New Roman" pitchFamily="18" charset="0"/>
                <a:cs typeface="Times New Roman" pitchFamily="18" charset="0"/>
              </a:rPr>
              <a:t>COURSE CODE </a:t>
            </a:r>
            <a:r>
              <a:rPr lang="en-US" sz="2400" b="1" baseline="30000" dirty="0" smtClean="0">
                <a:solidFill>
                  <a:schemeClr val="tx1"/>
                </a:solidFill>
                <a:latin typeface="Times New Roman" pitchFamily="18" charset="0"/>
                <a:cs typeface="Times New Roman" pitchFamily="18" charset="0"/>
              </a:rPr>
              <a:t>: SWENG-4152</a:t>
            </a:r>
          </a:p>
          <a:p>
            <a:r>
              <a:rPr lang="en-US" sz="3600" b="1" baseline="30000" dirty="0" smtClean="0">
                <a:solidFill>
                  <a:schemeClr val="tx1"/>
                </a:solidFill>
                <a:latin typeface="Times New Roman" pitchFamily="18" charset="0"/>
                <a:cs typeface="Times New Roman" pitchFamily="18" charset="0"/>
              </a:rPr>
              <a:t>GROUP  ASSIGNMENT </a:t>
            </a:r>
            <a:endParaRPr lang="en-US" sz="3600" b="1" baseline="30000" dirty="0">
              <a:solidFill>
                <a:schemeClr val="tx1"/>
              </a:solidFill>
              <a:latin typeface="Times New Roman" pitchFamily="18" charset="0"/>
              <a:cs typeface="Times New Roman" pitchFamily="18" charset="0"/>
            </a:endParaRPr>
          </a:p>
          <a:p>
            <a:r>
              <a:rPr lang="en-US" sz="2400" b="1" baseline="30000" dirty="0">
                <a:solidFill>
                  <a:schemeClr val="tx1"/>
                </a:solidFill>
                <a:latin typeface="Times New Roman" pitchFamily="18" charset="0"/>
                <a:cs typeface="Times New Roman" pitchFamily="18" charset="0"/>
              </a:rPr>
              <a:t>Name                                                   ID No</a:t>
            </a:r>
          </a:p>
          <a:p>
            <a:r>
              <a:rPr lang="en-US" sz="2400" b="1" baseline="30000" dirty="0">
                <a:solidFill>
                  <a:schemeClr val="tx1"/>
                </a:solidFill>
                <a:latin typeface="Times New Roman" pitchFamily="18" charset="0"/>
                <a:cs typeface="Times New Roman" pitchFamily="18" charset="0"/>
              </a:rPr>
              <a:t>TUMSA GEMECHU  ------------------RU0929/12</a:t>
            </a:r>
          </a:p>
          <a:p>
            <a:r>
              <a:rPr lang="en-US" sz="2400" b="1" baseline="30000" dirty="0">
                <a:solidFill>
                  <a:schemeClr val="tx1"/>
                </a:solidFill>
                <a:latin typeface="Times New Roman" pitchFamily="18" charset="0"/>
                <a:cs typeface="Times New Roman" pitchFamily="18" charset="0"/>
              </a:rPr>
              <a:t>BARIE WAKJIRA ------------------- ---RU1351/12</a:t>
            </a:r>
          </a:p>
          <a:p>
            <a:r>
              <a:rPr lang="en-US" sz="2400" b="1" baseline="30000" dirty="0">
                <a:solidFill>
                  <a:schemeClr val="tx1"/>
                </a:solidFill>
                <a:latin typeface="Times New Roman" pitchFamily="18" charset="0"/>
                <a:cs typeface="Times New Roman" pitchFamily="18" charset="0"/>
              </a:rPr>
              <a:t>ALEMU BEYENE -----------------------RU1684/12</a:t>
            </a:r>
          </a:p>
          <a:p>
            <a:r>
              <a:rPr lang="en-US" dirty="0" smtClean="0"/>
              <a:t>                                                             </a:t>
            </a:r>
            <a:r>
              <a:rPr lang="en-US" dirty="0" smtClean="0">
                <a:solidFill>
                  <a:schemeClr val="tx1"/>
                </a:solidFill>
              </a:rPr>
              <a:t>Submitted to: </a:t>
            </a:r>
            <a:r>
              <a:rPr lang="en-US" dirty="0" err="1" smtClean="0">
                <a:solidFill>
                  <a:schemeClr val="tx1"/>
                </a:solidFill>
              </a:rPr>
              <a:t>Mr</a:t>
            </a:r>
            <a:r>
              <a:rPr lang="en-US" dirty="0" smtClean="0">
                <a:solidFill>
                  <a:schemeClr val="tx1"/>
                </a:solidFill>
              </a:rPr>
              <a:t> </a:t>
            </a:r>
            <a:r>
              <a:rPr lang="en-US" dirty="0" err="1" smtClean="0">
                <a:solidFill>
                  <a:schemeClr val="tx1"/>
                </a:solidFill>
              </a:rPr>
              <a:t>Getahun</a:t>
            </a:r>
            <a:r>
              <a:rPr lang="en-US" dirty="0" smtClean="0">
                <a:solidFill>
                  <a:schemeClr val="tx1"/>
                </a:solidFill>
              </a:rPr>
              <a:t> .F</a:t>
            </a:r>
          </a:p>
          <a:p>
            <a:r>
              <a:rPr lang="en-US" dirty="0" smtClean="0">
                <a:solidFill>
                  <a:schemeClr val="tx1"/>
                </a:solidFill>
              </a:rPr>
              <a:t>                                                          Submission date: 15/6/2023</a:t>
            </a:r>
          </a:p>
          <a:p>
            <a:r>
              <a:rPr lang="en-US" dirty="0" smtClean="0">
                <a:solidFill>
                  <a:schemeClr val="tx1"/>
                </a:solidFill>
              </a:rPr>
              <a:t>                                                  BULE HORA ETHIOPIA</a:t>
            </a:r>
            <a:endParaRPr lang="en-US" dirty="0">
              <a:solidFill>
                <a:schemeClr val="tx1"/>
              </a:solidFill>
            </a:endParaRPr>
          </a:p>
        </p:txBody>
      </p:sp>
    </p:spTree>
    <p:extLst>
      <p:ext uri="{BB962C8B-B14F-4D97-AF65-F5344CB8AC3E}">
        <p14:creationId xmlns:p14="http://schemas.microsoft.com/office/powerpoint/2010/main" val="299308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015" y="1048434"/>
            <a:ext cx="6248400" cy="646331"/>
          </a:xfrm>
          <a:prstGeom prst="rect">
            <a:avLst/>
          </a:prstGeom>
        </p:spPr>
        <p:txBody>
          <a:bodyPr wrap="square">
            <a:spAutoFit/>
          </a:bodyPr>
          <a:lstStyle/>
          <a:p>
            <a:pPr marL="285750" indent="-285750">
              <a:buFont typeface="Arial" pitchFamily="34" charset="0"/>
              <a:buChar char="•"/>
            </a:pPr>
            <a:r>
              <a:rPr lang="en-US" dirty="0"/>
              <a:t>When players </a:t>
            </a:r>
            <a:r>
              <a:rPr lang="en-US" b="1" dirty="0">
                <a:solidFill>
                  <a:srgbClr val="00B050"/>
                </a:solidFill>
              </a:rPr>
              <a:t>One and Two</a:t>
            </a:r>
            <a:r>
              <a:rPr lang="en-US" dirty="0">
                <a:solidFill>
                  <a:srgbClr val="00B050"/>
                </a:solidFill>
              </a:rPr>
              <a:t> </a:t>
            </a:r>
            <a:r>
              <a:rPr lang="en-US" dirty="0"/>
              <a:t> register their the </a:t>
            </a:r>
            <a:r>
              <a:rPr lang="en-US" dirty="0" smtClean="0"/>
              <a:t>name</a:t>
            </a:r>
            <a:br>
              <a:rPr lang="en-US" dirty="0" smtClean="0"/>
            </a:br>
            <a:r>
              <a:rPr lang="en-US" dirty="0" smtClean="0"/>
              <a:t>Hint</a:t>
            </a:r>
            <a:r>
              <a:rPr lang="en-US" dirty="0"/>
              <a:t>: The players cannot play the game without register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7086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24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6290505" cy="646331"/>
          </a:xfrm>
          <a:prstGeom prst="rect">
            <a:avLst/>
          </a:prstGeom>
        </p:spPr>
        <p:txBody>
          <a:bodyPr wrap="none">
            <a:spAutoFit/>
          </a:bodyPr>
          <a:lstStyle/>
          <a:p>
            <a:pPr marL="285750" indent="-285750">
              <a:buFont typeface="Wingdings" pitchFamily="2" charset="2"/>
              <a:buChar char="q"/>
            </a:pPr>
            <a:r>
              <a:rPr lang="en-US" sz="3600" b="1" dirty="0" smtClean="0">
                <a:solidFill>
                  <a:srgbClr val="00B050"/>
                </a:solidFill>
              </a:rPr>
              <a:t>  When </a:t>
            </a:r>
            <a:r>
              <a:rPr lang="en-US" sz="3600" b="1" dirty="0" smtClean="0">
                <a:solidFill>
                  <a:srgbClr val="00B050"/>
                </a:solidFill>
              </a:rPr>
              <a:t>players win </a:t>
            </a:r>
            <a:r>
              <a:rPr lang="en-US" sz="3600" b="1" dirty="0" smtClean="0">
                <a:solidFill>
                  <a:srgbClr val="00B050"/>
                </a:solidFill>
              </a:rPr>
              <a:t>the game</a:t>
            </a:r>
            <a:endParaRPr lang="en-US" sz="3600" b="1" dirty="0">
              <a:solidFill>
                <a:srgbClr val="00B05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72390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585" y="719426"/>
            <a:ext cx="6144695" cy="523220"/>
          </a:xfrm>
          <a:prstGeom prst="rect">
            <a:avLst/>
          </a:prstGeom>
        </p:spPr>
        <p:txBody>
          <a:bodyPr wrap="none">
            <a:spAutoFit/>
          </a:bodyPr>
          <a:lstStyle/>
          <a:p>
            <a:pPr marL="285750" indent="-285750">
              <a:buFont typeface="Wingdings" pitchFamily="2" charset="2"/>
              <a:buChar char="q"/>
            </a:pPr>
            <a:r>
              <a:rPr lang="en-US" sz="2800" b="1" dirty="0" smtClean="0">
                <a:solidFill>
                  <a:srgbClr val="00B050"/>
                </a:solidFill>
                <a:latin typeface="Times New Roman" pitchFamily="18" charset="0"/>
                <a:cs typeface="Times New Roman" pitchFamily="18" charset="0"/>
              </a:rPr>
              <a:t>When The Game End With DRAWN</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600200"/>
            <a:ext cx="76200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80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50386"/>
            <a:ext cx="7924800" cy="523220"/>
          </a:xfrm>
          <a:prstGeom prst="rect">
            <a:avLst/>
          </a:prstGeom>
        </p:spPr>
        <p:txBody>
          <a:bodyPr wrap="square">
            <a:spAutoFit/>
          </a:bodyPr>
          <a:lstStyle/>
          <a:p>
            <a:r>
              <a:rPr lang="en-US" sz="2800" b="1" dirty="0" smtClean="0">
                <a:solidFill>
                  <a:srgbClr val="00B050"/>
                </a:solidFill>
                <a:latin typeface="Times New Roman" pitchFamily="18" charset="0"/>
                <a:cs typeface="Times New Roman" pitchFamily="18" charset="0"/>
              </a:rPr>
              <a:t>DESIGN PATTERN IN TIC TAC TOC GAME </a:t>
            </a:r>
            <a:endParaRPr lang="en-US" sz="2800" b="1" dirty="0">
              <a:solidFill>
                <a:srgbClr val="00B050"/>
              </a:solidFill>
              <a:latin typeface="Times New Roman" pitchFamily="18" charset="0"/>
              <a:cs typeface="Times New Roman" pitchFamily="18" charset="0"/>
            </a:endParaRPr>
          </a:p>
        </p:txBody>
      </p:sp>
      <p:sp>
        <p:nvSpPr>
          <p:cNvPr id="3" name="Rectangle 2"/>
          <p:cNvSpPr/>
          <p:nvPr/>
        </p:nvSpPr>
        <p:spPr>
          <a:xfrm>
            <a:off x="1066800" y="1981200"/>
            <a:ext cx="6629400" cy="3416320"/>
          </a:xfrm>
          <a:prstGeom prst="rect">
            <a:avLst/>
          </a:prstGeom>
        </p:spPr>
        <p:txBody>
          <a:bodyPr wrap="square">
            <a:spAutoFit/>
          </a:bodyPr>
          <a:lstStyle/>
          <a:p>
            <a:pPr marL="342900" indent="-342900">
              <a:buFont typeface="Wingdings" pitchFamily="2" charset="2"/>
              <a:buChar char="Ø"/>
            </a:pPr>
            <a:r>
              <a:rPr lang="en-US" sz="2400" dirty="0" smtClean="0">
                <a:latin typeface="Times New Roman" pitchFamily="18" charset="0"/>
                <a:cs typeface="Times New Roman" pitchFamily="18" charset="0"/>
              </a:rPr>
              <a:t>Design patterns are reusable solutions to common problems in software design. </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They provide best practices for structuring code and solving specific design challenges. While the modified code exhibits some level of organization and separation of concerns, it doesn't demonstrate the explicit implementation of a well-known design pattern.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47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058847"/>
            <a:ext cx="4572000" cy="523220"/>
          </a:xfrm>
          <a:prstGeom prst="rect">
            <a:avLst/>
          </a:prstGeom>
        </p:spPr>
        <p:txBody>
          <a:bodyPr>
            <a:spAutoFit/>
          </a:bodyPr>
          <a:lstStyle/>
          <a:p>
            <a:r>
              <a:rPr lang="en-US" sz="2800" b="1" dirty="0" smtClean="0">
                <a:solidFill>
                  <a:srgbClr val="00B050"/>
                </a:solidFill>
              </a:rPr>
              <a:t>CONT…</a:t>
            </a:r>
            <a:endParaRPr lang="en-US" sz="2800" b="1" dirty="0">
              <a:solidFill>
                <a:srgbClr val="00B050"/>
              </a:solidFill>
            </a:endParaRPr>
          </a:p>
        </p:txBody>
      </p:sp>
      <p:sp>
        <p:nvSpPr>
          <p:cNvPr id="3" name="Rectangle 2"/>
          <p:cNvSpPr/>
          <p:nvPr/>
        </p:nvSpPr>
        <p:spPr>
          <a:xfrm>
            <a:off x="1143000" y="1676400"/>
            <a:ext cx="6553200" cy="1200329"/>
          </a:xfrm>
          <a:prstGeom prst="rect">
            <a:avLst/>
          </a:prstGeom>
        </p:spPr>
        <p:txBody>
          <a:bodyPr wrap="square">
            <a:spAutoFit/>
          </a:bodyPr>
          <a:lstStyle/>
          <a:p>
            <a:r>
              <a:rPr lang="en-US" sz="2400" dirty="0" smtClean="0">
                <a:latin typeface="Times New Roman" pitchFamily="18" charset="0"/>
                <a:cs typeface="Times New Roman" pitchFamily="18" charset="0"/>
              </a:rPr>
              <a:t>However, if you're looking to incorporate design patterns into Our Tic-Tac-Toe game, there are a few patterns that could be considered.     </a:t>
            </a:r>
            <a:endParaRPr lang="en-US" sz="2400" dirty="0">
              <a:latin typeface="Times New Roman" pitchFamily="18" charset="0"/>
              <a:cs typeface="Times New Roman" pitchFamily="18" charset="0"/>
            </a:endParaRPr>
          </a:p>
        </p:txBody>
      </p:sp>
      <p:sp>
        <p:nvSpPr>
          <p:cNvPr id="4" name="Rectangle 3"/>
          <p:cNvSpPr/>
          <p:nvPr/>
        </p:nvSpPr>
        <p:spPr>
          <a:xfrm>
            <a:off x="1066800" y="2971800"/>
            <a:ext cx="6705600" cy="2585323"/>
          </a:xfrm>
          <a:prstGeom prst="rect">
            <a:avLst/>
          </a:prstGeom>
        </p:spPr>
        <p:txBody>
          <a:bodyPr wrap="square">
            <a:spAutoFit/>
          </a:bodyPr>
          <a:lstStyle/>
          <a:p>
            <a:r>
              <a:rPr lang="en-US" sz="2400" b="1" dirty="0" smtClean="0">
                <a:solidFill>
                  <a:srgbClr val="FF0000"/>
                </a:solidFill>
                <a:latin typeface="Times New Roman" pitchFamily="18" charset="0"/>
                <a:cs typeface="Times New Roman" pitchFamily="18" charset="0"/>
              </a:rPr>
              <a:t>Model-View-Controller (MVC) Pattern</a:t>
            </a:r>
            <a:r>
              <a:rPr lang="en-US" dirty="0" smtClean="0">
                <a:solidFill>
                  <a:srgbClr val="FF0000"/>
                </a:solidFill>
                <a:latin typeface="Times New Roman" pitchFamily="18" charset="0"/>
                <a:cs typeface="Times New Roman" pitchFamily="18" charset="0"/>
              </a:rPr>
              <a:t>: </a:t>
            </a:r>
          </a:p>
          <a:p>
            <a:endParaRPr lang="en-US" dirty="0" smtClean="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The MVC pattern helps separate the application into three components: the model (data and logic), the view (user interface), and the controller (handles user input and updates the model and view). </a:t>
            </a:r>
          </a:p>
          <a:p>
            <a:pPr marL="342900" indent="-342900">
              <a:buFont typeface="Wingdings" pitchFamily="2" charset="2"/>
              <a:buChar char="Ø"/>
            </a:pPr>
            <a:r>
              <a:rPr lang="en-US" sz="2000" dirty="0" smtClean="0">
                <a:latin typeface="Times New Roman" pitchFamily="18" charset="0"/>
                <a:cs typeface="Times New Roman" pitchFamily="18" charset="0"/>
              </a:rPr>
              <a:t>This pattern can be useful for organizing the game logic and user interface interactions.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788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059" y="914400"/>
            <a:ext cx="6858000" cy="5601533"/>
          </a:xfrm>
          <a:prstGeom prst="rect">
            <a:avLst/>
          </a:prstGeom>
        </p:spPr>
        <p:txBody>
          <a:bodyPr wrap="square">
            <a:spAutoFit/>
          </a:bodyPr>
          <a:lstStyle/>
          <a:p>
            <a:r>
              <a:rPr lang="en-US" sz="4000" b="1" dirty="0" smtClean="0">
                <a:solidFill>
                  <a:srgbClr val="00B050"/>
                </a:solidFill>
              </a:rPr>
              <a:t>      </a:t>
            </a:r>
            <a:r>
              <a:rPr lang="en-US" sz="4000" b="1" dirty="0" err="1" smtClean="0">
                <a:solidFill>
                  <a:srgbClr val="00B050"/>
                </a:solidFill>
              </a:rPr>
              <a:t>Cont</a:t>
            </a:r>
            <a:r>
              <a:rPr lang="en-US" sz="4000" b="1" dirty="0" smtClean="0">
                <a:solidFill>
                  <a:srgbClr val="00B050"/>
                </a:solidFill>
              </a:rPr>
              <a:t>…</a:t>
            </a:r>
            <a:endParaRPr lang="en-US" sz="4000" b="1" dirty="0" smtClean="0">
              <a:solidFill>
                <a:srgbClr val="00B050"/>
              </a:solidFill>
            </a:endParaRPr>
          </a:p>
          <a:p>
            <a:endParaRPr lang="en-US" dirty="0" smtClean="0"/>
          </a:p>
          <a:p>
            <a:pPr marL="342900" indent="-342900">
              <a:buFont typeface="Wingdings" pitchFamily="2" charset="2"/>
              <a:buChar char="Ø"/>
            </a:pPr>
            <a:r>
              <a:rPr lang="en-US" sz="2000" dirty="0" smtClean="0"/>
              <a:t>The </a:t>
            </a:r>
            <a:r>
              <a:rPr lang="en-US" sz="2000" b="1" dirty="0" err="1" smtClean="0"/>
              <a:t>TicTacToe</a:t>
            </a:r>
            <a:r>
              <a:rPr lang="en-US" sz="2000" dirty="0" smtClean="0"/>
              <a:t> class can be considered the "</a:t>
            </a:r>
            <a:r>
              <a:rPr lang="en-US" sz="2000" b="1" dirty="0" smtClean="0"/>
              <a:t>model</a:t>
            </a:r>
            <a:r>
              <a:rPr lang="en-US" sz="2000" dirty="0" smtClean="0"/>
              <a:t>" component. It represents the internal state and logic of the tic-tac-toe game.</a:t>
            </a:r>
          </a:p>
          <a:p>
            <a:pPr marL="342900" indent="-342900">
              <a:buFont typeface="Wingdings" pitchFamily="2" charset="2"/>
              <a:buChar char="Ø"/>
            </a:pPr>
            <a:endParaRPr lang="en-US" sz="2000" dirty="0" smtClean="0"/>
          </a:p>
          <a:p>
            <a:pPr marL="342900" indent="-342900">
              <a:buFont typeface="Wingdings" pitchFamily="2" charset="2"/>
              <a:buChar char="Ø"/>
            </a:pPr>
            <a:r>
              <a:rPr lang="en-US" sz="2000" dirty="0" smtClean="0"/>
              <a:t>The Swing components (</a:t>
            </a:r>
            <a:r>
              <a:rPr lang="en-US" sz="2000" b="1" dirty="0" err="1" smtClean="0"/>
              <a:t>JFrame</a:t>
            </a:r>
            <a:r>
              <a:rPr lang="en-US" sz="2000" dirty="0" smtClean="0"/>
              <a:t>, </a:t>
            </a:r>
            <a:r>
              <a:rPr lang="en-US" sz="2000" b="1" dirty="0" err="1" smtClean="0"/>
              <a:t>JPanel</a:t>
            </a:r>
            <a:r>
              <a:rPr lang="en-US" sz="2000" dirty="0" smtClean="0"/>
              <a:t>, </a:t>
            </a:r>
            <a:r>
              <a:rPr lang="en-US" sz="2000" b="1" dirty="0" err="1" smtClean="0"/>
              <a:t>JButton</a:t>
            </a:r>
            <a:r>
              <a:rPr lang="en-US" sz="2000" dirty="0" smtClean="0"/>
              <a:t>, etc.) along with their event handlers (</a:t>
            </a:r>
            <a:r>
              <a:rPr lang="en-US" sz="2000" b="1" dirty="0" err="1" smtClean="0"/>
              <a:t>ActionListener</a:t>
            </a:r>
            <a:r>
              <a:rPr lang="en-US" sz="2000" dirty="0" smtClean="0"/>
              <a:t>) are part of the "view" component. </a:t>
            </a:r>
          </a:p>
          <a:p>
            <a:pPr marL="342900" indent="-342900">
              <a:buFont typeface="Wingdings" pitchFamily="2" charset="2"/>
              <a:buChar char="Ø"/>
            </a:pPr>
            <a:endParaRPr lang="en-US" sz="2000" dirty="0"/>
          </a:p>
          <a:p>
            <a:pPr marL="342900" indent="-342900">
              <a:buFont typeface="Wingdings" pitchFamily="2" charset="2"/>
              <a:buChar char="Ø"/>
            </a:pPr>
            <a:r>
              <a:rPr lang="en-US" sz="2000" dirty="0" smtClean="0"/>
              <a:t>They are responsible for rendering the graphical user interface (GUI) and capturing user input.</a:t>
            </a:r>
          </a:p>
          <a:p>
            <a:pPr marL="342900" indent="-342900">
              <a:buFont typeface="Wingdings" pitchFamily="2" charset="2"/>
              <a:buChar char="Ø"/>
            </a:pPr>
            <a:r>
              <a:rPr lang="en-US" sz="2000" dirty="0" smtClean="0"/>
              <a:t>The event handlers in the </a:t>
            </a:r>
            <a:r>
              <a:rPr lang="en-US" sz="2000" b="1" dirty="0" err="1" smtClean="0"/>
              <a:t>TicTacToe</a:t>
            </a:r>
            <a:r>
              <a:rPr lang="en-US" sz="2000" dirty="0" smtClean="0"/>
              <a:t> class, such as </a:t>
            </a:r>
            <a:r>
              <a:rPr lang="en-US" sz="2000" b="1" dirty="0" err="1" smtClean="0"/>
              <a:t>actionPerformed</a:t>
            </a:r>
            <a:r>
              <a:rPr lang="en-US" sz="2000" dirty="0" smtClean="0"/>
              <a:t>, handle user actions and update the model accordingly. They act as the "controller" component that coordinates the interactions between the model and the view.</a:t>
            </a:r>
            <a:endParaRPr lang="en-US" sz="2000" dirty="0"/>
          </a:p>
        </p:txBody>
      </p:sp>
    </p:spTree>
    <p:extLst>
      <p:ext uri="{BB962C8B-B14F-4D97-AF65-F5344CB8AC3E}">
        <p14:creationId xmlns:p14="http://schemas.microsoft.com/office/powerpoint/2010/main" val="13014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86000"/>
            <a:ext cx="7467600" cy="2739211"/>
          </a:xfrm>
          <a:prstGeom prst="rect">
            <a:avLst/>
          </a:prstGeom>
        </p:spPr>
        <p:txBody>
          <a:bodyPr wrap="square">
            <a:spAutoFit/>
          </a:bodyPr>
          <a:lstStyle/>
          <a:p>
            <a:r>
              <a:rPr lang="en-US" sz="2400" b="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Observer Pattern</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The observer pattern establishes a one-to-many relationship between objects, where changes in one object (the subject) are automatically propagated to other dependent objects (the observers). </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This pattern can be applied to update the game board and UI components when a player makes a move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Rectangle 2"/>
          <p:cNvSpPr/>
          <p:nvPr/>
        </p:nvSpPr>
        <p:spPr>
          <a:xfrm>
            <a:off x="1828800" y="1143000"/>
            <a:ext cx="4387163" cy="769441"/>
          </a:xfrm>
          <a:prstGeom prst="rect">
            <a:avLst/>
          </a:prstGeom>
        </p:spPr>
        <p:txBody>
          <a:bodyPr wrap="none">
            <a:spAutoFit/>
          </a:bodyPr>
          <a:lstStyle/>
          <a:p>
            <a:r>
              <a:rPr lang="en-US" sz="4400" b="1" dirty="0" smtClean="0">
                <a:solidFill>
                  <a:srgbClr val="00B050"/>
                </a:solidFill>
                <a:latin typeface="Times New Roman" pitchFamily="18" charset="0"/>
                <a:cs typeface="Times New Roman" pitchFamily="18" charset="0"/>
              </a:rPr>
              <a:t>Observer Pattern</a:t>
            </a:r>
            <a:endParaRPr lang="en-US" sz="4400" b="1" dirty="0">
              <a:solidFill>
                <a:srgbClr val="00B050"/>
              </a:solidFill>
            </a:endParaRPr>
          </a:p>
        </p:txBody>
      </p:sp>
    </p:spTree>
    <p:extLst>
      <p:ext uri="{BB962C8B-B14F-4D97-AF65-F5344CB8AC3E}">
        <p14:creationId xmlns:p14="http://schemas.microsoft.com/office/powerpoint/2010/main" val="540390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85800"/>
            <a:ext cx="4590296" cy="861774"/>
          </a:xfrm>
          <a:prstGeom prst="rect">
            <a:avLst/>
          </a:prstGeom>
        </p:spPr>
        <p:txBody>
          <a:bodyPr wrap="none">
            <a:spAutoFit/>
          </a:bodyPr>
          <a:lstStyle/>
          <a:p>
            <a:r>
              <a:rPr lang="en-US" sz="3200" b="1" dirty="0" smtClean="0">
                <a:solidFill>
                  <a:srgbClr val="00B050"/>
                </a:solidFill>
                <a:latin typeface="Times New Roman" pitchFamily="18" charset="0"/>
                <a:cs typeface="Times New Roman" pitchFamily="18" charset="0"/>
              </a:rPr>
              <a:t>Uses of Observer Pattern</a:t>
            </a:r>
          </a:p>
          <a:p>
            <a:endParaRPr lang="en-US" b="1" dirty="0">
              <a:solidFill>
                <a:srgbClr val="00B050"/>
              </a:solidFill>
            </a:endParaRPr>
          </a:p>
        </p:txBody>
      </p:sp>
      <p:sp>
        <p:nvSpPr>
          <p:cNvPr id="3" name="Rectangle 2"/>
          <p:cNvSpPr/>
          <p:nvPr/>
        </p:nvSpPr>
        <p:spPr>
          <a:xfrm>
            <a:off x="685800" y="1547574"/>
            <a:ext cx="7315200" cy="1323439"/>
          </a:xfrm>
          <a:prstGeom prst="rect">
            <a:avLst/>
          </a:prstGeom>
        </p:spPr>
        <p:txBody>
          <a:bodyPr wrap="square">
            <a:spAutoFit/>
          </a:bodyPr>
          <a:lstStyle/>
          <a:p>
            <a:pPr marL="342900" indent="-342900">
              <a:buFont typeface="Wingdings" pitchFamily="2" charset="2"/>
              <a:buChar char="Ø"/>
            </a:pPr>
            <a:r>
              <a:rPr lang="en-US" sz="2000" dirty="0" smtClean="0">
                <a:latin typeface="Times New Roman" pitchFamily="18" charset="0"/>
                <a:cs typeface="Times New Roman" pitchFamily="18" charset="0"/>
              </a:rPr>
              <a:t>In this code, the Observer pattern is used to implement the </a:t>
            </a:r>
            <a:r>
              <a:rPr lang="en-US" sz="2000" b="1" dirty="0" err="1" smtClean="0">
                <a:latin typeface="Times New Roman" pitchFamily="18" charset="0"/>
                <a:cs typeface="Times New Roman" pitchFamily="18" charset="0"/>
              </a:rPr>
              <a:t>GameObserver</a:t>
            </a:r>
            <a:r>
              <a:rPr lang="en-US" sz="2000" b="1" dirty="0" smtClean="0">
                <a:latin typeface="Times New Roman" pitchFamily="18" charset="0"/>
                <a:cs typeface="Times New Roman" pitchFamily="18" charset="0"/>
              </a:rPr>
              <a:t> interface </a:t>
            </a:r>
            <a:r>
              <a:rPr lang="en-US" sz="2000" dirty="0" smtClean="0">
                <a:latin typeface="Times New Roman" pitchFamily="18" charset="0"/>
                <a:cs typeface="Times New Roman" pitchFamily="18" charset="0"/>
              </a:rPr>
              <a:t>and the </a:t>
            </a:r>
            <a:r>
              <a:rPr lang="en-US" sz="2000" b="1" dirty="0" err="1" smtClean="0">
                <a:latin typeface="Times New Roman" pitchFamily="18" charset="0"/>
                <a:cs typeface="Times New Roman" pitchFamily="18" charset="0"/>
              </a:rPr>
              <a:t>addObserver</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removeObserver</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notifyObserversOnGameStart</a:t>
            </a:r>
            <a:r>
              <a:rPr lang="en-US" sz="2000"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notifyObserversOnGameEnd</a:t>
            </a:r>
            <a:r>
              <a:rPr lang="en-US" sz="2000" dirty="0" smtClean="0">
                <a:latin typeface="Times New Roman" pitchFamily="18" charset="0"/>
                <a:cs typeface="Times New Roman" pitchFamily="18" charset="0"/>
              </a:rPr>
              <a:t> methods in the </a:t>
            </a:r>
            <a:r>
              <a:rPr lang="en-US" sz="2000" b="1" dirty="0" err="1" smtClean="0">
                <a:latin typeface="Times New Roman" pitchFamily="18" charset="0"/>
                <a:cs typeface="Times New Roman" pitchFamily="18" charset="0"/>
              </a:rPr>
              <a:t>TicTacToe</a:t>
            </a:r>
            <a:r>
              <a:rPr lang="en-US" sz="2000" dirty="0" smtClean="0">
                <a:latin typeface="Times New Roman" pitchFamily="18" charset="0"/>
                <a:cs typeface="Times New Roman" pitchFamily="18" charset="0"/>
              </a:rPr>
              <a:t> class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4" name="Rectangle 3"/>
          <p:cNvSpPr/>
          <p:nvPr/>
        </p:nvSpPr>
        <p:spPr>
          <a:xfrm>
            <a:off x="838200" y="3200400"/>
            <a:ext cx="7848600" cy="2554545"/>
          </a:xfrm>
          <a:prstGeom prst="rect">
            <a:avLst/>
          </a:prstGeom>
        </p:spPr>
        <p:txBody>
          <a:bodyPr wrap="square">
            <a:spAutoFit/>
          </a:bodyPr>
          <a:lstStyle/>
          <a:p>
            <a:pPr marL="342900" indent="-342900">
              <a:buFont typeface="Wingdings" pitchFamily="2" charset="2"/>
              <a:buChar char="Ø"/>
            </a:pPr>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GameObserver</a:t>
            </a:r>
            <a:r>
              <a:rPr lang="en-US" sz="2000" dirty="0">
                <a:latin typeface="Times New Roman" pitchFamily="18" charset="0"/>
                <a:cs typeface="Times New Roman" pitchFamily="18" charset="0"/>
              </a:rPr>
              <a:t> interface defines two methods:  </a:t>
            </a:r>
            <a:r>
              <a:rPr lang="en-US" sz="2000" b="1" dirty="0" err="1">
                <a:latin typeface="Times New Roman" pitchFamily="18" charset="0"/>
                <a:cs typeface="Times New Roman" pitchFamily="18" charset="0"/>
              </a:rPr>
              <a:t>onGameStart</a:t>
            </a:r>
            <a:r>
              <a:rPr lang="en-US" sz="2000"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onGameEnd</a:t>
            </a:r>
            <a:r>
              <a:rPr lang="en-US" sz="2000" dirty="0">
                <a:latin typeface="Times New Roman" pitchFamily="18" charset="0"/>
                <a:cs typeface="Times New Roman" pitchFamily="18" charset="0"/>
              </a:rPr>
              <a:t>. These observers will be notified when the game starts or ends.</a:t>
            </a:r>
          </a:p>
          <a:p>
            <a:endParaRPr lang="en-US" sz="2000" dirty="0"/>
          </a:p>
          <a:p>
            <a:r>
              <a:rPr lang="en-US" sz="2000" dirty="0"/>
              <a:t>interface </a:t>
            </a:r>
            <a:r>
              <a:rPr lang="en-US" sz="2000" b="1" dirty="0" err="1"/>
              <a:t>GameObserver</a:t>
            </a:r>
            <a:r>
              <a:rPr lang="en-US" sz="2000" dirty="0"/>
              <a:t> {</a:t>
            </a:r>
          </a:p>
          <a:p>
            <a:r>
              <a:rPr lang="en-US" sz="2000" dirty="0"/>
              <a:t>    void </a:t>
            </a:r>
            <a:r>
              <a:rPr lang="en-US" sz="2000" b="1" dirty="0" err="1"/>
              <a:t>onGameStart</a:t>
            </a:r>
            <a:r>
              <a:rPr lang="en-US" sz="2000" b="1" dirty="0"/>
              <a:t>();</a:t>
            </a:r>
          </a:p>
          <a:p>
            <a:r>
              <a:rPr lang="en-US" sz="2000" dirty="0"/>
              <a:t>    void </a:t>
            </a:r>
            <a:r>
              <a:rPr lang="en-US" sz="2000" b="1" dirty="0" err="1"/>
              <a:t>onGameEnd</a:t>
            </a:r>
            <a:r>
              <a:rPr lang="en-US" sz="2000" dirty="0"/>
              <a:t>(String winner);</a:t>
            </a:r>
          </a:p>
          <a:p>
            <a:r>
              <a:rPr lang="en-US" sz="2000" dirty="0"/>
              <a:t>}</a:t>
            </a:r>
          </a:p>
        </p:txBody>
      </p:sp>
    </p:spTree>
    <p:extLst>
      <p:ext uri="{BB962C8B-B14F-4D97-AF65-F5344CB8AC3E}">
        <p14:creationId xmlns:p14="http://schemas.microsoft.com/office/powerpoint/2010/main" val="269566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7523" y="914400"/>
            <a:ext cx="7620000" cy="2308324"/>
          </a:xfrm>
          <a:prstGeom prst="rect">
            <a:avLst/>
          </a:prstGeom>
        </p:spPr>
        <p:txBody>
          <a:bodyPr wrap="square">
            <a:spAutoFit/>
          </a:bodyPr>
          <a:lstStyle/>
          <a:p>
            <a:r>
              <a:rPr lang="en-US" sz="2400" dirty="0" smtClean="0">
                <a:latin typeface="Times New Roman" pitchFamily="18" charset="0"/>
                <a:cs typeface="Times New Roman" pitchFamily="18" charset="0"/>
              </a:rPr>
              <a:t>Objects </a:t>
            </a:r>
            <a:r>
              <a:rPr lang="en-US" sz="2400" dirty="0">
                <a:latin typeface="Times New Roman" pitchFamily="18" charset="0"/>
                <a:cs typeface="Times New Roman" pitchFamily="18" charset="0"/>
              </a:rPr>
              <a:t>that implement this interface can be registered as observers using the </a:t>
            </a:r>
            <a:r>
              <a:rPr lang="en-US" sz="2400" b="1" dirty="0" err="1">
                <a:latin typeface="Times New Roman" pitchFamily="18" charset="0"/>
                <a:cs typeface="Times New Roman" pitchFamily="18" charset="0"/>
              </a:rPr>
              <a:t>addObserver</a:t>
            </a:r>
            <a:r>
              <a:rPr lang="en-US" sz="2400" dirty="0">
                <a:latin typeface="Times New Roman" pitchFamily="18" charset="0"/>
                <a:cs typeface="Times New Roman" pitchFamily="18" charset="0"/>
              </a:rPr>
              <a:t> method</a:t>
            </a:r>
            <a:r>
              <a:rPr lang="en-US" sz="2400" dirty="0" smtClean="0">
                <a:latin typeface="Times New Roman" pitchFamily="18" charset="0"/>
                <a:cs typeface="Times New Roman" pitchFamily="18" charset="0"/>
              </a:rPr>
              <a:t>.</a:t>
            </a:r>
          </a:p>
          <a:p>
            <a:endParaRPr lang="en-US" sz="2400" b="1" dirty="0" smtClean="0">
              <a:solidFill>
                <a:srgbClr val="FF0000"/>
              </a:solidFill>
            </a:endParaRPr>
          </a:p>
          <a:p>
            <a:r>
              <a:rPr lang="en-US" sz="2400" dirty="0" smtClean="0">
                <a:solidFill>
                  <a:schemeClr val="bg2">
                    <a:lumMod val="75000"/>
                  </a:schemeClr>
                </a:solidFill>
                <a:latin typeface="Times New Roman" pitchFamily="18" charset="0"/>
                <a:cs typeface="Times New Roman" pitchFamily="18" charset="0"/>
              </a:rPr>
              <a:t>public void </a:t>
            </a:r>
            <a:r>
              <a:rPr lang="en-US" sz="2400" b="1" dirty="0" err="1" smtClean="0">
                <a:latin typeface="Times New Roman" pitchFamily="18" charset="0"/>
                <a:cs typeface="Times New Roman" pitchFamily="18" charset="0"/>
              </a:rPr>
              <a:t>addObserver</a:t>
            </a:r>
            <a:r>
              <a:rPr lang="en-US" sz="2400" dirty="0" smtClean="0">
                <a:solidFill>
                  <a:srgbClr val="FFC000"/>
                </a:solidFill>
                <a:latin typeface="Times New Roman" pitchFamily="18" charset="0"/>
                <a:cs typeface="Times New Roman" pitchFamily="18" charset="0"/>
              </a:rPr>
              <a:t>( </a:t>
            </a:r>
            <a:r>
              <a:rPr lang="en-US" sz="2400" dirty="0" err="1" smtClean="0">
                <a:solidFill>
                  <a:schemeClr val="tx1">
                    <a:lumMod val="65000"/>
                    <a:lumOff val="35000"/>
                  </a:schemeClr>
                </a:solidFill>
                <a:latin typeface="Times New Roman" pitchFamily="18" charset="0"/>
                <a:cs typeface="Times New Roman" pitchFamily="18" charset="0"/>
              </a:rPr>
              <a:t>GameObserver</a:t>
            </a:r>
            <a:r>
              <a:rPr lang="en-US" sz="2400" dirty="0" smtClean="0">
                <a:solidFill>
                  <a:schemeClr val="tx1">
                    <a:lumMod val="65000"/>
                    <a:lumOff val="35000"/>
                  </a:schemeClr>
                </a:solidFill>
                <a:latin typeface="Times New Roman" pitchFamily="18" charset="0"/>
                <a:cs typeface="Times New Roman" pitchFamily="18" charset="0"/>
              </a:rPr>
              <a:t> observer</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observers</a:t>
            </a:r>
            <a:r>
              <a:rPr lang="en-US" sz="2400" dirty="0" err="1" smtClean="0">
                <a:latin typeface="Times New Roman" pitchFamily="18" charset="0"/>
                <a:cs typeface="Times New Roman" pitchFamily="18" charset="0"/>
              </a:rPr>
              <a:t>.add</a:t>
            </a:r>
            <a:r>
              <a:rPr lang="en-US" sz="2400" dirty="0" smtClean="0">
                <a:latin typeface="Times New Roman" pitchFamily="18" charset="0"/>
                <a:cs typeface="Times New Roman" pitchFamily="18" charset="0"/>
              </a:rPr>
              <a:t>(observer);</a:t>
            </a: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8" name="Rectangle 7"/>
          <p:cNvSpPr/>
          <p:nvPr/>
        </p:nvSpPr>
        <p:spPr>
          <a:xfrm>
            <a:off x="838200" y="3810000"/>
            <a:ext cx="7620000" cy="2308324"/>
          </a:xfrm>
          <a:prstGeom prst="rect">
            <a:avLst/>
          </a:prstGeom>
        </p:spPr>
        <p:txBody>
          <a:bodyPr wrap="square">
            <a:spAutoFit/>
          </a:bodyPr>
          <a:lstStyle/>
          <a:p>
            <a:r>
              <a:rPr lang="en-US" sz="2400" dirty="0" smtClean="0">
                <a:latin typeface="Times New Roman" pitchFamily="18" charset="0"/>
                <a:cs typeface="Times New Roman" pitchFamily="18" charset="0"/>
              </a:rPr>
              <a:t>Objects </a:t>
            </a:r>
            <a:r>
              <a:rPr lang="en-US" sz="2400" dirty="0">
                <a:latin typeface="Times New Roman" pitchFamily="18" charset="0"/>
                <a:cs typeface="Times New Roman" pitchFamily="18" charset="0"/>
              </a:rPr>
              <a:t>that implement this interface can be </a:t>
            </a:r>
            <a:r>
              <a:rPr lang="en-US" sz="2400" dirty="0" smtClean="0">
                <a:latin typeface="Times New Roman" pitchFamily="18" charset="0"/>
                <a:cs typeface="Times New Roman" pitchFamily="18" charset="0"/>
              </a:rPr>
              <a:t>removed from observers </a:t>
            </a:r>
            <a:r>
              <a:rPr lang="en-US" sz="2400" dirty="0">
                <a:latin typeface="Times New Roman" pitchFamily="18" charset="0"/>
                <a:cs typeface="Times New Roman" pitchFamily="18" charset="0"/>
              </a:rPr>
              <a:t>using the </a:t>
            </a:r>
            <a:r>
              <a:rPr lang="en-US" sz="2400" b="1" dirty="0" err="1" smtClean="0"/>
              <a:t>removeObserver</a:t>
            </a:r>
            <a:r>
              <a:rPr lang="en-US" sz="2400" b="1" dirty="0" smtClean="0"/>
              <a:t> </a:t>
            </a:r>
            <a:r>
              <a:rPr lang="en-US" sz="2400" dirty="0" smtClean="0">
                <a:latin typeface="Times New Roman" pitchFamily="18" charset="0"/>
                <a:cs typeface="Times New Roman" pitchFamily="18" charset="0"/>
              </a:rPr>
              <a:t>method.</a:t>
            </a:r>
          </a:p>
          <a:p>
            <a:endParaRPr lang="en-US" sz="2400" b="1" dirty="0" smtClean="0">
              <a:solidFill>
                <a:srgbClr val="FF0000"/>
              </a:solidFill>
            </a:endParaRPr>
          </a:p>
          <a:p>
            <a:r>
              <a:rPr lang="en-US" sz="2400" dirty="0">
                <a:solidFill>
                  <a:schemeClr val="bg2">
                    <a:lumMod val="75000"/>
                  </a:schemeClr>
                </a:solidFill>
              </a:rPr>
              <a:t>public void </a:t>
            </a:r>
            <a:r>
              <a:rPr lang="en-US" sz="2400" b="1" dirty="0" err="1"/>
              <a:t>removeObserver</a:t>
            </a:r>
            <a:r>
              <a:rPr lang="en-US" sz="2400" dirty="0"/>
              <a:t>(</a:t>
            </a:r>
            <a:r>
              <a:rPr lang="en-US" sz="2400" dirty="0" err="1"/>
              <a:t>GameObserver</a:t>
            </a:r>
            <a:r>
              <a:rPr lang="en-US" sz="2400" dirty="0"/>
              <a:t> observer) {</a:t>
            </a:r>
          </a:p>
          <a:p>
            <a:r>
              <a:rPr lang="en-US" sz="2400" dirty="0"/>
              <a:t>        </a:t>
            </a:r>
            <a:r>
              <a:rPr lang="en-US" sz="2400" dirty="0" err="1">
                <a:solidFill>
                  <a:srgbClr val="FF0000"/>
                </a:solidFill>
              </a:rPr>
              <a:t>observers</a:t>
            </a:r>
            <a:r>
              <a:rPr lang="en-US" sz="2400" dirty="0" err="1"/>
              <a:t>.remove</a:t>
            </a:r>
            <a:r>
              <a:rPr lang="en-US" sz="2400" dirty="0"/>
              <a:t>(observer);</a:t>
            </a:r>
          </a:p>
          <a:p>
            <a:r>
              <a:rPr lang="en-US" sz="2400" dirty="0"/>
              <a:t>    }</a:t>
            </a:r>
            <a:endParaRPr lang="en-US" sz="2400" dirty="0"/>
          </a:p>
        </p:txBody>
      </p:sp>
    </p:spTree>
    <p:extLst>
      <p:ext uri="{BB962C8B-B14F-4D97-AF65-F5344CB8AC3E}">
        <p14:creationId xmlns:p14="http://schemas.microsoft.com/office/powerpoint/2010/main" val="343788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914400"/>
            <a:ext cx="2520242" cy="769441"/>
          </a:xfrm>
          <a:prstGeom prst="rect">
            <a:avLst/>
          </a:prstGeom>
        </p:spPr>
        <p:txBody>
          <a:bodyPr wrap="none">
            <a:spAutoFit/>
          </a:bodyPr>
          <a:lstStyle/>
          <a:p>
            <a:r>
              <a:rPr lang="en-US" sz="4400" b="1" dirty="0" smtClean="0">
                <a:solidFill>
                  <a:srgbClr val="00B050"/>
                </a:solidFill>
                <a:latin typeface="Times New Roman" pitchFamily="18" charset="0"/>
                <a:cs typeface="Times New Roman" pitchFamily="18" charset="0"/>
              </a:rPr>
              <a:t>CONT… </a:t>
            </a:r>
            <a:endParaRPr lang="en-US" sz="4400" dirty="0">
              <a:solidFill>
                <a:srgbClr val="00B050"/>
              </a:solidFill>
            </a:endParaRPr>
          </a:p>
        </p:txBody>
      </p:sp>
      <p:sp>
        <p:nvSpPr>
          <p:cNvPr id="7" name="Rectangle 6"/>
          <p:cNvSpPr/>
          <p:nvPr/>
        </p:nvSpPr>
        <p:spPr>
          <a:xfrm>
            <a:off x="905547" y="2590800"/>
            <a:ext cx="6969051" cy="1631216"/>
          </a:xfrm>
          <a:prstGeom prst="rect">
            <a:avLst/>
          </a:prstGeom>
        </p:spPr>
        <p:txBody>
          <a:bodyPr wrap="square">
            <a:spAutoFit/>
          </a:bodyPr>
          <a:lstStyle/>
          <a:p>
            <a:r>
              <a:rPr lang="en-US" dirty="0"/>
              <a:t> </a:t>
            </a:r>
            <a:r>
              <a:rPr lang="en-US" sz="2000" dirty="0"/>
              <a:t>private void </a:t>
            </a:r>
            <a:r>
              <a:rPr lang="en-US" sz="2000" dirty="0" err="1"/>
              <a:t>notifyObserversOnGameEnd</a:t>
            </a:r>
            <a:r>
              <a:rPr lang="en-US" sz="2000" dirty="0"/>
              <a:t>(String winner) {</a:t>
            </a:r>
          </a:p>
          <a:p>
            <a:r>
              <a:rPr lang="en-US" sz="2000" dirty="0"/>
              <a:t>        for (</a:t>
            </a:r>
            <a:r>
              <a:rPr lang="en-US" sz="2000" dirty="0" err="1"/>
              <a:t>GameObserver</a:t>
            </a:r>
            <a:r>
              <a:rPr lang="en-US" sz="2000" dirty="0"/>
              <a:t> observer : observers) {</a:t>
            </a:r>
          </a:p>
          <a:p>
            <a:r>
              <a:rPr lang="en-US" sz="2000" dirty="0"/>
              <a:t>            </a:t>
            </a:r>
            <a:r>
              <a:rPr lang="en-US" sz="2000" dirty="0" err="1"/>
              <a:t>observer.onGameEnd</a:t>
            </a:r>
            <a:r>
              <a:rPr lang="en-US" sz="2000" dirty="0"/>
              <a:t>(winner);</a:t>
            </a:r>
          </a:p>
          <a:p>
            <a:r>
              <a:rPr lang="en-US" sz="2000" dirty="0"/>
              <a:t>        }</a:t>
            </a:r>
          </a:p>
          <a:p>
            <a:r>
              <a:rPr lang="en-US" sz="2000" dirty="0"/>
              <a:t>    }</a:t>
            </a:r>
          </a:p>
        </p:txBody>
      </p:sp>
      <p:sp>
        <p:nvSpPr>
          <p:cNvPr id="8" name="Rectangle 7"/>
          <p:cNvSpPr/>
          <p:nvPr/>
        </p:nvSpPr>
        <p:spPr>
          <a:xfrm>
            <a:off x="914400" y="2133600"/>
            <a:ext cx="6330579" cy="400110"/>
          </a:xfrm>
          <a:prstGeom prst="rect">
            <a:avLst/>
          </a:prstGeom>
        </p:spPr>
        <p:txBody>
          <a:bodyPr wrap="none">
            <a:spAutoFit/>
          </a:bodyPr>
          <a:lstStyle/>
          <a:p>
            <a:pPr marL="285750" indent="-285750">
              <a:buFont typeface="Wingdings" pitchFamily="2" charset="2"/>
              <a:buChar char="Ø"/>
            </a:pPr>
            <a:r>
              <a:rPr lang="en-US" sz="16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when the game ends, the </a:t>
            </a:r>
            <a:r>
              <a:rPr lang="en-US" sz="2000" b="1" dirty="0" err="1" smtClean="0">
                <a:latin typeface="Times New Roman" pitchFamily="18" charset="0"/>
                <a:cs typeface="Times New Roman" pitchFamily="18" charset="0"/>
              </a:rPr>
              <a:t>notifyObserversOnGameEnd</a:t>
            </a:r>
            <a:endParaRPr lang="en-US" sz="1600" b="1" dirty="0" smtClean="0">
              <a:latin typeface="Times New Roman" pitchFamily="18" charset="0"/>
              <a:cs typeface="Times New Roman" pitchFamily="18" charset="0"/>
            </a:endParaRPr>
          </a:p>
        </p:txBody>
      </p:sp>
      <p:sp>
        <p:nvSpPr>
          <p:cNvPr id="10" name="Rectangle 9"/>
          <p:cNvSpPr/>
          <p:nvPr/>
        </p:nvSpPr>
        <p:spPr>
          <a:xfrm>
            <a:off x="1017647" y="4453978"/>
            <a:ext cx="6660798" cy="369332"/>
          </a:xfrm>
          <a:prstGeom prst="rect">
            <a:avLst/>
          </a:prstGeom>
        </p:spPr>
        <p:txBody>
          <a:bodyPr wrap="none">
            <a:spAutoFit/>
          </a:bodyPr>
          <a:lstStyle/>
          <a:p>
            <a:pPr marL="285750" indent="-285750">
              <a:buFont typeface="Wingdings" pitchFamily="2" charset="2"/>
              <a:buChar char="Ø"/>
            </a:pPr>
            <a:r>
              <a:rPr lang="en-US" dirty="0">
                <a:latin typeface="Times New Roman" pitchFamily="18" charset="0"/>
                <a:cs typeface="Times New Roman" pitchFamily="18" charset="0"/>
              </a:rPr>
              <a:t>When the game starts, the </a:t>
            </a:r>
            <a:r>
              <a:rPr lang="en-US" b="1" dirty="0" err="1">
                <a:latin typeface="Times New Roman" pitchFamily="18" charset="0"/>
                <a:cs typeface="Times New Roman" pitchFamily="18" charset="0"/>
              </a:rPr>
              <a:t>notifyObserversOnGameStart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method</a:t>
            </a:r>
            <a:endParaRPr lang="en-US" dirty="0">
              <a:latin typeface="Times New Roman" pitchFamily="18" charset="0"/>
              <a:cs typeface="Times New Roman" pitchFamily="18" charset="0"/>
            </a:endParaRPr>
          </a:p>
        </p:txBody>
      </p:sp>
      <p:sp>
        <p:nvSpPr>
          <p:cNvPr id="11" name="Rectangle 10"/>
          <p:cNvSpPr/>
          <p:nvPr/>
        </p:nvSpPr>
        <p:spPr>
          <a:xfrm>
            <a:off x="1143000" y="4899124"/>
            <a:ext cx="7349622" cy="1631216"/>
          </a:xfrm>
          <a:prstGeom prst="rect">
            <a:avLst/>
          </a:prstGeom>
        </p:spPr>
        <p:txBody>
          <a:bodyPr wrap="square">
            <a:spAutoFit/>
          </a:bodyPr>
          <a:lstStyle/>
          <a:p>
            <a:r>
              <a:rPr lang="en-US" sz="2000" dirty="0" smtClean="0">
                <a:solidFill>
                  <a:schemeClr val="bg2">
                    <a:lumMod val="75000"/>
                  </a:schemeClr>
                </a:solidFill>
              </a:rPr>
              <a:t>private void </a:t>
            </a:r>
            <a:r>
              <a:rPr lang="en-US" sz="2000" b="1" dirty="0" err="1" smtClean="0"/>
              <a:t>notifyObserversOnGameStart</a:t>
            </a:r>
            <a:r>
              <a:rPr lang="en-US" sz="2000" dirty="0" smtClean="0"/>
              <a:t>() {</a:t>
            </a:r>
          </a:p>
          <a:p>
            <a:r>
              <a:rPr lang="en-US" sz="2000" dirty="0" smtClean="0"/>
              <a:t>        for (</a:t>
            </a:r>
            <a:r>
              <a:rPr lang="en-US" sz="2000" dirty="0" err="1" smtClean="0"/>
              <a:t>GameObserver</a:t>
            </a:r>
            <a:r>
              <a:rPr lang="en-US" sz="2000" dirty="0" smtClean="0"/>
              <a:t> observer : observers) {</a:t>
            </a:r>
          </a:p>
          <a:p>
            <a:r>
              <a:rPr lang="en-US" sz="2000" dirty="0" smtClean="0"/>
              <a:t>            </a:t>
            </a:r>
            <a:r>
              <a:rPr lang="en-US" sz="2000" dirty="0" err="1" smtClean="0"/>
              <a:t>observer.onGameStart</a:t>
            </a:r>
            <a:r>
              <a:rPr lang="en-US" sz="2000" dirty="0" smtClean="0"/>
              <a:t>();</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254717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65775"/>
            <a:ext cx="3873176" cy="913070"/>
          </a:xfrm>
          <a:prstGeom prst="rect">
            <a:avLst/>
          </a:prstGeom>
        </p:spPr>
        <p:txBody>
          <a:bodyPr wrap="none">
            <a:spAutoFit/>
          </a:bodyPr>
          <a:lstStyle/>
          <a:p>
            <a:r>
              <a:rPr lang="en-US" sz="8000" b="1" baseline="30000" dirty="0">
                <a:solidFill>
                  <a:srgbClr val="00B050"/>
                </a:solidFill>
              </a:rPr>
              <a:t>Introduction</a:t>
            </a:r>
          </a:p>
        </p:txBody>
      </p:sp>
      <p:sp>
        <p:nvSpPr>
          <p:cNvPr id="3" name="Rectangle 2"/>
          <p:cNvSpPr/>
          <p:nvPr/>
        </p:nvSpPr>
        <p:spPr>
          <a:xfrm>
            <a:off x="838200" y="1981200"/>
            <a:ext cx="6934200" cy="4124206"/>
          </a:xfrm>
          <a:prstGeom prst="rect">
            <a:avLst/>
          </a:prstGeom>
        </p:spPr>
        <p:txBody>
          <a:bodyPr wrap="square">
            <a:spAutoFit/>
          </a:bodyPr>
          <a:lstStyle/>
          <a:p>
            <a:r>
              <a:rPr lang="en-US" sz="2000" dirty="0" smtClean="0">
                <a:latin typeface="Times New Roman" pitchFamily="18" charset="0"/>
                <a:cs typeface="Times New Roman" pitchFamily="18" charset="0"/>
              </a:rPr>
              <a:t>Tic-Tac-Toe is a simple, two-player game that is traditionally played on a 3x3 grid.</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goal of the game is for players to position their marks (usually X's and O's) so that they make a continuous line of three cells vertically, horizontally, or diagonally.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player who succeeds in placing three of their marks in a row is the winner.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Design patterns are reusable solutions to common problems in software design,  design patterns into your Tic-Tac-Toe game, there are patterns that could be considered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7647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91308"/>
            <a:ext cx="59436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1"/>
          <p:cNvSpPr txBox="1">
            <a:spLocks/>
          </p:cNvSpPr>
          <p:nvPr/>
        </p:nvSpPr>
        <p:spPr>
          <a:xfrm>
            <a:off x="838200" y="1766033"/>
            <a:ext cx="7408333" cy="3992563"/>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          </a:t>
            </a:r>
            <a:r>
              <a:rPr lang="en-US" dirty="0" smtClean="0">
                <a:solidFill>
                  <a:srgbClr val="C00000"/>
                </a:solidFill>
              </a:rPr>
              <a:t>Decorator pattern </a:t>
            </a:r>
          </a:p>
          <a:p>
            <a:pPr>
              <a:buFont typeface="Wingdings" pitchFamily="2" charset="2"/>
              <a:buChar char="Ø"/>
            </a:pPr>
            <a:r>
              <a:rPr lang="en-US" dirty="0">
                <a:solidFill>
                  <a:schemeClr val="tx1"/>
                </a:solidFill>
              </a:rPr>
              <a:t>The decorator pattern is a software design pattern that allows behavior to be added to an individual object, dynamically, without affecting the behavior of other objects from the same class</a:t>
            </a:r>
            <a:r>
              <a:rPr lang="en-US" dirty="0" smtClean="0">
                <a:solidFill>
                  <a:schemeClr val="tx1"/>
                </a:solidFill>
              </a:rPr>
              <a:t>.</a:t>
            </a:r>
          </a:p>
          <a:p>
            <a:pPr>
              <a:buFont typeface="Wingdings" pitchFamily="2" charset="2"/>
              <a:buChar char="Ø"/>
            </a:pPr>
            <a:r>
              <a:rPr lang="en-US" dirty="0">
                <a:solidFill>
                  <a:schemeClr val="tx1"/>
                </a:solidFill>
              </a:rPr>
              <a:t> In Tic </a:t>
            </a:r>
            <a:r>
              <a:rPr lang="en-US" dirty="0" err="1">
                <a:solidFill>
                  <a:schemeClr val="tx1"/>
                </a:solidFill>
              </a:rPr>
              <a:t>Tac</a:t>
            </a:r>
            <a:r>
              <a:rPr lang="en-US" dirty="0">
                <a:solidFill>
                  <a:schemeClr val="tx1"/>
                </a:solidFill>
              </a:rPr>
              <a:t> Toe, the Decorator pattern can be used to add additional features to the game, such as:</a:t>
            </a:r>
          </a:p>
          <a:p>
            <a:pPr>
              <a:buFont typeface="Wingdings" pitchFamily="2" charset="2"/>
              <a:buChar char="Ø"/>
            </a:pPr>
            <a:r>
              <a:rPr lang="en-US" dirty="0" smtClean="0">
                <a:solidFill>
                  <a:schemeClr val="tx1"/>
                </a:solidFill>
              </a:rPr>
              <a:t>A </a:t>
            </a:r>
            <a:r>
              <a:rPr lang="en-US" dirty="0">
                <a:solidFill>
                  <a:schemeClr val="tx1"/>
                </a:solidFill>
              </a:rPr>
              <a:t>scoring system: This would allow players to keep track of their wins, losses, and ties.</a:t>
            </a:r>
            <a:endParaRPr lang="en-US" dirty="0" smtClean="0">
              <a:solidFill>
                <a:schemeClr val="tx1"/>
              </a:solidFill>
            </a:endParaRPr>
          </a:p>
        </p:txBody>
      </p:sp>
    </p:spTree>
    <p:extLst>
      <p:ext uri="{BB962C8B-B14F-4D97-AF65-F5344CB8AC3E}">
        <p14:creationId xmlns:p14="http://schemas.microsoft.com/office/powerpoint/2010/main" val="315864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743200"/>
            <a:ext cx="5348580" cy="1107996"/>
          </a:xfrm>
          <a:prstGeom prst="rect">
            <a:avLst/>
          </a:prstGeom>
        </p:spPr>
        <p:txBody>
          <a:bodyPr wrap="none">
            <a:spAutoFit/>
          </a:bodyPr>
          <a:lstStyle/>
          <a:p>
            <a:r>
              <a:rPr lang="en-US" sz="6600" b="1" dirty="0" smtClean="0">
                <a:solidFill>
                  <a:srgbClr val="00B050"/>
                </a:solidFill>
                <a:latin typeface="Times New Roman" pitchFamily="18" charset="0"/>
                <a:cs typeface="Times New Roman" pitchFamily="18" charset="0"/>
              </a:rPr>
              <a:t>THANK YOU</a:t>
            </a:r>
            <a:endParaRPr lang="en-US" sz="6600" b="1" dirty="0">
              <a:solidFill>
                <a:srgbClr val="00B050"/>
              </a:solidFill>
            </a:endParaRPr>
          </a:p>
        </p:txBody>
      </p:sp>
    </p:spTree>
    <p:extLst>
      <p:ext uri="{BB962C8B-B14F-4D97-AF65-F5344CB8AC3E}">
        <p14:creationId xmlns:p14="http://schemas.microsoft.com/office/powerpoint/2010/main" val="416593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8036" y="1072497"/>
            <a:ext cx="4657493" cy="769441"/>
          </a:xfrm>
          <a:prstGeom prst="rect">
            <a:avLst/>
          </a:prstGeom>
        </p:spPr>
        <p:txBody>
          <a:bodyPr wrap="none">
            <a:spAutoFit/>
          </a:bodyPr>
          <a:lstStyle/>
          <a:p>
            <a:r>
              <a:rPr lang="en-US" sz="4400" b="1" dirty="0" smtClean="0">
                <a:solidFill>
                  <a:srgbClr val="00B050"/>
                </a:solidFill>
                <a:latin typeface="Times New Roman" pitchFamily="18" charset="0"/>
                <a:cs typeface="Times New Roman" pitchFamily="18" charset="0"/>
              </a:rPr>
              <a:t>Tic </a:t>
            </a:r>
            <a:r>
              <a:rPr lang="en-US" sz="4400" b="1" dirty="0" err="1" smtClean="0">
                <a:solidFill>
                  <a:srgbClr val="00B050"/>
                </a:solidFill>
                <a:latin typeface="Times New Roman" pitchFamily="18" charset="0"/>
                <a:cs typeface="Times New Roman" pitchFamily="18" charset="0"/>
              </a:rPr>
              <a:t>Tac</a:t>
            </a:r>
            <a:r>
              <a:rPr lang="en-US" sz="4400" b="1" dirty="0" smtClean="0">
                <a:solidFill>
                  <a:srgbClr val="00B050"/>
                </a:solidFill>
                <a:latin typeface="Times New Roman" pitchFamily="18" charset="0"/>
                <a:cs typeface="Times New Roman" pitchFamily="18" charset="0"/>
              </a:rPr>
              <a:t> Toe </a:t>
            </a:r>
            <a:r>
              <a:rPr lang="en-US" sz="4400" b="1" dirty="0">
                <a:solidFill>
                  <a:srgbClr val="00B050"/>
                </a:solidFill>
                <a:latin typeface="Times New Roman" pitchFamily="18" charset="0"/>
                <a:cs typeface="Times New Roman" pitchFamily="18" charset="0"/>
              </a:rPr>
              <a:t>G</a:t>
            </a:r>
            <a:r>
              <a:rPr lang="en-US" sz="4400" b="1" dirty="0" smtClean="0">
                <a:solidFill>
                  <a:srgbClr val="00B050"/>
                </a:solidFill>
                <a:latin typeface="Times New Roman" pitchFamily="18" charset="0"/>
                <a:cs typeface="Times New Roman" pitchFamily="18" charset="0"/>
              </a:rPr>
              <a:t>ame </a:t>
            </a:r>
            <a:endParaRPr lang="en-US" sz="4400" b="1" dirty="0">
              <a:solidFill>
                <a:srgbClr val="00B050"/>
              </a:solidFill>
              <a:latin typeface="Times New Roman" pitchFamily="18" charset="0"/>
              <a:cs typeface="Times New Roman" pitchFamily="18" charset="0"/>
            </a:endParaRPr>
          </a:p>
        </p:txBody>
      </p:sp>
      <p:sp>
        <p:nvSpPr>
          <p:cNvPr id="3" name="Rectangle 2"/>
          <p:cNvSpPr/>
          <p:nvPr/>
        </p:nvSpPr>
        <p:spPr>
          <a:xfrm>
            <a:off x="990600" y="2052762"/>
            <a:ext cx="6781800" cy="3447098"/>
          </a:xfrm>
          <a:prstGeom prst="rect">
            <a:avLst/>
          </a:prstGeom>
        </p:spPr>
        <p:txBody>
          <a:bodyPr wrap="square">
            <a:spAutoFit/>
          </a:bodyPr>
          <a:lstStyle/>
          <a:p>
            <a:pPr marL="342900" indent="-342900">
              <a:buFont typeface="Wingdings" pitchFamily="2" charset="2"/>
              <a:buChar char="Ø"/>
            </a:pPr>
            <a:r>
              <a:rPr lang="en-US" sz="2000" dirty="0">
                <a:latin typeface="Times New Roman" pitchFamily="18" charset="0"/>
                <a:cs typeface="Times New Roman" pitchFamily="18" charset="0"/>
              </a:rPr>
              <a:t>Tic </a:t>
            </a:r>
            <a:r>
              <a:rPr lang="en-US" sz="2000" dirty="0" err="1" smtClean="0">
                <a:latin typeface="Times New Roman" pitchFamily="18" charset="0"/>
                <a:cs typeface="Times New Roman" pitchFamily="18" charset="0"/>
              </a:rPr>
              <a:t>Tac</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Toe is a simple, two-player game that is traditionally played on a 3x3 </a:t>
            </a:r>
            <a:r>
              <a:rPr lang="en-US" sz="2000" dirty="0" smtClean="0">
                <a:latin typeface="Times New Roman" pitchFamily="18" charset="0"/>
                <a:cs typeface="Times New Roman" pitchFamily="18" charset="0"/>
              </a:rPr>
              <a:t>grid.</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The goal of the game is for players to position their marks (usually X's and O's) so that they make a continuous line of three cells vertically, horizontally, or </a:t>
            </a:r>
            <a:r>
              <a:rPr lang="en-US" sz="2000" dirty="0" smtClean="0">
                <a:latin typeface="Times New Roman" pitchFamily="18" charset="0"/>
                <a:cs typeface="Times New Roman" pitchFamily="18" charset="0"/>
              </a:rPr>
              <a:t>diagonally.</a:t>
            </a:r>
          </a:p>
          <a:p>
            <a:pPr marL="342900" indent="-342900">
              <a:buFont typeface="Wingdings" pitchFamily="2" charset="2"/>
              <a:buChar char="Ø"/>
            </a:pPr>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The player who succeeds in placing three of their marks in a row is the </a:t>
            </a:r>
            <a:r>
              <a:rPr lang="en-US" sz="2000" dirty="0" smtClean="0">
                <a:latin typeface="Times New Roman" pitchFamily="18" charset="0"/>
                <a:cs typeface="Times New Roman" pitchFamily="18" charset="0"/>
              </a:rPr>
              <a:t>winner.</a:t>
            </a:r>
            <a:r>
              <a:rPr lang="en-US" sz="2000" dirty="0">
                <a:latin typeface="Times New Roman" pitchFamily="18" charset="0"/>
                <a:cs typeface="Times New Roman" pitchFamily="18" charset="0"/>
                <a:hlinkClick r:id="rId2"/>
              </a:rPr>
              <a:t/>
            </a:r>
            <a:br>
              <a:rPr lang="en-US" sz="2000" dirty="0">
                <a:latin typeface="Times New Roman" pitchFamily="18" charset="0"/>
                <a:cs typeface="Times New Roman" pitchFamily="18" charset="0"/>
                <a:hlinkClick r:id="rId2"/>
              </a:rPr>
            </a:br>
            <a:endParaRPr lang="en-US" sz="20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644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6533" y="819834"/>
            <a:ext cx="2039020" cy="707886"/>
          </a:xfrm>
          <a:prstGeom prst="rect">
            <a:avLst/>
          </a:prstGeom>
        </p:spPr>
        <p:txBody>
          <a:bodyPr wrap="none">
            <a:spAutoFit/>
          </a:bodyPr>
          <a:lstStyle/>
          <a:p>
            <a:r>
              <a:rPr lang="en-US" sz="4000" b="1" dirty="0" smtClean="0">
                <a:solidFill>
                  <a:srgbClr val="00B050"/>
                </a:solidFill>
              </a:rPr>
              <a:t>CONT…</a:t>
            </a:r>
            <a:r>
              <a:rPr lang="en-US" sz="4000" b="1" dirty="0" smtClean="0"/>
              <a:t> </a:t>
            </a:r>
            <a:endParaRPr lang="en-US" sz="4000" b="1" dirty="0"/>
          </a:p>
        </p:txBody>
      </p:sp>
      <p:sp>
        <p:nvSpPr>
          <p:cNvPr id="3" name="Rectangle 2"/>
          <p:cNvSpPr/>
          <p:nvPr/>
        </p:nvSpPr>
        <p:spPr>
          <a:xfrm>
            <a:off x="990600" y="1600200"/>
            <a:ext cx="6934200" cy="1908215"/>
          </a:xfrm>
          <a:prstGeom prst="rect">
            <a:avLst/>
          </a:prstGeom>
        </p:spPr>
        <p:txBody>
          <a:bodyPr wrap="square">
            <a:spAutoFit/>
          </a:bodyPr>
          <a:lstStyle/>
          <a:p>
            <a:pPr marL="342900" indent="-342900">
              <a:buFont typeface="Wingdings" pitchFamily="2" charset="2"/>
              <a:buChar char="Ø"/>
            </a:pPr>
            <a:r>
              <a:rPr lang="en-US" sz="2000" dirty="0"/>
              <a:t>It can be played on paper, on a computer, or on a variety of </a:t>
            </a:r>
            <a:r>
              <a:rPr lang="en-US" sz="2000" dirty="0" smtClean="0"/>
              <a:t>media. </a:t>
            </a:r>
          </a:p>
          <a:p>
            <a:pPr marL="342900" indent="-342900">
              <a:buFont typeface="Wingdings" pitchFamily="2" charset="2"/>
              <a:buChar char="Ø"/>
            </a:pPr>
            <a:endParaRPr lang="en-US" sz="2000" dirty="0"/>
          </a:p>
          <a:p>
            <a:pPr marL="342900" indent="-342900">
              <a:buFont typeface="Wingdings" pitchFamily="2" charset="2"/>
              <a:buChar char="Ø"/>
            </a:pPr>
            <a:r>
              <a:rPr lang="en-US" sz="2000" dirty="0" smtClean="0"/>
              <a:t>To play the tic </a:t>
            </a:r>
            <a:r>
              <a:rPr lang="en-US" sz="2000" dirty="0" err="1" smtClean="0"/>
              <a:t>tac</a:t>
            </a:r>
            <a:r>
              <a:rPr lang="en-US" sz="2000" dirty="0" smtClean="0"/>
              <a:t> toe first chose from play with Machine and play with human . </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825" y="3657600"/>
            <a:ext cx="44100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38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87" y="1828800"/>
            <a:ext cx="6324600"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74295" y="838200"/>
            <a:ext cx="6760184" cy="584775"/>
          </a:xfrm>
          <a:prstGeom prst="rect">
            <a:avLst/>
          </a:prstGeom>
        </p:spPr>
        <p:txBody>
          <a:bodyPr wrap="none">
            <a:spAutoFit/>
          </a:bodyPr>
          <a:lstStyle/>
          <a:p>
            <a:r>
              <a:rPr lang="en-US" sz="3200" b="1" dirty="0">
                <a:solidFill>
                  <a:srgbClr val="00B050"/>
                </a:solidFill>
                <a:latin typeface="Times New Roman" pitchFamily="18" charset="0"/>
                <a:cs typeface="Times New Roman" pitchFamily="18" charset="0"/>
              </a:rPr>
              <a:t>W</a:t>
            </a:r>
            <a:r>
              <a:rPr lang="en-US" sz="3200" b="1" dirty="0" smtClean="0">
                <a:solidFill>
                  <a:srgbClr val="00B050"/>
                </a:solidFill>
                <a:latin typeface="Times New Roman" pitchFamily="18" charset="0"/>
                <a:cs typeface="Times New Roman" pitchFamily="18" charset="0"/>
              </a:rPr>
              <a:t>hen you choose play with machine  </a:t>
            </a:r>
            <a:endParaRPr lang="en-US" sz="3200" b="1" dirty="0">
              <a:solidFill>
                <a:srgbClr val="00B050"/>
              </a:solidFill>
              <a:latin typeface="Times New Roman" pitchFamily="18" charset="0"/>
              <a:cs typeface="Times New Roman" pitchFamily="18" charset="0"/>
            </a:endParaRPr>
          </a:p>
        </p:txBody>
      </p:sp>
      <p:sp>
        <p:nvSpPr>
          <p:cNvPr id="3" name="Rectangle 2"/>
          <p:cNvSpPr/>
          <p:nvPr/>
        </p:nvSpPr>
        <p:spPr>
          <a:xfrm>
            <a:off x="774834" y="6096000"/>
            <a:ext cx="5539658" cy="461665"/>
          </a:xfrm>
          <a:prstGeom prst="rect">
            <a:avLst/>
          </a:prstGeom>
        </p:spPr>
        <p:txBody>
          <a:bodyPr wrap="none">
            <a:spAutoFit/>
          </a:bodyPr>
          <a:lstStyle/>
          <a:p>
            <a:pPr marL="285750" indent="-285750">
              <a:buFont typeface="Arial" pitchFamily="34" charset="0"/>
              <a:buChar char="•"/>
            </a:pPr>
            <a:r>
              <a:rPr lang="en-US" sz="2400" dirty="0" smtClean="0">
                <a:latin typeface="Times New Roman" pitchFamily="18" charset="0"/>
                <a:cs typeface="Times New Roman" pitchFamily="18" charset="0"/>
              </a:rPr>
              <a:t>To start the first we touch the button play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8376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524000"/>
            <a:ext cx="74866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19200" y="914400"/>
            <a:ext cx="5769528" cy="461665"/>
          </a:xfrm>
          <a:prstGeom prst="rect">
            <a:avLst/>
          </a:prstGeom>
        </p:spPr>
        <p:txBody>
          <a:bodyPr wrap="none">
            <a:spAutoFit/>
          </a:bodyPr>
          <a:lstStyle/>
          <a:p>
            <a:pPr marL="285750" indent="-285750">
              <a:buFont typeface="Arial" pitchFamily="34" charset="0"/>
              <a:buChar char="•"/>
            </a:pPr>
            <a:r>
              <a:rPr lang="en-US" sz="2400" dirty="0" smtClean="0"/>
              <a:t>When player </a:t>
            </a:r>
            <a:r>
              <a:rPr lang="en-US" sz="2400" dirty="0" smtClean="0">
                <a:solidFill>
                  <a:srgbClr val="FF0000"/>
                </a:solidFill>
              </a:rPr>
              <a:t>LOST</a:t>
            </a:r>
            <a:r>
              <a:rPr lang="en-US" sz="2400" dirty="0" smtClean="0"/>
              <a:t> the game by machine </a:t>
            </a:r>
            <a:endParaRPr lang="en-US" sz="2400" dirty="0"/>
          </a:p>
        </p:txBody>
      </p:sp>
    </p:spTree>
    <p:extLst>
      <p:ext uri="{BB962C8B-B14F-4D97-AF65-F5344CB8AC3E}">
        <p14:creationId xmlns:p14="http://schemas.microsoft.com/office/powerpoint/2010/main" val="369328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4295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47800" y="1066800"/>
            <a:ext cx="5921814" cy="461665"/>
          </a:xfrm>
          <a:prstGeom prst="rect">
            <a:avLst/>
          </a:prstGeom>
        </p:spPr>
        <p:txBody>
          <a:bodyPr wrap="none">
            <a:spAutoFit/>
          </a:bodyPr>
          <a:lstStyle/>
          <a:p>
            <a:pPr marL="285750" indent="-285750">
              <a:buFont typeface="Arial" pitchFamily="34" charset="0"/>
              <a:buChar char="•"/>
            </a:pPr>
            <a:r>
              <a:rPr lang="en-US" sz="2400" dirty="0" smtClean="0"/>
              <a:t>When player </a:t>
            </a:r>
            <a:r>
              <a:rPr lang="en-US" sz="2400" b="1" dirty="0" smtClean="0">
                <a:solidFill>
                  <a:srgbClr val="00B050"/>
                </a:solidFill>
              </a:rPr>
              <a:t>WIN</a:t>
            </a:r>
            <a:r>
              <a:rPr lang="en-US" sz="2400" dirty="0" smtClean="0"/>
              <a:t> the game with machine </a:t>
            </a:r>
            <a:endParaRPr lang="en-US" sz="2400" dirty="0"/>
          </a:p>
        </p:txBody>
      </p:sp>
    </p:spTree>
    <p:extLst>
      <p:ext uri="{BB962C8B-B14F-4D97-AF65-F5344CB8AC3E}">
        <p14:creationId xmlns:p14="http://schemas.microsoft.com/office/powerpoint/2010/main" val="391111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728" y="990600"/>
            <a:ext cx="6740948" cy="584775"/>
          </a:xfrm>
          <a:prstGeom prst="rect">
            <a:avLst/>
          </a:prstGeom>
        </p:spPr>
        <p:txBody>
          <a:bodyPr wrap="none">
            <a:spAutoFit/>
          </a:bodyPr>
          <a:lstStyle/>
          <a:p>
            <a:pPr marL="285750" indent="-285750">
              <a:buFont typeface="Wingdings" pitchFamily="2" charset="2"/>
              <a:buChar char="v"/>
            </a:pPr>
            <a:r>
              <a:rPr lang="en-US" b="1" dirty="0" smtClean="0">
                <a:solidFill>
                  <a:srgbClr val="00B05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When you choose play with </a:t>
            </a:r>
            <a:r>
              <a:rPr lang="en-US" sz="3200" b="1" dirty="0" smtClean="0">
                <a:solidFill>
                  <a:srgbClr val="00B050"/>
                </a:solidFill>
                <a:latin typeface="Times New Roman" pitchFamily="18" charset="0"/>
                <a:cs typeface="Times New Roman" pitchFamily="18" charset="0"/>
              </a:rPr>
              <a:t>Human</a:t>
            </a:r>
            <a:endParaRPr lang="en-US" sz="3200" b="1" dirty="0">
              <a:solidFill>
                <a:srgbClr val="00B05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87893"/>
            <a:ext cx="59436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89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903" y="1283731"/>
            <a:ext cx="4620176" cy="400110"/>
          </a:xfrm>
          <a:prstGeom prst="rect">
            <a:avLst/>
          </a:prstGeom>
        </p:spPr>
        <p:txBody>
          <a:bodyPr wrap="none">
            <a:spAutoFit/>
          </a:bodyPr>
          <a:lstStyle/>
          <a:p>
            <a:pPr marL="342900" indent="-342900">
              <a:buFont typeface="Wingdings" pitchFamily="2" charset="2"/>
              <a:buChar char="§"/>
            </a:pPr>
            <a:r>
              <a:rPr lang="en-US" sz="2000" dirty="0" smtClean="0"/>
              <a:t>Players Register for starting the game</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391400" cy="373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313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1046</TotalTime>
  <Words>891</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Tumsa Gemechu</dc:creator>
  <cp:lastModifiedBy>ADMIN</cp:lastModifiedBy>
  <cp:revision>83</cp:revision>
  <dcterms:created xsi:type="dcterms:W3CDTF">2023-06-14T15:06:06Z</dcterms:created>
  <dcterms:modified xsi:type="dcterms:W3CDTF">2023-06-15T08:37:35Z</dcterms:modified>
</cp:coreProperties>
</file>