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23"/>
  </p:notesMasterIdLst>
  <p:handoutMasterIdLst>
    <p:handoutMasterId r:id="rId24"/>
  </p:handoutMasterIdLst>
  <p:sldIdLst>
    <p:sldId id="262" r:id="rId3"/>
    <p:sldId id="331" r:id="rId4"/>
    <p:sldId id="329" r:id="rId5"/>
    <p:sldId id="274" r:id="rId6"/>
    <p:sldId id="340" r:id="rId7"/>
    <p:sldId id="342" r:id="rId8"/>
    <p:sldId id="332" r:id="rId9"/>
    <p:sldId id="334" r:id="rId10"/>
    <p:sldId id="330" r:id="rId11"/>
    <p:sldId id="336" r:id="rId12"/>
    <p:sldId id="333" r:id="rId13"/>
    <p:sldId id="337" r:id="rId14"/>
    <p:sldId id="339" r:id="rId15"/>
    <p:sldId id="344" r:id="rId16"/>
    <p:sldId id="335" r:id="rId17"/>
    <p:sldId id="338" r:id="rId18"/>
    <p:sldId id="326" r:id="rId19"/>
    <p:sldId id="341" r:id="rId20"/>
    <p:sldId id="343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D33"/>
    <a:srgbClr val="1E4D2B"/>
    <a:srgbClr val="1F4E2C"/>
    <a:srgbClr val="447B5D"/>
    <a:srgbClr val="1A9A57"/>
    <a:srgbClr val="000000"/>
    <a:srgbClr val="C3D82F"/>
    <a:srgbClr val="ED6623"/>
    <a:srgbClr val="C4D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10ACC-9258-11C9-186C-03A25B6B1108}" v="251" dt="2025-04-29T04:07:06.603"/>
    <p1510:client id="{64AA91AD-51FA-464A-B9D2-F57523BF786D}" v="717" dt="2025-04-29T03:38:02.114"/>
    <p1510:client id="{AA63BEAE-2F1F-B64D-6078-39E8F02BBD22}" v="1424" dt="2025-04-29T05:26:36.150"/>
    <p1510:client id="{D310A9EC-0D7E-B07B-C50E-535E99EFBD37}" v="160" dt="2025-04-29T05:06:59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23F0-E944-48A7-8DF9-D068E1DD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51ABD-E8D2-49DC-A41D-1DA9D0CC7FFA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6891-9466-41EF-96F0-B1BB8064C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5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6613" y="1804988"/>
            <a:ext cx="10515600" cy="4391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1999" cy="1015663"/>
          </a:xfrm>
          <a:prstGeom prst="rect">
            <a:avLst/>
          </a:prstGeom>
          <a:solidFill>
            <a:schemeClr val="tx2"/>
          </a:solidFill>
        </p:spPr>
        <p:txBody>
          <a:bodyPr wrap="square" lIns="228600" tIns="228600" rIns="228600" bIns="228600">
            <a:sp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8838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2352906"/>
            <a:ext cx="6066263" cy="3902927"/>
          </a:xfrm>
          <a:prstGeom prst="rect">
            <a:avLst/>
          </a:prstGeom>
        </p:spPr>
        <p:txBody>
          <a:bodyPr lIns="685800" tIns="457200" rIns="685800" bIns="457200" numCol="1" spcCol="0"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2pPr>
            <a:lvl3pPr marL="1200150" indent="-28575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1657350" indent="-285750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1999" cy="1015663"/>
          </a:xfrm>
          <a:prstGeom prst="rect">
            <a:avLst/>
          </a:prstGeom>
          <a:solidFill>
            <a:schemeClr val="tx2"/>
          </a:solidFill>
        </p:spPr>
        <p:txBody>
          <a:bodyPr wrap="square" lIns="228600" tIns="228600" rIns="228600" bIns="228600">
            <a:sp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6077414" y="2352906"/>
            <a:ext cx="6103435" cy="3892112"/>
          </a:xfrm>
          <a:prstGeom prst="rect">
            <a:avLst/>
          </a:prstGeom>
        </p:spPr>
        <p:txBody>
          <a:bodyPr lIns="685800" tIns="457200" rIns="685800" bIns="457200" numCol="1" spcCol="0"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2pPr>
            <a:lvl3pPr marL="1200150" indent="-28575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1657350" indent="-285750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818" y="1587101"/>
            <a:ext cx="6075596" cy="747713"/>
          </a:xfrm>
          <a:prstGeom prst="rect">
            <a:avLst/>
          </a:prstGeom>
        </p:spPr>
        <p:txBody>
          <a:bodyPr lIns="685800" tIns="228600" rIns="685800" bIns="228600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077414" y="1587101"/>
            <a:ext cx="6114585" cy="745608"/>
          </a:xfrm>
          <a:prstGeom prst="rect">
            <a:avLst/>
          </a:prstGeom>
        </p:spPr>
        <p:txBody>
          <a:bodyPr lIns="685800" tIns="228600" rIns="685800" bIns="228600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8207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1999" cy="1015663"/>
          </a:xfrm>
          <a:prstGeom prst="rect">
            <a:avLst/>
          </a:prstGeom>
          <a:solidFill>
            <a:schemeClr val="tx2"/>
          </a:solidFill>
        </p:spPr>
        <p:txBody>
          <a:bodyPr wrap="square" lIns="228600" tIns="228600" rIns="228600" bIns="228600">
            <a:sp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0" y="1587101"/>
            <a:ext cx="4041060" cy="4657582"/>
          </a:xfrm>
          <a:prstGeom prst="rect">
            <a:avLst/>
          </a:prstGeom>
        </p:spPr>
        <p:txBody>
          <a:bodyPr lIns="685800" tIns="457200" rIns="685800" bIns="457200" numCol="1" spcCol="0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j-lt"/>
              </a:defRPr>
            </a:lvl2pPr>
            <a:lvl3pPr marL="1200150" indent="-2857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 marL="1657350" indent="-28575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/>
          </p:nvPr>
        </p:nvSpPr>
        <p:spPr>
          <a:xfrm>
            <a:off x="4063363" y="1587101"/>
            <a:ext cx="4077744" cy="4657582"/>
          </a:xfrm>
          <a:prstGeom prst="rect">
            <a:avLst/>
          </a:prstGeom>
        </p:spPr>
        <p:txBody>
          <a:bodyPr lIns="685800" tIns="457200" rIns="685800" bIns="457200" numCol="1" spcCol="0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j-lt"/>
              </a:defRPr>
            </a:lvl2pPr>
            <a:lvl3pPr marL="1200150" indent="-2857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 marL="1657350" indent="-28575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/>
          </p:nvPr>
        </p:nvSpPr>
        <p:spPr>
          <a:xfrm>
            <a:off x="8141106" y="1587101"/>
            <a:ext cx="4041060" cy="4657582"/>
          </a:xfrm>
          <a:prstGeom prst="rect">
            <a:avLst/>
          </a:prstGeom>
        </p:spPr>
        <p:txBody>
          <a:bodyPr lIns="685800" tIns="457200" rIns="685800" bIns="457200" numCol="1" spcCol="0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j-lt"/>
              </a:defRPr>
            </a:lvl2pPr>
            <a:lvl3pPr marL="1200150" indent="-2857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 marL="1657350" indent="-28575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0326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1599181"/>
            <a:ext cx="6501653" cy="4647322"/>
          </a:xfrm>
          <a:prstGeom prst="rect">
            <a:avLst/>
          </a:prstGeom>
        </p:spPr>
        <p:txBody>
          <a:bodyPr lIns="685800" tIns="457200" rIns="685800" bIns="457200" numCol="1" spcCol="0"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2pPr>
            <a:lvl3pPr marL="1200150" indent="-28575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1657350" indent="-285750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1999" cy="1015663"/>
          </a:xfrm>
          <a:prstGeom prst="rect">
            <a:avLst/>
          </a:prstGeom>
          <a:solidFill>
            <a:schemeClr val="tx2"/>
          </a:solidFill>
        </p:spPr>
        <p:txBody>
          <a:bodyPr wrap="square" lIns="228600" tIns="228600" rIns="228600" bIns="228600">
            <a:spAutoFit/>
          </a:bodyPr>
          <a:lstStyle>
            <a:lvl1pPr marL="0" indent="0"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5"/>
          </p:nvPr>
        </p:nvSpPr>
        <p:spPr>
          <a:xfrm>
            <a:off x="6501653" y="1596822"/>
            <a:ext cx="5690346" cy="4649681"/>
          </a:xfrm>
          <a:prstGeom prst="rect">
            <a:avLst/>
          </a:prstGeom>
        </p:spPr>
        <p:txBody>
          <a:bodyPr lIns="685800" tIns="457200" rIns="685800" bIns="457200" numCol="1" spcCol="0"/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2pPr>
            <a:lvl3pPr marL="1200150" indent="-28575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1657350" indent="-285750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121542"/>
            <a:ext cx="6961239" cy="1152600"/>
          </a:xfrm>
          <a:prstGeom prst="rect">
            <a:avLst/>
          </a:prstGeom>
        </p:spPr>
        <p:txBody>
          <a:bodyPr lIns="685800" tIns="228600" rIns="228600" bIns="2286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4" y="3278973"/>
            <a:ext cx="6333165" cy="452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Subheadline</a:t>
            </a:r>
            <a:r>
              <a:rPr lang="en-US"/>
              <a:t>, name or date goes here     </a:t>
            </a:r>
          </a:p>
        </p:txBody>
      </p:sp>
    </p:spTree>
    <p:extLst>
      <p:ext uri="{BB962C8B-B14F-4D97-AF65-F5344CB8AC3E}">
        <p14:creationId xmlns:p14="http://schemas.microsoft.com/office/powerpoint/2010/main" val="2687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094" y="6214197"/>
            <a:ext cx="2258677" cy="5511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4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1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433300" h="6997700">
                <a:moveTo>
                  <a:pt x="0" y="6997700"/>
                </a:moveTo>
                <a:lnTo>
                  <a:pt x="12433300" y="6997700"/>
                </a:lnTo>
                <a:lnTo>
                  <a:pt x="12433300" y="0"/>
                </a:lnTo>
                <a:lnTo>
                  <a:pt x="0" y="0"/>
                </a:lnTo>
                <a:lnTo>
                  <a:pt x="0" y="6997700"/>
                </a:lnTo>
                <a:close/>
              </a:path>
            </a:pathLst>
          </a:custGeom>
          <a:solidFill>
            <a:srgbClr val="1E4D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14" y="5991173"/>
            <a:ext cx="3461886" cy="848162"/>
          </a:xfrm>
          <a:prstGeom prst="rect">
            <a:avLst/>
          </a:prstGeom>
        </p:spPr>
      </p:pic>
      <p:sp>
        <p:nvSpPr>
          <p:cNvPr id="9" name="object 3"/>
          <p:cNvSpPr/>
          <p:nvPr userDrawn="1"/>
        </p:nvSpPr>
        <p:spPr>
          <a:xfrm>
            <a:off x="6222491" y="0"/>
            <a:ext cx="5969509" cy="6839335"/>
          </a:xfrm>
          <a:prstGeom prst="rect">
            <a:avLst/>
          </a:prstGeo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7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4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a.org/data-and-statistics/data-tools/global-ev-data-explorer" TargetMode="External"/><Relationship Id="rId2" Type="http://schemas.openxmlformats.org/officeDocument/2006/relationships/hyperlink" Target="https://www.fueleconomy.gov/feg/download.s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sahirmaharajj/electric-vehicle-popul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4"/>
          <p:cNvSpPr/>
          <p:nvPr/>
        </p:nvSpPr>
        <p:spPr>
          <a:xfrm flipV="1">
            <a:off x="729820" y="3274142"/>
            <a:ext cx="939800" cy="45719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4726" y="3440327"/>
            <a:ext cx="4619786" cy="2241662"/>
          </a:xfrm>
        </p:spPr>
        <p:txBody>
          <a:bodyPr lIns="685800" tIns="228600" rIns="228600" bIns="228600" anchor="t"/>
          <a:lstStyle/>
          <a:p>
            <a:r>
              <a:rPr lang="en-US" sz="1800" dirty="0">
                <a:latin typeface="Arial"/>
                <a:cs typeface="Arial"/>
              </a:rPr>
              <a:t>- Mehar Singh Bawa</a:t>
            </a:r>
          </a:p>
          <a:p>
            <a:r>
              <a:rPr lang="en-US" sz="1200" dirty="0">
                <a:latin typeface="Arial"/>
                <a:cs typeface="Arial"/>
              </a:rPr>
              <a:t>    </a:t>
            </a:r>
            <a:endParaRPr lang="en-US" sz="1200" dirty="0"/>
          </a:p>
          <a:p>
            <a:r>
              <a:rPr lang="en-US" sz="1200" dirty="0">
                <a:latin typeface="Arial"/>
                <a:cs typeface="Arial"/>
              </a:rPr>
              <a:t>    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DF2347A-D6F5-A647-856D-D8BB26E13302}"/>
              </a:ext>
            </a:extLst>
          </p:cNvPr>
          <p:cNvSpPr txBox="1">
            <a:spLocks/>
          </p:cNvSpPr>
          <p:nvPr/>
        </p:nvSpPr>
        <p:spPr>
          <a:xfrm>
            <a:off x="220091" y="1586624"/>
            <a:ext cx="7654075" cy="1692554"/>
          </a:xfrm>
          <a:prstGeom prst="rect">
            <a:avLst/>
          </a:prstGeom>
        </p:spPr>
        <p:txBody>
          <a:bodyPr lIns="685800" tIns="228600" rIns="228600" bIns="22860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2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/>
                <a:cs typeface="Arial"/>
              </a:rPr>
              <a:t>Electric Vehicles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1768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28143-D67C-635D-BC82-D7DEF7E5C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BB2E3-D935-AB13-A37B-969CEE548B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794064"/>
          </a:xfrm>
        </p:spPr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US" sz="2400"/>
              <a:t>Q: Which Regions Are Emerging as the Most Economically Viable EV Markets?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AD13D-CD8D-3FB1-7CB1-F978A1C2FF18}"/>
              </a:ext>
            </a:extLst>
          </p:cNvPr>
          <p:cNvSpPr txBox="1"/>
          <p:nvPr/>
        </p:nvSpPr>
        <p:spPr>
          <a:xfrm>
            <a:off x="523783" y="1004767"/>
            <a:ext cx="1101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Investigates regional EV adoption trends and market. Highlights the most promising regions for future EV investment.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E01A2-DDC1-C56B-14E1-6E93346D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861802"/>
            <a:ext cx="8657617" cy="48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C4DEA-89D4-056B-6196-CA72985D1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0AA0C-E24C-CE20-DE5A-DBA96B62B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0748" y="1405492"/>
            <a:ext cx="10515600" cy="43910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/>
              <a:t>Key Results</a:t>
            </a:r>
          </a:p>
          <a:p>
            <a:pPr marL="0" indent="0">
              <a:buNone/>
            </a:pPr>
            <a:endParaRPr lang="en-US" b="1"/>
          </a:p>
          <a:p>
            <a:r>
              <a:rPr lang="en-US"/>
              <a:t>Electric Vehicles provide a compelling economic advantage over traditional ICE vehicles.</a:t>
            </a:r>
          </a:p>
          <a:p>
            <a:r>
              <a:rPr lang="en-US"/>
              <a:t>Battery Electric Vehicles (BEVs) lead the EV market in terms of both cost savings and market growth.</a:t>
            </a:r>
          </a:p>
          <a:p>
            <a:r>
              <a:rPr lang="en-US"/>
              <a:t>Tesla Model 3, Chevrolet Bolt EV, and Nissan Leaf emerged as top models with the best savings.</a:t>
            </a:r>
          </a:p>
          <a:p>
            <a:r>
              <a:rPr lang="en-US"/>
              <a:t>Regional market analysis suggests that China, Norway, and Europe represent the most promising opportunities for EV adoption and investment.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61165-E182-1CF7-0C3F-5B9CAA2D8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1015663"/>
          </a:xfrm>
        </p:spPr>
        <p:txBody>
          <a:bodyPr/>
          <a:lstStyle/>
          <a:p>
            <a:r>
              <a:rPr lang="en-US"/>
              <a:t>EV Economic and Sales Standpoint</a:t>
            </a:r>
          </a:p>
        </p:txBody>
      </p:sp>
    </p:spTree>
    <p:extLst>
      <p:ext uri="{BB962C8B-B14F-4D97-AF65-F5344CB8AC3E}">
        <p14:creationId xmlns:p14="http://schemas.microsoft.com/office/powerpoint/2010/main" val="355920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92D9-3D89-DD56-75E9-A8377BC68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E3ABD-15D2-E72B-6143-E9ACC5391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1015663"/>
          </a:xfrm>
        </p:spPr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US"/>
              <a:t>EV Infrastructure and Future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D3D42-11B2-7013-6696-1EEFA99D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7508"/>
              </p:ext>
            </p:extLst>
          </p:nvPr>
        </p:nvGraphicFramePr>
        <p:xfrm>
          <a:off x="816746" y="1679619"/>
          <a:ext cx="10143468" cy="18288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40170">
                  <a:extLst>
                    <a:ext uri="{9D8B030D-6E8A-4147-A177-3AD203B41FA5}">
                      <a16:colId xmlns:a16="http://schemas.microsoft.com/office/drawing/2014/main" val="2133640822"/>
                    </a:ext>
                  </a:extLst>
                </a:gridCol>
                <a:gridCol w="5003298">
                  <a:extLst>
                    <a:ext uri="{9D8B030D-6E8A-4147-A177-3AD203B41FA5}">
                      <a16:colId xmlns:a16="http://schemas.microsoft.com/office/drawing/2014/main" val="165285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Tables</a:t>
                      </a:r>
                    </a:p>
                  </a:txBody>
                  <a:tcPr anchor="ctr">
                    <a:solidFill>
                      <a:srgbClr val="447B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Granularity</a:t>
                      </a:r>
                    </a:p>
                  </a:txBody>
                  <a:tcPr anchor="ctr">
                    <a:solidFill>
                      <a:srgbClr val="447B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47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effectLst/>
                        </a:rPr>
                        <a:t>EVPerformance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err="1">
                          <a:effectLst/>
                        </a:rPr>
                        <a:t>EVPrice</a:t>
                      </a:r>
                      <a:r>
                        <a:rPr lang="en-US" b="0">
                          <a:effectLst/>
                        </a:rPr>
                        <a:t>-Range-Efficiency-Brand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57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effectLst/>
                        </a:rPr>
                        <a:t>EVInfrastrucure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Region-Year-</a:t>
                      </a:r>
                      <a:r>
                        <a:rPr lang="en-US" b="0" err="1">
                          <a:effectLst/>
                        </a:rPr>
                        <a:t>ChargeType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54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Calendar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42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Region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462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CBCEBE-F8E4-4A49-C443-7CF957F5CF62}"/>
              </a:ext>
            </a:extLst>
          </p:cNvPr>
          <p:cNvSpPr txBox="1"/>
          <p:nvPr/>
        </p:nvSpPr>
        <p:spPr>
          <a:xfrm>
            <a:off x="745724" y="1162975"/>
            <a:ext cx="456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Granularity Levels Across Our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74BD4-8D25-0648-8D60-8E9687CCD0A8}"/>
              </a:ext>
            </a:extLst>
          </p:cNvPr>
          <p:cNvSpPr txBox="1"/>
          <p:nvPr/>
        </p:nvSpPr>
        <p:spPr>
          <a:xfrm>
            <a:off x="816746" y="4301218"/>
            <a:ext cx="1014346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• </a:t>
            </a:r>
            <a:r>
              <a:rPr lang="en-US" i="1"/>
              <a:t>Infrastructure Table: </a:t>
            </a:r>
          </a:p>
          <a:p>
            <a:r>
              <a:rPr lang="en-US" i="1"/>
              <a:t>Measures such as Yearly Charging Point Growth, Fast Charge Ratio, Fast Charger, Sum of Charging Points.</a:t>
            </a:r>
            <a:endParaRPr lang="en-US" i="1">
              <a:cs typeface="Arial"/>
            </a:endParaRPr>
          </a:p>
          <a:p>
            <a:r>
              <a:rPr lang="en-US" i="1"/>
              <a:t>• Region-Level Granularity: </a:t>
            </a:r>
            <a:endParaRPr lang="en-US" i="1">
              <a:cs typeface="Arial"/>
            </a:endParaRPr>
          </a:p>
          <a:p>
            <a:r>
              <a:rPr lang="en-US" i="1"/>
              <a:t>All market penetration and EV share metrics are evaluated per region, year, and Charging Point type, allowing macro and global level comparison.</a:t>
            </a:r>
            <a:endParaRPr lang="en-US" i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2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3EFEAC-DA6F-416A-BE1F-1D21D42BC7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42784" y="2445581"/>
            <a:ext cx="5252776" cy="1853765"/>
          </a:xfrm>
        </p:spPr>
        <p:txBody>
          <a:bodyPr vert="horz" lIns="685800" tIns="457200" rIns="685800" bIns="457200" numCol="1" spcCol="0" rtlCol="0" anchor="t">
            <a:normAutofit fontScale="92500"/>
          </a:bodyPr>
          <a:lstStyle/>
          <a:p>
            <a:pPr marL="0" indent="0">
              <a:buNone/>
            </a:pPr>
            <a:r>
              <a:rPr lang="en-GB" sz="1800">
                <a:latin typeface="+mn-lt"/>
              </a:rPr>
              <a:t>Compact body types (Hatchbacks, </a:t>
            </a:r>
            <a:r>
              <a:rPr lang="en-GB" sz="1800" err="1">
                <a:latin typeface="+mn-lt"/>
              </a:rPr>
              <a:t>Liftbacks</a:t>
            </a:r>
            <a:r>
              <a:rPr lang="en-GB" sz="1800">
                <a:latin typeface="+mn-lt"/>
              </a:rPr>
              <a:t>) achieve the best efficiency (&lt;170 </a:t>
            </a:r>
            <a:r>
              <a:rPr lang="en-GB" sz="1800" err="1">
                <a:latin typeface="+mn-lt"/>
              </a:rPr>
              <a:t>Wh</a:t>
            </a:r>
            <a:r>
              <a:rPr lang="en-GB" sz="1800">
                <a:latin typeface="+mn-lt"/>
              </a:rPr>
              <a:t>/km), while SUVs and luxury sedans are least efficient (&gt;200 </a:t>
            </a:r>
            <a:r>
              <a:rPr lang="en-GB" sz="1800" err="1">
                <a:latin typeface="+mn-lt"/>
              </a:rPr>
              <a:t>Wh</a:t>
            </a:r>
            <a:r>
              <a:rPr lang="en-GB" sz="1800">
                <a:latin typeface="+mn-lt"/>
              </a:rPr>
              <a:t>/km)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C90A6-0F3D-92AE-4C9E-18B6CF66DF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794064"/>
          </a:xfrm>
        </p:spPr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GB" sz="2400">
                <a:latin typeface="Arial"/>
                <a:ea typeface="Calibri"/>
                <a:cs typeface="Calibri"/>
              </a:rPr>
              <a:t>Q: How does EV performance vary by price and which brands offer the best value?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5B468-346E-5F4F-AB8B-A7163671427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-440776" y="571474"/>
            <a:ext cx="5145786" cy="1873842"/>
          </a:xfrm>
        </p:spPr>
        <p:txBody>
          <a:bodyPr vert="horz" lIns="685800" tIns="457200" rIns="685800" bIns="457200" numCol="1" spcCol="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>
                <a:latin typeface="+mn-lt"/>
              </a:rPr>
              <a:t>Tesla delivers exceptional range across both premium and mid-price segments, outperforming rivals at similar price points—demonstrating superior battery technology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DCD56-7486-68AF-14F8-62F2EB99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94" y="894834"/>
            <a:ext cx="7854780" cy="3204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B343A-E9B9-9C20-FFF7-2756CBC5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9" y="4101800"/>
            <a:ext cx="11743551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6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A6B4-3715-00BE-3BA4-F97FFB3804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794064"/>
          </a:xfrm>
        </p:spPr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GB" sz="2400">
                <a:cs typeface="Arial"/>
              </a:rPr>
              <a:t>Q: </a:t>
            </a:r>
            <a:r>
              <a:rPr lang="en-GB" sz="2400">
                <a:solidFill>
                  <a:srgbClr val="F8FAFF"/>
                </a:solidFill>
                <a:ea typeface="+mn-lt"/>
                <a:cs typeface="+mn-lt"/>
              </a:rPr>
              <a:t>How do annual EV sales correlate with new charging points installed each year?</a:t>
            </a:r>
            <a:endParaRPr lang="en-GB" sz="240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4F4D6-3EEE-F071-ED3D-D61AE33C8572}"/>
              </a:ext>
            </a:extLst>
          </p:cNvPr>
          <p:cNvSpPr txBox="1"/>
          <p:nvPr/>
        </p:nvSpPr>
        <p:spPr>
          <a:xfrm>
            <a:off x="709738" y="980315"/>
            <a:ext cx="9745361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/>
              <a:t>EV sales and charging point installations show parallel growth trajectories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221C1-2B27-D381-B33A-5A70E4A7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3" y="1520509"/>
            <a:ext cx="10817455" cy="47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8809F-F15C-F540-D78B-99A6F57EE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64972-9BD3-33DC-964D-DA3386E3D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794064"/>
          </a:xfrm>
        </p:spPr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US" sz="2400">
                <a:cs typeface="Arial"/>
              </a:rPr>
              <a:t>Q: </a:t>
            </a:r>
            <a:r>
              <a:rPr lang="en-US" sz="2400">
                <a:latin typeface="Arial"/>
                <a:cs typeface="Times New Roman"/>
              </a:rPr>
              <a:t>How many charging points were opened in each year and what was YoY growth?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ACFD8-E52F-D001-3191-0BBE273BF67C}"/>
              </a:ext>
            </a:extLst>
          </p:cNvPr>
          <p:cNvSpPr txBox="1"/>
          <p:nvPr/>
        </p:nvSpPr>
        <p:spPr>
          <a:xfrm>
            <a:off x="203886" y="2829698"/>
            <a:ext cx="55955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chart below shows yearly installations of EV charging points, peaking in 2023 with 5.16M new units, reflecting accelerating global infrastructure development.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5D1F0-7954-1111-63C2-0D7F21DA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41" y="4171823"/>
            <a:ext cx="11984766" cy="268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6942AE-9F9E-0CD7-B5DE-BBAC1643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53" y="796496"/>
            <a:ext cx="5886450" cy="3390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CD0BB-9618-A61F-8D7B-00DE56C259E8}"/>
              </a:ext>
            </a:extLst>
          </p:cNvPr>
          <p:cNvSpPr txBox="1"/>
          <p:nvPr/>
        </p:nvSpPr>
        <p:spPr>
          <a:xfrm>
            <a:off x="200367" y="1090511"/>
            <a:ext cx="53175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Line chart highlights fluctuating growth rates, with the highest surge in 2012 (199%) and stabilization to 43.5% by 2023 as the market matures.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1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1C189-3BC3-37AF-902A-0AA702C9C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GB">
                <a:cs typeface="Arial"/>
              </a:rPr>
              <a:t>EV Infrastructure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D096E-9195-612C-BBB7-FC08E6AA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24" y="1136950"/>
            <a:ext cx="8162152" cy="52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804DF-7C9A-F514-3B82-7A33239A2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9368-6779-753D-CEB2-EC1C99451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780214"/>
          </a:xfrm>
        </p:spPr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US" sz="2300">
                <a:cs typeface="Arial"/>
              </a:rPr>
              <a:t>Q: </a:t>
            </a:r>
            <a:r>
              <a:rPr lang="en-US" sz="2300">
                <a:solidFill>
                  <a:srgbClr val="F8FAFF"/>
                </a:solidFill>
                <a:ea typeface="+mj-lt"/>
                <a:cs typeface="+mj-lt"/>
              </a:rPr>
              <a:t>How has the ratio of fast EV charging points yearly, and what growth patterns emerge?</a:t>
            </a:r>
            <a:endParaRPr lang="en-US" sz="2300">
              <a:cs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494584-D84B-BA9D-9BFF-50CF6FB47F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3063" y="1101810"/>
            <a:ext cx="7369930" cy="79222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The fast-to-slow charger ratio steadily rose from 0.02 (2010) to 0.3 (2023), reflecting prioritization of fast-charging networks to meet long-distance travel demands.</a:t>
            </a:r>
            <a:endParaRPr lang="en-US" sz="1800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8B092-2126-6910-19BF-DB05074B63CD}"/>
              </a:ext>
            </a:extLst>
          </p:cNvPr>
          <p:cNvSpPr txBox="1"/>
          <p:nvPr/>
        </p:nvSpPr>
        <p:spPr>
          <a:xfrm>
            <a:off x="161537" y="2417358"/>
            <a:ext cx="73769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While slow chargers still lead in volume, the accelerating fast-charger ratio reveals strategic investments to reduce EV adoption barriers.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6B6C9-EB24-2109-F110-AE3EF764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726" y="892171"/>
            <a:ext cx="2050596" cy="2192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1ED9CC-8F86-3ED1-021C-D879D500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6" y="3196845"/>
            <a:ext cx="11902946" cy="31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33D1-6B9E-140E-E074-AE83F866A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1126462"/>
          </a:xfrm>
        </p:spPr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GB" sz="2400">
                <a:cs typeface="Arial"/>
              </a:rPr>
              <a:t>Q: </a:t>
            </a:r>
            <a:r>
              <a:rPr lang="en-GB" sz="2400">
                <a:solidFill>
                  <a:srgbClr val="F8FAFF"/>
                </a:solidFill>
                <a:ea typeface="+mn-lt"/>
                <a:cs typeface="+mn-lt"/>
              </a:rPr>
              <a:t>What is the total number of charging points in each region, and which 5 countries have the highest counts?</a:t>
            </a:r>
            <a:endParaRPr lang="en-GB" sz="240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BB655-1734-CFA7-2152-FCA5632B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9" y="3250211"/>
            <a:ext cx="11456257" cy="348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0F64A-BAFC-79FE-193B-24848D150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079" y="1118801"/>
            <a:ext cx="3990975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0324C2-CA8A-6583-78BA-1DF41021A63B}"/>
              </a:ext>
            </a:extLst>
          </p:cNvPr>
          <p:cNvSpPr txBox="1"/>
          <p:nvPr/>
        </p:nvSpPr>
        <p:spPr>
          <a:xfrm>
            <a:off x="240412" y="1249976"/>
            <a:ext cx="66046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China dominates global EV infrastructure with 7.6M charging points—10x more than the USA (820K)—revealing stark regional disparities in adoption readiness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037C-F262-B178-3E46-4C677A060869}"/>
              </a:ext>
            </a:extLst>
          </p:cNvPr>
          <p:cNvSpPr txBox="1"/>
          <p:nvPr/>
        </p:nvSpPr>
        <p:spPr>
          <a:xfrm>
            <a:off x="238410" y="2401840"/>
            <a:ext cx="7006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Arial"/>
              </a:rPr>
              <a:t>Top 5 countries representing 85% of global charging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160776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18F6-B290-6F74-0610-B97A6A51B0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GB">
                <a:cs typeface="Arial"/>
              </a:rPr>
              <a:t>EV Infrastructure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AE76F-C3E6-628F-0D7C-3F710FD8E49A}"/>
              </a:ext>
            </a:extLst>
          </p:cNvPr>
          <p:cNvSpPr txBox="1"/>
          <p:nvPr/>
        </p:nvSpPr>
        <p:spPr>
          <a:xfrm>
            <a:off x="302053" y="1144571"/>
            <a:ext cx="11341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Below bubble world map highlight Asia's outsized density versus scattered distribution in the other regions.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411CC8-0080-4DCE-FE23-ED7064A8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8" y="1638043"/>
            <a:ext cx="9934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E9F6-9C90-0EB6-F9CD-8B4C70FDF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79C93-54CE-4DBA-268E-3401C097E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9233" y="1717460"/>
            <a:ext cx="11559355" cy="3293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Analyzing </a:t>
            </a:r>
            <a:r>
              <a:rPr lang="en-US" b="1" dirty="0">
                <a:ea typeface="+mn-lt"/>
                <a:cs typeface="+mn-lt"/>
              </a:rPr>
              <a:t>Charging Efficiency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CO₂ Emissions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Environmental Impact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r>
              <a:rPr lang="en-US" dirty="0"/>
              <a:t>The project explores the </a:t>
            </a:r>
            <a:r>
              <a:rPr lang="en-US" b="1" dirty="0"/>
              <a:t>economic benefits</a:t>
            </a:r>
            <a:r>
              <a:rPr lang="en-US" dirty="0"/>
              <a:t> and </a:t>
            </a:r>
            <a:r>
              <a:rPr lang="en-US" b="1" dirty="0"/>
              <a:t>sales trends</a:t>
            </a:r>
            <a:r>
              <a:rPr lang="en-US" dirty="0"/>
              <a:t> of Electric Vehicles (EVs) compared to traditional gasoline vehicles.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Evaluate</a:t>
            </a:r>
            <a:r>
              <a:rPr lang="en-US" dirty="0">
                <a:ea typeface="+mn-lt"/>
                <a:cs typeface="+mn-lt"/>
              </a:rPr>
              <a:t> how charging infrastructure development influences </a:t>
            </a:r>
            <a:r>
              <a:rPr lang="en-US" b="1" dirty="0">
                <a:ea typeface="+mn-lt"/>
                <a:cs typeface="+mn-lt"/>
              </a:rPr>
              <a:t>EV adoption rates</a:t>
            </a:r>
            <a:r>
              <a:rPr lang="en-US" dirty="0">
                <a:ea typeface="+mn-lt"/>
                <a:cs typeface="+mn-lt"/>
              </a:rPr>
              <a:t> to optimize future investments.</a:t>
            </a:r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199E-42BB-CE48-DA73-17AC5CD6C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791463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" y="2121541"/>
            <a:ext cx="6935492" cy="2644187"/>
          </a:xfrm>
        </p:spPr>
        <p:txBody>
          <a:bodyPr/>
          <a:lstStyle/>
          <a:p>
            <a:r>
              <a:rPr lang="en-US"/>
              <a:t>Thank You. </a:t>
            </a:r>
            <a:br>
              <a:rPr lang="en-US"/>
            </a:br>
            <a:br>
              <a:rPr lang="en-US"/>
            </a:br>
            <a:r>
              <a:rPr lang="en-US" err="1"/>
              <a:t>QnA</a:t>
            </a:r>
            <a:r>
              <a:rPr lang="en-US"/>
              <a:t>?</a:t>
            </a:r>
          </a:p>
        </p:txBody>
      </p:sp>
      <p:sp>
        <p:nvSpPr>
          <p:cNvPr id="3" name="object 64"/>
          <p:cNvSpPr/>
          <p:nvPr/>
        </p:nvSpPr>
        <p:spPr>
          <a:xfrm flipV="1">
            <a:off x="729820" y="3274142"/>
            <a:ext cx="939800" cy="45719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9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829CFC-556E-B74B-57A6-3147FDE561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219" y="1233487"/>
            <a:ext cx="11258761" cy="51765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b="1"/>
              <a:t>Primary Datasets: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U.S. Department of Energy </a:t>
            </a:r>
            <a:r>
              <a:rPr lang="en-US" err="1"/>
              <a:t>FuelEconomy</a:t>
            </a:r>
            <a:r>
              <a:rPr lang="en-US"/>
              <a:t> Dataset (</a:t>
            </a:r>
            <a:r>
              <a:rPr lang="en-US">
                <a:hlinkClick r:id="rId2"/>
              </a:rPr>
              <a:t>fueleconomy.gov</a:t>
            </a:r>
            <a:r>
              <a:rPr lang="en-US"/>
              <a:t>)</a:t>
            </a:r>
            <a:endParaRPr lang="en-US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IEA Global EV Data Explorer (</a:t>
            </a:r>
            <a:r>
              <a:rPr lang="en-US">
                <a:hlinkClick r:id="rId3"/>
              </a:rPr>
              <a:t>iea.org</a:t>
            </a:r>
            <a:r>
              <a:rPr lang="en-US"/>
              <a:t>)</a:t>
            </a:r>
            <a:endParaRPr lang="en-US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Kaggle Electric Vehicle Population (</a:t>
            </a:r>
            <a:r>
              <a:rPr lang="en-US">
                <a:hlinkClick r:id="rId4"/>
              </a:rPr>
              <a:t>kaggle.com</a:t>
            </a:r>
            <a:r>
              <a:rPr lang="en-US"/>
              <a:t>)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b="1"/>
              <a:t>Fact Tables: </a:t>
            </a:r>
            <a:endParaRPr lang="en-US" b="1">
              <a:cs typeface="Arial"/>
            </a:endParaRPr>
          </a:p>
          <a:p>
            <a:r>
              <a:rPr lang="en-US" err="1"/>
              <a:t>VehicleInfo</a:t>
            </a:r>
            <a:r>
              <a:rPr lang="en-US"/>
              <a:t> - </a:t>
            </a:r>
            <a:r>
              <a:rPr lang="en-US">
                <a:ea typeface="+mn-lt"/>
                <a:cs typeface="+mn-lt"/>
              </a:rPr>
              <a:t>Make, Model, Year</a:t>
            </a:r>
          </a:p>
          <a:p>
            <a:r>
              <a:rPr lang="en-US" err="1"/>
              <a:t>EVSales</a:t>
            </a:r>
            <a:r>
              <a:rPr lang="en-US"/>
              <a:t> – </a:t>
            </a:r>
            <a:r>
              <a:rPr lang="en-US" err="1"/>
              <a:t>RegionSold</a:t>
            </a:r>
            <a:r>
              <a:rPr lang="en-US"/>
              <a:t>, </a:t>
            </a:r>
            <a:r>
              <a:rPr lang="en-US" err="1"/>
              <a:t>SalesAmount</a:t>
            </a:r>
            <a:r>
              <a:rPr lang="en-US"/>
              <a:t>, Quantity sold</a:t>
            </a:r>
            <a:endParaRPr lang="en-US">
              <a:cs typeface="Arial"/>
            </a:endParaRPr>
          </a:p>
          <a:p>
            <a:r>
              <a:rPr lang="en-US" err="1"/>
              <a:t>FuelEconomy</a:t>
            </a:r>
            <a:r>
              <a:rPr lang="en-US"/>
              <a:t> - </a:t>
            </a:r>
            <a:r>
              <a:rPr lang="en-US">
                <a:ea typeface="+mn-lt"/>
                <a:cs typeface="+mn-lt"/>
              </a:rPr>
              <a:t>MPG ratings, Annual Fuel Costs, CO₂ per mile</a:t>
            </a:r>
          </a:p>
          <a:p>
            <a:r>
              <a:rPr lang="en-US" err="1"/>
              <a:t>EVPerformance</a:t>
            </a:r>
            <a:r>
              <a:rPr lang="en-US"/>
              <a:t> - </a:t>
            </a:r>
            <a:r>
              <a:rPr lang="en-US">
                <a:ea typeface="+mn-lt"/>
                <a:cs typeface="+mn-lt"/>
              </a:rPr>
              <a:t>Electric range, Charge times</a:t>
            </a:r>
          </a:p>
          <a:p>
            <a:r>
              <a:rPr lang="en-US" err="1"/>
              <a:t>EVInfrastructure</a:t>
            </a:r>
            <a:r>
              <a:rPr lang="en-US"/>
              <a:t> – </a:t>
            </a:r>
            <a:r>
              <a:rPr lang="en-US" err="1"/>
              <a:t>ChargeType</a:t>
            </a:r>
            <a:r>
              <a:rPr lang="en-US"/>
              <a:t>, </a:t>
            </a:r>
            <a:r>
              <a:rPr lang="en-US" err="1"/>
              <a:t>ChargePointLocation</a:t>
            </a:r>
            <a:r>
              <a:rPr lang="en-US"/>
              <a:t>, </a:t>
            </a:r>
            <a:r>
              <a:rPr lang="en-US" err="1"/>
              <a:t>NumberOfChargingPoints</a:t>
            </a:r>
            <a:endParaRPr lang="en-US" err="1">
              <a:cs typeface="Arial"/>
            </a:endParaRPr>
          </a:p>
          <a:p>
            <a:r>
              <a:rPr lang="en-US">
                <a:cs typeface="Arial"/>
              </a:rPr>
              <a:t>Emissions - </a:t>
            </a:r>
            <a:r>
              <a:rPr lang="en-US">
                <a:ea typeface="+mn-lt"/>
                <a:cs typeface="+mn-lt"/>
              </a:rPr>
              <a:t>SmartWay, Smog Ratings</a:t>
            </a:r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1165-237E-8237-755B-637040893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Dataset Description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233124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758231"/>
          </a:xfrm>
        </p:spPr>
        <p:txBody>
          <a:bodyPr vert="horz" wrap="square" lIns="228600" tIns="228600" rIns="228600" bIns="228600" rtlCol="0" anchor="t">
            <a:normAutofit lnSpcReduction="10000"/>
          </a:bodyPr>
          <a:lstStyle/>
          <a:p>
            <a:r>
              <a:rPr lang="en-US" sz="2400"/>
              <a:t>Q: </a:t>
            </a:r>
            <a:r>
              <a:rPr lang="en-US" sz="2400">
                <a:ea typeface="+mn-lt"/>
                <a:cs typeface="+mn-lt"/>
              </a:rPr>
              <a:t>Which EV brands offer the most efficient charging</a:t>
            </a:r>
            <a:endParaRPr lang="en-US" sz="2400">
              <a:cs typeface="Arial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B0BE5C-A51D-2917-C5E6-90FD416EBF1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01302" y="1181852"/>
            <a:ext cx="9006075" cy="5675269"/>
          </a:xfrm>
          <a:noFill/>
        </p:spPr>
      </p:pic>
    </p:spTree>
    <p:extLst>
      <p:ext uri="{BB962C8B-B14F-4D97-AF65-F5344CB8AC3E}">
        <p14:creationId xmlns:p14="http://schemas.microsoft.com/office/powerpoint/2010/main" val="284357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49ED3-663E-E141-C4F8-66605947B4F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 r="7315"/>
          <a:stretch/>
        </p:blipFill>
        <p:spPr>
          <a:xfrm>
            <a:off x="20" y="1599181"/>
            <a:ext cx="6501633" cy="4647322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E410B-FA9B-71AF-9CBD-CFF56466D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799420"/>
          </a:xfrm>
        </p:spPr>
        <p:txBody>
          <a:bodyPr vert="horz" wrap="square" lIns="228600" tIns="228600" rIns="228600" bIns="228600" rtlCol="0" anchor="t">
            <a:normAutofit/>
          </a:bodyPr>
          <a:lstStyle/>
          <a:p>
            <a:r>
              <a:rPr lang="en-US" sz="2400"/>
              <a:t>Q:</a:t>
            </a:r>
            <a:r>
              <a:rPr lang="en-US" sz="2400">
                <a:ea typeface="+mn-lt"/>
                <a:cs typeface="+mn-lt"/>
              </a:rPr>
              <a:t> Which models exhibit the highest CO₂ emissions per mile?</a:t>
            </a:r>
            <a:endParaRPr lang="en-US" sz="2400">
              <a:cs typeface="Arial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DAB4992-AB57-B7D0-7477-E3198932F4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01653" y="1596822"/>
            <a:ext cx="5690346" cy="4649681"/>
          </a:xfrm>
        </p:spPr>
        <p:txBody>
          <a:bodyPr vert="horz" lIns="685800" tIns="457200" rIns="685800" bIns="457200" numCol="1" spcCol="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High CO₂ emitters are concentrated among luxury and high-performance gasoline vehicles.</a:t>
            </a:r>
          </a:p>
          <a:p>
            <a:r>
              <a:rPr lang="en-US">
                <a:ea typeface="+mj-lt"/>
                <a:cs typeface="+mj-lt"/>
              </a:rPr>
              <a:t>CO₂ emissions measured in grams per mile (g/mi), representing the rate of greenhouse gas output per mile traveled.</a:t>
            </a:r>
          </a:p>
        </p:txBody>
      </p:sp>
    </p:spTree>
    <p:extLst>
      <p:ext uri="{BB962C8B-B14F-4D97-AF65-F5344CB8AC3E}">
        <p14:creationId xmlns:p14="http://schemas.microsoft.com/office/powerpoint/2010/main" val="390696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4CFDA-01DD-6D21-A374-23E1C798DFB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0" y="1687898"/>
            <a:ext cx="6501653" cy="4469887"/>
          </a:xfrm>
          <a:noFill/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B929E2-2853-29DE-8B9F-996F4D3C1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1126462"/>
          </a:xfrm>
        </p:spPr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US" sz="2400">
                <a:cs typeface="Arial"/>
              </a:rPr>
              <a:t>Q: </a:t>
            </a:r>
            <a:r>
              <a:rPr lang="en-US" sz="2400">
                <a:ea typeface="+mn-lt"/>
                <a:cs typeface="+mn-lt"/>
              </a:rPr>
              <a:t>How have average vehicle CO₂ emissions changed over time, across different manufacturers?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EC1A622-17C5-1B05-F267-12662E5B45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01653" y="1596822"/>
            <a:ext cx="5690346" cy="4649681"/>
          </a:xfrm>
        </p:spPr>
        <p:txBody>
          <a:bodyPr vert="horz" lIns="685800" tIns="457200" rIns="685800" bIns="457200" numCol="1" spcCol="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While many brands remain in the 300–500 g/mi range, certain luxury makers like Bugatti continue to push that number much higher — even close to 1000 grams per mile in 2025 — making them major contributors to long-term emissions impact.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132E1-A812-EF58-F4FA-CECB5A15B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A71D-E2BF-CC63-9B29-70A477FF4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1015663"/>
          </a:xfrm>
        </p:spPr>
        <p:txBody>
          <a:bodyPr/>
          <a:lstStyle/>
          <a:p>
            <a:r>
              <a:rPr lang="en-US"/>
              <a:t>EV Economic and Sales Standpoint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EF1BC-3E3D-DA96-26C2-8A7DF879F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47897"/>
              </p:ext>
            </p:extLst>
          </p:nvPr>
        </p:nvGraphicFramePr>
        <p:xfrm>
          <a:off x="816746" y="1679619"/>
          <a:ext cx="10143468" cy="18288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40170">
                  <a:extLst>
                    <a:ext uri="{9D8B030D-6E8A-4147-A177-3AD203B41FA5}">
                      <a16:colId xmlns:a16="http://schemas.microsoft.com/office/drawing/2014/main" val="2133640822"/>
                    </a:ext>
                  </a:extLst>
                </a:gridCol>
                <a:gridCol w="5003298">
                  <a:extLst>
                    <a:ext uri="{9D8B030D-6E8A-4147-A177-3AD203B41FA5}">
                      <a16:colId xmlns:a16="http://schemas.microsoft.com/office/drawing/2014/main" val="165285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Tables</a:t>
                      </a:r>
                    </a:p>
                  </a:txBody>
                  <a:tcPr anchor="ctr">
                    <a:solidFill>
                      <a:srgbClr val="336D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Granularity</a:t>
                      </a:r>
                    </a:p>
                  </a:txBody>
                  <a:tcPr anchor="ctr">
                    <a:solidFill>
                      <a:srgbClr val="336D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47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effectLst/>
                        </a:rPr>
                        <a:t>VehicleInfo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FuelEconomy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 err="1">
                          <a:effectLst/>
                        </a:rPr>
                        <a:t>EVPerformance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VehicleID-Year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57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EVSales, EVSalesShare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Region-Year-VehicleType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54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effectLst/>
                        </a:rPr>
                        <a:t>YearTable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42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Region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462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B41E3F-81B8-B968-6DBF-60BF1D865220}"/>
              </a:ext>
            </a:extLst>
          </p:cNvPr>
          <p:cNvSpPr txBox="1"/>
          <p:nvPr/>
        </p:nvSpPr>
        <p:spPr>
          <a:xfrm>
            <a:off x="745724" y="1162975"/>
            <a:ext cx="456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Granularity Levels Across Our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1A8F3-F311-C3C6-012F-92B0646B0F54}"/>
              </a:ext>
            </a:extLst>
          </p:cNvPr>
          <p:cNvSpPr txBox="1"/>
          <p:nvPr/>
        </p:nvSpPr>
        <p:spPr>
          <a:xfrm>
            <a:off x="816746" y="4301218"/>
            <a:ext cx="10143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• </a:t>
            </a:r>
            <a:r>
              <a:rPr lang="en-US" i="1"/>
              <a:t>Vehicle-Level Granularity: </a:t>
            </a:r>
          </a:p>
          <a:p>
            <a:r>
              <a:rPr lang="en-US" i="1"/>
              <a:t>All economic analysis is at the vehicle configuration level, uniquely defined by </a:t>
            </a:r>
            <a:r>
              <a:rPr lang="en-US" i="1" err="1"/>
              <a:t>VehicleID</a:t>
            </a:r>
            <a:r>
              <a:rPr lang="en-US" i="1"/>
              <a:t> and </a:t>
            </a:r>
            <a:r>
              <a:rPr lang="en-US" i="1" err="1"/>
              <a:t>ModelYear</a:t>
            </a:r>
            <a:r>
              <a:rPr lang="en-US" i="1"/>
              <a:t>.</a:t>
            </a:r>
          </a:p>
          <a:p>
            <a:r>
              <a:rPr lang="en-US" i="1"/>
              <a:t>• Region-Level Granularity: </a:t>
            </a:r>
          </a:p>
          <a:p>
            <a:r>
              <a:rPr lang="en-US" i="1"/>
              <a:t>All market penetration and EV share metrics are evaluated per region, year, and EV type, allowing macro and global level comparison.</a:t>
            </a:r>
          </a:p>
        </p:txBody>
      </p:sp>
    </p:spTree>
    <p:extLst>
      <p:ext uri="{BB962C8B-B14F-4D97-AF65-F5344CB8AC3E}">
        <p14:creationId xmlns:p14="http://schemas.microsoft.com/office/powerpoint/2010/main" val="101661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44648-E86F-ED4C-B072-0D0721A76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62915-6CB5-E5AA-D051-C4D2E8D03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US"/>
              <a:t>Q: Are EVs Economically Better Over Time?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3F272-C6B4-1105-258C-230998BEFFAF}"/>
              </a:ext>
            </a:extLst>
          </p:cNvPr>
          <p:cNvSpPr txBox="1"/>
          <p:nvPr/>
        </p:nvSpPr>
        <p:spPr>
          <a:xfrm>
            <a:off x="523783" y="1162975"/>
            <a:ext cx="1101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Compares Electric Vehicles (EVs) to Internal Combustion Engine (ICE) vehicles based on fuel costs and ownership savings.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1DCE0-12F7-0848-985A-5BD57FCB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956618"/>
            <a:ext cx="8960685" cy="46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7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45AC9-34BE-E9CE-E594-13EBD110A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3885-7039-B366-3C27-94CFAA1E9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1999" cy="904863"/>
          </a:xfrm>
        </p:spPr>
        <p:txBody>
          <a:bodyPr vert="horz" wrap="square" lIns="228600" tIns="228600" rIns="228600" bIns="228600" rtlCol="0" anchor="t">
            <a:spAutoFit/>
          </a:bodyPr>
          <a:lstStyle/>
          <a:p>
            <a:r>
              <a:rPr lang="en-US" sz="3200"/>
              <a:t>Q: Which EV Type Offers Best Return? And Which Models?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0FD5F-F0B2-AAEB-2F25-C44E321E05A4}"/>
              </a:ext>
            </a:extLst>
          </p:cNvPr>
          <p:cNvSpPr txBox="1"/>
          <p:nvPr/>
        </p:nvSpPr>
        <p:spPr>
          <a:xfrm>
            <a:off x="523783" y="1095943"/>
            <a:ext cx="1101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Analyzes different EV types (BEV, PHEV, Hybrid) to identify which offers the best economic return. Also, highlights specific EV models offering the highest five-year ownership cost savings.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29DB9-D8DC-418E-4E94-98C10E28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0" y="1933355"/>
            <a:ext cx="7967677" cy="44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0607"/>
      </p:ext>
    </p:extLst>
  </p:cSld>
  <p:clrMapOvr>
    <a:masterClrMapping/>
  </p:clrMapOvr>
</p:sld>
</file>

<file path=ppt/theme/theme1.xml><?xml version="1.0" encoding="utf-8"?>
<a:theme xmlns:a="http://schemas.openxmlformats.org/drawingml/2006/main" name="Green Bar">
  <a:themeElements>
    <a:clrScheme name="Custom 1">
      <a:dk1>
        <a:srgbClr val="59595B"/>
      </a:dk1>
      <a:lt1>
        <a:sysClr val="window" lastClr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82F178F-5E25-4DD9-976E-94F7CC393E16}" vid="{850C8252-A92B-43BC-8436-26A93F294EAA}"/>
    </a:ext>
  </a:extLst>
</a:theme>
</file>

<file path=ppt/theme/theme2.xml><?xml version="1.0" encoding="utf-8"?>
<a:theme xmlns:a="http://schemas.openxmlformats.org/drawingml/2006/main" name="Green Ram">
  <a:themeElements>
    <a:clrScheme name="Custom 1">
      <a:dk1>
        <a:srgbClr val="59595B"/>
      </a:dk1>
      <a:lt1>
        <a:sysClr val="window" lastClr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82F178F-5E25-4DD9-976E-94F7CC393E16}" vid="{6BB3D119-C6CC-48F4-9FF2-8973D53B8B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fb58802-ff7a-4bb1-ab21-367ff2ecfc8b}" enabled="0" method="" siteId="{afb58802-ff7a-4bb1-ab21-367ff2ecfc8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934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Green Bar</vt:lpstr>
      <vt:lpstr>Green 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Holmstrom,Dave</dc:creator>
  <cp:lastModifiedBy>Bawa,Mehar</cp:lastModifiedBy>
  <cp:revision>9</cp:revision>
  <dcterms:created xsi:type="dcterms:W3CDTF">2018-06-28T18:16:44Z</dcterms:created>
  <dcterms:modified xsi:type="dcterms:W3CDTF">2025-08-23T22:23:30Z</dcterms:modified>
</cp:coreProperties>
</file>