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3" r:id="rId7"/>
    <p:sldId id="268" r:id="rId8"/>
    <p:sldId id="269" r:id="rId9"/>
    <p:sldId id="267" r:id="rId10"/>
    <p:sldId id="264" r:id="rId11"/>
    <p:sldId id="265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284"/>
  </p:normalViewPr>
  <p:slideViewPr>
    <p:cSldViewPr snapToGrid="0" snapToObjects="1">
      <p:cViewPr varScale="1">
        <p:scale>
          <a:sx n="73" d="100"/>
          <a:sy n="73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B9027-424D-76E9-E997-6052A0A35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93971-0890-4A2E-C8BB-B9FD58D1A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DCFFA-8F69-A266-87F2-EB6BB83E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9822A9-B1FE-3900-1B41-F1D5E76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BD5C6-C6E6-5D41-932E-0D39FB0A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20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B7B15-8212-9094-0A32-ECDAFF58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DE7CFB-459E-1C8E-7674-F19D873FD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E20048-129A-3262-75C4-06DB5EC0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9D9A0-6D72-7311-B356-B4F91184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9E681-7E29-90D3-FF43-A560BAFE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480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04F523-1E00-EE3B-CFD0-4ED53128B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51B532-A80B-8FDB-98EE-2AD20951C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BC4320-D61B-6D4B-3CFD-D67DA47F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BDF384-2DE9-E1C9-62D8-6591C268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94086A-3A4F-96B1-E8CA-2189B774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06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3D3AE-4F3C-1F95-48E9-BB0D3AC6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6D9673-4D70-2053-3AFA-70914B5C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06EB3-B071-6FB2-3796-79233A95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25CA0D-33DD-C40A-B626-084EE9C1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A34D-533D-2C4C-B89B-154A7E1B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7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463D0-4DB4-E861-3F10-ABE3219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568B0-E6D1-23B8-3FCC-49980E57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95654F-76C3-D4BF-0CE4-5C07DA2C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6F3549-3174-2AD4-9FD2-73960055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035963-E1E4-F972-36B4-6546B4C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36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728C6-54B3-EC95-8D18-4526C59E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5F9AD-566A-D53F-FF94-4BC6C58F8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AE8A35-4B5F-6BA6-644C-879E438F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936932-CFD3-9E72-E768-0757CF7D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19C96B-8145-3157-E5FD-6BE704FD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C3D105-B4D6-ED97-6B03-CEB86F66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87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6C678-7D9E-627C-3DB7-0A35AE4D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919B74-BFCB-9EB9-F91E-5A26EC55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531803-0C78-D304-739E-0EF85431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0424A6-8B2A-E51D-25AC-327A4A133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AAA890-C350-B3AB-C209-8B03B5F7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520320-3A7C-CD5D-9925-6249FBB0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BBC9CF-0658-499A-DBA9-EE38A95E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C2CC45-BC9A-E43F-3912-2CF535C2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6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E5D14-2DA9-30EE-2234-362B0CD0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EAB80-BFA2-03A9-C0E3-9810EDAA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FAA735-02C6-7791-2933-DE993AF2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B2D2B9-99FB-2782-2C4A-7C775859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0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A1FC02-AB3F-DD70-0C55-E6988F0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5714F3-F5B9-54D7-12B4-46A81D86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0B757-7A1F-5B8E-592B-29344E5E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1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2742A-CEEE-9F51-1CAB-E47F0C2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52761-C12D-9E03-91FF-A86A769D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62DBC4-2A64-3F34-1A13-B596A9A0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DA40D-0DBD-04FE-9FA5-F52EA3F9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B7BC95-B555-D60F-460C-19AA950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2E5420-7E6D-4D67-A069-CC810B77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54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6D1B1-79A1-75C5-B2A9-A9A11BB2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093195-704C-0946-2998-EFEF1605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124F70-F414-27E6-1FA5-EF78AEAE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202D8B-D884-1151-72A1-FB1D4178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B593CD-0DEC-1E7A-D412-5782168C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B97B68-F133-6888-5B78-487C815B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48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E8F42-AB9F-3F82-AD0E-B3EBEDD7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9C7C8-130D-D48F-78D6-1200CA09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DB26CE-1CC0-0F84-F8D4-F01E54FE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5DCF-3F44-9F4D-9DF5-375401A8E88F}" type="datetimeFigureOut">
              <a:rPr kumimoji="1" lang="zh-TW" altLang="en-US" smtClean="0"/>
              <a:t>2022/5/15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7E3B4-48D5-F29A-C15C-46166E6C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760C40-7611-C3B7-DF8B-8598B0E04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C40E-60F4-7B44-94D5-05625192F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31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2ABE9-C42B-0C7C-18C1-9D48861FE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ADL2022 HW3 report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0F1120-4D9F-E623-A5D3-802D2DF88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R09922126 </a:t>
            </a:r>
            <a:r>
              <a:rPr kumimoji="1" lang="zh-TW" altLang="en-US" dirty="0"/>
              <a:t>黃宇瑍</a:t>
            </a:r>
          </a:p>
        </p:txBody>
      </p:sp>
    </p:spTree>
    <p:extLst>
      <p:ext uri="{BB962C8B-B14F-4D97-AF65-F5344CB8AC3E}">
        <p14:creationId xmlns:p14="http://schemas.microsoft.com/office/powerpoint/2010/main" val="326299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45F3F-1932-557E-6C4C-B4E0DBA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906"/>
            <a:ext cx="10515600" cy="1325563"/>
          </a:xfrm>
        </p:spPr>
        <p:txBody>
          <a:bodyPr/>
          <a:lstStyle/>
          <a:p>
            <a:r>
              <a:rPr lang="en" altLang="zh-TW" dirty="0"/>
              <a:t>Bonus: Applied RL on Summarization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E15091-E29A-548E-0ED7-90F0BEC61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407278"/>
              </p:ext>
            </p:extLst>
          </p:nvPr>
        </p:nvGraphicFramePr>
        <p:xfrm>
          <a:off x="4021016" y="2095134"/>
          <a:ext cx="7918937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9876">
                  <a:extLst>
                    <a:ext uri="{9D8B030D-6E8A-4147-A177-3AD203B41FA5}">
                      <a16:colId xmlns:a16="http://schemas.microsoft.com/office/drawing/2014/main" val="2070690713"/>
                    </a:ext>
                  </a:extLst>
                </a:gridCol>
                <a:gridCol w="2162907">
                  <a:extLst>
                    <a:ext uri="{9D8B030D-6E8A-4147-A177-3AD203B41FA5}">
                      <a16:colId xmlns:a16="http://schemas.microsoft.com/office/drawing/2014/main" val="4054499559"/>
                    </a:ext>
                  </a:extLst>
                </a:gridCol>
                <a:gridCol w="2303585">
                  <a:extLst>
                    <a:ext uri="{9D8B030D-6E8A-4147-A177-3AD203B41FA5}">
                      <a16:colId xmlns:a16="http://schemas.microsoft.com/office/drawing/2014/main" val="22602330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46967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Beam search 15</a:t>
                      </a:r>
                    </a:p>
                    <a:p>
                      <a:r>
                        <a:rPr lang="en-US" altLang="zh-TW" dirty="0"/>
                        <a:t>(12 epochs)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Reward: rouge-1</a:t>
                      </a:r>
                    </a:p>
                    <a:p>
                      <a:r>
                        <a:rPr lang="en-US" altLang="zh-TW" dirty="0"/>
                        <a:t>(1 epoch)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Reward: rouge-L</a:t>
                      </a:r>
                    </a:p>
                    <a:p>
                      <a:r>
                        <a:rPr lang="en-US" altLang="zh-TW" dirty="0"/>
                        <a:t>(1 epoch)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Rouge1-r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0.2569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0.2434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9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Rouge1-p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0.3002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0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Rouge1-f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0.2462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0.2747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Rouge2-r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0.1163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8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Rouge2-p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0.1038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Rouge2-f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0.0869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0.0983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0.0903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1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RougeL</a:t>
                      </a:r>
                      <a:r>
                        <a:rPr lang="en-US" altLang="zh-TW" dirty="0"/>
                        <a:t>-r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0.2705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0.2464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8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RougeL</a:t>
                      </a:r>
                      <a:r>
                        <a:rPr lang="en-US" altLang="zh-TW" dirty="0"/>
                        <a:t>-p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0.1864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0.2875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0.2754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6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RougeL</a:t>
                      </a:r>
                      <a:r>
                        <a:rPr lang="en-US" altLang="zh-TW" dirty="0"/>
                        <a:t>-f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0.2145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0.2633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4947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C31F07D-0C77-5C89-2782-B9AB6EB4A5E2}"/>
              </a:ext>
            </a:extLst>
          </p:cNvPr>
          <p:cNvSpPr txBox="1"/>
          <p:nvPr/>
        </p:nvSpPr>
        <p:spPr>
          <a:xfrm>
            <a:off x="627184" y="1958956"/>
            <a:ext cx="2995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As we can see, with RL algo. the scores can improved dramatically. 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Most importantly, RL methods only needs 1 epoch to pass the base line.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And rouge-1 performs more robust than rouge-L.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18732B-F15B-826A-FC5D-0AD331D2AAF1}"/>
              </a:ext>
            </a:extLst>
          </p:cNvPr>
          <p:cNvSpPr txBox="1"/>
          <p:nvPr/>
        </p:nvSpPr>
        <p:spPr>
          <a:xfrm>
            <a:off x="7693176" y="1438887"/>
            <a:ext cx="424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(RL methods are all producing sentence in greedy way.)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26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31D14-39AE-3341-0057-236ED24F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Bonus: Applied RL on Summarization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91B30-DD58-6CF6-612A-E4E48FEA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Text generation comparation:</a:t>
            </a:r>
          </a:p>
          <a:p>
            <a:pPr lvl="1"/>
            <a:r>
              <a:rPr kumimoji="1" lang="en-US" altLang="zh-TW" dirty="0"/>
              <a:t>Beam search size 15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31BB31-AFFF-8F2E-72C6-EF7DEA36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721036"/>
            <a:ext cx="9461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31D14-39AE-3341-0057-236ED24F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Bonus: Applied RL on Summarization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91B30-DD58-6CF6-612A-E4E48FEA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Text generation comparation:</a:t>
            </a:r>
          </a:p>
          <a:p>
            <a:pPr lvl="1"/>
            <a:r>
              <a:rPr kumimoji="1" lang="en-US" altLang="zh-TW" dirty="0"/>
              <a:t>Rouge1 greedy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5457B9-ECEF-1045-17C9-C8060765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89" y="2768600"/>
            <a:ext cx="6261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31D14-39AE-3341-0057-236ED24F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Bonus: Applied RL on Summarization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91B30-DD58-6CF6-612A-E4E48FEA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Text generation comparation:</a:t>
            </a:r>
          </a:p>
          <a:p>
            <a:pPr lvl="1"/>
            <a:r>
              <a:rPr kumimoji="1" lang="en-US" altLang="zh-TW" dirty="0" err="1"/>
              <a:t>RougeL</a:t>
            </a:r>
            <a:r>
              <a:rPr kumimoji="1" lang="en-US" altLang="zh-TW" dirty="0"/>
              <a:t> greedy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0C64DF-78DD-2A5A-8C03-94A53AA8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23" y="2749250"/>
            <a:ext cx="5872284" cy="3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31D14-39AE-3341-0057-236ED24F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Bonus: Applied RL on Summarization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91B30-DD58-6CF6-612A-E4E48FEA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Text generation comparation: As we can see in the previous examples. The fluency of supervised learning is greater than rouge RL based methods. But still, RL methods gets the higher scores.</a:t>
            </a:r>
          </a:p>
          <a:p>
            <a:r>
              <a:rPr kumimoji="1" lang="en-US" altLang="zh-TW" dirty="0"/>
              <a:t>So we can tell, RL methods may lead to overfit on reward function. Which makes sense that it gets the higher score but outputs a lot of trashes. So we may need to fine tune the weight of reward to prevent overfitting, or even introduce dynamic weighted reward. </a:t>
            </a:r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e.g. In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 beginning , the weight is very low. And it keeps going up until the end of the training. </a:t>
            </a:r>
          </a:p>
          <a:p>
            <a:pPr marL="0" indent="0">
              <a:buNone/>
            </a:pPr>
            <a:r>
              <a:rPr kumimoji="1" lang="en-US" altLang="zh-TW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376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B4407-1DCE-DDBF-2693-E40127E7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Q1: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064A2-9082-A667-337A-2F038C6C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mt5-small is a transformer encoder-decoder created by Google.</a:t>
            </a:r>
          </a:p>
          <a:p>
            <a:pPr marL="0" indent="0">
              <a:buNone/>
            </a:pPr>
            <a:r>
              <a:rPr kumimoji="1" lang="en-US" altLang="zh-TW" dirty="0"/>
              <a:t>The input of it is the t5-tokenized text sequence. And after go through the entire transformer , it will produce a logits distribution. Then, they will pass through the </a:t>
            </a:r>
            <a:r>
              <a:rPr kumimoji="1" lang="en-US" altLang="zh-TW" dirty="0" err="1"/>
              <a:t>softmax</a:t>
            </a:r>
            <a:r>
              <a:rPr kumimoji="1" lang="en-US" altLang="zh-TW" dirty="0"/>
              <a:t> layer and produce a probability distribution(or confidence scores). We can use any sample method to construct a sentence based on the distribution.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1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26C8-B78D-4D80-98A2-B5B02A20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Q1: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435F-7B53-26EE-247E-5B9BE9D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Preprocessing:</a:t>
            </a:r>
          </a:p>
          <a:p>
            <a:pPr lvl="1"/>
            <a:r>
              <a:rPr kumimoji="1" lang="en-US" altLang="zh-TW" dirty="0"/>
              <a:t>Tokenization: t5 tokenizer is </a:t>
            </a:r>
            <a:r>
              <a:rPr kumimoji="1" lang="en-US" altLang="zh-TW" dirty="0" err="1"/>
              <a:t>sentencepiece</a:t>
            </a:r>
            <a:r>
              <a:rPr kumimoji="1" lang="en-US" altLang="zh-TW" dirty="0"/>
              <a:t> based, which is compose of</a:t>
            </a:r>
            <a:r>
              <a:rPr kumimoji="1" lang="zh-TW" altLang="en-US" dirty="0"/>
              <a:t> </a:t>
            </a:r>
            <a:r>
              <a:rPr kumimoji="1" lang="en-US" altLang="zh-TW" dirty="0"/>
              <a:t>byte-pair-encoding and unigram-language-model. It will cut sentence into </a:t>
            </a:r>
            <a:r>
              <a:rPr kumimoji="1" lang="en-US" altLang="zh-TW" dirty="0" err="1"/>
              <a:t>subwords</a:t>
            </a:r>
            <a:r>
              <a:rPr kumimoji="1" lang="en-US" altLang="zh-TW" dirty="0"/>
              <a:t> and use Viterbi-algorithm to find the highest probability path to tokenize.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20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22E8B-E92C-2E54-3EC6-ABEE714B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Q2: Training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369C2-CEC3-4EA3-04C0-45FEB638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Hyperparameter:</a:t>
            </a:r>
          </a:p>
          <a:p>
            <a:pPr lvl="1"/>
            <a:r>
              <a:rPr kumimoji="1" lang="en-US" altLang="zh-TW" dirty="0"/>
              <a:t>Epochs: 12</a:t>
            </a:r>
          </a:p>
          <a:p>
            <a:pPr lvl="1"/>
            <a:r>
              <a:rPr kumimoji="1" lang="en-US" altLang="zh-TW" dirty="0"/>
              <a:t>batch size: 16</a:t>
            </a:r>
          </a:p>
          <a:p>
            <a:pPr lvl="1"/>
            <a:r>
              <a:rPr kumimoji="1" lang="en-US" altLang="zh-TW" dirty="0"/>
              <a:t>Warmup ratio: 0.1</a:t>
            </a:r>
          </a:p>
          <a:p>
            <a:pPr lvl="1"/>
            <a:r>
              <a:rPr kumimoji="1" lang="en-US" altLang="zh-TW" dirty="0"/>
              <a:t>Weight decay: 0.1</a:t>
            </a:r>
          </a:p>
          <a:p>
            <a:pPr marL="0" indent="0">
              <a:buNone/>
            </a:pPr>
            <a:r>
              <a:rPr kumimoji="1" lang="en-US" altLang="zh-TW" dirty="0"/>
              <a:t>The epochs and batch size are random </a:t>
            </a:r>
            <a:r>
              <a:rPr kumimoji="1" lang="en-US" altLang="zh-TW" dirty="0" err="1"/>
              <a:t>choosed</a:t>
            </a:r>
            <a:r>
              <a:rPr kumimoji="1" lang="en-US" altLang="zh-TW" dirty="0"/>
              <a:t>. Warmup ratio can prevent fast convergence to a local minimum. Weight decay can reduce overfitting situation.</a:t>
            </a: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B32F6-2449-94F1-191E-D1DAFA58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Q2: Training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7D793-A210-C850-DC9C-AE1CBB09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Learning Curves(</a:t>
            </a:r>
            <a:r>
              <a:rPr lang="en" altLang="zh-TW" dirty="0" err="1"/>
              <a:t>caculate</a:t>
            </a:r>
            <a:r>
              <a:rPr lang="en" altLang="zh-TW" dirty="0"/>
              <a:t> by </a:t>
            </a:r>
            <a:r>
              <a:rPr lang="en" altLang="zh-TW" dirty="0" err="1"/>
              <a:t>load_metric</a:t>
            </a:r>
            <a:r>
              <a:rPr lang="en" altLang="zh-TW" dirty="0"/>
              <a:t>(“rouge”)):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1DDC01-5DB1-89EE-5C99-E6246E16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21" y="2247900"/>
            <a:ext cx="6426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3799A-791F-80FD-DCC6-69AC66AF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Q3: Generation Strategies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573ED-3579-AC89-2547-71604D70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Stratgies</a:t>
            </a:r>
            <a:r>
              <a:rPr lang="en" altLang="zh-TW" dirty="0"/>
              <a:t>:</a:t>
            </a:r>
          </a:p>
          <a:p>
            <a:pPr lvl="1"/>
            <a:r>
              <a:rPr kumimoji="1" lang="en-US" altLang="zh-TW" dirty="0"/>
              <a:t>Greedy: This method will choose the token(word) with highest probability at every time step.</a:t>
            </a:r>
          </a:p>
          <a:p>
            <a:pPr lvl="1"/>
            <a:r>
              <a:rPr lang="en" altLang="zh-TW" dirty="0"/>
              <a:t>Beam Search: With a beam size, for example , 3, in every time step, it will choose the top 3 tokens(words) as candidates. Then, it will multiplies the probability of it with all previous tokens as a score and stores them. So, in the first time step, it will have 3 candidates, after that, it will have 9(3x3) candidates and preserve the top 3 candidates(base on the score) until the last time step. In the last time step, it will choose the highest score one as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321570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AC83D-6774-C106-95CE-46E6FA3B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Q3: Generation Strategies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6FE1D-0362-C682-B404-F08C2294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Stratgies</a:t>
            </a:r>
            <a:r>
              <a:rPr lang="en" altLang="zh-TW" dirty="0"/>
              <a:t>:</a:t>
            </a:r>
          </a:p>
          <a:p>
            <a:pPr lvl="1"/>
            <a:r>
              <a:rPr lang="en" altLang="zh-TW" dirty="0"/>
              <a:t>Top-k Sampling: </a:t>
            </a:r>
            <a:r>
              <a:rPr lang="en-US" altLang="zh-TW" dirty="0"/>
              <a:t>In every time step, it only preserves the top k probability tokens as candidates, and sample a token(word) from them.</a:t>
            </a:r>
          </a:p>
          <a:p>
            <a:pPr lvl="1"/>
            <a:r>
              <a:rPr lang="en" altLang="zh-TW" dirty="0"/>
              <a:t>Top-p Sampling</a:t>
            </a:r>
            <a:r>
              <a:rPr kumimoji="1" lang="en-US" altLang="zh-TW" dirty="0"/>
              <a:t>: In every time step, it only preserves the tokens(words) with probability higher than p, and sample a token from them.</a:t>
            </a:r>
          </a:p>
          <a:p>
            <a:pPr lvl="1"/>
            <a:r>
              <a:rPr lang="en" altLang="zh-TW" dirty="0"/>
              <a:t>Temperature: Before the </a:t>
            </a:r>
            <a:r>
              <a:rPr lang="en" altLang="zh-TW" dirty="0" err="1"/>
              <a:t>softmax</a:t>
            </a:r>
            <a:r>
              <a:rPr lang="en" altLang="zh-TW" dirty="0"/>
              <a:t> layer, the output logits will be divide by T(Temperature). Then it will go through the </a:t>
            </a:r>
            <a:r>
              <a:rPr lang="en" altLang="zh-TW" dirty="0" err="1"/>
              <a:t>softmax</a:t>
            </a:r>
            <a:r>
              <a:rPr lang="en" altLang="zh-TW" dirty="0"/>
              <a:t> layer and output a probability. After that, we do greedy sampling.</a:t>
            </a:r>
          </a:p>
          <a:p>
            <a:pPr lvl="1"/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47482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6CCD9-564E-9C34-3F0C-6D0B5615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Q3: Generation Strategies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A33DB-D65B-9936-7772-1F25AD7B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156"/>
            <a:ext cx="10515600" cy="4351338"/>
          </a:xfrm>
        </p:spPr>
        <p:txBody>
          <a:bodyPr/>
          <a:lstStyle/>
          <a:p>
            <a:r>
              <a:rPr lang="en" altLang="zh-TW" dirty="0"/>
              <a:t>Hyperparameters:</a:t>
            </a:r>
          </a:p>
          <a:p>
            <a:pPr lvl="1"/>
            <a:r>
              <a:rPr kumimoji="1" lang="en-US" altLang="zh-TW" dirty="0"/>
              <a:t>I tried several methods.</a:t>
            </a:r>
          </a:p>
          <a:p>
            <a:pPr marL="457200" lvl="1" indent="0">
              <a:buNone/>
            </a:pPr>
            <a:r>
              <a:rPr kumimoji="1" lang="en-US" altLang="zh-TW" dirty="0"/>
              <a:t>We can see, beam </a:t>
            </a:r>
            <a:r>
              <a:rPr kumimoji="1" lang="en-US" altLang="zh-TW" dirty="0" err="1"/>
              <a:t>seach</a:t>
            </a:r>
            <a:r>
              <a:rPr kumimoji="1" lang="en-US" altLang="zh-TW" dirty="0"/>
              <a:t> is </a:t>
            </a:r>
          </a:p>
          <a:p>
            <a:pPr marL="457200" lvl="1" indent="0">
              <a:buNone/>
            </a:pPr>
            <a:r>
              <a:rPr kumimoji="1" lang="en-US" altLang="zh-TW" dirty="0"/>
              <a:t>performed all other methods.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And greedy is very similar to top-p </a:t>
            </a:r>
          </a:p>
          <a:p>
            <a:pPr marL="457200" lvl="1" indent="0">
              <a:buNone/>
            </a:pPr>
            <a:r>
              <a:rPr kumimoji="1" lang="en-US" altLang="zh-TW" dirty="0"/>
              <a:t>with p = 0.9.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 err="1"/>
              <a:t>Finnaly</a:t>
            </a:r>
            <a:r>
              <a:rPr kumimoji="1" lang="en-US" altLang="zh-TW" dirty="0"/>
              <a:t>, I choose beam search with </a:t>
            </a:r>
          </a:p>
          <a:p>
            <a:pPr marL="457200" lvl="1" indent="0">
              <a:buNone/>
            </a:pPr>
            <a:r>
              <a:rPr kumimoji="1" lang="en-US" altLang="zh-TW" dirty="0"/>
              <a:t>size 15 as final result.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C60D330-25EB-DC6A-0D10-A4156058A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48408"/>
              </p:ext>
            </p:extLst>
          </p:nvPr>
        </p:nvGraphicFramePr>
        <p:xfrm>
          <a:off x="5761893" y="1941593"/>
          <a:ext cx="6136651" cy="4482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5648">
                  <a:extLst>
                    <a:ext uri="{9D8B030D-6E8A-4147-A177-3AD203B41FA5}">
                      <a16:colId xmlns:a16="http://schemas.microsoft.com/office/drawing/2014/main" val="1407794646"/>
                    </a:ext>
                  </a:extLst>
                </a:gridCol>
                <a:gridCol w="1113508">
                  <a:extLst>
                    <a:ext uri="{9D8B030D-6E8A-4147-A177-3AD203B41FA5}">
                      <a16:colId xmlns:a16="http://schemas.microsoft.com/office/drawing/2014/main" val="170302333"/>
                    </a:ext>
                  </a:extLst>
                </a:gridCol>
                <a:gridCol w="1045264">
                  <a:extLst>
                    <a:ext uri="{9D8B030D-6E8A-4147-A177-3AD203B41FA5}">
                      <a16:colId xmlns:a16="http://schemas.microsoft.com/office/drawing/2014/main" val="2232778954"/>
                    </a:ext>
                  </a:extLst>
                </a:gridCol>
                <a:gridCol w="973673">
                  <a:extLst>
                    <a:ext uri="{9D8B030D-6E8A-4147-A177-3AD203B41FA5}">
                      <a16:colId xmlns:a16="http://schemas.microsoft.com/office/drawing/2014/main" val="2275691097"/>
                    </a:ext>
                  </a:extLst>
                </a:gridCol>
                <a:gridCol w="1066890">
                  <a:extLst>
                    <a:ext uri="{9D8B030D-6E8A-4147-A177-3AD203B41FA5}">
                      <a16:colId xmlns:a16="http://schemas.microsoft.com/office/drawing/2014/main" val="1207099244"/>
                    </a:ext>
                  </a:extLst>
                </a:gridCol>
                <a:gridCol w="821668">
                  <a:extLst>
                    <a:ext uri="{9D8B030D-6E8A-4147-A177-3AD203B41FA5}">
                      <a16:colId xmlns:a16="http://schemas.microsoft.com/office/drawing/2014/main" val="1394276882"/>
                    </a:ext>
                  </a:extLst>
                </a:gridCol>
              </a:tblGrid>
              <a:tr h="43457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greedy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Beam3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Beam5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beam15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Top-p 0.9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8608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r>
                        <a:rPr lang="en-US" altLang="zh-TW" dirty="0"/>
                        <a:t>Rouge1-r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342807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Rouge1-p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0.2030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0.2086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35358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Rouge1-f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0.2237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0.2373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0.2421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0.2462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0.2237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23310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Rouge2-r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0.1016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11784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Rouge2-p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0.0666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0.0697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23538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Rouge2-f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0.0869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59182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RougeL</a:t>
                      </a:r>
                      <a:r>
                        <a:rPr lang="en-US" altLang="zh-TW" dirty="0"/>
                        <a:t>-r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0.2705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4860"/>
                  </a:ext>
                </a:extLst>
              </a:tr>
              <a:tr h="302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RougeL</a:t>
                      </a:r>
                      <a:r>
                        <a:rPr lang="en-US" altLang="zh-TW" dirty="0"/>
                        <a:t>-p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0.1762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0.1812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0.1864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3148"/>
                  </a:ext>
                </a:extLst>
              </a:tr>
              <a:tr h="43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RougeL</a:t>
                      </a:r>
                      <a:r>
                        <a:rPr lang="en-US" altLang="zh-TW" dirty="0"/>
                        <a:t>-f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0.2064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0.2145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4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98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935DB-A6E5-8D26-0805-AD5EF620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Bonus: Applied RL on Summarization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4F5DB-D67D-036C-F725-52EC1238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Algorithm:</a:t>
            </a:r>
          </a:p>
          <a:p>
            <a:pPr lvl="1"/>
            <a:r>
              <a:rPr kumimoji="1" lang="en" altLang="zh-TW" dirty="0"/>
              <a:t>I use classical policy gradient as the RL algorithm. For every generated sentence, I assign the same reward to every single token(word). The reward functions </a:t>
            </a:r>
            <a:r>
              <a:rPr kumimoji="1" lang="en-US" altLang="zh-TW" dirty="0"/>
              <a:t>I tried are rouge-1 and rouge-L. Each reward function make the model more robust for the model.</a:t>
            </a:r>
          </a:p>
          <a:p>
            <a:r>
              <a:rPr lang="en" altLang="zh-TW" dirty="0"/>
              <a:t>Compare to Supervised Learning:</a:t>
            </a:r>
          </a:p>
          <a:p>
            <a:pPr lvl="1"/>
            <a:r>
              <a:rPr kumimoji="1" lang="en" altLang="zh-TW" dirty="0"/>
              <a:t>The most significant difference is that, in the RL methods bellow, they all need only one epoch to pass the baseline. But supervised learning method needs 5 or more epochs to pass it.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9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899</Words>
  <Application>Microsoft Macintosh PowerPoint</Application>
  <PresentationFormat>寬螢幕</PresentationFormat>
  <Paragraphs>164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ADL2022 HW3 report</vt:lpstr>
      <vt:lpstr>Q1: Model</vt:lpstr>
      <vt:lpstr>Q1: Model</vt:lpstr>
      <vt:lpstr>Q2: Training</vt:lpstr>
      <vt:lpstr>Q2: Training</vt:lpstr>
      <vt:lpstr>Q3: Generation Strategies</vt:lpstr>
      <vt:lpstr>Q3: Generation Strategies</vt:lpstr>
      <vt:lpstr>Q3: Generation Strategies</vt:lpstr>
      <vt:lpstr>Bonus: Applied RL on Summarization</vt:lpstr>
      <vt:lpstr>Bonus: Applied RL on Summarization</vt:lpstr>
      <vt:lpstr>Bonus: Applied RL on Summarization</vt:lpstr>
      <vt:lpstr>Bonus: Applied RL on Summarization</vt:lpstr>
      <vt:lpstr>Bonus: Applied RL on Summarization</vt:lpstr>
      <vt:lpstr>Bonus: Applied RL on Summarization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竹筍 黃</dc:creator>
  <cp:lastModifiedBy>竹筍 黃</cp:lastModifiedBy>
  <cp:revision>6</cp:revision>
  <dcterms:created xsi:type="dcterms:W3CDTF">2022-05-10T12:11:54Z</dcterms:created>
  <dcterms:modified xsi:type="dcterms:W3CDTF">2022-05-15T18:58:23Z</dcterms:modified>
</cp:coreProperties>
</file>