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8537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029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6389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3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97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009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3717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2159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81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5301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303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589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9" y="1110054"/>
            <a:ext cx="7365443" cy="45803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>
              <a:lnSpc>
                <a:spcPct val="80000"/>
              </a:lnSpc>
            </a:pPr>
            <a:r>
              <a:rPr lang="en-US" sz="680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Aptos Serif" panose="020B0502040204020203" pitchFamily="18" charset="0"/>
                <a:cs typeface="Aptos Serif" panose="020B0502040204020203" pitchFamily="18" charset="0"/>
              </a:rPr>
              <a:t>Báo cáo </a:t>
            </a:r>
            <a:br>
              <a:rPr lang="en-US" sz="680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Aptos Serif" panose="020B0502040204020203" pitchFamily="18" charset="0"/>
                <a:cs typeface="Aptos Serif" panose="020B0502040204020203" pitchFamily="18" charset="0"/>
              </a:rPr>
            </a:br>
            <a:r>
              <a:rPr lang="en-US" sz="680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Aptos Serif" panose="020B0502040204020203" pitchFamily="18" charset="0"/>
                <a:cs typeface="Aptos Serif" panose="020B0502040204020203" pitchFamily="18" charset="0"/>
              </a:rPr>
              <a:t>bài tập lớn 2</a:t>
            </a:r>
            <a:br>
              <a:rPr lang="en-US" sz="680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Aptos Serif" panose="020B0502040204020203" pitchFamily="18" charset="0"/>
                <a:cs typeface="Aptos Serif" panose="020B0502040204020203" pitchFamily="18" charset="0"/>
              </a:rPr>
            </a:br>
            <a:r>
              <a:rPr lang="en-US" sz="680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Aptos Serif" panose="020B0502040204020203" pitchFamily="18" charset="0"/>
                <a:cs typeface="Aptos Serif" panose="020B0502040204020203" pitchFamily="18" charset="0"/>
              </a:rPr>
              <a:t>mạng máy tính</a:t>
            </a:r>
            <a:br>
              <a:rPr lang="en-US" sz="680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Aptos Serif" panose="020B0502040204020203" pitchFamily="18" charset="0"/>
                <a:cs typeface="Aptos Serif" panose="020B0502040204020203" pitchFamily="18" charset="0"/>
              </a:rPr>
            </a:br>
            <a:r>
              <a:rPr lang="en-US" sz="6800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Aptos Serif" panose="020B0502040204020203" pitchFamily="18" charset="0"/>
                <a:cs typeface="Aptos Serif" panose="020B0502040204020203" pitchFamily="18" charset="0"/>
              </a:rPr>
              <a:t>chủ đề: Thiết kế mạng máy tính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34A5E-D456-CEDD-2F9C-83F45DE20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630" y="380681"/>
            <a:ext cx="9966960" cy="359243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b="1"/>
              <a:t>Mục tiêu báo cáo</a:t>
            </a:r>
            <a:br>
              <a:rPr lang="en-US" sz="2800" b="1"/>
            </a:br>
            <a:r>
              <a:rPr lang="en-US" sz="2800" b="1">
                <a:latin typeface="+mn-lt"/>
              </a:rPr>
              <a:t>- </a:t>
            </a:r>
            <a:r>
              <a:rPr lang="en-US" sz="2800">
                <a:latin typeface="+mn-lt"/>
                <a:cs typeface="Times New Roman" panose="02020603050405020304" pitchFamily="18" charset="0"/>
              </a:rPr>
              <a:t>Phân tích yêu cầu mạng tại Headquarters - và Branches.</a:t>
            </a:r>
            <a:br>
              <a:rPr lang="en-US" sz="2800">
                <a:latin typeface="+mn-lt"/>
                <a:cs typeface="Times New Roman" panose="02020603050405020304" pitchFamily="18" charset="0"/>
              </a:rPr>
            </a:br>
            <a:br>
              <a:rPr lang="en-US" sz="2800">
                <a:latin typeface="+mn-lt"/>
                <a:cs typeface="Times New Roman" panose="02020603050405020304" pitchFamily="18" charset="0"/>
              </a:rPr>
            </a:br>
            <a:r>
              <a:rPr lang="en-US" sz="2800">
                <a:latin typeface="+mn-lt"/>
                <a:cs typeface="Times New Roman" panose="02020603050405020304" pitchFamily="18" charset="0"/>
              </a:rPr>
              <a:t>- Thiết kế kiến trúc mạng phù hợp.</a:t>
            </a:r>
            <a:br>
              <a:rPr lang="en-US" sz="2800">
                <a:latin typeface="+mn-lt"/>
                <a:cs typeface="Times New Roman" panose="02020603050405020304" pitchFamily="18" charset="0"/>
              </a:rPr>
            </a:br>
            <a:br>
              <a:rPr lang="en-US" sz="2800">
                <a:latin typeface="+mn-lt"/>
                <a:cs typeface="Times New Roman" panose="02020603050405020304" pitchFamily="18" charset="0"/>
              </a:rPr>
            </a:br>
            <a:r>
              <a:rPr lang="en-US" sz="2800">
                <a:latin typeface="+mn-lt"/>
                <a:cs typeface="Times New Roman" panose="02020603050405020304" pitchFamily="18" charset="0"/>
              </a:rPr>
              <a:t>- Đề xuất thiết bị, IP Plan, và Wiring Diagram.</a:t>
            </a:r>
            <a:br>
              <a:rPr lang="en-US" sz="2800">
                <a:latin typeface="+mn-lt"/>
                <a:cs typeface="Times New Roman" panose="02020603050405020304" pitchFamily="18" charset="0"/>
              </a:rPr>
            </a:br>
            <a:r>
              <a:rPr lang="en-US" sz="2800">
                <a:latin typeface="+mn-lt"/>
                <a:cs typeface="Times New Roman" panose="02020603050405020304" pitchFamily="18" charset="0"/>
              </a:rPr>
              <a:t>- Tính toán băng thông cần thiết từ ISP.</a:t>
            </a:r>
            <a:br>
              <a:rPr lang="en-US" sz="2800">
                <a:latin typeface="+mn-lt"/>
                <a:cs typeface="Times New Roman" panose="02020603050405020304" pitchFamily="18" charset="0"/>
              </a:rPr>
            </a:br>
            <a:br>
              <a:rPr lang="en-US" sz="2800">
                <a:latin typeface="+mn-lt"/>
                <a:cs typeface="Times New Roman" panose="02020603050405020304" pitchFamily="18" charset="0"/>
              </a:rPr>
            </a:br>
            <a:r>
              <a:rPr lang="en-US" sz="2800">
                <a:latin typeface="+mn-lt"/>
                <a:cs typeface="Times New Roman" panose="02020603050405020304" pitchFamily="18" charset="0"/>
              </a:rPr>
              <a:t>- Cấu hình mạng và xây dựng mô hình giả lập bằng Cisco Packet Tracer.</a:t>
            </a:r>
            <a:br>
              <a:rPr lang="en-US" sz="2800">
                <a:latin typeface="+mn-lt"/>
              </a:rPr>
            </a:br>
            <a:endParaRPr lang="en-US" sz="280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92397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D6EEF4-A560-C045-7A95-14DEBFEA7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2B1322-9050-068B-2FC5-5ED0FDECA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7ACE72-02F2-86E3-B2EA-7A88872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3CE18B-930A-5570-7539-5A638C22A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17D561-330A-ADBE-B0E5-269D21AB5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D321E11-D8AE-D5EA-100D-E8139CE6C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091F7E2-454E-E936-A111-0126C467B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F487A4-058F-C521-B8EC-E7E81B1AC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ED0B5-F82C-3FA0-B6E2-88FD76423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70" y="94797"/>
            <a:ext cx="10106519" cy="359243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>
                <a:latin typeface="+mn-lt"/>
              </a:rPr>
              <a:t>Phân tích yêu cầu hệ thống – Headquarters</a:t>
            </a:r>
            <a:br>
              <a:rPr lang="en-US" sz="2800">
                <a:latin typeface="+mn-lt"/>
              </a:rPr>
            </a:br>
            <a:br>
              <a:rPr lang="en-US" sz="2800">
                <a:latin typeface="+mn-lt"/>
              </a:rPr>
            </a:br>
            <a:r>
              <a:rPr lang="en-US" sz="2800">
                <a:latin typeface="+mn-lt"/>
              </a:rPr>
              <a:t>- Tòa nhà 7 tầng, 120 máy trạm.</a:t>
            </a:r>
            <a:br>
              <a:rPr lang="en-US" sz="2800">
                <a:latin typeface="+mn-lt"/>
              </a:rPr>
            </a:br>
            <a:br>
              <a:rPr lang="en-US" sz="2800">
                <a:latin typeface="+mn-lt"/>
              </a:rPr>
            </a:br>
            <a:r>
              <a:rPr lang="en-US" sz="2800">
                <a:latin typeface="+mn-lt"/>
              </a:rPr>
              <a:t>- Một switch layer 3 đóng vai trò switch trung tâm cho mô hình star topology</a:t>
            </a:r>
            <a:br>
              <a:rPr lang="en-US" sz="2800">
                <a:latin typeface="+mn-lt"/>
              </a:rPr>
            </a:br>
            <a:br>
              <a:rPr lang="en-US" sz="2800">
                <a:latin typeface="+mn-lt"/>
              </a:rPr>
            </a:br>
            <a:r>
              <a:rPr lang="en-US" sz="2800">
                <a:latin typeface="+mn-lt"/>
              </a:rPr>
              <a:t>- 5 server ở tầng IT (Web, Database, File Sharing, ...).</a:t>
            </a:r>
            <a:br>
              <a:rPr lang="en-US" sz="2800">
                <a:latin typeface="+mn-lt"/>
              </a:rPr>
            </a:br>
            <a:br>
              <a:rPr lang="en-US" sz="2800">
                <a:latin typeface="+mn-lt"/>
              </a:rPr>
            </a:br>
            <a:r>
              <a:rPr lang="en-US" sz="2800">
                <a:latin typeface="+mn-lt"/>
              </a:rPr>
              <a:t>- Các thiết bị switch layer 2, access point, workstation, camera giám sát ở mỗi tầng</a:t>
            </a:r>
            <a:endParaRPr lang="en-US" sz="280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964ED0-275B-F7A6-A5E5-825069FC0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AE14ED-7C4D-8CC2-33D9-77FE26677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4D0FF46-A692-1BDD-EC7F-18A185344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7D615CA-EAAA-84D5-CB97-F2C16BF6E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9" name="Picture 5" descr="Star Topology Network Diagram Template | MyDraw">
            <a:extLst>
              <a:ext uri="{FF2B5EF4-FFF2-40B4-BE49-F238E27FC236}">
                <a16:creationId xmlns:a16="http://schemas.microsoft.com/office/drawing/2014/main" id="{FD83A523-C6A8-D884-DAB2-F0AD3C02E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90" y="3765062"/>
            <a:ext cx="4388409" cy="310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78594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765DAE-6907-D833-41AE-AD69C6200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E322DF-CDCA-61AF-B507-0F6793AF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22501-6AF1-CCE7-F83F-170EE780E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B6E716-8580-C031-A1EC-931F30148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1C2F92-23A5-CFA5-2897-5EDFBFD6E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9F6703-0DB9-EA5B-3DD3-D4B2BF9C2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1D46A4-A7F4-CA80-07FE-5162163C5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27550C-1B00-B515-6E03-D21C0C16E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BF284-8611-2763-5BCB-12FBE9B2B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15" y="598383"/>
            <a:ext cx="11710030" cy="260201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/>
              <a:t>Phân tích yêu cầu hệ thống – Branches</a:t>
            </a:r>
            <a:br>
              <a:rPr lang="en-US" sz="2800"/>
            </a:br>
            <a:br>
              <a:rPr lang="en-US" sz="1400">
                <a:latin typeface="+mn-lt"/>
              </a:rPr>
            </a:br>
            <a:r>
              <a:rPr lang="en-US" sz="2800">
                <a:latin typeface="+mn-lt"/>
              </a:rPr>
              <a:t>- Tòa nhà 2 tầng, 30 máy trạm</a:t>
            </a:r>
            <a:br>
              <a:rPr lang="en-US" sz="2800">
                <a:latin typeface="+mn-lt"/>
              </a:rPr>
            </a:br>
            <a:br>
              <a:rPr lang="en-US" sz="2800">
                <a:latin typeface="+mn-lt"/>
              </a:rPr>
            </a:br>
            <a:r>
              <a:rPr lang="en-US" sz="2800">
                <a:latin typeface="+mn-lt"/>
              </a:rPr>
              <a:t>- 1 switch layer 3 làm trung tâm</a:t>
            </a:r>
            <a:br>
              <a:rPr lang="en-US" sz="2800">
                <a:latin typeface="+mn-lt"/>
              </a:rPr>
            </a:br>
            <a:br>
              <a:rPr lang="en-US" sz="2800">
                <a:latin typeface="+mn-lt"/>
              </a:rPr>
            </a:br>
            <a:r>
              <a:rPr lang="en-US" sz="2800">
                <a:latin typeface="+mn-lt"/>
              </a:rPr>
              <a:t>- Mỗi tầng có camera giám sát, access point, workstations</a:t>
            </a:r>
            <a:br>
              <a:rPr lang="en-US" sz="2800">
                <a:latin typeface="+mn-lt"/>
              </a:rPr>
            </a:br>
            <a:br>
              <a:rPr lang="en-US" sz="2800">
                <a:latin typeface="+mn-lt"/>
              </a:rPr>
            </a:br>
            <a:r>
              <a:rPr lang="en-US" sz="2800">
                <a:latin typeface="+mn-lt"/>
              </a:rPr>
              <a:t>- 3 server ở tầng 1 (tầng it)</a:t>
            </a:r>
            <a:br>
              <a:rPr lang="en-US" sz="2800">
                <a:latin typeface="+mn-lt"/>
              </a:rPr>
            </a:br>
            <a:r>
              <a:rPr lang="en-US" sz="2800">
                <a:latin typeface="+mn-lt"/>
              </a:rPr>
              <a:t> </a:t>
            </a:r>
            <a:endParaRPr lang="en-US" sz="280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345BCC-C191-1AE9-0FF2-E00371996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4C467E-CF65-152D-873A-A43FC0FF3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4D05AD9-A700-E10B-FC93-E473A2AD5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6E5D33D-2918-D828-5F16-4B0DC689E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03774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3470C8-0318-86EA-7E5B-9CE201808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987513-A543-9613-5A46-50269C47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EFF1A8-0579-FDC7-A920-8D8B3A407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F000A6-20C9-22E1-857A-725EBCCF8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619A97-A23A-748E-9A74-91154D9FD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447C11-8AF7-7291-3E37-E2B9D9076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A1773C8-27EE-9279-04BB-7159A71F6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D6F1A69-0F2F-7D6C-BC7D-70D984239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B453D-41FF-C794-EDB4-A892CFD85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15" y="598383"/>
            <a:ext cx="11710030" cy="26020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+mn-lt"/>
              </a:rPr>
              <a:t> </a:t>
            </a:r>
            <a:endParaRPr lang="en-US" sz="280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AF2A6C-2B0B-72E3-7E9E-003539A20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8AEE5B-5D77-8236-F03F-84E7B008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A37E9F8-8200-4737-9030-0355CE902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AE05725-15C7-C774-E4ED-6C5B59DF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88D24C-6EC2-8FE7-510F-ACAB877A6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613570"/>
              </p:ext>
            </p:extLst>
          </p:nvPr>
        </p:nvGraphicFramePr>
        <p:xfrm>
          <a:off x="479425" y="763212"/>
          <a:ext cx="11407920" cy="3069522"/>
        </p:xfrm>
        <a:graphic>
          <a:graphicData uri="http://schemas.openxmlformats.org/drawingml/2006/table">
            <a:tbl>
              <a:tblPr/>
              <a:tblGrid>
                <a:gridCol w="3802640">
                  <a:extLst>
                    <a:ext uri="{9D8B030D-6E8A-4147-A177-3AD203B41FA5}">
                      <a16:colId xmlns:a16="http://schemas.microsoft.com/office/drawing/2014/main" val="3382008989"/>
                    </a:ext>
                  </a:extLst>
                </a:gridCol>
                <a:gridCol w="3802640">
                  <a:extLst>
                    <a:ext uri="{9D8B030D-6E8A-4147-A177-3AD203B41FA5}">
                      <a16:colId xmlns:a16="http://schemas.microsoft.com/office/drawing/2014/main" val="3116725154"/>
                    </a:ext>
                  </a:extLst>
                </a:gridCol>
                <a:gridCol w="3802640">
                  <a:extLst>
                    <a:ext uri="{9D8B030D-6E8A-4147-A177-3AD203B41FA5}">
                      <a16:colId xmlns:a16="http://schemas.microsoft.com/office/drawing/2014/main" val="732158307"/>
                    </a:ext>
                  </a:extLst>
                </a:gridCol>
              </a:tblGrid>
              <a:tr h="511587">
                <a:tc>
                  <a:txBody>
                    <a:bodyPr/>
                    <a:lstStyle/>
                    <a:p>
                      <a:r>
                        <a:rPr lang="en-US" b="1"/>
                        <a:t>Tiêu chí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Headquarters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Branches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586508"/>
                  </a:ext>
                </a:extLst>
              </a:tr>
              <a:tr h="511587">
                <a:tc>
                  <a:txBody>
                    <a:bodyPr/>
                    <a:lstStyle/>
                    <a:p>
                      <a:r>
                        <a:rPr lang="vi-VN" b="1"/>
                        <a:t>Diện tích/sơ đồ</a:t>
                      </a:r>
                      <a:endParaRPr lang="vi-V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Xác định phòng IT, cabling.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IT room, hệ thống cáp.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0338"/>
                  </a:ext>
                </a:extLst>
              </a:tr>
              <a:tr h="511587">
                <a:tc>
                  <a:txBody>
                    <a:bodyPr/>
                    <a:lstStyle/>
                    <a:p>
                      <a:r>
                        <a:rPr lang="vi-VN" b="1"/>
                        <a:t>Số lượng máy trạm</a:t>
                      </a:r>
                      <a:endParaRPr lang="vi-V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120 máy trạm.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30 máy trạm.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907759"/>
                  </a:ext>
                </a:extLst>
              </a:tr>
              <a:tr h="511587">
                <a:tc>
                  <a:txBody>
                    <a:bodyPr/>
                    <a:lstStyle/>
                    <a:p>
                      <a:r>
                        <a:rPr lang="en-US" b="1"/>
                        <a:t>Camera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1-2 camera mỗi tầng.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1-2 camera mỗi tầng.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213143"/>
                  </a:ext>
                </a:extLst>
              </a:tr>
              <a:tr h="511587">
                <a:tc>
                  <a:txBody>
                    <a:bodyPr/>
                    <a:lstStyle/>
                    <a:p>
                      <a:r>
                        <a:rPr lang="en-US" b="1"/>
                        <a:t>Thiết bị mạng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Core Switch, Switch tầng.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Switch chính tại IT room.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239622"/>
                  </a:ext>
                </a:extLst>
              </a:tr>
              <a:tr h="511587">
                <a:tc>
                  <a:txBody>
                    <a:bodyPr/>
                    <a:lstStyle/>
                    <a:p>
                      <a:r>
                        <a:rPr lang="en-US" b="1"/>
                        <a:t>Khả năng mở rộng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Dự trù tăng 20% trong 5 năm.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n-NO"/>
                        <a:t>Dự trù tăng 20% trong 5 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53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8477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BD14F4-D2DE-4A09-A1A1-EA0372F99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5C9715-2EDF-3ED3-4A4C-76AA8D03C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0F3426-37DB-A207-1922-B84CAA557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D49FE9-C370-D862-0F92-CD26E64C3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8E84CA-451E-A2F3-BAE9-11EEB53D8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B2A6A9-D3EA-31F7-5599-375F7A15E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69756C-1BB1-3AC4-6C87-DA3F57501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33B11EA-CCBE-83E1-2ED8-DCBF864F2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36C3B-7F34-B6D0-2590-0AA5EF3AA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15" y="598383"/>
            <a:ext cx="11710030" cy="26020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+mn-lt"/>
              </a:rPr>
              <a:t> </a:t>
            </a:r>
            <a:endParaRPr lang="en-US" sz="280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D6C631-0DC5-8D09-DBA5-08A34881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1EAFE1-5B5E-53EB-0700-F88968061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924546C-E8E6-E28D-DA8B-CF262EE93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4F790EC-6467-16A6-E298-6A5018105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AA3007-C474-63CB-574B-37687C6BF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035671"/>
              </p:ext>
            </p:extLst>
          </p:nvPr>
        </p:nvGraphicFramePr>
        <p:xfrm>
          <a:off x="304655" y="-156025"/>
          <a:ext cx="11501257" cy="1469289"/>
        </p:xfrm>
        <a:graphic>
          <a:graphicData uri="http://schemas.openxmlformats.org/drawingml/2006/table">
            <a:tbl>
              <a:tblPr/>
              <a:tblGrid>
                <a:gridCol w="5991552">
                  <a:extLst>
                    <a:ext uri="{9D8B030D-6E8A-4147-A177-3AD203B41FA5}">
                      <a16:colId xmlns:a16="http://schemas.microsoft.com/office/drawing/2014/main" val="3382008989"/>
                    </a:ext>
                  </a:extLst>
                </a:gridCol>
                <a:gridCol w="3938502">
                  <a:extLst>
                    <a:ext uri="{9D8B030D-6E8A-4147-A177-3AD203B41FA5}">
                      <a16:colId xmlns:a16="http://schemas.microsoft.com/office/drawing/2014/main" val="3116725154"/>
                    </a:ext>
                  </a:extLst>
                </a:gridCol>
                <a:gridCol w="1571203">
                  <a:extLst>
                    <a:ext uri="{9D8B030D-6E8A-4147-A177-3AD203B41FA5}">
                      <a16:colId xmlns:a16="http://schemas.microsoft.com/office/drawing/2014/main" val="732158307"/>
                    </a:ext>
                  </a:extLst>
                </a:gridCol>
              </a:tblGrid>
              <a:tr h="4024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586508"/>
                  </a:ext>
                </a:extLst>
              </a:tr>
              <a:tr h="459499">
                <a:tc>
                  <a:txBody>
                    <a:bodyPr/>
                    <a:lstStyle/>
                    <a:p>
                      <a:r>
                        <a:rPr lang="en-US" sz="2800"/>
                        <a:t>Phân chia VLAN và bảo mật</a:t>
                      </a:r>
                    </a:p>
                    <a:p>
                      <a:endParaRPr lang="en-US"/>
                    </a:p>
                    <a:p>
                      <a:endParaRPr lang="vi-V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03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233064-8F55-239A-A496-78926F9F4507}"/>
              </a:ext>
            </a:extLst>
          </p:cNvPr>
          <p:cNvSpPr txBox="1"/>
          <p:nvPr/>
        </p:nvSpPr>
        <p:spPr>
          <a:xfrm>
            <a:off x="304655" y="1326338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Headquarters VLAN: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VLAN 10: IT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VLAN 20: Finance.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VLAN 30: HR.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VLAN 40: Marketing.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VLAN 50: Server Farm.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VLAN 60: DMZ.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VLAN 100: Guest Wi-Fi.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991A9-0926-93AD-5544-796612603FBF}"/>
              </a:ext>
            </a:extLst>
          </p:cNvPr>
          <p:cNvSpPr txBox="1"/>
          <p:nvPr/>
        </p:nvSpPr>
        <p:spPr>
          <a:xfrm>
            <a:off x="6966470" y="1339410"/>
            <a:ext cx="41773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Branches VLAN: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VLAN 10: IT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VLAN 50: Tầng 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VLAN 100: Guest Wi-Fi.</a:t>
            </a:r>
          </a:p>
        </p:txBody>
      </p:sp>
    </p:spTree>
    <p:extLst>
      <p:ext uri="{BB962C8B-B14F-4D97-AF65-F5344CB8AC3E}">
        <p14:creationId xmlns:p14="http://schemas.microsoft.com/office/powerpoint/2010/main" val="226036883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BE5F29-E4FE-3D88-3A8B-202B3532C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F5AC1-5C16-1288-4E69-ACE09777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6D5F85-763B-BD6D-9E3A-A0EC7936B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A489FD-9CF5-74CE-0975-F1AA68625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FFA838-3D5F-CF53-B518-D6D4FF603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7656994-4EB5-CFD3-EDEE-C740DE92D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EF997B-1C9E-03A5-557A-073CEB12E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5ABC9FD-14C1-874F-A344-B44DB10A7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D10E1-C738-66B9-7786-7509B4FE0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15" y="598383"/>
            <a:ext cx="11710030" cy="26020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+mn-lt"/>
              </a:rPr>
              <a:t> </a:t>
            </a:r>
            <a:endParaRPr lang="en-US" sz="280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9470E1-1679-268F-0931-F764BE9BF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FEA336-4D96-15AA-CF75-A2CEBC38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D96C50C-253D-C5F8-547E-F1CD13547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A34DFE-05CE-C555-C3F5-873DC8476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C26DF7-5283-CD86-1A6C-B1A81812A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77711"/>
              </p:ext>
            </p:extLst>
          </p:nvPr>
        </p:nvGraphicFramePr>
        <p:xfrm>
          <a:off x="304655" y="-156025"/>
          <a:ext cx="11501257" cy="1896009"/>
        </p:xfrm>
        <a:graphic>
          <a:graphicData uri="http://schemas.openxmlformats.org/drawingml/2006/table">
            <a:tbl>
              <a:tblPr/>
              <a:tblGrid>
                <a:gridCol w="5991552">
                  <a:extLst>
                    <a:ext uri="{9D8B030D-6E8A-4147-A177-3AD203B41FA5}">
                      <a16:colId xmlns:a16="http://schemas.microsoft.com/office/drawing/2014/main" val="3382008989"/>
                    </a:ext>
                  </a:extLst>
                </a:gridCol>
                <a:gridCol w="3938502">
                  <a:extLst>
                    <a:ext uri="{9D8B030D-6E8A-4147-A177-3AD203B41FA5}">
                      <a16:colId xmlns:a16="http://schemas.microsoft.com/office/drawing/2014/main" val="3116725154"/>
                    </a:ext>
                  </a:extLst>
                </a:gridCol>
                <a:gridCol w="1571203">
                  <a:extLst>
                    <a:ext uri="{9D8B030D-6E8A-4147-A177-3AD203B41FA5}">
                      <a16:colId xmlns:a16="http://schemas.microsoft.com/office/drawing/2014/main" val="732158307"/>
                    </a:ext>
                  </a:extLst>
                </a:gridCol>
              </a:tblGrid>
              <a:tr h="4024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586508"/>
                  </a:ext>
                </a:extLst>
              </a:tr>
              <a:tr h="459499">
                <a:tc>
                  <a:txBody>
                    <a:bodyPr/>
                    <a:lstStyle/>
                    <a:p>
                      <a:r>
                        <a:rPr lang="en-US" sz="2800"/>
                        <a:t>Phân chia VLAN và bảo mật</a:t>
                      </a:r>
                    </a:p>
                    <a:p>
                      <a:endParaRPr lang="en-US" sz="2800"/>
                    </a:p>
                    <a:p>
                      <a:r>
                        <a:rPr lang="en-US"/>
                        <a:t>IP Plan cho Headquarters</a:t>
                      </a:r>
                    </a:p>
                    <a:p>
                      <a:endParaRPr lang="vi-V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033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0201BF-E1CE-7B00-1C4F-8B818AFE1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356137"/>
              </p:ext>
            </p:extLst>
          </p:nvPr>
        </p:nvGraphicFramePr>
        <p:xfrm>
          <a:off x="304993" y="1619250"/>
          <a:ext cx="4584447" cy="2926080"/>
        </p:xfrm>
        <a:graphic>
          <a:graphicData uri="http://schemas.openxmlformats.org/drawingml/2006/table">
            <a:tbl>
              <a:tblPr/>
              <a:tblGrid>
                <a:gridCol w="2457514">
                  <a:extLst>
                    <a:ext uri="{9D8B030D-6E8A-4147-A177-3AD203B41FA5}">
                      <a16:colId xmlns:a16="http://schemas.microsoft.com/office/drawing/2014/main" val="2901538302"/>
                    </a:ext>
                  </a:extLst>
                </a:gridCol>
                <a:gridCol w="2126933">
                  <a:extLst>
                    <a:ext uri="{9D8B030D-6E8A-4147-A177-3AD203B41FA5}">
                      <a16:colId xmlns:a16="http://schemas.microsoft.com/office/drawing/2014/main" val="34576576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VLAN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Subnet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67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VLAN 10 (IT)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192.168.10.0/24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125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VLAN 20 (Finance)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192.168.20.0/24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113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VLAN 30 (HR)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192.168.30.0/24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345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VLAN 40 (Marketing)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192.168.40.0/24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043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VLAN 50 (Server)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192.168.50.0/24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211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VLAN 60 (DMZ)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192.168.60.0/24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92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VLAN 100 (Guest)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192.168.100.0/24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64077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442F1D1-E956-6AC8-9C1E-D632F24F64EF}"/>
              </a:ext>
            </a:extLst>
          </p:cNvPr>
          <p:cNvSpPr txBox="1"/>
          <p:nvPr/>
        </p:nvSpPr>
        <p:spPr>
          <a:xfrm>
            <a:off x="7016449" y="11378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IP Plan cho Branches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322246E-F4FB-1915-2909-F3386A1B1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52115"/>
              </p:ext>
            </p:extLst>
          </p:nvPr>
        </p:nvGraphicFramePr>
        <p:xfrm>
          <a:off x="7016449" y="1667938"/>
          <a:ext cx="5503546" cy="1463040"/>
        </p:xfrm>
        <a:graphic>
          <a:graphicData uri="http://schemas.openxmlformats.org/drawingml/2006/table">
            <a:tbl>
              <a:tblPr/>
              <a:tblGrid>
                <a:gridCol w="2751773">
                  <a:extLst>
                    <a:ext uri="{9D8B030D-6E8A-4147-A177-3AD203B41FA5}">
                      <a16:colId xmlns:a16="http://schemas.microsoft.com/office/drawing/2014/main" val="407159356"/>
                    </a:ext>
                  </a:extLst>
                </a:gridCol>
                <a:gridCol w="2751773">
                  <a:extLst>
                    <a:ext uri="{9D8B030D-6E8A-4147-A177-3AD203B41FA5}">
                      <a16:colId xmlns:a16="http://schemas.microsoft.com/office/drawing/2014/main" val="2138575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VLAN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Subnet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208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VLAN 10 (IT)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192.168.110.0/24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319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VLAN 50 (Tầng 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192.168.150.0/24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165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VLAN 100 (Guest)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192.168.200.0/24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728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04248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1CB841-5F7A-3A8F-CA15-4F79E16B3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064A53-401D-5CFE-1A6C-D4530C393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250342-FA78-C2D9-D8CE-9ECA0DAAD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66AADC-F57A-0959-DA80-CB7B65662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4A4268-DC84-E2B1-5879-3BB0A55C4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86C25F6-124D-6A65-6F05-0859CBACF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14F681-EDD8-25A8-12CB-AD198641C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CFEFDF-7FE0-00F3-3C73-5CF3A578C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81F92-3EF2-3DA5-362D-275FE87DF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15" y="598383"/>
            <a:ext cx="11710030" cy="26020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latin typeface="+mn-lt"/>
              </a:rPr>
              <a:t> </a:t>
            </a:r>
            <a:endParaRPr lang="en-US" sz="280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31578-F400-4FAA-F8C5-E4B3B3780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E2646F-69AC-FC3C-904F-EEE87754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1FAC69-1B12-987B-3DD6-2CFDC5941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8734B00-76FB-862E-B039-E42BD19D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D56B5B-B97F-34DA-8B72-275A9B017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42909"/>
              </p:ext>
            </p:extLst>
          </p:nvPr>
        </p:nvGraphicFramePr>
        <p:xfrm>
          <a:off x="304655" y="-156025"/>
          <a:ext cx="10194862" cy="861988"/>
        </p:xfrm>
        <a:graphic>
          <a:graphicData uri="http://schemas.openxmlformats.org/drawingml/2006/table">
            <a:tbl>
              <a:tblPr/>
              <a:tblGrid>
                <a:gridCol w="4685157">
                  <a:extLst>
                    <a:ext uri="{9D8B030D-6E8A-4147-A177-3AD203B41FA5}">
                      <a16:colId xmlns:a16="http://schemas.microsoft.com/office/drawing/2014/main" val="3382008989"/>
                    </a:ext>
                  </a:extLst>
                </a:gridCol>
                <a:gridCol w="3938502">
                  <a:extLst>
                    <a:ext uri="{9D8B030D-6E8A-4147-A177-3AD203B41FA5}">
                      <a16:colId xmlns:a16="http://schemas.microsoft.com/office/drawing/2014/main" val="3116725154"/>
                    </a:ext>
                  </a:extLst>
                </a:gridCol>
                <a:gridCol w="1571203">
                  <a:extLst>
                    <a:ext uri="{9D8B030D-6E8A-4147-A177-3AD203B41FA5}">
                      <a16:colId xmlns:a16="http://schemas.microsoft.com/office/drawing/2014/main" val="732158307"/>
                    </a:ext>
                  </a:extLst>
                </a:gridCol>
              </a:tblGrid>
              <a:tr h="4024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586508"/>
                  </a:ext>
                </a:extLst>
              </a:tr>
              <a:tr h="459499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03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7D6294-7527-AE70-4B4D-A153A7A1104D}"/>
              </a:ext>
            </a:extLst>
          </p:cNvPr>
          <p:cNvSpPr txBox="1"/>
          <p:nvPr/>
        </p:nvSpPr>
        <p:spPr>
          <a:xfrm>
            <a:off x="174267" y="27496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Tính toán băng thông cần thiết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8596A-9BFD-E87D-3196-F9A0D5D53F82}"/>
              </a:ext>
            </a:extLst>
          </p:cNvPr>
          <p:cNvSpPr txBox="1"/>
          <p:nvPr/>
        </p:nvSpPr>
        <p:spPr>
          <a:xfrm>
            <a:off x="191553" y="93419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Headquarters: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Download:</a:t>
            </a:r>
            <a:r>
              <a:rPr lang="en-US"/>
              <a:t> 48.2 Mbps.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Upload:</a:t>
            </a:r>
            <a:r>
              <a:rPr lang="en-US"/>
              <a:t> 58.6 Mbps.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b="1"/>
              <a:t>Branches (mỗi chi nhánh):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Download:</a:t>
            </a:r>
            <a:r>
              <a:rPr lang="en-US"/>
              <a:t> 12.9 Mbps.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Upload:</a:t>
            </a:r>
            <a:r>
              <a:rPr lang="en-US"/>
              <a:t> 21.9 Mbps.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b="1"/>
              <a:t>Yêu cầu từ ISP: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Headquarters: Download 50 Mbps, Upload 75 Mbps.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Branches: Download 20 Mbps, Upload 30 Mbps.</a:t>
            </a:r>
          </a:p>
        </p:txBody>
      </p:sp>
    </p:spTree>
    <p:extLst>
      <p:ext uri="{BB962C8B-B14F-4D97-AF65-F5344CB8AC3E}">
        <p14:creationId xmlns:p14="http://schemas.microsoft.com/office/powerpoint/2010/main" val="369829110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25</TotalTime>
  <Words>519</Words>
  <Application>Microsoft Office PowerPoint</Application>
  <PresentationFormat>Widescreen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 Serif</vt:lpstr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Báo cáo  bài tập lớn 2 mạng máy tính chủ đề: Thiết kế mạng máy tính</vt:lpstr>
      <vt:lpstr>Mục tiêu báo cáo - Phân tích yêu cầu mạng tại Headquarters - và Branches.  - Thiết kế kiến trúc mạng phù hợp.  - Đề xuất thiết bị, IP Plan, và Wiring Diagram. - Tính toán băng thông cần thiết từ ISP.  - Cấu hình mạng và xây dựng mô hình giả lập bằng Cisco Packet Tracer. </vt:lpstr>
      <vt:lpstr>Phân tích yêu cầu hệ thống – Headquarters  - Tòa nhà 7 tầng, 120 máy trạm.  - Một switch layer 3 đóng vai trò switch trung tâm cho mô hình star topology  - 5 server ở tầng IT (Web, Database, File Sharing, ...).  - Các thiết bị switch layer 2, access point, workstation, camera giám sát ở mỗi tầng</vt:lpstr>
      <vt:lpstr>Phân tích yêu cầu hệ thống – Branches  - Tòa nhà 2 tầng, 30 máy trạm  - 1 switch layer 3 làm trung tâm  - Mỗi tầng có camera giám sát, access point, workstations  - 3 server ở tầng 1 (tầng it) 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Bằng Nguyễn Đinh</dc:creator>
  <cp:lastModifiedBy>Bằng Nguyễn Đinh</cp:lastModifiedBy>
  <cp:revision>12</cp:revision>
  <dcterms:created xsi:type="dcterms:W3CDTF">2024-12-14T02:57:08Z</dcterms:created>
  <dcterms:modified xsi:type="dcterms:W3CDTF">2024-12-14T04:06:14Z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