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82" r:id="rId4"/>
    <p:sldId id="281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B8894-AF7D-4D77-89A2-9C588B71771E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23CD4-265A-47D6-B5B0-565E9DCF9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23CD4-265A-47D6-B5B0-565E9DCF94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4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23CD4-265A-47D6-B5B0-565E9DCF94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0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23CD4-265A-47D6-B5B0-565E9DCF94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4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885-80E7-7141-9BD4-CE436FCB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A866-E5DE-8E4C-8DD4-16E594CC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5E60-7D45-DB42-8236-425C506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74D-B998-CF43-BECE-CAA35C2C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42A4-0CB3-8049-8CD7-07D13B1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206-27A9-9E46-B0B0-531121D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34BD-E0F5-264E-8F6D-9840E358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2F6E-BC34-924F-8DD5-912B4D5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20D3-1C0A-404A-93F9-C7E40E94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CB1-98DF-4745-9301-D4D4AA36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03CD6-4258-0248-8D81-C4666CE4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6F5B-6C92-2243-9FD1-A8BFB43D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AA32-D1E1-8248-B240-2C2942B1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6EC7-EB1F-A644-AB32-B80D006E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FE56-FAEB-C641-B31E-ACAEAB0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C44EEA9-6700-A847-9684-8C17D660A30D}"/>
              </a:ext>
            </a:extLst>
          </p:cNvPr>
          <p:cNvGrpSpPr/>
          <p:nvPr userDrawn="1"/>
        </p:nvGrpSpPr>
        <p:grpSpPr>
          <a:xfrm>
            <a:off x="-457200" y="0"/>
            <a:ext cx="12910362" cy="5968746"/>
            <a:chOff x="-406400" y="-224000"/>
            <a:chExt cx="11021391" cy="5095433"/>
          </a:xfrm>
        </p:grpSpPr>
        <p:pic>
          <p:nvPicPr>
            <p:cNvPr id="13" name="Picture 12" descr="Shape, circle&#10;&#10;Description automatically generated">
              <a:extLst>
                <a:ext uri="{FF2B5EF4-FFF2-40B4-BE49-F238E27FC236}">
                  <a16:creationId xmlns:a16="http://schemas.microsoft.com/office/drawing/2014/main" id="{709E6D93-7D51-904A-9467-7D2FC88FF7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2" r="9939"/>
            <a:stretch/>
          </p:blipFill>
          <p:spPr>
            <a:xfrm>
              <a:off x="127001" y="-224000"/>
              <a:ext cx="10265041" cy="5095433"/>
            </a:xfrm>
            <a:prstGeom prst="rect">
              <a:avLst/>
            </a:prstGeom>
          </p:spPr>
        </p:pic>
        <p:pic>
          <p:nvPicPr>
            <p:cNvPr id="14" name="Picture 13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DA0FCB9A-40CF-944F-BBB6-3E3370EBE81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63" b="24543"/>
            <a:stretch/>
          </p:blipFill>
          <p:spPr>
            <a:xfrm>
              <a:off x="-406400" y="1943100"/>
              <a:ext cx="11021391" cy="2438400"/>
            </a:xfrm>
            <a:prstGeom prst="rect">
              <a:avLst/>
            </a:prstGeom>
          </p:spPr>
        </p:pic>
        <p:pic>
          <p:nvPicPr>
            <p:cNvPr id="16" name="Picture 1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484462-C086-2A4E-92A7-460236A162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4" t="40454" r="40693" b="41747"/>
            <a:stretch/>
          </p:blipFill>
          <p:spPr>
            <a:xfrm>
              <a:off x="9078030" y="-18637"/>
              <a:ext cx="1170915" cy="585458"/>
            </a:xfrm>
            <a:prstGeom prst="rect">
              <a:avLst/>
            </a:prstGeom>
          </p:spPr>
        </p:pic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6B7A511-91A5-8241-8D12-4687E73B7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38655" y="5735060"/>
            <a:ext cx="3761220" cy="354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main title over here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901940A-17E0-E149-9741-8F943E23C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8655" y="6198194"/>
            <a:ext cx="3761220" cy="354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main title over here</a:t>
            </a:r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285336DC-030C-4743-A350-652AB99FFC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5281" y="-425618"/>
            <a:ext cx="10601481" cy="3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6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4C54D3E-88D8-2C44-B2F7-7C71F1E66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699" t="19981" b="19847"/>
          <a:stretch/>
        </p:blipFill>
        <p:spPr>
          <a:xfrm>
            <a:off x="-8762" y="-509"/>
            <a:ext cx="10572866" cy="68585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20D959-196C-4149-8CA7-03FE0449903B}"/>
              </a:ext>
            </a:extLst>
          </p:cNvPr>
          <p:cNvSpPr/>
          <p:nvPr userDrawn="1"/>
        </p:nvSpPr>
        <p:spPr>
          <a:xfrm>
            <a:off x="10135945" y="6418321"/>
            <a:ext cx="1206099" cy="2000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12700" algn="l">
              <a:lnSpc>
                <a:spcPct val="100000"/>
              </a:lnSpc>
              <a:spcBef>
                <a:spcPts val="65"/>
              </a:spcBef>
              <a:tabLst>
                <a:tab pos="1764664" algn="l"/>
              </a:tabLst>
            </a:pPr>
            <a:r>
              <a:rPr lang="en-GB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Our Leadership Way</a:t>
            </a:r>
            <a:endParaRPr lang="en-GB" sz="1000" b="1" spc="3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5CF6A5F-8FB8-6245-978F-C40CFF9C4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3387"/>
          <a:stretch/>
        </p:blipFill>
        <p:spPr>
          <a:xfrm rot="9298381">
            <a:off x="6987436" y="3594476"/>
            <a:ext cx="5786655" cy="2848946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3305FCF-2E53-F74B-B114-2B6B15F05E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889142"/>
            <a:ext cx="8114154" cy="4568622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5F8031-6796-0C44-A54E-52CF03A4D2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870" y="3239468"/>
            <a:ext cx="2047540" cy="108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D4A85D-5C3C-384B-A68A-A1AFE3B0F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829" y="2921760"/>
            <a:ext cx="2047540" cy="2289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Header over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A86302C-ED63-AC4C-8F25-3371C08D3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6859" y="5094726"/>
            <a:ext cx="2672630" cy="108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E6A4A3E-B71A-3842-88A8-34E3532EAD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818" y="4535682"/>
            <a:ext cx="2672630" cy="4638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Header over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34419B93-40F3-4146-8BFA-81A044929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1900" y="1340389"/>
            <a:ext cx="3251878" cy="10840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F7451B-3B60-4347-AACB-CD9E27062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6859" y="1022681"/>
            <a:ext cx="3251878" cy="2289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solidFill>
                  <a:srgbClr val="025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Header over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31C1E-2466-404F-AF3A-2C498F3F5273}"/>
              </a:ext>
            </a:extLst>
          </p:cNvPr>
          <p:cNvSpPr/>
          <p:nvPr userDrawn="1"/>
        </p:nvSpPr>
        <p:spPr>
          <a:xfrm>
            <a:off x="7021834" y="6858508"/>
            <a:ext cx="2043217" cy="5176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D86FF-1A55-134D-8557-0339BDC61160}"/>
              </a:ext>
            </a:extLst>
          </p:cNvPr>
          <p:cNvSpPr/>
          <p:nvPr userDrawn="1"/>
        </p:nvSpPr>
        <p:spPr>
          <a:xfrm rot="5400000">
            <a:off x="12142688" y="3486485"/>
            <a:ext cx="648309" cy="5176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C25AF1-C550-4C4C-BA0D-A09CAD3A321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598204" y="6317669"/>
            <a:ext cx="389902" cy="3729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138539-714E-054E-8EC4-3242D8C955D4}"/>
              </a:ext>
            </a:extLst>
          </p:cNvPr>
          <p:cNvSpPr/>
          <p:nvPr userDrawn="1"/>
        </p:nvSpPr>
        <p:spPr>
          <a:xfrm>
            <a:off x="11600887" y="6395237"/>
            <a:ext cx="378457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"/>
              </a:spcBef>
              <a:tabLst>
                <a:tab pos="1764664" algn="l"/>
              </a:tabLst>
            </a:pPr>
            <a:fld id="{80DED359-F824-C84E-B82B-8564703C1C81}" type="slidenum">
              <a:rPr lang="en-GB" sz="1000" spc="3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 algn="ctr">
                <a:lnSpc>
                  <a:spcPct val="100000"/>
                </a:lnSpc>
                <a:spcBef>
                  <a:spcPts val="65"/>
                </a:spcBef>
                <a:tabLst>
                  <a:tab pos="1764664" algn="l"/>
                </a:tabLst>
              </a:pPr>
              <a:t>‹#›</a:t>
            </a:fld>
            <a:endParaRPr lang="en-GB" sz="1000" spc="3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FAE914-F2BF-254A-AED3-EC6A1D5167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23409" y="2492415"/>
            <a:ext cx="2436383" cy="20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E63-DCBA-B844-85B5-62C0ECD2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BDD8-E896-8447-9555-8DF02452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7D17-83DF-774E-B29D-38644FD5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F72C-ECA4-6841-B44A-38281813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AE4F-F638-7E4F-A40B-A1340B2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677F-D933-864B-BE3A-1D490E37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6820-B0DE-264B-9CFD-BC8350B6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A0DC-4FD8-304D-9F7B-66E1415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93F2-D92B-A440-BE3B-EFFEE489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EEFD-B9BD-AE42-AD0B-47A4427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A7E-ECFD-2B4D-8C78-3E0C7BA1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57-0572-C445-8B7F-6C5A25715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37508-D4E1-A04A-A1DF-068CC8AC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BAA0-77D9-E746-BE12-C54BED14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0C1B-AFEB-8947-BE10-B29031CC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9C6D-27D6-EC40-9ACE-A67CB32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1F78-194F-484E-95CA-A2C3A532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0DE8-41BE-AF46-AA5A-98A05DC4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9B46-E65F-3B4F-8E0D-7D319E2D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3B9AC-5514-0D4C-81EE-C2B4BE39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16DE5-F590-E645-A7FE-DDE798C4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16FE1-3D7A-AE49-B85B-7575CB3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44C2-C61A-1A4A-9D53-9927FCD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BD9FC-337F-7F44-A655-E62D3F2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698E-B717-754F-B1F7-59AF50F2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A06F-F81B-0F40-B599-5299038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9B85B-5816-264B-991C-25694402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AAFC-2CA8-3248-BDC5-BF20656F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4B7A-BFAC-3949-950D-7056998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FD780-9F32-794D-A851-9FBA8030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0C88-1906-144F-97D9-3563D301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3CCE-D0AD-ED47-9027-476C409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DD1C-F897-DE47-AA97-3F27C690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ADBA1-CE6D-D64A-817A-9E2BC673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A1D1-CC72-D641-B19B-EFA6B2D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3765-D2B5-4547-9E07-342F74A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8F3D-F2DD-0D4D-A412-C94FB3E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7B9-97A4-2C40-9394-D017039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E19DB-200B-4345-BB1D-5D04EA5C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87F9-7324-BA4A-9438-7E477624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CE05-AA20-7849-B49A-9C915E40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3386-7D87-0741-A630-A54F45D2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7F1A-FC7E-914F-B854-4FCD8B5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D33EB-F6FC-0349-878B-D9B99392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86FC-7ED5-4045-A929-8A085AE1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D977-6D75-5045-909D-163ABB44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0F77-8D3D-6344-8668-258B680F59F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84F3-D7D3-D740-B97D-D01078A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85EF-909B-1D4B-954E-0B411FFC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BD568-635A-4FB3-812D-3E43012AC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5237" y="1894297"/>
            <a:ext cx="5291191" cy="459511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3D2E39-6441-44E5-90F1-CF9D81F2C6B1}"/>
              </a:ext>
            </a:extLst>
          </p:cNvPr>
          <p:cNvSpPr/>
          <p:nvPr/>
        </p:nvSpPr>
        <p:spPr>
          <a:xfrm>
            <a:off x="6495237" y="147689"/>
            <a:ext cx="5167901" cy="1746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NHS Civility and Respect Programme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428ED-6F58-4CA3-9CA2-8BC22ED1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2" y="357006"/>
            <a:ext cx="5400953" cy="64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FBAFD62-34D5-420A-BBA4-23A8EE459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9154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248590-BA9B-4B37-8F41-59E8BC72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1" y="74059"/>
            <a:ext cx="5915025" cy="586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9C4D6-2E51-4E5A-AACF-37DE1FEBA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03" y="1156592"/>
            <a:ext cx="4550211" cy="52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802D3E-A316-4FDE-A5C9-899FEE28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EA472-DAAD-684C-8CD8-4B1686CF4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4889" y="5735060"/>
            <a:ext cx="5603875" cy="354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Heart, Head and Hands of Leadership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E697C-C1EB-6B49-90AB-77300459C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61601" y="6089072"/>
            <a:ext cx="5059378" cy="354012"/>
          </a:xfrm>
        </p:spPr>
        <p:txBody>
          <a:bodyPr/>
          <a:lstStyle/>
          <a:p>
            <a:r>
              <a:rPr lang="en-US" dirty="0"/>
              <a:t>Compassionate, Curious, Collaborative</a:t>
            </a:r>
          </a:p>
        </p:txBody>
      </p:sp>
    </p:spTree>
    <p:extLst>
      <p:ext uri="{BB962C8B-B14F-4D97-AF65-F5344CB8AC3E}">
        <p14:creationId xmlns:p14="http://schemas.microsoft.com/office/powerpoint/2010/main" val="11775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D6EAA-065E-7144-9482-62F31C90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3500" y="3300530"/>
            <a:ext cx="2046288" cy="1082675"/>
          </a:xfrm>
        </p:spPr>
        <p:txBody>
          <a:bodyPr>
            <a:noAutofit/>
          </a:bodyPr>
          <a:lstStyle/>
          <a:p>
            <a:r>
              <a:rPr lang="en-GB" dirty="0"/>
              <a:t>We aim for the highest standards and seek to continually improve harnessing our ingenuity.</a:t>
            </a:r>
          </a:p>
          <a:p>
            <a:r>
              <a:rPr lang="en-GB" dirty="0"/>
              <a:t>We can be trusted to </a:t>
            </a:r>
            <a:br>
              <a:rPr lang="en-GB" dirty="0"/>
            </a:br>
            <a:r>
              <a:rPr lang="en-GB" dirty="0"/>
              <a:t>do what we promise.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47F1-E67E-E14F-B2B5-B0164B314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7829" y="2921760"/>
            <a:ext cx="2047540" cy="228944"/>
          </a:xfrm>
        </p:spPr>
        <p:txBody>
          <a:bodyPr/>
          <a:lstStyle/>
          <a:p>
            <a:r>
              <a:rPr lang="en-GB" dirty="0"/>
              <a:t>We are Curious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5E15-9849-014E-A2F8-46344F11C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7613" y="5037138"/>
            <a:ext cx="2671762" cy="10842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collaborate, forming effective partnerships to achieve our common goals.</a:t>
            </a:r>
          </a:p>
          <a:p>
            <a:r>
              <a:rPr lang="en-GB" dirty="0"/>
              <a:t>We celebrate success and support our people to be the </a:t>
            </a:r>
            <a:br>
              <a:rPr lang="en-GB" dirty="0"/>
            </a:br>
            <a:r>
              <a:rPr lang="en-GB" dirty="0"/>
              <a:t>best they can be.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3087B-C887-2C42-A399-071005741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1818" y="4535682"/>
            <a:ext cx="2672630" cy="463829"/>
          </a:xfrm>
        </p:spPr>
        <p:txBody>
          <a:bodyPr/>
          <a:lstStyle/>
          <a:p>
            <a:r>
              <a:rPr lang="en-GB" dirty="0"/>
              <a:t>We are  Collaborative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95F4A-07E9-E445-9AB2-18355218B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1900" y="1454150"/>
            <a:ext cx="2862729" cy="10842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are inclusive, promote equality </a:t>
            </a:r>
            <a:br>
              <a:rPr lang="en-GB" dirty="0"/>
            </a:br>
            <a:r>
              <a:rPr lang="en-GB" dirty="0"/>
              <a:t>and diversity, and challenge discrimination.</a:t>
            </a:r>
          </a:p>
          <a:p>
            <a:r>
              <a:rPr lang="en-GB" dirty="0"/>
              <a:t>We are kind and treat people </a:t>
            </a:r>
            <a:br>
              <a:rPr lang="en-GB" dirty="0"/>
            </a:br>
            <a:r>
              <a:rPr lang="en-GB" dirty="0"/>
              <a:t>with compassion, courtesy </a:t>
            </a:r>
            <a:br>
              <a:rPr lang="en-GB" dirty="0"/>
            </a:br>
            <a:r>
              <a:rPr lang="en-GB" dirty="0"/>
              <a:t>and respect.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735B7-A9CB-FA4C-9F8B-5E43129F9E15}"/>
              </a:ext>
            </a:extLst>
          </p:cNvPr>
          <p:cNvCxnSpPr>
            <a:cxnSpLocks/>
          </p:cNvCxnSpPr>
          <p:nvPr/>
        </p:nvCxnSpPr>
        <p:spPr>
          <a:xfrm>
            <a:off x="1231900" y="1251625"/>
            <a:ext cx="2233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9A37E-7007-A54B-98FE-3E83C6EFA4FD}"/>
              </a:ext>
            </a:extLst>
          </p:cNvPr>
          <p:cNvCxnSpPr>
            <a:cxnSpLocks/>
          </p:cNvCxnSpPr>
          <p:nvPr/>
        </p:nvCxnSpPr>
        <p:spPr>
          <a:xfrm>
            <a:off x="1217613" y="4790042"/>
            <a:ext cx="2022288" cy="0"/>
          </a:xfrm>
          <a:prstGeom prst="line">
            <a:avLst/>
          </a:prstGeom>
          <a:ln w="19050">
            <a:solidFill>
              <a:srgbClr val="3FB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73A138-5542-2848-A791-382CBEE80EEB}"/>
              </a:ext>
            </a:extLst>
          </p:cNvPr>
          <p:cNvCxnSpPr>
            <a:cxnSpLocks/>
          </p:cNvCxnSpPr>
          <p:nvPr/>
        </p:nvCxnSpPr>
        <p:spPr>
          <a:xfrm>
            <a:off x="7667625" y="3174787"/>
            <a:ext cx="1489888" cy="0"/>
          </a:xfrm>
          <a:prstGeom prst="line">
            <a:avLst/>
          </a:prstGeom>
          <a:ln w="19050">
            <a:solidFill>
              <a:srgbClr val="B3D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E526CD6-3E17-8A47-AE2B-4CA2973C84BD}"/>
              </a:ext>
            </a:extLst>
          </p:cNvPr>
          <p:cNvSpPr/>
          <p:nvPr/>
        </p:nvSpPr>
        <p:spPr>
          <a:xfrm>
            <a:off x="1093632" y="703898"/>
            <a:ext cx="526053" cy="1962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9134218-25DE-D345-905B-002C45291C70}"/>
              </a:ext>
            </a:extLst>
          </p:cNvPr>
          <p:cNvSpPr/>
          <p:nvPr/>
        </p:nvSpPr>
        <p:spPr>
          <a:xfrm>
            <a:off x="1061367" y="4222102"/>
            <a:ext cx="558318" cy="19622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2ACE5A9-5FE3-B043-A079-D8789E8A0974}"/>
              </a:ext>
            </a:extLst>
          </p:cNvPr>
          <p:cNvSpPr/>
          <p:nvPr/>
        </p:nvSpPr>
        <p:spPr>
          <a:xfrm>
            <a:off x="7509970" y="2650105"/>
            <a:ext cx="558318" cy="196224"/>
          </a:xfrm>
          <a:prstGeom prst="roundRect">
            <a:avLst>
              <a:gd name="adj" fmla="val 50000"/>
            </a:avLst>
          </a:prstGeom>
          <a:solidFill>
            <a:srgbClr val="B3D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49ABF-8B90-8C4E-80C3-78BE37196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6859" y="1022681"/>
            <a:ext cx="3251878" cy="228944"/>
          </a:xfrm>
        </p:spPr>
        <p:txBody>
          <a:bodyPr/>
          <a:lstStyle/>
          <a:p>
            <a:r>
              <a:rPr lang="en-GB" dirty="0"/>
              <a:t>We are Compassionate</a:t>
            </a:r>
          </a:p>
        </p:txBody>
      </p:sp>
    </p:spTree>
    <p:extLst>
      <p:ext uri="{BB962C8B-B14F-4D97-AF65-F5344CB8AC3E}">
        <p14:creationId xmlns:p14="http://schemas.microsoft.com/office/powerpoint/2010/main" val="428449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116</Words>
  <Application>Microsoft Office PowerPoint</Application>
  <PresentationFormat>Widescreen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Brown</dc:creator>
  <cp:lastModifiedBy>Radhika Nair</cp:lastModifiedBy>
  <cp:revision>3</cp:revision>
  <dcterms:created xsi:type="dcterms:W3CDTF">2021-09-21T12:49:27Z</dcterms:created>
  <dcterms:modified xsi:type="dcterms:W3CDTF">2021-09-22T11:49:53Z</dcterms:modified>
</cp:coreProperties>
</file>