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Amatic SC"/>
      <p:regular r:id="rId22"/>
      <p:bold r:id="rId23"/>
    </p:embeddedFont>
    <p:embeddedFont>
      <p:font typeface="Source Code Pr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AmaticSC-regular.fntdata"/><Relationship Id="rId21" Type="http://schemas.openxmlformats.org/officeDocument/2006/relationships/slide" Target="slides/slide16.xml"/><Relationship Id="rId24" Type="http://schemas.openxmlformats.org/officeDocument/2006/relationships/font" Target="fonts/SourceCodePro-regular.fntdata"/><Relationship Id="rId23" Type="http://schemas.openxmlformats.org/officeDocument/2006/relationships/font" Target="fonts/AmaticSC-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italic.fntdata"/><Relationship Id="rId25" Type="http://schemas.openxmlformats.org/officeDocument/2006/relationships/font" Target="fonts/SourceCodePro-bold.fntdata"/><Relationship Id="rId27" Type="http://schemas.openxmlformats.org/officeDocument/2006/relationships/font" Target="fonts/SourceCodePr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oswuXCncW8i45xJ5hzrBx3wBUZzjJ62fTWU3oS3QjgU/edit?usp=shari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Please</a:t>
            </a:r>
            <a:r>
              <a:rPr lang="en">
                <a:highlight>
                  <a:srgbClr val="FFFF00"/>
                </a:highlight>
              </a:rPr>
              <a:t> enter which slides you will cover </a:t>
            </a:r>
            <a:r>
              <a:rPr lang="en"/>
              <a:t>in this doc: </a:t>
            </a:r>
            <a:r>
              <a:rPr lang="en" u="sng">
                <a:solidFill>
                  <a:schemeClr val="hlink"/>
                </a:solidFill>
                <a:hlinkClick r:id="rId2"/>
              </a:rPr>
              <a:t>https://docs.google.com/document/d/1oswuXCncW8i45xJ5hzrBx3wBUZzjJ62fTWU3oS3QjgU/edit?usp=sharing</a:t>
            </a:r>
            <a:r>
              <a:rPr lang="en"/>
              <a:t>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9d4218b45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9d4218b45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Name of the tool, logo, and purpose (e.g., Project Tracking, VCS)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Your group’s rating on how useful/good this tool/methodology was (ranked 1..5 where 5 stars is best and 1 star is useless)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Methodologies (Iterative, agile, pair programming, peer code reviews, other…</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915312ac9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915312ac9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915312ac9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915312ac9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Kevin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9d4218b45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9d4218b45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915312ac9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915312ac9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backup, put the demo video here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9ee4881d8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9ee4881d8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Shuchi</a:t>
            </a:r>
            <a:endParaRPr b="1"/>
          </a:p>
          <a:p>
            <a:pPr indent="0" lvl="0" marL="0" rtl="0" algn="l">
              <a:spcBef>
                <a:spcPts val="0"/>
              </a:spcBef>
              <a:spcAft>
                <a:spcPts val="0"/>
              </a:spcAft>
              <a:buNone/>
            </a:pPr>
            <a:r>
              <a:rPr lang="en" sz="1200">
                <a:solidFill>
                  <a:schemeClr val="dk1"/>
                </a:solidFill>
              </a:rPr>
              <a:t> If there was more time there are a few features we would have liked to have added.   An additional page we would have like to add is an artist page where artists are able to log on and see which universities are listening to which of their songs. Which would in the future help them decide where to tour or where to come visit. For example, cu could get their own concert from top artists. Another thing we would have like to work more on is the trends page.  Currently it only works with data from our databases. We would like to have </a:t>
            </a:r>
            <a:r>
              <a:rPr lang="en" sz="1200">
                <a:solidFill>
                  <a:schemeClr val="dk1"/>
                </a:solidFill>
              </a:rPr>
              <a:t>users</a:t>
            </a:r>
            <a:r>
              <a:rPr lang="en" sz="1200">
                <a:solidFill>
                  <a:schemeClr val="dk1"/>
                </a:solidFill>
              </a:rPr>
              <a:t> enter any song and find the stats which would include when the song has been listened to and how many times. </a:t>
            </a:r>
            <a:endParaRPr b="1"/>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9d4218b45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9d4218b45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915312ac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915312ac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Shuchi</a:t>
            </a:r>
            <a:endParaRPr b="1"/>
          </a:p>
          <a:p>
            <a:pPr indent="0" lvl="0" marL="0" rtl="0" algn="l">
              <a:spcBef>
                <a:spcPts val="0"/>
              </a:spcBef>
              <a:spcAft>
                <a:spcPts val="0"/>
              </a:spcAft>
              <a:buNone/>
            </a:pPr>
            <a:r>
              <a:rPr b="1" lang="en"/>
              <a:t>Think of this as an elevator pitch to sell your product. Alternatively, you could explain your vision.</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Have you ever wondered what CU is listening to, or what CSU or any other college is listening to. Have you been to a party and don’t know any of the songs. Well that is the problem UniSpot has solved. UniSpot  is website where you can find out what different </a:t>
            </a:r>
            <a:r>
              <a:rPr lang="en"/>
              <a:t>universities</a:t>
            </a:r>
            <a:r>
              <a:rPr lang="en"/>
              <a:t> are listening to. You can also search songs </a:t>
            </a:r>
            <a:r>
              <a:rPr lang="en"/>
              <a:t>based on keywords to find songs for a theme. Additionally it also allows you to see when and how many times songs have been listed to.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9d4218b45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9d4218b45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9d4218b45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9d4218b45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Project Tracker (Trello, Asana, or similar)</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Name of the tool, logo, and purpose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Your group’s rating on how useful/good this tool/methodology was (ranked 1..5 where 5 stars is best and 1 star is useless)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Methodologies (Iterative, agile, pair programming, peer code reviews, other…</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9d4218b45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9d4218b45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Database (MySQL, PostgreSQL or similar)</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Name of the tool, logo, and purpose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Your group’s rating on how useful/good this tool/methodology was (ranked 1..5 where 5 stars is best and 1 star is useless)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Methodologies (Iterative, agile, pair programming, peer code reviews, other…</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9d4218b45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9d4218b45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IDE (e.g. Eclipse, Code::Blocks, xCode.)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Name of the tool, logo, and purpose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Your group’s rating on how useful/good this tool/methodology was (ranked 1..5 where 5 stars is best and 1 star is useless)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Methodologies (Iterative, agile, pair programming, peer code reviews, other…</a:t>
            </a:r>
            <a:endParaRPr>
              <a:solidFill>
                <a:schemeClr val="dk1"/>
              </a:solidFill>
            </a:endParaRPr>
          </a:p>
          <a:p>
            <a:pPr indent="0" lvl="0" marL="0" rtl="0" algn="l">
              <a:spcBef>
                <a:spcPts val="0"/>
              </a:spcBef>
              <a:spcAft>
                <a:spcPts val="0"/>
              </a:spcAft>
              <a:buNone/>
            </a:pPr>
            <a:r>
              <a:rPr lang="en">
                <a:solidFill>
                  <a:schemeClr val="dk1"/>
                </a:solidFill>
              </a:rPr>
              <a:t>enables programmers to consolidate the different aspects of writing a computer program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9d4218b45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9d4218b45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Kevin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UI Tools (e.g. Wireframing tools, HTML, EJS etc)</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Name of the tool, logo, and purpose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Your group’s rating on how useful/good this tool/methodology was (ranked 1..5 where 5 stars is best and 1 star is useless)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Methodologies (Iterative, agile, pair programming, peer code reviews, other…</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9d4218b45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9d4218b45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Application Server (NodeJS)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Name of the tool, logo, and purpose (e.g., Project Tracking, VCS)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Your group’s rating on how useful/good this tool/methodology was (ranked 1..5 where 5 stars is best and 1 star is useless)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Methodologies (Iterative, agile, pair programming, peer code reviews, other…</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9d4218b45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9d4218b45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Deployment environment (LocalHost, Heroku, Google, or similar)</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Name of the tool, logo, and purpose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Your group’s rating on how useful/good this tool/methodology was (ranked 1..5 where 5 stars is best and 1 star is useless)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Methodologies (Iterative, agile, pair programming, peer code reviews, other…</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rive.google.com/file/d/1UQNjtc8WynLF8wEKAWAV8OQisbnaRmRi/view?usp=shar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UniSpot</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r>
              <a:rPr lang="en"/>
              <a:t>Kevin Buhler, Blake Hamilton, Tristan Hunt, Joanna Parker, Baxter Romero, Shuchi Shah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External APIs</a:t>
            </a:r>
            <a:endParaRPr/>
          </a:p>
        </p:txBody>
      </p:sp>
      <p:sp>
        <p:nvSpPr>
          <p:cNvPr id="119" name="Google Shape;119;p2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Rapid API</a:t>
            </a:r>
            <a:endParaRPr/>
          </a:p>
          <a:p>
            <a:pPr indent="-342900" lvl="0" marL="457200" rtl="0" algn="l">
              <a:spcBef>
                <a:spcPts val="1200"/>
              </a:spcBef>
              <a:spcAft>
                <a:spcPts val="0"/>
              </a:spcAft>
              <a:buSzPts val="1800"/>
              <a:buChar char="●"/>
            </a:pPr>
            <a:r>
              <a:rPr lang="en"/>
              <a:t>Using third party Shazam API</a:t>
            </a:r>
            <a:endParaRPr/>
          </a:p>
          <a:p>
            <a:pPr indent="-342900" lvl="0" marL="457200" rtl="0" algn="l">
              <a:spcBef>
                <a:spcPts val="0"/>
              </a:spcBef>
              <a:spcAft>
                <a:spcPts val="0"/>
              </a:spcAft>
              <a:buSzPts val="1800"/>
              <a:buChar char="●"/>
            </a:pPr>
            <a:r>
              <a:rPr lang="en"/>
              <a:t>Purpose: consume any API using a unified format that is easy to understand and embed in your application</a:t>
            </a:r>
            <a:endParaRPr/>
          </a:p>
          <a:p>
            <a:pPr indent="-342900" lvl="0" marL="457200" rtl="0" algn="l">
              <a:spcBef>
                <a:spcPts val="0"/>
              </a:spcBef>
              <a:spcAft>
                <a:spcPts val="0"/>
              </a:spcAft>
              <a:buSzPts val="1800"/>
              <a:buChar char="●"/>
            </a:pPr>
            <a:r>
              <a:rPr lang="en"/>
              <a:t>Rating: 4</a:t>
            </a:r>
            <a:endParaRPr/>
          </a:p>
          <a:p>
            <a:pPr indent="-342900" lvl="0" marL="457200" rtl="0" algn="l">
              <a:spcBef>
                <a:spcPts val="0"/>
              </a:spcBef>
              <a:spcAft>
                <a:spcPts val="0"/>
              </a:spcAft>
              <a:buSzPts val="1800"/>
              <a:buChar char="●"/>
            </a:pPr>
            <a:r>
              <a:rPr lang="en"/>
              <a:t>Methodologies</a:t>
            </a:r>
            <a:r>
              <a:rPr lang="en"/>
              <a:t>: understanding Shazam’s API</a:t>
            </a:r>
            <a:endParaRPr/>
          </a:p>
        </p:txBody>
      </p:sp>
      <p:pic>
        <p:nvPicPr>
          <p:cNvPr id="120" name="Google Shape;120;p22"/>
          <p:cNvPicPr preferRelativeResize="0"/>
          <p:nvPr/>
        </p:nvPicPr>
        <p:blipFill>
          <a:blip r:embed="rId3">
            <a:alphaModFix/>
          </a:blip>
          <a:stretch>
            <a:fillRect/>
          </a:stretch>
        </p:blipFill>
        <p:spPr>
          <a:xfrm>
            <a:off x="6286500" y="0"/>
            <a:ext cx="2857500" cy="1257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Diagram</a:t>
            </a:r>
            <a:endParaRPr/>
          </a:p>
        </p:txBody>
      </p:sp>
      <p:pic>
        <p:nvPicPr>
          <p:cNvPr id="126" name="Google Shape;126;p23"/>
          <p:cNvPicPr preferRelativeResize="0"/>
          <p:nvPr/>
        </p:nvPicPr>
        <p:blipFill>
          <a:blip r:embed="rId3">
            <a:alphaModFix/>
          </a:blip>
          <a:stretch>
            <a:fillRect/>
          </a:stretch>
        </p:blipFill>
        <p:spPr>
          <a:xfrm>
            <a:off x="2522050" y="0"/>
            <a:ext cx="6621951" cy="52463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132" name="Google Shape;132;p2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Originally</a:t>
            </a:r>
            <a:r>
              <a:rPr lang="en"/>
              <a:t> we planned on using Spotify’s API, but due to it not being provided for common use we decided to use </a:t>
            </a:r>
            <a:r>
              <a:rPr lang="en" u="sng"/>
              <a:t>Shazam</a:t>
            </a:r>
            <a:r>
              <a:rPr lang="en"/>
              <a:t>’s public API.</a:t>
            </a:r>
            <a:endParaRPr/>
          </a:p>
          <a:p>
            <a:pPr indent="-342900" lvl="0" marL="457200" rtl="0" algn="l">
              <a:spcBef>
                <a:spcPts val="0"/>
              </a:spcBef>
              <a:spcAft>
                <a:spcPts val="0"/>
              </a:spcAft>
              <a:buSzPts val="1800"/>
              <a:buChar char="●"/>
            </a:pPr>
            <a:r>
              <a:rPr lang="en"/>
              <a:t>Password Hashing created a lot of problems for us.</a:t>
            </a:r>
            <a:endParaRPr/>
          </a:p>
          <a:p>
            <a:pPr indent="-342900" lvl="0" marL="457200" rtl="0" algn="l">
              <a:spcBef>
                <a:spcPts val="0"/>
              </a:spcBef>
              <a:spcAft>
                <a:spcPts val="0"/>
              </a:spcAft>
              <a:buSzPts val="1800"/>
              <a:buChar char="●"/>
            </a:pPr>
            <a:r>
              <a:rPr lang="en"/>
              <a:t>We also planned on having a </a:t>
            </a:r>
            <a:r>
              <a:rPr lang="en" u="sng"/>
              <a:t>page for artists</a:t>
            </a:r>
            <a:r>
              <a:rPr lang="en"/>
              <a:t> to view their top songs by </a:t>
            </a:r>
            <a:r>
              <a:rPr lang="en"/>
              <a:t>university</a:t>
            </a:r>
            <a:r>
              <a:rPr lang="en"/>
              <a:t>, but due to lack of API calls and time, it was not a feasible addition.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Demo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sp>
        <p:nvSpPr>
          <p:cNvPr id="143" name="Google Shape;143;p2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UniSpot Demo Video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Enhancements</a:t>
            </a:r>
            <a:endParaRPr/>
          </a:p>
        </p:txBody>
      </p:sp>
      <p:sp>
        <p:nvSpPr>
          <p:cNvPr id="149" name="Google Shape;149;p27"/>
          <p:cNvSpPr txBox="1"/>
          <p:nvPr>
            <p:ph idx="1" type="body"/>
          </p:nvPr>
        </p:nvSpPr>
        <p:spPr>
          <a:xfrm>
            <a:off x="311700" y="1228675"/>
            <a:ext cx="8520600" cy="837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Have an artists page, where </a:t>
            </a:r>
            <a:r>
              <a:rPr lang="en"/>
              <a:t>artists</a:t>
            </a:r>
            <a:r>
              <a:rPr lang="en"/>
              <a:t> can find out what universities are </a:t>
            </a:r>
            <a:r>
              <a:rPr lang="en"/>
              <a:t>listening</a:t>
            </a:r>
            <a:r>
              <a:rPr lang="en"/>
              <a:t> to their songs</a:t>
            </a:r>
            <a:endParaRPr/>
          </a:p>
        </p:txBody>
      </p:sp>
      <p:pic>
        <p:nvPicPr>
          <p:cNvPr id="150" name="Google Shape;150;p27"/>
          <p:cNvPicPr preferRelativeResize="0"/>
          <p:nvPr/>
        </p:nvPicPr>
        <p:blipFill>
          <a:blip r:embed="rId3">
            <a:alphaModFix/>
          </a:blip>
          <a:stretch>
            <a:fillRect/>
          </a:stretch>
        </p:blipFill>
        <p:spPr>
          <a:xfrm>
            <a:off x="2895600" y="3248025"/>
            <a:ext cx="6248400" cy="1895475"/>
          </a:xfrm>
          <a:prstGeom prst="rect">
            <a:avLst/>
          </a:prstGeom>
          <a:noFill/>
          <a:ln>
            <a:noFill/>
          </a:ln>
        </p:spPr>
      </p:pic>
      <p:cxnSp>
        <p:nvCxnSpPr>
          <p:cNvPr id="151" name="Google Shape;151;p27"/>
          <p:cNvCxnSpPr/>
          <p:nvPr/>
        </p:nvCxnSpPr>
        <p:spPr>
          <a:xfrm>
            <a:off x="2590475" y="4020475"/>
            <a:ext cx="1797000" cy="426900"/>
          </a:xfrm>
          <a:prstGeom prst="straightConnector1">
            <a:avLst/>
          </a:prstGeom>
          <a:noFill/>
          <a:ln cap="flat" cmpd="sng" w="9525">
            <a:solidFill>
              <a:schemeClr val="dk2"/>
            </a:solidFill>
            <a:prstDash val="solid"/>
            <a:round/>
            <a:headEnd len="med" w="med" type="none"/>
            <a:tailEnd len="med" w="med" type="triangle"/>
          </a:ln>
        </p:spPr>
      </p:cxnSp>
      <p:sp>
        <p:nvSpPr>
          <p:cNvPr id="152" name="Google Shape;152;p27"/>
          <p:cNvSpPr txBox="1"/>
          <p:nvPr/>
        </p:nvSpPr>
        <p:spPr>
          <a:xfrm>
            <a:off x="371575" y="3378400"/>
            <a:ext cx="24558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Source Code Pro"/>
                <a:ea typeface="Source Code Pro"/>
                <a:cs typeface="Source Code Pro"/>
                <a:sym typeface="Source Code Pro"/>
              </a:rPr>
              <a:t>On data_trends page, searching for a song would generate a dropdown on the search bar and allow user to select the specific song they want to see data for.</a:t>
            </a: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 of the Project</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UniSpot is a website where you can can find out what your university's top songs</a:t>
            </a:r>
            <a:endParaRPr/>
          </a:p>
          <a:p>
            <a:pPr indent="-342900" lvl="0" marL="457200" rtl="0" algn="l">
              <a:spcBef>
                <a:spcPts val="0"/>
              </a:spcBef>
              <a:spcAft>
                <a:spcPts val="0"/>
              </a:spcAft>
              <a:buSzPts val="1800"/>
              <a:buChar char="●"/>
            </a:pPr>
            <a:r>
              <a:rPr lang="en"/>
              <a:t>UniSpot also lets you search songs based on keywords </a:t>
            </a:r>
            <a:endParaRPr/>
          </a:p>
          <a:p>
            <a:pPr indent="-342900" lvl="0" marL="457200" rtl="0" algn="l">
              <a:spcBef>
                <a:spcPts val="0"/>
              </a:spcBef>
              <a:spcAft>
                <a:spcPts val="0"/>
              </a:spcAft>
              <a:buSzPts val="1800"/>
              <a:buChar char="●"/>
            </a:pPr>
            <a:r>
              <a:rPr lang="en"/>
              <a:t>The trends page allows you to see when and how many times the songs was listened to</a:t>
            </a:r>
            <a:endParaRPr/>
          </a:p>
          <a:p>
            <a:pPr indent="-342900" lvl="0" marL="457200" rtl="0" algn="l">
              <a:spcBef>
                <a:spcPts val="0"/>
              </a:spcBef>
              <a:spcAft>
                <a:spcPts val="0"/>
              </a:spcAft>
              <a:buSzPts val="1800"/>
              <a:buChar char="●"/>
            </a:pPr>
            <a:r>
              <a:rPr lang="en"/>
              <a:t>Check out you profile page to see what you’ve been listening to</a:t>
            </a:r>
            <a:endParaRPr/>
          </a:p>
        </p:txBody>
      </p:sp>
      <p:pic>
        <p:nvPicPr>
          <p:cNvPr id="64" name="Google Shape;64;p14"/>
          <p:cNvPicPr preferRelativeResize="0"/>
          <p:nvPr/>
        </p:nvPicPr>
        <p:blipFill>
          <a:blip r:embed="rId3">
            <a:alphaModFix/>
          </a:blip>
          <a:stretch>
            <a:fillRect/>
          </a:stretch>
        </p:blipFill>
        <p:spPr>
          <a:xfrm>
            <a:off x="6012826" y="3384175"/>
            <a:ext cx="3131175" cy="1759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Tools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Tracker/VCS Repository</a:t>
            </a:r>
            <a:endParaRPr/>
          </a:p>
        </p:txBody>
      </p:sp>
      <p:sp>
        <p:nvSpPr>
          <p:cNvPr id="75" name="Google Shape;75;p16"/>
          <p:cNvSpPr txBox="1"/>
          <p:nvPr>
            <p:ph idx="1" type="body"/>
          </p:nvPr>
        </p:nvSpPr>
        <p:spPr>
          <a:xfrm>
            <a:off x="311700" y="1142500"/>
            <a:ext cx="8520600" cy="3518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GitHub Project Board</a:t>
            </a:r>
            <a:endParaRPr b="1"/>
          </a:p>
          <a:p>
            <a:pPr indent="-325755" lvl="0" marL="457200" rtl="0" algn="l">
              <a:spcBef>
                <a:spcPts val="1200"/>
              </a:spcBef>
              <a:spcAft>
                <a:spcPts val="0"/>
              </a:spcAft>
              <a:buSzPct val="100000"/>
              <a:buChar char="●"/>
            </a:pPr>
            <a:r>
              <a:rPr i="1" lang="en"/>
              <a:t>Github</a:t>
            </a:r>
            <a:r>
              <a:rPr lang="en"/>
              <a:t> was our primary project management tool.</a:t>
            </a:r>
            <a:endParaRPr/>
          </a:p>
          <a:p>
            <a:pPr indent="-304165" lvl="1" marL="914400" rtl="0" algn="l">
              <a:spcBef>
                <a:spcPts val="0"/>
              </a:spcBef>
              <a:spcAft>
                <a:spcPts val="0"/>
              </a:spcAft>
              <a:buSzPct val="100000"/>
              <a:buChar char="○"/>
            </a:pPr>
            <a:r>
              <a:rPr lang="en"/>
              <a:t>Track the progress of stories</a:t>
            </a:r>
            <a:endParaRPr/>
          </a:p>
          <a:p>
            <a:pPr indent="-304165" lvl="1" marL="914400" rtl="0" algn="l">
              <a:spcBef>
                <a:spcPts val="0"/>
              </a:spcBef>
              <a:spcAft>
                <a:spcPts val="0"/>
              </a:spcAft>
              <a:buSzPct val="100000"/>
              <a:buChar char="○"/>
            </a:pPr>
            <a:r>
              <a:rPr lang="en"/>
              <a:t>Assign stories/tasks</a:t>
            </a:r>
            <a:endParaRPr/>
          </a:p>
          <a:p>
            <a:pPr indent="-304165" lvl="1" marL="914400" rtl="0" algn="l">
              <a:spcBef>
                <a:spcPts val="0"/>
              </a:spcBef>
              <a:spcAft>
                <a:spcPts val="0"/>
              </a:spcAft>
              <a:buSzPct val="100000"/>
              <a:buChar char="○"/>
            </a:pPr>
            <a:r>
              <a:rPr lang="en"/>
              <a:t>Request feedback</a:t>
            </a:r>
            <a:endParaRPr/>
          </a:p>
          <a:p>
            <a:pPr indent="-325755" lvl="0" marL="457200" rtl="0" algn="l">
              <a:spcBef>
                <a:spcPts val="0"/>
              </a:spcBef>
              <a:spcAft>
                <a:spcPts val="0"/>
              </a:spcAft>
              <a:buSzPct val="100000"/>
              <a:buChar char="●"/>
            </a:pPr>
            <a:r>
              <a:rPr lang="en"/>
              <a:t>When it came to more miscellaneous items/project planning, we used a </a:t>
            </a:r>
            <a:r>
              <a:rPr i="1" lang="en"/>
              <a:t>Google Drive</a:t>
            </a:r>
            <a:r>
              <a:rPr lang="en"/>
              <a:t> Folder to share documents </a:t>
            </a:r>
            <a:endParaRPr/>
          </a:p>
          <a:p>
            <a:pPr indent="-304165" lvl="1" marL="914400" rtl="0" algn="l">
              <a:spcBef>
                <a:spcPts val="0"/>
              </a:spcBef>
              <a:spcAft>
                <a:spcPts val="0"/>
              </a:spcAft>
              <a:buSzPct val="100000"/>
              <a:buChar char="○"/>
            </a:pPr>
            <a:r>
              <a:rPr lang="en"/>
              <a:t>(Google docs w/ ideas, database diagrams, etc…)</a:t>
            </a:r>
            <a:endParaRPr/>
          </a:p>
          <a:p>
            <a:pPr indent="0" lvl="0" marL="0" rtl="0" algn="l">
              <a:spcBef>
                <a:spcPts val="1200"/>
              </a:spcBef>
              <a:spcAft>
                <a:spcPts val="0"/>
              </a:spcAft>
              <a:buNone/>
            </a:pPr>
            <a:r>
              <a:rPr b="1" lang="en"/>
              <a:t>GitHub Repository: Version Control System</a:t>
            </a:r>
            <a:endParaRPr b="1"/>
          </a:p>
          <a:p>
            <a:pPr indent="-325755" lvl="0" marL="457200" rtl="0" algn="l">
              <a:spcBef>
                <a:spcPts val="1200"/>
              </a:spcBef>
              <a:spcAft>
                <a:spcPts val="0"/>
              </a:spcAft>
              <a:buSzPct val="100000"/>
              <a:buChar char="●"/>
            </a:pPr>
            <a:r>
              <a:rPr lang="en"/>
              <a:t>We tracked all changes to code/meeting logs/milestones in git throughout the project… </a:t>
            </a:r>
            <a:endParaRPr/>
          </a:p>
          <a:p>
            <a:pPr indent="-325755" lvl="0" marL="457200" rtl="0" algn="l">
              <a:spcBef>
                <a:spcPts val="0"/>
              </a:spcBef>
              <a:spcAft>
                <a:spcPts val="0"/>
              </a:spcAft>
              <a:buSzPct val="100000"/>
              <a:buChar char="●"/>
            </a:pPr>
            <a:r>
              <a:rPr lang="en"/>
              <a:t>This made progress iterative and unified (each pull to main reviewed and discussed)</a:t>
            </a:r>
            <a:endParaRPr/>
          </a:p>
        </p:txBody>
      </p:sp>
      <p:pic>
        <p:nvPicPr>
          <p:cNvPr id="76" name="Google Shape;76;p16"/>
          <p:cNvPicPr preferRelativeResize="0"/>
          <p:nvPr/>
        </p:nvPicPr>
        <p:blipFill rotWithShape="1">
          <a:blip r:embed="rId3">
            <a:alphaModFix/>
          </a:blip>
          <a:srcRect b="0" l="20004" r="20879" t="0"/>
          <a:stretch/>
        </p:blipFill>
        <p:spPr>
          <a:xfrm>
            <a:off x="7314725" y="0"/>
            <a:ext cx="1662100" cy="1552575"/>
          </a:xfrm>
          <a:prstGeom prst="rect">
            <a:avLst/>
          </a:prstGeom>
          <a:noFill/>
          <a:ln>
            <a:noFill/>
          </a:ln>
        </p:spPr>
      </p:pic>
      <p:sp>
        <p:nvSpPr>
          <p:cNvPr id="77" name="Google Shape;77;p16"/>
          <p:cNvSpPr txBox="1"/>
          <p:nvPr/>
        </p:nvSpPr>
        <p:spPr>
          <a:xfrm>
            <a:off x="6221625" y="4709250"/>
            <a:ext cx="292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Rating: 5 (a necessity)</a:t>
            </a:r>
            <a:endParaRPr>
              <a:latin typeface="Source Code Pro"/>
              <a:ea typeface="Source Code Pro"/>
              <a:cs typeface="Source Code Pro"/>
              <a:sym typeface="Source Code Pro"/>
            </a:endParaRPr>
          </a:p>
        </p:txBody>
      </p:sp>
      <p:pic>
        <p:nvPicPr>
          <p:cNvPr id="78" name="Google Shape;78;p16"/>
          <p:cNvPicPr preferRelativeResize="0"/>
          <p:nvPr/>
        </p:nvPicPr>
        <p:blipFill>
          <a:blip r:embed="rId4">
            <a:alphaModFix/>
          </a:blip>
          <a:stretch>
            <a:fillRect/>
          </a:stretch>
        </p:blipFill>
        <p:spPr>
          <a:xfrm>
            <a:off x="5916595" y="165570"/>
            <a:ext cx="1318625" cy="1318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7"/>
          <p:cNvPicPr preferRelativeResize="0"/>
          <p:nvPr/>
        </p:nvPicPr>
        <p:blipFill>
          <a:blip r:embed="rId3">
            <a:alphaModFix/>
          </a:blip>
          <a:stretch>
            <a:fillRect/>
          </a:stretch>
        </p:blipFill>
        <p:spPr>
          <a:xfrm>
            <a:off x="7038963" y="0"/>
            <a:ext cx="2105025" cy="2171700"/>
          </a:xfrm>
          <a:prstGeom prst="rect">
            <a:avLst/>
          </a:prstGeom>
          <a:noFill/>
          <a:ln>
            <a:noFill/>
          </a:ln>
        </p:spPr>
      </p:pic>
      <p:sp>
        <p:nvSpPr>
          <p:cNvPr id="84" name="Google Shape;84;p17"/>
          <p:cNvSpPr txBox="1"/>
          <p:nvPr>
            <p:ph type="title"/>
          </p:nvPr>
        </p:nvSpPr>
        <p:spPr>
          <a:xfrm>
            <a:off x="117050" y="15060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a:t>
            </a:r>
            <a:endParaRPr/>
          </a:p>
        </p:txBody>
      </p:sp>
      <p:sp>
        <p:nvSpPr>
          <p:cNvPr id="85" name="Google Shape;85;p17"/>
          <p:cNvSpPr txBox="1"/>
          <p:nvPr>
            <p:ph idx="1" type="body"/>
          </p:nvPr>
        </p:nvSpPr>
        <p:spPr>
          <a:xfrm>
            <a:off x="57125" y="1146300"/>
            <a:ext cx="8520600" cy="334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PostgreSQL</a:t>
            </a:r>
            <a:endParaRPr b="1"/>
          </a:p>
          <a:p>
            <a:pPr indent="-342900" lvl="0" marL="457200" rtl="0" algn="l">
              <a:spcBef>
                <a:spcPts val="1200"/>
              </a:spcBef>
              <a:spcAft>
                <a:spcPts val="0"/>
              </a:spcAft>
              <a:buSzPts val="1800"/>
              <a:buChar char="●"/>
            </a:pPr>
            <a:r>
              <a:rPr lang="en"/>
              <a:t>Purpose: a powerful, open source object-relational database system</a:t>
            </a:r>
            <a:endParaRPr/>
          </a:p>
          <a:p>
            <a:pPr indent="-342900" lvl="0" marL="457200" rtl="0" algn="l">
              <a:spcBef>
                <a:spcPts val="0"/>
              </a:spcBef>
              <a:spcAft>
                <a:spcPts val="0"/>
              </a:spcAft>
              <a:buSzPts val="1800"/>
              <a:buChar char="●"/>
            </a:pPr>
            <a:r>
              <a:rPr lang="en"/>
              <a:t>Rating: 3</a:t>
            </a:r>
            <a:endParaRPr/>
          </a:p>
          <a:p>
            <a:pPr indent="-342900" lvl="0" marL="457200" rtl="0" algn="l">
              <a:spcBef>
                <a:spcPts val="0"/>
              </a:spcBef>
              <a:spcAft>
                <a:spcPts val="0"/>
              </a:spcAft>
              <a:buSzPts val="1800"/>
              <a:buChar char="●"/>
            </a:pPr>
            <a:r>
              <a:rPr lang="en"/>
              <a:t>Methodologies: storing, maintaining and accessing our user data</a:t>
            </a:r>
            <a:endParaRPr/>
          </a:p>
          <a:p>
            <a:pPr indent="-317500" lvl="1" marL="914400" rtl="0" algn="l">
              <a:spcBef>
                <a:spcPts val="0"/>
              </a:spcBef>
              <a:spcAft>
                <a:spcPts val="0"/>
              </a:spcAft>
              <a:buSzPts val="1400"/>
              <a:buChar char="○"/>
            </a:pPr>
            <a:r>
              <a:rPr lang="en"/>
              <a:t>We track: username, password, university for each user</a:t>
            </a:r>
            <a:endParaRPr/>
          </a:p>
          <a:p>
            <a:pPr indent="-317500" lvl="1" marL="914400" rtl="0" algn="l">
              <a:spcBef>
                <a:spcPts val="0"/>
              </a:spcBef>
              <a:spcAft>
                <a:spcPts val="0"/>
              </a:spcAft>
              <a:buSzPts val="1400"/>
              <a:buChar char="○"/>
            </a:pPr>
            <a:r>
              <a:rPr lang="en"/>
              <a:t>When a user indicates a liked song/listen: We track that entry as a ‘transaction,’ saving data about the song, the user, and the time they liked that song.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 </a:t>
            </a:r>
            <a:endParaRPr/>
          </a:p>
        </p:txBody>
      </p:sp>
      <p:sp>
        <p:nvSpPr>
          <p:cNvPr id="91" name="Google Shape;91;p1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Visual Studio Code</a:t>
            </a:r>
            <a:endParaRPr b="1"/>
          </a:p>
          <a:p>
            <a:pPr indent="-342900" lvl="0" marL="457200" rtl="0" algn="l">
              <a:spcBef>
                <a:spcPts val="1200"/>
              </a:spcBef>
              <a:spcAft>
                <a:spcPts val="0"/>
              </a:spcAft>
              <a:buSzPts val="1800"/>
              <a:buChar char="●"/>
            </a:pPr>
            <a:r>
              <a:rPr lang="en"/>
              <a:t>Purpose: enables programmers to consolidate the different aspects of writing a computer program</a:t>
            </a:r>
            <a:endParaRPr/>
          </a:p>
          <a:p>
            <a:pPr indent="-342900" lvl="0" marL="457200" rtl="0" algn="l">
              <a:spcBef>
                <a:spcPts val="0"/>
              </a:spcBef>
              <a:spcAft>
                <a:spcPts val="0"/>
              </a:spcAft>
              <a:buSzPts val="1800"/>
              <a:buChar char="●"/>
            </a:pPr>
            <a:r>
              <a:rPr lang="en"/>
              <a:t>Rating: 4</a:t>
            </a:r>
            <a:endParaRPr/>
          </a:p>
          <a:p>
            <a:pPr indent="-342900" lvl="0" marL="457200" rtl="0" algn="l">
              <a:spcBef>
                <a:spcPts val="0"/>
              </a:spcBef>
              <a:spcAft>
                <a:spcPts val="0"/>
              </a:spcAft>
              <a:buSzPts val="1800"/>
              <a:buChar char="●"/>
            </a:pPr>
            <a:r>
              <a:rPr lang="en"/>
              <a:t>Methodologies: iteraverive, individual programming, pair programming</a:t>
            </a:r>
            <a:endParaRPr/>
          </a:p>
        </p:txBody>
      </p:sp>
      <p:pic>
        <p:nvPicPr>
          <p:cNvPr id="92" name="Google Shape;92;p18"/>
          <p:cNvPicPr preferRelativeResize="0"/>
          <p:nvPr/>
        </p:nvPicPr>
        <p:blipFill rotWithShape="1">
          <a:blip r:embed="rId3">
            <a:alphaModFix/>
          </a:blip>
          <a:srcRect b="6953" l="12158" r="9551" t="10264"/>
          <a:stretch/>
        </p:blipFill>
        <p:spPr>
          <a:xfrm>
            <a:off x="7466150" y="0"/>
            <a:ext cx="1677850" cy="1774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9"/>
          <p:cNvPicPr preferRelativeResize="0"/>
          <p:nvPr/>
        </p:nvPicPr>
        <p:blipFill>
          <a:blip r:embed="rId3">
            <a:alphaModFix/>
          </a:blip>
          <a:stretch>
            <a:fillRect/>
          </a:stretch>
        </p:blipFill>
        <p:spPr>
          <a:xfrm>
            <a:off x="6410313" y="2503188"/>
            <a:ext cx="2733675" cy="1666875"/>
          </a:xfrm>
          <a:prstGeom prst="rect">
            <a:avLst/>
          </a:prstGeom>
          <a:noFill/>
          <a:ln>
            <a:noFill/>
          </a:ln>
        </p:spPr>
      </p:pic>
      <p:sp>
        <p:nvSpPr>
          <p:cNvPr id="98" name="Google Shape;98;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UI Tools</a:t>
            </a:r>
            <a:endParaRPr/>
          </a:p>
        </p:txBody>
      </p:sp>
      <p:sp>
        <p:nvSpPr>
          <p:cNvPr id="99" name="Google Shape;99;p19"/>
          <p:cNvSpPr txBox="1"/>
          <p:nvPr>
            <p:ph idx="1" type="body"/>
          </p:nvPr>
        </p:nvSpPr>
        <p:spPr>
          <a:xfrm>
            <a:off x="311700" y="1152475"/>
            <a:ext cx="8520600" cy="3990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EJS</a:t>
            </a:r>
            <a:endParaRPr b="1"/>
          </a:p>
          <a:p>
            <a:pPr indent="-342900" lvl="0" marL="457200" rtl="0" algn="l">
              <a:spcBef>
                <a:spcPts val="1200"/>
              </a:spcBef>
              <a:spcAft>
                <a:spcPts val="0"/>
              </a:spcAft>
              <a:buSzPts val="1800"/>
              <a:buChar char="●"/>
            </a:pPr>
            <a:r>
              <a:rPr lang="en"/>
              <a:t>Purpose: embed JavaScript code in a template language that is then used to generate HTML</a:t>
            </a:r>
            <a:endParaRPr/>
          </a:p>
          <a:p>
            <a:pPr indent="-342900" lvl="0" marL="457200" rtl="0" algn="l">
              <a:spcBef>
                <a:spcPts val="0"/>
              </a:spcBef>
              <a:spcAft>
                <a:spcPts val="0"/>
              </a:spcAft>
              <a:buSzPts val="1800"/>
              <a:buChar char="●"/>
            </a:pPr>
            <a:r>
              <a:rPr lang="en"/>
              <a:t>Rating: 2</a:t>
            </a:r>
            <a:endParaRPr/>
          </a:p>
          <a:p>
            <a:pPr indent="-342900" lvl="0" marL="457200" rtl="0" algn="l">
              <a:spcBef>
                <a:spcPts val="0"/>
              </a:spcBef>
              <a:spcAft>
                <a:spcPts val="0"/>
              </a:spcAft>
              <a:buSzPts val="1800"/>
              <a:buChar char="●"/>
            </a:pPr>
            <a:r>
              <a:rPr lang="en"/>
              <a:t>Methodologies: create website pages</a:t>
            </a:r>
            <a:endParaRPr/>
          </a:p>
          <a:p>
            <a:pPr indent="0" lvl="0" marL="0" rtl="0" algn="l">
              <a:spcBef>
                <a:spcPts val="1200"/>
              </a:spcBef>
              <a:spcAft>
                <a:spcPts val="0"/>
              </a:spcAft>
              <a:buNone/>
            </a:pPr>
            <a:r>
              <a:rPr b="1" lang="en"/>
              <a:t>Tailwind CSS </a:t>
            </a:r>
            <a:endParaRPr b="1"/>
          </a:p>
          <a:p>
            <a:pPr indent="-342900" lvl="0" marL="457200" rtl="0" algn="l">
              <a:spcBef>
                <a:spcPts val="1200"/>
              </a:spcBef>
              <a:spcAft>
                <a:spcPts val="0"/>
              </a:spcAft>
              <a:buSzPts val="1800"/>
              <a:buChar char="●"/>
            </a:pPr>
            <a:r>
              <a:rPr lang="en"/>
              <a:t>Purpose: open source CSS framework</a:t>
            </a:r>
            <a:endParaRPr/>
          </a:p>
          <a:p>
            <a:pPr indent="-342900" lvl="0" marL="457200" rtl="0" algn="l">
              <a:spcBef>
                <a:spcPts val="0"/>
              </a:spcBef>
              <a:spcAft>
                <a:spcPts val="0"/>
              </a:spcAft>
              <a:buSzPts val="1800"/>
              <a:buChar char="●"/>
            </a:pPr>
            <a:r>
              <a:rPr lang="en"/>
              <a:t>Rating: 4.8</a:t>
            </a:r>
            <a:endParaRPr/>
          </a:p>
          <a:p>
            <a:pPr indent="-342900" lvl="0" marL="457200" rtl="0" algn="l">
              <a:spcBef>
                <a:spcPts val="0"/>
              </a:spcBef>
              <a:spcAft>
                <a:spcPts val="0"/>
              </a:spcAft>
              <a:buSzPts val="1800"/>
              <a:buChar char="●"/>
            </a:pPr>
            <a:r>
              <a:rPr lang="en"/>
              <a:t>Methodologies: design website pages</a:t>
            </a:r>
            <a:endParaRPr/>
          </a:p>
          <a:p>
            <a:pPr indent="0" lvl="0" marL="0" rtl="0" algn="l">
              <a:spcBef>
                <a:spcPts val="1200"/>
              </a:spcBef>
              <a:spcAft>
                <a:spcPts val="0"/>
              </a:spcAft>
              <a:buNone/>
            </a:pPr>
            <a:r>
              <a:rPr b="1" lang="en"/>
              <a:t>ChartJs</a:t>
            </a:r>
            <a:endParaRPr b="1"/>
          </a:p>
          <a:p>
            <a:pPr indent="-342900" lvl="0" marL="457200" rtl="0" algn="l">
              <a:spcBef>
                <a:spcPts val="1200"/>
              </a:spcBef>
              <a:spcAft>
                <a:spcPts val="0"/>
              </a:spcAft>
              <a:buSzPts val="1800"/>
              <a:buChar char="●"/>
            </a:pPr>
            <a:r>
              <a:rPr lang="en"/>
              <a:t>Used to create customize our data_trends barchart. </a:t>
            </a:r>
            <a:endParaRPr/>
          </a:p>
        </p:txBody>
      </p:sp>
      <p:pic>
        <p:nvPicPr>
          <p:cNvPr id="100" name="Google Shape;100;p19"/>
          <p:cNvPicPr preferRelativeResize="0"/>
          <p:nvPr/>
        </p:nvPicPr>
        <p:blipFill rotWithShape="1">
          <a:blip r:embed="rId4">
            <a:alphaModFix/>
          </a:blip>
          <a:srcRect b="0" l="9518" r="0" t="0"/>
          <a:stretch/>
        </p:blipFill>
        <p:spPr>
          <a:xfrm>
            <a:off x="5432750" y="0"/>
            <a:ext cx="3711250" cy="1526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 Server</a:t>
            </a:r>
            <a:endParaRPr/>
          </a:p>
        </p:txBody>
      </p:sp>
      <p:sp>
        <p:nvSpPr>
          <p:cNvPr id="106" name="Google Shape;106;p2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Node JS</a:t>
            </a:r>
            <a:endParaRPr b="1"/>
          </a:p>
          <a:p>
            <a:pPr indent="-342900" lvl="0" marL="457200" rtl="0" algn="l">
              <a:spcBef>
                <a:spcPts val="1200"/>
              </a:spcBef>
              <a:spcAft>
                <a:spcPts val="0"/>
              </a:spcAft>
              <a:buSzPts val="1800"/>
              <a:buChar char="●"/>
            </a:pPr>
            <a:r>
              <a:rPr lang="en"/>
              <a:t>Purpose: a multi-purpose server-side processing engine</a:t>
            </a:r>
            <a:endParaRPr/>
          </a:p>
          <a:p>
            <a:pPr indent="-342900" lvl="0" marL="457200" rtl="0" algn="l">
              <a:spcBef>
                <a:spcPts val="0"/>
              </a:spcBef>
              <a:spcAft>
                <a:spcPts val="0"/>
              </a:spcAft>
              <a:buSzPts val="1800"/>
              <a:buChar char="●"/>
            </a:pPr>
            <a:r>
              <a:rPr lang="en"/>
              <a:t>Rating: 3</a:t>
            </a:r>
            <a:endParaRPr/>
          </a:p>
          <a:p>
            <a:pPr indent="-342900" lvl="0" marL="457200" rtl="0" algn="l">
              <a:spcBef>
                <a:spcPts val="0"/>
              </a:spcBef>
              <a:spcAft>
                <a:spcPts val="0"/>
              </a:spcAft>
              <a:buSzPts val="1800"/>
              <a:buChar char="●"/>
            </a:pPr>
            <a:r>
              <a:rPr lang="en"/>
              <a:t>Methodologies: back-end use</a:t>
            </a:r>
            <a:endParaRPr/>
          </a:p>
        </p:txBody>
      </p:sp>
      <p:pic>
        <p:nvPicPr>
          <p:cNvPr id="107" name="Google Shape;107;p20"/>
          <p:cNvPicPr preferRelativeResize="0"/>
          <p:nvPr/>
        </p:nvPicPr>
        <p:blipFill>
          <a:blip r:embed="rId3">
            <a:alphaModFix/>
          </a:blip>
          <a:stretch>
            <a:fillRect/>
          </a:stretch>
        </p:blipFill>
        <p:spPr>
          <a:xfrm>
            <a:off x="6159875" y="0"/>
            <a:ext cx="2984124" cy="1825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Deployment Environment</a:t>
            </a:r>
            <a:endParaRPr/>
          </a:p>
        </p:txBody>
      </p:sp>
      <p:sp>
        <p:nvSpPr>
          <p:cNvPr id="113" name="Google Shape;113;p2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Did not complete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