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80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D9587-9EAE-491B-A470-F3DDD02FB2F2}" v="139" dt="2021-06-27T05:26:25.648"/>
  </p1510:revLst>
</p1510:revInfo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75" autoAdjust="0"/>
    <p:restoredTop sz="67303" autoAdjust="0"/>
  </p:normalViewPr>
  <p:slideViewPr>
    <p:cSldViewPr snapToGrid="0" showGuides="1">
      <p:cViewPr varScale="1">
        <p:scale>
          <a:sx n="75" d="100"/>
          <a:sy n="75" d="100"/>
        </p:scale>
        <p:origin x="85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everyone and I am very excited to talk with you today about my passion…..mixing technology with operations!</a:t>
            </a:r>
          </a:p>
          <a:p>
            <a:endParaRPr lang="en-US" dirty="0"/>
          </a:p>
          <a:p>
            <a:r>
              <a:rPr lang="en-US" dirty="0"/>
              <a:t>Throughout my 25+ years in the pharmaceutical industry, I have learned that change (and how you adapt to/react to change) is one of the few items that remained constant.  Throughout the years…I have learned and gained a unique ability and understanding when it comes to combining technology with operations….my niche so-to-speak.</a:t>
            </a:r>
          </a:p>
          <a:p>
            <a:endParaRPr lang="en-US" dirty="0"/>
          </a:p>
          <a:p>
            <a:r>
              <a:rPr lang="en-US" dirty="0"/>
              <a:t>Let’s take a moment and review these very powerful and impressive stats and know these can be yours!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9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Utilize existing company technologies:</a:t>
            </a:r>
          </a:p>
          <a:p>
            <a:pPr marL="685800" marR="0" lvl="1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SharePoint</a:t>
            </a:r>
          </a:p>
          <a:p>
            <a:pPr marL="685800" marR="0" lvl="1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365 Suite</a:t>
            </a:r>
          </a:p>
          <a:p>
            <a:pPr marL="685800" marR="0" lvl="1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Power Platform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Consists of 3 MS technologies</a:t>
            </a: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(insights on data or business)</a:t>
            </a: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Apps (interface between user and data)</a:t>
            </a: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Automate (handles task automation)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users a ‘low-code’ or ‘no-code’ experience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non-technical users ability to create, automate, and analyze data themselves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Minimizes the burden on IT department to help them focus on higher value targets </a:t>
            </a:r>
          </a:p>
          <a:p>
            <a:pPr marL="685800" marR="0" lvl="1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A</a:t>
            </a:r>
          </a:p>
          <a:p>
            <a:pPr marL="685800" marR="0" lvl="1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Dynamics 365/Software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42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Representation from…</a:t>
            </a:r>
            <a:br>
              <a:rPr lang="en-US" sz="1200" dirty="0"/>
            </a:b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Finance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Management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MS365 Admins/Licensing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200" dirty="0"/>
            </a:br>
            <a:r>
              <a:rPr lang="en-US" sz="1200" dirty="0"/>
              <a:t>…to determine </a:t>
            </a:r>
            <a:r>
              <a:rPr lang="en-US" sz="1200" dirty="0" err="1"/>
              <a:t>PowerBI</a:t>
            </a:r>
            <a:r>
              <a:rPr lang="en-US" sz="1200" dirty="0"/>
              <a:t> licensing/server setup so sharing of interactive visualizations/dashboards are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21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73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39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20000"/>
              </a:lnSpc>
              <a:spcAft>
                <a:spcPts val="1200"/>
              </a:spcAft>
              <a:buAutoNum type="arabicPeriod"/>
            </a:pPr>
            <a:r>
              <a:rPr lang="en-US" dirty="0"/>
              <a:t>Digital transformation is here to stay……</a:t>
            </a:r>
            <a:r>
              <a:rPr lang="en-US" b="1" dirty="0"/>
              <a:t>more prevalent due to events from this last year</a:t>
            </a:r>
          </a:p>
          <a:p>
            <a:pPr marL="228600" indent="-228600">
              <a:lnSpc>
                <a:spcPct val="120000"/>
              </a:lnSpc>
              <a:spcAft>
                <a:spcPts val="1200"/>
              </a:spcAft>
              <a:buAutoNum type="arabicPeriod"/>
            </a:pPr>
            <a:r>
              <a:rPr lang="en-US" dirty="0"/>
              <a:t>Organizational Leaders who incorporate and implement automation, machine learning, and artificial intelligence (AI) technologies are revolutionizing business processes</a:t>
            </a:r>
          </a:p>
          <a:p>
            <a:pPr marL="228600" indent="-228600">
              <a:lnSpc>
                <a:spcPct val="120000"/>
              </a:lnSpc>
              <a:spcAft>
                <a:spcPts val="1200"/>
              </a:spcAft>
              <a:buAutoNum type="arabicPeriod"/>
            </a:pPr>
            <a:r>
              <a:rPr lang="en-US" dirty="0"/>
              <a:t>BPA will bring increased productivity, improved quality, reduction of repetitive, time-consuming tasks, and enhanced ROI</a:t>
            </a:r>
          </a:p>
          <a:p>
            <a:pPr marL="228600" indent="-228600">
              <a:lnSpc>
                <a:spcPct val="120000"/>
              </a:lnSpc>
              <a:spcAft>
                <a:spcPts val="1200"/>
              </a:spcAft>
              <a:buAutoNum type="arabicPeriod"/>
            </a:pPr>
            <a:r>
              <a:rPr lang="en-US" dirty="0"/>
              <a:t>Automation tools allow work processes and team communication to become more self-serving for local/global workforce and leaders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br>
              <a:rPr lang="en-US"/>
            </a:br>
            <a:r>
              <a:rPr lang="en-US"/>
              <a:t>The </a:t>
            </a:r>
            <a:r>
              <a:rPr lang="en-US" dirty="0"/>
              <a:t>next two slides are included to give you an idea of what comes next, modeling business processes into diagrams can be very frustrating process but please remember….it is a VERY IMPORTANT step on this </a:t>
            </a:r>
            <a:r>
              <a:rPr lang="en-US"/>
              <a:t>journey.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27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Diagraming business processes, especially complicated ones, can be time-consuming and frustrating; however, this collaborative exercise helps improve the efficiency and productivity of employees and the happiness of customers.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are they needed?</a:t>
            </a:r>
          </a:p>
          <a:p>
            <a:pPr marL="171450" indent="-171450">
              <a:buFontTx/>
              <a:buChar char="-"/>
            </a:pPr>
            <a:r>
              <a:rPr lang="en-US" dirty="0"/>
              <a:t>A picture tells a thousand words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Everyone gets on same page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Quickly find issues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Find repetitive tasks or activities</a:t>
            </a:r>
          </a:p>
          <a:p>
            <a:endParaRPr lang="en-US" dirty="0"/>
          </a:p>
          <a:p>
            <a:r>
              <a:rPr lang="en-US" dirty="0"/>
              <a:t>Be sure to include: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process works from start to finish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and what steps are involved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other processes may be connected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7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47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time and attention today!</a:t>
            </a:r>
          </a:p>
          <a:p>
            <a:endParaRPr lang="en-US" dirty="0"/>
          </a:p>
          <a:p>
            <a:r>
              <a:rPr lang="en-US" dirty="0"/>
              <a:t>If you have any questions or would like to discuss any of these ideas further, please send me an email so we can set up a meeting.</a:t>
            </a:r>
          </a:p>
          <a:p>
            <a:endParaRPr lang="en-US" dirty="0"/>
          </a:p>
          <a:p>
            <a:r>
              <a:rPr lang="en-US" dirty="0"/>
              <a:t>Thanks again!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34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next 30 mins, lets discuss how a Business Process Automation strategy will help start/</a:t>
            </a:r>
            <a:r>
              <a:rPr lang="en-US" dirty="0" err="1"/>
              <a:t>futher</a:t>
            </a:r>
            <a:r>
              <a:rPr lang="en-US" dirty="0"/>
              <a:t> </a:t>
            </a:r>
            <a:r>
              <a:rPr lang="en-US" dirty="0" err="1"/>
              <a:t>CompanyA’s</a:t>
            </a:r>
            <a:r>
              <a:rPr lang="en-US" dirty="0"/>
              <a:t> journey to such intriguing numbers!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with users, management, and IT to utilize the company’s existing technology in coordination with their in-house applications and processes to automate time-consuming tasks. </a:t>
            </a:r>
          </a:p>
          <a:p>
            <a:endParaRPr lang="en-US" dirty="0"/>
          </a:p>
          <a:p>
            <a:r>
              <a:rPr lang="en-US" dirty="0" err="1"/>
              <a:t>CompanyA</a:t>
            </a:r>
            <a:r>
              <a:rPr lang="en-US" dirty="0"/>
              <a:t> will gain increased workforce productivity, decreased number of roadblocks/challenges from working across time zones, and reduced email communications.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of you watching or attending this presentation live these words everyday so we will not spend a lot of time on this slide.  However, these items were included to provide a rekindling of the company’s strategic position and commitment to innovation.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59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 demand great customer service, quality, and speed of service….and….they are very willing to go elsewhere if not happy.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speed and efficiency of process handling affects how well your organization can operate and meet the needs of customers and employees.</a:t>
            </a:r>
          </a:p>
          <a:p>
            <a:endParaRPr lang="en-US" dirty="0"/>
          </a:p>
          <a:p>
            <a:r>
              <a:rPr lang="en-US" dirty="0"/>
              <a:t>BPA ensures the management of structured processes from initiation through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5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BPA, in simplest form, is automation of business processes; it leverages technology and supports knowledge workers in satisfying the needs of colleagues, management, and customers.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reducing touchpoints….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where users need to manually copy/upload files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create a new submission record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update an existing record’s lifecycle state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send standardized emails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6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8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7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dirty="0"/>
              <a:t>Interview user base, prioritizing and finalizing wants/needs list within 2 weeks of project start date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dirty="0"/>
              <a:t>Involve local &amp; global subject matter experts in design and testing of solution, including documentation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dirty="0"/>
              <a:t>Interview management, IT, and users, discussing key performance indicators (KPIs) for solution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dirty="0"/>
              <a:t>Train local </a:t>
            </a:r>
            <a:r>
              <a:rPr lang="en-US" dirty="0" err="1"/>
              <a:t>RegOps</a:t>
            </a:r>
            <a:r>
              <a:rPr lang="en-US" dirty="0"/>
              <a:t>/</a:t>
            </a:r>
            <a:r>
              <a:rPr lang="en-US" dirty="0" err="1"/>
              <a:t>RegSubm</a:t>
            </a:r>
            <a:r>
              <a:rPr lang="en-US" dirty="0"/>
              <a:t> users on solution before production roll-out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dirty="0"/>
              <a:t>Train remaining </a:t>
            </a:r>
            <a:r>
              <a:rPr lang="en-US" dirty="0" err="1"/>
              <a:t>RegOps</a:t>
            </a:r>
            <a:r>
              <a:rPr lang="en-US" dirty="0"/>
              <a:t>/</a:t>
            </a:r>
            <a:r>
              <a:rPr lang="en-US" dirty="0" err="1"/>
              <a:t>RegSubm</a:t>
            </a:r>
            <a:r>
              <a:rPr lang="en-US" dirty="0"/>
              <a:t> users within 4 weeks after roll-out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dirty="0"/>
              <a:t>Work with IT regarding SP landing page and information needed for creation of Teams site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dirty="0"/>
              <a:t>Produce standardized visualizations/dashboards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dirty="0"/>
              <a:t>Integrate sales training with functional training on solution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dirty="0"/>
              <a:t>Monitor agreed-upon KPIs for 6 weeks following initial roll-out and last training session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dirty="0"/>
              <a:t>Complete phased approach to solution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dirty="0"/>
              <a:t>Implement monthly updates for 6 weeks then transition to quarterly updates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dirty="0"/>
              <a:t>Train company admin/super user(s) to own, manage, or update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5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6/9/2022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6/9/2022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6/9/2022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6/9/2022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6/9/2022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30.jpg"/><Relationship Id="rId18" Type="http://schemas.openxmlformats.org/officeDocument/2006/relationships/image" Target="../media/image35.jpg"/><Relationship Id="rId3" Type="http://schemas.openxmlformats.org/officeDocument/2006/relationships/image" Target="../media/image20.jpeg"/><Relationship Id="rId7" Type="http://schemas.openxmlformats.org/officeDocument/2006/relationships/image" Target="../media/image24.jpg"/><Relationship Id="rId12" Type="http://schemas.openxmlformats.org/officeDocument/2006/relationships/image" Target="../media/image29.jpg"/><Relationship Id="rId17" Type="http://schemas.openxmlformats.org/officeDocument/2006/relationships/image" Target="../media/image34.jp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3.png"/><Relationship Id="rId20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28.jpg"/><Relationship Id="rId5" Type="http://schemas.openxmlformats.org/officeDocument/2006/relationships/image" Target="../media/image22.jpg"/><Relationship Id="rId15" Type="http://schemas.openxmlformats.org/officeDocument/2006/relationships/image" Target="../media/image32.jpg"/><Relationship Id="rId10" Type="http://schemas.openxmlformats.org/officeDocument/2006/relationships/image" Target="../media/image27.jpg"/><Relationship Id="rId19" Type="http://schemas.openxmlformats.org/officeDocument/2006/relationships/image" Target="../media/image36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Relationship Id="rId14" Type="http://schemas.openxmlformats.org/officeDocument/2006/relationships/image" Target="../media/image3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jeffreygifford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en/newsroom/press-releases/2021-04-28-gartner-forecasts-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EVERTEAM/your-business-process-automation-cheat-sheet?from_action=save" TargetMode="External"/><Relationship Id="rId5" Type="http://schemas.openxmlformats.org/officeDocument/2006/relationships/hyperlink" Target="https://www.pharmalex.com/about-pharmalex/" TargetMode="External"/><Relationship Id="rId4" Type="http://schemas.openxmlformats.org/officeDocument/2006/relationships/hyperlink" Target="http://www.pharmalex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ublicdomainpictures.net/view-image.php?image=31710&amp;picture=questions-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ortgagefit.com/blog/5-important-questions-which-you-need-to-ask-before-taking-out-a-mortgag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goal-setting-goal-dart-target-195580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4288029-A074-4632-BA19-1808D77FB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3" y="1710844"/>
            <a:ext cx="10296525" cy="1343025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77008D-9518-427D-A75E-AB1FC74FF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3" y="3066880"/>
            <a:ext cx="2654300" cy="1549400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8DC152-C879-46F0-A48B-F3D55AD88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3" y="4616280"/>
            <a:ext cx="2654300" cy="1538288"/>
          </a:xfrm>
          <a:prstGeom prst="rect">
            <a:avLst/>
          </a:prstGeom>
        </p:spPr>
      </p:pic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A973F0-2403-4EB3-8845-4AEF9F874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038" y="3054523"/>
            <a:ext cx="2138363" cy="1095096"/>
          </a:xfrm>
          <a:prstGeom prst="rect">
            <a:avLst/>
          </a:prstGeom>
        </p:spPr>
      </p:pic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B9E2286-9899-4C22-9F12-9164C3F3D3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038" y="4098380"/>
            <a:ext cx="2138363" cy="10970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EF1827-672B-4FD1-B02A-E3F7006C73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039" y="5194130"/>
            <a:ext cx="2138363" cy="9604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04BBCE-1964-4DC4-827A-BBEF433621D7}"/>
              </a:ext>
            </a:extLst>
          </p:cNvPr>
          <p:cNvSpPr txBox="1"/>
          <p:nvPr/>
        </p:nvSpPr>
        <p:spPr>
          <a:xfrm>
            <a:off x="1079543" y="6154568"/>
            <a:ext cx="1444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 McKee, 2020</a:t>
            </a:r>
          </a:p>
        </p:txBody>
      </p:sp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505C91F5-55FB-4F45-A0ED-1EFD008ED6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817" y="3053869"/>
            <a:ext cx="5733534" cy="3100699"/>
          </a:xfrm>
          <a:prstGeom prst="rect">
            <a:avLst/>
          </a:prstGeo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BFB84C36-3D46-4686-A7EC-5EE11AB9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Powerful/Impressive Statistics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208C91-1806-452E-9705-5065F221E28D}"/>
              </a:ext>
            </a:extLst>
          </p:cNvPr>
          <p:cNvSpPr txBox="1"/>
          <p:nvPr/>
        </p:nvSpPr>
        <p:spPr>
          <a:xfrm>
            <a:off x="3140200" y="1426464"/>
            <a:ext cx="6644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 assumptions:  10,000 employees | 30,000 help-desk tickets | 1,000 new hires</a:t>
            </a:r>
          </a:p>
        </p:txBody>
      </p:sp>
    </p:spTree>
    <p:extLst>
      <p:ext uri="{BB962C8B-B14F-4D97-AF65-F5344CB8AC3E}">
        <p14:creationId xmlns:p14="http://schemas.microsoft.com/office/powerpoint/2010/main" val="20962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000040-113A-472E-B1B9-70B8755F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anchor="t">
            <a:normAutofit/>
          </a:bodyPr>
          <a:lstStyle/>
          <a:p>
            <a:r>
              <a:rPr lang="en-US" dirty="0"/>
              <a:t>Technology Integration</a:t>
            </a:r>
          </a:p>
        </p:txBody>
      </p:sp>
      <p:pic>
        <p:nvPicPr>
          <p:cNvPr id="6" name="Picture 5" descr="Abstract network of node and mesh">
            <a:extLst>
              <a:ext uri="{FF2B5EF4-FFF2-40B4-BE49-F238E27FC236}">
                <a16:creationId xmlns:a16="http://schemas.microsoft.com/office/drawing/2014/main" id="{753E4581-DD56-4121-B0DE-E266734F3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47" b="32029"/>
          <a:stretch/>
        </p:blipFill>
        <p:spPr>
          <a:xfrm>
            <a:off x="769433" y="1585134"/>
            <a:ext cx="10995103" cy="4770426"/>
          </a:xfrm>
          <a:prstGeom prst="rect">
            <a:avLst/>
          </a:prstGeom>
          <a:noFill/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64DB66F-EC41-42DE-8B91-9A0872096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4" y="1690804"/>
            <a:ext cx="942346" cy="895350"/>
          </a:xfrm>
          <a:prstGeom prst="rect">
            <a:avLst/>
          </a:prstGeom>
        </p:spPr>
      </p:pic>
      <p:pic>
        <p:nvPicPr>
          <p:cNvPr id="7" name="Picture 6" descr="A picture containing text, clipart, night sky&#10;&#10;Description automatically generated">
            <a:extLst>
              <a:ext uri="{FF2B5EF4-FFF2-40B4-BE49-F238E27FC236}">
                <a16:creationId xmlns:a16="http://schemas.microsoft.com/office/drawing/2014/main" id="{26C4743A-A38B-41A2-9B30-D3C64DD15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425" y="2708834"/>
            <a:ext cx="1018071" cy="800100"/>
          </a:xfrm>
          <a:prstGeom prst="rect">
            <a:avLst/>
          </a:prstGeom>
        </p:spPr>
      </p:pic>
      <p:pic>
        <p:nvPicPr>
          <p:cNvPr id="9" name="Picture 8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A915A95E-6022-4256-8DA3-3B49EC425A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80" y="2709572"/>
            <a:ext cx="876777" cy="799362"/>
          </a:xfrm>
          <a:prstGeom prst="rect">
            <a:avLst/>
          </a:prstGeom>
        </p:spPr>
      </p:pic>
      <p:pic>
        <p:nvPicPr>
          <p:cNvPr id="11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831B47D-4CF8-4BCA-8DAB-A97E2EE3E2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390" y="1710173"/>
            <a:ext cx="876777" cy="866456"/>
          </a:xfrm>
          <a:prstGeom prst="rect">
            <a:avLst/>
          </a:prstGeom>
        </p:spPr>
      </p:pic>
      <p:pic>
        <p:nvPicPr>
          <p:cNvPr id="13" name="Picture 12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C97D8C0D-5E14-475B-B310-CC6794D07A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07" y="2705414"/>
            <a:ext cx="811660" cy="811265"/>
          </a:xfrm>
          <a:prstGeom prst="rect">
            <a:avLst/>
          </a:prstGeom>
        </p:spPr>
      </p:pic>
      <p:pic>
        <p:nvPicPr>
          <p:cNvPr id="17" name="Picture 1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685182F-2C92-46F3-A2FF-4C089E962C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60" y="1690804"/>
            <a:ext cx="953700" cy="895350"/>
          </a:xfrm>
          <a:prstGeom prst="rect">
            <a:avLst/>
          </a:prstGeom>
        </p:spPr>
      </p:pic>
      <p:pic>
        <p:nvPicPr>
          <p:cNvPr id="19" name="Picture 1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F9C4A6E-C771-4F56-9C6C-2BFC0F40AE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29" y="1701443"/>
            <a:ext cx="973992" cy="885825"/>
          </a:xfrm>
          <a:prstGeom prst="rect">
            <a:avLst/>
          </a:prstGeom>
        </p:spPr>
      </p:pic>
      <p:pic>
        <p:nvPicPr>
          <p:cNvPr id="21" name="Picture 2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9C26AE4-0C9C-44A2-AEBB-3645321CEC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736" y="1695566"/>
            <a:ext cx="1018071" cy="857249"/>
          </a:xfrm>
          <a:prstGeom prst="rect">
            <a:avLst/>
          </a:prstGeom>
        </p:spPr>
      </p:pic>
      <p:pic>
        <p:nvPicPr>
          <p:cNvPr id="23" name="Picture 2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060F435-8853-4157-90B4-1BAEE71A08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21" y="2708833"/>
            <a:ext cx="973992" cy="828675"/>
          </a:xfrm>
          <a:prstGeom prst="rect">
            <a:avLst/>
          </a:prstGeom>
        </p:spPr>
      </p:pic>
      <p:pic>
        <p:nvPicPr>
          <p:cNvPr id="25" name="Picture 2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8024DA0-E291-4810-9986-235836242F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376" y="1695565"/>
            <a:ext cx="811660" cy="857250"/>
          </a:xfrm>
          <a:prstGeom prst="rect">
            <a:avLst/>
          </a:prstGeom>
        </p:spPr>
      </p:pic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7C4F52-7715-416C-84EF-3E811F0394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73" y="2708833"/>
            <a:ext cx="913117" cy="811551"/>
          </a:xfrm>
          <a:prstGeom prst="rect">
            <a:avLst/>
          </a:prstGeom>
        </p:spPr>
      </p:pic>
      <p:pic>
        <p:nvPicPr>
          <p:cNvPr id="29" name="Picture 2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89A278B-022B-4213-9AF5-4F7A6C5119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60" y="2708833"/>
            <a:ext cx="951392" cy="828675"/>
          </a:xfrm>
          <a:prstGeom prst="rect">
            <a:avLst/>
          </a:prstGeom>
        </p:spPr>
      </p:pic>
      <p:pic>
        <p:nvPicPr>
          <p:cNvPr id="1030" name="Picture 6" descr="Microsoft Dynamics 365 Logo">
            <a:extLst>
              <a:ext uri="{FF2B5EF4-FFF2-40B4-BE49-F238E27FC236}">
                <a16:creationId xmlns:a16="http://schemas.microsoft.com/office/drawing/2014/main" id="{981C1422-7DA9-4D16-BB0E-EDB524806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3" t="12139" r="15378" b="15031"/>
          <a:stretch/>
        </p:blipFill>
        <p:spPr bwMode="auto">
          <a:xfrm>
            <a:off x="4874857" y="3675350"/>
            <a:ext cx="1981179" cy="97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9D28F9-D665-4DDC-B17D-9AFF30DB94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41" y="3660029"/>
            <a:ext cx="3848828" cy="10078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F822FB-A4A3-426B-80C6-1E3404ED9C8D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6"/>
          <a:stretch/>
        </p:blipFill>
        <p:spPr>
          <a:xfrm>
            <a:off x="887873" y="4787257"/>
            <a:ext cx="1647650" cy="13722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1C87B5F-F2C7-4A52-8366-6D5D2E83B22A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6"/>
          <a:stretch/>
        </p:blipFill>
        <p:spPr>
          <a:xfrm>
            <a:off x="3204903" y="4787257"/>
            <a:ext cx="1536866" cy="1372243"/>
          </a:xfrm>
          <a:prstGeom prst="rect">
            <a:avLst/>
          </a:prstGeom>
        </p:spPr>
      </p:pic>
      <p:pic>
        <p:nvPicPr>
          <p:cNvPr id="35" name="Picture 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F5674F3-4A00-4B66-8AB5-13EE92C9EDFD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6"/>
          <a:stretch/>
        </p:blipFill>
        <p:spPr>
          <a:xfrm>
            <a:off x="5413685" y="4787257"/>
            <a:ext cx="1442352" cy="1372243"/>
          </a:xfrm>
          <a:prstGeom prst="rect">
            <a:avLst/>
          </a:prstGeom>
        </p:spPr>
      </p:pic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AC16CAA8-7F38-4AEE-B5AB-9CD1C990CB2E}"/>
              </a:ext>
            </a:extLst>
          </p:cNvPr>
          <p:cNvSpPr txBox="1">
            <a:spLocks/>
          </p:cNvSpPr>
          <p:nvPr/>
        </p:nvSpPr>
        <p:spPr>
          <a:xfrm>
            <a:off x="6985947" y="1585134"/>
            <a:ext cx="4774056" cy="477042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Utilize existing company technologies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Microsoft 365 Suite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Dynamics 365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Software A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Software B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Software C</a:t>
            </a:r>
          </a:p>
        </p:txBody>
      </p:sp>
    </p:spTree>
    <p:extLst>
      <p:ext uri="{BB962C8B-B14F-4D97-AF65-F5344CB8AC3E}">
        <p14:creationId xmlns:p14="http://schemas.microsoft.com/office/powerpoint/2010/main" val="82180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3D72-6227-4D08-ADB2-BE073C31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21" y="512064"/>
            <a:ext cx="9921177" cy="914400"/>
          </a:xfrm>
        </p:spPr>
        <p:txBody>
          <a:bodyPr vert="horz" anchor="t">
            <a:normAutofit/>
          </a:bodyPr>
          <a:lstStyle/>
          <a:p>
            <a:r>
              <a:rPr kumimoji="0" lang="en-US" kern="1200" spc="-100" baseline="0" dirty="0">
                <a:latin typeface="+mj-lt"/>
                <a:ea typeface="+mj-ea"/>
                <a:cs typeface="+mj-cs"/>
              </a:rPr>
              <a:t>Operational Environment – Initial Phase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83CB91E9-47FB-4C6C-8442-0A58DC308B4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599" y="1500042"/>
            <a:ext cx="11154938" cy="5357958"/>
          </a:xfrm>
        </p:spPr>
        <p:txBody>
          <a:bodyPr vert="horz">
            <a:normAutofit fontScale="92500" lnSpcReduction="1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900" dirty="0"/>
              <a:t>Focus on low hanging fruit within Regulatory Operations/Submissions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900" dirty="0"/>
              <a:t>Utilize existing operational environment (technology, permissions, licensing)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900" dirty="0"/>
              <a:t>Expert User/Liaison will need: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2600" dirty="0"/>
              <a:t>Access to test/dev environment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2600" dirty="0"/>
              <a:t>Test users/groups created covering various permission levels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2600" dirty="0"/>
              <a:t>IT resource for questions, ensuring workflow generalization is completed in most efficient manner for applying to various clients/projects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To determine </a:t>
            </a:r>
            <a:r>
              <a:rPr lang="en-US" sz="2600" dirty="0" err="1"/>
              <a:t>PowerBI</a:t>
            </a:r>
            <a:r>
              <a:rPr lang="en-US" sz="2600" dirty="0"/>
              <a:t> licensing/server setup for sharing of interactive visualizations/dashboards</a:t>
            </a:r>
          </a:p>
        </p:txBody>
      </p:sp>
    </p:spTree>
    <p:extLst>
      <p:ext uri="{BB962C8B-B14F-4D97-AF65-F5344CB8AC3E}">
        <p14:creationId xmlns:p14="http://schemas.microsoft.com/office/powerpoint/2010/main" val="13895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3D72-6227-4D08-ADB2-BE073C31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423" y="512064"/>
            <a:ext cx="9898875" cy="914400"/>
          </a:xfrm>
        </p:spPr>
        <p:txBody>
          <a:bodyPr vert="horz" anchor="t">
            <a:normAutofit/>
          </a:bodyPr>
          <a:lstStyle/>
          <a:p>
            <a:r>
              <a:rPr kumimoji="0" lang="en-US" kern="1200" spc="-100" baseline="0" dirty="0">
                <a:latin typeface="+mj-lt"/>
                <a:ea typeface="+mj-ea"/>
                <a:cs typeface="+mj-cs"/>
              </a:rPr>
              <a:t>Operational Environment – Later Phase(s)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83CB91E9-47FB-4C6C-8442-0A58DC308B4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1600396"/>
            <a:ext cx="5461106" cy="4745540"/>
          </a:xfrm>
        </p:spPr>
        <p:txBody>
          <a:bodyPr vert="horz">
            <a:normAutofit fontScale="85000" lnSpcReduction="20000"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Further discuss data compliance and security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Confirm existing IT technologies and infrastructure will handle volume of data calls/processing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IT to determine best placement within cloud storage of Power Automate flow files for efficiencies and appropriate access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Review existing backup / maintenance procedures, confirming least amount of interruption across time zones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Expand to include interactions with external applications and process owners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C1B0C3-81E1-4E6B-BA0C-C31DE0842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0707" y="1600395"/>
            <a:ext cx="5548866" cy="47455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Expand to include interactions with external groups</a:t>
            </a:r>
          </a:p>
        </p:txBody>
      </p:sp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0200041D-4DCD-4F3C-A9DE-73984945C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66" y="2375208"/>
            <a:ext cx="5457317" cy="3802566"/>
          </a:xfrm>
          <a:prstGeom prst="rect">
            <a:avLst/>
          </a:prstGeom>
          <a:effectLst>
            <a:glow rad="190500">
              <a:schemeClr val="accent1">
                <a:alpha val="3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846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1F8188-7D99-4E8E-B672-0DF73614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424" y="512064"/>
            <a:ext cx="10444976" cy="914400"/>
          </a:xfrm>
        </p:spPr>
        <p:txBody>
          <a:bodyPr/>
          <a:lstStyle/>
          <a:p>
            <a:r>
              <a:rPr lang="en-US" dirty="0"/>
              <a:t>Why Embrace/Fund?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B607A7-4BCA-4102-A759-BABE01555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4" y="1527718"/>
            <a:ext cx="5476875" cy="507920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Leading technological innovation and </a:t>
            </a:r>
            <a:r>
              <a:rPr lang="en-US" dirty="0" err="1"/>
              <a:t>CompanyA</a:t>
            </a:r>
            <a:r>
              <a:rPr lang="en-US" dirty="0"/>
              <a:t> just go together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Decreased operation costs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Process efficiencies, reducing time spent on routine and repetitive work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Increased utilization of company resources and expertise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Provide better work/life balance for employees as their time/effort are spent on high-value work activities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B03E74-6849-4CCA-A071-1139C4F24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7125" y="2698595"/>
            <a:ext cx="5476875" cy="390832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Better view of project statuses for managers, leaders, workers, and clients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Dashboards and project status powered by real-time data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Provide new service/tool offering to clients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Creation of new revenue stream</a:t>
            </a:r>
          </a:p>
          <a:p>
            <a:endParaRPr lang="en-US" dirty="0"/>
          </a:p>
        </p:txBody>
      </p:sp>
      <p:pic>
        <p:nvPicPr>
          <p:cNvPr id="15" name="Picture 14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B9659E6F-D264-4104-BA0B-5808F467D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82575" y="1446533"/>
            <a:ext cx="1651281" cy="1049999"/>
          </a:xfrm>
          <a:prstGeom prst="rect">
            <a:avLst/>
          </a:prstGeom>
        </p:spPr>
      </p:pic>
      <p:pic>
        <p:nvPicPr>
          <p:cNvPr id="17" name="Picture 16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67D11E84-FCF5-4299-805D-D1F1634C9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32378" y="1446087"/>
            <a:ext cx="1651281" cy="1049999"/>
          </a:xfrm>
          <a:prstGeom prst="rect">
            <a:avLst/>
          </a:prstGeom>
        </p:spPr>
      </p:pic>
      <p:pic>
        <p:nvPicPr>
          <p:cNvPr id="18" name="Picture 17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202336F5-B23A-4016-8217-6128C9F7F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82181" y="1445641"/>
            <a:ext cx="1651281" cy="104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BF2E3B-3413-4B94-A343-EDB76FD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anchor="t"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 descr="Graph on document with pen">
            <a:extLst>
              <a:ext uri="{FF2B5EF4-FFF2-40B4-BE49-F238E27FC236}">
                <a16:creationId xmlns:a16="http://schemas.microsoft.com/office/drawing/2014/main" id="{6F3993F0-E10C-4067-AD0F-92D873683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10598" b="23308"/>
          <a:stretch/>
        </p:blipFill>
        <p:spPr>
          <a:xfrm>
            <a:off x="590660" y="1493370"/>
            <a:ext cx="10840063" cy="4929096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4A0D7F-A4FF-4D5A-AC8D-75734E8B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05" y="1509113"/>
            <a:ext cx="10579510" cy="49849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Digital transformation is here to stay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Leaders are revolutionizing business processes by incorporating &amp; implementing…Automation, Machine Learning, and AI technologies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BPA brings increased productivity, improved quality, reduction of repetitive, time-consuming tasks, and enhanced ROI</a:t>
            </a:r>
          </a:p>
          <a:p>
            <a:r>
              <a:rPr lang="en-US" dirty="0"/>
              <a:t>Automation tools allow work processes and team communication to become more self-serving for local/global workforce and leaders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BF2E3B-3413-4B94-A343-EDB76FD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anchor="t">
            <a:normAutofit/>
          </a:bodyPr>
          <a:lstStyle/>
          <a:p>
            <a:r>
              <a:rPr lang="en-US" dirty="0"/>
              <a:t>Next Steps – Process Maps</a:t>
            </a:r>
          </a:p>
        </p:txBody>
      </p:sp>
      <p:pic>
        <p:nvPicPr>
          <p:cNvPr id="8" name="Picture 7" descr="Graph on document with pen">
            <a:extLst>
              <a:ext uri="{FF2B5EF4-FFF2-40B4-BE49-F238E27FC236}">
                <a16:creationId xmlns:a16="http://schemas.microsoft.com/office/drawing/2014/main" id="{6F3993F0-E10C-4067-AD0F-92D873683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10598" b="23308"/>
          <a:stretch/>
        </p:blipFill>
        <p:spPr>
          <a:xfrm>
            <a:off x="601808" y="1515672"/>
            <a:ext cx="10840063" cy="4929096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4A0D7F-A4FF-4D5A-AC8D-75734E8B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53" y="1531415"/>
            <a:ext cx="10579510" cy="49849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/>
              <a:t>Signed Proposal to Archive of Submissions (High-level)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/>
              <a:t>Pre-Publishing Process (Detailed)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/>
              <a:t>Start from receipt of files through loading into eDMS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/>
              <a:t>Include all touch points/hand-offs and reviews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/>
              <a:t>Publishing Process (Detailed)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/>
              <a:t>Start from assigning files through sending to client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/>
              <a:t>Include all touch points/hand-offs and reviews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/>
              <a:t>Submittal/Archive Process (Detailed)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BF2E3B-3413-4B94-A343-EDB76FD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anchor="t">
            <a:normAutofit/>
          </a:bodyPr>
          <a:lstStyle/>
          <a:p>
            <a:r>
              <a:rPr lang="en-US" dirty="0"/>
              <a:t>Next Steps – Analyze Process Maps</a:t>
            </a:r>
          </a:p>
        </p:txBody>
      </p:sp>
      <p:pic>
        <p:nvPicPr>
          <p:cNvPr id="8" name="Picture 7" descr="Graph on document with pen">
            <a:extLst>
              <a:ext uri="{FF2B5EF4-FFF2-40B4-BE49-F238E27FC236}">
                <a16:creationId xmlns:a16="http://schemas.microsoft.com/office/drawing/2014/main" id="{6F3993F0-E10C-4067-AD0F-92D873683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10598" b="23308"/>
          <a:stretch/>
        </p:blipFill>
        <p:spPr>
          <a:xfrm>
            <a:off x="601808" y="1515672"/>
            <a:ext cx="10840063" cy="4929096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4A0D7F-A4FF-4D5A-AC8D-75734E8B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53" y="1531415"/>
            <a:ext cx="10579510" cy="498495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Analyze Process Maps for…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Bottlenecks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Repetitive tasks or activities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Exceptions to the process/activity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Multiple ways to perform a task or activity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6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35ED8196-BD43-42D8-97E0-D32DD67F47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4" b="9013"/>
          <a:stretch/>
        </p:blipFill>
        <p:spPr>
          <a:xfrm>
            <a:off x="609600" y="2125386"/>
            <a:ext cx="2210420" cy="1857874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797B76-A7E7-428D-A263-29B5C12F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72" y="512064"/>
            <a:ext cx="10456127" cy="914400"/>
          </a:xfrm>
        </p:spPr>
        <p:txBody>
          <a:bodyPr anchor="t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25CD2A3-98D4-40ED-B466-B9097A056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20020" y="2125385"/>
            <a:ext cx="7998662" cy="1857875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3000" dirty="0">
                <a:cs typeface="Times New Roman" panose="02020603050405020304" pitchFamily="18" charset="0"/>
              </a:rPr>
              <a:t>Christine Baxter</a:t>
            </a:r>
            <a:br>
              <a:rPr lang="en-US" sz="3000" dirty="0">
                <a:cs typeface="Times New Roman" panose="02020603050405020304" pitchFamily="18" charset="0"/>
              </a:rPr>
            </a:br>
            <a:r>
              <a:rPr lang="en-US" sz="3000" dirty="0">
                <a:cs typeface="Times New Roman" panose="02020603050405020304" pitchFamily="18" charset="0"/>
              </a:rPr>
              <a:t>Business Technology/Process Consultant</a:t>
            </a:r>
            <a:br>
              <a:rPr lang="en-US" sz="3000" dirty="0">
                <a:cs typeface="Times New Roman" panose="02020603050405020304" pitchFamily="18" charset="0"/>
              </a:rPr>
            </a:br>
            <a:br>
              <a:rPr lang="en-US" sz="3000" dirty="0">
                <a:cs typeface="Times New Roman" panose="02020603050405020304" pitchFamily="18" charset="0"/>
              </a:rPr>
            </a:br>
            <a:r>
              <a:rPr lang="en-US" sz="3000" dirty="0" err="1">
                <a:cs typeface="Times New Roman" panose="02020603050405020304" pitchFamily="18" charset="0"/>
              </a:rPr>
              <a:t>christine.baxter@baxtersllc.consulting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8322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B33F-99E7-4200-BEC7-57E9D599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7336-7923-482A-887C-058646CF9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68" y="1426464"/>
            <a:ext cx="10363200" cy="516606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en-US" sz="2000" b="0" i="0" u="none" strike="noStrike" baseline="0" dirty="0"/>
              <a:t>Gartner. (2021, April 28). </a:t>
            </a:r>
            <a:r>
              <a:rPr lang="en-US" sz="2000" b="0" i="1" u="none" strike="noStrike" baseline="0" dirty="0"/>
              <a:t>Gartner forecasts worldwide </a:t>
            </a:r>
            <a:r>
              <a:rPr lang="en-US" sz="2000" b="0" i="1" u="none" strike="noStrike" baseline="0" dirty="0" err="1"/>
              <a:t>hyperautomation</a:t>
            </a:r>
            <a:r>
              <a:rPr lang="en-US" sz="2000" b="0" i="1" u="none" strike="noStrike" baseline="0" dirty="0"/>
              <a:t>-enabling software market to reach nearly $600 billion by 2022</a:t>
            </a:r>
            <a:r>
              <a:rPr lang="en-US" sz="2000" b="0" i="0" u="none" strike="noStrike" baseline="0" dirty="0"/>
              <a:t>. Retrieved from gartner.com: https:</a:t>
            </a:r>
            <a:r>
              <a:rPr lang="en-US" sz="2000" b="0" i="0" u="none" strike="noStrike" baseline="0" dirty="0">
                <a:hlinkClick r:id="rId3"/>
              </a:rPr>
              <a:t>//www.gartner.com/en/newsroom/press-releases/2021-04-28-gartner-forecasts- worldwide-hyperautomation-enabling-software-market-to-reach-nearly-6</a:t>
            </a:r>
          </a:p>
          <a:p>
            <a:pPr marR="1950">
              <a:lnSpc>
                <a:spcPct val="150000"/>
              </a:lnSpc>
              <a:spcAft>
                <a:spcPts val="2400"/>
              </a:spcAft>
            </a:pPr>
            <a:r>
              <a:rPr lang="en-US" sz="2000" b="0" i="0" u="none" strike="noStrike" baseline="0" dirty="0"/>
              <a:t>Microsoft. (2020). Microsoft Power Platform | Using data-driven insights to prepare your business for what comes next.</a:t>
            </a: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 err="1"/>
              <a:t>CompanyA</a:t>
            </a:r>
            <a:r>
              <a:rPr lang="en-US" sz="2000" b="0" i="0" u="none" strike="noStrike" baseline="0" dirty="0"/>
              <a:t>. (2021). </a:t>
            </a:r>
            <a:r>
              <a:rPr lang="en-US" sz="2000" b="0" i="1" u="none" strike="noStrike" baseline="0" dirty="0"/>
              <a:t>About </a:t>
            </a:r>
            <a:r>
              <a:rPr lang="en-US" sz="2000" b="0" i="1" u="none" strike="noStrike" baseline="0" dirty="0" err="1"/>
              <a:t>CompanyA</a:t>
            </a:r>
            <a:r>
              <a:rPr lang="en-US" sz="2000" b="0" i="1" u="none" strike="noStrike" baseline="0" dirty="0"/>
              <a:t> - a global presence with local reach</a:t>
            </a:r>
            <a:r>
              <a:rPr lang="en-US" sz="2000" b="0" i="0" u="none" strike="noStrike" baseline="0" dirty="0"/>
              <a:t>. Retrieved from </a:t>
            </a:r>
            <a:r>
              <a:rPr lang="en-US" sz="2000" b="0" i="0" u="none" strike="noStrike" baseline="0" dirty="0">
                <a:hlinkClick r:id="rId4"/>
              </a:rPr>
              <a:t>www.CompanyA.com: </a:t>
            </a:r>
            <a:r>
              <a:rPr lang="en-US" sz="2000" b="0" i="0" u="none" strike="noStrike" baseline="0" dirty="0">
                <a:hlinkClick r:id="rId5"/>
              </a:rPr>
              <a:t>https:</a:t>
            </a:r>
            <a:r>
              <a:rPr lang="en-US" sz="2000" dirty="0">
                <a:hlinkClick r:id="rId5"/>
              </a:rPr>
              <a:t>//www.CompanyA.com/about-CompanyA/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algn="l"/>
            <a:r>
              <a:rPr lang="en-US" sz="2100" dirty="0" err="1"/>
              <a:t>Everteam</a:t>
            </a:r>
            <a:r>
              <a:rPr lang="en-US" sz="2100" dirty="0"/>
              <a:t>. (2016). Your business process automation cheat sheet. </a:t>
            </a:r>
            <a:r>
              <a:rPr lang="en-US" sz="2400" b="0" i="0" u="none" strike="noStrike" baseline="0" dirty="0"/>
              <a:t>Retrieved from</a:t>
            </a:r>
            <a:r>
              <a:rPr lang="en-US" sz="2000" b="0" i="1" dirty="0">
                <a:solidFill>
                  <a:srgbClr val="53565A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000" b="0" i="0" u="none" strike="noStrike" dirty="0">
                <a:solidFill>
                  <a:srgbClr val="0066CC"/>
                </a:solidFill>
                <a:effectLst/>
                <a:latin typeface="Roboto" panose="02000000000000000000" pitchFamily="2" charset="0"/>
                <a:hlinkClick r:id="rId6"/>
              </a:rPr>
              <a:t>https://www.slideshare.net/EVERTEAM/your-business-process-automation-cheat-sheet?from_action=save</a:t>
            </a:r>
            <a:endParaRPr lang="en-US" sz="2000" b="0" i="0" dirty="0">
              <a:solidFill>
                <a:srgbClr val="53565A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43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anchor="t">
            <a:normAutofit/>
          </a:bodyPr>
          <a:lstStyle/>
          <a:p>
            <a:r>
              <a:rPr lang="en-US" sz="4600" dirty="0"/>
              <a:t>Business Process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2656" y="2834640"/>
            <a:ext cx="10363200" cy="1508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“D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riving automation and efficiency by combining operations and technology expertise.”</a:t>
            </a:r>
            <a:endParaRPr lang="en-US" sz="1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041A08-D155-46B0-BE55-EC226107E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2" y="1035857"/>
            <a:ext cx="11050857" cy="292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7034" y="1553705"/>
            <a:ext cx="10363200" cy="4792231"/>
          </a:xfrm>
        </p:spPr>
        <p:txBody>
          <a:bodyPr>
            <a:normAutofit fontScale="85000" lnSpcReduction="20000"/>
          </a:bodyPr>
          <a:lstStyle/>
          <a:p>
            <a:pPr lvl="0">
              <a:spcAft>
                <a:spcPts val="1800"/>
              </a:spcAft>
            </a:pPr>
            <a:r>
              <a:rPr kumimoji="0" lang="en-US" sz="3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Utilize </a:t>
            </a:r>
            <a:r>
              <a:rPr lang="en-US" dirty="0"/>
              <a:t>e</a:t>
            </a:r>
            <a:r>
              <a:rPr kumimoji="0"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xisting technology/processes and in-house applications</a:t>
            </a:r>
          </a:p>
          <a:p>
            <a:pPr>
              <a:spcAft>
                <a:spcPts val="1800"/>
              </a:spcAft>
            </a:pPr>
            <a:r>
              <a:rPr kumimoji="0"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 time-consuming, repetitive tasks; allowing </a:t>
            </a:r>
            <a:r>
              <a:rPr lang="en-US" dirty="0"/>
              <a:t>workers to focus on high-value tasks that cannot be automated</a:t>
            </a:r>
            <a:endParaRPr kumimoji="0" lang="en-US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Aft>
                <a:spcPts val="1800"/>
              </a:spcAft>
            </a:pPr>
            <a:r>
              <a:rPr lang="en-US" dirty="0"/>
              <a:t>Increase workforce productivity</a:t>
            </a:r>
          </a:p>
          <a:p>
            <a:pPr lvl="0">
              <a:spcAft>
                <a:spcPts val="1800"/>
              </a:spcAft>
            </a:pPr>
            <a:r>
              <a:rPr lang="en-US" dirty="0"/>
              <a:t>Decrease roadblocks/challenges related to working across time zones</a:t>
            </a:r>
          </a:p>
          <a:p>
            <a:pPr lvl="0">
              <a:spcAft>
                <a:spcPts val="1800"/>
              </a:spcAft>
            </a:pPr>
            <a:r>
              <a:rPr lang="en-US" dirty="0"/>
              <a:t>Overcome gap between technology and business with automated solutions</a:t>
            </a:r>
          </a:p>
          <a:p>
            <a:pPr lvl="0"/>
            <a:r>
              <a:rPr lang="en-US" dirty="0"/>
              <a:t>Reduce email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</a:t>
            </a:r>
            <a:r>
              <a:rPr lang="en-US" dirty="0" err="1"/>
              <a:t>CompanyA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5891" y="1515672"/>
            <a:ext cx="6196361" cy="5175058"/>
          </a:xfrm>
        </p:spPr>
        <p:txBody>
          <a:bodyPr>
            <a:normAutofit lnSpcReduction="10000"/>
          </a:bodyPr>
          <a:lstStyle/>
          <a:p>
            <a:pPr lvl="0">
              <a:spcAft>
                <a:spcPts val="1200"/>
              </a:spcAft>
            </a:pPr>
            <a:r>
              <a:rPr kumimoji="0" lang="en-US" sz="3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Perfectly positioned for:</a:t>
            </a:r>
          </a:p>
          <a:p>
            <a:pPr lvl="1">
              <a:spcAft>
                <a:spcPts val="1200"/>
              </a:spcAft>
            </a:pPr>
            <a:r>
              <a:rPr kumimoji="0"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embracing digital acceleration</a:t>
            </a:r>
          </a:p>
          <a:p>
            <a:pPr lvl="1">
              <a:spcAft>
                <a:spcPts val="1200"/>
              </a:spcAft>
            </a:pPr>
            <a:r>
              <a:rPr kumimoji="0"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Continually striving for digital operation excellence and resiliency</a:t>
            </a:r>
          </a:p>
          <a:p>
            <a:pPr lvl="0">
              <a:spcAft>
                <a:spcPts val="1200"/>
              </a:spcAft>
            </a:pPr>
            <a:r>
              <a:rPr kumimoji="0" lang="en-US" sz="3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Committed to:</a:t>
            </a:r>
          </a:p>
          <a:p>
            <a:pPr lvl="1">
              <a:spcAft>
                <a:spcPts val="1200"/>
              </a:spcAft>
            </a:pPr>
            <a:r>
              <a:rPr kumimoji="0"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Big-picture thinking</a:t>
            </a:r>
          </a:p>
          <a:p>
            <a:pPr lvl="1">
              <a:spcAft>
                <a:spcPts val="1200"/>
              </a:spcAft>
            </a:pPr>
            <a:r>
              <a:rPr kumimoji="0"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Targeted problem-solving</a:t>
            </a:r>
          </a:p>
          <a:p>
            <a:pPr lvl="1">
              <a:spcAft>
                <a:spcPts val="1200"/>
              </a:spcAft>
            </a:pPr>
            <a:r>
              <a:rPr kumimoji="0"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Innovative solutions</a:t>
            </a:r>
          </a:p>
          <a:p>
            <a:pPr lvl="1">
              <a:spcAft>
                <a:spcPts val="1200"/>
              </a:spcAft>
            </a:pPr>
            <a:r>
              <a:rPr kumimoji="0"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collaborations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2DF63E-5917-4383-903D-BAAB2A34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07" y="1572225"/>
            <a:ext cx="1724025" cy="2257425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45532FD7-6DB1-4324-BAB4-89A819E45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24" y="4075769"/>
            <a:ext cx="1676400" cy="2238375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2DCB6AD-92A1-432D-97B8-2E52D72F5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179" y="1581750"/>
            <a:ext cx="1695450" cy="22479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4A101C3-01B0-4FAF-B8C7-9FF58D2320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904" y="4066244"/>
            <a:ext cx="1695450" cy="2219325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D134F6E6-C2E3-4ABD-9250-6BF28E8630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37" y="4066244"/>
            <a:ext cx="1695450" cy="2228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46C0AF-4098-4A6D-A107-7531A6D7E6FC}"/>
              </a:ext>
            </a:extLst>
          </p:cNvPr>
          <p:cNvSpPr txBox="1"/>
          <p:nvPr/>
        </p:nvSpPr>
        <p:spPr>
          <a:xfrm>
            <a:off x="6064577" y="6314144"/>
            <a:ext cx="1556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 </a:t>
            </a:r>
            <a:r>
              <a:rPr lang="en-US" sz="900" dirty="0" err="1"/>
              <a:t>CompanyA</a:t>
            </a:r>
            <a:r>
              <a:rPr lang="en-US" sz="900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394898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972800" cy="914400"/>
          </a:xfrm>
        </p:spPr>
        <p:txBody>
          <a:bodyPr/>
          <a:lstStyle/>
          <a:p>
            <a:r>
              <a:rPr lang="en-US" dirty="0"/>
              <a:t>Introduction – Why Business Process Automation?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984596" y="1426464"/>
            <a:ext cx="6969511" cy="52196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kumimoji="0"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Agency mandates for electronic submissions/dossiers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kumimoji="0"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 rise in technology within Regulatory Operations/Submissions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kumimoji="0"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Increased amount of data and strategic data analyses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kumimoji="0"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Encourages cross-department communication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Outlines clear accountability/ownership of processes</a:t>
            </a:r>
            <a:endParaRPr kumimoji="0" lang="en-US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kumimoji="0"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Repeatable/repetitive tasks done quickly without human intervention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Reduces possibility of manual errors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kumimoji="0"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insights into potential bottlenecks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90DAB-EA32-4F03-808D-A6034A3726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1678">
            <a:off x="383349" y="2254156"/>
            <a:ext cx="4470804" cy="29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0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What is BPA?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7034" y="1571687"/>
            <a:ext cx="11158654" cy="4929474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800"/>
              </a:spcAft>
            </a:pPr>
            <a:r>
              <a:rPr lang="en-US" dirty="0"/>
              <a:t>BPA = Business Process Automation</a:t>
            </a:r>
          </a:p>
          <a:p>
            <a:pPr>
              <a:spcAft>
                <a:spcPts val="1800"/>
              </a:spcAft>
            </a:pPr>
            <a:r>
              <a:rPr lang="en-US" dirty="0"/>
              <a:t>Applies technology to manipulate existing software to complete a process</a:t>
            </a:r>
          </a:p>
          <a:p>
            <a:pPr>
              <a:spcAft>
                <a:spcPts val="1800"/>
              </a:spcAft>
            </a:pPr>
            <a:r>
              <a:rPr lang="en-US" dirty="0"/>
              <a:t>Implements configurations that automate manual and repetitive tasks</a:t>
            </a:r>
          </a:p>
          <a:p>
            <a:pPr>
              <a:spcAft>
                <a:spcPts val="1800"/>
              </a:spcAft>
            </a:pPr>
            <a:r>
              <a:rPr lang="en-US" dirty="0"/>
              <a:t>Supports knowledge workers</a:t>
            </a:r>
          </a:p>
          <a:p>
            <a:pPr>
              <a:spcAft>
                <a:spcPts val="1800"/>
              </a:spcAft>
            </a:pPr>
            <a:r>
              <a:rPr lang="en-US" dirty="0"/>
              <a:t>Automates the routine, ensuring the right people follow the right workflow</a:t>
            </a:r>
          </a:p>
          <a:p>
            <a:pPr>
              <a:spcAft>
                <a:spcPts val="1800"/>
              </a:spcAft>
            </a:pPr>
            <a:r>
              <a:rPr lang="en-US" dirty="0"/>
              <a:t>Provides transparency of full, end-to-end processes</a:t>
            </a:r>
          </a:p>
          <a:p>
            <a:pPr>
              <a:spcAft>
                <a:spcPts val="1800"/>
              </a:spcAft>
            </a:pPr>
            <a:r>
              <a:rPr lang="en-US" dirty="0"/>
              <a:t>Reduces touchpoints in current processes</a:t>
            </a:r>
          </a:p>
        </p:txBody>
      </p:sp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AFB770DE-6599-47CA-951E-C0ADF2B643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05971" y="598566"/>
            <a:ext cx="2111708" cy="1397504"/>
          </a:xfrm>
          <a:prstGeom prst="rect">
            <a:avLst/>
          </a:prstGeom>
          <a:effectLst>
            <a:softEdge rad="88900"/>
          </a:effectLst>
          <a:scene3d>
            <a:camera prst="orthographicFront">
              <a:rot lat="300000" lon="21299997" rev="21299999"/>
            </a:camera>
            <a:lightRig rig="threePt" dir="t"/>
          </a:scene3d>
          <a:sp3d z="76200"/>
        </p:spPr>
      </p:pic>
    </p:spTree>
    <p:extLst>
      <p:ext uri="{BB962C8B-B14F-4D97-AF65-F5344CB8AC3E}">
        <p14:creationId xmlns:p14="http://schemas.microsoft.com/office/powerpoint/2010/main" val="360663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How will BPA help </a:t>
            </a:r>
            <a:r>
              <a:rPr lang="en-US" dirty="0" err="1"/>
              <a:t>CompanyA</a:t>
            </a:r>
            <a:r>
              <a:rPr lang="en-US" dirty="0"/>
              <a:t>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6770" y="1560536"/>
            <a:ext cx="10363200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Allows communication to </a:t>
            </a:r>
            <a:br>
              <a:rPr lang="en-US" dirty="0"/>
            </a:br>
            <a:r>
              <a:rPr lang="en-US" dirty="0"/>
              <a:t>become more self-serving for </a:t>
            </a:r>
            <a:br>
              <a:rPr lang="en-US" dirty="0"/>
            </a:br>
            <a:r>
              <a:rPr lang="en-US" dirty="0"/>
              <a:t>local and global workers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Decreases time zone delays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Minimizes rework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Produces more real-time data for improved data analyses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Provides extraordinary support to customers</a:t>
            </a:r>
          </a:p>
          <a:p>
            <a:pPr>
              <a:lnSpc>
                <a:spcPct val="120000"/>
              </a:lnSpc>
              <a:spcBef>
                <a:spcPts val="576"/>
              </a:spcBef>
              <a:spcAft>
                <a:spcPts val="1800"/>
              </a:spcAft>
            </a:pPr>
            <a:r>
              <a:rPr lang="en-US" dirty="0"/>
              <a:t>Utilizes and embraces global company resources</a:t>
            </a:r>
          </a:p>
        </p:txBody>
      </p:sp>
      <p:pic>
        <p:nvPicPr>
          <p:cNvPr id="3" name="Picture 2" descr="A person's face with text above&#10;&#10;Description automatically generated with low confidence">
            <a:extLst>
              <a:ext uri="{FF2B5EF4-FFF2-40B4-BE49-F238E27FC236}">
                <a16:creationId xmlns:a16="http://schemas.microsoft.com/office/drawing/2014/main" id="{46A5E674-3123-4C7B-8DEA-60B4699D3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99537" y="1504288"/>
            <a:ext cx="4946822" cy="265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Opportunity – Problems/Need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5886" y="1593729"/>
            <a:ext cx="10363200" cy="492909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800"/>
              </a:spcAft>
            </a:pPr>
            <a:r>
              <a:rPr lang="en-US" dirty="0"/>
              <a:t>Spend less time on repeatable, time-intensive tasks</a:t>
            </a:r>
          </a:p>
          <a:p>
            <a:pPr>
              <a:spcAft>
                <a:spcPts val="1800"/>
              </a:spcAft>
            </a:pPr>
            <a:r>
              <a:rPr lang="en-US" dirty="0"/>
              <a:t>Utilize automation technology, coordinating with document/submission management &amp; ERP apps</a:t>
            </a:r>
          </a:p>
          <a:p>
            <a:pPr>
              <a:spcAft>
                <a:spcPts val="1800"/>
              </a:spcAft>
            </a:pPr>
            <a:r>
              <a:rPr lang="en-US" dirty="0"/>
              <a:t>Enable internal/external customers to become more self-serving (locally &amp; across time zones)</a:t>
            </a:r>
          </a:p>
          <a:p>
            <a:pPr>
              <a:spcAft>
                <a:spcPts val="1800"/>
              </a:spcAft>
            </a:pPr>
            <a:r>
              <a:rPr lang="en-US" dirty="0"/>
              <a:t>Increase visibility of project statuses and/or collected data</a:t>
            </a:r>
          </a:p>
          <a:p>
            <a:pPr>
              <a:spcAft>
                <a:spcPts val="1800"/>
              </a:spcAft>
            </a:pPr>
            <a:r>
              <a:rPr lang="en-US" dirty="0"/>
              <a:t>Produce standardized visualizations/dashboards with real-time updates</a:t>
            </a:r>
          </a:p>
          <a:p>
            <a:r>
              <a:rPr lang="en-US" dirty="0"/>
              <a:t>Rapid training for staff on new/revised processes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3D72-6227-4D08-ADB2-BE073C31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Opportunity - Goals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83CB91E9-47FB-4C6C-8442-0A58DC308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4" y="1469425"/>
            <a:ext cx="5638803" cy="5176702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Interview users, prioritize and finalize wants/needs list</a:t>
            </a:r>
          </a:p>
          <a:p>
            <a:pPr>
              <a:spcAft>
                <a:spcPts val="600"/>
              </a:spcAft>
            </a:pPr>
            <a:r>
              <a:rPr lang="en-US" dirty="0"/>
              <a:t>Involve local &amp; global subject matter experts in design &amp; testing</a:t>
            </a:r>
          </a:p>
          <a:p>
            <a:r>
              <a:rPr lang="en-US" dirty="0"/>
              <a:t>Discuss KPIs with all involved</a:t>
            </a:r>
          </a:p>
          <a:p>
            <a:r>
              <a:rPr lang="en-US" dirty="0"/>
              <a:t>Train local users before production roll-out</a:t>
            </a:r>
          </a:p>
          <a:p>
            <a:r>
              <a:rPr lang="en-US" dirty="0"/>
              <a:t>Train remaining users within 4 weeks</a:t>
            </a:r>
          </a:p>
          <a:p>
            <a:r>
              <a:rPr lang="en-US" dirty="0"/>
              <a:t>Work with IT on SP landing page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Work with IT on information needed for creation of Teams site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B55D3D15-E2D2-49DB-A211-E9FB49F9ACA8}"/>
              </a:ext>
            </a:extLst>
          </p:cNvPr>
          <p:cNvSpPr txBox="1">
            <a:spLocks/>
          </p:cNvSpPr>
          <p:nvPr/>
        </p:nvSpPr>
        <p:spPr>
          <a:xfrm>
            <a:off x="6257927" y="1469425"/>
            <a:ext cx="5785389" cy="517670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Produce standardized visualizations/dashboards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Integrate sales training with functional training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Monitor KPIs for 6 weeks after roll-out &amp; last training session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Complete phased approach to solution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Implement monthly updates for 6 weeks then transition to quarterly updates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Train company admin/super user(s) to own, manage, or update solution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B7B6808-2664-4EE9-9AF2-DB4D951F05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8519" b="21765"/>
          <a:stretch/>
        </p:blipFill>
        <p:spPr>
          <a:xfrm rot="1065063">
            <a:off x="9322512" y="670761"/>
            <a:ext cx="2555488" cy="91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4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{0A2296FA-57A1-4540-8837-998E806479C2}tf03460533_win32</Template>
  <TotalTime>1051</TotalTime>
  <Words>1908</Words>
  <Application>Microsoft Office PowerPoint</Application>
  <PresentationFormat>Widescreen</PresentationFormat>
  <Paragraphs>219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Roboto</vt:lpstr>
      <vt:lpstr>Wingdings</vt:lpstr>
      <vt:lpstr>Wingdings 2</vt:lpstr>
      <vt:lpstr>Wingdings 3</vt:lpstr>
      <vt:lpstr>Nightfall design template</vt:lpstr>
      <vt:lpstr>Powerful/Impressive Statistics</vt:lpstr>
      <vt:lpstr>Business Process Automation</vt:lpstr>
      <vt:lpstr>Objectives</vt:lpstr>
      <vt:lpstr>Introduction - CompanyA</vt:lpstr>
      <vt:lpstr>Introduction – Why Business Process Automation?</vt:lpstr>
      <vt:lpstr>Background – What is BPA?</vt:lpstr>
      <vt:lpstr>Background – How will BPA help CompanyA?</vt:lpstr>
      <vt:lpstr>Innovation Opportunity – Problems/Need</vt:lpstr>
      <vt:lpstr>Innovation Opportunity - Goals</vt:lpstr>
      <vt:lpstr>Technology Integration</vt:lpstr>
      <vt:lpstr>Operational Environment – Initial Phase</vt:lpstr>
      <vt:lpstr>Operational Environment – Later Phase(s)</vt:lpstr>
      <vt:lpstr>Why Embrace/Fund?</vt:lpstr>
      <vt:lpstr>Summary</vt:lpstr>
      <vt:lpstr>Next Steps – Process Maps</vt:lpstr>
      <vt:lpstr>Next Steps – Analyze Process Maps</vt:lpstr>
      <vt:lpstr>Thank You!</vt:lpstr>
      <vt:lpstr>References</vt:lpstr>
    </vt:vector>
  </TitlesOfParts>
  <Company>Baxter's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Automation</dc:title>
  <dc:creator>Christine Baxter</dc:creator>
  <cp:lastModifiedBy>Christine Baxter</cp:lastModifiedBy>
  <cp:revision>4</cp:revision>
  <dcterms:created xsi:type="dcterms:W3CDTF">2021-06-26T03:04:05Z</dcterms:created>
  <dcterms:modified xsi:type="dcterms:W3CDTF">2022-06-09T10:26:05Z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