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CFA9E2-145B-4DE6-A8AB-B4DA8E8F6902}">
  <a:tblStyle styleId="{E0CFA9E2-145B-4DE6-A8AB-B4DA8E8F69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deb5273_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deb52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dfe0368b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dfe0368b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6dfe0368b_1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dfe0368b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dfe0368b_1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6dfe0368b_1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deb5273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deb527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dfe0368b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dfe0368b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6dfe0368b_1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d7963af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d7963af5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26d7963af5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a53a790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a53a790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7a53a790d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a53a790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a53a790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7a53a790d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dfe0368b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dfe0368b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6dfe0368b_1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a53a790d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7a53a790d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7a53a790d_0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d7963af5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d7963af5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6d7963af5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524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667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0" lvl="3" marL="1600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0" lvl="4" marL="2057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0" lvl="5" marL="2514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0" lvl="6" marL="297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0" lvl="7" marL="3429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0" lvl="8" marL="3886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5587" cy="685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 flipH="1" rot="10800000">
            <a:off x="0" y="1550700"/>
            <a:ext cx="9144000" cy="530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flipH="1">
            <a:off x="4526627" y="761799"/>
            <a:ext cx="4617373" cy="787336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10800000">
            <a:off x="4526627" y="1548586"/>
            <a:ext cx="4617373" cy="762385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 flipH="1" rot="10800000">
            <a:off x="0" y="1550700"/>
            <a:ext cx="9144000" cy="530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10800000">
            <a:off x="4526627" y="1548586"/>
            <a:ext cx="4617373" cy="762385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97" name="Google Shape;97;p14"/>
          <p:cNvSpPr/>
          <p:nvPr/>
        </p:nvSpPr>
        <p:spPr>
          <a:xfrm flipH="1">
            <a:off x="4526627" y="761799"/>
            <a:ext cx="4617373" cy="787336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5587" cy="685958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685800" y="1633525"/>
            <a:ext cx="7772400" cy="14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Validating the Usage of Deep Learning Models on Psychotic Disorder Disease Datasets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371600" y="3746950"/>
            <a:ext cx="64008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By:</a:t>
            </a:r>
            <a:r>
              <a:rPr lang="en-US"/>
              <a:t>Joshua Heiser and Bayar Demberel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Results/Conclusions Pt. 2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640"/>
              </a:spcBef>
              <a:spcAft>
                <a:spcPts val="0"/>
              </a:spcAft>
              <a:buSzPts val="1250"/>
              <a:buChar char="•"/>
            </a:pPr>
            <a:r>
              <a:rPr lang="en-US" sz="1250"/>
              <a:t>Our results did </a:t>
            </a:r>
            <a:r>
              <a:rPr b="1" lang="en-US" sz="1250"/>
              <a:t>NOT </a:t>
            </a:r>
            <a:r>
              <a:rPr lang="en-US" sz="1250"/>
              <a:t>find balanced Classic Machine Learning algorithms are more accurate than unbalanced Classical Machine Learning Algorithms</a:t>
            </a:r>
            <a:endParaRPr sz="125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9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7975" lvl="1" marL="914400" rtl="0" algn="l">
              <a:spcBef>
                <a:spcPts val="560"/>
              </a:spcBef>
              <a:spcAft>
                <a:spcPts val="0"/>
              </a:spcAft>
              <a:buSzPts val="1250"/>
              <a:buChar char="–"/>
            </a:pPr>
            <a:r>
              <a:rPr lang="en-US" sz="1250"/>
              <a:t>As we can see here, there chance that the balanced accuracy is higher than the unbalanced is 25/75.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lang="en-US" sz="1250"/>
              <a:t>Important note to add</a:t>
            </a:r>
            <a:endParaRPr sz="125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The accuracy values that we obtained are almost always significantly lower than what was found in the original study</a:t>
            </a:r>
            <a:endParaRPr sz="12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This is likely due to the original study not including the hyperparameters used in both the Classical Machine Learning Algorithms and the Neural Networks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This caused us to brute force our solutions, but even then our values were still significantly lower than what was originally found</a:t>
            </a:r>
            <a:endParaRPr sz="1100"/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2019875" y="265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{E0CFA9E2-145B-4DE6-A8AB-B4DA8E8F6902}</a:tableStyleId>
              </a:tblPr>
              <a:tblGrid>
                <a:gridCol w="1758950"/>
                <a:gridCol w="1539400"/>
                <a:gridCol w="1223250"/>
              </a:tblGrid>
              <a:tr h="3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Machine Learning Algorithm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Non-Balanced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Balanced Accuracy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MLP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44.33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41.23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SVM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41.24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42.26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Random Forest (RF)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44.32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43.29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Decision Tree (DT)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42.26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39.17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Conclusion from these studies results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majority of the </a:t>
            </a:r>
            <a:r>
              <a:rPr lang="en-US" sz="2200"/>
              <a:t>original studies main conclusions are valid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MLP is the most precise classical machine learning algorithm on unbalanced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Random Forest is the most precise classical Machine Learning algorithm on balanced data.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Random Forest gets higher accuracies versus Multi-Label Neural Network on balanced datasets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Multi-Label Neural Networks are more precise than MLP on unbalanced datasets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However, It seems like there is still some work to be done in Machine Learning before this can be used by itself in order to detect PDD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Paper Information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85800" y="1668275"/>
            <a:ext cx="7772400" cy="4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Official Title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Application of deep and machine learning techniques for multi-label classification performance on </a:t>
            </a:r>
            <a:r>
              <a:rPr lang="en-US" sz="2000"/>
              <a:t>psychotic</a:t>
            </a:r>
            <a:r>
              <a:rPr lang="en-US" sz="2000"/>
              <a:t> disorder </a:t>
            </a:r>
            <a:r>
              <a:rPr lang="en-US" sz="2000"/>
              <a:t>diseases</a:t>
            </a:r>
            <a:r>
              <a:rPr lang="en-US" sz="2000"/>
              <a:t> 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Authors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Israel Elujide, Stephen G. Fashoto, Bumni Fashoto, Elliot M Bunger, Sakinat O. Folorunso, </a:t>
            </a:r>
            <a:r>
              <a:rPr lang="en-US" sz="2000"/>
              <a:t>Jeremiah</a:t>
            </a:r>
            <a:r>
              <a:rPr lang="en-US" sz="2000"/>
              <a:t> O. Olamjuwon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Date/publication location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2021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Published inside of the Journal “</a:t>
            </a:r>
            <a:r>
              <a:rPr i="1" lang="en-US" sz="2000"/>
              <a:t>Informatics in Medicine Unlocked</a:t>
            </a:r>
            <a:r>
              <a:rPr lang="en-US" sz="2000"/>
              <a:t>”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Problem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Psychotic</a:t>
            </a:r>
            <a:r>
              <a:rPr lang="en-US" sz="2200"/>
              <a:t> Disorder Diseases (PDD) are some of the most </a:t>
            </a:r>
            <a:r>
              <a:rPr lang="en-US" sz="2200"/>
              <a:t>devastating</a:t>
            </a:r>
            <a:r>
              <a:rPr lang="en-US" sz="2200"/>
              <a:t> mental illnesses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Due to no official</a:t>
            </a:r>
            <a:r>
              <a:rPr lang="en-US" sz="2000"/>
              <a:t> cure for PDD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Early detection of PDD help in slowing down their spread/severity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Historically, other studies been done to test Machine Learning algorithms ability to </a:t>
            </a:r>
            <a:r>
              <a:rPr lang="en-US" sz="2200"/>
              <a:t>detect</a:t>
            </a:r>
            <a:r>
              <a:rPr lang="en-US" sz="2200"/>
              <a:t> PDD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Findings from these studies are inconsistent. 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This study attempts to see if a Neural Network and/or other Machine Learning algorithms can be a viable option for detecting diseases. 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 Taken in the Original Study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Manipulate the original dataset by encoding and balancing the data so that it is compatible with all Machine Learning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Test the classical Machine Learning algorithms ability to detect PDD with both non-balanced and balanced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Replicate the Single Classification Neural Network used and test its ability to detect PDD on both unbalanced and balanced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Replicate the Multi-label Classification Neural Network used and test its ability to detect PDD on both unbalanced and balanced datasets.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 of the Models in these Studies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Classic Machine Learning Algorithms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Default Parameters, use Sklearn Library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Two Neural Networks (NN)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Things shared between them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5 total layers (Input, 3 hidden layers, and an output layer)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Binary cross entropy for loss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Epoch is set to 40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Adam Optimizer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ReLu activation function for input/hidden layers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Sigmoid activation function for output layer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Unique to Single Label NN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Input size is 15-20-40-50-1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Unique to Multi-Label NN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Input size is 15-20-20-40-5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 of the Dataset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500 samples in original dataset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11 independent variables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5 dependent variables</a:t>
            </a:r>
            <a:endParaRPr sz="24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Insomnia</a:t>
            </a:r>
            <a:r>
              <a:rPr lang="en-US" sz="2000"/>
              <a:t>, </a:t>
            </a:r>
            <a:r>
              <a:rPr lang="en-US" sz="2000"/>
              <a:t>Schizophrenia</a:t>
            </a:r>
            <a:r>
              <a:rPr lang="en-US" sz="2000"/>
              <a:t>, vascular_dementia, MBD, Bipolar</a:t>
            </a:r>
            <a:endParaRPr sz="20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In the form N (for negative) and P (for positive)</a:t>
            </a:r>
            <a:endParaRPr sz="1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The following attributes need to be encoded</a:t>
            </a:r>
            <a:endParaRPr sz="24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Independent variables</a:t>
            </a:r>
            <a:endParaRPr sz="20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agecode, sex, family_status, Genetic, Loss of Parents, Divorce, Injury, Spiritual_consult, and Occupation</a:t>
            </a:r>
            <a:endParaRPr sz="16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Dependent Variables</a:t>
            </a:r>
            <a:endParaRPr sz="20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Insomnia, Schizophrenia, vascular_dementia, MBD, Bipolar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 Studies Conclusions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4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For the unbalanced data, the Neural Network was more precise than the best classical Machine Learning algorithm (MLP)</a:t>
            </a:r>
            <a:endParaRPr sz="13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457200" rtl="0" algn="l">
              <a:spcBef>
                <a:spcPts val="64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For the balanced data, the Random Forest classifier is more precise than the balanced Neural Network</a:t>
            </a:r>
            <a:endParaRPr sz="1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1150" lvl="0" marL="457200" rtl="0" algn="l">
              <a:spcBef>
                <a:spcPts val="64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It also found that the accuracies of the balanced Classical Machine Learning models were higher than the unbalanced Classical Machine Learning models.</a:t>
            </a:r>
            <a:endParaRPr sz="1300"/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2166675" y="260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{E0CFA9E2-145B-4DE6-A8AB-B4DA8E8F6902}</a:tableStyleId>
              </a:tblPr>
              <a:tblGrid>
                <a:gridCol w="1960700"/>
                <a:gridCol w="1671475"/>
              </a:tblGrid>
              <a:tr h="3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Machine Learning 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 (Test) Accuracy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Multi-Label NN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75.17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MLP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58.44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21"/>
          <p:cNvGraphicFramePr/>
          <p:nvPr/>
        </p:nvGraphicFramePr>
        <p:xfrm>
          <a:off x="2166675" y="40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{E0CFA9E2-145B-4DE6-A8AB-B4DA8E8F6902}</a:tableStyleId>
              </a:tblPr>
              <a:tblGrid>
                <a:gridCol w="2016200"/>
                <a:gridCol w="1664850"/>
              </a:tblGrid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Machine Learning 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 (Test) Accuracy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Multi-Label NN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55.87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 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64.07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</a:t>
            </a:r>
            <a:r>
              <a:rPr lang="en-US"/>
              <a:t>Implementation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Encode the dataset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400"/>
              <a:t>Use pandas </a:t>
            </a:r>
            <a:r>
              <a:rPr i="1" lang="en-US" sz="1400"/>
              <a:t>get_dummies()</a:t>
            </a:r>
            <a:r>
              <a:rPr lang="en-US" sz="1400"/>
              <a:t> and </a:t>
            </a:r>
            <a:r>
              <a:rPr lang="en-US" sz="1400"/>
              <a:t>sklearns </a:t>
            </a:r>
            <a:r>
              <a:rPr i="1" lang="en-US" sz="1400"/>
              <a:t>label_encoder()</a:t>
            </a:r>
            <a:r>
              <a:rPr lang="en-US" sz="1400"/>
              <a:t> to encode the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400"/>
              <a:t>use SMOTE to balance the dataset (if needed)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Build/Run the Classical Machine Learning Models </a:t>
            </a:r>
            <a:r>
              <a:rPr lang="en-US" sz="1800"/>
              <a:t>and obtain accuracies for</a:t>
            </a:r>
            <a:r>
              <a:rPr lang="en-US" sz="1800"/>
              <a:t> both the un</a:t>
            </a:r>
            <a:r>
              <a:rPr lang="en-US" sz="1800"/>
              <a:t>balanced/</a:t>
            </a:r>
            <a:r>
              <a:rPr lang="en-US" sz="1800"/>
              <a:t>balanced dataset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400"/>
              <a:t>Use Sklearn version of each ML model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Build/Run the two Neural Networks and obtain accuracies for both the </a:t>
            </a:r>
            <a:r>
              <a:rPr lang="en-US" sz="1800"/>
              <a:t>unbalanced/balanced dataset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400"/>
              <a:t>Use Keras Model API to generate NN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Compare the best Classic ML model from each dataset type (unbalanced/balanced) and compare to its respective Neural Network Type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Conclude if the Neural Networks/ML models can accurately predict PDD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</a:t>
            </a:r>
            <a:r>
              <a:rPr lang="en-US"/>
              <a:t>Results/Conclusions Pt. 1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4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For the unbalanced datasets, the Neural Network was also more precise than the best Classical Machine Learning model (MLP)</a:t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64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Our results also found that the best balanced Classic Machine Learning algorithm (Random Forest) was more precise than the balanced Multi-Label Neural Network. </a:t>
            </a:r>
            <a:endParaRPr sz="1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2429050" y="261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{E0CFA9E2-145B-4DE6-A8AB-B4DA8E8F6902}</a:tableStyleId>
              </a:tblPr>
              <a:tblGrid>
                <a:gridCol w="1856125"/>
                <a:gridCol w="1495775"/>
              </a:tblGrid>
              <a:tr h="33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Machine Learning 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 (Test) Accuracy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Multi-Label Neural Network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58.43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MLP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44.33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23"/>
          <p:cNvGraphicFramePr/>
          <p:nvPr/>
        </p:nvGraphicFramePr>
        <p:xfrm>
          <a:off x="2331225" y="416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{E0CFA9E2-145B-4DE6-A8AB-B4DA8E8F6902}</a:tableStyleId>
              </a:tblPr>
              <a:tblGrid>
                <a:gridCol w="1973925"/>
                <a:gridCol w="1956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Machine Learning Algorithm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Model (Test) Accuracy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Multi-Label Neural Network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42.79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Random Forest (RF)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43.29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ttles">
  <a:themeElements>
    <a:clrScheme name="Office Theme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