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  <p:embeddedFont>
      <p:font typeface="Oswald Light"/>
      <p:regular r:id="rId38"/>
      <p:bold r:id="rId39"/>
    </p:embeddedFont>
    <p:embeddedFont>
      <p:font typeface="Average"/>
      <p:regular r:id="rId40"/>
    </p:embeddedFont>
    <p:embeddedFont>
      <p:font typeface="Roboto Light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3A6EE9-806C-407C-A741-17A77C0B6442}">
  <a:tblStyle styleId="{643A6EE9-806C-407C-A741-17A77C0B6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44" Type="http://schemas.openxmlformats.org/officeDocument/2006/relationships/font" Target="fonts/RobotoLight-boldItalic.fntdata"/><Relationship Id="rId43" Type="http://schemas.openxmlformats.org/officeDocument/2006/relationships/font" Target="fonts/RobotoLight-italic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RobotoMedium-bold.fntdata"/><Relationship Id="rId34" Type="http://schemas.openxmlformats.org/officeDocument/2006/relationships/font" Target="fonts/RobotoMedium-regular.fntdata"/><Relationship Id="rId37" Type="http://schemas.openxmlformats.org/officeDocument/2006/relationships/font" Target="fonts/RobotoMedium-boldItalic.fntdata"/><Relationship Id="rId36" Type="http://schemas.openxmlformats.org/officeDocument/2006/relationships/font" Target="fonts/RobotoMedium-italic.fntdata"/><Relationship Id="rId39" Type="http://schemas.openxmlformats.org/officeDocument/2006/relationships/font" Target="fonts/OswaldLight-bold.fntdata"/><Relationship Id="rId38" Type="http://schemas.openxmlformats.org/officeDocument/2006/relationships/font" Target="fonts/OswaldLigh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93e5e7d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93e5e7d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ca732eed1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ca732eed1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a732eed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ca732eed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a732ee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ca732ee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ca732eed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ca732eed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ca732eed1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ca732eed1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ca732eed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ca732eed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b0ae694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b0ae694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a732eed1_2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a732eed1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ca732eed1_1_4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ca732eed1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ca732eed1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ca732eed1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93e5e7dd_3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93e5e7dd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ca732eed1_1_4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ca732eed1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ca732eed1_1_4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ca732eed1_1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b0ae6940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b0ae6940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ca732eed1_2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ca732eed1_2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93e5e7dd_3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93e5e7dd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a732eed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a732eed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93e5e7dd_3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93e5e7dd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93e5e7dd_3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93e5e7d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a732eed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a732eed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a732eed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ca732eed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a732eed1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a732eed1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">
  <p:cSld name="TITLE_1">
    <p:bg>
      <p:bgPr>
        <a:solidFill>
          <a:srgbClr val="021789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">
  <p:cSld name="TITLE_1_1">
    <p:bg>
      <p:bgPr>
        <a:solidFill>
          <a:srgbClr val="02178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595250" y="409675"/>
            <a:ext cx="1090450" cy="4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07701" y="1246724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oboto Light"/>
              <a:buNone/>
              <a:defRPr sz="16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">
  <p:cSld name="TITLE_1_1_3">
    <p:bg>
      <p:bgPr>
        <a:solidFill>
          <a:srgbClr val="021789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00" y="1158775"/>
            <a:ext cx="9144000" cy="3984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595250" y="409675"/>
            <a:ext cx="1090450" cy="4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07701" y="1322924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1">
  <p:cSld name="TITLE_1_1_3_1">
    <p:bg>
      <p:bgPr>
        <a:solidFill>
          <a:srgbClr val="021789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100" y="1158775"/>
            <a:ext cx="9144000" cy="398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595250" y="409675"/>
            <a:ext cx="1090450" cy="4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07701" y="1322924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">
  <p:cSld name="TITLE_1_1_2">
    <p:bg>
      <p:bgPr>
        <a:solidFill>
          <a:srgbClr val="021789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5076500" y="1322925"/>
            <a:ext cx="366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oboto Light"/>
              <a:buNone/>
              <a:defRPr sz="16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87900" y="333475"/>
            <a:ext cx="34590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87900" y="4387825"/>
            <a:ext cx="1090450" cy="4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2 1">
  <p:cSld name="TITLE_1_1_1">
    <p:bg>
      <p:bgPr>
        <a:solidFill>
          <a:srgbClr val="EFEFE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407701" y="1339678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87900" y="333475"/>
            <a:ext cx="54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21789"/>
              </a:buClr>
              <a:buSzPts val="3000"/>
              <a:buNone/>
              <a:defRPr>
                <a:solidFill>
                  <a:srgbClr val="02178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7595250" y="409675"/>
            <a:ext cx="1090450" cy="42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2 1 1">
  <p:cSld name="TITLE_1_1_1_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7595250" y="409675"/>
            <a:ext cx="1090450" cy="42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114080" y="3752196"/>
            <a:ext cx="3903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Kirill Sakolin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9" name="Google Shape;89;p20"/>
          <p:cNvSpPr txBox="1"/>
          <p:nvPr>
            <p:ph type="ctrTitle"/>
          </p:nvPr>
        </p:nvSpPr>
        <p:spPr>
          <a:xfrm>
            <a:off x="1163450" y="1592618"/>
            <a:ext cx="7720200" cy="15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С</a:t>
            </a:r>
            <a:r>
              <a:rPr lang="en" sz="1200"/>
              <a:t> </a:t>
            </a:r>
            <a:r>
              <a:rPr lang="en" sz="5000"/>
              <a:t>т</a:t>
            </a:r>
            <a:r>
              <a:rPr lang="en" sz="1200"/>
              <a:t> </a:t>
            </a:r>
            <a:r>
              <a:rPr lang="en" sz="5000"/>
              <a:t>э</a:t>
            </a:r>
            <a:r>
              <a:rPr lang="en" sz="1200"/>
              <a:t> </a:t>
            </a:r>
            <a:r>
              <a:rPr lang="en" sz="5000"/>
              <a:t>к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С</a:t>
            </a:r>
            <a:r>
              <a:rPr lang="en" sz="1200"/>
              <a:t> </a:t>
            </a:r>
            <a:r>
              <a:rPr lang="en" sz="5000"/>
              <a:t>ы</a:t>
            </a:r>
            <a:r>
              <a:rPr lang="en" sz="1200"/>
              <a:t> </a:t>
            </a:r>
            <a:r>
              <a:rPr lang="en" sz="5000"/>
              <a:t>н</a:t>
            </a:r>
            <a:r>
              <a:rPr lang="en" sz="1200"/>
              <a:t> </a:t>
            </a:r>
            <a:r>
              <a:rPr lang="en" sz="5000"/>
              <a:t>а</a:t>
            </a:r>
            <a:r>
              <a:rPr lang="en" sz="1200"/>
              <a:t>   </a:t>
            </a:r>
            <a:r>
              <a:rPr lang="en" sz="5000"/>
              <a:t> </a:t>
            </a:r>
            <a:r>
              <a:rPr lang="en" sz="5000"/>
              <a:t>М</a:t>
            </a:r>
            <a:r>
              <a:rPr lang="en" sz="1200"/>
              <a:t> </a:t>
            </a:r>
            <a:r>
              <a:rPr lang="en" sz="5000"/>
              <a:t>а</a:t>
            </a:r>
            <a:r>
              <a:rPr lang="en" sz="1200"/>
              <a:t> </a:t>
            </a:r>
            <a:r>
              <a:rPr lang="en" sz="5000"/>
              <a:t>м</a:t>
            </a:r>
            <a:r>
              <a:rPr lang="en" sz="1200"/>
              <a:t> </a:t>
            </a:r>
            <a:r>
              <a:rPr lang="en" sz="5000"/>
              <a:t>и</a:t>
            </a:r>
            <a:r>
              <a:rPr lang="en" sz="1200"/>
              <a:t> </a:t>
            </a:r>
            <a:r>
              <a:rPr lang="en" sz="5000"/>
              <a:t>н</a:t>
            </a:r>
            <a:r>
              <a:rPr lang="en" sz="1200"/>
              <a:t> </a:t>
            </a:r>
            <a:r>
              <a:rPr lang="en" sz="5000"/>
              <a:t>о</a:t>
            </a:r>
            <a:r>
              <a:rPr lang="en" sz="1200"/>
              <a:t> </a:t>
            </a:r>
            <a:r>
              <a:rPr lang="en" sz="5000"/>
              <a:t>й </a:t>
            </a:r>
            <a:r>
              <a:rPr lang="en" sz="1200"/>
              <a:t>   </a:t>
            </a:r>
            <a:r>
              <a:rPr lang="en" sz="5000"/>
              <a:t>П</a:t>
            </a:r>
            <a:r>
              <a:rPr lang="en" sz="1200"/>
              <a:t> </a:t>
            </a:r>
            <a:r>
              <a:rPr lang="en" sz="5000"/>
              <a:t>о</a:t>
            </a:r>
            <a:r>
              <a:rPr lang="en" sz="1200"/>
              <a:t> </a:t>
            </a:r>
            <a:r>
              <a:rPr lang="en" sz="5000"/>
              <a:t>д</a:t>
            </a:r>
            <a:r>
              <a:rPr lang="en" sz="1200"/>
              <a:t> </a:t>
            </a:r>
            <a:r>
              <a:rPr lang="en" sz="5000"/>
              <a:t>р</a:t>
            </a:r>
            <a:r>
              <a:rPr lang="en" sz="1200"/>
              <a:t> </a:t>
            </a:r>
            <a:r>
              <a:rPr lang="en" sz="5000"/>
              <a:t>у</a:t>
            </a:r>
            <a:r>
              <a:rPr lang="en" sz="1200"/>
              <a:t> </a:t>
            </a:r>
            <a:r>
              <a:rPr lang="en" sz="5000"/>
              <a:t>г</a:t>
            </a:r>
            <a:r>
              <a:rPr lang="en" sz="1200"/>
              <a:t> </a:t>
            </a:r>
            <a:r>
              <a:rPr lang="en" sz="5000"/>
              <a:t>и</a:t>
            </a:r>
            <a:endParaRPr sz="5000"/>
          </a:p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3114080" y="4076809"/>
            <a:ext cx="3903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074EE"/>
                </a:solidFill>
                <a:latin typeface="Oswald Light"/>
                <a:ea typeface="Oswald Light"/>
                <a:cs typeface="Oswald Light"/>
                <a:sym typeface="Oswald Light"/>
              </a:rPr>
              <a:t>January 24, 2019</a:t>
            </a:r>
            <a:endParaRPr sz="1300">
              <a:solidFill>
                <a:srgbClr val="5074EE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175" y="3899925"/>
            <a:ext cx="1282100" cy="49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20"/>
          <p:cNvCxnSpPr/>
          <p:nvPr/>
        </p:nvCxnSpPr>
        <p:spPr>
          <a:xfrm>
            <a:off x="2922613" y="3873659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436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460350" y="2742000"/>
            <a:ext cx="4414800" cy="1909800"/>
          </a:xfrm>
          <a:prstGeom prst="rect">
            <a:avLst/>
          </a:prstGeom>
          <a:solidFill>
            <a:srgbClr val="4361C6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460350" y="2115950"/>
            <a:ext cx="4414800" cy="626100"/>
          </a:xfrm>
          <a:prstGeom prst="rect">
            <a:avLst/>
          </a:prstGeom>
          <a:solidFill>
            <a:srgbClr val="021789"/>
          </a:solidFill>
          <a:ln cap="flat" cmpd="sng" w="19050">
            <a:solidFill>
              <a:srgbClr val="0217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Lua Authorization Script</a:t>
            </a:r>
            <a:endParaRPr sz="1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87900" y="1453476"/>
            <a:ext cx="6162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 there any ready products?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832250" y="3519050"/>
            <a:ext cx="2043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 RESTY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5350925" y="1595600"/>
            <a:ext cx="28776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Reverse proxy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Authorization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Static content provider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170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805080" y="3099564"/>
            <a:ext cx="2043300" cy="6261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NGINX</a:t>
            </a:r>
            <a:endParaRPr sz="1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805080" y="3725664"/>
            <a:ext cx="2043000" cy="626100"/>
          </a:xfrm>
          <a:prstGeom prst="rect">
            <a:avLst/>
          </a:prstGeom>
          <a:solidFill>
            <a:srgbClr val="B35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LUA</a:t>
            </a:r>
            <a:endParaRPr sz="1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Reactive or not?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157950" y="4364242"/>
            <a:ext cx="7499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0                     3000                    6000                   9000                  12000                 15000                18000                 21000                 24000                27000                 30000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Parallelization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12663" l="10209" r="0" t="0"/>
          <a:stretch/>
        </p:blipFill>
        <p:spPr>
          <a:xfrm>
            <a:off x="1255851" y="1404578"/>
            <a:ext cx="7370699" cy="29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565856" y="1365884"/>
            <a:ext cx="6471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40000 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30000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20000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 rot="-5400000">
            <a:off x="-912450" y="2783729"/>
            <a:ext cx="2908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Throughput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Reactive or not?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13066" l="8290" r="0" t="0"/>
          <a:stretch/>
        </p:blipFill>
        <p:spPr>
          <a:xfrm>
            <a:off x="1212950" y="1411353"/>
            <a:ext cx="7444099" cy="2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565856" y="1365884"/>
            <a:ext cx="6471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 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75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4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1157950" y="4364242"/>
            <a:ext cx="7499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0                     3000                    6000                   9000                  12000                 15000                18000                 21000                 24000                27000                 30000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Parallelization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 rot="-5400000">
            <a:off x="-912450" y="2783729"/>
            <a:ext cx="2908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CPU (%)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Reactive or not?</a:t>
            </a: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12303" l="7672" r="0" t="0"/>
          <a:stretch/>
        </p:blipFill>
        <p:spPr>
          <a:xfrm>
            <a:off x="1225325" y="1383003"/>
            <a:ext cx="7499101" cy="30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/>
          <p:nvPr/>
        </p:nvSpPr>
        <p:spPr>
          <a:xfrm rot="-5400000">
            <a:off x="-912450" y="2783729"/>
            <a:ext cx="2908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Memory (Gigabytes)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1157950" y="4364242"/>
            <a:ext cx="7499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0                     3000                    6000                   9000                  12000                 15000                18000                 21000                 24000                27000                 30000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Parallelization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04127" y="1365878"/>
            <a:ext cx="4089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4600"/>
              </a:spcBef>
              <a:spcAft>
                <a:spcPts val="46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or not?</a:t>
            </a:r>
            <a:endParaRPr/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49" y="1718625"/>
            <a:ext cx="1309526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848" y="1811102"/>
            <a:ext cx="1201225" cy="10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500" y="1678000"/>
            <a:ext cx="1237175" cy="1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225" y="3458476"/>
            <a:ext cx="1206900" cy="12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2375" y="3825949"/>
            <a:ext cx="1329450" cy="4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8375" y="3670650"/>
            <a:ext cx="1533975" cy="7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0935" y="2248047"/>
            <a:ext cx="1993100" cy="1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/>
          <p:nvPr/>
        </p:nvSpPr>
        <p:spPr>
          <a:xfrm>
            <a:off x="7225" y="2532275"/>
            <a:ext cx="9144000" cy="26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" type="subTitle"/>
          </p:nvPr>
        </p:nvSpPr>
        <p:spPr>
          <a:xfrm>
            <a:off x="387900" y="1322925"/>
            <a:ext cx="78015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gRPC</a:t>
            </a:r>
            <a:r>
              <a:rPr lang="en" sz="1400"/>
              <a:t> - A high performance, open-source universal RPC framework</a:t>
            </a:r>
            <a:endParaRPr sz="1400"/>
          </a:p>
        </p:txBody>
      </p:sp>
      <p:sp>
        <p:nvSpPr>
          <p:cNvPr id="302" name="Google Shape;302;p34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Communication</a:t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0" y="2797342"/>
            <a:ext cx="2924244" cy="209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34"/>
          <p:cNvGrpSpPr/>
          <p:nvPr/>
        </p:nvGrpSpPr>
        <p:grpSpPr>
          <a:xfrm>
            <a:off x="4430775" y="3326950"/>
            <a:ext cx="3820500" cy="928800"/>
            <a:chOff x="4659375" y="3479350"/>
            <a:chExt cx="3820500" cy="928800"/>
          </a:xfrm>
        </p:grpSpPr>
        <p:sp>
          <p:nvSpPr>
            <p:cNvPr id="305" name="Google Shape;305;p34"/>
            <p:cNvSpPr/>
            <p:nvPr/>
          </p:nvSpPr>
          <p:spPr>
            <a:xfrm>
              <a:off x="6722775" y="3479350"/>
              <a:ext cx="1757100" cy="9288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Classes for server </a:t>
              </a:r>
              <a:endParaRPr sz="1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and client</a:t>
              </a:r>
              <a:endParaRPr sz="1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cxnSp>
          <p:nvCxnSpPr>
            <p:cNvPr id="306" name="Google Shape;306;p34"/>
            <p:cNvCxnSpPr>
              <a:endCxn id="305" idx="1"/>
            </p:cNvCxnSpPr>
            <p:nvPr/>
          </p:nvCxnSpPr>
          <p:spPr>
            <a:xfrm>
              <a:off x="4659375" y="3943750"/>
              <a:ext cx="20634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7" name="Google Shape;307;p34"/>
            <p:cNvSpPr txBox="1"/>
            <p:nvPr/>
          </p:nvSpPr>
          <p:spPr>
            <a:xfrm>
              <a:off x="4659375" y="3541825"/>
              <a:ext cx="20634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generate classes</a:t>
              </a:r>
              <a:endParaRPr i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387900" y="1720400"/>
            <a:ext cx="816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Protobuf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- Protocol buffers are a language-neutral, platform-neutral extensible mechanism for serializing structured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/>
          <p:nvPr/>
        </p:nvSpPr>
        <p:spPr>
          <a:xfrm>
            <a:off x="0" y="2508450"/>
            <a:ext cx="9144000" cy="26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gRPC advantages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15" name="Google Shape;315;p35"/>
          <p:cNvGraphicFramePr/>
          <p:nvPr/>
        </p:nvGraphicFramePr>
        <p:xfrm>
          <a:off x="2210775" y="36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{643A6EE9-806C-407C-A741-17A77C0B6442}</a:tableStyleId>
              </a:tblPr>
              <a:tblGrid>
                <a:gridCol w="2286000"/>
                <a:gridCol w="2286000"/>
              </a:tblGrid>
              <a:tr h="343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Average throughput</a:t>
                      </a:r>
                      <a:endParaRPr>
                        <a:solidFill>
                          <a:srgbClr val="FFFFFF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45F5"/>
                    </a:solidFill>
                  </a:tcPr>
                </a:tc>
                <a:tc hMerge="1"/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HTTP</a:t>
                      </a:r>
                      <a:endParaRPr sz="120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gRPC</a:t>
                      </a:r>
                      <a:endParaRPr sz="120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1219.7</a:t>
                      </a:r>
                      <a:endParaRPr sz="120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2224.7</a:t>
                      </a:r>
                      <a:endParaRPr sz="120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5"/>
          <p:cNvSpPr txBox="1"/>
          <p:nvPr>
            <p:ph idx="4294967295" type="body"/>
          </p:nvPr>
        </p:nvSpPr>
        <p:spPr>
          <a:xfrm>
            <a:off x="497461" y="1103640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17" name="Google Shape;317;p35"/>
          <p:cNvSpPr txBox="1"/>
          <p:nvPr>
            <p:ph idx="1" type="subTitle"/>
          </p:nvPr>
        </p:nvSpPr>
        <p:spPr>
          <a:xfrm>
            <a:off x="804475" y="1160128"/>
            <a:ext cx="36132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Type safety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318" name="Google Shape;318;p35"/>
          <p:cNvSpPr txBox="1"/>
          <p:nvPr>
            <p:ph idx="4294967295" type="body"/>
          </p:nvPr>
        </p:nvSpPr>
        <p:spPr>
          <a:xfrm>
            <a:off x="497461" y="1454908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19" name="Google Shape;319;p35"/>
          <p:cNvSpPr txBox="1"/>
          <p:nvPr>
            <p:ph idx="4294967295" type="body"/>
          </p:nvPr>
        </p:nvSpPr>
        <p:spPr>
          <a:xfrm>
            <a:off x="497461" y="1821419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320" name="Google Shape;320;p35"/>
          <p:cNvGrpSpPr/>
          <p:nvPr/>
        </p:nvGrpSpPr>
        <p:grpSpPr>
          <a:xfrm>
            <a:off x="2002464" y="2852675"/>
            <a:ext cx="1033915" cy="532517"/>
            <a:chOff x="29709" y="1698749"/>
            <a:chExt cx="887100" cy="456900"/>
          </a:xfrm>
        </p:grpSpPr>
        <p:sp>
          <p:nvSpPr>
            <p:cNvPr id="321" name="Google Shape;321;p35"/>
            <p:cNvSpPr/>
            <p:nvPr/>
          </p:nvSpPr>
          <p:spPr>
            <a:xfrm>
              <a:off x="29709" y="1698749"/>
              <a:ext cx="8871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</a:t>
              </a: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</a:t>
              </a:r>
              <a:r>
                <a:rPr lang="en" sz="1200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x 100</a:t>
              </a:r>
              <a:endParaRPr sz="1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322" name="Google Shape;32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833" y="1803834"/>
              <a:ext cx="238174" cy="26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35"/>
          <p:cNvSpPr txBox="1"/>
          <p:nvPr/>
        </p:nvSpPr>
        <p:spPr>
          <a:xfrm>
            <a:off x="5146275" y="2930838"/>
            <a:ext cx="1175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echo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3976075" y="2835400"/>
            <a:ext cx="1033800" cy="5325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APP1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25" name="Google Shape;325;p35"/>
          <p:cNvCxnSpPr>
            <a:endCxn id="326" idx="1"/>
          </p:cNvCxnSpPr>
          <p:nvPr/>
        </p:nvCxnSpPr>
        <p:spPr>
          <a:xfrm>
            <a:off x="5009875" y="3101650"/>
            <a:ext cx="9474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5"/>
          <p:cNvSpPr txBox="1"/>
          <p:nvPr/>
        </p:nvSpPr>
        <p:spPr>
          <a:xfrm>
            <a:off x="3052850" y="2766353"/>
            <a:ext cx="741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 1000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5957275" y="2835400"/>
            <a:ext cx="1033800" cy="5325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APP2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28" name="Google Shape;328;p35"/>
          <p:cNvCxnSpPr/>
          <p:nvPr/>
        </p:nvCxnSpPr>
        <p:spPr>
          <a:xfrm>
            <a:off x="3028675" y="3101650"/>
            <a:ext cx="9474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5"/>
          <p:cNvSpPr txBox="1"/>
          <p:nvPr>
            <p:ph idx="4294967295" type="body"/>
          </p:nvPr>
        </p:nvSpPr>
        <p:spPr>
          <a:xfrm>
            <a:off x="4002661" y="1103640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30" name="Google Shape;330;p35"/>
          <p:cNvSpPr txBox="1"/>
          <p:nvPr>
            <p:ph idx="1" type="subTitle"/>
          </p:nvPr>
        </p:nvSpPr>
        <p:spPr>
          <a:xfrm>
            <a:off x="4309675" y="1160128"/>
            <a:ext cx="36132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Fast transportation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331" name="Google Shape;331;p35"/>
          <p:cNvSpPr txBox="1"/>
          <p:nvPr>
            <p:ph idx="4294967295" type="body"/>
          </p:nvPr>
        </p:nvSpPr>
        <p:spPr>
          <a:xfrm>
            <a:off x="4002661" y="1475400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32" name="Google Shape;332;p35"/>
          <p:cNvSpPr txBox="1"/>
          <p:nvPr>
            <p:ph idx="4294967295" type="body"/>
          </p:nvPr>
        </p:nvSpPr>
        <p:spPr>
          <a:xfrm>
            <a:off x="4002661" y="1821419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33" name="Google Shape;333;p35"/>
          <p:cNvSpPr txBox="1"/>
          <p:nvPr>
            <p:ph idx="1" type="subTitle"/>
          </p:nvPr>
        </p:nvSpPr>
        <p:spPr>
          <a:xfrm>
            <a:off x="804475" y="1857975"/>
            <a:ext cx="31983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Fast serialization/deserialization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334" name="Google Shape;334;p35"/>
          <p:cNvSpPr txBox="1"/>
          <p:nvPr>
            <p:ph idx="1" type="subTitle"/>
          </p:nvPr>
        </p:nvSpPr>
        <p:spPr>
          <a:xfrm>
            <a:off x="804475" y="1508125"/>
            <a:ext cx="31983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 schema violations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335" name="Google Shape;335;p35"/>
          <p:cNvSpPr txBox="1"/>
          <p:nvPr>
            <p:ph idx="1" type="subTitle"/>
          </p:nvPr>
        </p:nvSpPr>
        <p:spPr>
          <a:xfrm>
            <a:off x="4309675" y="1555528"/>
            <a:ext cx="36132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Backward compatibility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336" name="Google Shape;336;p35"/>
          <p:cNvSpPr txBox="1"/>
          <p:nvPr>
            <p:ph idx="1" type="subTitle"/>
          </p:nvPr>
        </p:nvSpPr>
        <p:spPr>
          <a:xfrm>
            <a:off x="4309675" y="1891203"/>
            <a:ext cx="36132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Human readability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1" type="subTitle"/>
          </p:nvPr>
        </p:nvSpPr>
        <p:spPr>
          <a:xfrm>
            <a:off x="387900" y="2318652"/>
            <a:ext cx="78015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4EE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</a:rPr>
              <a:t>Simplifies code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5074EE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</a:rPr>
              <a:t>Helps to avoid mistakes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5074EE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</a:rPr>
              <a:t>Has additional possibilities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5074EE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</a:rPr>
              <a:t>Can be mixed with Java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1700"/>
              </a:spcAft>
              <a:buClr>
                <a:srgbClr val="5074EE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</a:rPr>
              <a:t>Can be decompiled to Java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342" name="Google Shape;342;p36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Java or Kotlin?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387900" y="1112775"/>
            <a:ext cx="84444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Kotlin </a:t>
            </a: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is a general purpose, open source, statically typed “pragmatic” programming language for the JVM and Android that combines object-oriented and functional programming features. It is focused on interoperability, safety, clarity, and tooling support.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37"/>
          <p:cNvGraphicFramePr/>
          <p:nvPr/>
        </p:nvGraphicFramePr>
        <p:xfrm>
          <a:off x="952500" y="12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{643A6EE9-806C-407C-A741-17A77C0B6442}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433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PYPL</a:t>
                      </a:r>
                      <a:endParaRPr>
                        <a:solidFill>
                          <a:srgbClr val="FFFFFF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45F5"/>
                    </a:solidFill>
                  </a:tcPr>
                </a:tc>
                <a:tc hMerge="1"/>
                <a:tc hMerge="1"/>
                <a:tc hMerge="1"/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Rank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Trend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+ 0.9 %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.2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1.14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0.4 %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7"/>
          <p:cNvSpPr/>
          <p:nvPr/>
        </p:nvSpPr>
        <p:spPr>
          <a:xfrm>
            <a:off x="584550" y="1244113"/>
            <a:ext cx="7974900" cy="189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Java or Kotlin?</a:t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3621849"/>
            <a:ext cx="1073200" cy="10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550" y="3750925"/>
            <a:ext cx="2283701" cy="8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775" y="3481374"/>
            <a:ext cx="2768774" cy="117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4" name="Google Shape;354;p37"/>
          <p:cNvGraphicFramePr/>
          <p:nvPr/>
        </p:nvGraphicFramePr>
        <p:xfrm>
          <a:off x="952500" y="12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{643A6EE9-806C-407C-A741-17A77C0B6442}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4337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PYPL</a:t>
                      </a:r>
                      <a:endParaRPr>
                        <a:solidFill>
                          <a:srgbClr val="FFFFFF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45F5"/>
                    </a:solidFill>
                  </a:tcPr>
                </a:tc>
                <a:tc hMerge="1"/>
                <a:tc hMerge="1"/>
                <a:tc hMerge="1"/>
                <a:tc hMerge="1"/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Rank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Language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Trend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61C6">
                        <a:alpha val="25000"/>
                      </a:srgbClr>
                    </a:solidFill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25.95 %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5.2 %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21.42 %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-1.3 %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8.26 %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-0.2 %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37"/>
          <p:cNvSpPr/>
          <p:nvPr/>
        </p:nvSpPr>
        <p:spPr>
          <a:xfrm>
            <a:off x="3078850" y="2101063"/>
            <a:ext cx="105000" cy="178500"/>
          </a:xfrm>
          <a:prstGeom prst="upArrow">
            <a:avLst>
              <a:gd fmla="val 22260" name="adj1"/>
              <a:gd fmla="val 71392" name="adj2"/>
            </a:avLst>
          </a:prstGeom>
          <a:solidFill>
            <a:srgbClr val="4EAC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 rot="10800000">
            <a:off x="3078850" y="2467574"/>
            <a:ext cx="105000" cy="178500"/>
          </a:xfrm>
          <a:prstGeom prst="upArrow">
            <a:avLst>
              <a:gd fmla="val 22260" name="adj1"/>
              <a:gd fmla="val 71392" name="adj2"/>
            </a:avLst>
          </a:prstGeom>
          <a:solidFill>
            <a:srgbClr val="E042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078850" y="2826841"/>
            <a:ext cx="105000" cy="178500"/>
          </a:xfrm>
          <a:prstGeom prst="upArrow">
            <a:avLst>
              <a:gd fmla="val 22260" name="adj1"/>
              <a:gd fmla="val 71392" name="adj2"/>
            </a:avLst>
          </a:prstGeom>
          <a:solidFill>
            <a:srgbClr val="4EAC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 and scalability</a:t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1075914" y="2670700"/>
            <a:ext cx="5911200" cy="1711800"/>
          </a:xfrm>
          <a:prstGeom prst="roundRect">
            <a:avLst>
              <a:gd fmla="val 7038" name="adj"/>
            </a:avLst>
          </a:prstGeom>
          <a:solidFill>
            <a:srgbClr val="4361C6">
              <a:alpha val="11150"/>
            </a:srgbClr>
          </a:solidFill>
          <a:ln cap="flat" cmpd="sng" w="19050">
            <a:solidFill>
              <a:srgbClr val="3B45F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1189714" y="2774050"/>
            <a:ext cx="1606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45F5"/>
                </a:solidFill>
                <a:latin typeface="Oswald"/>
                <a:ea typeface="Oswald"/>
                <a:cs typeface="Oswald"/>
                <a:sym typeface="Oswald"/>
              </a:rPr>
              <a:t>Auto Scaling</a:t>
            </a:r>
            <a:endParaRPr>
              <a:solidFill>
                <a:srgbClr val="3B45F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7304689" y="2670700"/>
            <a:ext cx="13233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WEB(NGINX)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AUTHAPP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APP1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APP2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3271615" y="1626875"/>
            <a:ext cx="1519800" cy="4569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Load Balancer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1552415" y="3414275"/>
            <a:ext cx="1186200" cy="4569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APP1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3419315" y="3414275"/>
            <a:ext cx="1186200" cy="4569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APP1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5286215" y="3414275"/>
            <a:ext cx="1186200" cy="4569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APP1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70" name="Google Shape;370;p38"/>
          <p:cNvCxnSpPr>
            <a:stCxn id="366" idx="2"/>
            <a:endCxn id="367" idx="0"/>
          </p:cNvCxnSpPr>
          <p:nvPr/>
        </p:nvCxnSpPr>
        <p:spPr>
          <a:xfrm flipH="1">
            <a:off x="2145415" y="2083775"/>
            <a:ext cx="1886100" cy="1330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1" name="Google Shape;371;p38"/>
          <p:cNvCxnSpPr>
            <a:stCxn id="366" idx="2"/>
            <a:endCxn id="369" idx="0"/>
          </p:cNvCxnSpPr>
          <p:nvPr/>
        </p:nvCxnSpPr>
        <p:spPr>
          <a:xfrm>
            <a:off x="4031515" y="2083775"/>
            <a:ext cx="1847700" cy="1330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38"/>
          <p:cNvCxnSpPr>
            <a:stCxn id="366" idx="2"/>
            <a:endCxn id="368" idx="0"/>
          </p:cNvCxnSpPr>
          <p:nvPr/>
        </p:nvCxnSpPr>
        <p:spPr>
          <a:xfrm flipH="1">
            <a:off x="4012315" y="2083775"/>
            <a:ext cx="19200" cy="1330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Google Shape;373;p38"/>
          <p:cNvSpPr/>
          <p:nvPr/>
        </p:nvSpPr>
        <p:spPr>
          <a:xfrm rot="2700000">
            <a:off x="3829143" y="3459443"/>
            <a:ext cx="366564" cy="366564"/>
          </a:xfrm>
          <a:prstGeom prst="mathPlus">
            <a:avLst>
              <a:gd fmla="val 23520" name="adj1"/>
            </a:avLst>
          </a:prstGeom>
          <a:solidFill>
            <a:srgbClr val="E042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385790" y="3445025"/>
            <a:ext cx="1186200" cy="456900"/>
          </a:xfrm>
          <a:prstGeom prst="roundRect">
            <a:avLst>
              <a:gd fmla="val 16667" name="adj"/>
            </a:avLst>
          </a:prstGeom>
          <a:solidFill>
            <a:srgbClr val="3B45F5"/>
          </a:solidFill>
          <a:ln cap="flat" cmpd="sng" w="19050">
            <a:solidFill>
              <a:srgbClr val="EAE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APP1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387900" y="1246727"/>
            <a:ext cx="78015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Classic problem &amp; Target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Architecture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Authorization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Reactive or not?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Communication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Java or Kotlin?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5074EE"/>
              </a:buClr>
              <a:buSzPts val="1600"/>
              <a:buChar char="●"/>
            </a:pPr>
            <a:r>
              <a:rPr lang="en">
                <a:solidFill>
                  <a:srgbClr val="F3F3F3"/>
                </a:solidFill>
              </a:rPr>
              <a:t>Holy Graal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9"/>
          <p:cNvGrpSpPr/>
          <p:nvPr/>
        </p:nvGrpSpPr>
        <p:grpSpPr>
          <a:xfrm>
            <a:off x="1201023" y="616525"/>
            <a:ext cx="6558850" cy="4264432"/>
            <a:chOff x="966300" y="514485"/>
            <a:chExt cx="6558850" cy="4264432"/>
          </a:xfrm>
        </p:grpSpPr>
        <p:sp>
          <p:nvSpPr>
            <p:cNvPr id="380" name="Google Shape;380;p39"/>
            <p:cNvSpPr/>
            <p:nvPr/>
          </p:nvSpPr>
          <p:spPr>
            <a:xfrm>
              <a:off x="3015400" y="1034298"/>
              <a:ext cx="2474400" cy="885600"/>
            </a:xfrm>
            <a:prstGeom prst="roundRect">
              <a:avLst>
                <a:gd fmla="val 9966" name="adj"/>
              </a:avLst>
            </a:prstGeom>
            <a:solidFill>
              <a:srgbClr val="EAEEF9">
                <a:alpha val="31920"/>
              </a:srgbClr>
            </a:solidFill>
            <a:ln cap="flat" cmpd="sng" w="9525">
              <a:solidFill>
                <a:srgbClr val="5175F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1" name="Google Shape;381;p39"/>
            <p:cNvCxnSpPr/>
            <p:nvPr/>
          </p:nvCxnSpPr>
          <p:spPr>
            <a:xfrm>
              <a:off x="3556321" y="1543818"/>
              <a:ext cx="0" cy="275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39"/>
            <p:cNvCxnSpPr/>
            <p:nvPr/>
          </p:nvCxnSpPr>
          <p:spPr>
            <a:xfrm>
              <a:off x="4928602" y="1543818"/>
              <a:ext cx="0" cy="275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39"/>
            <p:cNvCxnSpPr>
              <a:stCxn id="384" idx="0"/>
            </p:cNvCxnSpPr>
            <p:nvPr/>
          </p:nvCxnSpPr>
          <p:spPr>
            <a:xfrm flipH="1" rot="5400000">
              <a:off x="1137250" y="3321912"/>
              <a:ext cx="934500" cy="481800"/>
            </a:xfrm>
            <a:prstGeom prst="bentConnector3">
              <a:avLst>
                <a:gd fmla="val 9217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39"/>
            <p:cNvCxnSpPr/>
            <p:nvPr/>
          </p:nvCxnSpPr>
          <p:spPr>
            <a:xfrm rot="-5400000">
              <a:off x="1608938" y="3398112"/>
              <a:ext cx="934500" cy="481800"/>
            </a:xfrm>
            <a:prstGeom prst="bentConnector3">
              <a:avLst>
                <a:gd fmla="val 15687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6" name="Google Shape;386;p39"/>
            <p:cNvGrpSpPr/>
            <p:nvPr/>
          </p:nvGrpSpPr>
          <p:grpSpPr>
            <a:xfrm>
              <a:off x="3346322" y="1225527"/>
              <a:ext cx="420000" cy="604701"/>
              <a:chOff x="1309051" y="1609200"/>
              <a:chExt cx="420000" cy="604701"/>
            </a:xfrm>
          </p:grpSpPr>
          <p:pic>
            <p:nvPicPr>
              <p:cNvPr id="387" name="Google Shape;387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39276" y="1609200"/>
                <a:ext cx="359550" cy="359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" name="Google Shape;388;p39"/>
              <p:cNvSpPr txBox="1"/>
              <p:nvPr/>
            </p:nvSpPr>
            <p:spPr>
              <a:xfrm>
                <a:off x="1309051" y="1938501"/>
                <a:ext cx="4200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89" name="Google Shape;389;p39"/>
            <p:cNvSpPr/>
            <p:nvPr/>
          </p:nvSpPr>
          <p:spPr>
            <a:xfrm>
              <a:off x="966300" y="2717768"/>
              <a:ext cx="1774800" cy="885600"/>
            </a:xfrm>
            <a:prstGeom prst="roundRect">
              <a:avLst>
                <a:gd fmla="val 9966" name="adj"/>
              </a:avLst>
            </a:prstGeom>
            <a:solidFill>
              <a:srgbClr val="EAEEF9">
                <a:alpha val="31920"/>
              </a:srgbClr>
            </a:solidFill>
            <a:ln cap="flat" cmpd="sng" w="9525">
              <a:solidFill>
                <a:srgbClr val="5175F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39"/>
            <p:cNvGrpSpPr/>
            <p:nvPr/>
          </p:nvGrpSpPr>
          <p:grpSpPr>
            <a:xfrm>
              <a:off x="2003775" y="3019347"/>
              <a:ext cx="640200" cy="546514"/>
              <a:chOff x="1120650" y="3646336"/>
              <a:chExt cx="640200" cy="546514"/>
            </a:xfrm>
          </p:grpSpPr>
          <p:pic>
            <p:nvPicPr>
              <p:cNvPr id="391" name="Google Shape;391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81588" y="3646336"/>
                <a:ext cx="318325" cy="31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2" name="Google Shape;392;p39"/>
              <p:cNvSpPr txBox="1"/>
              <p:nvPr/>
            </p:nvSpPr>
            <p:spPr>
              <a:xfrm>
                <a:off x="1120650" y="3917450"/>
                <a:ext cx="640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AuthApp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3" name="Google Shape;393;p39"/>
            <p:cNvSpPr txBox="1"/>
            <p:nvPr/>
          </p:nvSpPr>
          <p:spPr>
            <a:xfrm>
              <a:off x="1427499" y="2733767"/>
              <a:ext cx="835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Auto Scaling</a:t>
              </a:r>
              <a:endParaRPr b="1" sz="9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4" name="Google Shape;394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9825" y="3801400"/>
              <a:ext cx="220324" cy="2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9"/>
            <p:cNvSpPr txBox="1"/>
            <p:nvPr/>
          </p:nvSpPr>
          <p:spPr>
            <a:xfrm>
              <a:off x="1603600" y="4030062"/>
              <a:ext cx="4836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RDS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95" name="Google Shape;395;p39"/>
            <p:cNvGrpSpPr/>
            <p:nvPr/>
          </p:nvGrpSpPr>
          <p:grpSpPr>
            <a:xfrm>
              <a:off x="1037623" y="3019347"/>
              <a:ext cx="640200" cy="546514"/>
              <a:chOff x="1120650" y="3646336"/>
              <a:chExt cx="640200" cy="546514"/>
            </a:xfrm>
          </p:grpSpPr>
          <p:pic>
            <p:nvPicPr>
              <p:cNvPr id="396" name="Google Shape;396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81588" y="3646336"/>
                <a:ext cx="318325" cy="31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" name="Google Shape;397;p39"/>
              <p:cNvSpPr txBox="1"/>
              <p:nvPr/>
            </p:nvSpPr>
            <p:spPr>
              <a:xfrm>
                <a:off x="1120650" y="3917450"/>
                <a:ext cx="640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AuthApp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98" name="Google Shape;398;p39"/>
            <p:cNvCxnSpPr/>
            <p:nvPr/>
          </p:nvCxnSpPr>
          <p:spPr>
            <a:xfrm>
              <a:off x="3748895" y="3275235"/>
              <a:ext cx="1455600" cy="659400"/>
            </a:xfrm>
            <a:prstGeom prst="bentConnector3">
              <a:avLst>
                <a:gd fmla="val 459" name="adj1"/>
              </a:avLst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399" name="Google Shape;399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10936" y="3788865"/>
              <a:ext cx="263632" cy="2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39"/>
            <p:cNvSpPr txBox="1"/>
            <p:nvPr/>
          </p:nvSpPr>
          <p:spPr>
            <a:xfrm>
              <a:off x="4859900" y="4015248"/>
              <a:ext cx="9657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Memory Cache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Redis)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1" name="Google Shape;401;p39"/>
            <p:cNvCxnSpPr/>
            <p:nvPr/>
          </p:nvCxnSpPr>
          <p:spPr>
            <a:xfrm>
              <a:off x="4705750" y="3250480"/>
              <a:ext cx="0" cy="688800"/>
            </a:xfrm>
            <a:prstGeom prst="straightConnector1">
              <a:avLst/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oval"/>
              <a:tailEnd len="med" w="med" type="none"/>
            </a:ln>
          </p:spPr>
        </p:cxnSp>
        <p:cxnSp>
          <p:nvCxnSpPr>
            <p:cNvPr id="402" name="Google Shape;402;p39"/>
            <p:cNvCxnSpPr/>
            <p:nvPr/>
          </p:nvCxnSpPr>
          <p:spPr>
            <a:xfrm flipH="1" rot="-5400000">
              <a:off x="4152082" y="2452168"/>
              <a:ext cx="805800" cy="328800"/>
            </a:xfrm>
            <a:prstGeom prst="bentConnector3">
              <a:avLst>
                <a:gd fmla="val 1405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3" name="Google Shape;403;p39"/>
            <p:cNvSpPr/>
            <p:nvPr/>
          </p:nvSpPr>
          <p:spPr>
            <a:xfrm>
              <a:off x="3357475" y="2717768"/>
              <a:ext cx="1774800" cy="885600"/>
            </a:xfrm>
            <a:prstGeom prst="roundRect">
              <a:avLst>
                <a:gd fmla="val 9966" name="adj"/>
              </a:avLst>
            </a:prstGeom>
            <a:solidFill>
              <a:srgbClr val="EAEEF9">
                <a:alpha val="31920"/>
              </a:srgbClr>
            </a:solidFill>
            <a:ln cap="flat" cmpd="sng" w="9525">
              <a:solidFill>
                <a:srgbClr val="5175F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4" name="Google Shape;404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77428" y="2050998"/>
              <a:ext cx="359552" cy="35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39"/>
            <p:cNvSpPr txBox="1"/>
            <p:nvPr/>
          </p:nvSpPr>
          <p:spPr>
            <a:xfrm>
              <a:off x="3818678" y="2371521"/>
              <a:ext cx="9081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6" name="Google Shape;406;p39"/>
            <p:cNvGrpSpPr/>
            <p:nvPr/>
          </p:nvGrpSpPr>
          <p:grpSpPr>
            <a:xfrm>
              <a:off x="4394952" y="3019347"/>
              <a:ext cx="640200" cy="546514"/>
              <a:chOff x="1120650" y="3646336"/>
              <a:chExt cx="640200" cy="546514"/>
            </a:xfrm>
          </p:grpSpPr>
          <p:pic>
            <p:nvPicPr>
              <p:cNvPr id="407" name="Google Shape;407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81588" y="3646336"/>
                <a:ext cx="318325" cy="31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8" name="Google Shape;408;p39"/>
              <p:cNvSpPr txBox="1"/>
              <p:nvPr/>
            </p:nvSpPr>
            <p:spPr>
              <a:xfrm>
                <a:off x="1120650" y="3917450"/>
                <a:ext cx="640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App2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09" name="Google Shape;409;p39"/>
            <p:cNvSpPr txBox="1"/>
            <p:nvPr/>
          </p:nvSpPr>
          <p:spPr>
            <a:xfrm>
              <a:off x="3818677" y="2733767"/>
              <a:ext cx="835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Auto Scaling</a:t>
              </a:r>
              <a:endParaRPr b="1" sz="9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0" name="Google Shape;410;p39"/>
            <p:cNvGrpSpPr/>
            <p:nvPr/>
          </p:nvGrpSpPr>
          <p:grpSpPr>
            <a:xfrm>
              <a:off x="3428800" y="3019347"/>
              <a:ext cx="640200" cy="546514"/>
              <a:chOff x="1120650" y="3646336"/>
              <a:chExt cx="640200" cy="546514"/>
            </a:xfrm>
          </p:grpSpPr>
          <p:pic>
            <p:nvPicPr>
              <p:cNvPr id="411" name="Google Shape;411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81588" y="3646336"/>
                <a:ext cx="318325" cy="31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" name="Google Shape;412;p39"/>
              <p:cNvSpPr txBox="1"/>
              <p:nvPr/>
            </p:nvSpPr>
            <p:spPr>
              <a:xfrm>
                <a:off x="1120650" y="3917450"/>
                <a:ext cx="640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App1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13" name="Google Shape;413;p39"/>
            <p:cNvCxnSpPr/>
            <p:nvPr/>
          </p:nvCxnSpPr>
          <p:spPr>
            <a:xfrm rot="5400000">
              <a:off x="3516425" y="2452168"/>
              <a:ext cx="805800" cy="328800"/>
            </a:xfrm>
            <a:prstGeom prst="bentConnector3">
              <a:avLst>
                <a:gd fmla="val 323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39"/>
            <p:cNvCxnSpPr/>
            <p:nvPr/>
          </p:nvCxnSpPr>
          <p:spPr>
            <a:xfrm flipH="1">
              <a:off x="5472601" y="3203898"/>
              <a:ext cx="1535100" cy="734100"/>
            </a:xfrm>
            <a:prstGeom prst="bentConnector3">
              <a:avLst>
                <a:gd fmla="val -6335" name="adj1"/>
              </a:avLst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415" name="Google Shape;415;p39"/>
            <p:cNvCxnSpPr/>
            <p:nvPr/>
          </p:nvCxnSpPr>
          <p:spPr>
            <a:xfrm>
              <a:off x="6146725" y="3250480"/>
              <a:ext cx="0" cy="747900"/>
            </a:xfrm>
            <a:prstGeom prst="straightConnector1">
              <a:avLst/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416" name="Google Shape;416;p3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489103" y="4072141"/>
              <a:ext cx="263625" cy="293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39"/>
            <p:cNvSpPr txBox="1"/>
            <p:nvPr/>
          </p:nvSpPr>
          <p:spPr>
            <a:xfrm>
              <a:off x="5922790" y="4323218"/>
              <a:ext cx="14133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Distributed Database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8" name="Google Shape;418;p39"/>
            <p:cNvCxnSpPr/>
            <p:nvPr/>
          </p:nvCxnSpPr>
          <p:spPr>
            <a:xfrm>
              <a:off x="6166692" y="4223563"/>
              <a:ext cx="268800" cy="0"/>
            </a:xfrm>
            <a:prstGeom prst="straightConnector1">
              <a:avLst/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39"/>
            <p:cNvSpPr/>
            <p:nvPr/>
          </p:nvSpPr>
          <p:spPr>
            <a:xfrm>
              <a:off x="5750350" y="2717768"/>
              <a:ext cx="1774800" cy="885600"/>
            </a:xfrm>
            <a:prstGeom prst="roundRect">
              <a:avLst>
                <a:gd fmla="val 9966" name="adj"/>
              </a:avLst>
            </a:prstGeom>
            <a:solidFill>
              <a:srgbClr val="EAEEF9">
                <a:alpha val="31920"/>
              </a:srgbClr>
            </a:solidFill>
            <a:ln cap="flat" cmpd="sng" w="9525">
              <a:solidFill>
                <a:srgbClr val="5175F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39"/>
            <p:cNvGrpSpPr/>
            <p:nvPr/>
          </p:nvGrpSpPr>
          <p:grpSpPr>
            <a:xfrm>
              <a:off x="6787829" y="3019347"/>
              <a:ext cx="640200" cy="546514"/>
              <a:chOff x="1120650" y="3646336"/>
              <a:chExt cx="640200" cy="546514"/>
            </a:xfrm>
          </p:grpSpPr>
          <p:pic>
            <p:nvPicPr>
              <p:cNvPr id="421" name="Google Shape;421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81588" y="3646336"/>
                <a:ext cx="318325" cy="31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" name="Google Shape;422;p39"/>
              <p:cNvSpPr txBox="1"/>
              <p:nvPr/>
            </p:nvSpPr>
            <p:spPr>
              <a:xfrm>
                <a:off x="1120650" y="3917450"/>
                <a:ext cx="640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App2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3" name="Google Shape;423;p39"/>
            <p:cNvSpPr txBox="1"/>
            <p:nvPr/>
          </p:nvSpPr>
          <p:spPr>
            <a:xfrm>
              <a:off x="6211554" y="2733767"/>
              <a:ext cx="835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Auto Scaling</a:t>
              </a:r>
              <a:endParaRPr b="1" sz="9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4" name="Google Shape;424;p39"/>
            <p:cNvGrpSpPr/>
            <p:nvPr/>
          </p:nvGrpSpPr>
          <p:grpSpPr>
            <a:xfrm>
              <a:off x="5821677" y="3019347"/>
              <a:ext cx="640200" cy="546514"/>
              <a:chOff x="1120650" y="3646336"/>
              <a:chExt cx="640200" cy="546514"/>
            </a:xfrm>
          </p:grpSpPr>
          <p:pic>
            <p:nvPicPr>
              <p:cNvPr id="425" name="Google Shape;425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81588" y="3646336"/>
                <a:ext cx="318325" cy="31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6" name="Google Shape;426;p39"/>
              <p:cNvSpPr txBox="1"/>
              <p:nvPr/>
            </p:nvSpPr>
            <p:spPr>
              <a:xfrm>
                <a:off x="1120650" y="3917450"/>
                <a:ext cx="640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App1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27" name="Google Shape;427;p39"/>
            <p:cNvCxnSpPr/>
            <p:nvPr/>
          </p:nvCxnSpPr>
          <p:spPr>
            <a:xfrm>
              <a:off x="6146725" y="4012486"/>
              <a:ext cx="0" cy="211200"/>
            </a:xfrm>
            <a:prstGeom prst="straightConnector1">
              <a:avLst/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39"/>
            <p:cNvCxnSpPr/>
            <p:nvPr/>
          </p:nvCxnSpPr>
          <p:spPr>
            <a:xfrm>
              <a:off x="7102025" y="3959673"/>
              <a:ext cx="0" cy="274200"/>
            </a:xfrm>
            <a:prstGeom prst="straightConnector1">
              <a:avLst/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39"/>
            <p:cNvCxnSpPr/>
            <p:nvPr/>
          </p:nvCxnSpPr>
          <p:spPr>
            <a:xfrm rot="10800000">
              <a:off x="6796743" y="4223563"/>
              <a:ext cx="268800" cy="0"/>
            </a:xfrm>
            <a:prstGeom prst="straightConnector1">
              <a:avLst/>
            </a:prstGeom>
            <a:noFill/>
            <a:ln cap="flat" cmpd="sng" w="9525">
              <a:solidFill>
                <a:srgbClr val="4EAC8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430" name="Google Shape;430;p39"/>
            <p:cNvGrpSpPr/>
            <p:nvPr/>
          </p:nvGrpSpPr>
          <p:grpSpPr>
            <a:xfrm>
              <a:off x="4718597" y="1225527"/>
              <a:ext cx="420000" cy="604701"/>
              <a:chOff x="1309051" y="1609200"/>
              <a:chExt cx="420000" cy="604701"/>
            </a:xfrm>
          </p:grpSpPr>
          <p:pic>
            <p:nvPicPr>
              <p:cNvPr id="431" name="Google Shape;431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39276" y="1609200"/>
                <a:ext cx="359550" cy="359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" name="Google Shape;432;p39"/>
              <p:cNvSpPr txBox="1"/>
              <p:nvPr/>
            </p:nvSpPr>
            <p:spPr>
              <a:xfrm>
                <a:off x="1309051" y="1938501"/>
                <a:ext cx="4200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33" name="Google Shape;433;p39"/>
            <p:cNvCxnSpPr/>
            <p:nvPr/>
          </p:nvCxnSpPr>
          <p:spPr>
            <a:xfrm>
              <a:off x="1857375" y="1822393"/>
              <a:ext cx="48069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9"/>
            <p:cNvCxnSpPr/>
            <p:nvPr/>
          </p:nvCxnSpPr>
          <p:spPr>
            <a:xfrm>
              <a:off x="4255095" y="1835718"/>
              <a:ext cx="2100" cy="211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5" name="Google Shape;435;p39"/>
            <p:cNvCxnSpPr/>
            <p:nvPr/>
          </p:nvCxnSpPr>
          <p:spPr>
            <a:xfrm>
              <a:off x="1859350" y="1835718"/>
              <a:ext cx="2100" cy="211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39"/>
            <p:cNvCxnSpPr/>
            <p:nvPr/>
          </p:nvCxnSpPr>
          <p:spPr>
            <a:xfrm>
              <a:off x="6659950" y="1835718"/>
              <a:ext cx="2100" cy="211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7" name="Google Shape;437;p39"/>
            <p:cNvSpPr txBox="1"/>
            <p:nvPr/>
          </p:nvSpPr>
          <p:spPr>
            <a:xfrm>
              <a:off x="3813899" y="1089721"/>
              <a:ext cx="835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Auto Scaling</a:t>
              </a:r>
              <a:endParaRPr b="1" sz="9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8" name="Google Shape;438;p39"/>
            <p:cNvCxnSpPr>
              <a:endCxn id="387" idx="0"/>
            </p:cNvCxnSpPr>
            <p:nvPr/>
          </p:nvCxnSpPr>
          <p:spPr>
            <a:xfrm flipH="1">
              <a:off x="3556322" y="735327"/>
              <a:ext cx="685800" cy="490200"/>
            </a:xfrm>
            <a:prstGeom prst="bent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9" name="Google Shape;439;p39"/>
            <p:cNvCxnSpPr/>
            <p:nvPr/>
          </p:nvCxnSpPr>
          <p:spPr>
            <a:xfrm flipH="1" rot="-5400000">
              <a:off x="1769471" y="2452168"/>
              <a:ext cx="805800" cy="328800"/>
            </a:xfrm>
            <a:prstGeom prst="bentConnector3">
              <a:avLst>
                <a:gd fmla="val 1405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40" name="Google Shape;440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94817" y="2050998"/>
              <a:ext cx="359552" cy="35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39"/>
            <p:cNvSpPr txBox="1"/>
            <p:nvPr/>
          </p:nvSpPr>
          <p:spPr>
            <a:xfrm>
              <a:off x="1436067" y="2371521"/>
              <a:ext cx="9081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2" name="Google Shape;442;p39"/>
            <p:cNvCxnSpPr/>
            <p:nvPr/>
          </p:nvCxnSpPr>
          <p:spPr>
            <a:xfrm rot="5400000">
              <a:off x="1133814" y="2452168"/>
              <a:ext cx="805800" cy="328800"/>
            </a:xfrm>
            <a:prstGeom prst="bentConnector3">
              <a:avLst>
                <a:gd fmla="val 323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3" name="Google Shape;443;p39"/>
            <p:cNvCxnSpPr/>
            <p:nvPr/>
          </p:nvCxnSpPr>
          <p:spPr>
            <a:xfrm flipH="1" rot="-5400000">
              <a:off x="6570071" y="2452168"/>
              <a:ext cx="805800" cy="328800"/>
            </a:xfrm>
            <a:prstGeom prst="bentConnector3">
              <a:avLst>
                <a:gd fmla="val 1405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44" name="Google Shape;444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95417" y="2050998"/>
              <a:ext cx="359552" cy="35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39"/>
            <p:cNvSpPr txBox="1"/>
            <p:nvPr/>
          </p:nvSpPr>
          <p:spPr>
            <a:xfrm>
              <a:off x="6236667" y="2371521"/>
              <a:ext cx="9081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sz="800">
                <a:solidFill>
                  <a:srgbClr val="344C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6" name="Google Shape;446;p39"/>
            <p:cNvCxnSpPr/>
            <p:nvPr/>
          </p:nvCxnSpPr>
          <p:spPr>
            <a:xfrm rot="5400000">
              <a:off x="5934414" y="2452168"/>
              <a:ext cx="805800" cy="328800"/>
            </a:xfrm>
            <a:prstGeom prst="bentConnector3">
              <a:avLst>
                <a:gd fmla="val 323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39"/>
            <p:cNvCxnSpPr>
              <a:stCxn id="448" idx="0"/>
              <a:endCxn id="449" idx="0"/>
            </p:cNvCxnSpPr>
            <p:nvPr/>
          </p:nvCxnSpPr>
          <p:spPr>
            <a:xfrm rot="-5400000">
              <a:off x="3311817" y="-274515"/>
              <a:ext cx="115500" cy="1693500"/>
            </a:xfrm>
            <a:prstGeom prst="bentConnector3">
              <a:avLst>
                <a:gd fmla="val 253868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50" name="Google Shape;450;p39"/>
            <p:cNvGrpSpPr/>
            <p:nvPr/>
          </p:nvGrpSpPr>
          <p:grpSpPr>
            <a:xfrm>
              <a:off x="2317110" y="534558"/>
              <a:ext cx="442500" cy="585169"/>
              <a:chOff x="2056085" y="341981"/>
              <a:chExt cx="442500" cy="585169"/>
            </a:xfrm>
          </p:grpSpPr>
          <p:sp>
            <p:nvSpPr>
              <p:cNvPr id="451" name="Google Shape;451;p39"/>
              <p:cNvSpPr txBox="1"/>
              <p:nvPr/>
            </p:nvSpPr>
            <p:spPr>
              <a:xfrm>
                <a:off x="2056085" y="651750"/>
                <a:ext cx="4425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452" name="Google Shape;452;p39"/>
              <p:cNvGrpSpPr/>
              <p:nvPr/>
            </p:nvGrpSpPr>
            <p:grpSpPr>
              <a:xfrm>
                <a:off x="2084470" y="341981"/>
                <a:ext cx="354646" cy="354614"/>
                <a:chOff x="1031525" y="1405613"/>
                <a:chExt cx="318325" cy="318325"/>
              </a:xfrm>
            </p:grpSpPr>
            <p:pic>
              <p:nvPicPr>
                <p:cNvPr id="453" name="Google Shape;453;p3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031525" y="1405613"/>
                  <a:ext cx="318325" cy="318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8" name="Google Shape;448;p39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1122836" y="1491275"/>
                  <a:ext cx="135703" cy="147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454" name="Google Shape;454;p39"/>
            <p:cNvCxnSpPr/>
            <p:nvPr/>
          </p:nvCxnSpPr>
          <p:spPr>
            <a:xfrm>
              <a:off x="4252328" y="735327"/>
              <a:ext cx="685800" cy="490200"/>
            </a:xfrm>
            <a:prstGeom prst="bentConnector2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55" name="Google Shape;455;p39"/>
            <p:cNvGrpSpPr/>
            <p:nvPr/>
          </p:nvGrpSpPr>
          <p:grpSpPr>
            <a:xfrm>
              <a:off x="3777743" y="514614"/>
              <a:ext cx="908100" cy="563839"/>
              <a:chOff x="1859423" y="972000"/>
              <a:chExt cx="908100" cy="563839"/>
            </a:xfrm>
          </p:grpSpPr>
          <p:pic>
            <p:nvPicPr>
              <p:cNvPr id="449" name="Google Shape;449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118175" y="972000"/>
                <a:ext cx="359550" cy="359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6" name="Google Shape;456;p39"/>
              <p:cNvSpPr txBox="1"/>
              <p:nvPr/>
            </p:nvSpPr>
            <p:spPr>
              <a:xfrm>
                <a:off x="1859423" y="1260439"/>
                <a:ext cx="9081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344C9C"/>
                    </a:solidFill>
                    <a:latin typeface="Roboto"/>
                    <a:ea typeface="Roboto"/>
                    <a:cs typeface="Roboto"/>
                    <a:sym typeface="Roboto"/>
                  </a:rPr>
                  <a:t>LB</a:t>
                </a:r>
                <a:endParaRPr sz="800">
                  <a:solidFill>
                    <a:srgbClr val="344C9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Graal</a:t>
            </a:r>
            <a:endParaRPr/>
          </a:p>
        </p:txBody>
      </p:sp>
      <p:sp>
        <p:nvSpPr>
          <p:cNvPr id="462" name="Google Shape;462;p40"/>
          <p:cNvSpPr txBox="1"/>
          <p:nvPr/>
        </p:nvSpPr>
        <p:spPr>
          <a:xfrm>
            <a:off x="387900" y="1068600"/>
            <a:ext cx="2879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Graal - JIT compiler</a:t>
            </a:r>
            <a:endParaRPr>
              <a:solidFill>
                <a:srgbClr val="F3F3F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63" name="Google Shape;463;p40"/>
          <p:cNvGrpSpPr/>
          <p:nvPr/>
        </p:nvGrpSpPr>
        <p:grpSpPr>
          <a:xfrm>
            <a:off x="4932850" y="1720309"/>
            <a:ext cx="3229800" cy="3080625"/>
            <a:chOff x="4306550" y="1792763"/>
            <a:chExt cx="3229800" cy="3080625"/>
          </a:xfrm>
        </p:grpSpPr>
        <p:sp>
          <p:nvSpPr>
            <p:cNvPr id="464" name="Google Shape;464;p40"/>
            <p:cNvSpPr/>
            <p:nvPr/>
          </p:nvSpPr>
          <p:spPr>
            <a:xfrm>
              <a:off x="4306550" y="1792763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B3342"/>
                  </a:solidFill>
                  <a:latin typeface="Oswald"/>
                  <a:ea typeface="Oswald"/>
                  <a:cs typeface="Oswald"/>
                  <a:sym typeface="Oswald"/>
                </a:rPr>
                <a:t>Bytecode interpreter</a:t>
              </a:r>
              <a:endParaRPr sz="1300">
                <a:solidFill>
                  <a:srgbClr val="2B334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306550" y="2471500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517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Client compiler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306550" y="3150238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Optimized maschine code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306550" y="3828963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4EA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Graal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306550" y="4507688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Strongly optimized maschine code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469" name="Google Shape;469;p40"/>
            <p:cNvCxnSpPr>
              <a:stCxn id="464" idx="2"/>
              <a:endCxn id="465" idx="0"/>
            </p:cNvCxnSpPr>
            <p:nvPr/>
          </p:nvCxnSpPr>
          <p:spPr>
            <a:xfrm>
              <a:off x="5921450" y="2158463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40"/>
            <p:cNvCxnSpPr>
              <a:stCxn id="465" idx="2"/>
              <a:endCxn id="466" idx="0"/>
            </p:cNvCxnSpPr>
            <p:nvPr/>
          </p:nvCxnSpPr>
          <p:spPr>
            <a:xfrm>
              <a:off x="5921450" y="2837200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40"/>
            <p:cNvCxnSpPr>
              <a:stCxn id="466" idx="2"/>
              <a:endCxn id="467" idx="0"/>
            </p:cNvCxnSpPr>
            <p:nvPr/>
          </p:nvCxnSpPr>
          <p:spPr>
            <a:xfrm>
              <a:off x="5921450" y="3515938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2" name="Google Shape;472;p40"/>
            <p:cNvCxnSpPr>
              <a:stCxn id="467" idx="2"/>
              <a:endCxn id="468" idx="0"/>
            </p:cNvCxnSpPr>
            <p:nvPr/>
          </p:nvCxnSpPr>
          <p:spPr>
            <a:xfrm>
              <a:off x="5921450" y="4194663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73" name="Google Shape;473;p40"/>
          <p:cNvGrpSpPr/>
          <p:nvPr/>
        </p:nvGrpSpPr>
        <p:grpSpPr>
          <a:xfrm>
            <a:off x="981350" y="1715672"/>
            <a:ext cx="3229800" cy="3085250"/>
            <a:chOff x="724525" y="1788125"/>
            <a:chExt cx="3229800" cy="3085250"/>
          </a:xfrm>
        </p:grpSpPr>
        <p:sp>
          <p:nvSpPr>
            <p:cNvPr id="474" name="Google Shape;474;p40"/>
            <p:cNvSpPr/>
            <p:nvPr/>
          </p:nvSpPr>
          <p:spPr>
            <a:xfrm>
              <a:off x="724525" y="1788125"/>
              <a:ext cx="3229800" cy="3750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B3342"/>
                  </a:solidFill>
                  <a:latin typeface="Oswald"/>
                  <a:ea typeface="Oswald"/>
                  <a:cs typeface="Oswald"/>
                  <a:sym typeface="Oswald"/>
                </a:rPr>
                <a:t>Bytecode interpreter</a:t>
              </a:r>
              <a:endParaRPr sz="1300">
                <a:solidFill>
                  <a:srgbClr val="2B334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24525" y="2471488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517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Client compiler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724525" y="3150225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Optimized maschine code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724525" y="3828950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Server compiler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724525" y="4507675"/>
              <a:ext cx="3229800" cy="3657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631"/>
                  </a:solidFill>
                  <a:latin typeface="Oswald"/>
                  <a:ea typeface="Oswald"/>
                  <a:cs typeface="Oswald"/>
                  <a:sym typeface="Oswald"/>
                </a:rPr>
                <a:t>Strongly optimized maschine code</a:t>
              </a:r>
              <a:endParaRPr sz="13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479" name="Google Shape;479;p40"/>
            <p:cNvCxnSpPr/>
            <p:nvPr/>
          </p:nvCxnSpPr>
          <p:spPr>
            <a:xfrm>
              <a:off x="2339425" y="2837188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0" name="Google Shape;480;p40"/>
            <p:cNvCxnSpPr/>
            <p:nvPr/>
          </p:nvCxnSpPr>
          <p:spPr>
            <a:xfrm>
              <a:off x="2339425" y="3515925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1" name="Google Shape;481;p40"/>
            <p:cNvCxnSpPr/>
            <p:nvPr/>
          </p:nvCxnSpPr>
          <p:spPr>
            <a:xfrm>
              <a:off x="2339425" y="4194650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2" name="Google Shape;482;p40"/>
            <p:cNvCxnSpPr/>
            <p:nvPr/>
          </p:nvCxnSpPr>
          <p:spPr>
            <a:xfrm>
              <a:off x="2339425" y="2158525"/>
              <a:ext cx="0" cy="312900"/>
            </a:xfrm>
            <a:prstGeom prst="straightConnector1">
              <a:avLst/>
            </a:prstGeom>
            <a:noFill/>
            <a:ln cap="flat" cmpd="sng" w="19050">
              <a:solidFill>
                <a:srgbClr val="5074E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 amt="27000"/>
          </a:blip>
          <a:srcRect b="1340" l="0" r="0" t="38800"/>
          <a:stretch/>
        </p:blipFill>
        <p:spPr>
          <a:xfrm>
            <a:off x="0" y="1159850"/>
            <a:ext cx="9144000" cy="398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1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Graal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489" name="Google Shape;489;p41"/>
          <p:cNvGraphicFramePr/>
          <p:nvPr/>
        </p:nvGraphicFramePr>
        <p:xfrm>
          <a:off x="1757166" y="156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{643A6EE9-806C-407C-A741-17A77C0B6442}</a:tableStyleId>
              </a:tblPr>
              <a:tblGrid>
                <a:gridCol w="2441800"/>
                <a:gridCol w="2441800"/>
              </a:tblGrid>
              <a:tr h="52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C2</a:t>
                      </a:r>
                      <a:endParaRPr sz="1800">
                        <a:solidFill>
                          <a:srgbClr val="FFFFFF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4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Graal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45F5"/>
                    </a:solidFill>
                  </a:tcPr>
                </a:tc>
              </a:tr>
              <a:tr h="4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B59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~28s</a:t>
                      </a:r>
                      <a:endParaRPr sz="1800">
                        <a:solidFill>
                          <a:srgbClr val="BB59E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B59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~21s</a:t>
                      </a:r>
                      <a:endParaRPr sz="1200">
                        <a:solidFill>
                          <a:srgbClr val="BB59E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1757175" y="2577325"/>
            <a:ext cx="4883700" cy="25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63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-XX:+UnlockExperimentalVMOptions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-XX:+EnableJVMCI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-XX:+UseJVMCICompiler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-Djvmci.Compiler=graal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1757125" y="2577325"/>
            <a:ext cx="4883700" cy="23175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/>
          <p:nvPr/>
        </p:nvSpPr>
        <p:spPr>
          <a:xfrm>
            <a:off x="0" y="2854275"/>
            <a:ext cx="9144000" cy="22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7" name="Google Shape;497;p42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Summary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311700" y="40284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B45F5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3000">
              <a:solidFill>
                <a:srgbClr val="3B4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427950" y="1178175"/>
            <a:ext cx="8288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https://github.com/coherentsolutionsinc/jprof-22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9103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387900" y="1246724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Consists of multiple applications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Growing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SSO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Cheap (on resources)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Fault tolerant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Scalable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5074EE"/>
              </a:buClr>
              <a:buSzPts val="1600"/>
              <a:buFont typeface="Roboto"/>
              <a:buAutoNum type="arabicPeriod"/>
            </a:pPr>
            <a:r>
              <a:rPr lang="en">
                <a:solidFill>
                  <a:srgbClr val="F3F3F3"/>
                </a:solidFill>
              </a:rPr>
              <a:t>Free (open source based)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Classic Problem &amp; Target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00" y="2151900"/>
            <a:ext cx="4122400" cy="17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025" y="1832375"/>
            <a:ext cx="3125624" cy="234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500" y="1878475"/>
            <a:ext cx="3125624" cy="234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4"/>
          <p:cNvGrpSpPr/>
          <p:nvPr/>
        </p:nvGrpSpPr>
        <p:grpSpPr>
          <a:xfrm>
            <a:off x="4438625" y="1457325"/>
            <a:ext cx="4137864" cy="2882034"/>
            <a:chOff x="387904" y="1304931"/>
            <a:chExt cx="3837752" cy="3370800"/>
          </a:xfrm>
        </p:grpSpPr>
        <p:sp>
          <p:nvSpPr>
            <p:cNvPr id="118" name="Google Shape;118;p24"/>
            <p:cNvSpPr/>
            <p:nvPr/>
          </p:nvSpPr>
          <p:spPr>
            <a:xfrm>
              <a:off x="387904" y="1304931"/>
              <a:ext cx="3832500" cy="3370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393157" y="1304940"/>
              <a:ext cx="38325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24"/>
          <p:cNvGrpSpPr/>
          <p:nvPr/>
        </p:nvGrpSpPr>
        <p:grpSpPr>
          <a:xfrm>
            <a:off x="465317" y="1457331"/>
            <a:ext cx="3889187" cy="2882039"/>
            <a:chOff x="387895" y="1304940"/>
            <a:chExt cx="3837761" cy="3370806"/>
          </a:xfrm>
        </p:grpSpPr>
        <p:sp>
          <p:nvSpPr>
            <p:cNvPr id="121" name="Google Shape;121;p24"/>
            <p:cNvSpPr/>
            <p:nvPr/>
          </p:nvSpPr>
          <p:spPr>
            <a:xfrm>
              <a:off x="387895" y="1304946"/>
              <a:ext cx="3832500" cy="3370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 txBox="1"/>
            <p:nvPr/>
          </p:nvSpPr>
          <p:spPr>
            <a:xfrm>
              <a:off x="393157" y="1304940"/>
              <a:ext cx="38325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693276" y="1492154"/>
            <a:ext cx="2494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631"/>
                </a:solidFill>
                <a:latin typeface="Roboto"/>
                <a:ea typeface="Roboto"/>
                <a:cs typeface="Roboto"/>
                <a:sym typeface="Roboto"/>
              </a:rPr>
              <a:t>OAuth2</a:t>
            </a:r>
            <a:endParaRPr b="1" sz="1600">
              <a:solidFill>
                <a:srgbClr val="2026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4"/>
          <p:cNvSpPr txBox="1"/>
          <p:nvPr>
            <p:ph idx="4294967295" type="body"/>
          </p:nvPr>
        </p:nvSpPr>
        <p:spPr>
          <a:xfrm>
            <a:off x="4655993" y="1502359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631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b="1" sz="1600">
              <a:solidFill>
                <a:srgbClr val="2026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4"/>
          <p:cNvSpPr txBox="1"/>
          <p:nvPr>
            <p:ph idx="4294967295" type="body"/>
          </p:nvPr>
        </p:nvSpPr>
        <p:spPr>
          <a:xfrm>
            <a:off x="4668611" y="2115464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7" name="Google Shape;127;p24"/>
          <p:cNvSpPr txBox="1"/>
          <p:nvPr>
            <p:ph idx="4294967295" type="body"/>
          </p:nvPr>
        </p:nvSpPr>
        <p:spPr>
          <a:xfrm>
            <a:off x="4668611" y="3200383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8" name="Google Shape;128;p24"/>
          <p:cNvSpPr txBox="1"/>
          <p:nvPr>
            <p:ph idx="4294967295" type="body"/>
          </p:nvPr>
        </p:nvSpPr>
        <p:spPr>
          <a:xfrm>
            <a:off x="4656011" y="3632568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9" name="Google Shape;129;p24"/>
          <p:cNvSpPr txBox="1"/>
          <p:nvPr>
            <p:ph idx="4294967295" type="body"/>
          </p:nvPr>
        </p:nvSpPr>
        <p:spPr>
          <a:xfrm>
            <a:off x="4668604" y="2619143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">
                <a:solidFill>
                  <a:srgbClr val="BB59E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>
              <a:solidFill>
                <a:srgbClr val="BB59E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4"/>
          <p:cNvSpPr txBox="1"/>
          <p:nvPr>
            <p:ph idx="4294967295" type="body"/>
          </p:nvPr>
        </p:nvSpPr>
        <p:spPr>
          <a:xfrm>
            <a:off x="683982" y="2563475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FBCA"/>
                </a:solidFill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r>
              <a:rPr lang="en">
                <a:solidFill>
                  <a:srgbClr val="00FBCA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rgbClr val="00FBCA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1" name="Google Shape;131;p24"/>
          <p:cNvSpPr txBox="1"/>
          <p:nvPr>
            <p:ph idx="4294967295" type="body"/>
          </p:nvPr>
        </p:nvSpPr>
        <p:spPr>
          <a:xfrm>
            <a:off x="683975" y="2120777"/>
            <a:ext cx="378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">
                <a:solidFill>
                  <a:srgbClr val="BB59E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>
              <a:solidFill>
                <a:srgbClr val="BB59E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4975625" y="2182200"/>
            <a:ext cx="36132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Token validation is a math operation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958800" y="2182200"/>
            <a:ext cx="27504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Token validation is a DB call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958800" y="2619150"/>
            <a:ext cx="27504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Immediate reaction on access changes OOTB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4975625" y="2648425"/>
            <a:ext cx="3262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Immediate reaction on access changes requires custom solution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4975625" y="3266550"/>
            <a:ext cx="36132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Transmit user data within token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4975625" y="3703500"/>
            <a:ext cx="36132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External authorization as a wrapper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32BE"/>
            </a:gs>
            <a:gs pos="100000">
              <a:srgbClr val="021789"/>
            </a:gs>
          </a:gsLst>
          <a:lin ang="16200038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Authorization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1173825" y="1697806"/>
            <a:ext cx="6800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JSON Web Token (JWT) is an open standard (RFC 7519) that defines</a:t>
            </a: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 compact and self-contained way for securely transmitting information between parties as a JSON object.</a:t>
            </a: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645900" y="2708814"/>
            <a:ext cx="78522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4218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HEADER</a:t>
            </a:r>
            <a:r>
              <a:rPr lang="en" sz="200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2000">
                <a:solidFill>
                  <a:srgbClr val="3B45F5"/>
                </a:solidFill>
                <a:latin typeface="Roboto Medium"/>
                <a:ea typeface="Roboto Medium"/>
                <a:cs typeface="Roboto Medium"/>
                <a:sym typeface="Roboto Medium"/>
              </a:rPr>
              <a:t>PAYLOAD</a:t>
            </a:r>
            <a:r>
              <a:rPr lang="en" sz="200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2000">
                <a:solidFill>
                  <a:srgbClr val="B355D7"/>
                </a:solidFill>
                <a:latin typeface="Roboto Medium"/>
                <a:ea typeface="Roboto Medium"/>
                <a:cs typeface="Roboto Medium"/>
                <a:sym typeface="Roboto Medium"/>
              </a:rPr>
              <a:t>SIGNATURE</a:t>
            </a:r>
            <a:endParaRPr sz="2000">
              <a:solidFill>
                <a:srgbClr val="B355D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45" name="Google Shape;145;p25"/>
          <p:cNvGrpSpPr/>
          <p:nvPr/>
        </p:nvGrpSpPr>
        <p:grpSpPr>
          <a:xfrm>
            <a:off x="804027" y="3303423"/>
            <a:ext cx="8688930" cy="1050900"/>
            <a:chOff x="804027" y="3193384"/>
            <a:chExt cx="8688930" cy="1050900"/>
          </a:xfrm>
        </p:grpSpPr>
        <p:sp>
          <p:nvSpPr>
            <p:cNvPr id="146" name="Google Shape;146;p25"/>
            <p:cNvSpPr txBox="1"/>
            <p:nvPr/>
          </p:nvSpPr>
          <p:spPr>
            <a:xfrm>
              <a:off x="804027" y="3193384"/>
              <a:ext cx="21198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"alg":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HS256"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"typ":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"JWT"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  <a:endParaRPr sz="1200"/>
            </a:p>
          </p:txBody>
        </p:sp>
        <p:sp>
          <p:nvSpPr>
            <p:cNvPr id="147" name="Google Shape;147;p25"/>
            <p:cNvSpPr txBox="1"/>
            <p:nvPr/>
          </p:nvSpPr>
          <p:spPr>
            <a:xfrm>
              <a:off x="3356725" y="3193386"/>
              <a:ext cx="1922100" cy="9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"id":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"role":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"admin"</a:t>
              </a: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"ts":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1548338734</a:t>
              </a: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"name":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"John"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  <a:endParaRPr sz="1200"/>
            </a:p>
          </p:txBody>
        </p:sp>
        <p:sp>
          <p:nvSpPr>
            <p:cNvPr id="148" name="Google Shape;148;p25"/>
            <p:cNvSpPr txBox="1"/>
            <p:nvPr/>
          </p:nvSpPr>
          <p:spPr>
            <a:xfrm>
              <a:off x="5539857" y="3193384"/>
              <a:ext cx="3953100" cy="10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FA8D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HMACSHA256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</a:t>
              </a:r>
              <a:r>
                <a:rPr lang="en" sz="1200">
                  <a:solidFill>
                    <a:srgbClr val="6FA8D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base64UrlEncode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200">
                  <a:solidFill>
                    <a:schemeClr val="accent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header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 + </a:t>
              </a:r>
              <a:r>
                <a:rPr lang="en" sz="1200">
                  <a:solidFill>
                    <a:srgbClr val="00FBCA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"."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+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</a:t>
              </a:r>
              <a:r>
                <a:rPr lang="en" sz="1200">
                  <a:solidFill>
                    <a:srgbClr val="6FA8D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base64UrlEncode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200">
                  <a:solidFill>
                    <a:schemeClr val="accent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payload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),</a:t>
              </a:r>
              <a:b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</a:t>
              </a:r>
              <a:r>
                <a:rPr lang="en" sz="1200">
                  <a:solidFill>
                    <a:schemeClr val="accent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secret</a:t>
              </a: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200"/>
            </a:p>
          </p:txBody>
        </p:sp>
      </p:grpSp>
      <p:sp>
        <p:nvSpPr>
          <p:cNvPr id="149" name="Google Shape;149;p25"/>
          <p:cNvSpPr txBox="1"/>
          <p:nvPr/>
        </p:nvSpPr>
        <p:spPr>
          <a:xfrm>
            <a:off x="360952" y="4456025"/>
            <a:ext cx="8475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4218"/>
                </a:solidFill>
                <a:latin typeface="Roboto"/>
                <a:ea typeface="Roboto"/>
                <a:cs typeface="Roboto"/>
                <a:sym typeface="Roboto"/>
              </a:rPr>
              <a:t>eyJhbGciOiJIUzI1NiIsInR5cCI6IkpXVCJ9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100">
                <a:solidFill>
                  <a:srgbClr val="3B45F5"/>
                </a:solidFill>
                <a:latin typeface="Roboto"/>
                <a:ea typeface="Roboto"/>
                <a:cs typeface="Roboto"/>
                <a:sym typeface="Roboto"/>
              </a:rPr>
              <a:t>eyJpZCI6IjUiLCJuYW1lIjoiSm9obiJ9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100">
                <a:solidFill>
                  <a:srgbClr val="B355D7"/>
                </a:solidFill>
                <a:latin typeface="Roboto"/>
                <a:ea typeface="Roboto"/>
                <a:cs typeface="Roboto"/>
                <a:sym typeface="Roboto"/>
              </a:rPr>
              <a:t>uz82ZVT_Mcrtp_RSju73UGfpt1FHmac6vA24g3de2I8</a:t>
            </a:r>
            <a:endParaRPr sz="1100">
              <a:solidFill>
                <a:srgbClr val="B355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645900" y="1056689"/>
            <a:ext cx="7852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JWT?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054224" y="4107965"/>
            <a:ext cx="2617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1593824" y="4319995"/>
            <a:ext cx="2358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" name="Google Shape;158;p26"/>
          <p:cNvSpPr/>
          <p:nvPr/>
        </p:nvSpPr>
        <p:spPr>
          <a:xfrm>
            <a:off x="6777344" y="3111876"/>
            <a:ext cx="299400" cy="192425"/>
          </a:xfrm>
          <a:custGeom>
            <a:rect b="b" l="l" r="r" t="t"/>
            <a:pathLst>
              <a:path extrusionOk="0" h="7697" w="11976">
                <a:moveTo>
                  <a:pt x="0" y="0"/>
                </a:moveTo>
                <a:cubicBezTo>
                  <a:pt x="1470" y="85"/>
                  <a:pt x="6830" y="-144"/>
                  <a:pt x="8822" y="510"/>
                </a:cubicBezTo>
                <a:cubicBezTo>
                  <a:pt x="10814" y="1164"/>
                  <a:pt x="11810" y="2787"/>
                  <a:pt x="11952" y="3925"/>
                </a:cubicBezTo>
                <a:cubicBezTo>
                  <a:pt x="12094" y="5063"/>
                  <a:pt x="11642" y="6723"/>
                  <a:pt x="9675" y="7340"/>
                </a:cubicBezTo>
                <a:cubicBezTo>
                  <a:pt x="7709" y="7957"/>
                  <a:pt x="1740" y="7578"/>
                  <a:pt x="153" y="7625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9" name="Google Shape;159;p26"/>
          <p:cNvSpPr/>
          <p:nvPr/>
        </p:nvSpPr>
        <p:spPr>
          <a:xfrm>
            <a:off x="6777344" y="3601164"/>
            <a:ext cx="299400" cy="192425"/>
          </a:xfrm>
          <a:custGeom>
            <a:rect b="b" l="l" r="r" t="t"/>
            <a:pathLst>
              <a:path extrusionOk="0" h="7697" w="11976">
                <a:moveTo>
                  <a:pt x="0" y="0"/>
                </a:moveTo>
                <a:cubicBezTo>
                  <a:pt x="1470" y="85"/>
                  <a:pt x="6830" y="-144"/>
                  <a:pt x="8822" y="510"/>
                </a:cubicBezTo>
                <a:cubicBezTo>
                  <a:pt x="10814" y="1164"/>
                  <a:pt x="11810" y="2787"/>
                  <a:pt x="11952" y="3925"/>
                </a:cubicBezTo>
                <a:cubicBezTo>
                  <a:pt x="12094" y="5063"/>
                  <a:pt x="11642" y="6723"/>
                  <a:pt x="9675" y="7340"/>
                </a:cubicBezTo>
                <a:cubicBezTo>
                  <a:pt x="7709" y="7957"/>
                  <a:pt x="1740" y="7578"/>
                  <a:pt x="153" y="7625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60" name="Google Shape;160;p26"/>
          <p:cNvCxnSpPr/>
          <p:nvPr/>
        </p:nvCxnSpPr>
        <p:spPr>
          <a:xfrm>
            <a:off x="1536624" y="2093952"/>
            <a:ext cx="0" cy="2565000"/>
          </a:xfrm>
          <a:prstGeom prst="straightConnector1">
            <a:avLst/>
          </a:prstGeom>
          <a:noFill/>
          <a:ln cap="flat" cmpd="sng" w="19050">
            <a:solidFill>
              <a:srgbClr val="3B45F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/>
          <p:nvPr/>
        </p:nvSpPr>
        <p:spPr>
          <a:xfrm>
            <a:off x="1469699" y="2441651"/>
            <a:ext cx="120900" cy="19932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3944799" y="2549406"/>
            <a:ext cx="120900" cy="17823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7093727" y="3011350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validate credentials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6656449" y="2763106"/>
            <a:ext cx="120900" cy="13524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6"/>
          <p:cNvCxnSpPr/>
          <p:nvPr/>
        </p:nvCxnSpPr>
        <p:spPr>
          <a:xfrm>
            <a:off x="4066776" y="2763100"/>
            <a:ext cx="2589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1593898" y="2247897"/>
            <a:ext cx="2358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uthentication request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66775" y="2458919"/>
            <a:ext cx="2589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authentication request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065700" y="3802806"/>
            <a:ext cx="2589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access/refresh tokens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598450" y="4014408"/>
            <a:ext cx="23463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access/refresh tokens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7093727" y="3521021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issue tokens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6"/>
          <p:cNvCxnSpPr/>
          <p:nvPr/>
        </p:nvCxnSpPr>
        <p:spPr>
          <a:xfrm flipH="1">
            <a:off x="3994158" y="2093952"/>
            <a:ext cx="31200" cy="2562300"/>
          </a:xfrm>
          <a:prstGeom prst="straightConnector1">
            <a:avLst/>
          </a:prstGeom>
          <a:noFill/>
          <a:ln cap="flat" cmpd="sng" w="19050">
            <a:solidFill>
              <a:srgbClr val="3B45F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6707014" y="2093952"/>
            <a:ext cx="37500" cy="2562300"/>
          </a:xfrm>
          <a:prstGeom prst="straightConnector1">
            <a:avLst/>
          </a:prstGeom>
          <a:noFill/>
          <a:ln cap="flat" cmpd="sng" w="19050">
            <a:solidFill>
              <a:srgbClr val="3B45F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/>
          <p:nvPr/>
        </p:nvCxnSpPr>
        <p:spPr>
          <a:xfrm rot="10800000">
            <a:off x="1593899" y="2549395"/>
            <a:ext cx="2418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74" name="Google Shape;174;p26"/>
          <p:cNvGrpSpPr/>
          <p:nvPr/>
        </p:nvGrpSpPr>
        <p:grpSpPr>
          <a:xfrm>
            <a:off x="1014624" y="1560475"/>
            <a:ext cx="1036800" cy="456900"/>
            <a:chOff x="1039799" y="1560475"/>
            <a:chExt cx="1036800" cy="456900"/>
          </a:xfrm>
        </p:grpSpPr>
        <p:sp>
          <p:nvSpPr>
            <p:cNvPr id="175" name="Google Shape;175;p26"/>
            <p:cNvSpPr/>
            <p:nvPr/>
          </p:nvSpPr>
          <p:spPr>
            <a:xfrm>
              <a:off x="1039799" y="1560475"/>
              <a:ext cx="10368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</a:t>
              </a: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User</a:t>
              </a:r>
              <a:endParaRPr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176" name="Google Shape;17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1870" y="1665568"/>
              <a:ext cx="238174" cy="26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26"/>
          <p:cNvGrpSpPr/>
          <p:nvPr/>
        </p:nvGrpSpPr>
        <p:grpSpPr>
          <a:xfrm>
            <a:off x="3181587" y="1560475"/>
            <a:ext cx="1647300" cy="456900"/>
            <a:chOff x="3411163" y="1560475"/>
            <a:chExt cx="1647300" cy="456900"/>
          </a:xfrm>
        </p:grpSpPr>
        <p:sp>
          <p:nvSpPr>
            <p:cNvPr id="178" name="Google Shape;178;p26"/>
            <p:cNvSpPr/>
            <p:nvPr/>
          </p:nvSpPr>
          <p:spPr>
            <a:xfrm>
              <a:off x="3411163" y="1560475"/>
              <a:ext cx="16473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 </a:t>
              </a:r>
              <a:r>
                <a:rPr lang="en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Authorization</a:t>
              </a:r>
              <a:endParaRPr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179" name="Google Shape;17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13075" y="1666913"/>
              <a:ext cx="238175" cy="2613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26"/>
          <p:cNvGrpSpPr/>
          <p:nvPr/>
        </p:nvGrpSpPr>
        <p:grpSpPr>
          <a:xfrm>
            <a:off x="5817849" y="1560475"/>
            <a:ext cx="1775100" cy="456900"/>
            <a:chOff x="5874025" y="1560475"/>
            <a:chExt cx="1775100" cy="456900"/>
          </a:xfrm>
        </p:grpSpPr>
        <p:sp>
          <p:nvSpPr>
            <p:cNvPr id="181" name="Google Shape;181;p26"/>
            <p:cNvSpPr/>
            <p:nvPr/>
          </p:nvSpPr>
          <p:spPr>
            <a:xfrm>
              <a:off x="5874025" y="1560475"/>
              <a:ext cx="17751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</a:t>
              </a: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</a:t>
              </a:r>
              <a:r>
                <a:rPr lang="en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Authentication</a:t>
              </a:r>
              <a:endParaRPr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182" name="Google Shape;182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83791" y="1660280"/>
              <a:ext cx="299400" cy="271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cxnSp>
        <p:nvCxnSpPr>
          <p:cNvPr id="188" name="Google Shape;188;p27"/>
          <p:cNvCxnSpPr/>
          <p:nvPr/>
        </p:nvCxnSpPr>
        <p:spPr>
          <a:xfrm>
            <a:off x="4054225" y="4420000"/>
            <a:ext cx="26022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9" name="Google Shape;189;p27"/>
          <p:cNvCxnSpPr/>
          <p:nvPr/>
        </p:nvCxnSpPr>
        <p:spPr>
          <a:xfrm>
            <a:off x="1593824" y="4563083"/>
            <a:ext cx="2358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0" name="Google Shape;190;p27"/>
          <p:cNvSpPr/>
          <p:nvPr/>
        </p:nvSpPr>
        <p:spPr>
          <a:xfrm>
            <a:off x="4065694" y="2624652"/>
            <a:ext cx="299400" cy="192425"/>
          </a:xfrm>
          <a:custGeom>
            <a:rect b="b" l="l" r="r" t="t"/>
            <a:pathLst>
              <a:path extrusionOk="0" h="7697" w="11976">
                <a:moveTo>
                  <a:pt x="0" y="0"/>
                </a:moveTo>
                <a:cubicBezTo>
                  <a:pt x="1470" y="85"/>
                  <a:pt x="6830" y="-144"/>
                  <a:pt x="8822" y="510"/>
                </a:cubicBezTo>
                <a:cubicBezTo>
                  <a:pt x="10814" y="1164"/>
                  <a:pt x="11810" y="2787"/>
                  <a:pt x="11952" y="3925"/>
                </a:cubicBezTo>
                <a:cubicBezTo>
                  <a:pt x="12094" y="5063"/>
                  <a:pt x="11642" y="6723"/>
                  <a:pt x="9675" y="7340"/>
                </a:cubicBezTo>
                <a:cubicBezTo>
                  <a:pt x="7709" y="7957"/>
                  <a:pt x="1740" y="7578"/>
                  <a:pt x="153" y="7625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1" name="Google Shape;191;p27"/>
          <p:cNvSpPr/>
          <p:nvPr/>
        </p:nvSpPr>
        <p:spPr>
          <a:xfrm>
            <a:off x="4065694" y="2954295"/>
            <a:ext cx="299400" cy="192425"/>
          </a:xfrm>
          <a:custGeom>
            <a:rect b="b" l="l" r="r" t="t"/>
            <a:pathLst>
              <a:path extrusionOk="0" h="7697" w="11976">
                <a:moveTo>
                  <a:pt x="0" y="0"/>
                </a:moveTo>
                <a:cubicBezTo>
                  <a:pt x="1470" y="85"/>
                  <a:pt x="6830" y="-144"/>
                  <a:pt x="8822" y="510"/>
                </a:cubicBezTo>
                <a:cubicBezTo>
                  <a:pt x="10814" y="1164"/>
                  <a:pt x="11810" y="2787"/>
                  <a:pt x="11952" y="3925"/>
                </a:cubicBezTo>
                <a:cubicBezTo>
                  <a:pt x="12094" y="5063"/>
                  <a:pt x="11642" y="6723"/>
                  <a:pt x="9675" y="7340"/>
                </a:cubicBezTo>
                <a:cubicBezTo>
                  <a:pt x="7709" y="7957"/>
                  <a:pt x="1740" y="7578"/>
                  <a:pt x="153" y="7625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92" name="Google Shape;192;p27"/>
          <p:cNvCxnSpPr/>
          <p:nvPr/>
        </p:nvCxnSpPr>
        <p:spPr>
          <a:xfrm>
            <a:off x="1536625" y="2093950"/>
            <a:ext cx="0" cy="2774400"/>
          </a:xfrm>
          <a:prstGeom prst="straightConnector1">
            <a:avLst/>
          </a:prstGeom>
          <a:noFill/>
          <a:ln cap="flat" cmpd="sng" w="19050">
            <a:solidFill>
              <a:srgbClr val="3B45F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3" name="Google Shape;193;p27"/>
          <p:cNvSpPr/>
          <p:nvPr/>
        </p:nvSpPr>
        <p:spPr>
          <a:xfrm>
            <a:off x="1469700" y="2441650"/>
            <a:ext cx="120900" cy="22818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944800" y="2549400"/>
            <a:ext cx="120900" cy="20217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4356588" y="2524127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validate signature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911337" y="2247897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with token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440724" y="4107616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025662" y="4250246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356588" y="2859664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validate expire date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 flipH="1">
            <a:off x="3994164" y="2093950"/>
            <a:ext cx="31200" cy="2771400"/>
          </a:xfrm>
          <a:prstGeom prst="straightConnector1">
            <a:avLst/>
          </a:prstGeom>
          <a:noFill/>
          <a:ln cap="flat" cmpd="sng" w="19050">
            <a:solidFill>
              <a:srgbClr val="3B45F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/>
          <p:nvPr/>
        </p:nvCxnSpPr>
        <p:spPr>
          <a:xfrm rot="10800000">
            <a:off x="1593899" y="2549395"/>
            <a:ext cx="2418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02" name="Google Shape;202;p27"/>
          <p:cNvGrpSpPr/>
          <p:nvPr/>
        </p:nvGrpSpPr>
        <p:grpSpPr>
          <a:xfrm>
            <a:off x="1014624" y="1560475"/>
            <a:ext cx="1036800" cy="456900"/>
            <a:chOff x="1039799" y="1560475"/>
            <a:chExt cx="1036800" cy="456900"/>
          </a:xfrm>
        </p:grpSpPr>
        <p:sp>
          <p:nvSpPr>
            <p:cNvPr id="203" name="Google Shape;203;p27"/>
            <p:cNvSpPr/>
            <p:nvPr/>
          </p:nvSpPr>
          <p:spPr>
            <a:xfrm>
              <a:off x="1039799" y="1560475"/>
              <a:ext cx="10368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</a:t>
              </a: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User</a:t>
              </a:r>
              <a:endParaRPr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1870" y="1665568"/>
              <a:ext cx="238174" cy="26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27"/>
          <p:cNvGrpSpPr/>
          <p:nvPr/>
        </p:nvGrpSpPr>
        <p:grpSpPr>
          <a:xfrm>
            <a:off x="3181587" y="1560475"/>
            <a:ext cx="1647300" cy="456900"/>
            <a:chOff x="3411163" y="1560475"/>
            <a:chExt cx="1647300" cy="456900"/>
          </a:xfrm>
        </p:grpSpPr>
        <p:sp>
          <p:nvSpPr>
            <p:cNvPr id="206" name="Google Shape;206;p27"/>
            <p:cNvSpPr/>
            <p:nvPr/>
          </p:nvSpPr>
          <p:spPr>
            <a:xfrm>
              <a:off x="3411163" y="1560475"/>
              <a:ext cx="16473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 </a:t>
              </a:r>
              <a:r>
                <a:rPr lang="en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Authorization</a:t>
              </a:r>
              <a:endParaRPr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207" name="Google Shape;20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13075" y="1666913"/>
              <a:ext cx="238175" cy="2613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7"/>
          <p:cNvSpPr/>
          <p:nvPr/>
        </p:nvSpPr>
        <p:spPr>
          <a:xfrm>
            <a:off x="4065694" y="3288073"/>
            <a:ext cx="299400" cy="192425"/>
          </a:xfrm>
          <a:custGeom>
            <a:rect b="b" l="l" r="r" t="t"/>
            <a:pathLst>
              <a:path extrusionOk="0" h="7697" w="11976">
                <a:moveTo>
                  <a:pt x="0" y="0"/>
                </a:moveTo>
                <a:cubicBezTo>
                  <a:pt x="1470" y="85"/>
                  <a:pt x="6830" y="-144"/>
                  <a:pt x="8822" y="510"/>
                </a:cubicBezTo>
                <a:cubicBezTo>
                  <a:pt x="10814" y="1164"/>
                  <a:pt x="11810" y="2787"/>
                  <a:pt x="11952" y="3925"/>
                </a:cubicBezTo>
                <a:cubicBezTo>
                  <a:pt x="12094" y="5063"/>
                  <a:pt x="11642" y="6723"/>
                  <a:pt x="9675" y="7340"/>
                </a:cubicBezTo>
                <a:cubicBezTo>
                  <a:pt x="7709" y="7957"/>
                  <a:pt x="1740" y="7578"/>
                  <a:pt x="153" y="7625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9" name="Google Shape;209;p27"/>
          <p:cNvSpPr txBox="1"/>
          <p:nvPr/>
        </p:nvSpPr>
        <p:spPr>
          <a:xfrm>
            <a:off x="4356600" y="3186197"/>
            <a:ext cx="2418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validate URL against user role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440724" y="3635927"/>
            <a:ext cx="159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with token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6656450" y="3942026"/>
            <a:ext cx="120900" cy="492300"/>
          </a:xfrm>
          <a:prstGeom prst="rect">
            <a:avLst/>
          </a:prstGeom>
          <a:solidFill>
            <a:srgbClr val="3B4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7"/>
          <p:cNvCxnSpPr/>
          <p:nvPr/>
        </p:nvCxnSpPr>
        <p:spPr>
          <a:xfrm flipH="1">
            <a:off x="6707014" y="2093952"/>
            <a:ext cx="37500" cy="2562300"/>
          </a:xfrm>
          <a:prstGeom prst="straightConnector1">
            <a:avLst/>
          </a:prstGeom>
          <a:noFill/>
          <a:ln cap="flat" cmpd="sng" w="19050">
            <a:solidFill>
              <a:srgbClr val="3B45F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4061344" y="3948312"/>
            <a:ext cx="2662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4" name="Google Shape;214;p27"/>
          <p:cNvGrpSpPr/>
          <p:nvPr/>
        </p:nvGrpSpPr>
        <p:grpSpPr>
          <a:xfrm>
            <a:off x="6023025" y="1560475"/>
            <a:ext cx="1405500" cy="456900"/>
            <a:chOff x="6070775" y="1560475"/>
            <a:chExt cx="1405500" cy="456900"/>
          </a:xfrm>
        </p:grpSpPr>
        <p:sp>
          <p:nvSpPr>
            <p:cNvPr id="215" name="Google Shape;215;p27"/>
            <p:cNvSpPr/>
            <p:nvPr/>
          </p:nvSpPr>
          <p:spPr>
            <a:xfrm>
              <a:off x="6070775" y="1560475"/>
              <a:ext cx="1405500" cy="456900"/>
            </a:xfrm>
            <a:prstGeom prst="roundRect">
              <a:avLst>
                <a:gd fmla="val 16667" name="adj"/>
              </a:avLst>
            </a:prstGeom>
            <a:solidFill>
              <a:srgbClr val="3B4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     </a:t>
              </a:r>
              <a:r>
                <a:rPr lang="en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Resource</a:t>
              </a:r>
              <a:endParaRPr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216" name="Google Shape;21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67725" y="1667182"/>
              <a:ext cx="262750" cy="2454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87900" y="333475"/>
            <a:ext cx="68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222" name="Google Shape;222;p28"/>
          <p:cNvSpPr txBox="1"/>
          <p:nvPr>
            <p:ph idx="1" type="subTitle"/>
          </p:nvPr>
        </p:nvSpPr>
        <p:spPr>
          <a:xfrm>
            <a:off x="4800525" y="1465560"/>
            <a:ext cx="36132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End user requires authorization to access resource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Developers team does not waste time on authorization during development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No hardcoded roles within annotations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1700"/>
              </a:spcAft>
              <a:buClr>
                <a:srgbClr val="3B45F5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New application can be integrated with minimum efforts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28"/>
          <p:cNvGrpSpPr/>
          <p:nvPr/>
        </p:nvGrpSpPr>
        <p:grpSpPr>
          <a:xfrm>
            <a:off x="474100" y="1523500"/>
            <a:ext cx="3948300" cy="3243250"/>
            <a:chOff x="474100" y="1465550"/>
            <a:chExt cx="3948300" cy="3243250"/>
          </a:xfrm>
        </p:grpSpPr>
        <p:sp>
          <p:nvSpPr>
            <p:cNvPr id="224" name="Google Shape;224;p28"/>
            <p:cNvSpPr/>
            <p:nvPr/>
          </p:nvSpPr>
          <p:spPr>
            <a:xfrm>
              <a:off x="474100" y="2562300"/>
              <a:ext cx="3948300" cy="2146500"/>
            </a:xfrm>
            <a:prstGeom prst="roundRect">
              <a:avLst>
                <a:gd fmla="val 6413" name="adj"/>
              </a:avLst>
            </a:prstGeom>
            <a:noFill/>
            <a:ln cap="flat" cmpd="sng" w="19050">
              <a:solidFill>
                <a:srgbClr val="3B45F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8"/>
            <p:cNvCxnSpPr/>
            <p:nvPr/>
          </p:nvCxnSpPr>
          <p:spPr>
            <a:xfrm>
              <a:off x="2932837" y="2672787"/>
              <a:ext cx="380700" cy="4725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8"/>
            <p:cNvCxnSpPr>
              <a:stCxn id="227" idx="2"/>
              <a:endCxn id="228" idx="0"/>
            </p:cNvCxnSpPr>
            <p:nvPr/>
          </p:nvCxnSpPr>
          <p:spPr>
            <a:xfrm>
              <a:off x="2448249" y="1922450"/>
              <a:ext cx="0" cy="3825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8"/>
            <p:cNvCxnSpPr>
              <a:stCxn id="230" idx="2"/>
              <a:endCxn id="231" idx="0"/>
            </p:cNvCxnSpPr>
            <p:nvPr/>
          </p:nvCxnSpPr>
          <p:spPr>
            <a:xfrm flipH="1">
              <a:off x="1408912" y="2672787"/>
              <a:ext cx="536700" cy="4725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32" name="Google Shape;232;p28"/>
            <p:cNvGrpSpPr/>
            <p:nvPr/>
          </p:nvGrpSpPr>
          <p:grpSpPr>
            <a:xfrm>
              <a:off x="1809878" y="1465550"/>
              <a:ext cx="1276741" cy="456900"/>
              <a:chOff x="1039801" y="1560475"/>
              <a:chExt cx="1302000" cy="456900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1039801" y="1560475"/>
                <a:ext cx="1302000" cy="456900"/>
              </a:xfrm>
              <a:prstGeom prst="roundRect">
                <a:avLst>
                  <a:gd fmla="val 16667" name="adj"/>
                </a:avLst>
              </a:prstGeom>
              <a:solidFill>
                <a:srgbClr val="3B4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     </a:t>
                </a:r>
                <a:r>
                  <a:rPr lang="en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</a:t>
                </a:r>
                <a:r>
                  <a:rPr lang="en">
                    <a:solidFill>
                      <a:srgbClr val="FFFFFF"/>
                    </a:solidFill>
                    <a:latin typeface="Oswald Light"/>
                    <a:ea typeface="Oswald Light"/>
                    <a:cs typeface="Oswald Light"/>
                    <a:sym typeface="Oswald Light"/>
                  </a:rPr>
                  <a:t>End User</a:t>
                </a:r>
                <a:endParaRPr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pic>
            <p:nvPicPr>
              <p:cNvPr id="233" name="Google Shape;233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41870" y="1665568"/>
                <a:ext cx="238174" cy="264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4" name="Google Shape;234;p28"/>
            <p:cNvGrpSpPr/>
            <p:nvPr/>
          </p:nvGrpSpPr>
          <p:grpSpPr>
            <a:xfrm>
              <a:off x="1624612" y="2304966"/>
              <a:ext cx="1647300" cy="456900"/>
              <a:chOff x="3411163" y="1560475"/>
              <a:chExt cx="1647300" cy="4569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3411163" y="1560475"/>
                <a:ext cx="1647300" cy="456900"/>
              </a:xfrm>
              <a:prstGeom prst="roundRect">
                <a:avLst>
                  <a:gd fmla="val 16667" name="adj"/>
                </a:avLst>
              </a:prstGeom>
              <a:solidFill>
                <a:srgbClr val="3B4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      </a:t>
                </a:r>
                <a:r>
                  <a:rPr lang="en">
                    <a:solidFill>
                      <a:srgbClr val="FFFFFF"/>
                    </a:solidFill>
                    <a:latin typeface="Oswald Light"/>
                    <a:ea typeface="Oswald Light"/>
                    <a:cs typeface="Oswald Light"/>
                    <a:sym typeface="Oswald Light"/>
                  </a:rPr>
                  <a:t>Authorization</a:t>
                </a:r>
                <a:endParaRPr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pic>
            <p:nvPicPr>
              <p:cNvPr id="230" name="Google Shape;230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13075" y="1666913"/>
                <a:ext cx="238175" cy="261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5" name="Google Shape;235;p28"/>
            <p:cNvGrpSpPr/>
            <p:nvPr/>
          </p:nvGrpSpPr>
          <p:grpSpPr>
            <a:xfrm>
              <a:off x="2430649" y="3145327"/>
              <a:ext cx="1775100" cy="456900"/>
              <a:chOff x="5874025" y="1560475"/>
              <a:chExt cx="1775100" cy="456900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5874025" y="1560475"/>
                <a:ext cx="1775100" cy="456900"/>
              </a:xfrm>
              <a:prstGeom prst="roundRect">
                <a:avLst>
                  <a:gd fmla="val 16667" name="adj"/>
                </a:avLst>
              </a:prstGeom>
              <a:solidFill>
                <a:srgbClr val="3B4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     </a:t>
                </a:r>
                <a:r>
                  <a:rPr lang="en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</a:t>
                </a:r>
                <a:r>
                  <a:rPr lang="en">
                    <a:solidFill>
                      <a:srgbClr val="FFFFFF"/>
                    </a:solidFill>
                    <a:latin typeface="Oswald Light"/>
                    <a:ea typeface="Oswald Light"/>
                    <a:cs typeface="Oswald Light"/>
                    <a:sym typeface="Oswald Light"/>
                  </a:rPr>
                  <a:t>Authentication</a:t>
                </a:r>
                <a:endParaRPr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pic>
            <p:nvPicPr>
              <p:cNvPr id="237" name="Google Shape;23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083791" y="1660280"/>
                <a:ext cx="299400" cy="271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8" name="Google Shape;238;p28"/>
            <p:cNvGrpSpPr/>
            <p:nvPr/>
          </p:nvGrpSpPr>
          <p:grpSpPr>
            <a:xfrm>
              <a:off x="706150" y="3145327"/>
              <a:ext cx="1405500" cy="456900"/>
              <a:chOff x="6070775" y="1560475"/>
              <a:chExt cx="1405500" cy="456900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6070775" y="1560475"/>
                <a:ext cx="1405500" cy="456900"/>
              </a:xfrm>
              <a:prstGeom prst="roundRect">
                <a:avLst>
                  <a:gd fmla="val 16667" name="adj"/>
                </a:avLst>
              </a:prstGeom>
              <a:solidFill>
                <a:srgbClr val="3B4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     </a:t>
                </a:r>
                <a:r>
                  <a:rPr lang="en">
                    <a:solidFill>
                      <a:srgbClr val="FFFFFF"/>
                    </a:solidFill>
                    <a:latin typeface="Oswald Light"/>
                    <a:ea typeface="Oswald Light"/>
                    <a:cs typeface="Oswald Light"/>
                    <a:sym typeface="Oswald Light"/>
                  </a:rPr>
                  <a:t>Resource</a:t>
                </a:r>
                <a:endParaRPr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pic>
            <p:nvPicPr>
              <p:cNvPr id="239" name="Google Shape;239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67725" y="1667182"/>
                <a:ext cx="262750" cy="245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28"/>
            <p:cNvGrpSpPr/>
            <p:nvPr/>
          </p:nvGrpSpPr>
          <p:grpSpPr>
            <a:xfrm>
              <a:off x="1730650" y="3989189"/>
              <a:ext cx="1435200" cy="456900"/>
              <a:chOff x="5403450" y="845125"/>
              <a:chExt cx="1435200" cy="456900"/>
            </a:xfrm>
          </p:grpSpPr>
          <p:sp>
            <p:nvSpPr>
              <p:cNvPr id="241" name="Google Shape;241;p28"/>
              <p:cNvSpPr/>
              <p:nvPr/>
            </p:nvSpPr>
            <p:spPr>
              <a:xfrm>
                <a:off x="5403450" y="845125"/>
                <a:ext cx="1435200" cy="456900"/>
              </a:xfrm>
              <a:prstGeom prst="roundRect">
                <a:avLst>
                  <a:gd fmla="val 16667" name="adj"/>
                </a:avLst>
              </a:prstGeom>
              <a:solidFill>
                <a:srgbClr val="3B4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     </a:t>
                </a:r>
                <a:r>
                  <a:rPr lang="en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    </a:t>
                </a:r>
                <a:r>
                  <a:rPr lang="en">
                    <a:solidFill>
                      <a:srgbClr val="FFFFFF"/>
                    </a:solidFill>
                    <a:latin typeface="Oswald Light"/>
                    <a:ea typeface="Oswald Light"/>
                    <a:cs typeface="Oswald Light"/>
                    <a:sym typeface="Oswald Light"/>
                  </a:rPr>
                  <a:t>Dev team</a:t>
                </a:r>
                <a:endParaRPr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pic>
            <p:nvPicPr>
              <p:cNvPr id="242" name="Google Shape;242;p2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599422" y="933481"/>
                <a:ext cx="348164" cy="270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43" name="Google Shape;243;p28"/>
            <p:cNvCxnSpPr/>
            <p:nvPr/>
          </p:nvCxnSpPr>
          <p:spPr>
            <a:xfrm flipH="1" rot="-5400000">
              <a:off x="1263394" y="3755677"/>
              <a:ext cx="615300" cy="3084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44" name="Google Shape;244;p28"/>
            <p:cNvCxnSpPr/>
            <p:nvPr/>
          </p:nvCxnSpPr>
          <p:spPr>
            <a:xfrm rot="5400000">
              <a:off x="3015994" y="3755677"/>
              <a:ext cx="615300" cy="3084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