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80" r:id="rId6"/>
    <p:sldId id="281" r:id="rId7"/>
    <p:sldId id="279" r:id="rId8"/>
    <p:sldId id="260" r:id="rId9"/>
    <p:sldId id="267" r:id="rId10"/>
    <p:sldId id="268" r:id="rId11"/>
    <p:sldId id="282" r:id="rId12"/>
    <p:sldId id="261" r:id="rId13"/>
    <p:sldId id="262" r:id="rId14"/>
    <p:sldId id="263" r:id="rId15"/>
    <p:sldId id="28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5"/>
    <p:restoredTop sz="94745"/>
  </p:normalViewPr>
  <p:slideViewPr>
    <p:cSldViewPr snapToGrid="0" snapToObjects="1">
      <p:cViewPr varScale="1">
        <p:scale>
          <a:sx n="67" d="100"/>
          <a:sy n="67" d="100"/>
        </p:scale>
        <p:origin x="20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8034-E0C0-484B-BB97-699EB7AF8EF5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001B1-504F-FA42-8F15-303BFD448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8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Those in italics and bold</a:t>
            </a:r>
            <a:r>
              <a:rPr lang="en-US" baseline="0" dirty="0"/>
              <a:t> are the ones that we have definitively answered and have graphics for.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001B1-504F-FA42-8F15-303BFD448C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48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2: Compile the Data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After cleaning the data </a:t>
            </a:r>
            <a:r>
              <a:rPr kumimoji="0" lang="mr-IN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–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we needed to extract and combine what data we needed from each CSV file.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001B1-504F-FA42-8F15-303BFD448C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02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few other</a:t>
            </a:r>
            <a:r>
              <a:rPr lang="en-US" baseline="0" dirty="0"/>
              <a:t> observations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001B1-504F-FA42-8F15-303BFD448C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0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Which type of roads contain the highest number of accidents?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001B1-504F-FA42-8F15-303BFD448C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6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lighting conditions have an effect on accidents and severity?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001B1-504F-FA42-8F15-303BFD448C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62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Which type of vehicle maneuvers cause the most accidents?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001B1-504F-FA42-8F15-303BFD448C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41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Which types of vehicles have the highest number of accidents and worst severity?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001B1-504F-FA42-8F15-303BFD448C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25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 particular day of the week and time with a higher number of accidents?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001B1-504F-FA42-8F15-303BFD448C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61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higher horsepower capacity correlate to higher risk of accidents?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001B1-504F-FA42-8F15-303BFD448C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9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09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6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png"/><Relationship Id="rId5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silicon99/dft-accident-data#Accidents0515.cs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6582" y="1773381"/>
            <a:ext cx="10647217" cy="1098113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2"/>
                </a:solidFill>
              </a:rPr>
              <a:t>Vehicle Accident Analysis in UK</a:t>
            </a:r>
            <a:r>
              <a:rPr lang="en-US" sz="7300" dirty="0">
                <a:solidFill>
                  <a:schemeClr val="bg2"/>
                </a:solidFill>
              </a:rPr>
              <a:t/>
            </a:r>
            <a:br>
              <a:rPr lang="en-US" sz="7300" dirty="0">
                <a:solidFill>
                  <a:schemeClr val="bg2"/>
                </a:solidFill>
              </a:rPr>
            </a:br>
            <a:r>
              <a:rPr lang="en-US" sz="7300" dirty="0">
                <a:solidFill>
                  <a:schemeClr val="bg2"/>
                </a:solidFill>
              </a:rPr>
              <a:t>(2005 </a:t>
            </a:r>
            <a:r>
              <a:rPr lang="mr-IN" sz="7300" dirty="0">
                <a:solidFill>
                  <a:schemeClr val="bg2"/>
                </a:solidFill>
              </a:rPr>
              <a:t>–</a:t>
            </a:r>
            <a:r>
              <a:rPr lang="en-US" sz="7300" dirty="0">
                <a:solidFill>
                  <a:schemeClr val="bg2"/>
                </a:solidFill>
              </a:rPr>
              <a:t> 2015)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363" y="3694375"/>
            <a:ext cx="8721435" cy="72522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By: Bailey Thompson, Edgard Mercado, Megan Gray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2A83FA4-B5FD-3F40-8B88-3337411B320B}"/>
              </a:ext>
            </a:extLst>
          </p:cNvPr>
          <p:cNvSpPr txBox="1"/>
          <p:nvPr/>
        </p:nvSpPr>
        <p:spPr>
          <a:xfrm>
            <a:off x="0" y="5057815"/>
            <a:ext cx="121920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99497E-8DC5-DF48-B1B3-74DC11487506}"/>
              </a:ext>
            </a:extLst>
          </p:cNvPr>
          <p:cNvSpPr txBox="1"/>
          <p:nvPr/>
        </p:nvSpPr>
        <p:spPr>
          <a:xfrm rot="5400000">
            <a:off x="78119" y="3833607"/>
            <a:ext cx="20790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6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673" y="254465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Which type of vehicle maneuvers cause the most accidents?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73" y="0"/>
            <a:ext cx="10287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73" y="107950"/>
            <a:ext cx="11125200" cy="6642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864" y="0"/>
            <a:ext cx="9707217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07" y="1278250"/>
            <a:ext cx="10703731" cy="430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8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16" y="0"/>
            <a:ext cx="10287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16" y="57150"/>
            <a:ext cx="11277600" cy="6743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768" y="0"/>
            <a:ext cx="7011296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051" y="1257236"/>
            <a:ext cx="9260730" cy="43435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6616" y="3244334"/>
            <a:ext cx="11277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>
                <a:solidFill>
                  <a:schemeClr val="bg2"/>
                </a:solidFill>
              </a:rPr>
              <a:t>What counties have the most accidents?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122091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58339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chemeClr val="bg2">
                    <a:lumMod val="75000"/>
                  </a:schemeClr>
                </a:solidFill>
              </a:rPr>
              <a:t>Which types of vehicles have the highest number of accidents and worst severity?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2700"/>
            <a:ext cx="9207500" cy="6819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17" y="12700"/>
            <a:ext cx="9945365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-1"/>
            <a:ext cx="10287000" cy="744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4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066" y="253259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/>
                </a:solidFill>
              </a:rPr>
              <a:t>Is there a particular day of the week and time with a higher number of accidents?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949" y="0"/>
            <a:ext cx="8367834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" y="1700611"/>
            <a:ext cx="12192000" cy="345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3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2856441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2"/>
                </a:solidFill>
              </a:rPr>
              <a:t>Which types of vehicles have the highest number of accidents and worst severity?</a:t>
            </a:r>
            <a:endParaRPr lang="en-US" sz="4800" dirty="0">
              <a:solidFill>
                <a:schemeClr val="bg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034" y="0"/>
            <a:ext cx="61722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8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8539" y="26159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Thank you!!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96802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823533" cy="4835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Dataset was acquired from </a:t>
            </a:r>
            <a:r>
              <a:rPr lang="en-US" dirty="0" err="1">
                <a:solidFill>
                  <a:schemeClr val="bg2"/>
                </a:solidFill>
              </a:rPr>
              <a:t>Kaggle.com</a:t>
            </a:r>
            <a:r>
              <a:rPr lang="en-US" dirty="0">
                <a:solidFill>
                  <a:schemeClr val="bg2"/>
                </a:solidFill>
              </a:rPr>
              <a:t> and is Accident Data acquired by UK police force from 2005 to 2015.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https://www.kaggle.com/silicon99/dft-accident-data#Accidents0515.csv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/>
                </a:solidFill>
              </a:rPr>
              <a:t>Data </a:t>
            </a:r>
            <a:r>
              <a:rPr lang="en-US" dirty="0" smtClean="0">
                <a:solidFill>
                  <a:schemeClr val="bg2"/>
                </a:solidFill>
              </a:rPr>
              <a:t>includes types </a:t>
            </a:r>
            <a:r>
              <a:rPr lang="en-US" dirty="0">
                <a:solidFill>
                  <a:schemeClr val="bg2"/>
                </a:solidFill>
              </a:rPr>
              <a:t>of roadways, accident severity, casualties, light </a:t>
            </a:r>
            <a:r>
              <a:rPr lang="en-US" dirty="0" err="1">
                <a:solidFill>
                  <a:schemeClr val="bg2"/>
                </a:solidFill>
              </a:rPr>
              <a:t>cond</a:t>
            </a:r>
            <a:r>
              <a:rPr lang="en-US" dirty="0">
                <a:solidFill>
                  <a:schemeClr val="bg2"/>
                </a:solidFill>
              </a:rPr>
              <a:t>, etc.</a:t>
            </a:r>
          </a:p>
          <a:p>
            <a:pPr lvl="1"/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91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Questions</a:t>
            </a:r>
            <a:r>
              <a:rPr lang="mr-IN" dirty="0">
                <a:solidFill>
                  <a:schemeClr val="bg2"/>
                </a:solidFill>
              </a:rPr>
              <a:t>…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i="1" dirty="0" smtClean="0">
                <a:solidFill>
                  <a:schemeClr val="bg2"/>
                </a:solidFill>
              </a:rPr>
              <a:t>How many accidents occur each year?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>
                <a:solidFill>
                  <a:schemeClr val="bg2"/>
                </a:solidFill>
              </a:rPr>
              <a:t>How many casualties occur each year?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>
                <a:solidFill>
                  <a:schemeClr val="bg2"/>
                </a:solidFill>
              </a:rPr>
              <a:t>What counties have the most accidents?</a:t>
            </a:r>
            <a:endParaRPr lang="en-US" b="1" i="1" dirty="0" smtClean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>
                <a:solidFill>
                  <a:schemeClr val="bg2"/>
                </a:solidFill>
              </a:rPr>
              <a:t>Which </a:t>
            </a:r>
            <a:r>
              <a:rPr lang="en-US" b="1" i="1" dirty="0">
                <a:solidFill>
                  <a:schemeClr val="bg2"/>
                </a:solidFill>
              </a:rPr>
              <a:t>type of roads contain the highest number of accidents?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>
                <a:solidFill>
                  <a:schemeClr val="bg2"/>
                </a:solidFill>
              </a:rPr>
              <a:t>Which types of vehicles have the highest number of accidents and worst severity?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>
                <a:solidFill>
                  <a:schemeClr val="bg2"/>
                </a:solidFill>
              </a:rPr>
              <a:t>Is there a particular day of the </a:t>
            </a:r>
            <a:r>
              <a:rPr lang="en-US" b="1" i="1" dirty="0" smtClean="0">
                <a:solidFill>
                  <a:schemeClr val="bg2"/>
                </a:solidFill>
              </a:rPr>
              <a:t>week </a:t>
            </a:r>
            <a:r>
              <a:rPr lang="en-US" b="1" i="1" dirty="0">
                <a:solidFill>
                  <a:schemeClr val="bg2"/>
                </a:solidFill>
              </a:rPr>
              <a:t>with a higher number of accidents?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Does higher amount of horsepower correlate to higher risk of accidents?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How does age and sex affect risk of accident and severity? 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>
                <a:solidFill>
                  <a:schemeClr val="bg2"/>
                </a:solidFill>
              </a:rPr>
              <a:t>Do bigger vehicles correlate to higher rate of casualties/severity? 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>
                <a:solidFill>
                  <a:schemeClr val="bg2"/>
                </a:solidFill>
              </a:rPr>
              <a:t>Does purpose of trip affect risk of accident?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b="1" i="1" dirty="0">
                <a:solidFill>
                  <a:schemeClr val="bg2"/>
                </a:solidFill>
              </a:rPr>
              <a:t>Do lighting conditions have an effect on accidents and severity? 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b="1" i="1" dirty="0">
                <a:solidFill>
                  <a:schemeClr val="bg2"/>
                </a:solidFill>
              </a:rPr>
              <a:t>Which type of vehicle maneuvers cause the most accidents? 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>
                <a:solidFill>
                  <a:schemeClr val="bg2"/>
                </a:solidFill>
              </a:rPr>
              <a:t>How do different types of intersections effect risk of accident and severity</a:t>
            </a:r>
            <a:r>
              <a:rPr lang="en-US" dirty="0" smtClean="0">
                <a:solidFill>
                  <a:schemeClr val="bg2"/>
                </a:solidFill>
              </a:rPr>
              <a:t>?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56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6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8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4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6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Step 1: Cleaning the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First we needed to review the basic stats for the provided 3 csv files.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Then we needed to check each </a:t>
            </a:r>
            <a:r>
              <a:rPr lang="en-US" dirty="0" err="1">
                <a:solidFill>
                  <a:schemeClr val="bg2"/>
                </a:solidFill>
              </a:rPr>
              <a:t>dataframe</a:t>
            </a:r>
            <a:r>
              <a:rPr lang="en-US" dirty="0">
                <a:solidFill>
                  <a:schemeClr val="bg2"/>
                </a:solidFill>
              </a:rPr>
              <a:t> for missing values and remove to create a final clean </a:t>
            </a:r>
            <a:r>
              <a:rPr lang="en-US" dirty="0" err="1">
                <a:solidFill>
                  <a:schemeClr val="bg2"/>
                </a:solidFill>
              </a:rPr>
              <a:t>dataframe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r>
              <a:rPr lang="en-US" dirty="0">
                <a:solidFill>
                  <a:schemeClr val="bg2"/>
                </a:solidFill>
              </a:rPr>
              <a:t>We found that 2 of the 3 csv files had no missing values, but the Accidents0515.csv needed to be cleaned of </a:t>
            </a:r>
            <a:r>
              <a:rPr lang="en-US" sz="24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129,511</a:t>
            </a:r>
            <a:r>
              <a:rPr lang="en-US" dirty="0">
                <a:solidFill>
                  <a:schemeClr val="bg2"/>
                </a:solidFill>
              </a:rPr>
              <a:t> rows of data that had missing values.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129294"/>
              </p:ext>
            </p:extLst>
          </p:nvPr>
        </p:nvGraphicFramePr>
        <p:xfrm>
          <a:off x="1606115" y="2310471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CSV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  <a:r>
                        <a:rPr lang="en-US" baseline="0" dirty="0"/>
                        <a:t> of 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Accidents0515.csv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b="1" i="0" dirty="0">
                          <a:latin typeface="Calibri" charset="0"/>
                          <a:ea typeface="Calibri" charset="0"/>
                          <a:cs typeface="Calibri" charset="0"/>
                        </a:rPr>
                        <a:t>1,780,653</a:t>
                      </a:r>
                      <a:endParaRPr lang="en-US" b="1" i="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alibri" charset="0"/>
                          <a:ea typeface="Calibri" charset="0"/>
                          <a:cs typeface="Calibri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Vehicles0515.csv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b="1" i="0" dirty="0">
                          <a:latin typeface="Calibri" charset="0"/>
                          <a:ea typeface="Calibri" charset="0"/>
                          <a:cs typeface="Calibri" charset="0"/>
                        </a:rPr>
                        <a:t>3,004,425</a:t>
                      </a:r>
                      <a:endParaRPr lang="en-US" b="1" i="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alibri" charset="0"/>
                          <a:ea typeface="Calibri" charset="0"/>
                          <a:cs typeface="Calibri" charset="0"/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Casualties0515.csv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b="1" i="0" dirty="0">
                          <a:latin typeface="Calibri" charset="0"/>
                          <a:ea typeface="Calibri" charset="0"/>
                          <a:cs typeface="Calibri" charset="0"/>
                        </a:rPr>
                        <a:t>2,216,720</a:t>
                      </a:r>
                      <a:endParaRPr lang="en-US" b="1" i="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alibri" charset="0"/>
                          <a:ea typeface="Calibri" charset="0"/>
                          <a:cs typeface="Calibri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23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925704"/>
              </p:ext>
            </p:extLst>
          </p:nvPr>
        </p:nvGraphicFramePr>
        <p:xfrm>
          <a:off x="2032000" y="1027906"/>
          <a:ext cx="8128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585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Accident Data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Vehicles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Casualty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Accident_Index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Accident_Index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Accident_Index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Longitude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Vehicle_Reference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Vehicle_Reference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Latitude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Vehicle_Type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Casualty_Reference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Accident_Severity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Vehicle_Manoeuvre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Casualty_Class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Number_of_Vehicles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Junction_Location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Sex_of_Casualty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Number_of_Casualties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Journey_Purpose_of_Driver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Age_of_Casualty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Date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Sex_of_Driver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Casualty_Severity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Light_Conditions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Age_of_Driver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Casualty_Type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Weather_Conditions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Engine_Capacity_(CC)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Road_Surface_Conditions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Special_Conditions_at_Site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Local_Authority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_(Highway)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Step 2: Compile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After cleaning the data </a:t>
            </a:r>
            <a:r>
              <a:rPr lang="mr-IN" dirty="0">
                <a:solidFill>
                  <a:schemeClr val="bg2"/>
                </a:solidFill>
              </a:rPr>
              <a:t>–</a:t>
            </a:r>
            <a:r>
              <a:rPr lang="en-US" dirty="0">
                <a:solidFill>
                  <a:schemeClr val="bg2"/>
                </a:solidFill>
              </a:rPr>
              <a:t> we needed to extract and combine what data we needed from each CSV file.</a:t>
            </a:r>
          </a:p>
          <a:p>
            <a:r>
              <a:rPr lang="en-US" dirty="0">
                <a:solidFill>
                  <a:schemeClr val="bg2"/>
                </a:solidFill>
              </a:rPr>
              <a:t>Of the 67 columns of data between the 3 Datasets, we extracted 27 columns for our analysis</a:t>
            </a:r>
          </a:p>
          <a:p>
            <a:r>
              <a:rPr lang="en-US" dirty="0">
                <a:solidFill>
                  <a:schemeClr val="bg2"/>
                </a:solidFill>
              </a:rPr>
              <a:t>We were able to merge all three datasets based on the Accident Index column</a:t>
            </a:r>
          </a:p>
        </p:txBody>
      </p:sp>
    </p:spTree>
    <p:extLst>
      <p:ext uri="{BB962C8B-B14F-4D97-AF65-F5344CB8AC3E}">
        <p14:creationId xmlns:p14="http://schemas.microsoft.com/office/powerpoint/2010/main" val="201210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067" y="26003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Step 3: We begin analyzing</a:t>
            </a:r>
            <a:r>
              <a:rPr lang="mr-IN" dirty="0">
                <a:solidFill>
                  <a:schemeClr val="bg2"/>
                </a:solidFill>
              </a:rPr>
              <a:t>…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26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90" y="0"/>
            <a:ext cx="10287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45" y="1409700"/>
            <a:ext cx="11303000" cy="403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45" y="155448"/>
            <a:ext cx="10287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38" y="539496"/>
            <a:ext cx="10990890" cy="608990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69450" y="3013501"/>
            <a:ext cx="97678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bg2"/>
                </a:solidFill>
              </a:rPr>
              <a:t>How many accidents occur each year?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06635" y="3013500"/>
            <a:ext cx="98630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>
                <a:solidFill>
                  <a:schemeClr val="bg2"/>
                </a:solidFill>
              </a:rPr>
              <a:t>How many casualties occur each year?</a:t>
            </a:r>
            <a:endParaRPr lang="en-US" sz="4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43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066" y="251565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Which type of roads contain the highest number of accidents?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66" y="0"/>
            <a:ext cx="10287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130300"/>
            <a:ext cx="111887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267" y="256645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Do lighting conditions have an effect on accidents and severity?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67" y="0"/>
            <a:ext cx="10287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660400"/>
            <a:ext cx="11150600" cy="553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1771650"/>
            <a:ext cx="108585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4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2192</TotalTime>
  <Words>633</Words>
  <Application>Microsoft Macintosh PowerPoint</Application>
  <PresentationFormat>Widescreen</PresentationFormat>
  <Paragraphs>117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Corbel</vt:lpstr>
      <vt:lpstr>Mangal</vt:lpstr>
      <vt:lpstr>Arial</vt:lpstr>
      <vt:lpstr>Depth</vt:lpstr>
      <vt:lpstr>Vehicle Accident Analysis in UK (2005 – 2015)</vt:lpstr>
      <vt:lpstr>Overview</vt:lpstr>
      <vt:lpstr>Questions…</vt:lpstr>
      <vt:lpstr>Step 1: Cleaning the Datasets</vt:lpstr>
      <vt:lpstr>Step 2: Compile the Data</vt:lpstr>
      <vt:lpstr>Step 3: We begin analyzing…</vt:lpstr>
      <vt:lpstr>PowerPoint Presentation</vt:lpstr>
      <vt:lpstr>Which type of roads contain the highest number of accidents?</vt:lpstr>
      <vt:lpstr>Do lighting conditions have an effect on accidents and severity? </vt:lpstr>
      <vt:lpstr>Which type of vehicle maneuvers cause the most accidents? </vt:lpstr>
      <vt:lpstr>PowerPoint Presentation</vt:lpstr>
      <vt:lpstr>Which types of vehicles have the highest number of accidents and worst severity?</vt:lpstr>
      <vt:lpstr>Is there a particular day of the week and time with a higher number of accidents? </vt:lpstr>
      <vt:lpstr>Which types of vehicles have the highest number of accidents and worst severity?</vt:lpstr>
      <vt:lpstr>Thank you!! Any Questions?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Accident Analysis in UK (2005 – 2015)</dc:title>
  <dc:creator>Megan Gray</dc:creator>
  <cp:lastModifiedBy>Megan Gray</cp:lastModifiedBy>
  <cp:revision>97</cp:revision>
  <dcterms:created xsi:type="dcterms:W3CDTF">2018-10-17T01:14:36Z</dcterms:created>
  <dcterms:modified xsi:type="dcterms:W3CDTF">2018-10-18T22:24:46Z</dcterms:modified>
</cp:coreProperties>
</file>