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9180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52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21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55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33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10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69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16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00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sz="3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276350"/>
            <a:ext cx="3733800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1430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46100" marR="0" lvl="1" indent="-1397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397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93800" marR="0" lvl="3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11300" marR="0" lvl="4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282700" marR="0" lvl="5" indent="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Font typeface="Century Gothic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511300" marR="0" lvl="6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511300" marR="0" lvl="7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511300" marR="0" lvl="8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724399" y="1276350"/>
            <a:ext cx="3733799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1430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46100" marR="0" lvl="1" indent="-1397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63600" marR="0" lvl="2" indent="-1397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93800" marR="0" lvl="3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11300" marR="0" lvl="4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511300" marR="0" lvl="5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1511300" marR="0" lvl="6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511300" marR="0" lvl="7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511300" marR="0" lvl="8" indent="-152400" algn="l" rtl="0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85714"/>
              <a:buFont typeface="Century Gothic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4800600"/>
            <a:ext cx="2057400" cy="2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2931645" y="4800600"/>
            <a:ext cx="4663500" cy="2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27345" y="4800600"/>
            <a:ext cx="831000" cy="2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9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84550" y="-15450"/>
            <a:ext cx="356100" cy="5255700"/>
          </a:xfrm>
          <a:prstGeom prst="rect">
            <a:avLst/>
          </a:prstGeom>
          <a:solidFill>
            <a:srgbClr val="FFA03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130025" y="-15450"/>
            <a:ext cx="121800" cy="5255700"/>
          </a:xfrm>
          <a:prstGeom prst="rect">
            <a:avLst/>
          </a:prstGeom>
          <a:solidFill>
            <a:srgbClr val="E87A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317842" y="583200"/>
            <a:ext cx="6267074" cy="247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Hashing</a:t>
            </a:r>
            <a:endParaRPr lang="en" sz="9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6600" b="1" i="0" u="none" strike="noStrike" cap="none" dirty="0" smtClean="0">
                <a:latin typeface="Roboto"/>
                <a:ea typeface="Roboto"/>
                <a:cs typeface="Roboto"/>
                <a:sym typeface="Roboto"/>
              </a:rPr>
              <a:t>Bloom </a:t>
            </a:r>
            <a:r>
              <a:rPr lang="en" sz="6600" b="1" i="0" u="none" strike="noStrike" cap="none" dirty="0">
                <a:latin typeface="Roboto"/>
                <a:ea typeface="Roboto"/>
                <a:cs typeface="Roboto"/>
                <a:sym typeface="Roboto"/>
              </a:rPr>
              <a:t>Filters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0" y="0"/>
            <a:ext cx="9144000" cy="520500"/>
          </a:xfrm>
          <a:prstGeom prst="rect">
            <a:avLst/>
          </a:prstGeom>
          <a:solidFill>
            <a:srgbClr val="0097A7">
              <a:alpha val="6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5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Xu Tang     -     Soham Pardeshi     -     Ben Fong     -     Samantha Seymour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520500"/>
            <a:ext cx="9144000" cy="6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Brief Definition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69550" y="1105050"/>
            <a:ext cx="3964500" cy="371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According to source, “A Bloom filter is a space efficient probabilistic data structure, conceived by </a:t>
            </a:r>
            <a:r>
              <a:rPr lang="en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Burton Howard Bloom </a:t>
            </a:r>
            <a:r>
              <a:rPr lang="en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1970, that is used to test whether an element is a member of a set.”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 Filter is a set, it only use for test whether an element is in the set or not. It does</a:t>
            </a:r>
            <a:r>
              <a:rPr lang="en" dirty="0"/>
              <a:t> not</a:t>
            </a:r>
            <a:r>
              <a:rPr lang="en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store the element.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72" name="Shape 72" descr="Image result for Bloom filter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24399" y="1276350"/>
            <a:ext cx="3733799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Algorithm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69550" y="1105050"/>
            <a:ext cx="3964500" cy="371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implement the Bloom Filter, we can declare a </a:t>
            </a:r>
            <a:r>
              <a:rPr lang="en" sz="1400" b="0" i="1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 </a:t>
            </a:r>
            <a:r>
              <a:rPr lang="en" sz="1400" b="1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BitSet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initialize each slot to 0. 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/>
              <a:t>There must be </a:t>
            </a:r>
            <a:r>
              <a:rPr lang="en" sz="1400" i="1" dirty="0"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" sz="1400" dirty="0"/>
              <a:t> different Hash functions.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n * k; </a:t>
            </a:r>
            <a:r>
              <a:rPr lang="en" sz="1400" dirty="0">
                <a:latin typeface="Comic Sans MS"/>
                <a:ea typeface="Comic Sans MS"/>
                <a:cs typeface="Comic Sans MS"/>
                <a:sym typeface="Comic Sans MS"/>
              </a:rPr>
              <a:t>// the length of BitSet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the number of elements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the number of Hash functions</a:t>
            </a:r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dirty="0">
                <a:latin typeface="Comic Sans MS"/>
                <a:ea typeface="Comic Sans MS"/>
                <a:cs typeface="Comic Sans MS"/>
                <a:sym typeface="Comic Sans MS"/>
              </a:rPr>
              <a:t>Big O(k), constant function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598350" y="547400"/>
            <a:ext cx="4289092" cy="44781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 &lt;class K&gt;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BloomFilter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private: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bool *table;            </a:t>
            </a:r>
            <a:r>
              <a:rPr lang="en-US" sz="900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//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BitSet</a:t>
            </a:r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 = 34950</a:t>
            </a:r>
            <a:r>
              <a:rPr lang="en-US" sz="900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	 	// the number of elements</a:t>
            </a:r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 = 3;              </a:t>
            </a:r>
            <a:r>
              <a:rPr lang="en-US" sz="900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// 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hash functions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 = n * k;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r>
              <a:rPr lang="en-US" sz="900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// 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</a:t>
            </a:r>
            <a:r>
              <a:rPr lang="en-US" sz="900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entries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public: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BloomFilter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   // constructor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{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lang="en-US" sz="900" dirty="0" smtClean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= new bool[m];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 = 0; i &lt; m; i++)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{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table[i] = 0;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// end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add(K key);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bool contains(K key);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hashFunc1(K&amp; k);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hashFunc2(K&amp; k);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900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hashFunc3(K&amp; k);</a:t>
            </a:r>
          </a:p>
          <a:p>
            <a:pPr lvl="0"/>
            <a:r>
              <a:rPr lang="en-US" sz="9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</a:p>
          <a:p>
            <a:pPr lvl="0"/>
            <a:endParaRPr lang="en-US"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900" dirty="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33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mplementation: Add</a:t>
            </a:r>
            <a:endParaRPr lang="en"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946400" y="1211625"/>
            <a:ext cx="7561200" cy="3556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void BloomFilter&lt;K&gt;::add(K key) // insert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unsigned int hash1 = hashFunc1(key);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unsigned int hash2 = hashFunc2(key);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unsigned int hash3 = hashFunc3(key);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table[hash1] = 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table[hash2] = 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    table[hash3] = 1;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33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mplementation: </a:t>
            </a:r>
            <a:r>
              <a:rPr lang="en" b="1" dirty="0" smtClean="0">
                <a:latin typeface="Roboto"/>
                <a:ea typeface="Roboto"/>
                <a:cs typeface="Roboto"/>
                <a:sym typeface="Roboto"/>
              </a:rPr>
              <a:t>Contains/Check</a:t>
            </a:r>
            <a:endParaRPr lang="en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46400" y="1211625"/>
            <a:ext cx="7338900" cy="3528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/>
            <a:r>
              <a:rPr lang="en-US" sz="1200" dirty="0">
                <a:solidFill>
                  <a:srgbClr val="00B050"/>
                </a:solidFill>
              </a:rPr>
              <a:t>bool </a:t>
            </a:r>
            <a:r>
              <a:rPr lang="en-US" sz="1200" dirty="0" err="1">
                <a:solidFill>
                  <a:srgbClr val="00B050"/>
                </a:solidFill>
              </a:rPr>
              <a:t>BloomFilter</a:t>
            </a:r>
            <a:r>
              <a:rPr lang="en-US" sz="1200" dirty="0">
                <a:solidFill>
                  <a:srgbClr val="00B050"/>
                </a:solidFill>
              </a:rPr>
              <a:t>&lt;K&gt;::contains(K key) // find entry with key k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hash1 = hashFunc1(key);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hash2 = hashFunc2(key);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unsigned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hash3 = hashFunc3(key);</a:t>
            </a:r>
          </a:p>
          <a:p>
            <a:pPr lvl="0"/>
            <a:endParaRPr lang="en-US" sz="1200" dirty="0">
              <a:solidFill>
                <a:srgbClr val="00B050"/>
              </a:solidFill>
            </a:endParaRP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if (table[hash1] == 1 &amp;&amp; table[hash2] == 1 &amp;&amp; table[hash3] == 1)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</a:t>
            </a:r>
            <a:r>
              <a:rPr lang="en-US" sz="1200" dirty="0" smtClean="0">
                <a:solidFill>
                  <a:srgbClr val="00B050"/>
                </a:solidFill>
              </a:rPr>
              <a:t>    return </a:t>
            </a:r>
            <a:r>
              <a:rPr lang="en-US" sz="1200" dirty="0">
                <a:solidFill>
                  <a:srgbClr val="00B050"/>
                </a:solidFill>
              </a:rPr>
              <a:t>true;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}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else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    return false;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}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}</a:t>
            </a:r>
          </a:p>
          <a:p>
            <a:pPr lvl="0"/>
            <a:endParaRPr lang="en-US" sz="1200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Hash Function #1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946400" y="1211625"/>
            <a:ext cx="7338900" cy="3528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/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BloomFilter</a:t>
            </a:r>
            <a:r>
              <a:rPr lang="en-US" sz="1200" dirty="0">
                <a:solidFill>
                  <a:srgbClr val="00B050"/>
                </a:solidFill>
              </a:rPr>
              <a:t>&lt;K&gt;::hashFunc1(K&amp; k) // hash function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sum = 0;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len</a:t>
            </a:r>
            <a:r>
              <a:rPr lang="en-US" sz="1200" dirty="0">
                <a:solidFill>
                  <a:srgbClr val="00B050"/>
                </a:solidFill>
              </a:rPr>
              <a:t> = </a:t>
            </a:r>
            <a:r>
              <a:rPr lang="en-US" sz="1200" dirty="0" err="1">
                <a:solidFill>
                  <a:srgbClr val="00B050"/>
                </a:solidFill>
              </a:rPr>
              <a:t>k.length</a:t>
            </a:r>
            <a:r>
              <a:rPr lang="en-US" sz="1200" dirty="0">
                <a:solidFill>
                  <a:srgbClr val="00B050"/>
                </a:solidFill>
              </a:rPr>
              <a:t>();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for (</a:t>
            </a:r>
            <a:r>
              <a:rPr lang="en-US" sz="1200" dirty="0" err="1">
                <a:solidFill>
                  <a:srgbClr val="00B050"/>
                </a:solidFill>
              </a:rPr>
              <a:t>int</a:t>
            </a:r>
            <a:r>
              <a:rPr lang="en-US" sz="1200" dirty="0">
                <a:solidFill>
                  <a:srgbClr val="00B050"/>
                </a:solidFill>
              </a:rPr>
              <a:t> i = 0; i &lt; </a:t>
            </a:r>
            <a:r>
              <a:rPr lang="en-US" sz="1200" dirty="0" err="1">
                <a:solidFill>
                  <a:srgbClr val="00B050"/>
                </a:solidFill>
              </a:rPr>
              <a:t>len</a:t>
            </a:r>
            <a:r>
              <a:rPr lang="en-US" sz="1200" dirty="0">
                <a:solidFill>
                  <a:srgbClr val="00B050"/>
                </a:solidFill>
              </a:rPr>
              <a:t>; i++)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{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    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 = k[i];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    sum += (</a:t>
            </a:r>
            <a:r>
              <a:rPr lang="en-US" sz="1200" dirty="0" err="1">
                <a:solidFill>
                  <a:srgbClr val="00B050"/>
                </a:solidFill>
              </a:rPr>
              <a:t>val</a:t>
            </a:r>
            <a:r>
              <a:rPr lang="en-US" sz="1200" dirty="0">
                <a:solidFill>
                  <a:srgbClr val="00B050"/>
                </a:solidFill>
              </a:rPr>
              <a:t> + 3) * 7;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}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    return (sum % m);</a:t>
            </a:r>
          </a:p>
          <a:p>
            <a:pPr lvl="0"/>
            <a:r>
              <a:rPr lang="en-US" sz="1200" dirty="0">
                <a:solidFill>
                  <a:srgbClr val="00B050"/>
                </a:solidFill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Bloom Filters are Used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970612" y="1200150"/>
            <a:ext cx="7888800" cy="3393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errors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Because hash can generate collisions, Bloom Filter only suitable for those scenarios that allow errors.  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Data and Space Efficiency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Because Bloom Filter doesn’t store the data of elements, so this would reduce the space 8 times comparing with other Data Structure.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</a:t>
            </a:r>
          </a:p>
          <a:p>
            <a:pPr marL="711200" marR="0" lvl="1" indent="-266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Filters of SPAM Email</a:t>
            </a:r>
          </a:p>
          <a:p>
            <a:pPr marL="711200" marR="0" lvl="1" indent="-266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Malicious URLs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57150"/>
            <a:ext cx="7620000" cy="104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Bloom Filters are not Used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970612" y="1200150"/>
            <a:ext cx="7888800" cy="2285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Free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 Filter does not suitable for those error-free scenarios.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0" marR="0" lvl="0" indent="-2540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Deletion Allow</a:t>
            </a:r>
            <a:br>
              <a:rPr lang="e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Bloom Filter doesn’t allow deletion</a:t>
            </a:r>
            <a:b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lang="en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45850" y="1744650"/>
            <a:ext cx="3360000" cy="10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Thanks for watching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356</Words>
  <Application>Microsoft Office PowerPoint</Application>
  <PresentationFormat>On-screen Show (16:9)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Arial</vt:lpstr>
      <vt:lpstr>Century Gothic</vt:lpstr>
      <vt:lpstr>Comic Sans MS</vt:lpstr>
      <vt:lpstr>simple-light-2</vt:lpstr>
      <vt:lpstr>Hashing Bloom Filters</vt:lpstr>
      <vt:lpstr>Brief Definition</vt:lpstr>
      <vt:lpstr>Algorithm</vt:lpstr>
      <vt:lpstr>Implementation: Add</vt:lpstr>
      <vt:lpstr>Implementation: Contains/Check</vt:lpstr>
      <vt:lpstr>Hash Function #1</vt:lpstr>
      <vt:lpstr>When Bloom Filters are Used</vt:lpstr>
      <vt:lpstr>When Bloom Filters are not Used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And Bloom Filters</dc:title>
  <cp:lastModifiedBy>Robert</cp:lastModifiedBy>
  <cp:revision>5</cp:revision>
  <dcterms:modified xsi:type="dcterms:W3CDTF">2017-03-20T18:16:30Z</dcterms:modified>
</cp:coreProperties>
</file>