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6" r:id="rId9"/>
    <p:sldId id="267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09180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2527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4210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0557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0332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105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3698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5165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9000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02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8200" y="57150"/>
            <a:ext cx="7620000" cy="104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 sz="33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838200" y="1276350"/>
            <a:ext cx="3733800" cy="33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14300" algn="l" rtl="0">
              <a:lnSpc>
                <a:spcPct val="95000"/>
              </a:lnSpc>
              <a:spcBef>
                <a:spcPts val="1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46100" marR="0" lvl="1" indent="-139700" algn="l" rtl="0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entury Gothic"/>
              <a:buChar char="–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63600" marR="0" lvl="2" indent="-139700" algn="l" rtl="0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entury Gothic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93800" marR="0" lvl="3" indent="-152400" algn="l" rtl="0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entury Gothic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11300" marR="0" lvl="4" indent="-152400" algn="l" rtl="0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entury Gothic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282700" marR="0" lvl="5" indent="0" algn="l" rtl="0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Font typeface="Century Gothic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1511300" marR="0" lvl="6" indent="-152400" algn="l" rtl="0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85714"/>
              <a:buFont typeface="Century Gothic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1511300" marR="0" lvl="7" indent="-152400" algn="l" rtl="0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85714"/>
              <a:buFont typeface="Century Gothic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1511300" marR="0" lvl="8" indent="-152400" algn="l" rtl="0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85714"/>
              <a:buFont typeface="Century Gothic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724399" y="1276350"/>
            <a:ext cx="3733799" cy="33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14300" algn="l" rtl="0">
              <a:lnSpc>
                <a:spcPct val="95000"/>
              </a:lnSpc>
              <a:spcBef>
                <a:spcPts val="1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46100" marR="0" lvl="1" indent="-139700" algn="l" rtl="0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entury Gothic"/>
              <a:buChar char="–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63600" marR="0" lvl="2" indent="-139700" algn="l" rtl="0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entury Gothic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93800" marR="0" lvl="3" indent="-152400" algn="l" rtl="0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entury Gothic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11300" marR="0" lvl="4" indent="-152400" algn="l" rtl="0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entury Gothic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511300" marR="0" lvl="5" indent="-152400" algn="l" rtl="0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85714"/>
              <a:buFont typeface="Century Gothic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1511300" marR="0" lvl="6" indent="-152400" algn="l" rtl="0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85714"/>
              <a:buFont typeface="Century Gothic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1511300" marR="0" lvl="7" indent="-152400" algn="l" rtl="0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85714"/>
              <a:buFont typeface="Century Gothic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1511300" marR="0" lvl="8" indent="-152400" algn="l" rtl="0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85714"/>
              <a:buFont typeface="Century Gothic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838200" y="4800600"/>
            <a:ext cx="2057400" cy="24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2931645" y="4800600"/>
            <a:ext cx="4663500" cy="24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7627345" y="4800600"/>
            <a:ext cx="831000" cy="24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9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-84550" y="-15450"/>
            <a:ext cx="356100" cy="5255700"/>
          </a:xfrm>
          <a:prstGeom prst="rect">
            <a:avLst/>
          </a:prstGeom>
          <a:solidFill>
            <a:srgbClr val="FFA03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-130025" y="-15450"/>
            <a:ext cx="121800" cy="5255700"/>
          </a:xfrm>
          <a:prstGeom prst="rect">
            <a:avLst/>
          </a:prstGeom>
          <a:solidFill>
            <a:srgbClr val="E87A3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317842" y="583200"/>
            <a:ext cx="6267074" cy="247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entury Gothic"/>
              <a:buNone/>
            </a:pPr>
            <a:r>
              <a:rPr lang="en" sz="4000" dirty="0">
                <a:latin typeface="Roboto"/>
                <a:ea typeface="Roboto"/>
                <a:cs typeface="Roboto"/>
                <a:sym typeface="Roboto"/>
              </a:rPr>
              <a:t>Hashing</a:t>
            </a:r>
            <a:endParaRPr lang="en" sz="98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entury Gothic"/>
              <a:buNone/>
            </a:pPr>
            <a:r>
              <a:rPr lang="en" sz="6600" b="1" i="0" u="none" strike="noStrike" cap="none" dirty="0">
                <a:latin typeface="Roboto"/>
                <a:ea typeface="Roboto"/>
                <a:cs typeface="Roboto"/>
                <a:sym typeface="Roboto"/>
              </a:rPr>
              <a:t>Bloom Filters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0" y="0"/>
            <a:ext cx="9144000" cy="520500"/>
          </a:xfrm>
          <a:prstGeom prst="rect">
            <a:avLst/>
          </a:prstGeom>
          <a:solidFill>
            <a:srgbClr val="0097A7">
              <a:alpha val="6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95000"/>
              </a:lnSpc>
              <a:spcBef>
                <a:spcPts val="0"/>
              </a:spcBef>
              <a:buNone/>
            </a:pPr>
            <a:r>
              <a:rPr lang="en" sz="17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Robert Tang     -     Soham </a:t>
            </a:r>
            <a:r>
              <a:rPr lang="en" sz="1700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Pardeshi</a:t>
            </a:r>
            <a:r>
              <a:rPr lang="en" sz="17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-     Ben Fong     -     Samantha Seymour</a:t>
            </a:r>
          </a:p>
        </p:txBody>
      </p:sp>
      <p:sp>
        <p:nvSpPr>
          <p:cNvPr id="65" name="Shape 65"/>
          <p:cNvSpPr/>
          <p:nvPr/>
        </p:nvSpPr>
        <p:spPr>
          <a:xfrm>
            <a:off x="0" y="520500"/>
            <a:ext cx="9144000" cy="6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838200" y="57150"/>
            <a:ext cx="7620000" cy="104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entury Gothic"/>
              <a:buNone/>
            </a:pPr>
            <a:r>
              <a:rPr lang="en" sz="33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Brief Definition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569550" y="1105050"/>
            <a:ext cx="3964500" cy="371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According to source, “A Bloom filter is a space efficient probabilistic data structure, conceived by </a:t>
            </a:r>
            <a:r>
              <a:rPr lang="en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Burton Howard Bloom </a:t>
            </a:r>
            <a:r>
              <a:rPr lang="en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1970, that is used to test whether an element is a member of a set.”</a:t>
            </a:r>
          </a:p>
          <a:p>
            <a: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Bloom Filter is a set, it only use for test whether an element is in the set or not. It does</a:t>
            </a:r>
            <a:r>
              <a:rPr lang="en" dirty="0"/>
              <a:t> not</a:t>
            </a:r>
            <a:r>
              <a:rPr lang="en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store the element.</a:t>
            </a:r>
          </a:p>
          <a:p>
            <a:pPr marL="0" marR="0" lvl="0" indent="0" algn="l" rtl="0">
              <a:lnSpc>
                <a:spcPct val="95000"/>
              </a:lnSpc>
              <a:spcBef>
                <a:spcPts val="1400"/>
              </a:spcBef>
              <a:buClr>
                <a:schemeClr val="dk1"/>
              </a:buClr>
              <a:buSzPct val="25000"/>
              <a:buFont typeface="Arial"/>
              <a:buNone/>
            </a:pPr>
            <a:endParaRPr dirty="0"/>
          </a:p>
        </p:txBody>
      </p:sp>
      <p:pic>
        <p:nvPicPr>
          <p:cNvPr id="72" name="Shape 72" descr="Image result for Bloom filter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24399" y="1276350"/>
            <a:ext cx="3733799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838200" y="57150"/>
            <a:ext cx="7620000" cy="104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entury Gothic"/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Algorithm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569550" y="1105050"/>
            <a:ext cx="3964500" cy="371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implement the Bloom Filter, we can declare a </a:t>
            </a:r>
            <a:r>
              <a:rPr lang="en" sz="1400" b="0" i="1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length </a:t>
            </a:r>
            <a:r>
              <a:rPr lang="en" sz="1400" b="1" i="1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BitSet</a:t>
            </a:r>
            <a:r>
              <a:rPr lang="en" sz="1400" b="0" i="1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initialize each slot to 0. </a:t>
            </a:r>
          </a:p>
          <a:p>
            <a: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dirty="0"/>
              <a:t>There must be </a:t>
            </a:r>
            <a:r>
              <a:rPr lang="en" sz="1400" i="1" dirty="0"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lang="en" sz="1400" dirty="0"/>
              <a:t> different Hash functions.</a:t>
            </a:r>
          </a:p>
          <a:p>
            <a:pPr marL="0" marR="0" lvl="0" indent="0" algn="l" rtl="0">
              <a:lnSpc>
                <a:spcPct val="95000"/>
              </a:lnSpc>
              <a:spcBef>
                <a:spcPts val="1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 = n * k; </a:t>
            </a:r>
            <a:r>
              <a:rPr lang="en" sz="1400" dirty="0">
                <a:latin typeface="Comic Sans MS"/>
                <a:ea typeface="Comic Sans MS"/>
                <a:cs typeface="Comic Sans MS"/>
                <a:sym typeface="Comic Sans MS"/>
              </a:rPr>
              <a:t>// the length of BitSet</a:t>
            </a:r>
            <a:br>
              <a:rPr lang="en" sz="14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14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= the number of elements</a:t>
            </a:r>
            <a:br>
              <a:rPr lang="en" sz="14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14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 = the number of Hash functions</a:t>
            </a:r>
          </a:p>
          <a:p>
            <a:pPr marL="0" marR="0" lvl="0" indent="0" algn="l" rtl="0">
              <a:lnSpc>
                <a:spcPct val="95000"/>
              </a:lnSpc>
              <a:spcBef>
                <a:spcPts val="1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dirty="0">
                <a:latin typeface="Comic Sans MS"/>
                <a:ea typeface="Comic Sans MS"/>
                <a:cs typeface="Comic Sans MS"/>
                <a:sym typeface="Comic Sans MS"/>
              </a:rPr>
              <a:t>Big O(k), constant function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4598350" y="547400"/>
            <a:ext cx="4289092" cy="44781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lvl="0"/>
            <a:endParaRPr lang="en-US" sz="900" dirty="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template &lt;class K&gt;</a:t>
            </a: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</a:t>
            </a:r>
            <a:r>
              <a:rPr lang="en-US" sz="900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BloomFilter</a:t>
            </a:r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{</a:t>
            </a: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private:</a:t>
            </a: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bool *table;            	// </a:t>
            </a:r>
            <a:r>
              <a:rPr lang="en-US" sz="900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BitSet</a:t>
            </a:r>
            <a:endParaRPr lang="en-US" sz="900" dirty="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900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</a:t>
            </a:r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 = 34950;	 	// the number of elements</a:t>
            </a: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900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</a:t>
            </a:r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k = 3;              	// number of hash functions</a:t>
            </a: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900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</a:t>
            </a:r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900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</a:t>
            </a:r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 = n * k;</a:t>
            </a: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900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</a:t>
            </a:r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900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</a:t>
            </a:r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 		// number of entries</a:t>
            </a:r>
          </a:p>
          <a:p>
            <a:pPr lvl="0"/>
            <a:endParaRPr lang="en-US" sz="900" dirty="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public:</a:t>
            </a: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900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BloomFilter</a:t>
            </a:r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   // constructor</a:t>
            </a: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{</a:t>
            </a: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table = new bool[m];</a:t>
            </a: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for (</a:t>
            </a:r>
            <a:r>
              <a:rPr lang="en-US" sz="900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</a:t>
            </a:r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 = 0; i &lt; m; i++)</a:t>
            </a: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{</a:t>
            </a: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table[i] = 0;</a:t>
            </a: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</a:t>
            </a: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 // end </a:t>
            </a:r>
            <a:r>
              <a:rPr lang="en-US" sz="900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</a:t>
            </a:r>
            <a:endParaRPr lang="en-US" sz="900" dirty="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/>
            <a:endParaRPr lang="en-US" sz="900" dirty="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void add(K key);</a:t>
            </a:r>
          </a:p>
          <a:p>
            <a:pPr lvl="0"/>
            <a:endParaRPr lang="en-US" sz="900" dirty="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bool contains(K key);</a:t>
            </a:r>
          </a:p>
          <a:p>
            <a:pPr lvl="0"/>
            <a:endParaRPr lang="en-US" sz="900" dirty="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900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</a:t>
            </a:r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hashFunc1(K&amp; k);</a:t>
            </a:r>
          </a:p>
          <a:p>
            <a:pPr lvl="0"/>
            <a:endParaRPr lang="en-US" sz="900" dirty="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900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</a:t>
            </a:r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hashFunc2(K&amp; k);</a:t>
            </a:r>
          </a:p>
          <a:p>
            <a:pPr lvl="0"/>
            <a:endParaRPr lang="en-US" sz="900" dirty="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900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</a:t>
            </a:r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hashFunc3(K&amp; k);</a:t>
            </a: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};</a:t>
            </a:r>
          </a:p>
          <a:p>
            <a:pPr lvl="0"/>
            <a:endParaRPr lang="en-US" sz="900" dirty="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900" dirty="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838200" y="57150"/>
            <a:ext cx="7620000" cy="104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entury Gothic"/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33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mplementation: Add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946400" y="1211625"/>
            <a:ext cx="7561200" cy="35565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B050"/>
                </a:solidFill>
              </a:rPr>
              <a:t>void BloomFilter&lt;K&gt;::add(K key) // insert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B050"/>
                </a:solidFill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B050"/>
                </a:solidFill>
              </a:rPr>
              <a:t>    unsigned int hash1 = hashFunc1(key);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B050"/>
                </a:solidFill>
              </a:rPr>
              <a:t>    unsigned int hash2 = hashFunc2(key);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B050"/>
                </a:solidFill>
              </a:rPr>
              <a:t>    unsigned int hash3 = hashFunc3(key);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rgbClr val="00B050"/>
              </a:solidFill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B050"/>
                </a:solidFill>
              </a:rPr>
              <a:t>    table[hash1] = 1;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B050"/>
                </a:solidFill>
              </a:rPr>
              <a:t>    table[hash2] = 1;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B050"/>
                </a:solidFill>
              </a:rPr>
              <a:t>    table[hash3] = 1;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B050"/>
                </a:solidFill>
              </a:rPr>
              <a:t>}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838200" y="57150"/>
            <a:ext cx="7620000" cy="104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entury Gothic"/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33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mplementation: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Contains/Check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46400" y="1211625"/>
            <a:ext cx="7338900" cy="35286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lvl="0"/>
            <a:r>
              <a:rPr lang="en-US" sz="1200" dirty="0">
                <a:solidFill>
                  <a:srgbClr val="00B050"/>
                </a:solidFill>
              </a:rPr>
              <a:t>bool </a:t>
            </a:r>
            <a:r>
              <a:rPr lang="en-US" sz="1200" dirty="0" err="1">
                <a:solidFill>
                  <a:srgbClr val="00B050"/>
                </a:solidFill>
              </a:rPr>
              <a:t>BloomFilter</a:t>
            </a:r>
            <a:r>
              <a:rPr lang="en-US" sz="1200" dirty="0">
                <a:solidFill>
                  <a:srgbClr val="00B050"/>
                </a:solidFill>
              </a:rPr>
              <a:t>&lt;K&gt;::contains(K key) // find entry with key k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{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    unsigned </a:t>
            </a:r>
            <a:r>
              <a:rPr lang="en-US" sz="1200" dirty="0" err="1">
                <a:solidFill>
                  <a:srgbClr val="00B050"/>
                </a:solidFill>
              </a:rPr>
              <a:t>int</a:t>
            </a:r>
            <a:r>
              <a:rPr lang="en-US" sz="1200" dirty="0">
                <a:solidFill>
                  <a:srgbClr val="00B050"/>
                </a:solidFill>
              </a:rPr>
              <a:t> hash1 = hashFunc1(key);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    unsigned </a:t>
            </a:r>
            <a:r>
              <a:rPr lang="en-US" sz="1200" dirty="0" err="1">
                <a:solidFill>
                  <a:srgbClr val="00B050"/>
                </a:solidFill>
              </a:rPr>
              <a:t>int</a:t>
            </a:r>
            <a:r>
              <a:rPr lang="en-US" sz="1200" dirty="0">
                <a:solidFill>
                  <a:srgbClr val="00B050"/>
                </a:solidFill>
              </a:rPr>
              <a:t> hash2 = hashFunc2(key);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    unsigned </a:t>
            </a:r>
            <a:r>
              <a:rPr lang="en-US" sz="1200" dirty="0" err="1">
                <a:solidFill>
                  <a:srgbClr val="00B050"/>
                </a:solidFill>
              </a:rPr>
              <a:t>int</a:t>
            </a:r>
            <a:r>
              <a:rPr lang="en-US" sz="1200" dirty="0">
                <a:solidFill>
                  <a:srgbClr val="00B050"/>
                </a:solidFill>
              </a:rPr>
              <a:t> hash3 = hashFunc3(key);</a:t>
            </a:r>
          </a:p>
          <a:p>
            <a:pPr lvl="0"/>
            <a:endParaRPr lang="en-US" sz="1200" dirty="0">
              <a:solidFill>
                <a:srgbClr val="00B050"/>
              </a:solidFill>
            </a:endParaRP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    if (table[hash1] == 1 &amp;&amp; table[hash2] == 1 &amp;&amp; table[hash3] == 1)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    {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        return true;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    }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    else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    {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        return false;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    }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}</a:t>
            </a:r>
          </a:p>
          <a:p>
            <a:pPr lvl="0"/>
            <a:endParaRPr lang="en-US" sz="1200" dirty="0">
              <a:solidFill>
                <a:srgbClr val="00B050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838200" y="57150"/>
            <a:ext cx="7620000" cy="104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entury Gothic"/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Hash Function #1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946400" y="1211625"/>
            <a:ext cx="7338900" cy="35286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lvl="0"/>
            <a:r>
              <a:rPr lang="en-US" sz="1200" dirty="0" err="1">
                <a:solidFill>
                  <a:srgbClr val="00B050"/>
                </a:solidFill>
              </a:rPr>
              <a:t>int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BloomFilter</a:t>
            </a:r>
            <a:r>
              <a:rPr lang="en-US" sz="1200" dirty="0">
                <a:solidFill>
                  <a:srgbClr val="00B050"/>
                </a:solidFill>
              </a:rPr>
              <a:t>&lt;K&gt;::hashFunc1(K&amp; k) // hash function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{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    </a:t>
            </a:r>
            <a:r>
              <a:rPr lang="en-US" sz="1200" dirty="0" err="1">
                <a:solidFill>
                  <a:srgbClr val="00B050"/>
                </a:solidFill>
              </a:rPr>
              <a:t>int</a:t>
            </a:r>
            <a:r>
              <a:rPr lang="en-US" sz="1200" dirty="0">
                <a:solidFill>
                  <a:srgbClr val="00B050"/>
                </a:solidFill>
              </a:rPr>
              <a:t> sum = 0;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    </a:t>
            </a:r>
            <a:r>
              <a:rPr lang="en-US" sz="1200" dirty="0" err="1">
                <a:solidFill>
                  <a:srgbClr val="00B050"/>
                </a:solidFill>
              </a:rPr>
              <a:t>int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len</a:t>
            </a:r>
            <a:r>
              <a:rPr lang="en-US" sz="1200" dirty="0">
                <a:solidFill>
                  <a:srgbClr val="00B050"/>
                </a:solidFill>
              </a:rPr>
              <a:t> = </a:t>
            </a:r>
            <a:r>
              <a:rPr lang="en-US" sz="1200" dirty="0" err="1">
                <a:solidFill>
                  <a:srgbClr val="00B050"/>
                </a:solidFill>
              </a:rPr>
              <a:t>k.length</a:t>
            </a:r>
            <a:r>
              <a:rPr lang="en-US" sz="1200" dirty="0">
                <a:solidFill>
                  <a:srgbClr val="00B050"/>
                </a:solidFill>
              </a:rPr>
              <a:t>();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    </a:t>
            </a:r>
            <a:r>
              <a:rPr lang="en-US" sz="1200" dirty="0" err="1">
                <a:solidFill>
                  <a:srgbClr val="00B050"/>
                </a:solidFill>
              </a:rPr>
              <a:t>int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val</a:t>
            </a:r>
            <a:r>
              <a:rPr lang="en-US" sz="1200" dirty="0">
                <a:solidFill>
                  <a:srgbClr val="00B050"/>
                </a:solidFill>
              </a:rPr>
              <a:t>;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    for (</a:t>
            </a:r>
            <a:r>
              <a:rPr lang="en-US" sz="1200" dirty="0" err="1">
                <a:solidFill>
                  <a:srgbClr val="00B050"/>
                </a:solidFill>
              </a:rPr>
              <a:t>int</a:t>
            </a:r>
            <a:r>
              <a:rPr lang="en-US" sz="1200" dirty="0">
                <a:solidFill>
                  <a:srgbClr val="00B050"/>
                </a:solidFill>
              </a:rPr>
              <a:t> i = 0; i &lt; </a:t>
            </a:r>
            <a:r>
              <a:rPr lang="en-US" sz="1200" dirty="0" err="1">
                <a:solidFill>
                  <a:srgbClr val="00B050"/>
                </a:solidFill>
              </a:rPr>
              <a:t>len</a:t>
            </a:r>
            <a:r>
              <a:rPr lang="en-US" sz="1200" dirty="0">
                <a:solidFill>
                  <a:srgbClr val="00B050"/>
                </a:solidFill>
              </a:rPr>
              <a:t>; i++)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    {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        </a:t>
            </a:r>
            <a:r>
              <a:rPr lang="en-US" sz="1200" dirty="0" err="1">
                <a:solidFill>
                  <a:srgbClr val="00B050"/>
                </a:solidFill>
              </a:rPr>
              <a:t>val</a:t>
            </a:r>
            <a:r>
              <a:rPr lang="en-US" sz="1200" dirty="0">
                <a:solidFill>
                  <a:srgbClr val="00B050"/>
                </a:solidFill>
              </a:rPr>
              <a:t> = k[i];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        sum += (</a:t>
            </a:r>
            <a:r>
              <a:rPr lang="en-US" sz="1200" dirty="0" err="1">
                <a:solidFill>
                  <a:srgbClr val="00B050"/>
                </a:solidFill>
              </a:rPr>
              <a:t>val</a:t>
            </a:r>
            <a:r>
              <a:rPr lang="en-US" sz="1200" dirty="0">
                <a:solidFill>
                  <a:srgbClr val="00B050"/>
                </a:solidFill>
              </a:rPr>
              <a:t> + 3) * 7;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    }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    return (sum % m);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838200" y="57150"/>
            <a:ext cx="7620000" cy="104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entury Gothic"/>
              <a:buNone/>
            </a:pPr>
            <a:r>
              <a:rPr lang="en" sz="33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Bloom Filters are Used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970612" y="1200150"/>
            <a:ext cx="7888800" cy="33933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254000" marR="0" lvl="0" indent="-2540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Allow errors</a:t>
            </a:r>
            <a:b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Because hash can generate collisions, Bloom Filter only suitable for those scenarios that allow errors.  </a:t>
            </a:r>
            <a:b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n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54000" marR="0" lvl="0" indent="-2540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Big Data and Space Efficiency</a:t>
            </a:r>
            <a:b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Because Bloom Filter doesn’t store the data of elements, so this would reduce the space 8 times comparing with other Data Structure.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54000" marR="0" lvl="0" indent="-2540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Case</a:t>
            </a:r>
          </a:p>
          <a:p>
            <a:pPr marL="711200" marR="0" lvl="1" indent="-2667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Filters of SPAM Email</a:t>
            </a:r>
          </a:p>
          <a:p>
            <a:pPr marL="711200" marR="0" lvl="1" indent="-2667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Malicious URLs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838200" y="57150"/>
            <a:ext cx="7620000" cy="104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entury Gothic"/>
              <a:buNone/>
            </a:pPr>
            <a:r>
              <a:rPr lang="en" sz="33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Bloom Filters are not Used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970612" y="1200150"/>
            <a:ext cx="7888800" cy="2285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254000" marR="0" lvl="0" indent="-2540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Error Free</a:t>
            </a:r>
            <a:b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Bloom Filter does not suitable for those error-free scenarios.</a:t>
            </a:r>
            <a:b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n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54000" marR="0" lvl="0" indent="-2540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Deletion Allow</a:t>
            </a:r>
            <a:br>
              <a:rPr lang="en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Bloom Filter doesn’t allow deletion</a:t>
            </a:r>
            <a:b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n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45850" y="1744650"/>
            <a:ext cx="3360000" cy="10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/>
              <a:t>Thanks for watching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633</Words>
  <Application>Microsoft Macintosh PowerPoint</Application>
  <PresentationFormat>On-screen Show (16:9)</PresentationFormat>
  <Paragraphs>92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Comic Sans MS</vt:lpstr>
      <vt:lpstr>Roboto</vt:lpstr>
      <vt:lpstr>simple-light-2</vt:lpstr>
      <vt:lpstr>Hashing Bloom Filters</vt:lpstr>
      <vt:lpstr>Brief Definition</vt:lpstr>
      <vt:lpstr>Algorithm</vt:lpstr>
      <vt:lpstr>Implementation: Add</vt:lpstr>
      <vt:lpstr>Implementation: Contains/Check</vt:lpstr>
      <vt:lpstr>Hash Function #1</vt:lpstr>
      <vt:lpstr>When Bloom Filters are Used</vt:lpstr>
      <vt:lpstr>When Bloom Filters are not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 And Bloom Filters</dc:title>
  <cp:lastModifiedBy>Robert Tang</cp:lastModifiedBy>
  <cp:revision>6</cp:revision>
  <dcterms:modified xsi:type="dcterms:W3CDTF">2021-08-15T01:22:10Z</dcterms:modified>
</cp:coreProperties>
</file>