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BE85929-16C0-40FD-A502-6C977B334416}" type="datetimeFigureOut">
              <a:rPr lang="fr-FR" smtClean="0"/>
              <a:t>03/02/2023</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AFE89A1E-4F60-4C55-82FC-DFD791A0DCA7}"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00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E85929-16C0-40FD-A502-6C977B33441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89A1E-4F60-4C55-82FC-DFD791A0DCA7}"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96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E85929-16C0-40FD-A502-6C977B33441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89A1E-4F60-4C55-82FC-DFD791A0DCA7}"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546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E85929-16C0-40FD-A502-6C977B33441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89A1E-4F60-4C55-82FC-DFD791A0DCA7}"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18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BE85929-16C0-40FD-A502-6C977B334416}" type="datetimeFigureOut">
              <a:rPr lang="fr-FR" smtClean="0"/>
              <a:t>03/02/2023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89A1E-4F60-4C55-82FC-DFD791A0DCA7}"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56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E85929-16C0-40FD-A502-6C977B33441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89A1E-4F60-4C55-82FC-DFD791A0DCA7}"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84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BE85929-16C0-40FD-A502-6C977B334416}" type="datetimeFigureOut">
              <a:rPr lang="fr-FR" smtClean="0"/>
              <a:t>03/02/2023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E89A1E-4F60-4C55-82FC-DFD791A0DCA7}"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64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BE85929-16C0-40FD-A502-6C977B334416}" type="datetimeFigureOut">
              <a:rPr lang="fr-FR" smtClean="0"/>
              <a:t>03/02/2023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E89A1E-4F60-4C55-82FC-DFD791A0DCA7}"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711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85929-16C0-40FD-A502-6C977B334416}" type="datetimeFigureOut">
              <a:rPr lang="fr-FR" smtClean="0"/>
              <a:t>03/02/2023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E89A1E-4F60-4C55-82FC-DFD791A0DCA7}" type="slidenum">
              <a:rPr lang="fr-FR" smtClean="0"/>
              <a:t>‹N°›</a:t>
            </a:fld>
            <a:endParaRPr lang="fr-FR"/>
          </a:p>
        </p:txBody>
      </p:sp>
    </p:spTree>
    <p:extLst>
      <p:ext uri="{BB962C8B-B14F-4D97-AF65-F5344CB8AC3E}">
        <p14:creationId xmlns:p14="http://schemas.microsoft.com/office/powerpoint/2010/main" val="14233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BE85929-16C0-40FD-A502-6C977B334416}" type="datetimeFigureOut">
              <a:rPr lang="fr-FR" smtClean="0"/>
              <a:t>03/02/2023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89A1E-4F60-4C55-82FC-DFD791A0DCA7}"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28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E85929-16C0-40FD-A502-6C977B334416}" type="datetimeFigureOut">
              <a:rPr lang="fr-FR" smtClean="0"/>
              <a:t>03/02/2023</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AFE89A1E-4F60-4C55-82FC-DFD791A0DCA7}"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977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E85929-16C0-40FD-A502-6C977B334416}" type="datetimeFigureOut">
              <a:rPr lang="fr-FR" smtClean="0"/>
              <a:t>03/02/2023</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E89A1E-4F60-4C55-82FC-DFD791A0DCA7}"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0183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82D87D-18E9-3DB1-53E2-B21D39EA830F}"/>
              </a:ext>
            </a:extLst>
          </p:cNvPr>
          <p:cNvSpPr>
            <a:spLocks noGrp="1"/>
          </p:cNvSpPr>
          <p:nvPr>
            <p:ph type="ctrTitle"/>
          </p:nvPr>
        </p:nvSpPr>
        <p:spPr>
          <a:xfrm>
            <a:off x="1369255" y="1026942"/>
            <a:ext cx="9686702" cy="2969563"/>
          </a:xfrm>
        </p:spPr>
        <p:txBody>
          <a:bodyPr>
            <a:normAutofit/>
          </a:bodyPr>
          <a:lstStyle/>
          <a:p>
            <a:pPr algn="ctr"/>
            <a:r>
              <a:rPr lang="fr-FR" sz="5400" b="1" dirty="0"/>
              <a:t>DESIGN PATTERNS</a:t>
            </a:r>
            <a:br>
              <a:rPr lang="fr-FR" dirty="0"/>
            </a:br>
            <a:r>
              <a:rPr lang="fr-FR" sz="3100" u="sng" dirty="0">
                <a:solidFill>
                  <a:srgbClr val="FF0000"/>
                </a:solidFill>
                <a:effectLst>
                  <a:outerShdw blurRad="38100" dist="38100" dir="2700000" algn="tl">
                    <a:srgbClr val="000000">
                      <a:alpha val="43137"/>
                    </a:srgbClr>
                  </a:outerShdw>
                </a:effectLst>
                <a:latin typeface="Algerian" panose="04020705040A02060702" pitchFamily="82" charset="0"/>
              </a:rPr>
              <a:t>PATTERN ADAPtER</a:t>
            </a:r>
            <a:br>
              <a:rPr lang="fr-FR" dirty="0"/>
            </a:br>
            <a:endParaRPr lang="fr-FR" dirty="0"/>
          </a:p>
        </p:txBody>
      </p:sp>
      <p:sp>
        <p:nvSpPr>
          <p:cNvPr id="3" name="Sous-titre 2">
            <a:extLst>
              <a:ext uri="{FF2B5EF4-FFF2-40B4-BE49-F238E27FC236}">
                <a16:creationId xmlns:a16="http://schemas.microsoft.com/office/drawing/2014/main" id="{CB272F63-138B-3A5C-3D64-055634953AEC}"/>
              </a:ext>
            </a:extLst>
          </p:cNvPr>
          <p:cNvSpPr>
            <a:spLocks noGrp="1"/>
          </p:cNvSpPr>
          <p:nvPr>
            <p:ph type="subTitle" idx="1"/>
          </p:nvPr>
        </p:nvSpPr>
        <p:spPr>
          <a:xfrm>
            <a:off x="7610622" y="5608088"/>
            <a:ext cx="4581378" cy="1655762"/>
          </a:xfrm>
        </p:spPr>
        <p:txBody>
          <a:bodyPr>
            <a:normAutofit/>
          </a:bodyPr>
          <a:lstStyle/>
          <a:p>
            <a:pPr algn="ctr"/>
            <a:r>
              <a:rPr lang="fr-FR" b="1" u="sng" dirty="0">
                <a:solidFill>
                  <a:srgbClr val="00B050"/>
                </a:solidFill>
                <a:effectLst>
                  <a:outerShdw blurRad="38100" dist="38100" dir="2700000" algn="tl">
                    <a:srgbClr val="000000">
                      <a:alpha val="43137"/>
                    </a:srgbClr>
                  </a:outerShdw>
                </a:effectLst>
              </a:rPr>
              <a:t>Présenté par :</a:t>
            </a:r>
          </a:p>
          <a:p>
            <a:r>
              <a:rPr lang="fr-FR" sz="1600" b="1" dirty="0">
                <a:solidFill>
                  <a:srgbClr val="FFFF00"/>
                </a:solidFill>
              </a:rPr>
              <a:t>Seydina Badara Aliou KEITA</a:t>
            </a:r>
          </a:p>
          <a:p>
            <a:r>
              <a:rPr lang="fr-FR" sz="1600" b="1" dirty="0">
                <a:solidFill>
                  <a:srgbClr val="FFFF00"/>
                </a:solidFill>
              </a:rPr>
              <a:t>Mor </a:t>
            </a:r>
            <a:r>
              <a:rPr lang="fr-FR" sz="1600" b="1" dirty="0" err="1">
                <a:solidFill>
                  <a:srgbClr val="FFFF00"/>
                </a:solidFill>
              </a:rPr>
              <a:t>DIagne</a:t>
            </a:r>
            <a:endParaRPr lang="fr-FR" sz="1600" b="1" dirty="0">
              <a:solidFill>
                <a:srgbClr val="FFFF00"/>
              </a:solidFill>
            </a:endParaRPr>
          </a:p>
        </p:txBody>
      </p:sp>
      <p:sp>
        <p:nvSpPr>
          <p:cNvPr id="4" name="ZoneTexte 3">
            <a:extLst>
              <a:ext uri="{FF2B5EF4-FFF2-40B4-BE49-F238E27FC236}">
                <a16:creationId xmlns:a16="http://schemas.microsoft.com/office/drawing/2014/main" id="{4387154A-145A-DA69-DFD4-C7AEC156F4A9}"/>
              </a:ext>
            </a:extLst>
          </p:cNvPr>
          <p:cNvSpPr txBox="1"/>
          <p:nvPr/>
        </p:nvSpPr>
        <p:spPr>
          <a:xfrm>
            <a:off x="9298745" y="422031"/>
            <a:ext cx="1982402" cy="369332"/>
          </a:xfrm>
          <a:prstGeom prst="rect">
            <a:avLst/>
          </a:prstGeom>
          <a:noFill/>
        </p:spPr>
        <p:txBody>
          <a:bodyPr wrap="none" rtlCol="0">
            <a:spAutoFit/>
          </a:bodyPr>
          <a:lstStyle/>
          <a:p>
            <a:r>
              <a:rPr lang="fr-FR" b="1" dirty="0">
                <a:effectLst>
                  <a:outerShdw blurRad="38100" dist="38100" dir="2700000" algn="tl">
                    <a:srgbClr val="000000">
                      <a:alpha val="43137"/>
                    </a:srgbClr>
                  </a:outerShdw>
                </a:effectLst>
              </a:rPr>
              <a:t>Mr Abdoulaye Ly</a:t>
            </a:r>
          </a:p>
        </p:txBody>
      </p:sp>
      <p:sp>
        <p:nvSpPr>
          <p:cNvPr id="5" name="ZoneTexte 4">
            <a:extLst>
              <a:ext uri="{FF2B5EF4-FFF2-40B4-BE49-F238E27FC236}">
                <a16:creationId xmlns:a16="http://schemas.microsoft.com/office/drawing/2014/main" id="{E4693058-64E4-7A18-F05C-042E01900C10}"/>
              </a:ext>
            </a:extLst>
          </p:cNvPr>
          <p:cNvSpPr txBox="1"/>
          <p:nvPr/>
        </p:nvSpPr>
        <p:spPr>
          <a:xfrm>
            <a:off x="356093" y="6162506"/>
            <a:ext cx="1395895" cy="707886"/>
          </a:xfrm>
          <a:prstGeom prst="rect">
            <a:avLst/>
          </a:prstGeom>
          <a:noFill/>
        </p:spPr>
        <p:txBody>
          <a:bodyPr wrap="none" rtlCol="0">
            <a:spAutoFit/>
          </a:bodyPr>
          <a:lstStyle/>
          <a:p>
            <a:r>
              <a:rPr lang="fr-FR" sz="2000" b="1" dirty="0"/>
              <a:t>Master I </a:t>
            </a:r>
          </a:p>
          <a:p>
            <a:r>
              <a:rPr lang="fr-FR" sz="2000" b="1" dirty="0"/>
              <a:t>GL FOAD</a:t>
            </a:r>
          </a:p>
        </p:txBody>
      </p:sp>
    </p:spTree>
    <p:extLst>
      <p:ext uri="{BB962C8B-B14F-4D97-AF65-F5344CB8AC3E}">
        <p14:creationId xmlns:p14="http://schemas.microsoft.com/office/powerpoint/2010/main" val="2542076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F48125B-DB0C-CE0D-F3B9-2740FF37373D}"/>
              </a:ext>
            </a:extLst>
          </p:cNvPr>
          <p:cNvSpPr txBox="1"/>
          <p:nvPr/>
        </p:nvSpPr>
        <p:spPr>
          <a:xfrm>
            <a:off x="5060852" y="453042"/>
            <a:ext cx="3731456" cy="46807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fr-FR" sz="2400" b="1" u="sng" dirty="0">
                <a:effectLst/>
                <a:latin typeface="Times New Roman" panose="02020603050405020304" pitchFamily="18" charset="0"/>
                <a:ea typeface="Calibri" panose="020F0502020204030204" pitchFamily="34" charset="0"/>
                <a:cs typeface="Times New Roman" panose="02020603050405020304" pitchFamily="18" charset="0"/>
              </a:rPr>
              <a:t>IMPLEMENTAION</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73432824-0C7E-F4C4-3115-37F2B90348B0}"/>
              </a:ext>
            </a:extLst>
          </p:cNvPr>
          <p:cNvSpPr txBox="1"/>
          <p:nvPr/>
        </p:nvSpPr>
        <p:spPr>
          <a:xfrm>
            <a:off x="545123" y="1118922"/>
            <a:ext cx="2507567" cy="374077"/>
          </a:xfrm>
          <a:prstGeom prst="rect">
            <a:avLst/>
          </a:prstGeom>
          <a:noFill/>
        </p:spPr>
        <p:txBody>
          <a:bodyPr wrap="square">
            <a:spAutoFit/>
          </a:bodyPr>
          <a:lstStyle/>
          <a:p>
            <a:pPr>
              <a:lnSpc>
                <a:spcPct val="107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Standard,java</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E66A9D13-620E-E061-2090-B0A1E332A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23" y="1691128"/>
            <a:ext cx="6734054" cy="1737872"/>
          </a:xfrm>
          <a:prstGeom prst="rect">
            <a:avLst/>
          </a:prstGeom>
        </p:spPr>
      </p:pic>
      <p:sp>
        <p:nvSpPr>
          <p:cNvPr id="9" name="ZoneTexte 8">
            <a:extLst>
              <a:ext uri="{FF2B5EF4-FFF2-40B4-BE49-F238E27FC236}">
                <a16:creationId xmlns:a16="http://schemas.microsoft.com/office/drawing/2014/main" id="{31654849-4C45-1205-442B-87B47C1F0F12}"/>
              </a:ext>
            </a:extLst>
          </p:cNvPr>
          <p:cNvSpPr txBox="1"/>
          <p:nvPr/>
        </p:nvSpPr>
        <p:spPr>
          <a:xfrm>
            <a:off x="7237179" y="3776793"/>
            <a:ext cx="2268416" cy="369332"/>
          </a:xfrm>
          <a:prstGeom prst="rect">
            <a:avLst/>
          </a:prstGeom>
          <a:noFill/>
        </p:spPr>
        <p:txBody>
          <a:bodyPr wrap="square">
            <a:spAutoFit/>
          </a:bodyPr>
          <a:lstStyle/>
          <a:p>
            <a:r>
              <a:rPr lang="fr-FR" sz="1800" dirty="0">
                <a:solidFill>
                  <a:srgbClr val="FF0000"/>
                </a:solidFill>
                <a:effectLst/>
                <a:latin typeface="Times New Roman" panose="02020603050405020304" pitchFamily="18" charset="0"/>
                <a:ea typeface="Calibri" panose="020F0502020204030204" pitchFamily="34" charset="0"/>
              </a:rPr>
              <a:t>/* App.java*/</a:t>
            </a:r>
            <a:endParaRPr lang="fr-FR" dirty="0">
              <a:solidFill>
                <a:srgbClr val="FF0000"/>
              </a:solidFill>
            </a:endParaRPr>
          </a:p>
        </p:txBody>
      </p:sp>
      <p:pic>
        <p:nvPicPr>
          <p:cNvPr id="10" name="Image 9">
            <a:extLst>
              <a:ext uri="{FF2B5EF4-FFF2-40B4-BE49-F238E27FC236}">
                <a16:creationId xmlns:a16="http://schemas.microsoft.com/office/drawing/2014/main" id="{1AF5378E-71B3-203F-E5B8-F34DE7ACC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472" y="4146125"/>
            <a:ext cx="9262280" cy="2703888"/>
          </a:xfrm>
          <a:prstGeom prst="rect">
            <a:avLst/>
          </a:prstGeom>
        </p:spPr>
      </p:pic>
    </p:spTree>
    <p:extLst>
      <p:ext uri="{BB962C8B-B14F-4D97-AF65-F5344CB8AC3E}">
        <p14:creationId xmlns:p14="http://schemas.microsoft.com/office/powerpoint/2010/main" val="265421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2507BFF-28C3-C92C-769F-94855476EF73}"/>
              </a:ext>
            </a:extLst>
          </p:cNvPr>
          <p:cNvSpPr txBox="1"/>
          <p:nvPr/>
        </p:nvSpPr>
        <p:spPr>
          <a:xfrm>
            <a:off x="1980028" y="185755"/>
            <a:ext cx="2774853" cy="374077"/>
          </a:xfrm>
          <a:prstGeom prst="rect">
            <a:avLst/>
          </a:prstGeom>
          <a:noFill/>
        </p:spPr>
        <p:txBody>
          <a:bodyPr wrap="square">
            <a:spAutoFit/>
          </a:bodyPr>
          <a:lstStyle/>
          <a:p>
            <a:pPr>
              <a:lnSpc>
                <a:spcPct val="107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StandardImpl1.JAVA */</a:t>
            </a:r>
            <a:endParaRPr lang="fr-FR"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56EFE281-0B86-E1C6-535C-2A5571A83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51" y="731520"/>
            <a:ext cx="7614140" cy="3265979"/>
          </a:xfrm>
          <a:prstGeom prst="rect">
            <a:avLst/>
          </a:prstGeom>
        </p:spPr>
      </p:pic>
      <p:sp>
        <p:nvSpPr>
          <p:cNvPr id="5" name="ZoneTexte 4">
            <a:extLst>
              <a:ext uri="{FF2B5EF4-FFF2-40B4-BE49-F238E27FC236}">
                <a16:creationId xmlns:a16="http://schemas.microsoft.com/office/drawing/2014/main" id="{27F14A5F-1441-2E93-49EA-9BB18CEAD723}"/>
              </a:ext>
            </a:extLst>
          </p:cNvPr>
          <p:cNvSpPr txBox="1"/>
          <p:nvPr/>
        </p:nvSpPr>
        <p:spPr>
          <a:xfrm>
            <a:off x="6752325" y="3926662"/>
            <a:ext cx="3967258" cy="374077"/>
          </a:xfrm>
          <a:prstGeom prst="rect">
            <a:avLst/>
          </a:prstGeom>
          <a:noFill/>
        </p:spPr>
        <p:txBody>
          <a:bodyPr wrap="square">
            <a:spAutoFit/>
          </a:bodyPr>
          <a:lstStyle/>
          <a:p>
            <a:pPr marL="457200">
              <a:lnSpc>
                <a:spcPct val="107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StandardImpl2.JAVA    */</a:t>
            </a:r>
            <a:endParaRPr lang="fr-FR"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217AB9B7-E1C0-0926-0DD9-31A25AE89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85" y="4300739"/>
            <a:ext cx="7805547" cy="2557261"/>
          </a:xfrm>
          <a:prstGeom prst="rect">
            <a:avLst/>
          </a:prstGeom>
        </p:spPr>
      </p:pic>
    </p:spTree>
    <p:extLst>
      <p:ext uri="{BB962C8B-B14F-4D97-AF65-F5344CB8AC3E}">
        <p14:creationId xmlns:p14="http://schemas.microsoft.com/office/powerpoint/2010/main" val="32753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80C7DC7-2E33-19B0-A0D8-A0D07E46DB2C}"/>
              </a:ext>
            </a:extLst>
          </p:cNvPr>
          <p:cNvSpPr txBox="1"/>
          <p:nvPr/>
        </p:nvSpPr>
        <p:spPr>
          <a:xfrm>
            <a:off x="4383259" y="3546012"/>
            <a:ext cx="2706858" cy="374077"/>
          </a:xfrm>
          <a:prstGeom prst="rect">
            <a:avLst/>
          </a:prstGeom>
          <a:noFill/>
        </p:spPr>
        <p:txBody>
          <a:bodyPr wrap="square">
            <a:spAutoFit/>
          </a:bodyPr>
          <a:lstStyle/>
          <a:p>
            <a:pPr>
              <a:lnSpc>
                <a:spcPct val="107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Ancienne</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impl.java */</a:t>
            </a:r>
            <a:endParaRPr lang="fr-FR"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DB329D0F-87FA-64F9-D914-9E668418B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402" y="3920089"/>
            <a:ext cx="9284677" cy="2937911"/>
          </a:xfrm>
          <a:prstGeom prst="rect">
            <a:avLst/>
          </a:prstGeom>
        </p:spPr>
      </p:pic>
      <p:sp>
        <p:nvSpPr>
          <p:cNvPr id="9" name="ZoneTexte 8">
            <a:extLst>
              <a:ext uri="{FF2B5EF4-FFF2-40B4-BE49-F238E27FC236}">
                <a16:creationId xmlns:a16="http://schemas.microsoft.com/office/drawing/2014/main" id="{6ACB4CCE-6F25-5324-942C-89269E6C0CE9}"/>
              </a:ext>
            </a:extLst>
          </p:cNvPr>
          <p:cNvSpPr txBox="1"/>
          <p:nvPr/>
        </p:nvSpPr>
        <p:spPr>
          <a:xfrm>
            <a:off x="708073" y="312365"/>
            <a:ext cx="2507567" cy="374077"/>
          </a:xfrm>
          <a:prstGeom prst="rect">
            <a:avLst/>
          </a:prstGeom>
          <a:noFill/>
        </p:spPr>
        <p:txBody>
          <a:bodyPr wrap="square">
            <a:spAutoFit/>
          </a:bodyPr>
          <a:lstStyle/>
          <a:p>
            <a:pPr marL="457200">
              <a:lnSpc>
                <a:spcPct val="107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/*Clients.java   */</a:t>
            </a:r>
            <a:endParaRPr lang="fr-FR"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 9">
            <a:extLst>
              <a:ext uri="{FF2B5EF4-FFF2-40B4-BE49-F238E27FC236}">
                <a16:creationId xmlns:a16="http://schemas.microsoft.com/office/drawing/2014/main" id="{583EFC3B-9D50-827F-B1BD-D6399B42A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72" y="804998"/>
            <a:ext cx="8857865" cy="2740060"/>
          </a:xfrm>
          <a:prstGeom prst="rect">
            <a:avLst/>
          </a:prstGeom>
        </p:spPr>
      </p:pic>
    </p:spTree>
    <p:extLst>
      <p:ext uri="{BB962C8B-B14F-4D97-AF65-F5344CB8AC3E}">
        <p14:creationId xmlns:p14="http://schemas.microsoft.com/office/powerpoint/2010/main" val="421532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17A30F7-9EEC-F993-70F6-492A4F5C204B}"/>
              </a:ext>
            </a:extLst>
          </p:cNvPr>
          <p:cNvSpPr txBox="1"/>
          <p:nvPr/>
        </p:nvSpPr>
        <p:spPr>
          <a:xfrm>
            <a:off x="7167676" y="0"/>
            <a:ext cx="3209777" cy="374077"/>
          </a:xfrm>
          <a:prstGeom prst="rect">
            <a:avLst/>
          </a:prstGeom>
          <a:noFill/>
        </p:spPr>
        <p:txBody>
          <a:bodyPr wrap="square">
            <a:spAutoFit/>
          </a:bodyPr>
          <a:lstStyle/>
          <a:p>
            <a:pPr>
              <a:lnSpc>
                <a:spcPct val="107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Adapter implements */</a:t>
            </a:r>
            <a:endParaRPr lang="fr-FR"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D9A5364E-1727-110C-8A45-C836DAB5A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523" y="512829"/>
            <a:ext cx="7506954" cy="2387614"/>
          </a:xfrm>
          <a:prstGeom prst="rect">
            <a:avLst/>
          </a:prstGeom>
        </p:spPr>
      </p:pic>
      <p:sp>
        <p:nvSpPr>
          <p:cNvPr id="9" name="ZoneTexte 8">
            <a:extLst>
              <a:ext uri="{FF2B5EF4-FFF2-40B4-BE49-F238E27FC236}">
                <a16:creationId xmlns:a16="http://schemas.microsoft.com/office/drawing/2014/main" id="{717E55E6-EDAD-F6A1-5707-75D5ECD8D744}"/>
              </a:ext>
            </a:extLst>
          </p:cNvPr>
          <p:cNvSpPr txBox="1"/>
          <p:nvPr/>
        </p:nvSpPr>
        <p:spPr>
          <a:xfrm>
            <a:off x="451566" y="3241961"/>
            <a:ext cx="10096891" cy="374077"/>
          </a:xfrm>
          <a:prstGeom prst="rect">
            <a:avLst/>
          </a:prstGeom>
          <a:noFill/>
        </p:spPr>
        <p:txBody>
          <a:bodyPr wrap="square">
            <a:spAutoFit/>
          </a:bodyPr>
          <a:lstStyle/>
          <a:p>
            <a:pPr marL="457200" algn="ctr">
              <a:lnSpc>
                <a:spcPct val="107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RESULTATS */</a:t>
            </a:r>
            <a:endParaRPr lang="fr-FR"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 9">
            <a:extLst>
              <a:ext uri="{FF2B5EF4-FFF2-40B4-BE49-F238E27FC236}">
                <a16:creationId xmlns:a16="http://schemas.microsoft.com/office/drawing/2014/main" id="{B98764A6-AF54-86A0-243A-744E28C48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606" y="3729324"/>
            <a:ext cx="10754394" cy="3115249"/>
          </a:xfrm>
          <a:prstGeom prst="rect">
            <a:avLst/>
          </a:prstGeom>
        </p:spPr>
      </p:pic>
    </p:spTree>
    <p:extLst>
      <p:ext uri="{BB962C8B-B14F-4D97-AF65-F5344CB8AC3E}">
        <p14:creationId xmlns:p14="http://schemas.microsoft.com/office/powerpoint/2010/main" val="408636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585AEC-D2E7-C782-87C7-594856B9CFA0}"/>
              </a:ext>
            </a:extLst>
          </p:cNvPr>
          <p:cNvSpPr txBox="1"/>
          <p:nvPr/>
        </p:nvSpPr>
        <p:spPr>
          <a:xfrm>
            <a:off x="6096000" y="245766"/>
            <a:ext cx="3573194" cy="1015663"/>
          </a:xfrm>
          <a:prstGeom prst="rect">
            <a:avLst/>
          </a:prstGeom>
          <a:noFill/>
        </p:spPr>
        <p:txBody>
          <a:bodyPr wrap="square" rtlCol="0">
            <a:spAutoFit/>
          </a:bodyPr>
          <a:lstStyle/>
          <a:p>
            <a:r>
              <a:rPr lang="fr-F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PLAN</a:t>
            </a:r>
            <a:endParaRPr lang="fr-FR" sz="4000" dirty="0">
              <a:latin typeface="Algerian" panose="04020705040A02060702" pitchFamily="82" charset="0"/>
            </a:endParaRPr>
          </a:p>
        </p:txBody>
      </p:sp>
      <p:sp>
        <p:nvSpPr>
          <p:cNvPr id="3" name="Rectangle 2">
            <a:extLst>
              <a:ext uri="{FF2B5EF4-FFF2-40B4-BE49-F238E27FC236}">
                <a16:creationId xmlns:a16="http://schemas.microsoft.com/office/drawing/2014/main" id="{AE192823-C94A-C686-137F-4099A0B14686}"/>
              </a:ext>
            </a:extLst>
          </p:cNvPr>
          <p:cNvSpPr/>
          <p:nvPr/>
        </p:nvSpPr>
        <p:spPr>
          <a:xfrm>
            <a:off x="3390314" y="1399762"/>
            <a:ext cx="7922453"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PATTERN ADAPTER</a:t>
            </a:r>
          </a:p>
        </p:txBody>
      </p:sp>
      <p:sp>
        <p:nvSpPr>
          <p:cNvPr id="4" name="Rectangle 3">
            <a:extLst>
              <a:ext uri="{FF2B5EF4-FFF2-40B4-BE49-F238E27FC236}">
                <a16:creationId xmlns:a16="http://schemas.microsoft.com/office/drawing/2014/main" id="{BB7CE460-32E5-D017-74EA-342BC366861A}"/>
              </a:ext>
            </a:extLst>
          </p:cNvPr>
          <p:cNvSpPr/>
          <p:nvPr/>
        </p:nvSpPr>
        <p:spPr>
          <a:xfrm>
            <a:off x="3390314" y="2253202"/>
            <a:ext cx="7922453"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DIAGRAMME DE CLASSE</a:t>
            </a:r>
          </a:p>
        </p:txBody>
      </p:sp>
      <p:sp>
        <p:nvSpPr>
          <p:cNvPr id="5" name="Rectangle 4">
            <a:extLst>
              <a:ext uri="{FF2B5EF4-FFF2-40B4-BE49-F238E27FC236}">
                <a16:creationId xmlns:a16="http://schemas.microsoft.com/office/drawing/2014/main" id="{7AF2EC1C-E7E1-65D2-A499-C5A6CEE129D5}"/>
              </a:ext>
            </a:extLst>
          </p:cNvPr>
          <p:cNvSpPr/>
          <p:nvPr/>
        </p:nvSpPr>
        <p:spPr>
          <a:xfrm>
            <a:off x="3390314" y="3089030"/>
            <a:ext cx="7922453"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RAISON D’UTILISATION</a:t>
            </a:r>
          </a:p>
        </p:txBody>
      </p:sp>
      <p:sp>
        <p:nvSpPr>
          <p:cNvPr id="6" name="Rectangle 5">
            <a:extLst>
              <a:ext uri="{FF2B5EF4-FFF2-40B4-BE49-F238E27FC236}">
                <a16:creationId xmlns:a16="http://schemas.microsoft.com/office/drawing/2014/main" id="{C09F6457-3063-7D10-82C5-64629B91BD05}"/>
              </a:ext>
            </a:extLst>
          </p:cNvPr>
          <p:cNvSpPr/>
          <p:nvPr/>
        </p:nvSpPr>
        <p:spPr>
          <a:xfrm>
            <a:off x="3390314" y="3894406"/>
            <a:ext cx="7922453"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RESPONSABILISABILITES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0D2A8461-B1A8-65C6-5560-E4A1AA48CCD0}"/>
              </a:ext>
            </a:extLst>
          </p:cNvPr>
          <p:cNvSpPr/>
          <p:nvPr/>
        </p:nvSpPr>
        <p:spPr>
          <a:xfrm>
            <a:off x="3390314" y="4677508"/>
            <a:ext cx="7922454"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IIMPLEMENTATION</a:t>
            </a:r>
          </a:p>
        </p:txBody>
      </p:sp>
      <p:sp>
        <p:nvSpPr>
          <p:cNvPr id="9" name="Ellipse 8">
            <a:extLst>
              <a:ext uri="{FF2B5EF4-FFF2-40B4-BE49-F238E27FC236}">
                <a16:creationId xmlns:a16="http://schemas.microsoft.com/office/drawing/2014/main" id="{F7435AF6-A87C-2943-9D19-D3741E83CDB9}"/>
              </a:ext>
            </a:extLst>
          </p:cNvPr>
          <p:cNvSpPr/>
          <p:nvPr/>
        </p:nvSpPr>
        <p:spPr>
          <a:xfrm>
            <a:off x="2104292" y="1443112"/>
            <a:ext cx="95660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Ellipse 15">
            <a:extLst>
              <a:ext uri="{FF2B5EF4-FFF2-40B4-BE49-F238E27FC236}">
                <a16:creationId xmlns:a16="http://schemas.microsoft.com/office/drawing/2014/main" id="{B7E63BA4-0AF9-A853-B514-352C72D7C941}"/>
              </a:ext>
            </a:extLst>
          </p:cNvPr>
          <p:cNvSpPr/>
          <p:nvPr/>
        </p:nvSpPr>
        <p:spPr>
          <a:xfrm>
            <a:off x="2104292" y="2253202"/>
            <a:ext cx="95660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Ellipse 16">
            <a:extLst>
              <a:ext uri="{FF2B5EF4-FFF2-40B4-BE49-F238E27FC236}">
                <a16:creationId xmlns:a16="http://schemas.microsoft.com/office/drawing/2014/main" id="{1785DAD9-B365-784C-748E-5676DC65EED6}"/>
              </a:ext>
            </a:extLst>
          </p:cNvPr>
          <p:cNvSpPr/>
          <p:nvPr/>
        </p:nvSpPr>
        <p:spPr>
          <a:xfrm>
            <a:off x="2104292" y="3049159"/>
            <a:ext cx="95660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8" name="Ellipse 17">
            <a:extLst>
              <a:ext uri="{FF2B5EF4-FFF2-40B4-BE49-F238E27FC236}">
                <a16:creationId xmlns:a16="http://schemas.microsoft.com/office/drawing/2014/main" id="{51DED93C-35E9-E2ED-3AF0-9790EABC1581}"/>
              </a:ext>
            </a:extLst>
          </p:cNvPr>
          <p:cNvSpPr/>
          <p:nvPr/>
        </p:nvSpPr>
        <p:spPr>
          <a:xfrm>
            <a:off x="2104292" y="3845116"/>
            <a:ext cx="95660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9" name="Ellipse 18">
            <a:extLst>
              <a:ext uri="{FF2B5EF4-FFF2-40B4-BE49-F238E27FC236}">
                <a16:creationId xmlns:a16="http://schemas.microsoft.com/office/drawing/2014/main" id="{A8BC0C65-7730-1A0E-7D1E-01AB1B64E4BC}"/>
              </a:ext>
            </a:extLst>
          </p:cNvPr>
          <p:cNvSpPr/>
          <p:nvPr/>
        </p:nvSpPr>
        <p:spPr>
          <a:xfrm>
            <a:off x="2112498" y="4677507"/>
            <a:ext cx="95660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Tree>
    <p:extLst>
      <p:ext uri="{BB962C8B-B14F-4D97-AF65-F5344CB8AC3E}">
        <p14:creationId xmlns:p14="http://schemas.microsoft.com/office/powerpoint/2010/main" val="326736426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52F5374-D347-5BF0-4478-83D9A8199FA8}"/>
              </a:ext>
            </a:extLst>
          </p:cNvPr>
          <p:cNvSpPr txBox="1"/>
          <p:nvPr/>
        </p:nvSpPr>
        <p:spPr>
          <a:xfrm>
            <a:off x="689317" y="576775"/>
            <a:ext cx="11183815" cy="3360535"/>
          </a:xfrm>
          <a:prstGeom prst="rect">
            <a:avLst/>
          </a:prstGeom>
          <a:noFill/>
        </p:spPr>
        <p:txBody>
          <a:bodyPr wrap="square">
            <a:spAutoFit/>
          </a:bodyPr>
          <a:lstStyle/>
          <a:p>
            <a:pPr marL="342900" lvl="0" indent="-342900" algn="ctr">
              <a:lnSpc>
                <a:spcPct val="107000"/>
              </a:lnSpc>
              <a:spcAft>
                <a:spcPts val="800"/>
              </a:spcAft>
              <a:buFont typeface="+mj-lt"/>
              <a:buAutoNum type="arabicPeriod"/>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PATTERNS ADAPTEUR</a:t>
            </a:r>
            <a:endParaRPr lang="fr-FR" sz="16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Catégorie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Structure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Objectif du pattern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Convertir l’interface d’une classe dans une autre interface comprise par la partie cliente.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Blip>
                <a:blip r:embed="rId2"/>
              </a:buBlip>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Permettre à des classes de fonctionner ensemble, ce qui n’aurait pas été possible à cause de leurs interfaces incompatibles.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Résultat :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Blip>
                <a:blip r:embed="rId2"/>
              </a:buBlip>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Design Pattern permet d’isoler l’adaptation d’un sous-système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C301FEC8-9452-1D76-2F57-002B7EC6B039}"/>
              </a:ext>
            </a:extLst>
          </p:cNvPr>
          <p:cNvPicPr>
            <a:picLocks noChangeAspect="1"/>
          </p:cNvPicPr>
          <p:nvPr/>
        </p:nvPicPr>
        <p:blipFill rotWithShape="1">
          <a:blip r:embed="rId3">
            <a:extLst>
              <a:ext uri="{28A0092B-C50C-407E-A947-70E740481C1C}">
                <a14:useLocalDpi xmlns:a14="http://schemas.microsoft.com/office/drawing/2010/main" val="0"/>
              </a:ext>
            </a:extLst>
          </a:blip>
          <a:srcRect l="59397" t="39446" r="5778" b="29577"/>
          <a:stretch/>
        </p:blipFill>
        <p:spPr bwMode="auto">
          <a:xfrm>
            <a:off x="6096000" y="3960237"/>
            <a:ext cx="5213815" cy="28977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0695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AA65C92-28AC-996A-6077-DBD592381C87}"/>
              </a:ext>
            </a:extLst>
          </p:cNvPr>
          <p:cNvSpPr txBox="1"/>
          <p:nvPr/>
        </p:nvSpPr>
        <p:spPr>
          <a:xfrm>
            <a:off x="4470009" y="312365"/>
            <a:ext cx="6098344" cy="37407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DIAGRAMME DE CLASSES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CA520CF1-56A2-9670-8466-7C036A05A975}"/>
              </a:ext>
            </a:extLst>
          </p:cNvPr>
          <p:cNvPicPr>
            <a:picLocks noChangeAspect="1"/>
          </p:cNvPicPr>
          <p:nvPr/>
        </p:nvPicPr>
        <p:blipFill rotWithShape="1">
          <a:blip r:embed="rId2">
            <a:extLst>
              <a:ext uri="{28A0092B-C50C-407E-A947-70E740481C1C}">
                <a14:useLocalDpi xmlns:a14="http://schemas.microsoft.com/office/drawing/2010/main" val="0"/>
              </a:ext>
            </a:extLst>
          </a:blip>
          <a:srcRect t="6084" b="6084"/>
          <a:stretch/>
        </p:blipFill>
        <p:spPr bwMode="auto">
          <a:xfrm>
            <a:off x="-1" y="0"/>
            <a:ext cx="12192001" cy="6857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41450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8EE581C-6B33-0E3A-8160-E4FC6544F203}"/>
              </a:ext>
            </a:extLst>
          </p:cNvPr>
          <p:cNvSpPr txBox="1"/>
          <p:nvPr/>
        </p:nvSpPr>
        <p:spPr>
          <a:xfrm>
            <a:off x="825305" y="1309894"/>
            <a:ext cx="10893083" cy="4534575"/>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Dans Le pattern Adapter il y a deux implémentations.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 y a implémentation par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HÉRITAGE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et implémentation par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COMPOSITION.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L’implémentation utilisant HERITAGE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Vous avez une application cliente qui est lié à une interface standard sa ses votre application vous l’avez créé je sais que m’ont application est lié a une interface Standard par exemple ses un patterns stratégie dans lequel vous avez une opération et après vous avez des implémentation. Alors toute classe qui implémentés cette classe (Standard) vous pouvez utiliser directement par l’application cliente sans problème, sa veux dire que dans ce cas ses des implémentations Standard, c’est-à-dire qui sont reconnues par ce client. Mais supposons maintenant que l’application cliente a besoin d’utilisé une classe (ImplAdaptee) mais qui n’implémente pas cette interface (Standard) ; ils veux l’utiliser mais a travers cette interface (Standard) alors autrement dit je voudrais utilisé la classe ImplAdaptee dans la classe client sans modifié le code source de la classe cliente par ce que initialement la classe cliente il déclare un objet de type interface Standard pour elle toute classe qui n’implémente pas cette interface sinon vous serez ramener a modifier le code source de la classe client pour encore faire des adaptation plutôt pour qu’elle puisse reconnaitre cette classe ( ImplAdaptee).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2735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C1496E-21B1-C3F4-CF40-95295C291C2E}"/>
              </a:ext>
            </a:extLst>
          </p:cNvPr>
          <p:cNvSpPr txBox="1"/>
          <p:nvPr/>
        </p:nvSpPr>
        <p:spPr>
          <a:xfrm>
            <a:off x="813581" y="1428516"/>
            <a:ext cx="10564837" cy="400096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Alors qu’est ce qu’on va faire donc si vous avez une classe qui n’implémente pas cette interface standard ce qu’on peut faire ses de crée ce qu’on a appelé un ADAPTER.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C’est quoi un adapter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 adaptateur c’est une classe que vous ajoutez d’abord qui va implémenter l’interface Standard, sa veux dire qu’il est obligé de redéfinir la méthode opération par exemple standard mais dans l’opération ses à ce niveau que vous aller faire appel aux méthodes de l’ImplAdaptee, sa veux dire que quand vous appelé la méthode opération de l’adaptateur, la méthode opération de l’adaptateur elle-même, il va faire appel aux méthodes de l’ImplAdaptee.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 adapter ses en quelque sorte c’est une manière de convertir un signal, un appel vers d’autre méthode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Times New Roman" panose="02020603050405020304" pitchFamily="18" charset="0"/>
                <a:ea typeface="Calibri" panose="020F0502020204030204" pitchFamily="34" charset="0"/>
              </a:rPr>
              <a:t>Alors sauf que l’adaptateur pour qu’il puisse réutiliser l’ImplAdaptee, il y a deux moyens soit qu’il HERITE de l’ImplAdaptee, mais l’inconvénient de cet héritage. Si l’interface standard est une classe abstraite sa ne va pas marcher </a:t>
            </a:r>
            <a:endParaRPr lang="fr-FR" dirty="0"/>
          </a:p>
        </p:txBody>
      </p:sp>
    </p:spTree>
    <p:extLst>
      <p:ext uri="{BB962C8B-B14F-4D97-AF65-F5344CB8AC3E}">
        <p14:creationId xmlns:p14="http://schemas.microsoft.com/office/powerpoint/2010/main" val="1319293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D714FA3-17E9-E16C-B01C-AF848E58FA51}"/>
              </a:ext>
            </a:extLst>
          </p:cNvPr>
          <p:cNvSpPr txBox="1"/>
          <p:nvPr/>
        </p:nvSpPr>
        <p:spPr>
          <a:xfrm>
            <a:off x="1109003" y="1462626"/>
            <a:ext cx="10088880" cy="325794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vous savez pourquoi vous savez que par exemple dans java une classe ne peux pas hériter de deux classes.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solution pour l’héritage est une solution, mais il y a encore mieux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solution la plus généralement souple ses d’utilisé la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COMPOSITION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Alors au lieu d’hérité de la classe ImplAdaptee, l’adaptateur va composer un objet de l’adaptation implémenté, sa ses l’idée principale du pattern adapter.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pattern adapter est quasi présent dans toute les Framework dans toutes les librairies que vous utilisez.</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 chaque fois que vous voyer une classe qui se termine par adapter ce que derrière il y a le pattern adaptateur sa veux dire finalement on est en train d’adapter de crée un adaptateur qui permet d’adapter du contenu qui viens par exemple d’une source quelconque vers un autre format.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5065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BB810FF-3A9F-59E2-0902-06AA3E0A9F94}"/>
              </a:ext>
            </a:extLst>
          </p:cNvPr>
          <p:cNvSpPr txBox="1"/>
          <p:nvPr/>
        </p:nvSpPr>
        <p:spPr>
          <a:xfrm>
            <a:off x="1069145" y="1010014"/>
            <a:ext cx="10086535" cy="3941848"/>
          </a:xfrm>
          <a:prstGeom prst="rect">
            <a:avLst/>
          </a:prstGeom>
          <a:noFill/>
        </p:spPr>
        <p:txBody>
          <a:bodyPr wrap="square">
            <a:spAutoFit/>
          </a:bodyPr>
          <a:lstStyle/>
          <a:p>
            <a:pPr>
              <a:lnSpc>
                <a:spcPct val="107000"/>
              </a:lnSpc>
              <a:spcAft>
                <a:spcPts val="800"/>
              </a:spcAft>
            </a:pPr>
            <a:r>
              <a:rPr lang="fr-FR"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RAISON D’UTILISATION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système doit intégrer un sous-système existant.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 sous-système a une interface non standard par rapport au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Cela peut être le cas d’un driver bas niveau pour l’informatique embarquée.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driver fournit par le fabricant ne correspond pas à l’interface utilisée par le système pour d’autres drivers.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solution est de masquer cette interface non standard au système et de lui présenter une interface standard.</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partie cliente utilise les méthodes de l’Adapteur qui utilise les méthodes du sous-système pour réaliser les opérations correspondantes.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213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BC4B6D8-3A7E-FD01-29D5-4838B02F3BAF}"/>
              </a:ext>
            </a:extLst>
          </p:cNvPr>
          <p:cNvSpPr txBox="1"/>
          <p:nvPr/>
        </p:nvSpPr>
        <p:spPr>
          <a:xfrm>
            <a:off x="1277815" y="1455853"/>
            <a:ext cx="9636369" cy="3736664"/>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RESPONSABILISABILITES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Standard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définit une interface qui est identifiée comme standard dans la partie cliente.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StandardImpl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implémente l’interface Standard. Cette classe n’a pas besoin d’être adaptée.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ImplAdaptee : permet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de réaliser les fonctionnalités définies dans l’interface Standard, mais ne respecte pas. Cette classe a besoin d’être adaptée.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Adaptateur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adapte l’implémentation ImplAdaptee à l’interface Standard. Pour réaliser l’adaptation, l’Adaptateur peut utiliser une ou plusieurs méthodes différentes de l’implémentation ImplAdaptee pour réaliser l’implémentation de chaque méthode de l’interface Standard.</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 partie cliente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manipule des objets Standard. Donc, l’adaptation est transparente pour la partie cliente.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0618003"/>
      </p:ext>
    </p:extLst>
  </p:cSld>
  <p:clrMapOvr>
    <a:masterClrMapping/>
  </p:clrMapOvr>
  <p:transition spd="slow">
    <p:comb/>
  </p:transition>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141</TotalTime>
  <Words>868</Words>
  <Application>Microsoft Office PowerPoint</Application>
  <PresentationFormat>Grand écran</PresentationFormat>
  <Paragraphs>68</Paragraphs>
  <Slides>13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Algerian</vt:lpstr>
      <vt:lpstr>Arial</vt:lpstr>
      <vt:lpstr>Calibri</vt:lpstr>
      <vt:lpstr>Gill Sans MT</vt:lpstr>
      <vt:lpstr>Symbol</vt:lpstr>
      <vt:lpstr>Times New Roman</vt:lpstr>
      <vt:lpstr>Wingdings</vt:lpstr>
      <vt:lpstr>Galerie</vt:lpstr>
      <vt:lpstr>DESIGN PATTERNS PATTERN ADAPtER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PATTERN ADAPER </dc:title>
  <dc:creator>Seydina Badara Aliou Keita</dc:creator>
  <cp:lastModifiedBy>Seydina Badara Aliou Keita</cp:lastModifiedBy>
  <cp:revision>15</cp:revision>
  <dcterms:created xsi:type="dcterms:W3CDTF">2023-02-03T08:26:20Z</dcterms:created>
  <dcterms:modified xsi:type="dcterms:W3CDTF">2023-02-03T18:58:53Z</dcterms:modified>
</cp:coreProperties>
</file>