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4" r:id="rId3"/>
    <p:sldId id="257" r:id="rId4"/>
    <p:sldId id="266" r:id="rId5"/>
    <p:sldId id="275" r:id="rId6"/>
    <p:sldId id="268" r:id="rId7"/>
    <p:sldId id="270" r:id="rId8"/>
    <p:sldId id="271" r:id="rId9"/>
    <p:sldId id="272" r:id="rId10"/>
    <p:sldId id="273"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ye Ndémba Seye" initials="BNS" lastIdx="14" clrIdx="0">
    <p:extLst>
      <p:ext uri="{19B8F6BF-5375-455C-9EA6-DF929625EA0E}">
        <p15:presenceInfo xmlns:p15="http://schemas.microsoft.com/office/powerpoint/2012/main" userId="4e96bc43624a18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3-15T14:18:48.496" idx="1">
    <p:pos x="4504" y="766"/>
    <p:text>La conteneurisation est une approche du développement de logiciels dans laquelle une application ou un service, ses dépendances et sa configuration sont regroupés sous la forme d'une image de conteneur. L'application conteneurisée peut être testée en tant qu'unité et déployée en tant qu'instance d'image de conteneur sur le système d'exploitation hôte. Tout comme les conteneurs d'expédition permettent le transport de marchandises par bateau, train ou camion indépendamment de la cargaison à l'intérieur, les conteneurs de logiciels agissent comme une unité standard de logiciel pouvant contenir un code et des dépendances différents. De cette manière, le logiciel de conteneurisation permet aux développeurs et aux professionnels de l'informatique de les déployer dans des environnements avec peu ou pas de modifications. Les conteneurs isolent également les applications les unes des autres sur un système d'exploitation partagé.</p:text>
    <p:extLst mod="1">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3-15T18:15:59.551" idx="2">
    <p:pos x="455" y="27"/>
    <p:text>1°) Il facilite le déploiement en intégration continue</p:text>
    <p:extLst mod="1">
      <p:ext uri="{C676402C-5697-4E1C-873F-D02D1690AC5C}">
        <p15:threadingInfo xmlns:p15="http://schemas.microsoft.com/office/powerpoint/2012/main" timeZoneBias="0"/>
      </p:ext>
    </p:extLst>
  </p:cm>
  <p:cm authorId="1" dt="2018-03-15T18:17:31.225" idx="4">
    <p:pos x="705" y="242"/>
    <p:text>2°) Il permet aux entreprises de mettre en place leur propre PaaS</p:text>
    <p:extLst mod="1">
      <p:ext uri="{C676402C-5697-4E1C-873F-D02D1690AC5C}">
        <p15:threadingInfo xmlns:p15="http://schemas.microsoft.com/office/powerpoint/2012/main" timeZoneBias="0"/>
      </p:ext>
    </p:extLst>
  </p:cm>
  <p:cm authorId="1" dt="2018-03-15T18:18:03.031" idx="5">
    <p:pos x="893" y="387"/>
    <p:text>3°) Il propose le test automatisé sans interruption de service</p:text>
    <p:extLst mod="1">
      <p:ext uri="{C676402C-5697-4E1C-873F-D02D1690AC5C}">
        <p15:threadingInfo xmlns:p15="http://schemas.microsoft.com/office/powerpoint/2012/main" timeZoneBias="0"/>
      </p:ext>
    </p:extLst>
  </p:cm>
  <p:cm authorId="1" dt="2018-03-15T18:18:41.231" idx="6">
    <p:pos x="1029" y="444"/>
    <p:text>4°) Il permet de passer rapidement d’un système de développement à un système de production</p:text>
    <p:extLst mod="1">
      <p:ext uri="{C676402C-5697-4E1C-873F-D02D1690AC5C}">
        <p15:threadingInfo xmlns:p15="http://schemas.microsoft.com/office/powerpoint/2012/main" timeZoneBias="0"/>
      </p:ext>
    </p:extLst>
  </p:cm>
  <p:cm authorId="1" dt="2018-03-15T18:19:21.130" idx="7">
    <p:pos x="1121" y="571"/>
    <p:text>5°) Il assure une rapidité d’exécution optimisée</p:text>
    <p:extLst mod="1">
      <p:ext uri="{C676402C-5697-4E1C-873F-D02D1690AC5C}">
        <p15:threadingInfo xmlns:p15="http://schemas.microsoft.com/office/powerpoint/2012/main" timeZoneBias="0"/>
      </p:ext>
    </p:extLst>
  </p:cm>
  <p:cm authorId="1" dt="2018-03-15T18:19:44.597" idx="8">
    <p:pos x="1283" y="664"/>
    <p:text>6°) Il est fiable et peu coûteux</p:text>
    <p:extLst mod="1">
      <p:ext uri="{C676402C-5697-4E1C-873F-D02D1690AC5C}">
        <p15:threadingInfo xmlns:p15="http://schemas.microsoft.com/office/powerpoint/2012/main" timeZoneBias="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3-15T19:06:15.882" idx="9">
    <p:pos x="7244" y="1316"/>
    <p:text>toute instruction
lancée par le client sur la machine hôte va être communiquée par le client Docker au
démon Docker qui se charge de son exécution.</p:text>
    <p:extLst>
      <p:ext uri="{C676402C-5697-4E1C-873F-D02D1690AC5C}">
        <p15:threadingInfo xmlns:p15="http://schemas.microsoft.com/office/powerpoint/2012/main" timeZoneBias="0"/>
      </p:ext>
    </p:extLst>
  </p:cm>
  <p:cm authorId="1" dt="2018-03-17T09:25:34.982" idx="14">
    <p:pos x="3988" y="795"/>
    <p:text>Docker utilise une architechture client-server. Le client interagit avec le serveur de docker daemon (peuvent etre sur le meme hote). La communication entre ces deux est realisé par la technologie REST API, sockets.</p:text>
    <p:extLst>
      <p:ext uri="{C676402C-5697-4E1C-873F-D02D1690AC5C}">
        <p15:threadingInfo xmlns:p15="http://schemas.microsoft.com/office/powerpoint/2012/main" timeZoneBias="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3-15T19:59:04.723" idx="10">
    <p:pos x="4496" y="1005"/>
    <p:text>les conteneurs sont conçus pour isoler les applications les unes des autres, mais n'oublions pas que les applications conteneurisées exécutées sur un serveur utilisent le même système d'exploitation. Dans cette situation, le système d'exploitation peut devenir une vulnérabilité.</p:text>
    <p:extLst>
      <p:ext uri="{C676402C-5697-4E1C-873F-D02D1690AC5C}">
        <p15:threadingInfo xmlns:p15="http://schemas.microsoft.com/office/powerpoint/2012/main" timeZoneBias="0"/>
      </p:ext>
    </p:extLst>
  </p:cm>
  <p:cm authorId="1" dt="2018-03-15T20:00:22.532" idx="11">
    <p:pos x="3794" y="940"/>
    <p:text>Que se passerait-il, par exemple, si un pirate lançait une attaque par déni de service contre le système d'exploitation du serveur ? Cette attaque pourrait se solder par une panne touchant plusieurs applications. De même, que se passerait-il si le système d'exploitation plantait en raison d'une défaillance au niveau du noyau ?</p:text>
    <p:extLst>
      <p:ext uri="{C676402C-5697-4E1C-873F-D02D1690AC5C}">
        <p15:threadingInfo xmlns:p15="http://schemas.microsoft.com/office/powerpoint/2012/main" timeZoneBias="0"/>
      </p:ext>
    </p:extLst>
  </p:cm>
  <p:cm authorId="1" dt="2018-03-15T20:18:27.394" idx="12">
    <p:pos x="3796" y="2295"/>
    <p:text>Problème de vulnérabilité : une attaque est plus facile de se propager sur des conteneurs car celles-ci partagent les mêmes ressources alors qu’une machine virtuelle repose sur un hyperviseur offrant un degré d’isolement les unes aux autres.</p:text>
    <p:extLst>
      <p:ext uri="{C676402C-5697-4E1C-873F-D02D1690AC5C}">
        <p15:threadingInfo xmlns:p15="http://schemas.microsoft.com/office/powerpoint/2012/main" timeZoneBias="0"/>
      </p:ext>
    </p:extLst>
  </p:cm>
  <p:cm authorId="1" dt="2018-03-15T20:36:41.267" idx="13">
    <p:pos x="5193" y="1711"/>
    <p:text>Invention de code source vulnérable :
Docker s’appuie sur des dépôts GIT afin de déployer un conteneur applicatif. Ce système de dépôt est basé sur un aspect communautaire. Le problème qui se pose est donc que le conteneur mise à disposition n’est pas forcément vérifiable et que le conteneur lancé (peut être en root ?) peut contenir du code malveillant permettant ensuite à l’attaquant d’utiliser d’autres vulnérabilités. Le fait d’utiliser des images de dépôt sans vérifié la source augmente également le risque de lancer un conteneur mal développer, qui risque de faire des kernel pannic. Le kernel étant partagé avec la machine hôte, si un conteneur créé un kernel panic, le serveur hôte crashera avec lui.</p:text>
    <p:extLst>
      <p:ext uri="{C676402C-5697-4E1C-873F-D02D1690AC5C}">
        <p15:threadingInfo xmlns:p15="http://schemas.microsoft.com/office/powerpoint/2012/main"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ED0BA-34F7-43B5-980B-5C79DCDA42D4}" type="datetimeFigureOut">
              <a:rPr lang="fr-FR" smtClean="0"/>
              <a:t>21/03/2018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F8B727-96DD-42AE-A01F-2401FA7F49FD}" type="slidenum">
              <a:rPr lang="fr-FR" smtClean="0"/>
              <a:t>‹N°›</a:t>
            </a:fld>
            <a:endParaRPr lang="fr-FR"/>
          </a:p>
        </p:txBody>
      </p:sp>
    </p:spTree>
    <p:extLst>
      <p:ext uri="{BB962C8B-B14F-4D97-AF65-F5344CB8AC3E}">
        <p14:creationId xmlns:p14="http://schemas.microsoft.com/office/powerpoint/2010/main" val="2914049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30F8B727-96DD-42AE-A01F-2401FA7F49FD}" type="slidenum">
              <a:rPr lang="fr-FR" smtClean="0"/>
              <a:t>1</a:t>
            </a:fld>
            <a:endParaRPr lang="fr-FR"/>
          </a:p>
        </p:txBody>
      </p:sp>
    </p:spTree>
    <p:extLst>
      <p:ext uri="{BB962C8B-B14F-4D97-AF65-F5344CB8AC3E}">
        <p14:creationId xmlns:p14="http://schemas.microsoft.com/office/powerpoint/2010/main" val="3230692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3028688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30F8B727-96DD-42AE-A01F-2401FA7F49FD}" type="slidenum">
              <a:rPr lang="fr-FR" smtClean="0"/>
              <a:t>4</a:t>
            </a:fld>
            <a:endParaRPr lang="fr-FR"/>
          </a:p>
        </p:txBody>
      </p:sp>
    </p:spTree>
    <p:extLst>
      <p:ext uri="{BB962C8B-B14F-4D97-AF65-F5344CB8AC3E}">
        <p14:creationId xmlns:p14="http://schemas.microsoft.com/office/powerpoint/2010/main" val="351336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64D19910-B27E-4E0D-A283-C411905896FF}" type="datetime1">
              <a:rPr lang="fr-FR" smtClean="0"/>
              <a:t>21/03/2018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140647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D9CB2F5-F326-40C1-AB7A-849A56852C0B}" type="datetime1">
              <a:rPr lang="fr-FR" smtClean="0"/>
              <a:t>21/03/2018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2503042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5269642-C951-4497-9AF9-21022ECAD730}" type="datetime1">
              <a:rPr lang="fr-FR" smtClean="0"/>
              <a:t>21/03/2018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3473055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_Blank">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2" y="0"/>
            <a:ext cx="12192000" cy="6858000"/>
          </a:xfrm>
          <a:effectLst/>
        </p:spPr>
        <p:txBody>
          <a:bodyPr>
            <a:normAutofit/>
          </a:bodyPr>
          <a:lstStyle>
            <a:lvl1pPr marL="0" indent="0">
              <a:buNone/>
              <a:defRPr sz="2100">
                <a:ln>
                  <a:noFill/>
                </a:ln>
                <a:solidFill>
                  <a:schemeClr val="bg1">
                    <a:lumMod val="85000"/>
                  </a:schemeClr>
                </a:solidFill>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438987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881534F-F9DB-407F-9A05-00255D68DE6F}" type="datetime1">
              <a:rPr lang="fr-FR" smtClean="0"/>
              <a:t>21/03/2018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4067848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F1EA4AD2-65F1-4AE1-9C1E-00D6B821767C}" type="datetime1">
              <a:rPr lang="fr-FR" smtClean="0"/>
              <a:t>21/03/2018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88422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361A070-5BD2-4C8B-A210-E38928BB1DA4}" type="datetime1">
              <a:rPr lang="fr-FR" smtClean="0"/>
              <a:t>21/03/2018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3558803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7671DFE-B050-4002-A73A-93B7EDBAD32F}" type="datetime1">
              <a:rPr lang="fr-FR" smtClean="0"/>
              <a:t>21/03/2018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3502978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56304F3-B70A-46BE-A87B-B3C5D5A69847}" type="datetime1">
              <a:rPr lang="fr-FR" smtClean="0"/>
              <a:t>21/03/2018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2072724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F424A62-D7C3-424A-BD8A-062745028AF5}" type="datetime1">
              <a:rPr lang="fr-FR" smtClean="0"/>
              <a:t>21/03/2018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3238408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608EA86-74F4-4277-AAE3-678AA34A2D2D}" type="datetime1">
              <a:rPr lang="fr-FR" smtClean="0"/>
              <a:t>21/03/2018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335849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56CD51FE-B915-4C62-986C-F782DBF89796}" type="datetime1">
              <a:rPr lang="fr-FR" smtClean="0"/>
              <a:t>21/03/2018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B88928B-9622-48EC-9EA5-614F3AC2BC76}" type="slidenum">
              <a:rPr lang="fr-FR" smtClean="0"/>
              <a:t>‹N°›</a:t>
            </a:fld>
            <a:endParaRPr lang="fr-FR"/>
          </a:p>
        </p:txBody>
      </p:sp>
    </p:spTree>
    <p:extLst>
      <p:ext uri="{BB962C8B-B14F-4D97-AF65-F5344CB8AC3E}">
        <p14:creationId xmlns:p14="http://schemas.microsoft.com/office/powerpoint/2010/main" val="338315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9D44A8-60F2-4630-9948-FB0093D84911}" type="datetime1">
              <a:rPr lang="fr-FR" smtClean="0"/>
              <a:t>21/03/2018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8928B-9622-48EC-9EA5-614F3AC2BC76}" type="slidenum">
              <a:rPr lang="fr-FR" smtClean="0"/>
              <a:t>‹N°›</a:t>
            </a:fld>
            <a:endParaRPr lang="fr-FR"/>
          </a:p>
        </p:txBody>
      </p:sp>
    </p:spTree>
    <p:extLst>
      <p:ext uri="{BB962C8B-B14F-4D97-AF65-F5344CB8AC3E}">
        <p14:creationId xmlns:p14="http://schemas.microsoft.com/office/powerpoint/2010/main" val="2902704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157757" y="178594"/>
            <a:ext cx="9144000" cy="1655762"/>
          </a:xfrm>
        </p:spPr>
        <p:txBody>
          <a:bodyPr/>
          <a:lstStyle/>
          <a:p>
            <a:r>
              <a:rPr lang="fr-FR" dirty="0" smtClean="0"/>
              <a:t>Les conteneurs logiciels (Cas de Docker)</a:t>
            </a:r>
            <a:endParaRPr lang="fr-FR" dirty="0"/>
          </a:p>
        </p:txBody>
      </p:sp>
      <p:sp>
        <p:nvSpPr>
          <p:cNvPr id="5" name="Rectangle 4"/>
          <p:cNvSpPr/>
          <p:nvPr/>
        </p:nvSpPr>
        <p:spPr>
          <a:xfrm>
            <a:off x="0" y="6265572"/>
            <a:ext cx="12192000" cy="592428"/>
          </a:xfrm>
          <a:prstGeom prst="rect">
            <a:avLst/>
          </a:prstGeom>
          <a:solidFill>
            <a:srgbClr val="00B0F0"/>
          </a:solid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solidFill>
                  <a:schemeClr val="tx1"/>
                </a:solidFill>
              </a:rPr>
              <a:t>Baye </a:t>
            </a:r>
            <a:r>
              <a:rPr lang="fr-FR" dirty="0" err="1" smtClean="0">
                <a:solidFill>
                  <a:schemeClr val="tx1"/>
                </a:solidFill>
              </a:rPr>
              <a:t>Ndemba</a:t>
            </a:r>
            <a:r>
              <a:rPr lang="fr-FR" dirty="0" smtClean="0">
                <a:solidFill>
                  <a:schemeClr val="tx1"/>
                </a:solidFill>
              </a:rPr>
              <a:t> SEYE</a:t>
            </a:r>
            <a:endParaRPr lang="fr-FR" dirty="0">
              <a:solidFill>
                <a:schemeClr val="tx1"/>
              </a:solidFill>
            </a:endParaRPr>
          </a:p>
        </p:txBody>
      </p:sp>
      <p:sp>
        <p:nvSpPr>
          <p:cNvPr id="7" name="Espace réservé du numéro de diapositive 6"/>
          <p:cNvSpPr>
            <a:spLocks noGrp="1"/>
          </p:cNvSpPr>
          <p:nvPr>
            <p:ph type="sldNum" sz="quarter" idx="12"/>
          </p:nvPr>
        </p:nvSpPr>
        <p:spPr/>
        <p:txBody>
          <a:bodyPr/>
          <a:lstStyle/>
          <a:p>
            <a:fld id="{AB88928B-9622-48EC-9EA5-614F3AC2BC76}" type="slidenum">
              <a:rPr lang="fr-FR" smtClean="0"/>
              <a:t>1</a:t>
            </a:fld>
            <a:endParaRPr lang="fr-FR"/>
          </a:p>
        </p:txBody>
      </p:sp>
      <p:pic>
        <p:nvPicPr>
          <p:cNvPr id="6" name="Espace réservé pour une image  2"/>
          <p:cNvPicPr>
            <a:picLocks noChangeAspect="1"/>
          </p:cNvPicPr>
          <p:nvPr/>
        </p:nvPicPr>
        <p:blipFill>
          <a:blip r:embed="rId3">
            <a:extLst>
              <a:ext uri="{28A0092B-C50C-407E-A947-70E740481C1C}">
                <a14:useLocalDpi xmlns:a14="http://schemas.microsoft.com/office/drawing/2010/main" val="0"/>
              </a:ext>
            </a:extLst>
          </a:blip>
          <a:srcRect l="222" r="222"/>
          <a:stretch>
            <a:fillRect/>
          </a:stretch>
        </p:blipFill>
        <p:spPr>
          <a:xfrm>
            <a:off x="0" y="1143000"/>
            <a:ext cx="12192000" cy="5122571"/>
          </a:xfrm>
          <a:prstGeom prst="rect">
            <a:avLst/>
          </a:prstGeom>
        </p:spPr>
      </p:pic>
    </p:spTree>
    <p:extLst>
      <p:ext uri="{BB962C8B-B14F-4D97-AF65-F5344CB8AC3E}">
        <p14:creationId xmlns:p14="http://schemas.microsoft.com/office/powerpoint/2010/main" val="6590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pattFill prst="dashHorz">
          <a:fgClr>
            <a:schemeClr val="accent1"/>
          </a:fgClr>
          <a:bgClr>
            <a:srgbClr val="0066FF"/>
          </a:bgClr>
        </a:pattFill>
        <a:effectLst/>
      </p:bgPr>
    </p:bg>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AB88928B-9622-48EC-9EA5-614F3AC2BC76}" type="slidenum">
              <a:rPr lang="fr-FR" smtClean="0"/>
              <a:t>10</a:t>
            </a:fld>
            <a:endParaRPr lang="fr-FR"/>
          </a:p>
        </p:txBody>
      </p:sp>
      <p:pic>
        <p:nvPicPr>
          <p:cNvPr id="7" name="Espace réservé du contenu 6"/>
          <p:cNvPicPr>
            <a:picLocks noGrp="1" noChangeAspect="1"/>
          </p:cNvPicPr>
          <p:nvPr>
            <p:ph idx="1"/>
          </p:nvPr>
        </p:nvPicPr>
        <p:blipFill>
          <a:blip r:embed="rId2"/>
          <a:stretch>
            <a:fillRect/>
          </a:stretch>
        </p:blipFill>
        <p:spPr>
          <a:xfrm>
            <a:off x="266700" y="304801"/>
            <a:ext cx="11601450" cy="623411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1663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30382" y="1298720"/>
            <a:ext cx="10515600" cy="4351338"/>
          </a:xfrm>
        </p:spPr>
        <p:txBody>
          <a:bodyPr/>
          <a:lstStyle/>
          <a:p>
            <a:r>
              <a:rPr lang="fr-FR" dirty="0" smtClean="0"/>
              <a:t>Introduction</a:t>
            </a:r>
          </a:p>
          <a:p>
            <a:r>
              <a:rPr lang="fr-FR" dirty="0" smtClean="0"/>
              <a:t>Motivation</a:t>
            </a:r>
          </a:p>
          <a:p>
            <a:r>
              <a:rPr lang="fr-FR" dirty="0" smtClean="0"/>
              <a:t>Architecture</a:t>
            </a:r>
          </a:p>
          <a:p>
            <a:r>
              <a:rPr lang="fr-FR" dirty="0" smtClean="0"/>
              <a:t>Inconvénient</a:t>
            </a:r>
          </a:p>
          <a:p>
            <a:r>
              <a:rPr lang="fr-FR" dirty="0" smtClean="0"/>
              <a:t>Conclusion</a:t>
            </a:r>
          </a:p>
          <a:p>
            <a:r>
              <a:rPr lang="fr-FR" dirty="0" smtClean="0"/>
              <a:t>Perspective</a:t>
            </a:r>
          </a:p>
          <a:p>
            <a:endParaRPr lang="fr-FR" dirty="0" smtClean="0"/>
          </a:p>
          <a:p>
            <a:endParaRPr lang="fr-FR" dirty="0" smtClean="0"/>
          </a:p>
          <a:p>
            <a:endParaRPr lang="fr-FR" dirty="0" smtClean="0"/>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AB88928B-9622-48EC-9EA5-614F3AC2BC76}" type="slidenum">
              <a:rPr lang="fr-FR" smtClean="0"/>
              <a:t>2</a:t>
            </a:fld>
            <a:endParaRPr lang="fr-FR"/>
          </a:p>
        </p:txBody>
      </p:sp>
      <p:sp>
        <p:nvSpPr>
          <p:cNvPr id="5" name="Rectangle 4"/>
          <p:cNvSpPr/>
          <p:nvPr/>
        </p:nvSpPr>
        <p:spPr>
          <a:xfrm>
            <a:off x="0" y="0"/>
            <a:ext cx="12192000" cy="592428"/>
          </a:xfrm>
          <a:prstGeom prst="rect">
            <a:avLst/>
          </a:prstGeom>
          <a:solidFill>
            <a:srgbClr val="00B0F0"/>
          </a:solid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solidFill>
                  <a:schemeClr val="tx1"/>
                </a:solidFill>
              </a:rPr>
              <a:t>Plan</a:t>
            </a:r>
            <a:endParaRPr lang="fr-FR" dirty="0">
              <a:solidFill>
                <a:schemeClr val="tx1"/>
              </a:solidFill>
            </a:endParaRPr>
          </a:p>
        </p:txBody>
      </p:sp>
    </p:spTree>
    <p:extLst>
      <p:ext uri="{BB962C8B-B14F-4D97-AF65-F5344CB8AC3E}">
        <p14:creationId xmlns:p14="http://schemas.microsoft.com/office/powerpoint/2010/main" val="3694313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arn(inVertic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barn(inVertical)">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Rectangle 3"/>
          <p:cNvSpPr/>
          <p:nvPr/>
        </p:nvSpPr>
        <p:spPr>
          <a:xfrm>
            <a:off x="0" y="0"/>
            <a:ext cx="12192000" cy="592428"/>
          </a:xfrm>
          <a:prstGeom prst="rect">
            <a:avLst/>
          </a:prstGeom>
          <a:solidFill>
            <a:srgbClr val="00B0F0"/>
          </a:solid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solidFill>
                  <a:schemeClr val="tx1"/>
                </a:solidFill>
              </a:rPr>
              <a:t>INTRODUCTION</a:t>
            </a:r>
            <a:endParaRPr lang="fr-FR" dirty="0">
              <a:solidFill>
                <a:schemeClr val="tx1"/>
              </a:solidFill>
            </a:endParaRPr>
          </a:p>
        </p:txBody>
      </p:sp>
      <p:sp>
        <p:nvSpPr>
          <p:cNvPr id="5" name="Rectangle 4"/>
          <p:cNvSpPr/>
          <p:nvPr/>
        </p:nvSpPr>
        <p:spPr>
          <a:xfrm>
            <a:off x="207818" y="1166843"/>
            <a:ext cx="11790218" cy="4154984"/>
          </a:xfrm>
          <a:prstGeom prst="rect">
            <a:avLst/>
          </a:prstGeom>
        </p:spPr>
        <p:txBody>
          <a:bodyPr wrap="square">
            <a:spAutoFit/>
          </a:bodyPr>
          <a:lstStyle/>
          <a:p>
            <a:r>
              <a:rPr lang="fr-FR" sz="2400" dirty="0"/>
              <a:t>La conteneurisation est une approche du développement de logiciels dans laquelle une application ou un service, ses dépendances et sa configuration sont regroupés sous la forme d'une image de conteneur. L'application conteneurisée peut être testée en tant qu'unité et déployée en tant qu'instance d'image de conteneur sur le système d'exploitation hôte. Tout comme les conteneurs d'expédition permettent le transport de marchandises par bateau, train ou camion indépendamment de la cargaison à l'intérieur, les conteneurs de logiciels agissent comme une unité standard de logiciel pouvant contenir un code et des dépendances différents. De cette manière, le logiciel de conteneurisation permet aux développeurs et aux professionnels de l'informatique de les déployer dans des environnements avec peu ou pas de modifications. Les conteneurs isolent également les applications les unes des autres sur un système d'exploitation partagé.</a:t>
            </a:r>
          </a:p>
        </p:txBody>
      </p:sp>
      <p:sp>
        <p:nvSpPr>
          <p:cNvPr id="6" name="Espace réservé pour une image  5"/>
          <p:cNvSpPr>
            <a:spLocks noGrp="1"/>
          </p:cNvSpPr>
          <p:nvPr>
            <p:ph type="pic" sz="quarter" idx="13"/>
          </p:nvPr>
        </p:nvSpPr>
        <p:spPr>
          <a:noFill/>
        </p:spPr>
      </p:sp>
    </p:spTree>
    <p:extLst>
      <p:ext uri="{BB962C8B-B14F-4D97-AF65-F5344CB8AC3E}">
        <p14:creationId xmlns:p14="http://schemas.microsoft.com/office/powerpoint/2010/main" val="27329230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92428"/>
          </a:xfrm>
          <a:prstGeom prst="rect">
            <a:avLst/>
          </a:prstGeom>
          <a:solidFill>
            <a:srgbClr val="00B0F0"/>
          </a:solid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solidFill>
                  <a:schemeClr val="tx1"/>
                </a:solidFill>
              </a:rPr>
              <a:t>MOTIVATION</a:t>
            </a:r>
            <a:endParaRPr lang="fr-FR" dirty="0">
              <a:solidFill>
                <a:schemeClr val="tx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720" y="767654"/>
            <a:ext cx="11178862" cy="5164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20" y="767654"/>
            <a:ext cx="11428243" cy="58856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343827" y="6408599"/>
            <a:ext cx="11178862" cy="244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p:cNvPicPr>
            <a:picLocks noChangeAspect="1"/>
          </p:cNvPicPr>
          <p:nvPr/>
        </p:nvPicPr>
        <p:blipFill>
          <a:blip r:embed="rId5"/>
          <a:stretch>
            <a:fillRect/>
          </a:stretch>
        </p:blipFill>
        <p:spPr>
          <a:xfrm>
            <a:off x="94446" y="767653"/>
            <a:ext cx="12097554" cy="6060867"/>
          </a:xfrm>
          <a:prstGeom prst="rect">
            <a:avLst/>
          </a:prstGeom>
        </p:spPr>
      </p:pic>
      <p:pic>
        <p:nvPicPr>
          <p:cNvPr id="2" name="Image 1"/>
          <p:cNvPicPr>
            <a:picLocks noChangeAspect="1"/>
          </p:cNvPicPr>
          <p:nvPr/>
        </p:nvPicPr>
        <p:blipFill>
          <a:blip r:embed="rId6"/>
          <a:stretch>
            <a:fillRect/>
          </a:stretch>
        </p:blipFill>
        <p:spPr>
          <a:xfrm>
            <a:off x="485836" y="1061782"/>
            <a:ext cx="11314774" cy="5469165"/>
          </a:xfrm>
          <a:prstGeom prst="rect">
            <a:avLst/>
          </a:prstGeom>
        </p:spPr>
      </p:pic>
    </p:spTree>
    <p:extLst>
      <p:ext uri="{BB962C8B-B14F-4D97-AF65-F5344CB8AC3E}">
        <p14:creationId xmlns:p14="http://schemas.microsoft.com/office/powerpoint/2010/main" val="184362795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arn(inVertic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arn(inVertic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p:cNvPicPr>
            <a:picLocks noGrp="1" noChangeAspect="1"/>
          </p:cNvPicPr>
          <p:nvPr>
            <p:ph sz="half" idx="1"/>
          </p:nvPr>
        </p:nvPicPr>
        <p:blipFill>
          <a:blip r:embed="rId2"/>
          <a:stretch>
            <a:fillRect/>
          </a:stretch>
        </p:blipFill>
        <p:spPr>
          <a:xfrm>
            <a:off x="0" y="1146220"/>
            <a:ext cx="6172200" cy="5210130"/>
          </a:xfrm>
          <a:prstGeom prst="rect">
            <a:avLst/>
          </a:prstGeom>
        </p:spPr>
      </p:pic>
      <p:sp>
        <p:nvSpPr>
          <p:cNvPr id="4" name="Espace réservé du contenu 3"/>
          <p:cNvSpPr>
            <a:spLocks noGrp="1"/>
          </p:cNvSpPr>
          <p:nvPr>
            <p:ph sz="half" idx="2"/>
          </p:nvPr>
        </p:nvSpPr>
        <p:spPr/>
        <p:txBody>
          <a:bodyPr/>
          <a:lstStyle/>
          <a:p>
            <a:pPr marL="0" indent="0">
              <a:buNone/>
            </a:pPr>
            <a:endParaRPr lang="fr-FR" dirty="0" smtClean="0"/>
          </a:p>
          <a:p>
            <a:pPr marL="0" indent="0">
              <a:buNone/>
            </a:pPr>
            <a:r>
              <a:rPr lang="fr-FR" dirty="0" smtClean="0"/>
              <a:t>Optimiser </a:t>
            </a:r>
            <a:r>
              <a:rPr lang="fr-FR" dirty="0"/>
              <a:t>le </a:t>
            </a:r>
            <a:r>
              <a:rPr lang="fr-FR" dirty="0" smtClean="0"/>
              <a:t>développement</a:t>
            </a:r>
          </a:p>
          <a:p>
            <a:endParaRPr lang="fr-FR" dirty="0"/>
          </a:p>
          <a:p>
            <a:pPr marL="0" indent="0">
              <a:buNone/>
            </a:pPr>
            <a:r>
              <a:rPr lang="fr-FR" dirty="0"/>
              <a:t>Être plus </a:t>
            </a:r>
            <a:r>
              <a:rPr lang="fr-FR" dirty="0" smtClean="0"/>
              <a:t>réactif</a:t>
            </a:r>
          </a:p>
          <a:p>
            <a:endParaRPr lang="fr-FR" dirty="0"/>
          </a:p>
          <a:p>
            <a:pPr marL="0" indent="0">
              <a:buNone/>
            </a:pPr>
            <a:r>
              <a:rPr lang="fr-FR" dirty="0"/>
              <a:t>Avoir une certaine harmonie dans le développement d’un projet informatique</a:t>
            </a:r>
          </a:p>
          <a:p>
            <a:pPr marL="0" indent="0">
              <a:buNone/>
            </a:pPr>
            <a:endParaRPr lang="fr-FR" dirty="0"/>
          </a:p>
        </p:txBody>
      </p:sp>
      <p:sp>
        <p:nvSpPr>
          <p:cNvPr id="5" name="Espace réservé du numéro de diapositive 4"/>
          <p:cNvSpPr>
            <a:spLocks noGrp="1"/>
          </p:cNvSpPr>
          <p:nvPr>
            <p:ph type="sldNum" sz="quarter" idx="12"/>
          </p:nvPr>
        </p:nvSpPr>
        <p:spPr/>
        <p:txBody>
          <a:bodyPr/>
          <a:lstStyle/>
          <a:p>
            <a:fld id="{AB88928B-9622-48EC-9EA5-614F3AC2BC76}" type="slidenum">
              <a:rPr lang="fr-FR" smtClean="0"/>
              <a:t>5</a:t>
            </a:fld>
            <a:endParaRPr lang="fr-FR"/>
          </a:p>
        </p:txBody>
      </p:sp>
      <p:sp>
        <p:nvSpPr>
          <p:cNvPr id="8" name="Rectangle 7"/>
          <p:cNvSpPr/>
          <p:nvPr/>
        </p:nvSpPr>
        <p:spPr>
          <a:xfrm>
            <a:off x="0" y="0"/>
            <a:ext cx="12192000" cy="592428"/>
          </a:xfrm>
          <a:prstGeom prst="rect">
            <a:avLst/>
          </a:prstGeom>
          <a:solidFill>
            <a:srgbClr val="00B0F0"/>
          </a:solid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solidFill>
                  <a:schemeClr val="tx1"/>
                </a:solidFill>
              </a:rPr>
              <a:t>MOTIVATION</a:t>
            </a:r>
            <a:endParaRPr lang="fr-FR" dirty="0">
              <a:solidFill>
                <a:schemeClr val="tx1"/>
              </a:solidFill>
            </a:endParaRPr>
          </a:p>
        </p:txBody>
      </p:sp>
    </p:spTree>
    <p:extLst>
      <p:ext uri="{BB962C8B-B14F-4D97-AF65-F5344CB8AC3E}">
        <p14:creationId xmlns:p14="http://schemas.microsoft.com/office/powerpoint/2010/main" val="419978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barn(inVertical)">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barn(inVertical)">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barn(inVertical)">
                                      <p:cBhvr>
                                        <p:cTn id="25"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592428"/>
          </a:xfrm>
          <a:prstGeom prst="rect">
            <a:avLst/>
          </a:prstGeom>
          <a:solidFill>
            <a:srgbClr val="00B0F0"/>
          </a:solid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solidFill>
                  <a:schemeClr val="tx1"/>
                </a:solidFill>
              </a:rPr>
              <a:t>Architecture</a:t>
            </a:r>
            <a:endParaRPr lang="fr-FR" dirty="0">
              <a:solidFill>
                <a:schemeClr val="tx1"/>
              </a:solidFill>
            </a:endParaRPr>
          </a:p>
        </p:txBody>
      </p:sp>
      <p:pic>
        <p:nvPicPr>
          <p:cNvPr id="2" name="Image 1"/>
          <p:cNvPicPr>
            <a:picLocks noChangeAspect="1"/>
          </p:cNvPicPr>
          <p:nvPr/>
        </p:nvPicPr>
        <p:blipFill>
          <a:blip r:embed="rId2"/>
          <a:stretch>
            <a:fillRect/>
          </a:stretch>
        </p:blipFill>
        <p:spPr>
          <a:xfrm>
            <a:off x="401782" y="870237"/>
            <a:ext cx="11042073" cy="5461290"/>
          </a:xfrm>
          <a:prstGeom prst="rect">
            <a:avLst/>
          </a:prstGeom>
        </p:spPr>
      </p:pic>
      <p:pic>
        <p:nvPicPr>
          <p:cNvPr id="3" name="Image 2"/>
          <p:cNvPicPr>
            <a:picLocks noChangeAspect="1"/>
          </p:cNvPicPr>
          <p:nvPr/>
        </p:nvPicPr>
        <p:blipFill>
          <a:blip r:embed="rId3"/>
          <a:stretch>
            <a:fillRect/>
          </a:stretch>
        </p:blipFill>
        <p:spPr>
          <a:xfrm>
            <a:off x="325582" y="1095374"/>
            <a:ext cx="11540836" cy="5624081"/>
          </a:xfrm>
          <a:prstGeom prst="rect">
            <a:avLst/>
          </a:prstGeom>
        </p:spPr>
      </p:pic>
      <p:sp>
        <p:nvSpPr>
          <p:cNvPr id="5" name="Ellipse 4"/>
          <p:cNvSpPr/>
          <p:nvPr/>
        </p:nvSpPr>
        <p:spPr>
          <a:xfrm>
            <a:off x="2803300" y="2407697"/>
            <a:ext cx="746975" cy="824249"/>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ln w="12700">
                  <a:solidFill>
                    <a:srgbClr val="0066FF"/>
                  </a:solidFill>
                  <a:prstDash val="solid"/>
                </a:ln>
                <a:effectLst>
                  <a:outerShdw dist="38100" dir="2640000" algn="bl" rotWithShape="0">
                    <a:schemeClr val="accent1"/>
                  </a:outerShdw>
                </a:effectLst>
              </a:rPr>
              <a:t>1</a:t>
            </a:r>
            <a:endParaRPr lang="fr-FR" sz="4400" b="1" dirty="0">
              <a:ln w="12700">
                <a:solidFill>
                  <a:srgbClr val="0066FF"/>
                </a:solidFill>
                <a:prstDash val="solid"/>
              </a:ln>
              <a:effectLst>
                <a:outerShdw dist="38100" dir="2640000" algn="bl" rotWithShape="0">
                  <a:schemeClr val="accent1"/>
                </a:outerShdw>
              </a:effectLst>
            </a:endParaRPr>
          </a:p>
        </p:txBody>
      </p:sp>
      <p:sp>
        <p:nvSpPr>
          <p:cNvPr id="11" name="Ellipse 10"/>
          <p:cNvSpPr/>
          <p:nvPr/>
        </p:nvSpPr>
        <p:spPr>
          <a:xfrm>
            <a:off x="7123577" y="1635625"/>
            <a:ext cx="746975" cy="824249"/>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smtClean="0">
                <a:ln w="12700">
                  <a:solidFill>
                    <a:srgbClr val="0066FF"/>
                  </a:solidFill>
                  <a:prstDash val="solid"/>
                </a:ln>
                <a:effectLst>
                  <a:outerShdw dist="38100" dir="2640000" algn="bl" rotWithShape="0">
                    <a:schemeClr val="accent1"/>
                  </a:outerShdw>
                </a:effectLst>
              </a:rPr>
              <a:t>2</a:t>
            </a:r>
            <a:endParaRPr lang="fr-FR" sz="4400" b="1" dirty="0">
              <a:ln w="12700">
                <a:solidFill>
                  <a:srgbClr val="0066FF"/>
                </a:solidFill>
                <a:prstDash val="solid"/>
              </a:ln>
              <a:effectLst>
                <a:outerShdw dist="38100" dir="2640000" algn="bl" rotWithShape="0">
                  <a:schemeClr val="accent1"/>
                </a:outerShdw>
              </a:effectLst>
            </a:endParaRPr>
          </a:p>
        </p:txBody>
      </p:sp>
      <p:sp>
        <p:nvSpPr>
          <p:cNvPr id="12" name="Ellipse 11"/>
          <p:cNvSpPr/>
          <p:nvPr/>
        </p:nvSpPr>
        <p:spPr>
          <a:xfrm>
            <a:off x="9113946" y="1385716"/>
            <a:ext cx="746975" cy="824249"/>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smtClean="0">
                <a:ln w="12700">
                  <a:solidFill>
                    <a:srgbClr val="0066FF"/>
                  </a:solidFill>
                  <a:prstDash val="solid"/>
                </a:ln>
                <a:effectLst>
                  <a:outerShdw dist="38100" dir="2640000" algn="bl" rotWithShape="0">
                    <a:schemeClr val="accent1"/>
                  </a:outerShdw>
                </a:effectLst>
              </a:rPr>
              <a:t>3</a:t>
            </a:r>
            <a:endParaRPr lang="fr-FR" sz="4400" b="1" dirty="0">
              <a:ln w="12700">
                <a:solidFill>
                  <a:srgbClr val="0066FF"/>
                </a:solidFill>
                <a:prstDash val="solid"/>
              </a:ln>
              <a:effectLst>
                <a:outerShdw dist="38100" dir="2640000" algn="bl" rotWithShape="0">
                  <a:schemeClr val="accent1"/>
                </a:outerShdw>
              </a:effectLst>
            </a:endParaRPr>
          </a:p>
        </p:txBody>
      </p:sp>
      <p:sp>
        <p:nvSpPr>
          <p:cNvPr id="13" name="Ellipse 12"/>
          <p:cNvSpPr/>
          <p:nvPr/>
        </p:nvSpPr>
        <p:spPr>
          <a:xfrm>
            <a:off x="7259388" y="3000124"/>
            <a:ext cx="746975" cy="842243"/>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ln w="12700">
                  <a:solidFill>
                    <a:srgbClr val="0066FF"/>
                  </a:solidFill>
                  <a:prstDash val="solid"/>
                </a:ln>
                <a:effectLst>
                  <a:outerShdw dist="38100" dir="2640000" algn="bl" rotWithShape="0">
                    <a:schemeClr val="accent1"/>
                  </a:outerShdw>
                </a:effectLst>
              </a:rPr>
              <a:t>4</a:t>
            </a:r>
            <a:endParaRPr lang="fr-FR" sz="4400" b="1" dirty="0">
              <a:ln w="12700">
                <a:solidFill>
                  <a:srgbClr val="0066FF"/>
                </a:solidFill>
                <a:prstDash val="solid"/>
              </a:ln>
              <a:effectLst>
                <a:outerShdw dist="38100" dir="2640000" algn="bl" rotWithShape="0">
                  <a:schemeClr val="accent1"/>
                </a:outerShdw>
              </a:effectLst>
            </a:endParaRPr>
          </a:p>
        </p:txBody>
      </p:sp>
      <p:sp>
        <p:nvSpPr>
          <p:cNvPr id="14" name="Ellipse 13"/>
          <p:cNvSpPr/>
          <p:nvPr/>
        </p:nvSpPr>
        <p:spPr>
          <a:xfrm>
            <a:off x="3318457" y="4094160"/>
            <a:ext cx="746975" cy="824249"/>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smtClean="0">
                <a:ln w="12700">
                  <a:solidFill>
                    <a:srgbClr val="0066FF"/>
                  </a:solidFill>
                  <a:prstDash val="solid"/>
                </a:ln>
                <a:effectLst>
                  <a:outerShdw dist="38100" dir="2640000" algn="bl" rotWithShape="0">
                    <a:schemeClr val="accent1"/>
                  </a:outerShdw>
                </a:effectLst>
              </a:rPr>
              <a:t>5</a:t>
            </a:r>
            <a:endParaRPr lang="fr-FR" sz="4400" b="1" dirty="0">
              <a:ln w="12700">
                <a:solidFill>
                  <a:srgbClr val="0066FF"/>
                </a:solidFill>
                <a:prstDash val="solid"/>
              </a:ln>
              <a:effectLst>
                <a:outerShdw dist="38100" dir="2640000" algn="bl" rotWithShape="0">
                  <a:schemeClr val="accent1"/>
                </a:outerShdw>
              </a:effectLst>
            </a:endParaRPr>
          </a:p>
        </p:txBody>
      </p:sp>
    </p:spTree>
    <p:extLst>
      <p:ext uri="{BB962C8B-B14F-4D97-AF65-F5344CB8AC3E}">
        <p14:creationId xmlns:p14="http://schemas.microsoft.com/office/powerpoint/2010/main" val="26509646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ppt_x"/>
                                          </p:val>
                                        </p:tav>
                                        <p:tav tm="100000">
                                          <p:val>
                                            <p:strVal val="#ppt_x"/>
                                          </p:val>
                                        </p:tav>
                                      </p:tavLst>
                                    </p:anim>
                                    <p:anim calcmode="lin" valueType="num">
                                      <p:cBhvr additive="base">
                                        <p:cTn id="4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1" grpId="0" animBg="1"/>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592428"/>
          </a:xfrm>
          <a:prstGeom prst="rect">
            <a:avLst/>
          </a:prstGeom>
          <a:solidFill>
            <a:srgbClr val="00B0F0"/>
          </a:solid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solidFill>
                  <a:schemeClr val="tx1"/>
                </a:solidFill>
              </a:rPr>
              <a:t>Inconvénient</a:t>
            </a:r>
            <a:endParaRPr lang="fr-FR" dirty="0">
              <a:solidFill>
                <a:schemeClr val="tx1"/>
              </a:solidFill>
            </a:endParaRPr>
          </a:p>
        </p:txBody>
      </p:sp>
      <p:sp>
        <p:nvSpPr>
          <p:cNvPr id="6" name="Flèche droite 5"/>
          <p:cNvSpPr/>
          <p:nvPr/>
        </p:nvSpPr>
        <p:spPr>
          <a:xfrm>
            <a:off x="484908" y="1413163"/>
            <a:ext cx="1967347" cy="983673"/>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2854037" y="1468581"/>
            <a:ext cx="6220691" cy="8728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smtClean="0">
                <a:solidFill>
                  <a:schemeClr val="tx1"/>
                </a:solidFill>
              </a:rPr>
              <a:t>Sécurité</a:t>
            </a:r>
            <a:endParaRPr lang="fr-FR" sz="4400" dirty="0"/>
          </a:p>
        </p:txBody>
      </p:sp>
      <p:sp>
        <p:nvSpPr>
          <p:cNvPr id="13" name="Flèche droite 12"/>
          <p:cNvSpPr/>
          <p:nvPr/>
        </p:nvSpPr>
        <p:spPr>
          <a:xfrm>
            <a:off x="484908" y="2621972"/>
            <a:ext cx="1967347" cy="983673"/>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2452255" y="2621972"/>
            <a:ext cx="9504217" cy="8728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smtClean="0">
                <a:solidFill>
                  <a:schemeClr val="tx1"/>
                </a:solidFill>
              </a:rPr>
              <a:t>Invention de </a:t>
            </a:r>
            <a:r>
              <a:rPr lang="fr-FR" sz="4400" dirty="0">
                <a:solidFill>
                  <a:schemeClr val="tx1"/>
                </a:solidFill>
              </a:rPr>
              <a:t>c</a:t>
            </a:r>
            <a:r>
              <a:rPr lang="fr-FR" sz="4400" dirty="0" smtClean="0">
                <a:solidFill>
                  <a:schemeClr val="tx1"/>
                </a:solidFill>
              </a:rPr>
              <a:t>ode source Vulnérable</a:t>
            </a:r>
            <a:endParaRPr lang="fr-FR" sz="4400" dirty="0"/>
          </a:p>
        </p:txBody>
      </p:sp>
      <p:sp>
        <p:nvSpPr>
          <p:cNvPr id="16" name="Flèche droite 15"/>
          <p:cNvSpPr/>
          <p:nvPr/>
        </p:nvSpPr>
        <p:spPr>
          <a:xfrm>
            <a:off x="484908" y="3927764"/>
            <a:ext cx="1967347" cy="983673"/>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3124200" y="3927764"/>
            <a:ext cx="7502237" cy="8728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dirty="0" smtClean="0">
                <a:solidFill>
                  <a:schemeClr val="tx1"/>
                </a:solidFill>
              </a:rPr>
              <a:t>Problème de dépendances</a:t>
            </a:r>
            <a:endParaRPr lang="fr-FR" sz="4400" dirty="0"/>
          </a:p>
        </p:txBody>
      </p:sp>
    </p:spTree>
    <p:extLst>
      <p:ext uri="{BB962C8B-B14F-4D97-AF65-F5344CB8AC3E}">
        <p14:creationId xmlns:p14="http://schemas.microsoft.com/office/powerpoint/2010/main" val="2761609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inVertical)">
                                      <p:cBhvr>
                                        <p:cTn id="18" dur="500"/>
                                        <p:tgtEl>
                                          <p:spTgt spid="15"/>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arn(inVertical)">
                                      <p:cBhvr>
                                        <p:cTn id="26" dur="500"/>
                                        <p:tgtEl>
                                          <p:spTgt spid="17"/>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arn(inVertical)">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animBg="1"/>
      <p:bldP spid="15" grpId="0" animBg="1"/>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92428"/>
          </a:xfrm>
          <a:prstGeom prst="rect">
            <a:avLst/>
          </a:prstGeom>
          <a:solidFill>
            <a:srgbClr val="00B0F0"/>
          </a:solid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solidFill>
                  <a:schemeClr val="tx1"/>
                </a:solidFill>
              </a:rPr>
              <a:t>Conclusion</a:t>
            </a:r>
            <a:endParaRPr lang="fr-FR" dirty="0">
              <a:solidFill>
                <a:schemeClr val="tx1"/>
              </a:solidFill>
            </a:endParaRPr>
          </a:p>
        </p:txBody>
      </p:sp>
      <p:sp>
        <p:nvSpPr>
          <p:cNvPr id="5" name="Sous-titre 4"/>
          <p:cNvSpPr>
            <a:spLocks noGrp="1"/>
          </p:cNvSpPr>
          <p:nvPr>
            <p:ph type="subTitle" idx="1"/>
          </p:nvPr>
        </p:nvSpPr>
        <p:spPr>
          <a:xfrm>
            <a:off x="360218" y="706583"/>
            <a:ext cx="11513127" cy="5119254"/>
          </a:xfrm>
        </p:spPr>
        <p:txBody>
          <a:bodyPr>
            <a:normAutofit/>
          </a:bodyPr>
          <a:lstStyle/>
          <a:p>
            <a:pPr algn="l"/>
            <a:r>
              <a:rPr lang="fr-FR" dirty="0"/>
              <a:t>La technologie Docker est particulièrement utile si le besoin est de faire tourner un maximum d’applications sur un minimum de serveurs mais il faut garder à l’esprit que la sécurité n’est pour l’instant pas suffisante.</a:t>
            </a:r>
          </a:p>
          <a:p>
            <a:pPr algn="l"/>
            <a:r>
              <a:rPr lang="fr-FR" dirty="0"/>
              <a:t>En revanche, si le besoin est d'exécuter plusieurs applications sur des serveurs et/ou d’avoir une grande variété de systèmes d'exploitation, mieux vaut s’orienter vers les machines virtuelles</a:t>
            </a:r>
            <a:r>
              <a:rPr lang="fr-FR" dirty="0" smtClean="0"/>
              <a:t>.</a:t>
            </a:r>
          </a:p>
          <a:p>
            <a:pPr algn="l"/>
            <a:endParaRPr lang="fr-FR" dirty="0"/>
          </a:p>
        </p:txBody>
      </p:sp>
    </p:spTree>
    <p:extLst>
      <p:ext uri="{BB962C8B-B14F-4D97-AF65-F5344CB8AC3E}">
        <p14:creationId xmlns:p14="http://schemas.microsoft.com/office/powerpoint/2010/main" val="13704163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arn(inVertical)">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arn(inVertical)">
                                      <p:cBhvr>
                                        <p:cTn id="15"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92428"/>
          </a:xfrm>
          <a:prstGeom prst="rect">
            <a:avLst/>
          </a:prstGeom>
          <a:solidFill>
            <a:srgbClr val="00B0F0"/>
          </a:solid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solidFill>
                  <a:schemeClr val="tx1"/>
                </a:solidFill>
              </a:rPr>
              <a:t>Perspectives</a:t>
            </a:r>
            <a:endParaRPr lang="fr-FR" dirty="0">
              <a:solidFill>
                <a:schemeClr val="tx1"/>
              </a:solidFill>
            </a:endParaRPr>
          </a:p>
        </p:txBody>
      </p:sp>
      <p:sp>
        <p:nvSpPr>
          <p:cNvPr id="5" name="Sous-titre 4"/>
          <p:cNvSpPr>
            <a:spLocks noGrp="1"/>
          </p:cNvSpPr>
          <p:nvPr>
            <p:ph type="subTitle" idx="1"/>
          </p:nvPr>
        </p:nvSpPr>
        <p:spPr>
          <a:xfrm>
            <a:off x="110836" y="831273"/>
            <a:ext cx="12081164" cy="1911927"/>
          </a:xfrm>
        </p:spPr>
        <p:txBody>
          <a:bodyPr>
            <a:normAutofit/>
          </a:bodyPr>
          <a:lstStyle/>
          <a:p>
            <a:pPr algn="l"/>
            <a:r>
              <a:rPr lang="fr-FR" dirty="0"/>
              <a:t>Selon le cabinet 451 </a:t>
            </a:r>
            <a:r>
              <a:rPr lang="fr-FR" dirty="0" err="1"/>
              <a:t>Research</a:t>
            </a:r>
            <a:r>
              <a:rPr lang="fr-FR" dirty="0"/>
              <a:t>, le marché des conteneurs applicatifs va bondir de 762 millions de dollars en 2016 à 2,7 milliards en 2020, soit une croissance annuelle moyenne de 40 %. Malgré cette progression record, la technologie popularisée notamment par Docker représentera dans 3 ans une part encore relativement faible des technologies sous-tendant </a:t>
            </a:r>
            <a:r>
              <a:rPr lang="fr-FR" dirty="0" smtClean="0"/>
              <a:t>. </a:t>
            </a:r>
            <a:r>
              <a:rPr lang="fr-FR" dirty="0"/>
              <a:t>Cet ensemble est estimé à 23,1 milliards de dollars en 2017 et devrait progresser de 15 % par an d’ici à 2020.</a:t>
            </a:r>
          </a:p>
        </p:txBody>
      </p:sp>
    </p:spTree>
    <p:extLst>
      <p:ext uri="{BB962C8B-B14F-4D97-AF65-F5344CB8AC3E}">
        <p14:creationId xmlns:p14="http://schemas.microsoft.com/office/powerpoint/2010/main" val="3486536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1362</TotalTime>
  <Words>351</Words>
  <Application>Microsoft Office PowerPoint</Application>
  <PresentationFormat>Grand écran</PresentationFormat>
  <Paragraphs>44</Paragraphs>
  <Slides>10</Slides>
  <Notes>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Baye Ndémba Seye</dc:creator>
  <cp:lastModifiedBy>Baye Ndémba Seye</cp:lastModifiedBy>
  <cp:revision>149</cp:revision>
  <dcterms:created xsi:type="dcterms:W3CDTF">2018-03-15T10:56:58Z</dcterms:created>
  <dcterms:modified xsi:type="dcterms:W3CDTF">2018-03-21T11:26:40Z</dcterms:modified>
</cp:coreProperties>
</file>