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97" r:id="rId3"/>
    <p:sldId id="296" r:id="rId4"/>
    <p:sldId id="275" r:id="rId5"/>
    <p:sldId id="317" r:id="rId6"/>
    <p:sldId id="298" r:id="rId7"/>
    <p:sldId id="299" r:id="rId8"/>
    <p:sldId id="322" r:id="rId9"/>
    <p:sldId id="301" r:id="rId10"/>
    <p:sldId id="302" r:id="rId11"/>
    <p:sldId id="311" r:id="rId12"/>
    <p:sldId id="271" r:id="rId13"/>
    <p:sldId id="709" r:id="rId14"/>
    <p:sldId id="712" r:id="rId15"/>
    <p:sldId id="312" r:id="rId16"/>
    <p:sldId id="303" r:id="rId17"/>
    <p:sldId id="304" r:id="rId18"/>
    <p:sldId id="710" r:id="rId19"/>
    <p:sldId id="714" r:id="rId20"/>
    <p:sldId id="305" r:id="rId21"/>
    <p:sldId id="716" r:id="rId22"/>
    <p:sldId id="718" r:id="rId23"/>
    <p:sldId id="713" r:id="rId24"/>
    <p:sldId id="278" r:id="rId25"/>
    <p:sldId id="273" r:id="rId26"/>
    <p:sldId id="307" r:id="rId27"/>
    <p:sldId id="315" r:id="rId28"/>
    <p:sldId id="340" r:id="rId29"/>
    <p:sldId id="347" r:id="rId30"/>
    <p:sldId id="348" r:id="rId31"/>
    <p:sldId id="349" r:id="rId32"/>
    <p:sldId id="350" r:id="rId33"/>
    <p:sldId id="351" r:id="rId34"/>
    <p:sldId id="308" r:id="rId35"/>
    <p:sldId id="314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35" r:id="rId45"/>
    <p:sldId id="316" r:id="rId46"/>
    <p:sldId id="319" r:id="rId47"/>
    <p:sldId id="336" r:id="rId48"/>
    <p:sldId id="362" r:id="rId49"/>
    <p:sldId id="363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14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7E914-958D-4965-A8BC-72F8AF9FB451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C2A00-0DC3-4D76-BCAC-0736EA21B80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435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37F0F9-5273-4046-B2DF-9255A18A13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A3B6447-B300-F94B-AB99-9732895231AF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720C1B4-C164-1D4D-AAF5-172F52D89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A0ACA57-9E51-E24D-9ED6-E1F660BD9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B83BEAD-86E9-AA4B-99C8-5F6DFCC70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415648-CBE1-644D-9D21-93E810116034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A82A857-162E-F34D-8BFC-BBE7B35F4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E339B0A-DFD7-C849-8209-E762A08B4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Shone = menyinari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70AD58A-B255-394F-9004-8C5C08BB4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8CA04B9-6F79-DD4A-9553-EB6FDF869298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B46B255-FA15-924D-813C-B7A46370D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B4E7C21-97BA-1E45-80FF-1A5425FAD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DB482BA-F01C-C84C-8962-ED1CF8A32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2C7F7C-BD9D-E748-9385-8C96CB550D8F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47DCFF4-0EF6-C94A-BD33-34BCC96D0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DE8A4F2-F5D2-D442-BA03-78174E8D6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0CF70F1-354D-6B4E-9524-2E0064224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3DFBF1-82E2-234B-9EB4-638BD6631FB5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3D4FF40-5C44-5C4A-B061-C8D2553EA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4B5864E-CA70-B240-B7D3-6C7DFF51E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Analogue Vs digital</a:t>
            </a:r>
          </a:p>
          <a:p>
            <a:pPr eaLnBrk="1" hangingPunct="1">
              <a:buFontTx/>
              <a:buChar char="•"/>
            </a:pPr>
            <a:r>
              <a:rPr lang="en-IE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Think of the volume knob on your stereo</a:t>
            </a:r>
          </a:p>
          <a:p>
            <a:pPr eaLnBrk="1" hangingPunct="1">
              <a:buFontTx/>
              <a:buChar char="•"/>
            </a:pPr>
            <a:r>
              <a:rPr lang="en-IE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Records Vs CDs Vs Mp3s</a:t>
            </a:r>
          </a:p>
          <a:p>
            <a:pPr eaLnBrk="1" hangingPunct="1"/>
            <a:endParaRPr lang="en-IE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IE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Nyquist theory etc talks about how much sampling we need to do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D1619E1-82CD-3C4B-8AF9-8376AF51B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BF40E5-D75D-544E-BE5D-6E379A931854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E72CF2F-AC7C-8A4B-9240-88582DA97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25A65BB-BBA2-B34C-BF18-E28E470F2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ED38695-62C6-AC49-B8C0-2DCA062EC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85B8692-6922-544F-A141-8108F2DE0C72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103C80F-72A7-CF4E-A36B-2B6F28348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9E6EA72-A955-234F-873C-88EA499E1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Resolusi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spasial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hanya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mengacu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pada detail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terkecil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yang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dapat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dilihat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dalam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sebuah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gambar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9609959-4843-5748-B610-166B24529F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825A293-1331-554E-B661-93C87CE743CA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E7828AF-E439-7242-908E-7ED4C9101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0DF5B48-1231-B644-8582-822B19CC9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17E1B44-2C2A-0D4C-9F38-75C26101AF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D37625-2FD6-EA40-894B-A4FA8F736F5A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332D5B6-205D-334C-8D71-0D5BAEF9D8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BB81311-28B8-644E-A070-5E8449038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7399CC7-ECD4-7F4A-97EB-AA1193D5E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60E67C9-8D89-624F-86F5-95CFA4123CBC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2ACC150-FC8E-2349-A927-C237AC8988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671A0A1-A652-5449-9905-C7FD3A603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85764C6-4D12-1441-BED1-CECF65C42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462052-AA6E-1F43-9D80-EFAADAF8BCDF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080EE51-FFAB-4349-A129-1DC1F6C57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9E0E4F3-15BF-2048-BA2E-3E4C43E9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331E6CB-F2BD-8848-A935-AFD5C42BA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0ADF22-AAD9-484A-BB44-4190AA379230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CAD9591-9FDE-2C46-BEC0-D69509C68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904163D-8E67-1941-B5DE-C1D2BB7DB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Cornea (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selaput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bening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and sclera keep everything in!</a:t>
            </a:r>
          </a:p>
          <a:p>
            <a:pPr eaLnBrk="1" hangingPunct="1"/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choroid contains all of the blood vessels that serve as nutrition to the eye</a:t>
            </a:r>
          </a:p>
          <a:p>
            <a:pPr eaLnBrk="1" hangingPunct="1"/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iris (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selaput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pelangi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contains the pigment that gives our eyes their colour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604F80DF-F650-944B-81F8-567EF3D5A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06C18BB-13E6-5143-B12F-A44B15828F7D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7C106D9-2866-004B-8AF1-77C2E6A4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73EEF6C-D62A-E241-A025-3371FB795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F67F004C-AF6A-BA4A-A6C9-8933AAA9C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3399BEE-9CD1-A849-96E2-AF79CE99A5AC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1486EC2-F866-2A4C-8E9F-1B749538AE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3BA7D8D-2449-8241-9BBA-B701801BD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C077A2C-64D8-844F-AC68-4C43A2E12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8C5DE9-79D7-EA4D-B167-DCA3DE4F25EC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675B515-4F5E-F247-833C-2ABDE7866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45C1491-1740-A04F-BDDC-648146EA6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5ECBBE9-369B-7448-BD56-CF3709901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567DE0-8FB0-5E46-A1F0-B1DF17944E72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208B34F-B902-8A4D-AF63-0C0881D9F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E47CC6B-4C5E-9A4E-8CC4-78F5860B0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064842C-ADE6-2C43-A3E4-2C6B23F94F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128EC7-74AF-5D47-94DA-72810E5E8A20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9A84F6A-C55C-424C-841C-205501660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FC9DFE3-FEC4-C74C-875F-A7D90127A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20A093B-767A-5F4E-A048-220F3E45D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75E72F-DE64-244A-B030-5F04404FD84E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FD7A65F-9172-C94F-8B30-58EF9A266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DB956F5C-66F6-6F41-ABA9-4ED3BF9E6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0BA1257-61B9-114C-87A8-D4682EB61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153F1D0-7B96-4A40-A37A-62FD91794EF5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D4627B3-1435-9E42-9811-46246730B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D540FBB-F0E1-5840-BBD0-087059F81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76908FE-A16B-E245-A402-E6218CCE9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27924B-6E92-2445-9F4E-B3D5CCDEEA08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64DD5DC-B6C7-E747-B2EE-8C8F4D8CC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DDF3C40B-5EBB-224F-B0AB-806655442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503A1BE-BEBF-274D-8812-8504EF1B3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BA3B89-5C8E-F544-985A-898E791D9898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10B2D5A-DCE5-3E41-9465-6AB073848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1C941E7-779B-6B40-9957-A01EE7D20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DFE35AEF-74DB-0448-B08A-2CA38073A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5DF614-6D09-B34D-872F-E9030181FBAC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50E4574-C559-B84D-8ED9-2822817A6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5E8D02A-A34C-3C4E-83B3-BD1B8395B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Rods (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batang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for general vison cones (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kerucut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) for details</a:t>
            </a:r>
          </a:p>
          <a:p>
            <a:pPr eaLnBrk="1" hangingPunct="1"/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Blind spot is where the optic nerve connects</a:t>
            </a:r>
          </a:p>
          <a:p>
            <a:pPr eaLnBrk="1" hangingPunct="1"/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BLIND SPOT EXPERIMENT</a:t>
            </a:r>
          </a:p>
          <a:p>
            <a:pPr eaLnBrk="1" hangingPunct="1"/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Women have extra cones which means they can see more colours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38FB79-55E7-3441-80F6-F1EFDE3F6A3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298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F13AF53-97AB-524D-86EF-0704ED31C4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81CF14-5D1F-9B45-8FDA-7E01F38300BA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4E85E35-BBF2-F34E-8B8C-2FEFD1592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8FDE4B9-FE62-D348-9BF9-90EEC6FD8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990BD6B-80D8-B749-A167-D0221C8AAB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F6A4BF-6B12-5D4A-A84E-D02EB169CF4D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94370BF-394F-F742-9F9B-0535B53FB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EB0A88FB-C38C-8E45-8F4A-55ED6B305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7B5C4DC-D990-2B41-99A6-9E483358A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8B062F3-CA60-3642-ADAF-0EF80E5404FA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AEC69B6-3565-A043-8E80-BCD847F450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A01890D-FBAF-FF45-A191-B33A36A09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2737F97-C413-4F4B-9328-D5A828E1B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60C06E-7E6C-974B-AF7E-120FC4EF2EAB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3BF3D08-831D-8546-80F0-0DA43FA46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B39121B-D406-D647-B298-762AA623F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FA1AE6E-C034-1B4D-B3F1-56AF688E6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AE47CF-D031-6C45-B2B1-7F9BD7DB57DB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E6C6310-90B7-7B47-84EE-855EB3B50D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4F90A8E-2AB1-3D47-A3B3-278074792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B47C6CA5-28A8-0442-BDE5-66B23A0D86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CC3290-E844-D340-AA0F-15504AC116B2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9D3898F-891D-7F4E-834F-ACE6D7087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BE14DB2-DD26-BD41-9B6A-200349E79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3DFF0EE-793C-1A49-B387-AD382D860F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D4A4FFC-4C6F-B248-BD71-9483E8DDB06D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C0771E0-84A9-2441-8BF4-FEEBF4069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E51F4AC-AF2C-DA45-9A5B-C617AF239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1 inch = 2,54 cm</a:t>
            </a:r>
          </a:p>
          <a:p>
            <a:pPr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6 inch = 15,24 cm</a:t>
            </a:r>
          </a:p>
          <a:p>
            <a:pPr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20 inch = 50,8 cm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0959381-158F-B24F-B7A4-38516C8C6B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FFDB88-0606-214E-A6DE-D738FA3C7F0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75505AB-4DBA-4040-9240-19FEDDAEA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617375E-6AE8-854A-A94A-721F2B1C2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920855E-4710-2B4D-A2BC-CEF422D8B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E9A489-76BD-534A-9BBB-78C21A9C46B1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A7F2A49-8C59-2F41-9689-0B7620B05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0A8EFD0-8188-E547-81F6-ED1456558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Percieve=see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0F88C44-A482-A945-8B5C-BB1CD6DA1E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DB7DCA-B8E7-2945-8C14-E03D60814CD7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897DC06-08AB-7B42-BB99-27882E6E4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7876435-7B98-644D-8129-7A18D8564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Mach bands were named after Ernst Mach who described the phenomenon in 1865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3B6E1B8-BFB1-3D4B-8793-5C519A229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0FB0D9-C401-E841-9C43-5F38C7A1704C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569967F-5168-5A40-9B28-4BD198F0E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AED19BF-0F4A-2F46-A50E-35617192B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9C9BF24-9135-9D41-833A-8E47582F3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27DF62-432B-9C45-ABDD-F92AB0AEE6A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A3F5413-A061-2E46-8E79-1A81E9D7A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FF6294D-00D7-CD40-9ECB-86189FB97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Pada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1666 Sir Isaac Newton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menemukan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bahwa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cahaya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melewati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prisma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terbagi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menjadi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spektrum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warna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terus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menerus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Banyak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aplikasi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gambar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menggunakan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radiasi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elektromagnetik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jauh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di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luar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spektrum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visual -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gambar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x-ray, 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gambar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infra-</a:t>
            </a:r>
            <a:r>
              <a:rPr lang="en-IE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merah</a:t>
            </a:r>
            <a:r>
              <a:rPr lang="en-IE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74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05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1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901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798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152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854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63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766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435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357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0C36-7128-4994-9A67-D2B120C8B7A8}" type="datetimeFigureOut">
              <a:rPr lang="id-ID" smtClean="0"/>
              <a:t>15/10/2020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8663F-B699-467E-8C48-1E58D73ED8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40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BE0F4CC-1835-4E7D-9696-23A0D58B1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Pembentukan dan Digitalisasi Citra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16BA68EB-BE12-4218-8968-728F93CFC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03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93870A-FE59-694E-B43A-6B553BE02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5340"/>
            <a:ext cx="9144000" cy="659002"/>
          </a:xfrm>
        </p:spPr>
        <p:txBody>
          <a:bodyPr/>
          <a:lstStyle/>
          <a:p>
            <a:pPr eaLnBrk="1" hangingPunct="1"/>
            <a:r>
              <a:rPr lang="en-IE" altLang="en-US" sz="3600" dirty="0" err="1">
                <a:ea typeface="ＭＳ Ｐゴシック" panose="020B0600070205080204" pitchFamily="34" charset="-128"/>
              </a:rPr>
              <a:t>Cahaya</a:t>
            </a:r>
            <a:r>
              <a:rPr lang="en-IE" altLang="en-US" sz="3600" dirty="0">
                <a:ea typeface="ＭＳ Ｐゴシック" panose="020B0600070205080204" pitchFamily="34" charset="-128"/>
              </a:rPr>
              <a:t> Dan Spektrum </a:t>
            </a:r>
            <a:r>
              <a:rPr lang="en-IE" altLang="en-US" sz="3600" dirty="0" err="1">
                <a:ea typeface="ＭＳ Ｐゴシック" panose="020B0600070205080204" pitchFamily="34" charset="-128"/>
              </a:rPr>
              <a:t>Elektromagnetik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5F2CE82-F730-1D46-9913-4AC0DC8B4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Cahaya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hanyalah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bagian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tertentu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dari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spektrum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elektromagnetik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dapat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dilihat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oleh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mata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manusia</a:t>
            </a:r>
            <a:r>
              <a:rPr lang="en-IE" altLang="en-US" dirty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/>
            <a:r>
              <a:rPr lang="en-IE" altLang="en-US" dirty="0">
                <a:ea typeface="ＭＳ Ｐゴシック" panose="020B0600070205080204" pitchFamily="34" charset="-128"/>
              </a:rPr>
              <a:t>Spektrum </a:t>
            </a:r>
            <a:r>
              <a:rPr lang="en-IE" altLang="en-US" dirty="0" err="1">
                <a:ea typeface="ＭＳ Ｐゴシック" panose="020B0600070205080204" pitchFamily="34" charset="-128"/>
              </a:rPr>
              <a:t>elektromagnetik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dibagi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sesuai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dengan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panjang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gelombang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berbagai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bentuk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energi</a:t>
            </a:r>
            <a:r>
              <a:rPr lang="en-IE" altLang="en-US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8675AD56-DE87-1647-81E7-DA77A99E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4"/>
          <a:stretch>
            <a:fillRect/>
          </a:stretch>
        </p:blipFill>
        <p:spPr bwMode="auto">
          <a:xfrm>
            <a:off x="806450" y="4529138"/>
            <a:ext cx="74422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21A89B1-7F38-0E42-828C-CB121D475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9498"/>
            <a:ext cx="7886700" cy="51980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Cahaya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Tercermin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C889D78-0A73-CF4D-A59D-4D0DA52F2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4259262" cy="5524500"/>
          </a:xfrm>
        </p:spPr>
        <p:txBody>
          <a:bodyPr/>
          <a:lstStyle/>
          <a:p>
            <a:pPr marL="0" indent="0" eaLnBrk="1" hangingPunct="1"/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Warna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yang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kita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persepsikan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(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lihat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)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ditentukan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oleh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sifat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cahaya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yang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dipantulkan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dari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suatu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objek</a:t>
            </a:r>
            <a:endParaRPr lang="en-IE" altLang="en-US" sz="2700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0" indent="0" eaLnBrk="1" hangingPunct="1"/>
            <a:endParaRPr lang="en-IE" altLang="en-US" sz="2700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Misalnya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,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jika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cahaya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putih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menyinari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objek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berwarna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hijau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,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sebagian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besar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panjang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gelombang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diserap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,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sementara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cahaya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hijau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dipantulkan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dari</a:t>
            </a:r>
            <a:r>
              <a:rPr lang="en-IE" altLang="en-US" sz="2700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700" dirty="0" err="1">
                <a:latin typeface="Helvetica" pitchFamily="2" charset="0"/>
                <a:ea typeface="ＭＳ Ｐゴシック" panose="020B0600070205080204" pitchFamily="34" charset="-128"/>
              </a:rPr>
              <a:t>objek</a:t>
            </a:r>
            <a:endParaRPr lang="en-US" altLang="en-US" sz="2700" dirty="0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AutoShape 5">
            <a:extLst>
              <a:ext uri="{FF2B5EF4-FFF2-40B4-BE49-F238E27FC236}">
                <a16:creationId xmlns:a16="http://schemas.microsoft.com/office/drawing/2014/main" id="{5E82F154-B50A-ED4A-8848-8A4456450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3422650"/>
            <a:ext cx="1012825" cy="2303463"/>
          </a:xfrm>
          <a:prstGeom prst="can">
            <a:avLst>
              <a:gd name="adj" fmla="val 56857"/>
            </a:avLst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IE" altLang="en-US" sz="1800"/>
          </a:p>
        </p:txBody>
      </p:sp>
      <p:sp>
        <p:nvSpPr>
          <p:cNvPr id="129030" name="AutoShape 6">
            <a:extLst>
              <a:ext uri="{FF2B5EF4-FFF2-40B4-BE49-F238E27FC236}">
                <a16:creationId xmlns:a16="http://schemas.microsoft.com/office/drawing/2014/main" id="{BE970831-117D-8F4F-841D-EC95A2A55B1D}"/>
              </a:ext>
            </a:extLst>
          </p:cNvPr>
          <p:cNvSpPr>
            <a:spLocks noChangeArrowheads="1"/>
          </p:cNvSpPr>
          <p:nvPr/>
        </p:nvSpPr>
        <p:spPr bwMode="auto">
          <a:xfrm rot="1190185">
            <a:off x="5562600" y="3695700"/>
            <a:ext cx="1876425" cy="701675"/>
          </a:xfrm>
          <a:prstGeom prst="rightArrow">
            <a:avLst>
              <a:gd name="adj1" fmla="val 50000"/>
              <a:gd name="adj2" fmla="val 6685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IE" altLang="en-US" sz="1200"/>
              <a:t>White Light</a:t>
            </a:r>
            <a:endParaRPr lang="en-US" altLang="en-US" sz="1200"/>
          </a:p>
        </p:txBody>
      </p:sp>
      <p:sp>
        <p:nvSpPr>
          <p:cNvPr id="129031" name="AutoShape 7">
            <a:extLst>
              <a:ext uri="{FF2B5EF4-FFF2-40B4-BE49-F238E27FC236}">
                <a16:creationId xmlns:a16="http://schemas.microsoft.com/office/drawing/2014/main" id="{92421171-66E9-054D-A80D-32C6B316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3902075"/>
            <a:ext cx="1239837" cy="1239838"/>
          </a:xfrm>
          <a:prstGeom prst="irregularSeal1">
            <a:avLst/>
          </a:prstGeom>
          <a:gradFill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IE" altLang="en-US" sz="1200"/>
              <a:t>Colours Absorbed</a:t>
            </a:r>
            <a:endParaRPr lang="en-US" altLang="en-US" sz="1200"/>
          </a:p>
        </p:txBody>
      </p:sp>
      <p:sp>
        <p:nvSpPr>
          <p:cNvPr id="129033" name="AutoShape 9">
            <a:extLst>
              <a:ext uri="{FF2B5EF4-FFF2-40B4-BE49-F238E27FC236}">
                <a16:creationId xmlns:a16="http://schemas.microsoft.com/office/drawing/2014/main" id="{C53D74C8-9676-9347-9199-FE15B6DDB09C}"/>
              </a:ext>
            </a:extLst>
          </p:cNvPr>
          <p:cNvSpPr>
            <a:spLocks noChangeArrowheads="1"/>
          </p:cNvSpPr>
          <p:nvPr/>
        </p:nvSpPr>
        <p:spPr bwMode="auto">
          <a:xfrm rot="-766446">
            <a:off x="5551488" y="4670425"/>
            <a:ext cx="1811337" cy="701675"/>
          </a:xfrm>
          <a:prstGeom prst="leftArrow">
            <a:avLst>
              <a:gd name="adj1" fmla="val 50000"/>
              <a:gd name="adj2" fmla="val 64536"/>
            </a:avLst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IE" altLang="en-US" sz="1200"/>
              <a:t>Green Light</a:t>
            </a:r>
            <a:endParaRPr lang="en-US" altLang="en-US" sz="1200"/>
          </a:p>
        </p:txBody>
      </p:sp>
      <p:sp>
        <p:nvSpPr>
          <p:cNvPr id="129035" name="AutoShape 11">
            <a:extLst>
              <a:ext uri="{FF2B5EF4-FFF2-40B4-BE49-F238E27FC236}">
                <a16:creationId xmlns:a16="http://schemas.microsoft.com/office/drawing/2014/main" id="{246B9ADE-51CD-7F47-AFB5-CC7FEAA80F00}"/>
              </a:ext>
            </a:extLst>
          </p:cNvPr>
          <p:cNvSpPr>
            <a:spLocks noChangeArrowheads="1"/>
          </p:cNvSpPr>
          <p:nvPr/>
        </p:nvSpPr>
        <p:spPr bwMode="auto">
          <a:xfrm rot="-264804">
            <a:off x="5006975" y="3152775"/>
            <a:ext cx="800100" cy="946150"/>
          </a:xfrm>
          <a:prstGeom prst="irregularSeal2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IE" altLang="en-US" sz="1800"/>
          </a:p>
        </p:txBody>
      </p:sp>
      <p:sp>
        <p:nvSpPr>
          <p:cNvPr id="26633" name="Litebulb">
            <a:extLst>
              <a:ext uri="{FF2B5EF4-FFF2-40B4-BE49-F238E27FC236}">
                <a16:creationId xmlns:a16="http://schemas.microsoft.com/office/drawing/2014/main" id="{B8CA4B09-EDC9-2448-B7BB-4F1A8C3C3855}"/>
              </a:ext>
            </a:extLst>
          </p:cNvPr>
          <p:cNvSpPr>
            <a:spLocks noEditPoints="1" noChangeArrowheads="1"/>
          </p:cNvSpPr>
          <p:nvPr/>
        </p:nvSpPr>
        <p:spPr bwMode="auto">
          <a:xfrm rot="6497275">
            <a:off x="4854575" y="3162300"/>
            <a:ext cx="506413" cy="7604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rect">
              <a:fillToRect l="50000" t="50000" r="50000" b="50000"/>
            </a:path>
          </a:gra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Oval 16">
            <a:extLst>
              <a:ext uri="{FF2B5EF4-FFF2-40B4-BE49-F238E27FC236}">
                <a16:creationId xmlns:a16="http://schemas.microsoft.com/office/drawing/2014/main" id="{4B9B2DEE-D7F1-264E-B87F-FB667452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4941888"/>
            <a:ext cx="725487" cy="7254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IE" altLang="en-US" sz="1800"/>
          </a:p>
        </p:txBody>
      </p:sp>
      <p:sp>
        <p:nvSpPr>
          <p:cNvPr id="26635" name="Rectangle 17">
            <a:extLst>
              <a:ext uri="{FF2B5EF4-FFF2-40B4-BE49-F238E27FC236}">
                <a16:creationId xmlns:a16="http://schemas.microsoft.com/office/drawing/2014/main" id="{521E3638-D3CC-7A48-97EA-BC76F9120B91}"/>
              </a:ext>
            </a:extLst>
          </p:cNvPr>
          <p:cNvSpPr>
            <a:spLocks noChangeArrowheads="1"/>
          </p:cNvSpPr>
          <p:nvPr/>
        </p:nvSpPr>
        <p:spPr bwMode="auto">
          <a:xfrm rot="629863">
            <a:off x="4500563" y="5427663"/>
            <a:ext cx="1131887" cy="3635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IE" altLang="en-US" sz="1800"/>
          </a:p>
        </p:txBody>
      </p:sp>
      <p:sp>
        <p:nvSpPr>
          <p:cNvPr id="26636" name="Rectangle 18">
            <a:extLst>
              <a:ext uri="{FF2B5EF4-FFF2-40B4-BE49-F238E27FC236}">
                <a16:creationId xmlns:a16="http://schemas.microsoft.com/office/drawing/2014/main" id="{0EC3F8EC-F798-8541-9ECC-68926CC47657}"/>
              </a:ext>
            </a:extLst>
          </p:cNvPr>
          <p:cNvSpPr>
            <a:spLocks noChangeArrowheads="1"/>
          </p:cNvSpPr>
          <p:nvPr/>
        </p:nvSpPr>
        <p:spPr bwMode="auto">
          <a:xfrm rot="19426095" flipH="1">
            <a:off x="4556125" y="4814888"/>
            <a:ext cx="1131888" cy="3635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IE" altLang="en-US" sz="1800"/>
          </a:p>
        </p:txBody>
      </p:sp>
      <p:sp>
        <p:nvSpPr>
          <p:cNvPr id="26637" name="Line 12">
            <a:extLst>
              <a:ext uri="{FF2B5EF4-FFF2-40B4-BE49-F238E27FC236}">
                <a16:creationId xmlns:a16="http://schemas.microsoft.com/office/drawing/2014/main" id="{CABC8605-3341-A642-821B-8AD0C6DB17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9825" y="4983163"/>
            <a:ext cx="5080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85548CBE-A086-FF40-A390-5D27F800D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6650" y="5389563"/>
            <a:ext cx="582613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9" name="Oval 19">
            <a:extLst>
              <a:ext uri="{FF2B5EF4-FFF2-40B4-BE49-F238E27FC236}">
                <a16:creationId xmlns:a16="http://schemas.microsoft.com/office/drawing/2014/main" id="{A2150EE2-FB27-BA4B-B64C-F8C8C70C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5143500"/>
            <a:ext cx="115888" cy="203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IE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  <p:bldP spid="129031" grpId="0" animBg="1"/>
      <p:bldP spid="129033" grpId="0" animBg="1"/>
      <p:bldP spid="1290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4"/>
            <a:ext cx="7886700" cy="567562"/>
          </a:xfrm>
        </p:spPr>
        <p:txBody>
          <a:bodyPr>
            <a:normAutofit fontScale="90000"/>
          </a:bodyPr>
          <a:lstStyle/>
          <a:p>
            <a:r>
              <a:rPr lang="en-US" dirty="0"/>
              <a:t>Sampling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Kuantisasi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500"/>
            <a:ext cx="9144000" cy="5524500"/>
          </a:xfrm>
        </p:spPr>
        <p:txBody>
          <a:bodyPr>
            <a:normAutofit/>
          </a:bodyPr>
          <a:lstStyle/>
          <a:p>
            <a:r>
              <a:rPr lang="en-US" dirty="0"/>
              <a:t>Citra digital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digitalisasi</a:t>
            </a:r>
            <a:r>
              <a:rPr lang="en-US" dirty="0"/>
              <a:t>. </a:t>
            </a:r>
          </a:p>
          <a:p>
            <a:r>
              <a:rPr lang="en-US" dirty="0"/>
              <a:t>Sampling</a:t>
            </a:r>
          </a:p>
          <a:p>
            <a:pPr lvl="1"/>
            <a:r>
              <a:rPr lang="en-US" dirty="0"/>
              <a:t>Proses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x,y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kontinyu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grid (</a:t>
            </a:r>
            <a:r>
              <a:rPr lang="en-US" dirty="0" err="1"/>
              <a:t>celah</a:t>
            </a:r>
            <a:r>
              <a:rPr lang="en-US" dirty="0"/>
              <a:t>) </a:t>
            </a:r>
            <a:endParaRPr lang="id-ID" dirty="0"/>
          </a:p>
          <a:p>
            <a:pPr lvl="0"/>
            <a:r>
              <a:rPr lang="en-US" dirty="0" err="1"/>
              <a:t>Kuantisasi</a:t>
            </a:r>
            <a:endParaRPr lang="id-ID" dirty="0"/>
          </a:p>
          <a:p>
            <a:pPr lvl="1"/>
            <a:r>
              <a:rPr lang="en-US" dirty="0"/>
              <a:t>Proses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kontinyu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level,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 </a:t>
            </a:r>
            <a:r>
              <a:rPr lang="en-US" dirty="0" err="1"/>
              <a:t>buah</a:t>
            </a:r>
            <a:r>
              <a:rPr lang="en-US" dirty="0"/>
              <a:t> level [0,L-1] yang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(integer),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 = 2</a:t>
            </a:r>
            <a:r>
              <a:rPr lang="en-US" baseline="30000" dirty="0"/>
              <a:t>a</a:t>
            </a:r>
            <a:r>
              <a:rPr lang="en-US" dirty="0"/>
              <a:t>, 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, a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507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9530-65B1-4F01-8880-EBA4D4150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55" y="213071"/>
            <a:ext cx="8145118" cy="4121945"/>
          </a:xfrm>
        </p:spPr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digitalisasi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:</a:t>
            </a:r>
          </a:p>
          <a:p>
            <a:pPr marL="559594" indent="-388144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Penerokan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sampling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dirty="0" err="1">
                <a:solidFill>
                  <a:srgbClr val="FF0000"/>
                </a:solidFill>
              </a:rPr>
              <a:t>yaitu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digitalisasi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secara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spasial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).</a:t>
            </a:r>
          </a:p>
          <a:p>
            <a:pPr marL="559594" indent="-388144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Kuantisasi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yaitu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pengangkaan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nilai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intensitas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err="1">
                <a:solidFill>
                  <a:srgbClr val="FF0000"/>
                </a:solidFill>
              </a:rPr>
              <a:t>menjadi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 err="1"/>
              <a:t>Kedua</a:t>
            </a:r>
            <a:r>
              <a:rPr lang="en-US" dirty="0"/>
              <a:t> proses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 err="1"/>
              <a:t>diskritisasi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ranah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</p:txBody>
      </p:sp>
      <p:pic>
        <p:nvPicPr>
          <p:cNvPr id="4" name="Picture 4" descr="fund_fig2">
            <a:extLst>
              <a:ext uri="{FF2B5EF4-FFF2-40B4-BE49-F238E27FC236}">
                <a16:creationId xmlns:a16="http://schemas.microsoft.com/office/drawing/2014/main" id="{A8516F6B-26C0-40F6-B840-3C6DA7E7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3" y="3535145"/>
            <a:ext cx="3928148" cy="207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D065559-E4BD-48A0-B3EB-855A8B68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4"/>
          <a:stretch>
            <a:fillRect/>
          </a:stretch>
        </p:blipFill>
        <p:spPr bwMode="auto">
          <a:xfrm>
            <a:off x="4887567" y="3535145"/>
            <a:ext cx="3539168" cy="207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B69C70-83B6-4443-8E65-17E058185144}"/>
              </a:ext>
            </a:extLst>
          </p:cNvPr>
          <p:cNvSpPr/>
          <p:nvPr/>
        </p:nvSpPr>
        <p:spPr>
          <a:xfrm>
            <a:off x="0" y="6437180"/>
            <a:ext cx="9144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50" dirty="0" err="1">
                <a:solidFill>
                  <a:srgbClr val="FF0000"/>
                </a:solidFill>
                <a:latin typeface="Arial" panose="020B0604020202020204" pitchFamily="34" charset="0"/>
              </a:rPr>
              <a:t>Sumber</a:t>
            </a:r>
            <a:r>
              <a:rPr lang="en-US" altLang="en-US" sz="1050" dirty="0">
                <a:solidFill>
                  <a:srgbClr val="FF0000"/>
                </a:solidFill>
                <a:latin typeface="Arial" panose="020B0604020202020204" pitchFamily="34" charset="0"/>
              </a:rPr>
              <a:t>: Dr. George </a:t>
            </a:r>
            <a:r>
              <a:rPr lang="en-US" altLang="en-US" sz="1050" dirty="0" err="1">
                <a:solidFill>
                  <a:srgbClr val="FF0000"/>
                </a:solidFill>
                <a:latin typeface="Arial" panose="020B0604020202020204" pitchFamily="34" charset="0"/>
              </a:rPr>
              <a:t>Bebis</a:t>
            </a:r>
            <a:r>
              <a:rPr lang="en-US" altLang="en-US" sz="105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050" i="1" dirty="0">
                <a:solidFill>
                  <a:srgbClr val="FF0000"/>
                </a:solidFill>
              </a:rPr>
              <a:t>Image Formation and Representation</a:t>
            </a:r>
            <a:r>
              <a:rPr lang="en-US" altLang="en-US" sz="1050" dirty="0">
                <a:solidFill>
                  <a:srgbClr val="FF0000"/>
                </a:solidFill>
              </a:rPr>
              <a:t>, </a:t>
            </a:r>
            <a:r>
              <a:rPr lang="en-US" altLang="en-US" sz="1050" dirty="0">
                <a:solidFill>
                  <a:srgbClr val="FF0000"/>
                </a:solidFill>
                <a:latin typeface="Arial" panose="020B0604020202020204" pitchFamily="34" charset="0"/>
              </a:rPr>
              <a:t>CS485/685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70312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A:\cast_p3.jpg">
            <a:extLst>
              <a:ext uri="{FF2B5EF4-FFF2-40B4-BE49-F238E27FC236}">
                <a16:creationId xmlns:a16="http://schemas.microsoft.com/office/drawing/2014/main" id="{543511ED-4FC0-4791-B9F5-ED1532EB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7" y="2125732"/>
            <a:ext cx="7471508" cy="26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F46B2-A006-46BD-A9BA-4F17AA08FEED}"/>
              </a:ext>
            </a:extLst>
          </p:cNvPr>
          <p:cNvSpPr txBox="1"/>
          <p:nvPr/>
        </p:nvSpPr>
        <p:spPr>
          <a:xfrm>
            <a:off x="879613" y="1431235"/>
            <a:ext cx="228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digitalisasi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EF4C92C7-50DB-4FE1-90AF-77471D21EF19}"/>
              </a:ext>
            </a:extLst>
          </p:cNvPr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Rinaldi Munir, 2019.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Digitalisasi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Citra, IF4073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Interpretasi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Pengolahan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Citra,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Sekolah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Teknik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Elektro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Informatika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Institut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Teknologi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Bandung</a:t>
            </a:r>
          </a:p>
          <a:p>
            <a:endParaRPr lang="id-ID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0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8844177-03A2-6D42-9411-3C39B9558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7886700" cy="5492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Akuisisi</a:t>
            </a:r>
            <a:r>
              <a:rPr lang="en-IE" altLang="en-US" dirty="0">
                <a:ea typeface="ＭＳ Ｐゴシック" panose="020B0600070205080204" pitchFamily="34" charset="-128"/>
              </a:rPr>
              <a:t> Citra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90139A4-938C-3042-B19C-A039C249C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229600" cy="1964871"/>
          </a:xfrm>
        </p:spPr>
        <p:txBody>
          <a:bodyPr/>
          <a:lstStyle/>
          <a:p>
            <a:pPr marL="0" indent="0" eaLnBrk="1" hangingPunct="1"/>
            <a:r>
              <a:rPr lang="en-IE" altLang="en-US" dirty="0">
                <a:ea typeface="ＭＳ Ｐゴシック" panose="020B0600070205080204" pitchFamily="34" charset="-128"/>
              </a:rPr>
              <a:t>Gambar </a:t>
            </a:r>
            <a:r>
              <a:rPr lang="en-IE" altLang="en-US" dirty="0" err="1">
                <a:ea typeface="ＭＳ Ｐゴシック" panose="020B0600070205080204" pitchFamily="34" charset="-128"/>
              </a:rPr>
              <a:t>biasanya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dihasilkan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dengan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menerangi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objek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menyerap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energi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dipantulkan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oleh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objek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tersebut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D9A599C9-FF2A-804A-800D-BD8C8CBF8B14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32775" name="Picture 7" descr="book">
              <a:extLst>
                <a:ext uri="{FF2B5EF4-FFF2-40B4-BE49-F238E27FC236}">
                  <a16:creationId xmlns:a16="http://schemas.microsoft.com/office/drawing/2014/main" id="{3B2D73DC-044B-B34F-A079-9E1EC7D08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6" name="Rectangle 8">
              <a:extLst>
                <a:ext uri="{FF2B5EF4-FFF2-40B4-BE49-F238E27FC236}">
                  <a16:creationId xmlns:a16="http://schemas.microsoft.com/office/drawing/2014/main" id="{295B9166-9B3B-5D4F-BB79-FF2B268257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4">
            <a:extLst>
              <a:ext uri="{FF2B5EF4-FFF2-40B4-BE49-F238E27FC236}">
                <a16:creationId xmlns:a16="http://schemas.microsoft.com/office/drawing/2014/main" id="{4B6D6CF1-F0A5-B948-813C-B583248B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b="18896"/>
          <a:stretch>
            <a:fillRect/>
          </a:stretch>
        </p:blipFill>
        <p:spPr bwMode="auto">
          <a:xfrm>
            <a:off x="1209675" y="2895600"/>
            <a:ext cx="701774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4AD1331-9072-4E47-984D-BF9D43AC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2478"/>
            <a:ext cx="7886700" cy="695578"/>
          </a:xfrm>
        </p:spPr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Penginderaan</a:t>
            </a:r>
            <a:r>
              <a:rPr lang="en-IE" altLang="en-US" dirty="0">
                <a:ea typeface="ＭＳ Ｐゴシック" panose="020B0600070205080204" pitchFamily="34" charset="-128"/>
              </a:rPr>
              <a:t> Citra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6136A88-5E57-A045-BBC4-DC38F1994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Energi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masuk</a:t>
            </a:r>
            <a:r>
              <a:rPr lang="en-IE" altLang="en-US" dirty="0">
                <a:ea typeface="ＭＳ Ｐゴシック" panose="020B0600070205080204" pitchFamily="34" charset="-128"/>
              </a:rPr>
              <a:t> dan </a:t>
            </a:r>
            <a:r>
              <a:rPr lang="en-IE" altLang="en-US" dirty="0" err="1">
                <a:ea typeface="ＭＳ Ｐゴシック" panose="020B0600070205080204" pitchFamily="34" charset="-128"/>
              </a:rPr>
              <a:t>diterima</a:t>
            </a:r>
            <a:r>
              <a:rPr lang="en-IE" altLang="en-US" dirty="0">
                <a:ea typeface="ＭＳ Ｐゴシック" panose="020B0600070205080204" pitchFamily="34" charset="-128"/>
              </a:rPr>
              <a:t> pada </a:t>
            </a:r>
            <a:r>
              <a:rPr lang="en-IE" altLang="en-US" dirty="0" err="1">
                <a:ea typeface="ＭＳ Ｐゴシック" panose="020B0600070205080204" pitchFamily="34" charset="-128"/>
              </a:rPr>
              <a:t>permukaan</a:t>
            </a:r>
            <a:r>
              <a:rPr lang="en-IE" altLang="en-US" dirty="0">
                <a:ea typeface="ＭＳ Ｐゴシック" panose="020B0600070205080204" pitchFamily="34" charset="-128"/>
              </a:rPr>
              <a:t> sensor </a:t>
            </a:r>
            <a:r>
              <a:rPr lang="en-IE" altLang="en-US" dirty="0" err="1">
                <a:ea typeface="ＭＳ Ｐゴシック" panose="020B0600070205080204" pitchFamily="34" charset="-128"/>
              </a:rPr>
              <a:t>selanjutnya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menghasilkan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tegangan</a:t>
            </a:r>
            <a:r>
              <a:rPr lang="en-IE" altLang="en-US" dirty="0">
                <a:ea typeface="ＭＳ Ｐゴシック" panose="020B0600070205080204" pitchFamily="34" charset="-128"/>
              </a:rPr>
              <a:t>. </a:t>
            </a:r>
            <a:r>
              <a:rPr lang="en-IE" altLang="en-US" dirty="0" err="1">
                <a:ea typeface="ＭＳ Ｐゴシック" panose="020B0600070205080204" pitchFamily="34" charset="-128"/>
              </a:rPr>
              <a:t>Sejumlah</a:t>
            </a:r>
            <a:r>
              <a:rPr lang="en-IE" altLang="en-US" dirty="0">
                <a:ea typeface="ＭＳ Ｐゴシック" panose="020B0600070205080204" pitchFamily="34" charset="-128"/>
              </a:rPr>
              <a:t> sensor </a:t>
            </a:r>
            <a:r>
              <a:rPr lang="en-IE" altLang="en-US" dirty="0" err="1">
                <a:ea typeface="ＭＳ Ｐゴシック" panose="020B0600070205080204" pitchFamily="34" charset="-128"/>
              </a:rPr>
              <a:t>disusun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untuk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mengoptimalkan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penangkapan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gambar</a:t>
            </a:r>
            <a:r>
              <a:rPr lang="en-IE" altLang="en-US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03965DF2-563D-1242-9F39-CB9D52BA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7" t="43372" r="15163"/>
          <a:stretch>
            <a:fillRect/>
          </a:stretch>
        </p:blipFill>
        <p:spPr bwMode="auto">
          <a:xfrm>
            <a:off x="5511800" y="3497263"/>
            <a:ext cx="2970213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85DC9453-6DA6-9C4E-B1A9-719D394BE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7" t="32266" b="57275"/>
          <a:stretch>
            <a:fillRect/>
          </a:stretch>
        </p:blipFill>
        <p:spPr bwMode="auto">
          <a:xfrm>
            <a:off x="469900" y="5872163"/>
            <a:ext cx="47831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>
            <a:extLst>
              <a:ext uri="{FF2B5EF4-FFF2-40B4-BE49-F238E27FC236}">
                <a16:creationId xmlns:a16="http://schemas.microsoft.com/office/drawing/2014/main" id="{649DCCCF-0ACE-B749-B8AD-FCA4C36D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7" r="21484" b="69917"/>
          <a:stretch>
            <a:fillRect/>
          </a:stretch>
        </p:blipFill>
        <p:spPr bwMode="auto">
          <a:xfrm>
            <a:off x="1568450" y="4029075"/>
            <a:ext cx="35099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Text Box 7">
            <a:extLst>
              <a:ext uri="{FF2B5EF4-FFF2-40B4-BE49-F238E27FC236}">
                <a16:creationId xmlns:a16="http://schemas.microsoft.com/office/drawing/2014/main" id="{5DCE8DA5-C30B-F749-9650-649FF24F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558800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E" altLang="en-US" sz="1800" dirty="0"/>
              <a:t>Imaging Sensor</a:t>
            </a:r>
            <a:endParaRPr lang="en-US" altLang="en-US" sz="1800" dirty="0"/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CC833C52-891F-3C4A-BA89-C869D1A3A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6327775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E" altLang="en-US" sz="1800" dirty="0"/>
              <a:t>Line of Image Sensors</a:t>
            </a:r>
            <a:endParaRPr lang="en-US" altLang="en-US" sz="1800" dirty="0"/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2E844A29-1ADB-404B-9B34-EF5D0AB05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475" y="6459538"/>
            <a:ext cx="258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E" altLang="en-US" sz="1800"/>
              <a:t>Array of Image Sensors</a:t>
            </a:r>
            <a:endParaRPr lang="en-US" altLang="en-US" sz="1800"/>
          </a:p>
        </p:txBody>
      </p:sp>
      <p:grpSp>
        <p:nvGrpSpPr>
          <p:cNvPr id="34826" name="Group 11">
            <a:extLst>
              <a:ext uri="{FF2B5EF4-FFF2-40B4-BE49-F238E27FC236}">
                <a16:creationId xmlns:a16="http://schemas.microsoft.com/office/drawing/2014/main" id="{185426DB-7497-EB4A-8457-C06D3AB46EF0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34827" name="Picture 12" descr="book">
              <a:extLst>
                <a:ext uri="{FF2B5EF4-FFF2-40B4-BE49-F238E27FC236}">
                  <a16:creationId xmlns:a16="http://schemas.microsoft.com/office/drawing/2014/main" id="{CF5353DD-3683-1B4A-BD94-DD1AFA205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8" name="Rectangle 13">
              <a:extLst>
                <a:ext uri="{FF2B5EF4-FFF2-40B4-BE49-F238E27FC236}">
                  <a16:creationId xmlns:a16="http://schemas.microsoft.com/office/drawing/2014/main" id="{42F52DB1-E673-9D46-8B61-866BB9D981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8" name="Picture 8">
            <a:extLst>
              <a:ext uri="{FF2B5EF4-FFF2-40B4-BE49-F238E27FC236}">
                <a16:creationId xmlns:a16="http://schemas.microsoft.com/office/drawing/2014/main" id="{818AA60F-B80D-E546-A510-D9FB4ADB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5" t="4738" r="3059" b="54370"/>
          <a:stretch>
            <a:fillRect/>
          </a:stretch>
        </p:blipFill>
        <p:spPr bwMode="auto">
          <a:xfrm>
            <a:off x="3144838" y="4514850"/>
            <a:ext cx="21717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>
            <a:extLst>
              <a:ext uri="{FF2B5EF4-FFF2-40B4-BE49-F238E27FC236}">
                <a16:creationId xmlns:a16="http://schemas.microsoft.com/office/drawing/2014/main" id="{A16F4D1F-29B8-F64C-9779-34A7F1B19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968" y="260320"/>
            <a:ext cx="7886700" cy="713866"/>
          </a:xfrm>
        </p:spPr>
        <p:txBody>
          <a:bodyPr/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Image Sampling And Quantisation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928E80F-573B-E44A-9E8D-123576EF8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377238" cy="4792663"/>
          </a:xfrm>
        </p:spPr>
        <p:txBody>
          <a:bodyPr/>
          <a:lstStyle/>
          <a:p>
            <a:pPr marL="0" indent="0" eaLnBrk="1" hangingPunct="1"/>
            <a:r>
              <a:rPr lang="en-IE" altLang="en-US" dirty="0">
                <a:ea typeface="ＭＳ Ｐゴシック" panose="020B0600070205080204" pitchFamily="34" charset="-128"/>
              </a:rPr>
              <a:t>Sensor digital </a:t>
            </a:r>
            <a:r>
              <a:rPr lang="en-IE" altLang="en-US" dirty="0" err="1">
                <a:ea typeface="ＭＳ Ｐゴシック" panose="020B0600070205080204" pitchFamily="34" charset="-128"/>
              </a:rPr>
              <a:t>hanya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dapat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mengukur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jumlah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sampel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terbatas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pada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satu</a:t>
            </a:r>
            <a:r>
              <a:rPr lang="en-IE" altLang="en-US" dirty="0">
                <a:ea typeface="ＭＳ Ｐゴシック" panose="020B0600070205080204" pitchFamily="34" charset="-128"/>
              </a:rPr>
              <a:t> set </a:t>
            </a:r>
            <a:r>
              <a:rPr lang="en-IE" altLang="en-US" dirty="0" err="1">
                <a:ea typeface="ＭＳ Ｐゴシック" panose="020B0600070205080204" pitchFamily="34" charset="-128"/>
              </a:rPr>
              <a:t>energi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terpisah</a:t>
            </a:r>
            <a:r>
              <a:rPr lang="en-IE" altLang="en-US" dirty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Kuantisasi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adalah</a:t>
            </a:r>
            <a:r>
              <a:rPr lang="en-IE" altLang="en-US" dirty="0">
                <a:ea typeface="ＭＳ Ｐゴシック" panose="020B0600070205080204" pitchFamily="34" charset="-128"/>
              </a:rPr>
              <a:t> proses </a:t>
            </a:r>
            <a:r>
              <a:rPr lang="en-IE" altLang="en-US" dirty="0" err="1">
                <a:ea typeface="ＭＳ Ｐゴシック" panose="020B0600070205080204" pitchFamily="34" charset="-128"/>
              </a:rPr>
              <a:t>mengubah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sinyal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analog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kontinyu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menjadi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representasi</a:t>
            </a:r>
            <a:r>
              <a:rPr lang="en-IE" altLang="en-US" dirty="0">
                <a:ea typeface="ＭＳ Ｐゴシック" panose="020B0600070205080204" pitchFamily="34" charset="-128"/>
              </a:rPr>
              <a:t> digital </a:t>
            </a:r>
            <a:r>
              <a:rPr lang="en-IE" altLang="en-US" dirty="0" err="1">
                <a:ea typeface="ＭＳ Ｐゴシック" panose="020B0600070205080204" pitchFamily="34" charset="-128"/>
              </a:rPr>
              <a:t>dari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sinyal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ini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536F9C86-E4BE-3B4D-9077-95BC0907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762" r="56511" b="56133"/>
          <a:stretch>
            <a:fillRect/>
          </a:stretch>
        </p:blipFill>
        <p:spPr bwMode="auto">
          <a:xfrm>
            <a:off x="958850" y="4594225"/>
            <a:ext cx="2119313" cy="2030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4" name="Picture 4">
            <a:extLst>
              <a:ext uri="{FF2B5EF4-FFF2-40B4-BE49-F238E27FC236}">
                <a16:creationId xmlns:a16="http://schemas.microsoft.com/office/drawing/2014/main" id="{AFC7CA56-5814-3840-8CFF-916663EA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2" r="49622" b="12561"/>
          <a:stretch>
            <a:fillRect/>
          </a:stretch>
        </p:blipFill>
        <p:spPr bwMode="auto">
          <a:xfrm>
            <a:off x="3136900" y="4738688"/>
            <a:ext cx="253682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7" name="Picture 7">
            <a:extLst>
              <a:ext uri="{FF2B5EF4-FFF2-40B4-BE49-F238E27FC236}">
                <a16:creationId xmlns:a16="http://schemas.microsoft.com/office/drawing/2014/main" id="{422DF404-490C-B441-8E4B-BC3859F6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9" t="52812" b="12561"/>
          <a:stretch>
            <a:fillRect/>
          </a:stretch>
        </p:blipFill>
        <p:spPr bwMode="auto">
          <a:xfrm>
            <a:off x="5449888" y="4743450"/>
            <a:ext cx="2716212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2" name="Group 10">
            <a:extLst>
              <a:ext uri="{FF2B5EF4-FFF2-40B4-BE49-F238E27FC236}">
                <a16:creationId xmlns:a16="http://schemas.microsoft.com/office/drawing/2014/main" id="{44A97FA3-3EF7-3E4E-87F4-8CF0D7F3E7A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36873" name="Picture 11" descr="book">
              <a:extLst>
                <a:ext uri="{FF2B5EF4-FFF2-40B4-BE49-F238E27FC236}">
                  <a16:creationId xmlns:a16="http://schemas.microsoft.com/office/drawing/2014/main" id="{B27C1131-D5EF-EC4B-ADA7-89BC9C766E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4" name="Rectangle 12">
              <a:extLst>
                <a:ext uri="{FF2B5EF4-FFF2-40B4-BE49-F238E27FC236}">
                  <a16:creationId xmlns:a16="http://schemas.microsoft.com/office/drawing/2014/main" id="{7C1321ED-BF7C-2E41-9061-D69CCF6D34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2E3A-D1CA-4873-AD0F-E05DB145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Penerokan</a:t>
            </a:r>
            <a:r>
              <a:rPr lang="en-US" dirty="0"/>
              <a:t> (</a:t>
            </a:r>
            <a:r>
              <a:rPr lang="en-US" i="1" dirty="0"/>
              <a:t>sampling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0B0B-81CF-4137-95C0-D8DD0B49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Citra </a:t>
            </a:r>
            <a:r>
              <a:rPr lang="en-US" sz="1800" dirty="0" err="1"/>
              <a:t>kontinu</a:t>
            </a:r>
            <a:r>
              <a:rPr lang="en-US" sz="1800" dirty="0"/>
              <a:t> </a:t>
            </a:r>
            <a:r>
              <a:rPr lang="en-US" sz="1800" dirty="0" err="1"/>
              <a:t>diterok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grid-grid yang </a:t>
            </a:r>
            <a:r>
              <a:rPr lang="en-US" sz="1800" dirty="0" err="1"/>
              <a:t>berbentuk</a:t>
            </a:r>
            <a:r>
              <a:rPr lang="en-US" sz="1800" dirty="0"/>
              <a:t> </a:t>
            </a:r>
            <a:r>
              <a:rPr lang="en-US" sz="1800" dirty="0" err="1"/>
              <a:t>bujursangkar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Penerokan</a:t>
            </a:r>
            <a:r>
              <a:rPr lang="en-US" sz="1800" dirty="0"/>
              <a:t> </a:t>
            </a:r>
            <a:r>
              <a:rPr lang="en-US" sz="1800" dirty="0" err="1"/>
              <a:t>bertujuan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seberapa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i="1" dirty="0"/>
              <a:t>pixel</a:t>
            </a:r>
            <a:r>
              <a:rPr lang="en-US" sz="1800" dirty="0"/>
              <a:t>  yang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merepresentasikan</a:t>
            </a:r>
            <a:r>
              <a:rPr lang="en-US" sz="1800" dirty="0"/>
              <a:t> </a:t>
            </a:r>
            <a:r>
              <a:rPr lang="en-US" sz="1800" dirty="0" err="1"/>
              <a:t>citra</a:t>
            </a:r>
            <a:r>
              <a:rPr lang="en-US" sz="1800" dirty="0"/>
              <a:t> </a:t>
            </a:r>
            <a:r>
              <a:rPr lang="en-US" sz="1800" dirty="0" err="1"/>
              <a:t>kontinu</a:t>
            </a:r>
            <a:r>
              <a:rPr lang="en-US" sz="1800" dirty="0"/>
              <a:t>, dan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pengaturannya</a:t>
            </a:r>
            <a:endParaRPr lang="en-US" sz="1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BBC9F93-EED3-4D46-9049-7160B7433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3630267"/>
          <a:ext cx="4222247" cy="1781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4374720" imgH="1878480" progId="">
                  <p:embed/>
                </p:oleObj>
              </mc:Choice>
              <mc:Fallback>
                <p:oleObj r:id="rId3" imgW="4374720" imgH="187848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BBC9F93-EED3-4D46-9049-7160B74337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630267"/>
                        <a:ext cx="4222247" cy="1781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C0BCC173-E715-4697-9B50-9A24D199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4"/>
          <a:stretch>
            <a:fillRect/>
          </a:stretch>
        </p:blipFill>
        <p:spPr bwMode="auto">
          <a:xfrm>
            <a:off x="5343218" y="3416783"/>
            <a:ext cx="3539168" cy="207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F06075F9-E25C-438F-B981-912C8B8F113C}"/>
              </a:ext>
            </a:extLst>
          </p:cNvPr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Rinaldi Munir, 2019.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Digitalisasi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Citra, IF4073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Interpretasi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Pengolahan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Citra,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Sekolah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Teknik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Elektro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Informatika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Institut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Teknologi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Bandung</a:t>
            </a:r>
          </a:p>
          <a:p>
            <a:endParaRPr lang="id-ID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1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CA65-4FB7-4D2C-A4BC-F4F6A16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Kuantisasi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683B-DFD3-4FC9-AC52-82CD4F4F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Kuantisasi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diskritisasi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pada </a:t>
            </a:r>
            <a:r>
              <a:rPr lang="en-US" dirty="0" err="1"/>
              <a:t>koordinat</a:t>
            </a:r>
            <a:r>
              <a:rPr lang="en-US" dirty="0"/>
              <a:t> (x, y).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kuantisasi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kontinu</a:t>
            </a:r>
            <a:r>
              <a:rPr lang="en-US" dirty="0"/>
              <a:t>  </a:t>
            </a:r>
            <a:r>
              <a:rPr lang="en-US" dirty="0" err="1"/>
              <a:t>menjadi</a:t>
            </a:r>
            <a:r>
              <a:rPr lang="en-US" dirty="0"/>
              <a:t>  G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diskrit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66334-3620-41D1-B8B5-844D4B38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33" y="3656619"/>
            <a:ext cx="2928334" cy="173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52B38A-0CBC-4C6D-BA7F-3356D804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420" y="3645213"/>
            <a:ext cx="3510066" cy="1945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DA81C3-CE76-419F-B236-C66D4ED67B7B}"/>
              </a:ext>
            </a:extLst>
          </p:cNvPr>
          <p:cNvSpPr/>
          <p:nvPr/>
        </p:nvSpPr>
        <p:spPr>
          <a:xfrm>
            <a:off x="0" y="55923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Sumber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: Antonio, R. C., Paiva, </a:t>
            </a:r>
            <a:r>
              <a:rPr lang="en-US" altLang="en-US" sz="1200" i="1" dirty="0">
                <a:solidFill>
                  <a:srgbClr val="FF0000"/>
                </a:solidFill>
                <a:latin typeface="Arial" panose="020B0604020202020204" pitchFamily="34" charset="0"/>
              </a:rPr>
              <a:t>Image representation, sampling, and quantization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, ECE 6962 – Fall 2010</a:t>
            </a:r>
          </a:p>
        </p:txBody>
      </p:sp>
    </p:spTree>
    <p:extLst>
      <p:ext uri="{BB962C8B-B14F-4D97-AF65-F5344CB8AC3E}">
        <p14:creationId xmlns:p14="http://schemas.microsoft.com/office/powerpoint/2010/main" val="271695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DE9000A-00D1-4F4A-9B15-005DA4E12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Sistem</a:t>
            </a:r>
            <a:r>
              <a:rPr lang="en-IE" altLang="en-US" dirty="0">
                <a:ea typeface="ＭＳ Ｐゴシック" panose="020B0600070205080204" pitchFamily="34" charset="-128"/>
              </a:rPr>
              <a:t> Visual </a:t>
            </a:r>
            <a:r>
              <a:rPr lang="en-IE" altLang="en-US" dirty="0" err="1">
                <a:ea typeface="ＭＳ Ｐゴシック" panose="020B0600070205080204" pitchFamily="34" charset="-128"/>
              </a:rPr>
              <a:t>Manusia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3B9CDB7-DB63-D440-B2ED-1A32F6F5F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dirty="0">
                <a:ea typeface="ＭＳ Ｐゴシック" panose="020B0600070205080204" pitchFamily="34" charset="-128"/>
              </a:rPr>
              <a:t>Model </a:t>
            </a:r>
            <a:r>
              <a:rPr lang="en-IE" altLang="en-US" dirty="0" err="1">
                <a:ea typeface="ＭＳ Ｐゴシック" panose="020B0600070205080204" pitchFamily="34" charset="-128"/>
              </a:rPr>
              <a:t>visi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terbaik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kita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miliki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adalah</a:t>
            </a:r>
            <a:r>
              <a:rPr lang="en-IE" altLang="en-US" dirty="0">
                <a:ea typeface="ＭＳ Ｐゴシック" panose="020B0600070205080204" pitchFamily="34" charset="-128"/>
              </a:rPr>
              <a:t> Mata.</a:t>
            </a:r>
          </a:p>
          <a:p>
            <a:pPr marL="0" indent="0" eaLnBrk="1" hangingPunct="1"/>
            <a:endParaRPr lang="en-IE" altLang="en-US" dirty="0"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Pengetahuan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tentang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bagaimana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gambar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terbentuk</a:t>
            </a:r>
            <a:r>
              <a:rPr lang="en-IE" altLang="en-US" dirty="0">
                <a:ea typeface="ＭＳ Ｐゴシック" panose="020B0600070205080204" pitchFamily="34" charset="-128"/>
              </a:rPr>
              <a:t> di </a:t>
            </a:r>
            <a:r>
              <a:rPr lang="en-IE" altLang="en-US" dirty="0" err="1">
                <a:ea typeface="ＭＳ Ｐゴシック" panose="020B0600070205080204" pitchFamily="34" charset="-128"/>
              </a:rPr>
              <a:t>mata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dapat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membantu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mempelajari</a:t>
            </a:r>
            <a:r>
              <a:rPr lang="en-IE" altLang="en-US" dirty="0">
                <a:ea typeface="ＭＳ Ｐゴシック" panose="020B0600070205080204" pitchFamily="34" charset="-128"/>
              </a:rPr>
              <a:t> proses </a:t>
            </a:r>
            <a:r>
              <a:rPr lang="en-IE" altLang="en-US" dirty="0" err="1">
                <a:ea typeface="ＭＳ Ｐゴシック" panose="020B0600070205080204" pitchFamily="34" charset="-128"/>
              </a:rPr>
              <a:t>terbentuknya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gambar</a:t>
            </a:r>
            <a:r>
              <a:rPr lang="en-IE" altLang="en-US" dirty="0">
                <a:ea typeface="ＭＳ Ｐゴシック" panose="020B0600070205080204" pitchFamily="34" charset="-128"/>
              </a:rPr>
              <a:t> digital.</a:t>
            </a:r>
          </a:p>
          <a:p>
            <a:pPr marL="0" indent="0" eaLnBrk="1" hangingPunct="1"/>
            <a:endParaRPr lang="en-IE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B612CE1-356F-0A4A-87C5-6FCCF6204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91293"/>
            <a:ext cx="8515350" cy="841882"/>
          </a:xfrm>
        </p:spPr>
        <p:txBody>
          <a:bodyPr/>
          <a:lstStyle/>
          <a:p>
            <a:pPr eaLnBrk="1" hangingPunct="1"/>
            <a:r>
              <a:rPr lang="en-IE" altLang="en-US" sz="3600" dirty="0">
                <a:ea typeface="ＭＳ Ｐゴシック" panose="020B0600070205080204" pitchFamily="34" charset="-128"/>
              </a:rPr>
              <a:t>Image Sampling And Quantisation (</a:t>
            </a:r>
            <a:r>
              <a:rPr lang="en-IE" altLang="en-US" sz="3600" dirty="0" err="1">
                <a:ea typeface="ＭＳ Ｐゴシック" panose="020B0600070205080204" pitchFamily="34" charset="-128"/>
              </a:rPr>
              <a:t>cont</a:t>
            </a:r>
            <a:r>
              <a:rPr lang="en-IE" altLang="en-US" sz="3600" dirty="0">
                <a:ea typeface="ＭＳ Ｐゴシック" panose="020B0600070205080204" pitchFamily="34" charset="-128"/>
              </a:rPr>
              <a:t>…)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D143FB-C175-6F41-86DB-BE963CA4B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>
                <a:ea typeface="ＭＳ Ｐゴシック" panose="020B0600070205080204" pitchFamily="34" charset="-128"/>
              </a:rPr>
              <a:t>Remember that a digital image is always only an </a:t>
            </a:r>
            <a:r>
              <a:rPr lang="en-IE" altLang="en-US" b="1">
                <a:ea typeface="ＭＳ Ｐゴシック" panose="020B0600070205080204" pitchFamily="34" charset="-128"/>
              </a:rPr>
              <a:t>approximation</a:t>
            </a:r>
            <a:r>
              <a:rPr lang="en-IE" altLang="en-US">
                <a:ea typeface="ＭＳ Ｐゴシック" panose="020B0600070205080204" pitchFamily="34" charset="-128"/>
              </a:rPr>
              <a:t> of a real world scene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3012" name="Picture 5">
            <a:extLst>
              <a:ext uri="{FF2B5EF4-FFF2-40B4-BE49-F238E27FC236}">
                <a16:creationId xmlns:a16="http://schemas.microsoft.com/office/drawing/2014/main" id="{31A26BF7-8E60-FF4F-96E8-90CA477C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85"/>
          <a:stretch>
            <a:fillRect/>
          </a:stretch>
        </p:blipFill>
        <p:spPr bwMode="auto">
          <a:xfrm>
            <a:off x="1962150" y="3030538"/>
            <a:ext cx="5197475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3" name="Group 6">
            <a:extLst>
              <a:ext uri="{FF2B5EF4-FFF2-40B4-BE49-F238E27FC236}">
                <a16:creationId xmlns:a16="http://schemas.microsoft.com/office/drawing/2014/main" id="{9FC6CD74-72FC-604F-9E68-A79614745F5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43014" name="Picture 7" descr="book">
              <a:extLst>
                <a:ext uri="{FF2B5EF4-FFF2-40B4-BE49-F238E27FC236}">
                  <a16:creationId xmlns:a16="http://schemas.microsoft.com/office/drawing/2014/main" id="{1F188406-22B2-EF4C-8356-94F21BEE9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5" name="Rectangle 8">
              <a:extLst>
                <a:ext uri="{FF2B5EF4-FFF2-40B4-BE49-F238E27FC236}">
                  <a16:creationId xmlns:a16="http://schemas.microsoft.com/office/drawing/2014/main" id="{3C0A843E-697C-6047-8D77-B654390173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927971-3998-48F9-8A8C-C9FB6ECF241F}"/>
              </a:ext>
            </a:extLst>
          </p:cNvPr>
          <p:cNvSpPr/>
          <p:nvPr/>
        </p:nvSpPr>
        <p:spPr>
          <a:xfrm>
            <a:off x="291030" y="2243604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G</a:t>
            </a:r>
            <a:r>
              <a:rPr lang="en-US" sz="2400" dirty="0"/>
              <a:t> = 2</a:t>
            </a:r>
            <a:r>
              <a:rPr lang="en-US" sz="2400" i="1" baseline="30000" dirty="0"/>
              <a:t>m</a:t>
            </a:r>
            <a:endParaRPr lang="en-US" sz="2400" dirty="0"/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FCB03510-3109-4A1A-BE7E-4B03E624C2A1}"/>
              </a:ext>
            </a:extLst>
          </p:cNvPr>
          <p:cNvGrpSpPr>
            <a:grpSpLocks/>
          </p:cNvGrpSpPr>
          <p:nvPr/>
        </p:nvGrpSpPr>
        <p:grpSpPr bwMode="auto">
          <a:xfrm>
            <a:off x="6544918" y="2332435"/>
            <a:ext cx="2308053" cy="2684342"/>
            <a:chOff x="3888" y="1776"/>
            <a:chExt cx="1632" cy="1842"/>
          </a:xfrm>
        </p:grpSpPr>
        <p:pic>
          <p:nvPicPr>
            <p:cNvPr id="5" name="Picture 4" descr="cast_p3">
              <a:extLst>
                <a:ext uri="{FF2B5EF4-FFF2-40B4-BE49-F238E27FC236}">
                  <a16:creationId xmlns:a16="http://schemas.microsoft.com/office/drawing/2014/main" id="{742442B8-D996-4AEB-AB10-FF2D1F3C5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90"/>
            <a:stretch>
              <a:fillRect/>
            </a:stretch>
          </p:blipFill>
          <p:spPr bwMode="auto">
            <a:xfrm>
              <a:off x="3888" y="1776"/>
              <a:ext cx="1632" cy="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EB04394-EA6C-4AA9-978A-B03299A88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016"/>
              <a:ext cx="212" cy="2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3C8921E8-4DFE-4A35-A930-715C67B05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68"/>
              <a:ext cx="375" cy="2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bg2"/>
                  </a:solidFill>
                </a:rPr>
                <a:t>255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24C8950-4D7D-4856-BA23-7944BC6E2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1" y="2828070"/>
            <a:ext cx="6229350" cy="1693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ED22CC-39E8-4FCE-8415-6BCCB7A59C25}"/>
              </a:ext>
            </a:extLst>
          </p:cNvPr>
          <p:cNvSpPr txBox="1"/>
          <p:nvPr/>
        </p:nvSpPr>
        <p:spPr>
          <a:xfrm>
            <a:off x="3063737" y="3576744"/>
            <a:ext cx="260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3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F8310773-CBA8-4EB3-811D-FCEAFB016C6E}"/>
              </a:ext>
            </a:extLst>
          </p:cNvPr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Rinaldi Munir, 2019.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Digitalisasi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Citra, IF4073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Interpretasi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Pengolahan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Citra,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Sekolah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Teknik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Elektro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Informatika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Institut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FF0000"/>
                </a:solidFill>
                <a:latin typeface="Arial" panose="020B0604020202020204" pitchFamily="34" charset="0"/>
              </a:rPr>
              <a:t>Teknologi</a:t>
            </a: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 Bandung</a:t>
            </a:r>
          </a:p>
          <a:p>
            <a:endParaRPr lang="id-ID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1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63B7614-99AA-46D1-8654-CF82D3EBEE85}"/>
              </a:ext>
            </a:extLst>
          </p:cNvPr>
          <p:cNvSpPr txBox="1">
            <a:spLocks noChangeArrowheads="1"/>
          </p:cNvSpPr>
          <p:nvPr/>
        </p:nvSpPr>
        <p:spPr>
          <a:xfrm>
            <a:off x="1514475" y="1535597"/>
            <a:ext cx="6841849" cy="3657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125" dirty="0"/>
              <a:t>  </a:t>
            </a:r>
            <a:r>
              <a:rPr lang="en-US" altLang="en-US" sz="1350" dirty="0"/>
              <a:t>256 gray levels (8bits/pixel)     32 gray levels (5 bits/pixel)     16 gray levels (4 bits/pixel)</a:t>
            </a:r>
          </a:p>
          <a:p>
            <a:endParaRPr lang="en-US" altLang="en-US" sz="1350" dirty="0"/>
          </a:p>
          <a:p>
            <a:endParaRPr lang="en-US" altLang="en-US" sz="1350" dirty="0"/>
          </a:p>
          <a:p>
            <a:endParaRPr lang="en-US" altLang="en-US" sz="1350" dirty="0"/>
          </a:p>
          <a:p>
            <a:endParaRPr lang="en-US" altLang="en-US" sz="1350" dirty="0"/>
          </a:p>
          <a:p>
            <a:endParaRPr lang="en-US" altLang="en-US" sz="1350" dirty="0"/>
          </a:p>
          <a:p>
            <a:endParaRPr lang="en-US" altLang="en-US" sz="1350" dirty="0"/>
          </a:p>
          <a:p>
            <a:endParaRPr lang="en-US" altLang="en-US" sz="1350" dirty="0"/>
          </a:p>
          <a:p>
            <a:r>
              <a:rPr lang="en-US" altLang="en-US" sz="1350" dirty="0"/>
              <a:t>8 gray levels (3 bits/pixel)         4 gray levels (2 bits/pixel)          2 gray levels (1 bit/pixel)</a:t>
            </a:r>
          </a:p>
        </p:txBody>
      </p:sp>
      <p:pic>
        <p:nvPicPr>
          <p:cNvPr id="3" name="Picture 4" descr="lenna1">
            <a:extLst>
              <a:ext uri="{FF2B5EF4-FFF2-40B4-BE49-F238E27FC236}">
                <a16:creationId xmlns:a16="http://schemas.microsoft.com/office/drawing/2014/main" id="{65DB4CA1-C263-476B-8E0F-6FC69EFB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821347"/>
            <a:ext cx="1588294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lenna1">
            <a:extLst>
              <a:ext uri="{FF2B5EF4-FFF2-40B4-BE49-F238E27FC236}">
                <a16:creationId xmlns:a16="http://schemas.microsoft.com/office/drawing/2014/main" id="{373ED8C0-00C2-4FEC-BA61-91D83A3C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821347"/>
            <a:ext cx="1587104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enna1">
            <a:extLst>
              <a:ext uri="{FF2B5EF4-FFF2-40B4-BE49-F238E27FC236}">
                <a16:creationId xmlns:a16="http://schemas.microsoft.com/office/drawing/2014/main" id="{C2715554-7ACE-47B2-8A40-E76946E6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29" y="1828800"/>
            <a:ext cx="1587104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lenna1">
            <a:extLst>
              <a:ext uri="{FF2B5EF4-FFF2-40B4-BE49-F238E27FC236}">
                <a16:creationId xmlns:a16="http://schemas.microsoft.com/office/drawing/2014/main" id="{1B6F4CA5-C5BB-49FC-B693-D21B4CD33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15" y="4052681"/>
            <a:ext cx="1701404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enna1">
            <a:extLst>
              <a:ext uri="{FF2B5EF4-FFF2-40B4-BE49-F238E27FC236}">
                <a16:creationId xmlns:a16="http://schemas.microsoft.com/office/drawing/2014/main" id="{017E5AAF-2134-41E3-8E72-8E8D4FC3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79" y="4052681"/>
            <a:ext cx="1701404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lenna1">
            <a:extLst>
              <a:ext uri="{FF2B5EF4-FFF2-40B4-BE49-F238E27FC236}">
                <a16:creationId xmlns:a16="http://schemas.microsoft.com/office/drawing/2014/main" id="{EC5BB080-4345-4C71-A74B-BDF9A187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29" y="4052681"/>
            <a:ext cx="170021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071302-5E23-4212-A2A2-75F78AEB9611}"/>
              </a:ext>
            </a:extLst>
          </p:cNvPr>
          <p:cNvSpPr/>
          <p:nvPr/>
        </p:nvSpPr>
        <p:spPr>
          <a:xfrm>
            <a:off x="5208104" y="894611"/>
            <a:ext cx="40054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50" dirty="0" err="1">
                <a:solidFill>
                  <a:srgbClr val="FF0000"/>
                </a:solidFill>
                <a:latin typeface="Arial" panose="020B0604020202020204" pitchFamily="34" charset="0"/>
              </a:rPr>
              <a:t>Sumber</a:t>
            </a:r>
            <a:r>
              <a:rPr lang="en-US" altLang="en-US" sz="1050" dirty="0">
                <a:solidFill>
                  <a:srgbClr val="FF0000"/>
                </a:solidFill>
                <a:latin typeface="Arial" panose="020B0604020202020204" pitchFamily="34" charset="0"/>
              </a:rPr>
              <a:t>: Dr. George </a:t>
            </a:r>
            <a:r>
              <a:rPr lang="en-US" altLang="en-US" sz="1050" dirty="0" err="1">
                <a:solidFill>
                  <a:srgbClr val="FF0000"/>
                </a:solidFill>
                <a:latin typeface="Arial" panose="020B0604020202020204" pitchFamily="34" charset="0"/>
              </a:rPr>
              <a:t>Bebis</a:t>
            </a:r>
            <a:r>
              <a:rPr lang="en-US" altLang="en-US" sz="105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050" i="1" dirty="0">
                <a:solidFill>
                  <a:srgbClr val="FF0000"/>
                </a:solidFill>
              </a:rPr>
              <a:t>Image Formation and Representation</a:t>
            </a:r>
            <a:r>
              <a:rPr lang="en-US" altLang="en-US" sz="105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en-US" sz="1050" dirty="0">
                <a:solidFill>
                  <a:srgbClr val="FF0000"/>
                </a:solidFill>
                <a:latin typeface="Arial" panose="020B0604020202020204" pitchFamily="34" charset="0"/>
              </a:rPr>
              <a:t>CS485/685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702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40C96-B9E4-4EFD-91B0-21145C39022C}"/>
              </a:ext>
            </a:extLst>
          </p:cNvPr>
          <p:cNvSpPr txBox="1"/>
          <p:nvPr/>
        </p:nvSpPr>
        <p:spPr>
          <a:xfrm>
            <a:off x="241822" y="1118463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penerokan</a:t>
            </a:r>
            <a:r>
              <a:rPr lang="en-US" dirty="0"/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A1A375-6526-4EEB-A9E1-76F51D8DC408}"/>
              </a:ext>
            </a:extLst>
          </p:cNvPr>
          <p:cNvSpPr txBox="1">
            <a:spLocks noChangeArrowheads="1"/>
          </p:cNvSpPr>
          <p:nvPr/>
        </p:nvSpPr>
        <p:spPr>
          <a:xfrm>
            <a:off x="949872" y="1590347"/>
            <a:ext cx="6050018" cy="3868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 "/>
            </a:pPr>
            <a:r>
              <a:rPr lang="en-US" altLang="en-US" sz="1500" dirty="0"/>
              <a:t>original image, n = 8 (256 x 256)          n = 7 (128 x 128)</a:t>
            </a:r>
          </a:p>
          <a:p>
            <a:pPr>
              <a:buFontTx/>
              <a:buChar char=" "/>
            </a:pPr>
            <a:endParaRPr lang="en-US" altLang="en-US" sz="1500" dirty="0"/>
          </a:p>
          <a:p>
            <a:pPr>
              <a:buFontTx/>
              <a:buChar char=" "/>
            </a:pPr>
            <a:endParaRPr lang="en-US" altLang="en-US" sz="1500" dirty="0"/>
          </a:p>
          <a:p>
            <a:pPr>
              <a:buFontTx/>
              <a:buChar char=" "/>
            </a:pPr>
            <a:endParaRPr lang="en-US" altLang="en-US" sz="1500" dirty="0"/>
          </a:p>
          <a:p>
            <a:pPr>
              <a:buFontTx/>
              <a:buChar char=" "/>
            </a:pPr>
            <a:endParaRPr lang="en-US" altLang="en-US" sz="1500" dirty="0"/>
          </a:p>
          <a:p>
            <a:pPr>
              <a:buFontTx/>
              <a:buChar char=" "/>
            </a:pPr>
            <a:endParaRPr lang="en-US" altLang="en-US" sz="1500" dirty="0"/>
          </a:p>
          <a:p>
            <a:pPr>
              <a:buFontTx/>
              <a:buChar char=" "/>
            </a:pPr>
            <a:endParaRPr lang="en-US" altLang="en-US" sz="1500" dirty="0"/>
          </a:p>
          <a:p>
            <a:pPr>
              <a:buFontTx/>
              <a:buChar char=" "/>
            </a:pPr>
            <a:endParaRPr lang="en-US" altLang="en-US" sz="1500" dirty="0"/>
          </a:p>
          <a:p>
            <a:pPr>
              <a:buFontTx/>
              <a:buChar char=" "/>
            </a:pPr>
            <a:endParaRPr lang="en-US" altLang="en-US" sz="1500" dirty="0"/>
          </a:p>
        </p:txBody>
      </p:sp>
      <p:pic>
        <p:nvPicPr>
          <p:cNvPr id="6" name="Picture 4" descr="lenna1">
            <a:extLst>
              <a:ext uri="{FF2B5EF4-FFF2-40B4-BE49-F238E27FC236}">
                <a16:creationId xmlns:a16="http://schemas.microsoft.com/office/drawing/2014/main" id="{8615BE83-D1FE-45B4-8C59-9FD4271FA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92" y="1897775"/>
            <a:ext cx="1798196" cy="18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lenna3">
            <a:extLst>
              <a:ext uri="{FF2B5EF4-FFF2-40B4-BE49-F238E27FC236}">
                <a16:creationId xmlns:a16="http://schemas.microsoft.com/office/drawing/2014/main" id="{502AD32D-E5FC-42A0-A448-21ED223C3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53" y="4052498"/>
            <a:ext cx="1780336" cy="181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lenna2">
            <a:extLst>
              <a:ext uri="{FF2B5EF4-FFF2-40B4-BE49-F238E27FC236}">
                <a16:creationId xmlns:a16="http://schemas.microsoft.com/office/drawing/2014/main" id="{DB5CC425-5190-4C07-9CED-0537D19DA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12" y="1889891"/>
            <a:ext cx="1798196" cy="181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lenna4">
            <a:extLst>
              <a:ext uri="{FF2B5EF4-FFF2-40B4-BE49-F238E27FC236}">
                <a16:creationId xmlns:a16="http://schemas.microsoft.com/office/drawing/2014/main" id="{85611AAD-AAC6-4BEA-AE26-C10FF898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73" y="4062713"/>
            <a:ext cx="1780335" cy="179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0B1D3A-1B40-4DED-9398-F84941F71C60}"/>
              </a:ext>
            </a:extLst>
          </p:cNvPr>
          <p:cNvSpPr/>
          <p:nvPr/>
        </p:nvSpPr>
        <p:spPr>
          <a:xfrm>
            <a:off x="1210333" y="3771773"/>
            <a:ext cx="15616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350" dirty="0"/>
              <a:t>          n = 6 (64 x 64)</a:t>
            </a:r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F3259-4319-4E91-A4F7-A2F93B4881F9}"/>
              </a:ext>
            </a:extLst>
          </p:cNvPr>
          <p:cNvSpPr/>
          <p:nvPr/>
        </p:nvSpPr>
        <p:spPr>
          <a:xfrm>
            <a:off x="3636769" y="3785713"/>
            <a:ext cx="15616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350" dirty="0"/>
              <a:t>          n = 5 (32 x 32)</a:t>
            </a:r>
            <a:endParaRPr lang="en-US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B7210-AC52-45FB-B81A-DD86A728C43A}"/>
              </a:ext>
            </a:extLst>
          </p:cNvPr>
          <p:cNvSpPr/>
          <p:nvPr/>
        </p:nvSpPr>
        <p:spPr>
          <a:xfrm>
            <a:off x="5816033" y="4817530"/>
            <a:ext cx="2753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Catatan</a:t>
            </a:r>
            <a:r>
              <a:rPr lang="en-US" altLang="en-US" dirty="0">
                <a:solidFill>
                  <a:srgbClr val="FF0000"/>
                </a:solidFill>
              </a:rPr>
              <a:t>: Citra </a:t>
            </a:r>
            <a:r>
              <a:rPr lang="en-US" altLang="en-US" dirty="0" err="1">
                <a:solidFill>
                  <a:srgbClr val="FF0000"/>
                </a:solidFill>
              </a:rPr>
              <a:t>telah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disamakan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ukurannya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</a:rPr>
              <a:t>untuk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perbandingan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5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4130"/>
            <a:ext cx="8966579" cy="4537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Representasi</a:t>
            </a:r>
            <a:r>
              <a:rPr lang="en-US" dirty="0"/>
              <a:t> Citra Digital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64275"/>
            <a:ext cx="5591175" cy="5957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Citra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f(</a:t>
            </a:r>
            <a:r>
              <a:rPr lang="en-US" dirty="0" err="1"/>
              <a:t>x,y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x </a:t>
            </a:r>
            <a:r>
              <a:rPr lang="en-US" dirty="0" err="1"/>
              <a:t>dan</a:t>
            </a:r>
            <a:r>
              <a:rPr lang="en-US" dirty="0"/>
              <a:t> 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amplitudo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(</a:t>
            </a:r>
            <a:r>
              <a:rPr lang="en-US" i="1" dirty="0"/>
              <a:t>gray level</a:t>
            </a:r>
            <a:r>
              <a:rPr lang="en-US" dirty="0"/>
              <a:t>/level </a:t>
            </a:r>
            <a:r>
              <a:rPr lang="en-US" dirty="0" err="1"/>
              <a:t>keabuan</a:t>
            </a:r>
            <a:r>
              <a:rPr lang="en-US" dirty="0"/>
              <a:t>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2-D individual. 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RGB,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: red, green, blue.</a:t>
            </a:r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sampling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kuantisasi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real. </a:t>
            </a:r>
          </a:p>
          <a:p>
            <a:pPr lvl="1"/>
            <a:r>
              <a:rPr lang="en-US" dirty="0" err="1"/>
              <a:t>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f(</a:t>
            </a:r>
            <a:r>
              <a:rPr lang="en-US" dirty="0" err="1"/>
              <a:t>baris,kolom</a:t>
            </a:r>
            <a:r>
              <a:rPr lang="en-US" dirty="0"/>
              <a:t>)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baris M dan </a:t>
            </a:r>
            <a:r>
              <a:rPr lang="en-US" dirty="0" err="1"/>
              <a:t>kolom</a:t>
            </a:r>
            <a:r>
              <a:rPr lang="en-US" dirty="0"/>
              <a:t> N,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M x N. </a:t>
            </a:r>
          </a:p>
        </p:txBody>
      </p:sp>
      <p:pic>
        <p:nvPicPr>
          <p:cNvPr id="8194" name="Picture 7"/>
          <p:cNvPicPr>
            <a:picLocks noChangeAspect="1" noChangeArrowheads="1"/>
          </p:cNvPicPr>
          <p:nvPr/>
        </p:nvPicPr>
        <p:blipFill>
          <a:blip r:embed="rId2"/>
          <a:srcRect r="42686"/>
          <a:stretch>
            <a:fillRect/>
          </a:stretch>
        </p:blipFill>
        <p:spPr bwMode="auto">
          <a:xfrm>
            <a:off x="5591174" y="607870"/>
            <a:ext cx="2943225" cy="26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86400" y="4038600"/>
            <a:ext cx="3364992" cy="2438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 origin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titik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citra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didefinisikan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pada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baris,kolom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(0,0).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Nilai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koordinat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berikutnya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sepanjang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baris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pertama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citra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(0,1)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2904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Resolusi</a:t>
            </a:r>
            <a:r>
              <a:rPr lang="en-US" dirty="0"/>
              <a:t> Citra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593592" cy="2438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/>
              <a:t>Resolusi</a:t>
            </a:r>
            <a:r>
              <a:rPr lang="en-US" b="1" dirty="0"/>
              <a:t> </a:t>
            </a:r>
            <a:r>
              <a:rPr lang="en-US" b="1" dirty="0" err="1"/>
              <a:t>keabuan</a:t>
            </a:r>
            <a:r>
              <a:rPr lang="en-US" b="1" dirty="0"/>
              <a:t> </a:t>
            </a:r>
          </a:p>
          <a:p>
            <a:r>
              <a:rPr lang="en-US" dirty="0" err="1"/>
              <a:t>Untuk</a:t>
            </a:r>
            <a:r>
              <a:rPr lang="en-US" dirty="0"/>
              <a:t> level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endParaRPr lang="en-US" dirty="0"/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keabuan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level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gradasi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halus</a:t>
            </a:r>
            <a:r>
              <a:rPr lang="en-US" dirty="0"/>
              <a:t> (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)</a:t>
            </a:r>
          </a:p>
          <a:p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 err="1"/>
              <a:t>resolusi</a:t>
            </a:r>
            <a:r>
              <a:rPr lang="en-US" dirty="0"/>
              <a:t> </a:t>
            </a:r>
            <a:r>
              <a:rPr lang="en-US" dirty="0" err="1"/>
              <a:t>kecemerlangan</a:t>
            </a:r>
            <a:endParaRPr lang="id-ID" dirty="0"/>
          </a:p>
        </p:txBody>
      </p:sp>
      <p:pic>
        <p:nvPicPr>
          <p:cNvPr id="2050" name="Picture 2" descr="E-gray-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3216" y="3944719"/>
            <a:ext cx="152400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40808" y="1447800"/>
            <a:ext cx="3593592" cy="2438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Resolusi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spasial</a:t>
            </a:r>
            <a:endParaRPr lang="en-US" sz="3200" b="1" dirty="0"/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 err="1"/>
              <a:t>Berkaitan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piksel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satuan</a:t>
            </a:r>
            <a:r>
              <a:rPr lang="en-US" sz="3200" dirty="0"/>
              <a:t> </a:t>
            </a:r>
            <a:r>
              <a:rPr lang="en-US" sz="3200" dirty="0" err="1"/>
              <a:t>persegi</a:t>
            </a:r>
            <a:r>
              <a:rPr lang="en-US" sz="3200" dirty="0"/>
              <a:t> </a:t>
            </a:r>
            <a:r>
              <a:rPr lang="en-US" sz="3200" dirty="0" err="1"/>
              <a:t>citra</a:t>
            </a:r>
            <a:r>
              <a:rPr lang="en-US" sz="3200" dirty="0"/>
              <a:t> </a:t>
            </a:r>
            <a:r>
              <a:rPr lang="en-US" sz="3200" dirty="0" err="1"/>
              <a:t>kontinyu</a:t>
            </a:r>
            <a:r>
              <a:rPr lang="en-US" sz="3200" dirty="0"/>
              <a:t>. 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200" dirty="0" err="1"/>
              <a:t>Resolusi</a:t>
            </a:r>
            <a:r>
              <a:rPr lang="en-US" sz="3200" dirty="0"/>
              <a:t> </a:t>
            </a:r>
            <a:r>
              <a:rPr lang="en-US" sz="3200" dirty="0" err="1"/>
              <a:t>inilah</a:t>
            </a:r>
            <a:r>
              <a:rPr lang="en-US" sz="3200" dirty="0"/>
              <a:t> yang </a:t>
            </a:r>
            <a:r>
              <a:rPr lang="en-US" sz="3200" dirty="0" err="1"/>
              <a:t>sering</a:t>
            </a:r>
            <a:r>
              <a:rPr lang="en-US" sz="3200" dirty="0"/>
              <a:t> </a:t>
            </a:r>
            <a:r>
              <a:rPr lang="en-US" sz="3200" dirty="0" err="1"/>
              <a:t>diperhatikan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</a:t>
            </a:r>
            <a:r>
              <a:rPr lang="en-US" sz="3200" dirty="0" err="1"/>
              <a:t>orang-orang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kualitas</a:t>
            </a:r>
            <a:r>
              <a:rPr lang="en-US" sz="3200" dirty="0"/>
              <a:t> </a:t>
            </a:r>
            <a:r>
              <a:rPr lang="en-US" sz="3200" dirty="0" err="1"/>
              <a:t>citra</a:t>
            </a:r>
            <a:r>
              <a:rPr lang="en-US" sz="3200" dirty="0"/>
              <a:t> digital </a:t>
            </a:r>
            <a:r>
              <a:rPr lang="en-US" sz="3200" dirty="0" err="1"/>
              <a:t>selain</a:t>
            </a:r>
            <a:r>
              <a:rPr lang="en-US" sz="3200" dirty="0"/>
              <a:t> </a:t>
            </a:r>
            <a:r>
              <a:rPr lang="en-US" sz="3200" dirty="0" err="1"/>
              <a:t>resolusi</a:t>
            </a:r>
            <a:r>
              <a:rPr lang="en-US" sz="3200" dirty="0"/>
              <a:t> </a:t>
            </a:r>
            <a:r>
              <a:rPr lang="en-US" sz="3200" dirty="0" err="1"/>
              <a:t>keabuan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3604" y="6131004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Resolusi </a:t>
            </a:r>
            <a:r>
              <a:rPr lang="en-US" dirty="0" err="1"/>
              <a:t>keabuan</a:t>
            </a:r>
            <a:r>
              <a:rPr lang="id-ID" dirty="0"/>
              <a:t> 8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165x120</a:t>
            </a:r>
            <a:endParaRPr lang="id-ID" dirty="0"/>
          </a:p>
        </p:txBody>
      </p:sp>
      <p:pic>
        <p:nvPicPr>
          <p:cNvPr id="2051" name="Picture 3" descr="E-gray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4198" y="3886200"/>
            <a:ext cx="1524000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000767" y="620446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Resolusi </a:t>
            </a:r>
            <a:r>
              <a:rPr lang="en-US" dirty="0" err="1"/>
              <a:t>keabuan</a:t>
            </a:r>
            <a:r>
              <a:rPr lang="id-ID" dirty="0"/>
              <a:t> 4</a:t>
            </a:r>
          </a:p>
        </p:txBody>
      </p:sp>
      <p:pic>
        <p:nvPicPr>
          <p:cNvPr id="12" name="Picture 55" descr="map"/>
          <p:cNvPicPr>
            <a:picLocks noChangeAspect="1" noChangeArrowheads="1"/>
          </p:cNvPicPr>
          <p:nvPr/>
        </p:nvPicPr>
        <p:blipFill>
          <a:blip r:embed="rId4"/>
          <a:srcRect l="81287" t="6160" r="5037" b="9323"/>
          <a:stretch>
            <a:fillRect/>
          </a:stretch>
        </p:blipFill>
        <p:spPr bwMode="auto">
          <a:xfrm>
            <a:off x="228600" y="1334869"/>
            <a:ext cx="1042988" cy="3482975"/>
          </a:xfrm>
          <a:prstGeom prst="rect">
            <a:avLst/>
          </a:prstGeom>
          <a:solidFill>
            <a:srgbClr val="333399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28600" y="4992469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256 level </a:t>
            </a:r>
            <a:r>
              <a:rPr lang="en-US" dirty="0" err="1"/>
              <a:t>keabuan</a:t>
            </a:r>
            <a:endParaRPr lang="id-ID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2299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8EF95CF-1CB2-8B4B-9E46-240FD4983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Resolusi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Spasial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5E95C8A-6B39-4045-A0B2-BCC9B0E45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33500"/>
            <a:ext cx="6689558" cy="5524500"/>
          </a:xfrm>
        </p:spPr>
        <p:txBody>
          <a:bodyPr/>
          <a:lstStyle/>
          <a:p>
            <a:pPr marL="0" indent="0" eaLnBrk="1" hangingPunct="1"/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Resolusi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spasial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suatu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gambar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ditentukan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oleh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bagaimana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sampling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dilakukan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Vision Specialist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akan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sering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berbicara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tentang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ukuran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piksel</a:t>
            </a:r>
            <a:endParaRPr lang="en-IE" altLang="en-US" i="1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Desainer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grafis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akan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berbicara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tentang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titik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per </a:t>
            </a:r>
            <a:r>
              <a:rPr lang="en-IE" altLang="en-US" i="1" dirty="0" err="1">
                <a:latin typeface="Helvetica" pitchFamily="2" charset="0"/>
                <a:ea typeface="ＭＳ Ｐゴシック" panose="020B0600070205080204" pitchFamily="34" charset="-128"/>
              </a:rPr>
              <a:t>inci</a:t>
            </a:r>
            <a:r>
              <a:rPr lang="en-IE" altLang="en-US" i="1" dirty="0">
                <a:latin typeface="Helvetica" pitchFamily="2" charset="0"/>
                <a:ea typeface="ＭＳ Ｐゴシック" panose="020B0600070205080204" pitchFamily="34" charset="-128"/>
              </a:rPr>
              <a:t> (DPI)</a:t>
            </a:r>
            <a:endParaRPr lang="en-IE" altLang="en-US" dirty="0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45060" name="Picture 18">
            <a:extLst>
              <a:ext uri="{FF2B5EF4-FFF2-40B4-BE49-F238E27FC236}">
                <a16:creationId xmlns:a16="http://schemas.microsoft.com/office/drawing/2014/main" id="{FE59CF9A-74A3-B14A-A2B9-19E1427A0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39" y="1231900"/>
            <a:ext cx="2771761" cy="2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AutoShape 16">
            <a:extLst>
              <a:ext uri="{FF2B5EF4-FFF2-40B4-BE49-F238E27FC236}">
                <a16:creationId xmlns:a16="http://schemas.microsoft.com/office/drawing/2014/main" id="{0ED97789-629A-B748-968A-80619FA0CC87}"/>
              </a:ext>
            </a:extLst>
          </p:cNvPr>
          <p:cNvSpPr>
            <a:spLocks noChangeArrowheads="1"/>
          </p:cNvSpPr>
          <p:nvPr/>
        </p:nvSpPr>
        <p:spPr bwMode="auto">
          <a:xfrm rot="20706300">
            <a:off x="6721072" y="3359818"/>
            <a:ext cx="2270125" cy="1943100"/>
          </a:xfrm>
          <a:prstGeom prst="irregularSeal1">
            <a:avLst/>
          </a:prstGeom>
          <a:solidFill>
            <a:srgbClr val="99CCFF"/>
          </a:solidFill>
          <a:ln w="12700">
            <a:solidFill>
              <a:srgbClr val="00008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IE" altLang="en-US" sz="1800" b="1" dirty="0">
                <a:solidFill>
                  <a:schemeClr val="accent2"/>
                </a:solidFill>
              </a:rPr>
              <a:t>5.1 Megapixels</a:t>
            </a:r>
            <a:endParaRPr lang="en-US" altLang="en-US" sz="1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8DAA228-06B9-7F4F-94A1-F7F5EF9CB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Resolusi</a:t>
            </a:r>
            <a:r>
              <a:rPr lang="en-IE" altLang="en-US" dirty="0">
                <a:ea typeface="ＭＳ Ｐゴシック" panose="020B0600070205080204" pitchFamily="34" charset="-128"/>
              </a:rPr>
              <a:t> Pixel (</a:t>
            </a:r>
            <a:r>
              <a:rPr lang="en-IE" altLang="en-US" dirty="0" err="1">
                <a:ea typeface="ＭＳ Ｐゴシック" panose="020B0600070205080204" pitchFamily="34" charset="-128"/>
              </a:rPr>
              <a:t>lanjutan</a:t>
            </a:r>
            <a:r>
              <a:rPr lang="en-IE" altLang="en-US" dirty="0">
                <a:ea typeface="ＭＳ Ｐゴシック" panose="020B0600070205080204" pitchFamily="34" charset="-128"/>
              </a:rPr>
              <a:t>…)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47107" name="Picture 4">
            <a:extLst>
              <a:ext uri="{FF2B5EF4-FFF2-40B4-BE49-F238E27FC236}">
                <a16:creationId xmlns:a16="http://schemas.microsoft.com/office/drawing/2014/main" id="{3C7FC7E0-C5BC-9A45-8554-9FA0AC67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32"/>
          <a:stretch>
            <a:fillRect/>
          </a:stretch>
        </p:blipFill>
        <p:spPr bwMode="auto">
          <a:xfrm>
            <a:off x="322263" y="1735138"/>
            <a:ext cx="8721725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08" name="Group 13">
            <a:extLst>
              <a:ext uri="{FF2B5EF4-FFF2-40B4-BE49-F238E27FC236}">
                <a16:creationId xmlns:a16="http://schemas.microsoft.com/office/drawing/2014/main" id="{058576F1-4F1D-0E48-8476-2EE5637B66B5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47109" name="Picture 14" descr="book">
              <a:extLst>
                <a:ext uri="{FF2B5EF4-FFF2-40B4-BE49-F238E27FC236}">
                  <a16:creationId xmlns:a16="http://schemas.microsoft.com/office/drawing/2014/main" id="{8CEA66BF-6D95-CE4B-89A6-1B88B68BF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0" name="Rectangle 15">
              <a:extLst>
                <a:ext uri="{FF2B5EF4-FFF2-40B4-BE49-F238E27FC236}">
                  <a16:creationId xmlns:a16="http://schemas.microsoft.com/office/drawing/2014/main" id="{8EAE9DE6-1C51-974E-A870-2DDF70E992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BD01BEC-EF8A-6E48-8309-15973EA52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Resolusi</a:t>
            </a:r>
            <a:r>
              <a:rPr lang="en-IE" altLang="en-US" dirty="0">
                <a:ea typeface="ＭＳ Ｐゴシック" panose="020B0600070205080204" pitchFamily="34" charset="-128"/>
              </a:rPr>
              <a:t> Pixel (</a:t>
            </a:r>
            <a:r>
              <a:rPr lang="en-IE" altLang="en-US" dirty="0" err="1">
                <a:ea typeface="ＭＳ Ｐゴシック" panose="020B0600070205080204" pitchFamily="34" charset="-128"/>
              </a:rPr>
              <a:t>lanjutan</a:t>
            </a:r>
            <a:r>
              <a:rPr lang="en-IE" altLang="en-US" dirty="0">
                <a:ea typeface="ＭＳ Ｐゴシック" panose="020B0600070205080204" pitchFamily="34" charset="-128"/>
              </a:rPr>
              <a:t>…)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8067D08E-7DF9-5845-8D8B-1EE50454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53" b="60080"/>
          <a:stretch>
            <a:fillRect/>
          </a:stretch>
        </p:blipFill>
        <p:spPr bwMode="auto">
          <a:xfrm>
            <a:off x="1906588" y="1362075"/>
            <a:ext cx="5346700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56" name="Group 13">
            <a:extLst>
              <a:ext uri="{FF2B5EF4-FFF2-40B4-BE49-F238E27FC236}">
                <a16:creationId xmlns:a16="http://schemas.microsoft.com/office/drawing/2014/main" id="{C01A274F-5ED5-C845-B8A3-107ADABECF50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49157" name="Picture 14" descr="book">
              <a:extLst>
                <a:ext uri="{FF2B5EF4-FFF2-40B4-BE49-F238E27FC236}">
                  <a16:creationId xmlns:a16="http://schemas.microsoft.com/office/drawing/2014/main" id="{42C0C70C-906E-574D-BF39-11D5211AA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8" name="Rectangle 15">
              <a:extLst>
                <a:ext uri="{FF2B5EF4-FFF2-40B4-BE49-F238E27FC236}">
                  <a16:creationId xmlns:a16="http://schemas.microsoft.com/office/drawing/2014/main" id="{388C2C80-68FD-064A-9621-B23A84805B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B60ED97-4193-AB4E-9D4A-5BC474474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Resolusi</a:t>
            </a:r>
            <a:r>
              <a:rPr lang="en-IE" altLang="en-US" dirty="0">
                <a:ea typeface="ＭＳ Ｐゴシック" panose="020B0600070205080204" pitchFamily="34" charset="-128"/>
              </a:rPr>
              <a:t> Pixel (</a:t>
            </a:r>
            <a:r>
              <a:rPr lang="en-IE" altLang="en-US" dirty="0" err="1">
                <a:ea typeface="ＭＳ Ｐゴシック" panose="020B0600070205080204" pitchFamily="34" charset="-128"/>
              </a:rPr>
              <a:t>lanjutan</a:t>
            </a:r>
            <a:r>
              <a:rPr lang="en-IE" altLang="en-US" dirty="0">
                <a:ea typeface="ＭＳ Ｐゴシック" panose="020B0600070205080204" pitchFamily="34" charset="-128"/>
              </a:rPr>
              <a:t>…)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1203" name="Picture 6">
            <a:extLst>
              <a:ext uri="{FF2B5EF4-FFF2-40B4-BE49-F238E27FC236}">
                <a16:creationId xmlns:a16="http://schemas.microsoft.com/office/drawing/2014/main" id="{BEB98D2E-E88C-6346-98B4-D92E1CBB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3" r="33365" b="60080"/>
          <a:stretch>
            <a:fillRect/>
          </a:stretch>
        </p:blipFill>
        <p:spPr bwMode="auto">
          <a:xfrm>
            <a:off x="1933575" y="1366838"/>
            <a:ext cx="5276850" cy="524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4" name="Group 13">
            <a:extLst>
              <a:ext uri="{FF2B5EF4-FFF2-40B4-BE49-F238E27FC236}">
                <a16:creationId xmlns:a16="http://schemas.microsoft.com/office/drawing/2014/main" id="{5F8F9988-82C3-AD4E-948B-93F9AF57EC43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51205" name="Picture 14" descr="book">
              <a:extLst>
                <a:ext uri="{FF2B5EF4-FFF2-40B4-BE49-F238E27FC236}">
                  <a16:creationId xmlns:a16="http://schemas.microsoft.com/office/drawing/2014/main" id="{B5F36E00-8F00-8D4A-9468-9DAD45DD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6" name="Rectangle 15">
              <a:extLst>
                <a:ext uri="{FF2B5EF4-FFF2-40B4-BE49-F238E27FC236}">
                  <a16:creationId xmlns:a16="http://schemas.microsoft.com/office/drawing/2014/main" id="{02F6A1C6-1ACB-884C-9147-5D7F88136D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F94CED9-AB3E-CD4A-9553-27D06E61B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18221"/>
            <a:ext cx="7886700" cy="4627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Struktur</a:t>
            </a:r>
            <a:r>
              <a:rPr lang="en-IE" altLang="en-US" dirty="0">
                <a:ea typeface="ＭＳ Ｐゴシック" panose="020B0600070205080204" pitchFamily="34" charset="-128"/>
              </a:rPr>
              <a:t> Mata </a:t>
            </a:r>
            <a:r>
              <a:rPr lang="en-IE" altLang="en-US" dirty="0" err="1">
                <a:ea typeface="ＭＳ Ｐゴシック" panose="020B0600070205080204" pitchFamily="34" charset="-128"/>
              </a:rPr>
              <a:t>Manusia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88F2ABFD-999A-D04D-869C-710A2491F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61"/>
          <a:stretch>
            <a:fillRect/>
          </a:stretch>
        </p:blipFill>
        <p:spPr bwMode="auto">
          <a:xfrm>
            <a:off x="5260975" y="1511667"/>
            <a:ext cx="38830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">
            <a:extLst>
              <a:ext uri="{FF2B5EF4-FFF2-40B4-BE49-F238E27FC236}">
                <a16:creationId xmlns:a16="http://schemas.microsoft.com/office/drawing/2014/main" id="{261835CD-82F5-474A-8A78-C688D09AB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382" y="1223596"/>
            <a:ext cx="5421087" cy="5634404"/>
          </a:xfrm>
        </p:spPr>
        <p:txBody>
          <a:bodyPr/>
          <a:lstStyle/>
          <a:p>
            <a:r>
              <a:rPr lang="en-US" sz="1600" dirty="0">
                <a:latin typeface="Helvetica" pitchFamily="2" charset="0"/>
              </a:rPr>
              <a:t>Diameter rata-rata </a:t>
            </a:r>
            <a:r>
              <a:rPr lang="en-US" sz="1600" dirty="0" err="1">
                <a:latin typeface="Helvetica" pitchFamily="2" charset="0"/>
              </a:rPr>
              <a:t>mata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manusia</a:t>
            </a:r>
            <a:r>
              <a:rPr lang="en-US" sz="1600" dirty="0">
                <a:latin typeface="Helvetica" pitchFamily="2" charset="0"/>
              </a:rPr>
              <a:t> 20 mm</a:t>
            </a:r>
          </a:p>
          <a:p>
            <a:r>
              <a:rPr lang="en-US" sz="1600" dirty="0" err="1">
                <a:latin typeface="Helvetica" pitchFamily="2" charset="0"/>
              </a:rPr>
              <a:t>Membran</a:t>
            </a:r>
            <a:r>
              <a:rPr lang="en-US" sz="1600" dirty="0">
                <a:latin typeface="Helvetica" pitchFamily="2" charset="0"/>
              </a:rPr>
              <a:t> yang </a:t>
            </a:r>
            <a:r>
              <a:rPr lang="en-US" sz="1600" dirty="0" err="1">
                <a:latin typeface="Helvetica" pitchFamily="2" charset="0"/>
              </a:rPr>
              <a:t>melindungi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mata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adalah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i="1" dirty="0">
                <a:latin typeface="Helvetica" pitchFamily="2" charset="0"/>
              </a:rPr>
              <a:t>cornea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i="1" dirty="0">
                <a:latin typeface="Helvetica" pitchFamily="2" charset="0"/>
              </a:rPr>
              <a:t>sclera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sebagai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pelindung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luar</a:t>
            </a:r>
            <a:r>
              <a:rPr lang="en-US" sz="1600" dirty="0">
                <a:latin typeface="Helvetica" pitchFamily="2" charset="0"/>
              </a:rPr>
              <a:t>; </a:t>
            </a:r>
            <a:r>
              <a:rPr lang="en-US" sz="1600" i="1" dirty="0">
                <a:latin typeface="Helvetica" pitchFamily="2" charset="0"/>
              </a:rPr>
              <a:t>choroid</a:t>
            </a:r>
            <a:r>
              <a:rPr lang="en-US" sz="1600" dirty="0">
                <a:latin typeface="Helvetica" pitchFamily="2" charset="0"/>
              </a:rPr>
              <a:t>; </a:t>
            </a:r>
            <a:r>
              <a:rPr lang="en-US" sz="1600" dirty="0" err="1">
                <a:latin typeface="Helvetica" pitchFamily="2" charset="0"/>
              </a:rPr>
              <a:t>dan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i="1" dirty="0">
                <a:latin typeface="Helvetica" pitchFamily="2" charset="0"/>
              </a:rPr>
              <a:t>retina</a:t>
            </a:r>
            <a:r>
              <a:rPr lang="en-US" sz="1600" dirty="0">
                <a:latin typeface="Helvetica" pitchFamily="2" charset="0"/>
              </a:rPr>
              <a:t>. </a:t>
            </a:r>
          </a:p>
          <a:p>
            <a:pPr lvl="1"/>
            <a:r>
              <a:rPr lang="en-US" sz="1600" dirty="0" err="1">
                <a:latin typeface="Helvetica" pitchFamily="2" charset="0"/>
              </a:rPr>
              <a:t>Kornea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adalah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lapisan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keras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transparan</a:t>
            </a:r>
            <a:r>
              <a:rPr lang="en-US" sz="1600" dirty="0">
                <a:latin typeface="Helvetica" pitchFamily="2" charset="0"/>
              </a:rPr>
              <a:t> yang </a:t>
            </a:r>
            <a:r>
              <a:rPr lang="en-US" sz="1600" dirty="0" err="1">
                <a:latin typeface="Helvetica" pitchFamily="2" charset="0"/>
              </a:rPr>
              <a:t>melindungi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permukaan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mata</a:t>
            </a:r>
            <a:r>
              <a:rPr lang="en-US" sz="1600" dirty="0">
                <a:latin typeface="Helvetica" pitchFamily="2" charset="0"/>
              </a:rPr>
              <a:t>. </a:t>
            </a:r>
          </a:p>
          <a:p>
            <a:pPr lvl="1"/>
            <a:r>
              <a:rPr lang="en-US" sz="1600" dirty="0">
                <a:latin typeface="Helvetica" pitchFamily="2" charset="0"/>
              </a:rPr>
              <a:t>Sclera </a:t>
            </a:r>
            <a:r>
              <a:rPr lang="en-US" sz="1600" dirty="0" err="1">
                <a:latin typeface="Helvetica" pitchFamily="2" charset="0"/>
              </a:rPr>
              <a:t>adalah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membran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buram</a:t>
            </a:r>
            <a:r>
              <a:rPr lang="en-US" sz="1600" dirty="0">
                <a:latin typeface="Helvetica" pitchFamily="2" charset="0"/>
              </a:rPr>
              <a:t> yang </a:t>
            </a:r>
            <a:r>
              <a:rPr lang="en-US" sz="1600" dirty="0" err="1">
                <a:latin typeface="Helvetica" pitchFamily="2" charset="0"/>
              </a:rPr>
              <a:t>menempel</a:t>
            </a:r>
            <a:r>
              <a:rPr lang="en-US" sz="1600" dirty="0">
                <a:latin typeface="Helvetica" pitchFamily="2" charset="0"/>
              </a:rPr>
              <a:t>, </a:t>
            </a:r>
            <a:r>
              <a:rPr lang="en-US" sz="1600" dirty="0" err="1">
                <a:latin typeface="Helvetica" pitchFamily="2" charset="0"/>
              </a:rPr>
              <a:t>sisa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dari</a:t>
            </a:r>
            <a:r>
              <a:rPr lang="en-US" sz="1600" dirty="0">
                <a:latin typeface="Helvetica" pitchFamily="2" charset="0"/>
              </a:rPr>
              <a:t> globe </a:t>
            </a:r>
            <a:r>
              <a:rPr lang="en-US" sz="1600" dirty="0" err="1">
                <a:latin typeface="Helvetica" pitchFamily="2" charset="0"/>
              </a:rPr>
              <a:t>optik</a:t>
            </a:r>
            <a:r>
              <a:rPr lang="en-US" sz="1600" dirty="0">
                <a:latin typeface="Helvetica" pitchFamily="2" charset="0"/>
              </a:rPr>
              <a:t>. </a:t>
            </a:r>
          </a:p>
          <a:p>
            <a:pPr lvl="1"/>
            <a:r>
              <a:rPr lang="en-US" sz="1600" dirty="0">
                <a:latin typeface="Helvetica" pitchFamily="2" charset="0"/>
              </a:rPr>
              <a:t>Choroid </a:t>
            </a:r>
            <a:r>
              <a:rPr lang="en-US" sz="1600" dirty="0" err="1">
                <a:latin typeface="Helvetica" pitchFamily="2" charset="0"/>
              </a:rPr>
              <a:t>berada</a:t>
            </a:r>
            <a:r>
              <a:rPr lang="en-US" sz="1600" dirty="0">
                <a:latin typeface="Helvetica" pitchFamily="2" charset="0"/>
              </a:rPr>
              <a:t> di </a:t>
            </a:r>
            <a:r>
              <a:rPr lang="en-US" sz="1600" dirty="0" err="1">
                <a:latin typeface="Helvetica" pitchFamily="2" charset="0"/>
              </a:rPr>
              <a:t>bawah</a:t>
            </a:r>
            <a:r>
              <a:rPr lang="en-US" sz="1600" dirty="0">
                <a:latin typeface="Helvetica" pitchFamily="2" charset="0"/>
              </a:rPr>
              <a:t> sclera, </a:t>
            </a:r>
            <a:r>
              <a:rPr lang="en-US" sz="1600" dirty="0" err="1">
                <a:latin typeface="Helvetica" pitchFamily="2" charset="0"/>
              </a:rPr>
              <a:t>membran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ini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berisi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jaringan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pembuluh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darah</a:t>
            </a:r>
            <a:r>
              <a:rPr lang="en-US" sz="1600" dirty="0">
                <a:latin typeface="Helvetica" pitchFamily="2" charset="0"/>
              </a:rPr>
              <a:t> yang </a:t>
            </a:r>
            <a:r>
              <a:rPr lang="en-US" sz="1600" dirty="0" err="1">
                <a:latin typeface="Helvetica" pitchFamily="2" charset="0"/>
              </a:rPr>
              <a:t>menyediakan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sumber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utama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nutrisi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mata</a:t>
            </a:r>
            <a:r>
              <a:rPr lang="en-US" sz="1600" dirty="0">
                <a:latin typeface="Helvetica" pitchFamily="2" charset="0"/>
              </a:rPr>
              <a:t>.</a:t>
            </a:r>
          </a:p>
          <a:p>
            <a:r>
              <a:rPr lang="en-US" sz="1600" dirty="0" err="1">
                <a:latin typeface="Helvetica" pitchFamily="2" charset="0"/>
              </a:rPr>
              <a:t>Lensa</a:t>
            </a:r>
            <a:r>
              <a:rPr lang="en-US" sz="1600" dirty="0">
                <a:latin typeface="Helvetica" pitchFamily="2" charset="0"/>
              </a:rPr>
              <a:t> </a:t>
            </a:r>
          </a:p>
          <a:p>
            <a:pPr lvl="1"/>
            <a:r>
              <a:rPr lang="en-US" sz="1600" dirty="0" err="1">
                <a:latin typeface="Helvetica" pitchFamily="2" charset="0"/>
              </a:rPr>
              <a:t>Terbuat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dari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i="1" dirty="0">
                <a:latin typeface="Helvetica" pitchFamily="2" charset="0"/>
              </a:rPr>
              <a:t>concentric layer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atau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terbuat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dari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serabut</a:t>
            </a:r>
            <a:r>
              <a:rPr lang="en-US" sz="1600" dirty="0">
                <a:latin typeface="Helvetica" pitchFamily="2" charset="0"/>
              </a:rPr>
              <a:t> cell </a:t>
            </a:r>
            <a:r>
              <a:rPr lang="en-US" sz="1600" dirty="0" err="1">
                <a:latin typeface="Helvetica" pitchFamily="2" charset="0"/>
              </a:rPr>
              <a:t>dan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menempel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ke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bodi</a:t>
            </a:r>
            <a:r>
              <a:rPr lang="en-US" sz="1600" dirty="0">
                <a:latin typeface="Helvetica" pitchFamily="2" charset="0"/>
              </a:rPr>
              <a:t> ciliary. </a:t>
            </a:r>
          </a:p>
          <a:p>
            <a:pPr lvl="1"/>
            <a:r>
              <a:rPr lang="en-US" sz="1600" dirty="0" err="1">
                <a:latin typeface="Helvetica" pitchFamily="2" charset="0"/>
              </a:rPr>
              <a:t>Berisi</a:t>
            </a:r>
            <a:r>
              <a:rPr lang="en-US" sz="1600" dirty="0">
                <a:latin typeface="Helvetica" pitchFamily="2" charset="0"/>
              </a:rPr>
              <a:t> 60-70% air, </a:t>
            </a:r>
            <a:r>
              <a:rPr lang="en-US" sz="1600" dirty="0" err="1">
                <a:latin typeface="Helvetica" pitchFamily="2" charset="0"/>
              </a:rPr>
              <a:t>sekitar</a:t>
            </a:r>
            <a:r>
              <a:rPr lang="en-US" sz="1600" dirty="0">
                <a:latin typeface="Helvetica" pitchFamily="2" charset="0"/>
              </a:rPr>
              <a:t> 6% lemak </a:t>
            </a:r>
            <a:r>
              <a:rPr lang="en-US" sz="1600" dirty="0" err="1">
                <a:latin typeface="Helvetica" pitchFamily="2" charset="0"/>
              </a:rPr>
              <a:t>dan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lebih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banyak</a:t>
            </a:r>
            <a:r>
              <a:rPr lang="en-US" sz="1600" dirty="0">
                <a:latin typeface="Helvetica" pitchFamily="2" charset="0"/>
              </a:rPr>
              <a:t> protein </a:t>
            </a:r>
            <a:r>
              <a:rPr lang="en-US" sz="1600" dirty="0" err="1">
                <a:latin typeface="Helvetica" pitchFamily="2" charset="0"/>
              </a:rPr>
              <a:t>dibanding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lapisan</a:t>
            </a:r>
            <a:r>
              <a:rPr lang="en-US" sz="1600" dirty="0">
                <a:latin typeface="Helvetica" pitchFamily="2" charset="0"/>
              </a:rPr>
              <a:t> yang lain </a:t>
            </a:r>
            <a:r>
              <a:rPr lang="en-US" sz="1600" dirty="0" err="1">
                <a:latin typeface="Helvetica" pitchFamily="2" charset="0"/>
              </a:rPr>
              <a:t>dalam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mata</a:t>
            </a:r>
            <a:endParaRPr lang="en-US" sz="1600" dirty="0"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Retina, </a:t>
            </a:r>
            <a:r>
              <a:rPr lang="en-US" sz="1600" dirty="0" err="1">
                <a:latin typeface="Helvetica" pitchFamily="2" charset="0"/>
              </a:rPr>
              <a:t>berupa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garis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dalam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bagian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dinding</a:t>
            </a:r>
            <a:r>
              <a:rPr lang="en-US" sz="1600" dirty="0">
                <a:latin typeface="Helvetica" pitchFamily="2" charset="0"/>
              </a:rPr>
              <a:t>. </a:t>
            </a:r>
          </a:p>
          <a:p>
            <a:pPr lvl="1"/>
            <a:r>
              <a:rPr lang="en-US" sz="1600" dirty="0" err="1">
                <a:latin typeface="Helvetica" pitchFamily="2" charset="0"/>
              </a:rPr>
              <a:t>Ketika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mata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difokuskan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dengan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benar</a:t>
            </a:r>
            <a:r>
              <a:rPr lang="en-US" sz="1600" dirty="0">
                <a:latin typeface="Helvetica" pitchFamily="2" charset="0"/>
              </a:rPr>
              <a:t>, </a:t>
            </a:r>
            <a:r>
              <a:rPr lang="en-US" sz="1600" dirty="0" err="1">
                <a:latin typeface="Helvetica" pitchFamily="2" charset="0"/>
              </a:rPr>
              <a:t>cahaya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obyek</a:t>
            </a:r>
            <a:r>
              <a:rPr lang="en-US" sz="1600" dirty="0">
                <a:latin typeface="Helvetica" pitchFamily="2" charset="0"/>
              </a:rPr>
              <a:t> di </a:t>
            </a:r>
            <a:r>
              <a:rPr lang="en-US" sz="1600" dirty="0" err="1">
                <a:latin typeface="Helvetica" pitchFamily="2" charset="0"/>
              </a:rPr>
              <a:t>luar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mata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digambar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pada</a:t>
            </a:r>
            <a:r>
              <a:rPr lang="en-US" sz="1600" dirty="0">
                <a:latin typeface="Helvetica" pitchFamily="2" charset="0"/>
              </a:rPr>
              <a:t> retina. </a:t>
            </a:r>
          </a:p>
          <a:p>
            <a:pPr lvl="1"/>
            <a:r>
              <a:rPr lang="en-US" sz="1600" dirty="0">
                <a:latin typeface="Helvetica" pitchFamily="2" charset="0"/>
              </a:rPr>
              <a:t>Pola </a:t>
            </a:r>
            <a:r>
              <a:rPr lang="en-US" sz="1600" dirty="0" err="1">
                <a:latin typeface="Helvetica" pitchFamily="2" charset="0"/>
              </a:rPr>
              <a:t>mata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dihasilkan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oleh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distribusi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reseptor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cahaya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diskrit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pada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permukaan</a:t>
            </a:r>
            <a:r>
              <a:rPr lang="en-US" sz="1600" dirty="0">
                <a:latin typeface="Helvetica" pitchFamily="2" charset="0"/>
              </a:rPr>
              <a:t> retina</a:t>
            </a:r>
            <a:endParaRPr lang="id-ID" sz="1600" dirty="0">
              <a:latin typeface="Helvetica" pitchFamily="2" charset="0"/>
            </a:endParaRPr>
          </a:p>
        </p:txBody>
      </p:sp>
      <p:grpSp>
        <p:nvGrpSpPr>
          <p:cNvPr id="10245" name="Group 5">
            <a:extLst>
              <a:ext uri="{FF2B5EF4-FFF2-40B4-BE49-F238E27FC236}">
                <a16:creationId xmlns:a16="http://schemas.microsoft.com/office/drawing/2014/main" id="{5E48BA7A-7589-9649-B936-7C5404854ADB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10246" name="Picture 6" descr="book">
              <a:extLst>
                <a:ext uri="{FF2B5EF4-FFF2-40B4-BE49-F238E27FC236}">
                  <a16:creationId xmlns:a16="http://schemas.microsoft.com/office/drawing/2014/main" id="{5EFAD335-A941-E643-A9B4-3243F5646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Rectangle 7">
              <a:extLst>
                <a:ext uri="{FF2B5EF4-FFF2-40B4-BE49-F238E27FC236}">
                  <a16:creationId xmlns:a16="http://schemas.microsoft.com/office/drawing/2014/main" id="{4AAE6A32-39A2-C640-8DF5-36FCA25A0A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C76CBCC-FA70-4D47-9086-4625D2188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Resolusi</a:t>
            </a:r>
            <a:r>
              <a:rPr lang="en-IE" altLang="en-US" dirty="0">
                <a:ea typeface="ＭＳ Ｐゴシック" panose="020B0600070205080204" pitchFamily="34" charset="-128"/>
              </a:rPr>
              <a:t> Pixel (</a:t>
            </a:r>
            <a:r>
              <a:rPr lang="en-IE" altLang="en-US" dirty="0" err="1">
                <a:ea typeface="ＭＳ Ｐゴシック" panose="020B0600070205080204" pitchFamily="34" charset="-128"/>
              </a:rPr>
              <a:t>lanjutan</a:t>
            </a:r>
            <a:r>
              <a:rPr lang="en-IE" altLang="en-US" dirty="0">
                <a:ea typeface="ＭＳ Ｐゴシック" panose="020B0600070205080204" pitchFamily="34" charset="-128"/>
              </a:rPr>
              <a:t>…)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3251" name="Picture 6">
            <a:extLst>
              <a:ext uri="{FF2B5EF4-FFF2-40B4-BE49-F238E27FC236}">
                <a16:creationId xmlns:a16="http://schemas.microsoft.com/office/drawing/2014/main" id="{2092DB6C-0754-D342-8991-5A27FD14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5" r="-177" b="60080"/>
          <a:stretch>
            <a:fillRect/>
          </a:stretch>
        </p:blipFill>
        <p:spPr bwMode="auto">
          <a:xfrm>
            <a:off x="1919288" y="1381125"/>
            <a:ext cx="536257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252" name="Group 13">
            <a:extLst>
              <a:ext uri="{FF2B5EF4-FFF2-40B4-BE49-F238E27FC236}">
                <a16:creationId xmlns:a16="http://schemas.microsoft.com/office/drawing/2014/main" id="{8476CF95-0A78-A24F-BEB1-D06C0F31879B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53253" name="Picture 14" descr="book">
              <a:extLst>
                <a:ext uri="{FF2B5EF4-FFF2-40B4-BE49-F238E27FC236}">
                  <a16:creationId xmlns:a16="http://schemas.microsoft.com/office/drawing/2014/main" id="{143E07D6-1E45-A04A-A687-61E83340F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4" name="Rectangle 15">
              <a:extLst>
                <a:ext uri="{FF2B5EF4-FFF2-40B4-BE49-F238E27FC236}">
                  <a16:creationId xmlns:a16="http://schemas.microsoft.com/office/drawing/2014/main" id="{034B9935-9F0C-284C-9383-96548B22F3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98B7047-884F-AD4A-A87C-605F88563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Resolusi</a:t>
            </a:r>
            <a:r>
              <a:rPr lang="en-IE" altLang="en-US" dirty="0">
                <a:ea typeface="ＭＳ Ｐゴシック" panose="020B0600070205080204" pitchFamily="34" charset="-128"/>
              </a:rPr>
              <a:t> Pixel (</a:t>
            </a:r>
            <a:r>
              <a:rPr lang="en-IE" altLang="en-US" dirty="0" err="1">
                <a:ea typeface="ＭＳ Ｐゴシック" panose="020B0600070205080204" pitchFamily="34" charset="-128"/>
              </a:rPr>
              <a:t>lanjutan</a:t>
            </a:r>
            <a:r>
              <a:rPr lang="en-IE" altLang="en-US" dirty="0">
                <a:ea typeface="ＭＳ Ｐゴシック" panose="020B0600070205080204" pitchFamily="34" charset="-128"/>
              </a:rPr>
              <a:t>…)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5299" name="Picture 6">
            <a:extLst>
              <a:ext uri="{FF2B5EF4-FFF2-40B4-BE49-F238E27FC236}">
                <a16:creationId xmlns:a16="http://schemas.microsoft.com/office/drawing/2014/main" id="{439492A8-72CC-EC43-B98E-CA8841AC9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t="40305" r="66490" b="19405"/>
          <a:stretch>
            <a:fillRect/>
          </a:stretch>
        </p:blipFill>
        <p:spPr bwMode="auto">
          <a:xfrm>
            <a:off x="1889125" y="1382713"/>
            <a:ext cx="5353050" cy="529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300" name="Group 13">
            <a:extLst>
              <a:ext uri="{FF2B5EF4-FFF2-40B4-BE49-F238E27FC236}">
                <a16:creationId xmlns:a16="http://schemas.microsoft.com/office/drawing/2014/main" id="{1C4B41AD-B61F-914D-9DA8-738F3923DF1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55301" name="Picture 14" descr="book">
              <a:extLst>
                <a:ext uri="{FF2B5EF4-FFF2-40B4-BE49-F238E27FC236}">
                  <a16:creationId xmlns:a16="http://schemas.microsoft.com/office/drawing/2014/main" id="{7D930391-B9C7-D14D-8CDD-AC981D7C1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2" name="Rectangle 15">
              <a:extLst>
                <a:ext uri="{FF2B5EF4-FFF2-40B4-BE49-F238E27FC236}">
                  <a16:creationId xmlns:a16="http://schemas.microsoft.com/office/drawing/2014/main" id="{E1088652-819E-064E-B90A-C5CA3B6236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9DB9792-A173-634E-8F01-57D8712CB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Resolusi</a:t>
            </a:r>
            <a:r>
              <a:rPr lang="en-IE" altLang="en-US" dirty="0">
                <a:ea typeface="ＭＳ Ｐゴシック" panose="020B0600070205080204" pitchFamily="34" charset="-128"/>
              </a:rPr>
              <a:t> Pixel (</a:t>
            </a:r>
            <a:r>
              <a:rPr lang="en-IE" altLang="en-US" dirty="0" err="1">
                <a:ea typeface="ＭＳ Ｐゴシック" panose="020B0600070205080204" pitchFamily="34" charset="-128"/>
              </a:rPr>
              <a:t>lanjutan</a:t>
            </a:r>
            <a:r>
              <a:rPr lang="en-IE" altLang="en-US" dirty="0">
                <a:ea typeface="ＭＳ Ｐゴシック" panose="020B0600070205080204" pitchFamily="34" charset="-128"/>
              </a:rPr>
              <a:t>…)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7347" name="Picture 6">
            <a:extLst>
              <a:ext uri="{FF2B5EF4-FFF2-40B4-BE49-F238E27FC236}">
                <a16:creationId xmlns:a16="http://schemas.microsoft.com/office/drawing/2014/main" id="{DE612D34-8917-A14D-9004-BC8D3516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t="40305" r="33229" b="19405"/>
          <a:stretch>
            <a:fillRect/>
          </a:stretch>
        </p:blipFill>
        <p:spPr bwMode="auto">
          <a:xfrm>
            <a:off x="1912938" y="1411288"/>
            <a:ext cx="5334000" cy="529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48" name="Group 13">
            <a:extLst>
              <a:ext uri="{FF2B5EF4-FFF2-40B4-BE49-F238E27FC236}">
                <a16:creationId xmlns:a16="http://schemas.microsoft.com/office/drawing/2014/main" id="{8134F257-9197-F24F-8B0C-7F4C9A663E4C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57349" name="Picture 14" descr="book">
              <a:extLst>
                <a:ext uri="{FF2B5EF4-FFF2-40B4-BE49-F238E27FC236}">
                  <a16:creationId xmlns:a16="http://schemas.microsoft.com/office/drawing/2014/main" id="{20F31329-70D7-9141-AA99-A0F016CC9D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50" name="Rectangle 15">
              <a:extLst>
                <a:ext uri="{FF2B5EF4-FFF2-40B4-BE49-F238E27FC236}">
                  <a16:creationId xmlns:a16="http://schemas.microsoft.com/office/drawing/2014/main" id="{3CDBD2EE-C57F-3F46-8DFB-DAA9D87AA8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A187BE8-2721-7E42-9E69-9B08FAEFA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Resolusi</a:t>
            </a:r>
            <a:r>
              <a:rPr lang="en-IE" altLang="en-US" dirty="0">
                <a:ea typeface="ＭＳ Ｐゴシック" panose="020B0600070205080204" pitchFamily="34" charset="-128"/>
              </a:rPr>
              <a:t> Pixel (</a:t>
            </a:r>
            <a:r>
              <a:rPr lang="en-IE" altLang="en-US" dirty="0" err="1">
                <a:ea typeface="ＭＳ Ｐゴシック" panose="020B0600070205080204" pitchFamily="34" charset="-128"/>
              </a:rPr>
              <a:t>lanjutan</a:t>
            </a:r>
            <a:r>
              <a:rPr lang="en-IE" altLang="en-US" dirty="0">
                <a:ea typeface="ＭＳ Ｐゴシック" panose="020B0600070205080204" pitchFamily="34" charset="-128"/>
              </a:rPr>
              <a:t>…)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9395" name="Picture 6">
            <a:extLst>
              <a:ext uri="{FF2B5EF4-FFF2-40B4-BE49-F238E27FC236}">
                <a16:creationId xmlns:a16="http://schemas.microsoft.com/office/drawing/2014/main" id="{364DA07C-2DDC-F44B-822E-C5F01CA4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4" t="40305" r="-313" b="19405"/>
          <a:stretch>
            <a:fillRect/>
          </a:stretch>
        </p:blipFill>
        <p:spPr bwMode="auto">
          <a:xfrm>
            <a:off x="1870075" y="1354138"/>
            <a:ext cx="539115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396" name="Group 13">
            <a:extLst>
              <a:ext uri="{FF2B5EF4-FFF2-40B4-BE49-F238E27FC236}">
                <a16:creationId xmlns:a16="http://schemas.microsoft.com/office/drawing/2014/main" id="{E802853E-0D19-CE44-930B-65102F65419C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59397" name="Picture 14" descr="book">
              <a:extLst>
                <a:ext uri="{FF2B5EF4-FFF2-40B4-BE49-F238E27FC236}">
                  <a16:creationId xmlns:a16="http://schemas.microsoft.com/office/drawing/2014/main" id="{D9B246FF-CA86-C14C-BBA4-6434C7EC0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398" name="Rectangle 15">
              <a:extLst>
                <a:ext uri="{FF2B5EF4-FFF2-40B4-BE49-F238E27FC236}">
                  <a16:creationId xmlns:a16="http://schemas.microsoft.com/office/drawing/2014/main" id="{58A3E669-53FA-9C42-93DC-2E8ACC96BF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C373547-9986-F640-A75C-E352D699B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Resolusi</a:t>
            </a:r>
            <a:r>
              <a:rPr lang="en-IE" altLang="en-US" dirty="0">
                <a:ea typeface="ＭＳ Ｐゴシック" panose="020B0600070205080204" pitchFamily="34" charset="-128"/>
              </a:rPr>
              <a:t> Tingkat </a:t>
            </a:r>
            <a:r>
              <a:rPr lang="en-IE" altLang="en-US" dirty="0" err="1">
                <a:ea typeface="ＭＳ Ｐゴシック" panose="020B0600070205080204" pitchFamily="34" charset="-128"/>
              </a:rPr>
              <a:t>Intensitas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1443" name="Rectangle 20">
            <a:extLst>
              <a:ext uri="{FF2B5EF4-FFF2-40B4-BE49-F238E27FC236}">
                <a16:creationId xmlns:a16="http://schemas.microsoft.com/office/drawing/2014/main" id="{A0501DC9-C272-3644-837E-56220E269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/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Resolusi</a:t>
            </a:r>
            <a:r>
              <a:rPr lang="en-IE" altLang="en-US" sz="28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tingkat</a:t>
            </a:r>
            <a:r>
              <a:rPr lang="en-IE" altLang="en-US" sz="28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intensitas</a:t>
            </a:r>
            <a:r>
              <a:rPr lang="en-IE" altLang="en-US" sz="28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mengacu</a:t>
            </a:r>
            <a:r>
              <a:rPr lang="en-IE" altLang="en-US" sz="28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pada</a:t>
            </a:r>
            <a:r>
              <a:rPr lang="en-IE" altLang="en-US" sz="28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jumlah</a:t>
            </a:r>
            <a:r>
              <a:rPr lang="en-IE" altLang="en-US" sz="28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tingkat</a:t>
            </a:r>
            <a:r>
              <a:rPr lang="en-IE" altLang="en-US" sz="28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intensitas</a:t>
            </a:r>
            <a:r>
              <a:rPr lang="en-IE" altLang="en-US" sz="2800" i="1" dirty="0">
                <a:latin typeface="Helvetica" pitchFamily="2" charset="0"/>
                <a:ea typeface="ＭＳ Ｐゴシック" panose="020B0600070205080204" pitchFamily="34" charset="-128"/>
              </a:rPr>
              <a:t> yang </a:t>
            </a:r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digunakan</a:t>
            </a:r>
            <a:r>
              <a:rPr lang="en-IE" altLang="en-US" sz="28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untuk</a:t>
            </a:r>
            <a:r>
              <a:rPr lang="en-IE" altLang="en-US" sz="28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merepresentasikan</a:t>
            </a:r>
            <a:r>
              <a:rPr lang="en-IE" altLang="en-US" sz="28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800" i="1" dirty="0" err="1">
                <a:latin typeface="Helvetica" pitchFamily="2" charset="0"/>
                <a:ea typeface="ＭＳ Ｐゴシック" panose="020B0600070205080204" pitchFamily="34" charset="-128"/>
              </a:rPr>
              <a:t>gambar</a:t>
            </a:r>
            <a:endParaRPr lang="en-IE" altLang="en-US" sz="2800" i="1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484188" lvl="1" indent="0" eaLnBrk="1" hangingPunct="1"/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Semakin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banyak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tingkat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intensitas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yang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digunakan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,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semakin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halus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tingkat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detail yang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dapat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dilihat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dalam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sebuah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gambar</a:t>
            </a:r>
            <a:endParaRPr lang="en-IE" altLang="en-US" sz="2000" i="1" dirty="0"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484188" lvl="1" indent="0" eaLnBrk="1" hangingPunct="1"/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Resolusi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tingkat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intensitas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biasanya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diberikan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dalam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hal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jumlah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bit yang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digunakan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untuk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menyimpan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setiap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tingkat</a:t>
            </a:r>
            <a:r>
              <a:rPr lang="en-IE" altLang="en-US" sz="2000" i="1" dirty="0">
                <a:latin typeface="Helvetica" pitchFamily="2" charset="0"/>
                <a:ea typeface="ＭＳ Ｐゴシック" panose="020B0600070205080204" pitchFamily="34" charset="-128"/>
              </a:rPr>
              <a:t> </a:t>
            </a:r>
            <a:r>
              <a:rPr lang="en-IE" altLang="en-US" sz="2000" i="1" dirty="0" err="1">
                <a:latin typeface="Helvetica" pitchFamily="2" charset="0"/>
                <a:ea typeface="ＭＳ Ｐゴシック" panose="020B0600070205080204" pitchFamily="34" charset="-128"/>
              </a:rPr>
              <a:t>intensitas</a:t>
            </a:r>
            <a:endParaRPr lang="en-US" altLang="en-US" sz="2000" dirty="0"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1444" name="Rectangle 22" descr="3">
            <a:extLst>
              <a:ext uri="{FF2B5EF4-FFF2-40B4-BE49-F238E27FC236}">
                <a16:creationId xmlns:a16="http://schemas.microsoft.com/office/drawing/2014/main" id="{5853B650-9094-E146-903E-2FBE0734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543425"/>
            <a:ext cx="2325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 b="1"/>
              <a:t>Number of Bits</a:t>
            </a:r>
            <a:endParaRPr lang="en-US" altLang="en-US" sz="1600" b="1"/>
          </a:p>
        </p:txBody>
      </p:sp>
      <p:sp>
        <p:nvSpPr>
          <p:cNvPr id="61445" name="Rectangle 23" descr="4">
            <a:extLst>
              <a:ext uri="{FF2B5EF4-FFF2-40B4-BE49-F238E27FC236}">
                <a16:creationId xmlns:a16="http://schemas.microsoft.com/office/drawing/2014/main" id="{BA645FCD-916E-BA43-957F-E3E8FF32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4543425"/>
            <a:ext cx="2325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 b="1"/>
              <a:t>Number of Intensity Levels</a:t>
            </a:r>
            <a:endParaRPr lang="en-US" altLang="en-US" sz="1600" b="1"/>
          </a:p>
        </p:txBody>
      </p:sp>
      <p:sp>
        <p:nvSpPr>
          <p:cNvPr id="61446" name="Rectangle 24" descr="5">
            <a:extLst>
              <a:ext uri="{FF2B5EF4-FFF2-40B4-BE49-F238E27FC236}">
                <a16:creationId xmlns:a16="http://schemas.microsoft.com/office/drawing/2014/main" id="{99531B6C-6A30-1545-A7F5-E2EAA3BD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4543425"/>
            <a:ext cx="2325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 b="1"/>
              <a:t>Examples</a:t>
            </a:r>
            <a:endParaRPr lang="en-US" altLang="en-US" sz="1600" b="1"/>
          </a:p>
        </p:txBody>
      </p:sp>
      <p:sp>
        <p:nvSpPr>
          <p:cNvPr id="61447" name="Rectangle 25" descr="6">
            <a:extLst>
              <a:ext uri="{FF2B5EF4-FFF2-40B4-BE49-F238E27FC236}">
                <a16:creationId xmlns:a16="http://schemas.microsoft.com/office/drawing/2014/main" id="{85B19347-B9B2-6440-B346-DEE059F9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5122863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1</a:t>
            </a:r>
            <a:endParaRPr lang="en-US" altLang="en-US" sz="1600"/>
          </a:p>
        </p:txBody>
      </p:sp>
      <p:sp>
        <p:nvSpPr>
          <p:cNvPr id="61448" name="Rectangle 26" descr="7">
            <a:extLst>
              <a:ext uri="{FF2B5EF4-FFF2-40B4-BE49-F238E27FC236}">
                <a16:creationId xmlns:a16="http://schemas.microsoft.com/office/drawing/2014/main" id="{20736D09-1AD3-2A45-82C9-0B34E6FC7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5122863"/>
            <a:ext cx="23256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2</a:t>
            </a:r>
            <a:endParaRPr lang="en-US" altLang="en-US" sz="1600"/>
          </a:p>
        </p:txBody>
      </p:sp>
      <p:sp>
        <p:nvSpPr>
          <p:cNvPr id="61449" name="Rectangle 27" descr="8">
            <a:extLst>
              <a:ext uri="{FF2B5EF4-FFF2-40B4-BE49-F238E27FC236}">
                <a16:creationId xmlns:a16="http://schemas.microsoft.com/office/drawing/2014/main" id="{A14D96F1-B7CA-8B43-8037-54C14C825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5122863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0, 1</a:t>
            </a:r>
            <a:endParaRPr lang="en-US" altLang="en-US" sz="1600"/>
          </a:p>
        </p:txBody>
      </p:sp>
      <p:sp>
        <p:nvSpPr>
          <p:cNvPr id="61450" name="Rectangle 28" descr="9">
            <a:extLst>
              <a:ext uri="{FF2B5EF4-FFF2-40B4-BE49-F238E27FC236}">
                <a16:creationId xmlns:a16="http://schemas.microsoft.com/office/drawing/2014/main" id="{0B4231A4-C086-0947-B513-A7279DDC6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5457825"/>
            <a:ext cx="23256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2</a:t>
            </a:r>
            <a:endParaRPr lang="en-US" altLang="en-US" sz="1600"/>
          </a:p>
        </p:txBody>
      </p:sp>
      <p:sp>
        <p:nvSpPr>
          <p:cNvPr id="61451" name="Rectangle 29" descr="10">
            <a:extLst>
              <a:ext uri="{FF2B5EF4-FFF2-40B4-BE49-F238E27FC236}">
                <a16:creationId xmlns:a16="http://schemas.microsoft.com/office/drawing/2014/main" id="{85757E90-35F8-784A-BEDD-10DD6AD9C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5457825"/>
            <a:ext cx="23256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4</a:t>
            </a:r>
            <a:endParaRPr lang="en-US" altLang="en-US" sz="1600"/>
          </a:p>
        </p:txBody>
      </p:sp>
      <p:sp>
        <p:nvSpPr>
          <p:cNvPr id="61452" name="Rectangle 30" descr="11">
            <a:extLst>
              <a:ext uri="{FF2B5EF4-FFF2-40B4-BE49-F238E27FC236}">
                <a16:creationId xmlns:a16="http://schemas.microsoft.com/office/drawing/2014/main" id="{A0E60F99-F45C-1146-8023-C641D1BF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5457825"/>
            <a:ext cx="23256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00, 01, 10, 11</a:t>
            </a:r>
            <a:endParaRPr lang="en-US" altLang="en-US" sz="1600"/>
          </a:p>
        </p:txBody>
      </p:sp>
      <p:sp>
        <p:nvSpPr>
          <p:cNvPr id="61453" name="Rectangle 31" descr="12">
            <a:extLst>
              <a:ext uri="{FF2B5EF4-FFF2-40B4-BE49-F238E27FC236}">
                <a16:creationId xmlns:a16="http://schemas.microsoft.com/office/drawing/2014/main" id="{B21C8650-2CC1-304E-A031-325975DC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5792788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4</a:t>
            </a:r>
            <a:endParaRPr lang="en-US" altLang="en-US" sz="1600"/>
          </a:p>
        </p:txBody>
      </p:sp>
      <p:sp>
        <p:nvSpPr>
          <p:cNvPr id="61454" name="Rectangle 32" descr="13">
            <a:extLst>
              <a:ext uri="{FF2B5EF4-FFF2-40B4-BE49-F238E27FC236}">
                <a16:creationId xmlns:a16="http://schemas.microsoft.com/office/drawing/2014/main" id="{1038A0A6-AA35-B14B-BCED-7D7AE122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5792788"/>
            <a:ext cx="23256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16</a:t>
            </a:r>
            <a:endParaRPr lang="en-US" altLang="en-US" sz="1600"/>
          </a:p>
        </p:txBody>
      </p:sp>
      <p:sp>
        <p:nvSpPr>
          <p:cNvPr id="61455" name="Rectangle 33" descr="14">
            <a:extLst>
              <a:ext uri="{FF2B5EF4-FFF2-40B4-BE49-F238E27FC236}">
                <a16:creationId xmlns:a16="http://schemas.microsoft.com/office/drawing/2014/main" id="{0DEB15B4-C670-344F-AD3F-F95DBA30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5792788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0000, 0101, 1111</a:t>
            </a:r>
            <a:endParaRPr lang="en-US" altLang="en-US" sz="1600"/>
          </a:p>
        </p:txBody>
      </p:sp>
      <p:sp>
        <p:nvSpPr>
          <p:cNvPr id="61456" name="Rectangle 54" descr="15">
            <a:extLst>
              <a:ext uri="{FF2B5EF4-FFF2-40B4-BE49-F238E27FC236}">
                <a16:creationId xmlns:a16="http://schemas.microsoft.com/office/drawing/2014/main" id="{23708BE1-974A-C14F-88AC-39D2CD4C1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6127750"/>
            <a:ext cx="23256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8</a:t>
            </a:r>
            <a:endParaRPr lang="en-US" altLang="en-US" sz="1600"/>
          </a:p>
        </p:txBody>
      </p:sp>
      <p:sp>
        <p:nvSpPr>
          <p:cNvPr id="61457" name="Rectangle 56" descr="16">
            <a:extLst>
              <a:ext uri="{FF2B5EF4-FFF2-40B4-BE49-F238E27FC236}">
                <a16:creationId xmlns:a16="http://schemas.microsoft.com/office/drawing/2014/main" id="{A84C5A2C-DB95-334A-9744-A4C31438D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6127750"/>
            <a:ext cx="23256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256</a:t>
            </a:r>
            <a:endParaRPr lang="en-US" altLang="en-US" sz="1600"/>
          </a:p>
        </p:txBody>
      </p:sp>
      <p:sp>
        <p:nvSpPr>
          <p:cNvPr id="61458" name="Rectangle 58" descr="17">
            <a:extLst>
              <a:ext uri="{FF2B5EF4-FFF2-40B4-BE49-F238E27FC236}">
                <a16:creationId xmlns:a16="http://schemas.microsoft.com/office/drawing/2014/main" id="{7F2A72BE-3863-9348-9159-475C1E36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6127750"/>
            <a:ext cx="23256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00110011, 01010101</a:t>
            </a:r>
            <a:endParaRPr lang="en-US" altLang="en-US" sz="1600"/>
          </a:p>
        </p:txBody>
      </p:sp>
      <p:sp>
        <p:nvSpPr>
          <p:cNvPr id="61459" name="Rectangle 34" descr="18">
            <a:extLst>
              <a:ext uri="{FF2B5EF4-FFF2-40B4-BE49-F238E27FC236}">
                <a16:creationId xmlns:a16="http://schemas.microsoft.com/office/drawing/2014/main" id="{430DBE41-3D94-2D40-A377-EBED094DC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6462713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16</a:t>
            </a:r>
            <a:endParaRPr lang="en-US" altLang="en-US" sz="1600"/>
          </a:p>
        </p:txBody>
      </p:sp>
      <p:sp>
        <p:nvSpPr>
          <p:cNvPr id="61460" name="Rectangle 35" descr="19">
            <a:extLst>
              <a:ext uri="{FF2B5EF4-FFF2-40B4-BE49-F238E27FC236}">
                <a16:creationId xmlns:a16="http://schemas.microsoft.com/office/drawing/2014/main" id="{0FB4AD71-3A38-1B4C-BEBE-E7B686E5B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6462713"/>
            <a:ext cx="23256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65,536</a:t>
            </a:r>
            <a:endParaRPr lang="en-US" altLang="en-US" sz="1600"/>
          </a:p>
        </p:txBody>
      </p:sp>
      <p:sp>
        <p:nvSpPr>
          <p:cNvPr id="61461" name="Rectangle 36" descr="20">
            <a:extLst>
              <a:ext uri="{FF2B5EF4-FFF2-40B4-BE49-F238E27FC236}">
                <a16:creationId xmlns:a16="http://schemas.microsoft.com/office/drawing/2014/main" id="{280C5117-7F64-054E-9C59-860473C89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6462713"/>
            <a:ext cx="232568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IE" altLang="en-US" sz="1600"/>
              <a:t>1010101010101010</a:t>
            </a:r>
            <a:endParaRPr lang="en-US" altLang="en-US" sz="1600"/>
          </a:p>
        </p:txBody>
      </p:sp>
      <p:sp>
        <p:nvSpPr>
          <p:cNvPr id="61462" name="Line 37">
            <a:extLst>
              <a:ext uri="{FF2B5EF4-FFF2-40B4-BE49-F238E27FC236}">
                <a16:creationId xmlns:a16="http://schemas.microsoft.com/office/drawing/2014/main" id="{984384A7-9566-204E-B723-DCCF91EFF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4543425"/>
            <a:ext cx="69770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3" name="Line 39">
            <a:extLst>
              <a:ext uri="{FF2B5EF4-FFF2-40B4-BE49-F238E27FC236}">
                <a16:creationId xmlns:a16="http://schemas.microsoft.com/office/drawing/2014/main" id="{AD82063E-0F74-7646-AED9-ACC4A30B5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5457825"/>
            <a:ext cx="697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4" name="Line 40">
            <a:extLst>
              <a:ext uri="{FF2B5EF4-FFF2-40B4-BE49-F238E27FC236}">
                <a16:creationId xmlns:a16="http://schemas.microsoft.com/office/drawing/2014/main" id="{2E8AD880-9D0C-8249-A49C-CF2699B19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5792788"/>
            <a:ext cx="697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5" name="Line 41">
            <a:extLst>
              <a:ext uri="{FF2B5EF4-FFF2-40B4-BE49-F238E27FC236}">
                <a16:creationId xmlns:a16="http://schemas.microsoft.com/office/drawing/2014/main" id="{F48FD545-1849-4E42-9BC4-7EB2906DF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6127750"/>
            <a:ext cx="697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6" name="Line 42">
            <a:extLst>
              <a:ext uri="{FF2B5EF4-FFF2-40B4-BE49-F238E27FC236}">
                <a16:creationId xmlns:a16="http://schemas.microsoft.com/office/drawing/2014/main" id="{ECA63A70-5355-5743-ADEB-DC2F0E791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6797675"/>
            <a:ext cx="69770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7" name="Line 43">
            <a:extLst>
              <a:ext uri="{FF2B5EF4-FFF2-40B4-BE49-F238E27FC236}">
                <a16:creationId xmlns:a16="http://schemas.microsoft.com/office/drawing/2014/main" id="{144AF13A-ADC3-7540-9754-FAA2D5BED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4543425"/>
            <a:ext cx="0" cy="2254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8" name="Line 44">
            <a:extLst>
              <a:ext uri="{FF2B5EF4-FFF2-40B4-BE49-F238E27FC236}">
                <a16:creationId xmlns:a16="http://schemas.microsoft.com/office/drawing/2014/main" id="{52110074-A4EE-6942-98F3-4E0B11D04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4543425"/>
            <a:ext cx="0" cy="2254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69" name="Line 45">
            <a:extLst>
              <a:ext uri="{FF2B5EF4-FFF2-40B4-BE49-F238E27FC236}">
                <a16:creationId xmlns:a16="http://schemas.microsoft.com/office/drawing/2014/main" id="{30DA51A7-4C83-7244-994B-4881953B8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6275" y="4543425"/>
            <a:ext cx="0" cy="2254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70" name="Line 46">
            <a:extLst>
              <a:ext uri="{FF2B5EF4-FFF2-40B4-BE49-F238E27FC236}">
                <a16:creationId xmlns:a16="http://schemas.microsoft.com/office/drawing/2014/main" id="{9E8468EF-1773-B247-BA69-63ED796AC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1963" y="4543425"/>
            <a:ext cx="0" cy="2254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71" name="Line 55">
            <a:extLst>
              <a:ext uri="{FF2B5EF4-FFF2-40B4-BE49-F238E27FC236}">
                <a16:creationId xmlns:a16="http://schemas.microsoft.com/office/drawing/2014/main" id="{AB645109-7C61-2244-A603-4B7491393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6462713"/>
            <a:ext cx="697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72" name="Line 38">
            <a:extLst>
              <a:ext uri="{FF2B5EF4-FFF2-40B4-BE49-F238E27FC236}">
                <a16:creationId xmlns:a16="http://schemas.microsoft.com/office/drawing/2014/main" id="{40187F26-805D-004F-8712-634F0CB1A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900" y="5122863"/>
            <a:ext cx="69770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B687F75-417C-194F-B996-AF199B0FA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Intensity Level Resolution (cont…)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27F58C33-0126-424C-95ED-57E9A150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89" b="50177"/>
          <a:stretch>
            <a:fillRect/>
          </a:stretch>
        </p:blipFill>
        <p:spPr bwMode="auto">
          <a:xfrm>
            <a:off x="485775" y="1597025"/>
            <a:ext cx="41021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>
            <a:extLst>
              <a:ext uri="{FF2B5EF4-FFF2-40B4-BE49-F238E27FC236}">
                <a16:creationId xmlns:a16="http://schemas.microsoft.com/office/drawing/2014/main" id="{6EABBA34-C7EB-CF45-83CE-33349D5A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8" t="49698"/>
          <a:stretch>
            <a:fillRect/>
          </a:stretch>
        </p:blipFill>
        <p:spPr bwMode="auto">
          <a:xfrm>
            <a:off x="4591050" y="4068763"/>
            <a:ext cx="4160838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 Box 6">
            <a:extLst>
              <a:ext uri="{FF2B5EF4-FFF2-40B4-BE49-F238E27FC236}">
                <a16:creationId xmlns:a16="http://schemas.microsoft.com/office/drawing/2014/main" id="{37624800-AD49-FD44-85F0-C00547E69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344613"/>
            <a:ext cx="1728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E" altLang="en-US" sz="1200"/>
              <a:t>128 grey levels (7 bpp)</a:t>
            </a:r>
            <a:endParaRPr lang="en-US" altLang="en-US" sz="1200"/>
          </a:p>
        </p:txBody>
      </p:sp>
      <p:sp>
        <p:nvSpPr>
          <p:cNvPr id="63494" name="Text Box 7">
            <a:extLst>
              <a:ext uri="{FF2B5EF4-FFF2-40B4-BE49-F238E27FC236}">
                <a16:creationId xmlns:a16="http://schemas.microsoft.com/office/drawing/2014/main" id="{AD713065-04B2-E945-A203-41924E117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1328738"/>
            <a:ext cx="1644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E" altLang="en-US" sz="1200"/>
              <a:t>64 grey levels (6 bpp)</a:t>
            </a:r>
            <a:endParaRPr lang="en-US" altLang="en-US" sz="1200"/>
          </a:p>
        </p:txBody>
      </p:sp>
      <p:sp>
        <p:nvSpPr>
          <p:cNvPr id="63495" name="Text Box 8">
            <a:extLst>
              <a:ext uri="{FF2B5EF4-FFF2-40B4-BE49-F238E27FC236}">
                <a16:creationId xmlns:a16="http://schemas.microsoft.com/office/drawing/2014/main" id="{09891BDD-D11A-D34E-B84A-709185DA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1328738"/>
            <a:ext cx="1644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E" altLang="en-US" sz="1200"/>
              <a:t>32 grey levels (5 bpp)</a:t>
            </a:r>
            <a:endParaRPr lang="en-US" altLang="en-US" sz="1200"/>
          </a:p>
        </p:txBody>
      </p:sp>
      <p:sp>
        <p:nvSpPr>
          <p:cNvPr id="63496" name="Text Box 9">
            <a:extLst>
              <a:ext uri="{FF2B5EF4-FFF2-40B4-BE49-F238E27FC236}">
                <a16:creationId xmlns:a16="http://schemas.microsoft.com/office/drawing/2014/main" id="{3D37065E-E08B-D24C-9714-7606327D6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6497638"/>
            <a:ext cx="1644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E" altLang="en-US" sz="1200"/>
              <a:t>16 grey levels (4 bpp)</a:t>
            </a:r>
            <a:endParaRPr lang="en-US" altLang="en-US" sz="1200"/>
          </a:p>
        </p:txBody>
      </p:sp>
      <p:sp>
        <p:nvSpPr>
          <p:cNvPr id="63497" name="Text Box 10">
            <a:extLst>
              <a:ext uri="{FF2B5EF4-FFF2-40B4-BE49-F238E27FC236}">
                <a16:creationId xmlns:a16="http://schemas.microsoft.com/office/drawing/2014/main" id="{FBECB70D-DEA7-9B42-8143-8B59809EB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6497638"/>
            <a:ext cx="15605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E" altLang="en-US" sz="1200"/>
              <a:t>8 grey levels (3 bpp)</a:t>
            </a:r>
            <a:endParaRPr lang="en-US" altLang="en-US" sz="1200"/>
          </a:p>
        </p:txBody>
      </p:sp>
      <p:sp>
        <p:nvSpPr>
          <p:cNvPr id="63498" name="Text Box 11">
            <a:extLst>
              <a:ext uri="{FF2B5EF4-FFF2-40B4-BE49-F238E27FC236}">
                <a16:creationId xmlns:a16="http://schemas.microsoft.com/office/drawing/2014/main" id="{70E96DCC-0EA1-B940-B864-DD96925B8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6513513"/>
            <a:ext cx="1560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E" altLang="en-US" sz="1200"/>
              <a:t>4 grey levels (2 bpp)</a:t>
            </a:r>
            <a:endParaRPr lang="en-US" altLang="en-US" sz="1200"/>
          </a:p>
        </p:txBody>
      </p:sp>
      <p:sp>
        <p:nvSpPr>
          <p:cNvPr id="63499" name="Text Box 12">
            <a:extLst>
              <a:ext uri="{FF2B5EF4-FFF2-40B4-BE49-F238E27FC236}">
                <a16:creationId xmlns:a16="http://schemas.microsoft.com/office/drawing/2014/main" id="{ECE1BA6F-E660-6F44-9E8A-998DD16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6513513"/>
            <a:ext cx="1724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IE" altLang="en-US" sz="1200"/>
              <a:t>2 grey levels (1 bpp)</a:t>
            </a:r>
            <a:endParaRPr lang="en-US" altLang="en-US" sz="1200"/>
          </a:p>
        </p:txBody>
      </p:sp>
      <p:pic>
        <p:nvPicPr>
          <p:cNvPr id="63500" name="Picture 13">
            <a:extLst>
              <a:ext uri="{FF2B5EF4-FFF2-40B4-BE49-F238E27FC236}">
                <a16:creationId xmlns:a16="http://schemas.microsoft.com/office/drawing/2014/main" id="{1BCDE5F4-099E-9241-85AA-F4528F45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5" r="19489"/>
          <a:stretch>
            <a:fillRect/>
          </a:stretch>
        </p:blipFill>
        <p:spPr bwMode="auto">
          <a:xfrm>
            <a:off x="4606925" y="1585913"/>
            <a:ext cx="41021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1" name="Picture 14">
            <a:extLst>
              <a:ext uri="{FF2B5EF4-FFF2-40B4-BE49-F238E27FC236}">
                <a16:creationId xmlns:a16="http://schemas.microsoft.com/office/drawing/2014/main" id="{5D1AF2DB-DA09-B647-8050-57C151567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8" b="50047"/>
          <a:stretch>
            <a:fillRect/>
          </a:stretch>
        </p:blipFill>
        <p:spPr bwMode="auto">
          <a:xfrm>
            <a:off x="461963" y="4067175"/>
            <a:ext cx="4160837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2" name="Text Box 5">
            <a:extLst>
              <a:ext uri="{FF2B5EF4-FFF2-40B4-BE49-F238E27FC236}">
                <a16:creationId xmlns:a16="http://schemas.microsoft.com/office/drawing/2014/main" id="{5E0EB05C-1BFF-6D4D-9DE1-F45619FB1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344613"/>
            <a:ext cx="2328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E" altLang="en-US" sz="1200"/>
              <a:t>256 grey levels (8 bits per pixel)</a:t>
            </a:r>
            <a:endParaRPr lang="en-US" altLang="en-US" sz="1200"/>
          </a:p>
        </p:txBody>
      </p:sp>
      <p:grpSp>
        <p:nvGrpSpPr>
          <p:cNvPr id="63503" name="Group 15">
            <a:extLst>
              <a:ext uri="{FF2B5EF4-FFF2-40B4-BE49-F238E27FC236}">
                <a16:creationId xmlns:a16="http://schemas.microsoft.com/office/drawing/2014/main" id="{052740C0-1CA7-F643-84D1-6CCD9AC73998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63504" name="Picture 16" descr="book">
              <a:extLst>
                <a:ext uri="{FF2B5EF4-FFF2-40B4-BE49-F238E27FC236}">
                  <a16:creationId xmlns:a16="http://schemas.microsoft.com/office/drawing/2014/main" id="{08C433C4-AAF4-5B42-B6AA-5EB5EB465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5" name="Rectangle 17">
              <a:extLst>
                <a:ext uri="{FF2B5EF4-FFF2-40B4-BE49-F238E27FC236}">
                  <a16:creationId xmlns:a16="http://schemas.microsoft.com/office/drawing/2014/main" id="{84AF9AF6-9464-2A42-BAA2-EDA0C5C72B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C088CAC-AF5D-FC4F-B1BD-BDE0CAC18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Intensity Level Resolution (cont…)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12D9BF32-B3B0-C14C-B48C-976408A1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20" b="50398"/>
          <a:stretch>
            <a:fillRect/>
          </a:stretch>
        </p:blipFill>
        <p:spPr bwMode="auto">
          <a:xfrm>
            <a:off x="2328863" y="1343025"/>
            <a:ext cx="4459287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0" name="Group 15">
            <a:extLst>
              <a:ext uri="{FF2B5EF4-FFF2-40B4-BE49-F238E27FC236}">
                <a16:creationId xmlns:a16="http://schemas.microsoft.com/office/drawing/2014/main" id="{931D66E8-DFD8-B24C-BC18-4173118E7FA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65541" name="Picture 16" descr="book">
              <a:extLst>
                <a:ext uri="{FF2B5EF4-FFF2-40B4-BE49-F238E27FC236}">
                  <a16:creationId xmlns:a16="http://schemas.microsoft.com/office/drawing/2014/main" id="{F8855C02-EA40-FE41-89FA-F55AF9D73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2" name="Rectangle 17">
              <a:extLst>
                <a:ext uri="{FF2B5EF4-FFF2-40B4-BE49-F238E27FC236}">
                  <a16:creationId xmlns:a16="http://schemas.microsoft.com/office/drawing/2014/main" id="{CD9C7562-9977-694A-AFFA-8179D1E374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812A2A4-6F56-7047-9D6E-16269E569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Intensity Level Resolution (cont…)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id="{6ACA0DA9-5A8F-F443-A54F-67A96CA61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2" r="19019" b="50398"/>
          <a:stretch>
            <a:fillRect/>
          </a:stretch>
        </p:blipFill>
        <p:spPr bwMode="auto">
          <a:xfrm>
            <a:off x="2363788" y="1371600"/>
            <a:ext cx="4424362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588" name="Group 15">
            <a:extLst>
              <a:ext uri="{FF2B5EF4-FFF2-40B4-BE49-F238E27FC236}">
                <a16:creationId xmlns:a16="http://schemas.microsoft.com/office/drawing/2014/main" id="{8685B321-617F-254A-9536-D4FD1D7674D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67589" name="Picture 16" descr="book">
              <a:extLst>
                <a:ext uri="{FF2B5EF4-FFF2-40B4-BE49-F238E27FC236}">
                  <a16:creationId xmlns:a16="http://schemas.microsoft.com/office/drawing/2014/main" id="{1F725191-A1C1-9D44-A05B-9A7986541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90" name="Rectangle 17">
              <a:extLst>
                <a:ext uri="{FF2B5EF4-FFF2-40B4-BE49-F238E27FC236}">
                  <a16:creationId xmlns:a16="http://schemas.microsoft.com/office/drawing/2014/main" id="{3C1D83CA-D594-7F41-848E-B1E45D247D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38FC21D-9001-8348-8869-C2AEBE7AA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Intensity Level Resolution (cont…)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69635" name="Picture 13">
            <a:extLst>
              <a:ext uri="{FF2B5EF4-FFF2-40B4-BE49-F238E27FC236}">
                <a16:creationId xmlns:a16="http://schemas.microsoft.com/office/drawing/2014/main" id="{2F356A30-975E-9C43-A064-F2DF017F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5" r="59372"/>
          <a:stretch>
            <a:fillRect/>
          </a:stretch>
        </p:blipFill>
        <p:spPr bwMode="auto">
          <a:xfrm>
            <a:off x="2365375" y="1374775"/>
            <a:ext cx="4400550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6" name="Group 15">
            <a:extLst>
              <a:ext uri="{FF2B5EF4-FFF2-40B4-BE49-F238E27FC236}">
                <a16:creationId xmlns:a16="http://schemas.microsoft.com/office/drawing/2014/main" id="{20651611-90A3-AB49-B680-63713E9A06C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69637" name="Picture 16" descr="book">
              <a:extLst>
                <a:ext uri="{FF2B5EF4-FFF2-40B4-BE49-F238E27FC236}">
                  <a16:creationId xmlns:a16="http://schemas.microsoft.com/office/drawing/2014/main" id="{D6674E47-4A5A-D243-B224-F9F75C598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38" name="Rectangle 17">
              <a:extLst>
                <a:ext uri="{FF2B5EF4-FFF2-40B4-BE49-F238E27FC236}">
                  <a16:creationId xmlns:a16="http://schemas.microsoft.com/office/drawing/2014/main" id="{3B0CBD7A-7480-3F48-B33F-142EB04BAF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2AA5FE6-F727-6040-9144-6BEECD266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Intensity Level Resolution (cont…)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1683" name="Picture 13">
            <a:extLst>
              <a:ext uri="{FF2B5EF4-FFF2-40B4-BE49-F238E27FC236}">
                <a16:creationId xmlns:a16="http://schemas.microsoft.com/office/drawing/2014/main" id="{BA84E021-FC6C-1449-B675-C98C3983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3" t="49855" r="19315"/>
          <a:stretch>
            <a:fillRect/>
          </a:stretch>
        </p:blipFill>
        <p:spPr bwMode="auto">
          <a:xfrm>
            <a:off x="2406650" y="1416050"/>
            <a:ext cx="4375150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84" name="Group 15">
            <a:extLst>
              <a:ext uri="{FF2B5EF4-FFF2-40B4-BE49-F238E27FC236}">
                <a16:creationId xmlns:a16="http://schemas.microsoft.com/office/drawing/2014/main" id="{B4E5CA80-7079-384F-AB2D-2AB2F83C4288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71685" name="Picture 16" descr="book">
              <a:extLst>
                <a:ext uri="{FF2B5EF4-FFF2-40B4-BE49-F238E27FC236}">
                  <a16:creationId xmlns:a16="http://schemas.microsoft.com/office/drawing/2014/main" id="{591402C1-A88B-7A41-A029-FCE0F1F28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6" name="Rectangle 17">
              <a:extLst>
                <a:ext uri="{FF2B5EF4-FFF2-40B4-BE49-F238E27FC236}">
                  <a16:creationId xmlns:a16="http://schemas.microsoft.com/office/drawing/2014/main" id="{E3F0FB8F-EEB4-2645-A6CC-07C6207289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5" y="136524"/>
            <a:ext cx="7886700" cy="749299"/>
          </a:xfrm>
        </p:spPr>
        <p:txBody>
          <a:bodyPr/>
          <a:lstStyle/>
          <a:p>
            <a:r>
              <a:rPr lang="en-US" dirty="0"/>
              <a:t>Cones </a:t>
            </a:r>
            <a:r>
              <a:rPr lang="en-US" dirty="0" err="1"/>
              <a:t>dan</a:t>
            </a:r>
            <a:r>
              <a:rPr lang="en-US" dirty="0"/>
              <a:t> Rods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443" y="1447800"/>
            <a:ext cx="8516245" cy="281940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Helvetica" pitchFamily="2" charset="0"/>
              </a:rPr>
              <a:t>Dua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kelompok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reseptor</a:t>
            </a:r>
            <a:r>
              <a:rPr lang="en-US" sz="2400" dirty="0">
                <a:latin typeface="Helvetica" pitchFamily="2" charset="0"/>
              </a:rPr>
              <a:t>: </a:t>
            </a:r>
            <a:r>
              <a:rPr lang="en-US" sz="2400" i="1" dirty="0">
                <a:latin typeface="Helvetica" pitchFamily="2" charset="0"/>
              </a:rPr>
              <a:t>cones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dan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i="1" dirty="0">
                <a:latin typeface="Helvetica" pitchFamily="2" charset="0"/>
              </a:rPr>
              <a:t>rods</a:t>
            </a:r>
            <a:r>
              <a:rPr lang="en-US" sz="2400" dirty="0">
                <a:latin typeface="Helvetica" pitchFamily="2" charset="0"/>
              </a:rPr>
              <a:t>. </a:t>
            </a:r>
          </a:p>
          <a:p>
            <a:r>
              <a:rPr lang="en-US" sz="2400" dirty="0" err="1">
                <a:latin typeface="Helvetica" pitchFamily="2" charset="0"/>
              </a:rPr>
              <a:t>Jumlah</a:t>
            </a:r>
            <a:r>
              <a:rPr lang="en-US" sz="2400" dirty="0">
                <a:latin typeface="Helvetica" pitchFamily="2" charset="0"/>
              </a:rPr>
              <a:t> cones </a:t>
            </a:r>
            <a:r>
              <a:rPr lang="en-US" sz="2400" dirty="0" err="1">
                <a:latin typeface="Helvetica" pitchFamily="2" charset="0"/>
              </a:rPr>
              <a:t>pada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setiap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mata</a:t>
            </a:r>
            <a:r>
              <a:rPr lang="en-US" sz="2400" dirty="0">
                <a:latin typeface="Helvetica" pitchFamily="2" charset="0"/>
              </a:rPr>
              <a:t> 6 - 7 </a:t>
            </a:r>
            <a:r>
              <a:rPr lang="en-US" sz="2400" dirty="0" err="1">
                <a:latin typeface="Helvetica" pitchFamily="2" charset="0"/>
              </a:rPr>
              <a:t>juta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ditempatkan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terutama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dalam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bagian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pusat</a:t>
            </a:r>
            <a:r>
              <a:rPr lang="en-US" sz="2400" dirty="0">
                <a:latin typeface="Helvetica" pitchFamily="2" charset="0"/>
              </a:rPr>
              <a:t> retina yang </a:t>
            </a:r>
            <a:r>
              <a:rPr lang="en-US" sz="2400" dirty="0" err="1">
                <a:latin typeface="Helvetica" pitchFamily="2" charset="0"/>
              </a:rPr>
              <a:t>disebut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i="1" dirty="0">
                <a:latin typeface="Helvetica" pitchFamily="2" charset="0"/>
              </a:rPr>
              <a:t>fovea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dan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tingginya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sensitif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terhadap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warna</a:t>
            </a:r>
            <a:r>
              <a:rPr lang="en-US" sz="2400" dirty="0">
                <a:latin typeface="Helvetica" pitchFamily="2" charset="0"/>
              </a:rPr>
              <a:t>. </a:t>
            </a:r>
          </a:p>
          <a:p>
            <a:r>
              <a:rPr lang="en-US" sz="2400" dirty="0" err="1">
                <a:latin typeface="Helvetica" pitchFamily="2" charset="0"/>
              </a:rPr>
              <a:t>Manusia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dapat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membedakan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dengan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baik</a:t>
            </a:r>
            <a:r>
              <a:rPr lang="en-US" sz="2400" dirty="0">
                <a:latin typeface="Helvetica" pitchFamily="2" charset="0"/>
              </a:rPr>
              <a:t> cone-cone </a:t>
            </a:r>
            <a:r>
              <a:rPr lang="en-US" sz="2400" dirty="0" err="1">
                <a:latin typeface="Helvetica" pitchFamily="2" charset="0"/>
              </a:rPr>
              <a:t>ini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karena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setiap</a:t>
            </a:r>
            <a:r>
              <a:rPr lang="en-US" sz="2400" dirty="0">
                <a:latin typeface="Helvetica" pitchFamily="2" charset="0"/>
              </a:rPr>
              <a:t> cone </a:t>
            </a:r>
            <a:r>
              <a:rPr lang="en-US" sz="2400" dirty="0" err="1">
                <a:latin typeface="Helvetica" pitchFamily="2" charset="0"/>
              </a:rPr>
              <a:t>dihubungkan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ke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syarafnya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sendiri-sendiri</a:t>
            </a:r>
            <a:endParaRPr lang="en-US" sz="2400" dirty="0">
              <a:latin typeface="Helvetica" pitchFamily="2" charset="0"/>
            </a:endParaRPr>
          </a:p>
          <a:p>
            <a:r>
              <a:rPr lang="en-US" sz="2400" dirty="0" err="1">
                <a:latin typeface="Helvetica" pitchFamily="2" charset="0"/>
              </a:rPr>
              <a:t>Jumlah</a:t>
            </a:r>
            <a:r>
              <a:rPr lang="en-US" sz="2400" dirty="0">
                <a:latin typeface="Helvetica" pitchFamily="2" charset="0"/>
              </a:rPr>
              <a:t> rod </a:t>
            </a:r>
            <a:r>
              <a:rPr lang="en-US" sz="2400" dirty="0" err="1">
                <a:latin typeface="Helvetica" pitchFamily="2" charset="0"/>
              </a:rPr>
              <a:t>sekitar</a:t>
            </a:r>
            <a:r>
              <a:rPr lang="en-US" sz="2400" dirty="0">
                <a:latin typeface="Helvetica" pitchFamily="2" charset="0"/>
              </a:rPr>
              <a:t> 75 - 150 </a:t>
            </a:r>
            <a:r>
              <a:rPr lang="en-US" sz="2400" dirty="0" err="1">
                <a:latin typeface="Helvetica" pitchFamily="2" charset="0"/>
              </a:rPr>
              <a:t>juta</a:t>
            </a:r>
            <a:r>
              <a:rPr lang="en-US" sz="2400" dirty="0">
                <a:latin typeface="Helvetica" pitchFamily="2" charset="0"/>
              </a:rPr>
              <a:t> yang </a:t>
            </a:r>
            <a:r>
              <a:rPr lang="en-US" sz="2400" dirty="0" err="1">
                <a:latin typeface="Helvetica" pitchFamily="2" charset="0"/>
              </a:rPr>
              <a:t>terdistribusi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di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atas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Helvetica" pitchFamily="2" charset="0"/>
              </a:rPr>
              <a:t>permukaan</a:t>
            </a:r>
            <a:r>
              <a:rPr lang="en-US" sz="2400" dirty="0">
                <a:latin typeface="Helvetica" pitchFamily="2" charset="0"/>
              </a:rPr>
              <a:t> retina</a:t>
            </a:r>
          </a:p>
          <a:p>
            <a:endParaRPr lang="id-ID" sz="2400" dirty="0">
              <a:latin typeface="Helvetica" pitchFamily="2" charset="0"/>
            </a:endParaRPr>
          </a:p>
        </p:txBody>
      </p:sp>
      <p:pic>
        <p:nvPicPr>
          <p:cNvPr id="512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1087" y="4600575"/>
            <a:ext cx="42195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51E-6AA2-4F14-962E-D8267DE6A2B4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71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96F9E69-F45A-F14F-9D40-DDCB5FD83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Intensity Level Resolution (cont…)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3731" name="Picture 14">
            <a:extLst>
              <a:ext uri="{FF2B5EF4-FFF2-40B4-BE49-F238E27FC236}">
                <a16:creationId xmlns:a16="http://schemas.microsoft.com/office/drawing/2014/main" id="{8FD76448-C182-C34B-A309-822DBC3FA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8" r="40292" b="50047"/>
          <a:stretch>
            <a:fillRect/>
          </a:stretch>
        </p:blipFill>
        <p:spPr bwMode="auto">
          <a:xfrm>
            <a:off x="2338388" y="1393825"/>
            <a:ext cx="443547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2" name="Group 15">
            <a:extLst>
              <a:ext uri="{FF2B5EF4-FFF2-40B4-BE49-F238E27FC236}">
                <a16:creationId xmlns:a16="http://schemas.microsoft.com/office/drawing/2014/main" id="{FBFCA882-886D-1C49-BF83-8193FB7CEA7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73733" name="Picture 16" descr="book">
              <a:extLst>
                <a:ext uri="{FF2B5EF4-FFF2-40B4-BE49-F238E27FC236}">
                  <a16:creationId xmlns:a16="http://schemas.microsoft.com/office/drawing/2014/main" id="{B8CDE220-F913-354C-B776-1AF247BA2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4" name="Rectangle 17">
              <a:extLst>
                <a:ext uri="{FF2B5EF4-FFF2-40B4-BE49-F238E27FC236}">
                  <a16:creationId xmlns:a16="http://schemas.microsoft.com/office/drawing/2014/main" id="{30B99664-662C-A84B-866E-39B1052F23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2FAAFEA-76FB-6A46-B747-8CD61D5A6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Intensity Level Resolution (cont…)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5779" name="Picture 14">
            <a:extLst>
              <a:ext uri="{FF2B5EF4-FFF2-40B4-BE49-F238E27FC236}">
                <a16:creationId xmlns:a16="http://schemas.microsoft.com/office/drawing/2014/main" id="{0CE54D75-BB1E-EE47-A908-E00BA3CF7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5" r="-41" b="50047"/>
          <a:stretch>
            <a:fillRect/>
          </a:stretch>
        </p:blipFill>
        <p:spPr bwMode="auto">
          <a:xfrm>
            <a:off x="2349500" y="1393825"/>
            <a:ext cx="4432300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80" name="Group 15">
            <a:extLst>
              <a:ext uri="{FF2B5EF4-FFF2-40B4-BE49-F238E27FC236}">
                <a16:creationId xmlns:a16="http://schemas.microsoft.com/office/drawing/2014/main" id="{4EC8AF4B-D089-924F-BD85-10A9910FEBF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75781" name="Picture 16" descr="book">
              <a:extLst>
                <a:ext uri="{FF2B5EF4-FFF2-40B4-BE49-F238E27FC236}">
                  <a16:creationId xmlns:a16="http://schemas.microsoft.com/office/drawing/2014/main" id="{71E1C605-6D96-8748-9365-09A30CB8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2" name="Rectangle 17">
              <a:extLst>
                <a:ext uri="{FF2B5EF4-FFF2-40B4-BE49-F238E27FC236}">
                  <a16:creationId xmlns:a16="http://schemas.microsoft.com/office/drawing/2014/main" id="{7375DB30-A11C-3C4C-80A9-E1EB98CB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A90011D-E03D-804B-9B97-36FE88609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Intensity Level Resolution (cont…)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7827" name="Picture 4">
            <a:extLst>
              <a:ext uri="{FF2B5EF4-FFF2-40B4-BE49-F238E27FC236}">
                <a16:creationId xmlns:a16="http://schemas.microsoft.com/office/drawing/2014/main" id="{ACB96AFC-6FA5-F846-AC27-08DB3180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8" t="49698" r="40163"/>
          <a:stretch>
            <a:fillRect/>
          </a:stretch>
        </p:blipFill>
        <p:spPr bwMode="auto">
          <a:xfrm>
            <a:off x="2335213" y="1344613"/>
            <a:ext cx="4465637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28" name="Group 15">
            <a:extLst>
              <a:ext uri="{FF2B5EF4-FFF2-40B4-BE49-F238E27FC236}">
                <a16:creationId xmlns:a16="http://schemas.microsoft.com/office/drawing/2014/main" id="{78D08D83-444C-874C-B787-7A8D9ECA0294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77829" name="Picture 16" descr="book">
              <a:extLst>
                <a:ext uri="{FF2B5EF4-FFF2-40B4-BE49-F238E27FC236}">
                  <a16:creationId xmlns:a16="http://schemas.microsoft.com/office/drawing/2014/main" id="{41720E80-FACE-5047-A000-B010D1CBE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30" name="Rectangle 17">
              <a:extLst>
                <a:ext uri="{FF2B5EF4-FFF2-40B4-BE49-F238E27FC236}">
                  <a16:creationId xmlns:a16="http://schemas.microsoft.com/office/drawing/2014/main" id="{78ACECD2-B8EC-5D4D-A9EF-6ED550055B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1E15A00-75EE-2941-BFB6-A152E5A9B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>
                <a:ea typeface="ＭＳ Ｐゴシック" panose="020B0600070205080204" pitchFamily="34" charset="-128"/>
              </a:rPr>
              <a:t>Intensity Level Resolution (cont…)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9875" name="Picture 4">
            <a:extLst>
              <a:ext uri="{FF2B5EF4-FFF2-40B4-BE49-F238E27FC236}">
                <a16:creationId xmlns:a16="http://schemas.microsoft.com/office/drawing/2014/main" id="{1A419FCB-562C-E443-9762-741DBFBB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7" t="49698" r="-737"/>
          <a:stretch>
            <a:fillRect/>
          </a:stretch>
        </p:blipFill>
        <p:spPr bwMode="auto">
          <a:xfrm>
            <a:off x="2300288" y="1420813"/>
            <a:ext cx="4529137" cy="538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76" name="Group 15">
            <a:extLst>
              <a:ext uri="{FF2B5EF4-FFF2-40B4-BE49-F238E27FC236}">
                <a16:creationId xmlns:a16="http://schemas.microsoft.com/office/drawing/2014/main" id="{C3DDE3C0-C7C7-A749-AECB-EBCCF6204A95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79877" name="Picture 16" descr="book">
              <a:extLst>
                <a:ext uri="{FF2B5EF4-FFF2-40B4-BE49-F238E27FC236}">
                  <a16:creationId xmlns:a16="http://schemas.microsoft.com/office/drawing/2014/main" id="{A5D3AE79-384E-BE40-BFE7-6FF8A86ED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8" name="Rectangle 17">
              <a:extLst>
                <a:ext uri="{FF2B5EF4-FFF2-40B4-BE49-F238E27FC236}">
                  <a16:creationId xmlns:a16="http://schemas.microsoft.com/office/drawing/2014/main" id="{0307B8B9-AE37-1446-8E73-6E6004C2BB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0101AE2-34EB-E24C-99E3-5D489734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ＭＳ Ｐゴシック" panose="020B0600070205080204" pitchFamily="34" charset="-128"/>
              </a:rPr>
              <a:t>Saturation &amp; Noise</a:t>
            </a:r>
          </a:p>
        </p:txBody>
      </p:sp>
      <p:pic>
        <p:nvPicPr>
          <p:cNvPr id="81923" name="Picture 5">
            <a:extLst>
              <a:ext uri="{FF2B5EF4-FFF2-40B4-BE49-F238E27FC236}">
                <a16:creationId xmlns:a16="http://schemas.microsoft.com/office/drawing/2014/main" id="{6D4DF850-7469-CD4F-83EA-5060EB2B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3" y="1492250"/>
            <a:ext cx="49149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24" name="Group 15">
            <a:extLst>
              <a:ext uri="{FF2B5EF4-FFF2-40B4-BE49-F238E27FC236}">
                <a16:creationId xmlns:a16="http://schemas.microsoft.com/office/drawing/2014/main" id="{15FB4099-AD9B-9C43-A741-D6B6BB0AF01F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81925" name="Picture 16" descr="book">
              <a:extLst>
                <a:ext uri="{FF2B5EF4-FFF2-40B4-BE49-F238E27FC236}">
                  <a16:creationId xmlns:a16="http://schemas.microsoft.com/office/drawing/2014/main" id="{53B232D7-B81E-0A40-A18F-0D61FFEBE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26" name="Rectangle 17">
              <a:extLst>
                <a:ext uri="{FF2B5EF4-FFF2-40B4-BE49-F238E27FC236}">
                  <a16:creationId xmlns:a16="http://schemas.microsoft.com/office/drawing/2014/main" id="{D29EE1AC-F59D-2140-96BC-0834E03EEE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A9A6253-08D5-5241-A83B-1D21C3967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Resolusi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berapa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banyak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dapat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dikatakan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cukup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4721A29-E458-8F43-B955-60285BCF2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42698"/>
            <a:ext cx="8229600" cy="4488289"/>
          </a:xfrm>
        </p:spPr>
        <p:txBody>
          <a:bodyPr/>
          <a:lstStyle/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Pertanyaan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besar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dengan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resolusi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selalu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berapa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cukup</a:t>
            </a:r>
            <a:r>
              <a:rPr lang="en-IE" altLang="en-US" dirty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Pertanyaan-pertanyaan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utama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termasuk</a:t>
            </a:r>
            <a:r>
              <a:rPr lang="en-IE" altLang="en-US" dirty="0">
                <a:ea typeface="ＭＳ Ｐゴシック" panose="020B0600070205080204" pitchFamily="34" charset="-128"/>
              </a:rPr>
              <a:t>.</a:t>
            </a:r>
          </a:p>
          <a:p>
            <a:pPr lvl="2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Apakah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gambar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terlihat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menarik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secara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estetika</a:t>
            </a:r>
            <a:r>
              <a:rPr lang="en-IE" altLang="en-US" dirty="0">
                <a:ea typeface="ＭＳ Ｐゴシック" panose="020B0600070205080204" pitchFamily="34" charset="-128"/>
              </a:rPr>
              <a:t>?</a:t>
            </a:r>
          </a:p>
          <a:p>
            <a:pPr lvl="2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Dapatkah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kita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melihat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apa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perlu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kita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lihat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dalam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gambar</a:t>
            </a:r>
            <a:r>
              <a:rPr lang="en-IE" altLang="en-US" dirty="0">
                <a:ea typeface="ＭＳ Ｐゴシック" panose="020B0600070205080204" pitchFamily="34" charset="-128"/>
              </a:rPr>
              <a:t>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2E9EDE2-6D79-D540-AF17-4F800BA18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A3CC0D0-F945-5341-A1FF-50312175D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556125"/>
            <a:ext cx="8229600" cy="2063750"/>
          </a:xfrm>
        </p:spPr>
        <p:txBody>
          <a:bodyPr/>
          <a:lstStyle/>
          <a:p>
            <a:pPr marL="0" indent="0" eaLnBrk="1" hangingPunct="1"/>
            <a:r>
              <a:rPr lang="en-IE" altLang="en-US" dirty="0">
                <a:ea typeface="ＭＳ Ｐゴシック" panose="020B0600070205080204" pitchFamily="34" charset="-128"/>
              </a:rPr>
              <a:t>Gambar di </a:t>
            </a:r>
            <a:r>
              <a:rPr lang="en-IE" altLang="en-US" dirty="0" err="1">
                <a:ea typeface="ＭＳ Ｐゴシック" panose="020B0600070205080204" pitchFamily="34" charset="-128"/>
              </a:rPr>
              <a:t>sebelah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kanan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dapat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dikatakan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cukup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untuk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menghitung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jumlah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mobil</a:t>
            </a:r>
            <a:r>
              <a:rPr lang="en-IE" altLang="en-US" dirty="0">
                <a:ea typeface="ＭＳ Ｐゴシック" panose="020B0600070205080204" pitchFamily="34" charset="-128"/>
              </a:rPr>
              <a:t>, </a:t>
            </a:r>
            <a:r>
              <a:rPr lang="en-IE" altLang="en-US" dirty="0" err="1">
                <a:ea typeface="ＭＳ Ｐゴシック" panose="020B0600070205080204" pitchFamily="34" charset="-128"/>
              </a:rPr>
              <a:t>tetapi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tidak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untuk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membaca</a:t>
            </a:r>
            <a:r>
              <a:rPr lang="en-IE" altLang="en-US" dirty="0">
                <a:ea typeface="ＭＳ Ｐゴシック" panose="020B0600070205080204" pitchFamily="34" charset="-128"/>
              </a:rPr>
              <a:t> plat </a:t>
            </a:r>
            <a:r>
              <a:rPr lang="en-IE" altLang="en-US" dirty="0" err="1">
                <a:ea typeface="ＭＳ Ｐゴシック" panose="020B0600070205080204" pitchFamily="34" charset="-128"/>
              </a:rPr>
              <a:t>nomor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83619220-AEA2-7349-8C85-3D4A9C58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814513"/>
            <a:ext cx="32067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5" descr="car">
            <a:extLst>
              <a:ext uri="{FF2B5EF4-FFF2-40B4-BE49-F238E27FC236}">
                <a16:creationId xmlns:a16="http://schemas.microsoft.com/office/drawing/2014/main" id="{E24BE2E9-5DF8-2B41-9C6F-B5D2BB567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1811338"/>
            <a:ext cx="32289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7B31ADE0-D4FE-D74A-A020-AE1FBE346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87043" name="Group 15">
            <a:extLst>
              <a:ext uri="{FF2B5EF4-FFF2-40B4-BE49-F238E27FC236}">
                <a16:creationId xmlns:a16="http://schemas.microsoft.com/office/drawing/2014/main" id="{380D6644-BDBD-4344-BDC8-FACBAA482FDA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87048" name="Picture 16" descr="book">
              <a:extLst>
                <a:ext uri="{FF2B5EF4-FFF2-40B4-BE49-F238E27FC236}">
                  <a16:creationId xmlns:a16="http://schemas.microsoft.com/office/drawing/2014/main" id="{2E8B5E17-8FF3-A148-89DD-6E2CD0E2D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49" name="Rectangle 17">
              <a:extLst>
                <a:ext uri="{FF2B5EF4-FFF2-40B4-BE49-F238E27FC236}">
                  <a16:creationId xmlns:a16="http://schemas.microsoft.com/office/drawing/2014/main" id="{DAC4B1F6-6871-6640-B6CC-2BEBCB70A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87044" name="Picture 3">
            <a:extLst>
              <a:ext uri="{FF2B5EF4-FFF2-40B4-BE49-F238E27FC236}">
                <a16:creationId xmlns:a16="http://schemas.microsoft.com/office/drawing/2014/main" id="{A70FCFE7-F9A7-EE4A-9BAA-D5FC81D4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0"/>
          <a:stretch>
            <a:fillRect/>
          </a:stretch>
        </p:blipFill>
        <p:spPr bwMode="auto">
          <a:xfrm>
            <a:off x="284163" y="2244725"/>
            <a:ext cx="8831262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Text Box 9">
            <a:extLst>
              <a:ext uri="{FF2B5EF4-FFF2-40B4-BE49-F238E27FC236}">
                <a16:creationId xmlns:a16="http://schemas.microsoft.com/office/drawing/2014/main" id="{72F178DC-BC40-2348-A5F4-007BE1594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5187950"/>
            <a:ext cx="1263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E" altLang="en-US" sz="1800"/>
              <a:t>Low Detail</a:t>
            </a:r>
            <a:endParaRPr lang="en-US" altLang="en-US" sz="1800"/>
          </a:p>
        </p:txBody>
      </p:sp>
      <p:sp>
        <p:nvSpPr>
          <p:cNvPr id="87046" name="Text Box 9">
            <a:extLst>
              <a:ext uri="{FF2B5EF4-FFF2-40B4-BE49-F238E27FC236}">
                <a16:creationId xmlns:a16="http://schemas.microsoft.com/office/drawing/2014/main" id="{450E7E77-97D1-DB43-AE9A-07D170288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5187950"/>
            <a:ext cx="166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IE" altLang="en-US" sz="1800"/>
              <a:t>Medium Detail</a:t>
            </a:r>
            <a:endParaRPr lang="en-US" altLang="en-US" sz="1800"/>
          </a:p>
        </p:txBody>
      </p:sp>
      <p:sp>
        <p:nvSpPr>
          <p:cNvPr id="87047" name="Text Box 9">
            <a:extLst>
              <a:ext uri="{FF2B5EF4-FFF2-40B4-BE49-F238E27FC236}">
                <a16:creationId xmlns:a16="http://schemas.microsoft.com/office/drawing/2014/main" id="{87465144-D855-2443-B15B-ED6ACCA77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5187950"/>
            <a:ext cx="1314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IE" altLang="en-US" sz="1800"/>
              <a:t>High Detail</a:t>
            </a:r>
            <a:endParaRPr lang="en-US" altLang="en-US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371F-9084-DE4F-801E-E6778750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9A4ACA-7E2E-6B4D-9234-03BBA3999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514"/>
            <a:ext cx="6347782" cy="5192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5F3233-7915-6F44-A0FA-6AF064538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6" y="0"/>
            <a:ext cx="4991084" cy="228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48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1FC6-5CD2-1341-B25C-14B6719B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5" name="Tampungan Konten 4">
            <a:extLst>
              <a:ext uri="{FF2B5EF4-FFF2-40B4-BE49-F238E27FC236}">
                <a16:creationId xmlns:a16="http://schemas.microsoft.com/office/drawing/2014/main" id="{7508DE75-75E8-468E-BBA4-DE9BC853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Antonio, R. C., Paiva, 2010. </a:t>
            </a:r>
            <a:r>
              <a:rPr lang="en-US" altLang="en-US" i="1" dirty="0">
                <a:latin typeface="Arial" panose="020B0604020202020204" pitchFamily="34" charset="0"/>
              </a:rPr>
              <a:t>Image representation, sampling, and quantization</a:t>
            </a:r>
            <a:r>
              <a:rPr lang="en-US" altLang="en-US" dirty="0">
                <a:latin typeface="Arial" panose="020B0604020202020204" pitchFamily="34" charset="0"/>
              </a:rPr>
              <a:t>, ECE 6962</a:t>
            </a:r>
          </a:p>
          <a:p>
            <a:r>
              <a:rPr lang="en-US" altLang="en-US" dirty="0" err="1">
                <a:latin typeface="Arial" panose="020B0604020202020204" pitchFamily="34" charset="0"/>
              </a:rPr>
              <a:t>Bebis</a:t>
            </a:r>
            <a:r>
              <a:rPr lang="en-US" altLang="en-US" dirty="0">
                <a:latin typeface="Arial" panose="020B0604020202020204" pitchFamily="34" charset="0"/>
              </a:rPr>
              <a:t> G. </a:t>
            </a:r>
            <a:r>
              <a:rPr lang="en-US" altLang="en-US" i="1" dirty="0">
                <a:latin typeface="Arial" panose="020B0604020202020204" pitchFamily="34" charset="0"/>
              </a:rPr>
              <a:t>Image Formation and Representation</a:t>
            </a:r>
            <a:r>
              <a:rPr lang="en-US" altLang="en-US" dirty="0">
                <a:latin typeface="Arial" panose="020B0604020202020204" pitchFamily="34" charset="0"/>
              </a:rPr>
              <a:t>, CS485/685 Computer Vision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Rafael C. Gonzalez, Richard E. Woods, 2002. </a:t>
            </a:r>
            <a:r>
              <a:rPr lang="en-US" altLang="en-US" i="1" dirty="0">
                <a:latin typeface="Arial" panose="020B0604020202020204" pitchFamily="34" charset="0"/>
              </a:rPr>
              <a:t>Digital Image Processing</a:t>
            </a:r>
            <a:r>
              <a:rPr lang="en-US" altLang="en-US" dirty="0">
                <a:latin typeface="Arial" panose="020B0604020202020204" pitchFamily="34" charset="0"/>
              </a:rPr>
              <a:t>, Prentice Hall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Rinaldi Munir, 2019. </a:t>
            </a:r>
            <a:r>
              <a:rPr lang="en-US" altLang="en-US" dirty="0" err="1">
                <a:latin typeface="Arial" panose="020B0604020202020204" pitchFamily="34" charset="0"/>
              </a:rPr>
              <a:t>Digitalisasi</a:t>
            </a:r>
            <a:r>
              <a:rPr lang="en-US" altLang="en-US" dirty="0">
                <a:latin typeface="Arial" panose="020B0604020202020204" pitchFamily="34" charset="0"/>
              </a:rPr>
              <a:t> Citra, IF4073 </a:t>
            </a:r>
            <a:r>
              <a:rPr lang="en-US" altLang="en-US" dirty="0" err="1">
                <a:latin typeface="Arial" panose="020B0604020202020204" pitchFamily="34" charset="0"/>
              </a:rPr>
              <a:t>Interpretasi</a:t>
            </a:r>
            <a:r>
              <a:rPr lang="en-US" altLang="en-US" dirty="0">
                <a:latin typeface="Arial" panose="020B0604020202020204" pitchFamily="34" charset="0"/>
              </a:rPr>
              <a:t> dan </a:t>
            </a:r>
            <a:r>
              <a:rPr lang="en-US" altLang="en-US" dirty="0" err="1">
                <a:latin typeface="Arial" panose="020B0604020202020204" pitchFamily="34" charset="0"/>
              </a:rPr>
              <a:t>Pengolahan</a:t>
            </a:r>
            <a:r>
              <a:rPr lang="en-US" altLang="en-US" dirty="0">
                <a:latin typeface="Arial" panose="020B0604020202020204" pitchFamily="34" charset="0"/>
              </a:rPr>
              <a:t> Citra, </a:t>
            </a:r>
            <a:r>
              <a:rPr lang="en-US" altLang="en-US" dirty="0" err="1">
                <a:latin typeface="Arial" panose="020B0604020202020204" pitchFamily="34" charset="0"/>
              </a:rPr>
              <a:t>Sekolah</a:t>
            </a:r>
            <a:r>
              <a:rPr lang="en-US" altLang="en-US" dirty="0">
                <a:latin typeface="Arial" panose="020B0604020202020204" pitchFamily="34" charset="0"/>
              </a:rPr>
              <a:t> Teknik </a:t>
            </a:r>
            <a:r>
              <a:rPr lang="en-US" altLang="en-US" dirty="0" err="1">
                <a:latin typeface="Arial" panose="020B0604020202020204" pitchFamily="34" charset="0"/>
              </a:rPr>
              <a:t>Elektrodan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Informatika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Institut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Teknologi</a:t>
            </a:r>
            <a:r>
              <a:rPr lang="en-US" altLang="en-US" dirty="0">
                <a:latin typeface="Arial" panose="020B0604020202020204" pitchFamily="34" charset="0"/>
              </a:rPr>
              <a:t> Bandung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5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52F6783-3BDE-9D4B-914B-0AA867BC9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24104"/>
            <a:ext cx="7886700" cy="713866"/>
          </a:xfrm>
        </p:spPr>
        <p:txBody>
          <a:bodyPr/>
          <a:lstStyle/>
          <a:p>
            <a:pPr eaLnBrk="1" hangingPunct="1"/>
            <a:r>
              <a:rPr lang="en-IE" altLang="en-US" dirty="0">
                <a:ea typeface="ＭＳ Ｐゴシック" panose="020B0600070205080204" pitchFamily="34" charset="-128"/>
              </a:rPr>
              <a:t>Blind-Spot Experiment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F8A0C2F-C293-D341-878B-3EE60647B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/>
            <a:r>
              <a:rPr lang="en-IE" altLang="en-US" sz="2800" dirty="0" err="1">
                <a:ea typeface="ＭＳ Ｐゴシック" panose="020B0600070205080204" pitchFamily="34" charset="-128"/>
              </a:rPr>
              <a:t>Gambarlah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gambar</a:t>
            </a:r>
            <a:r>
              <a:rPr lang="en-IE" altLang="en-US" sz="2800" dirty="0">
                <a:ea typeface="ＭＳ Ｐゴシック" panose="020B0600070205080204" pitchFamily="34" charset="-128"/>
              </a:rPr>
              <a:t> yang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mirip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dengan</a:t>
            </a:r>
            <a:r>
              <a:rPr lang="en-IE" altLang="en-US" sz="2800" dirty="0">
                <a:ea typeface="ＭＳ Ｐゴシック" panose="020B0600070205080204" pitchFamily="34" charset="-128"/>
              </a:rPr>
              <a:t> yang di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bawah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ini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pada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selembar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kertas</a:t>
            </a:r>
            <a:r>
              <a:rPr lang="en-IE" altLang="en-US" sz="2800" dirty="0">
                <a:ea typeface="ＭＳ Ｐゴシック" panose="020B0600070205080204" pitchFamily="34" charset="-128"/>
              </a:rPr>
              <a:t> (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titik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dan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tanda</a:t>
            </a:r>
            <a:r>
              <a:rPr lang="en-IE" altLang="en-US" sz="2800" dirty="0">
                <a:ea typeface="ＭＳ Ｐゴシック" panose="020B0600070205080204" pitchFamily="34" charset="-128"/>
              </a:rPr>
              <a:t> plus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berjarak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sekitar</a:t>
            </a:r>
            <a:r>
              <a:rPr lang="en-IE" altLang="en-US" sz="2800" dirty="0">
                <a:ea typeface="ＭＳ Ｐゴシック" panose="020B0600070205080204" pitchFamily="34" charset="-128"/>
              </a:rPr>
              <a:t> 6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inci</a:t>
            </a:r>
            <a:r>
              <a:rPr lang="en-IE" altLang="en-US" sz="2800" dirty="0">
                <a:ea typeface="ＭＳ Ｐゴシック" panose="020B0600070205080204" pitchFamily="34" charset="-128"/>
              </a:rPr>
              <a:t>)</a:t>
            </a:r>
          </a:p>
          <a:p>
            <a:pPr marL="0" indent="0" eaLnBrk="1" hangingPunct="1"/>
            <a:endParaRPr lang="en-IE" altLang="en-US" sz="2800" dirty="0">
              <a:ea typeface="ＭＳ Ｐゴシック" panose="020B0600070205080204" pitchFamily="34" charset="-128"/>
            </a:endParaRPr>
          </a:p>
          <a:p>
            <a:pPr marL="0" indent="0" eaLnBrk="1" hangingPunct="1"/>
            <a:endParaRPr lang="en-IE" altLang="en-US" sz="2800" dirty="0"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n-IE" altLang="en-US" sz="2800" dirty="0" err="1">
                <a:ea typeface="ＭＳ Ｐゴシック" panose="020B0600070205080204" pitchFamily="34" charset="-128"/>
              </a:rPr>
              <a:t>Tutup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mata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kanan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Anda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dan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fokus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pada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tanda</a:t>
            </a:r>
            <a:r>
              <a:rPr lang="en-IE" altLang="en-US" sz="2800">
                <a:ea typeface="ＭＳ Ｐゴシック" panose="020B0600070205080204" pitchFamily="34" charset="-128"/>
              </a:rPr>
              <a:t> plus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dengan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mata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kiri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Anda</a:t>
            </a:r>
            <a:r>
              <a:rPr lang="en-IE" altLang="en-US" sz="2800" dirty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/>
            <a:r>
              <a:rPr lang="en-IE" altLang="en-US" sz="2800" dirty="0" err="1">
                <a:ea typeface="ＭＳ Ｐゴシック" panose="020B0600070205080204" pitchFamily="34" charset="-128"/>
              </a:rPr>
              <a:t>Pegang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gambar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sekitar</a:t>
            </a:r>
            <a:r>
              <a:rPr lang="en-IE" altLang="en-US" sz="2800" dirty="0">
                <a:ea typeface="ＭＳ Ｐゴシック" panose="020B0600070205080204" pitchFamily="34" charset="-128"/>
              </a:rPr>
              <a:t> 20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inci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dari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wajah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Anda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dan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gerakkan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perlahan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ke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arah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Anda</a:t>
            </a:r>
            <a:r>
              <a:rPr lang="en-IE" altLang="en-US" sz="2800" dirty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/>
            <a:r>
              <a:rPr lang="en-IE" altLang="en-US" sz="2800" dirty="0" err="1">
                <a:ea typeface="ＭＳ Ｐゴシック" panose="020B0600070205080204" pitchFamily="34" charset="-128"/>
              </a:rPr>
              <a:t>Apa</a:t>
            </a:r>
            <a:r>
              <a:rPr lang="en-IE" altLang="en-US" sz="2800" dirty="0">
                <a:ea typeface="ＭＳ Ｐゴシック" panose="020B0600070205080204" pitchFamily="34" charset="-128"/>
              </a:rPr>
              <a:t> yang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akan</a:t>
            </a:r>
            <a:r>
              <a:rPr lang="en-IE" altLang="en-US" sz="2800" dirty="0">
                <a:ea typeface="ＭＳ Ｐゴシック" panose="020B0600070205080204" pitchFamily="34" charset="-128"/>
              </a:rPr>
              <a:t> </a:t>
            </a:r>
            <a:r>
              <a:rPr lang="en-IE" altLang="en-US" sz="2800" dirty="0" err="1">
                <a:ea typeface="ＭＳ Ｐゴシック" panose="020B0600070205080204" pitchFamily="34" charset="-128"/>
              </a:rPr>
              <a:t>terjadi</a:t>
            </a:r>
            <a:r>
              <a:rPr lang="en-IE" altLang="en-US" sz="2800" dirty="0">
                <a:ea typeface="ＭＳ Ｐゴシック" panose="020B0600070205080204" pitchFamily="34" charset="-128"/>
              </a:rPr>
              <a:t>?</a:t>
            </a:r>
          </a:p>
          <a:p>
            <a:pPr marL="0" indent="0" eaLnBrk="1" hangingPunct="1"/>
            <a:endParaRPr lang="en-IE" altLang="en-US" sz="2800" dirty="0">
              <a:ea typeface="ＭＳ Ｐゴシック" panose="020B0600070205080204" pitchFamily="34" charset="-128"/>
            </a:endParaRPr>
          </a:p>
        </p:txBody>
      </p:sp>
      <p:pic>
        <p:nvPicPr>
          <p:cNvPr id="12292" name="Picture 5" descr="o                                  +">
            <a:extLst>
              <a:ext uri="{FF2B5EF4-FFF2-40B4-BE49-F238E27FC236}">
                <a16:creationId xmlns:a16="http://schemas.microsoft.com/office/drawing/2014/main" id="{7F4DB394-69A6-954A-AF9A-28C26F7A0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3071966"/>
            <a:ext cx="5899150" cy="741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0054425-05BE-FB49-B43E-EF40AA5FD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350" y="230187"/>
            <a:ext cx="7886700" cy="738187"/>
          </a:xfrm>
        </p:spPr>
        <p:txBody>
          <a:bodyPr/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Pembentukan</a:t>
            </a:r>
            <a:r>
              <a:rPr lang="en-IE" altLang="en-US" dirty="0">
                <a:ea typeface="ＭＳ Ｐゴシック" panose="020B0600070205080204" pitchFamily="34" charset="-128"/>
              </a:rPr>
              <a:t> Citra </a:t>
            </a:r>
            <a:r>
              <a:rPr lang="en-IE" altLang="en-US" dirty="0" err="1">
                <a:ea typeface="ＭＳ Ｐゴシック" panose="020B0600070205080204" pitchFamily="34" charset="-128"/>
              </a:rPr>
              <a:t>Dalam</a:t>
            </a:r>
            <a:r>
              <a:rPr lang="en-IE" altLang="en-US" dirty="0">
                <a:ea typeface="ＭＳ Ｐゴシック" panose="020B0600070205080204" pitchFamily="34" charset="-128"/>
              </a:rPr>
              <a:t> Mata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E1B1340-3472-204B-954A-BE6B11E24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33500"/>
            <a:ext cx="8686800" cy="5524500"/>
          </a:xfrm>
        </p:spPr>
        <p:txBody>
          <a:bodyPr/>
          <a:lstStyle/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Otot</a:t>
            </a:r>
            <a:r>
              <a:rPr lang="en-IE" altLang="en-US" dirty="0">
                <a:ea typeface="ＭＳ Ｐゴシック" panose="020B0600070205080204" pitchFamily="34" charset="-128"/>
              </a:rPr>
              <a:t> di </a:t>
            </a:r>
            <a:r>
              <a:rPr lang="en-IE" altLang="en-US" dirty="0" err="1">
                <a:ea typeface="ＭＳ Ｐゴシック" panose="020B0600070205080204" pitchFamily="34" charset="-128"/>
              </a:rPr>
              <a:t>dalam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mata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dapat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digunakan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untuk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mengubah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bentuk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lensa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memungkinkan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kita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fokus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pada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objek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dekat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atau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jauh</a:t>
            </a:r>
            <a:endParaRPr lang="en-IE" altLang="en-US" dirty="0">
              <a:ea typeface="ＭＳ Ｐゴシック" panose="020B0600070205080204" pitchFamily="34" charset="-128"/>
            </a:endParaRPr>
          </a:p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Sebuah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gambar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difokuskan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ke</a:t>
            </a:r>
            <a:r>
              <a:rPr lang="en-IE" altLang="en-US" dirty="0">
                <a:ea typeface="ＭＳ Ｐゴシック" panose="020B0600070205080204" pitchFamily="34" charset="-128"/>
              </a:rPr>
              <a:t> retina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menyebabkan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batang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kerucut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menjadi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aktif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akhirnya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mengirim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sinyal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ke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otak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A683FB3-38CD-6742-85CA-2D13E9DE5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0"/>
          <a:stretch>
            <a:fillRect/>
          </a:stretch>
        </p:blipFill>
        <p:spPr bwMode="auto">
          <a:xfrm>
            <a:off x="1104900" y="4614863"/>
            <a:ext cx="67754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>
            <a:extLst>
              <a:ext uri="{FF2B5EF4-FFF2-40B4-BE49-F238E27FC236}">
                <a16:creationId xmlns:a16="http://schemas.microsoft.com/office/drawing/2014/main" id="{01044875-D3F4-AB45-B0D3-67684F573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5816"/>
            <a:ext cx="7886700" cy="750442"/>
          </a:xfrm>
        </p:spPr>
        <p:txBody>
          <a:bodyPr/>
          <a:lstStyle/>
          <a:p>
            <a:pPr eaLnBrk="1" hangingPunct="1"/>
            <a:r>
              <a:rPr lang="en-IE" altLang="en-US" sz="3600" dirty="0" err="1">
                <a:ea typeface="ＭＳ Ｐゴシック" panose="020B0600070205080204" pitchFamily="34" charset="-128"/>
              </a:rPr>
              <a:t>Adaptasi</a:t>
            </a:r>
            <a:r>
              <a:rPr lang="en-IE" altLang="en-US" sz="3600" dirty="0">
                <a:ea typeface="ＭＳ Ｐゴシック" panose="020B0600070205080204" pitchFamily="34" charset="-128"/>
              </a:rPr>
              <a:t> </a:t>
            </a:r>
            <a:r>
              <a:rPr lang="en-IE" altLang="en-US" sz="3600" dirty="0" err="1">
                <a:ea typeface="ＭＳ Ｐゴシック" panose="020B0600070205080204" pitchFamily="34" charset="-128"/>
              </a:rPr>
              <a:t>Kecerahan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16387" name="Rectangle 13">
            <a:extLst>
              <a:ext uri="{FF2B5EF4-FFF2-40B4-BE49-F238E27FC236}">
                <a16:creationId xmlns:a16="http://schemas.microsoft.com/office/drawing/2014/main" id="{C018F308-0D3F-354D-A5AA-B19B58A05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Sistem</a:t>
            </a:r>
            <a:r>
              <a:rPr lang="en-IE" altLang="en-US" dirty="0">
                <a:ea typeface="ＭＳ Ｐゴシック" panose="020B0600070205080204" pitchFamily="34" charset="-128"/>
              </a:rPr>
              <a:t> visual </a:t>
            </a:r>
            <a:r>
              <a:rPr lang="en-IE" altLang="en-US" dirty="0" err="1">
                <a:ea typeface="ＭＳ Ｐゴシック" panose="020B0600070205080204" pitchFamily="34" charset="-128"/>
              </a:rPr>
              <a:t>manusia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dapat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merasakan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sekitar</a:t>
            </a:r>
            <a:r>
              <a:rPr lang="en-IE" altLang="en-US" dirty="0">
                <a:ea typeface="ＭＳ Ｐゴシック" panose="020B0600070205080204" pitchFamily="34" charset="-128"/>
              </a:rPr>
              <a:t> 10</a:t>
            </a:r>
            <a:r>
              <a:rPr lang="en-IE" altLang="en-US" baseline="30000" dirty="0">
                <a:ea typeface="ＭＳ Ｐゴシック" panose="020B0600070205080204" pitchFamily="34" charset="-128"/>
              </a:rPr>
              <a:t>10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tingkat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intensitas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cahaya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berbeda</a:t>
            </a:r>
            <a:r>
              <a:rPr lang="en-IE" altLang="en-US" dirty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Namun</a:t>
            </a:r>
            <a:r>
              <a:rPr lang="en-IE" altLang="en-US" dirty="0">
                <a:ea typeface="ＭＳ Ｐゴシック" panose="020B0600070205080204" pitchFamily="34" charset="-128"/>
              </a:rPr>
              <a:t>, </a:t>
            </a:r>
            <a:r>
              <a:rPr lang="en-IE" altLang="en-US" dirty="0" err="1">
                <a:ea typeface="ＭＳ Ｐゴシック" panose="020B0600070205080204" pitchFamily="34" charset="-128"/>
              </a:rPr>
              <a:t>pada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satu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waktu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kita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hanya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dapat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membedakan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antara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jumlah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jauh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lebih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kecil</a:t>
            </a:r>
            <a:r>
              <a:rPr lang="en-IE" altLang="en-US" dirty="0">
                <a:ea typeface="ＭＳ Ｐゴシック" panose="020B0600070205080204" pitchFamily="34" charset="-128"/>
              </a:rPr>
              <a:t> - </a:t>
            </a:r>
            <a:r>
              <a:rPr lang="en-IE" altLang="en-US" dirty="0" err="1">
                <a:ea typeface="ＭＳ Ｐゴシック" panose="020B0600070205080204" pitchFamily="34" charset="-128"/>
              </a:rPr>
              <a:t>adaptasi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kecerahan</a:t>
            </a:r>
            <a:r>
              <a:rPr lang="en-IE" altLang="en-US" dirty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Demikian</a:t>
            </a:r>
            <a:r>
              <a:rPr lang="en-IE" altLang="en-US" dirty="0">
                <a:ea typeface="ＭＳ Ｐゴシック" panose="020B0600070205080204" pitchFamily="34" charset="-128"/>
              </a:rPr>
              <a:t> pula, </a:t>
            </a:r>
            <a:r>
              <a:rPr lang="en-IE" altLang="en-US" dirty="0" err="1">
                <a:ea typeface="ＭＳ Ｐゴシック" panose="020B0600070205080204" pitchFamily="34" charset="-128"/>
              </a:rPr>
              <a:t>intensitas</a:t>
            </a:r>
            <a:r>
              <a:rPr lang="en-IE" altLang="en-US" dirty="0">
                <a:ea typeface="ＭＳ Ｐゴシック" panose="020B0600070205080204" pitchFamily="34" charset="-128"/>
              </a:rPr>
              <a:t> yang </a:t>
            </a:r>
            <a:r>
              <a:rPr lang="en-IE" altLang="en-US" dirty="0" err="1">
                <a:ea typeface="ＭＳ Ｐゴシック" panose="020B0600070205080204" pitchFamily="34" charset="-128"/>
              </a:rPr>
              <a:t>dirasakan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suatu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wilayah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terkait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dengan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intensitas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cahaya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daerah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sekitarnya</a:t>
            </a:r>
            <a:r>
              <a:rPr lang="en-IE" altLang="en-US" dirty="0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EB49F5E-1FAD-9D43-9AC0-E0FD77886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968" y="294464"/>
            <a:ext cx="7886700" cy="677290"/>
          </a:xfrm>
        </p:spPr>
        <p:txBody>
          <a:bodyPr/>
          <a:lstStyle/>
          <a:p>
            <a:pPr eaLnBrk="1" hangingPunct="1"/>
            <a:r>
              <a:rPr lang="en-IE" altLang="en-US" sz="3600" dirty="0" err="1">
                <a:ea typeface="ＭＳ Ｐゴシック" panose="020B0600070205080204" pitchFamily="34" charset="-128"/>
              </a:rPr>
              <a:t>Adaptasi</a:t>
            </a:r>
            <a:r>
              <a:rPr lang="en-IE" altLang="en-US" sz="3600" dirty="0">
                <a:ea typeface="ＭＳ Ｐゴシック" panose="020B0600070205080204" pitchFamily="34" charset="-128"/>
              </a:rPr>
              <a:t> </a:t>
            </a:r>
            <a:r>
              <a:rPr lang="en-IE" altLang="en-US" sz="3600" dirty="0" err="1">
                <a:ea typeface="ＭＳ Ｐゴシック" panose="020B0600070205080204" pitchFamily="34" charset="-128"/>
              </a:rPr>
              <a:t>Kecerahan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grpSp>
        <p:nvGrpSpPr>
          <p:cNvPr id="18435" name="Group 11">
            <a:extLst>
              <a:ext uri="{FF2B5EF4-FFF2-40B4-BE49-F238E27FC236}">
                <a16:creationId xmlns:a16="http://schemas.microsoft.com/office/drawing/2014/main" id="{AD304E4D-16E1-9543-BD25-CBF5AF2E5000}"/>
              </a:ext>
            </a:extLst>
          </p:cNvPr>
          <p:cNvGrpSpPr>
            <a:grpSpLocks/>
          </p:cNvGrpSpPr>
          <p:nvPr/>
        </p:nvGrpSpPr>
        <p:grpSpPr bwMode="auto">
          <a:xfrm>
            <a:off x="376238" y="2063750"/>
            <a:ext cx="8367712" cy="3560763"/>
            <a:chOff x="1215" y="1340"/>
            <a:chExt cx="3302" cy="1405"/>
          </a:xfrm>
        </p:grpSpPr>
        <p:pic>
          <p:nvPicPr>
            <p:cNvPr id="18439" name="Picture 4">
              <a:extLst>
                <a:ext uri="{FF2B5EF4-FFF2-40B4-BE49-F238E27FC236}">
                  <a16:creationId xmlns:a16="http://schemas.microsoft.com/office/drawing/2014/main" id="{46E9797B-B0BF-CA41-91E9-3341F82B2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021"/>
            <a:stretch>
              <a:fillRect/>
            </a:stretch>
          </p:blipFill>
          <p:spPr bwMode="auto">
            <a:xfrm>
              <a:off x="1250" y="1370"/>
              <a:ext cx="3259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0" name="Rectangle 5">
              <a:extLst>
                <a:ext uri="{FF2B5EF4-FFF2-40B4-BE49-F238E27FC236}">
                  <a16:creationId xmlns:a16="http://schemas.microsoft.com/office/drawing/2014/main" id="{F3B7182C-8765-7F4C-9217-F7C628A41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1340"/>
              <a:ext cx="3302" cy="11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IE" altLang="en-US" sz="1800"/>
            </a:p>
          </p:txBody>
        </p:sp>
        <p:sp>
          <p:nvSpPr>
            <p:cNvPr id="18441" name="Rectangle 6">
              <a:extLst>
                <a:ext uri="{FF2B5EF4-FFF2-40B4-BE49-F238E27FC236}">
                  <a16:creationId xmlns:a16="http://schemas.microsoft.com/office/drawing/2014/main" id="{B4DCA1C7-6635-C74F-836E-FDB8F32D7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469"/>
              <a:ext cx="3302" cy="2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IE" altLang="en-US" sz="1800" dirty="0" err="1"/>
                <a:t>Contoh</a:t>
              </a:r>
              <a:r>
                <a:rPr lang="en-IE" altLang="en-US" sz="1800" dirty="0"/>
                <a:t> </a:t>
              </a:r>
              <a:r>
                <a:rPr lang="en-IE" altLang="en-US" sz="1800" dirty="0" err="1"/>
                <a:t>kontras</a:t>
              </a:r>
              <a:r>
                <a:rPr lang="en-IE" altLang="en-US" sz="1800" dirty="0"/>
                <a:t> </a:t>
              </a:r>
              <a:r>
                <a:rPr lang="en-IE" altLang="en-US" sz="1800" dirty="0" err="1"/>
                <a:t>serentak</a:t>
              </a:r>
              <a:r>
                <a:rPr lang="en-IE" altLang="en-US" sz="1800" dirty="0"/>
                <a:t>.</a:t>
              </a:r>
              <a:endParaRPr lang="en-US" altLang="en-US" sz="1800" i="1" dirty="0"/>
            </a:p>
          </p:txBody>
        </p:sp>
      </p:grpSp>
      <p:grpSp>
        <p:nvGrpSpPr>
          <p:cNvPr id="18436" name="Group 12">
            <a:extLst>
              <a:ext uri="{FF2B5EF4-FFF2-40B4-BE49-F238E27FC236}">
                <a16:creationId xmlns:a16="http://schemas.microsoft.com/office/drawing/2014/main" id="{B92C5FF2-42DD-F042-8F7A-D1FA022EF22A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18437" name="Picture 13" descr="book">
              <a:extLst>
                <a:ext uri="{FF2B5EF4-FFF2-40B4-BE49-F238E27FC236}">
                  <a16:creationId xmlns:a16="http://schemas.microsoft.com/office/drawing/2014/main" id="{390CCA8A-84BD-BD47-90E6-EA6ADA17E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Rectangle 14">
              <a:extLst>
                <a:ext uri="{FF2B5EF4-FFF2-40B4-BE49-F238E27FC236}">
                  <a16:creationId xmlns:a16="http://schemas.microsoft.com/office/drawing/2014/main" id="{893507DD-710F-EB49-994F-9B848CF56C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IE" altLang="en-US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DD2600C-6819-8441-820D-C50F93BB1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13519"/>
            <a:ext cx="8263261" cy="64601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altLang="en-US" dirty="0" err="1">
                <a:ea typeface="ＭＳ Ｐゴシック" panose="020B0600070205080204" pitchFamily="34" charset="-128"/>
              </a:rPr>
              <a:t>Ilusi</a:t>
            </a:r>
            <a:r>
              <a:rPr lang="en-IE" altLang="en-US" dirty="0">
                <a:ea typeface="ＭＳ Ｐゴシック" panose="020B0600070205080204" pitchFamily="34" charset="-128"/>
              </a:rPr>
              <a:t> </a:t>
            </a:r>
            <a:r>
              <a:rPr lang="en-IE" altLang="en-US" dirty="0" err="1">
                <a:ea typeface="ＭＳ Ｐゴシック" panose="020B0600070205080204" pitchFamily="34" charset="-128"/>
              </a:rPr>
              <a:t>Optik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5838BDF-904A-ED42-B95B-A0F346C01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3363913" cy="5445125"/>
          </a:xfrm>
        </p:spPr>
        <p:txBody>
          <a:bodyPr/>
          <a:lstStyle/>
          <a:p>
            <a:pPr marL="0" indent="0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4874C905-BD6C-4B4B-8FCE-35C31458B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4"/>
          <a:stretch>
            <a:fillRect/>
          </a:stretch>
        </p:blipFill>
        <p:spPr bwMode="auto">
          <a:xfrm>
            <a:off x="5279702" y="1470025"/>
            <a:ext cx="3691261" cy="365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0564E8C5-BC1F-354F-9EE6-277A4ABB6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968"/>
            <a:ext cx="525621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Tem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2176</Words>
  <Application>Microsoft Office PowerPoint</Application>
  <PresentationFormat>Tampilan Layar (4:3)</PresentationFormat>
  <Paragraphs>284</Paragraphs>
  <Slides>49</Slides>
  <Notes>35</Notes>
  <HiddenSlides>0</HiddenSlides>
  <MMClips>0</MMClips>
  <ScaleCrop>false</ScaleCrop>
  <HeadingPairs>
    <vt:vector size="8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0</vt:i4>
      </vt:variant>
      <vt:variant>
        <vt:lpstr>Judul Slide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Helvetica</vt:lpstr>
      <vt:lpstr>Times New Roman</vt:lpstr>
      <vt:lpstr>Wingdings 2</vt:lpstr>
      <vt:lpstr>Tema Office</vt:lpstr>
      <vt:lpstr>Pembentukan dan Digitalisasi Citra</vt:lpstr>
      <vt:lpstr>Sistem Visual Manusia</vt:lpstr>
      <vt:lpstr>Struktur Mata Manusia</vt:lpstr>
      <vt:lpstr>Cones dan Rods</vt:lpstr>
      <vt:lpstr>Blind-Spot Experiment</vt:lpstr>
      <vt:lpstr>Pembentukan Citra Dalam Mata</vt:lpstr>
      <vt:lpstr>Adaptasi Kecerahan</vt:lpstr>
      <vt:lpstr>Adaptasi Kecerahan</vt:lpstr>
      <vt:lpstr>Ilusi Optik</vt:lpstr>
      <vt:lpstr>Cahaya Dan Spektrum Elektromagnetik</vt:lpstr>
      <vt:lpstr>Cahaya Tercermin</vt:lpstr>
      <vt:lpstr>Sampling dan Kuantisasi</vt:lpstr>
      <vt:lpstr>Presentasi PowerPoint</vt:lpstr>
      <vt:lpstr>Presentasi PowerPoint</vt:lpstr>
      <vt:lpstr>Akuisisi Citra</vt:lpstr>
      <vt:lpstr>Penginderaan Citra</vt:lpstr>
      <vt:lpstr>Image Sampling And Quantisation</vt:lpstr>
      <vt:lpstr>Penerokan (sampling)</vt:lpstr>
      <vt:lpstr>Kuantisasi</vt:lpstr>
      <vt:lpstr>Image Sampling And Quantisation (cont…)</vt:lpstr>
      <vt:lpstr>Presentasi PowerPoint</vt:lpstr>
      <vt:lpstr>Presentasi PowerPoint</vt:lpstr>
      <vt:lpstr>Presentasi PowerPoint</vt:lpstr>
      <vt:lpstr>Representasi Citra Digital</vt:lpstr>
      <vt:lpstr>Resolusi Citra</vt:lpstr>
      <vt:lpstr>Resolusi Spasial</vt:lpstr>
      <vt:lpstr>Resolusi Pixel (lanjutan…)</vt:lpstr>
      <vt:lpstr>Resolusi Pixel (lanjutan…)</vt:lpstr>
      <vt:lpstr>Resolusi Pixel (lanjutan…)</vt:lpstr>
      <vt:lpstr>Resolusi Pixel (lanjutan…)</vt:lpstr>
      <vt:lpstr>Resolusi Pixel (lanjutan…)</vt:lpstr>
      <vt:lpstr>Resolusi Pixel (lanjutan…)</vt:lpstr>
      <vt:lpstr>Resolusi Pixel (lanjutan…)</vt:lpstr>
      <vt:lpstr>Resolusi Tingkat Intensitas</vt:lpstr>
      <vt:lpstr>Intensity Level Resolution (cont…)</vt:lpstr>
      <vt:lpstr>Intensity Level Resolution (cont…)</vt:lpstr>
      <vt:lpstr>Intensity Level Resolution (cont…)</vt:lpstr>
      <vt:lpstr>Intensity Level Resolution (cont…)</vt:lpstr>
      <vt:lpstr>Intensity Level Resolution (cont…)</vt:lpstr>
      <vt:lpstr>Intensity Level Resolution (cont…)</vt:lpstr>
      <vt:lpstr>Intensity Level Resolution (cont…)</vt:lpstr>
      <vt:lpstr>Intensity Level Resolution (cont…)</vt:lpstr>
      <vt:lpstr>Intensity Level Resolution (cont…)</vt:lpstr>
      <vt:lpstr>Saturation &amp; Noise</vt:lpstr>
      <vt:lpstr>Resolusi: berapa banyak dapat dikatakan cukup?</vt:lpstr>
      <vt:lpstr>Presentasi PowerPoint</vt:lpstr>
      <vt:lpstr>Presentasi PowerPoint</vt:lpstr>
      <vt:lpstr>Presentasi PowerPoint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Pembentukan dan Digitalisasi Citra</dc:title>
  <dc:creator>Nilo Gear</dc:creator>
  <cp:lastModifiedBy>Nilo Gear</cp:lastModifiedBy>
  <cp:revision>9</cp:revision>
  <dcterms:created xsi:type="dcterms:W3CDTF">2020-10-07T23:27:27Z</dcterms:created>
  <dcterms:modified xsi:type="dcterms:W3CDTF">2020-10-14T23:20:36Z</dcterms:modified>
</cp:coreProperties>
</file>