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04" r:id="rId3"/>
    <p:sldId id="305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752" r:id="rId26"/>
    <p:sldId id="730" r:id="rId27"/>
    <p:sldId id="753" r:id="rId28"/>
    <p:sldId id="731" r:id="rId29"/>
    <p:sldId id="732" r:id="rId30"/>
    <p:sldId id="733" r:id="rId31"/>
    <p:sldId id="755" r:id="rId32"/>
    <p:sldId id="754" r:id="rId33"/>
    <p:sldId id="750" r:id="rId34"/>
    <p:sldId id="757" r:id="rId35"/>
    <p:sldId id="758" r:id="rId36"/>
    <p:sldId id="759" r:id="rId37"/>
    <p:sldId id="760" r:id="rId38"/>
    <p:sldId id="756" r:id="rId39"/>
    <p:sldId id="761" r:id="rId40"/>
    <p:sldId id="762" r:id="rId41"/>
    <p:sldId id="72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78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84517-95E0-42D2-A804-EA7E1BC8C8E0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D7605-9BDF-4B49-8DB1-FD57E51842C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41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0CF70F1-354D-6B4E-9524-2E0064224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3DFBF1-82E2-234B-9EB4-638BD6631FB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3D4FF40-5C44-5C4A-B061-C8D2553EA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4B5864E-CA70-B240-B7D3-6C7DFF51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Analogue Vs digital</a:t>
            </a:r>
          </a:p>
          <a:p>
            <a:pPr eaLnBrk="1" hangingPunct="1">
              <a:buFontTx/>
              <a:buChar char="•"/>
            </a:pPr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Think of the volume knob on your stereo</a:t>
            </a:r>
          </a:p>
          <a:p>
            <a:pPr eaLnBrk="1" hangingPunct="1">
              <a:buFontTx/>
              <a:buChar char="•"/>
            </a:pPr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Records Vs CDs Vs Mp3s</a:t>
            </a:r>
          </a:p>
          <a:p>
            <a:pPr eaLnBrk="1" hangingPunct="1"/>
            <a:endParaRPr lang="en-I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Nyquist theory etc talks about how much sampling we need to do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013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32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00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37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00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657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80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64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7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91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F3ED-EDE9-4614-B13B-51C69448313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C15A-684A-4C06-BFEE-9CA1349336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55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CC8BE7-A0D7-4E32-ADD7-2BE420ED5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Format dan </a:t>
            </a:r>
            <a:r>
              <a:rPr lang="en-US" dirty="0" err="1"/>
              <a:t>Struktur</a:t>
            </a:r>
            <a:r>
              <a:rPr lang="en-US" dirty="0"/>
              <a:t> Data Citra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015BF08-C032-4DE6-8F95-2F0532420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89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Format File BMP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 err="1"/>
              <a:t>Dikenal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citra</a:t>
            </a:r>
            <a:r>
              <a:rPr lang="en-US" dirty="0"/>
              <a:t> bitmap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device independent bitmap (DIB) file format.</a:t>
            </a:r>
          </a:p>
          <a:p>
            <a:r>
              <a:rPr lang="en-US" dirty="0" err="1"/>
              <a:t>Merupakan</a:t>
            </a:r>
            <a:r>
              <a:rPr lang="en-US" dirty="0"/>
              <a:t> format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dimampatkan</a:t>
            </a:r>
            <a:r>
              <a:rPr lang="en-US" dirty="0"/>
              <a:t> (</a:t>
            </a:r>
            <a:r>
              <a:rPr lang="en-US" i="1" dirty="0"/>
              <a:t>uncompressed image</a:t>
            </a:r>
            <a:r>
              <a:rPr lang="en-US" dirty="0"/>
              <a:t>)</a:t>
            </a:r>
          </a:p>
          <a:p>
            <a:r>
              <a:rPr lang="en-US" dirty="0" err="1"/>
              <a:t>Kekurangan</a:t>
            </a:r>
            <a:r>
              <a:rPr lang="en-US" dirty="0"/>
              <a:t>: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Kelebihan</a:t>
            </a:r>
            <a:r>
              <a:rPr lang="en-US" dirty="0"/>
              <a:t>: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citranya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terkompresi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)</a:t>
            </a:r>
          </a:p>
          <a:p>
            <a:r>
              <a:rPr lang="en-US" dirty="0"/>
              <a:t>Citra format BMP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: </a:t>
            </a:r>
            <a:r>
              <a:rPr lang="en-US" dirty="0" err="1"/>
              <a:t>citra</a:t>
            </a:r>
            <a:r>
              <a:rPr lang="en-US" dirty="0"/>
              <a:t> biner,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, dan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hitam-putih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46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Struktur</a:t>
            </a:r>
            <a:r>
              <a:rPr lang="en-US" sz="3600" dirty="0"/>
              <a:t> File Citra BMP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2B42F9B-9F44-458B-AFC8-3FEB1658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0" y="2027582"/>
            <a:ext cx="8906780" cy="28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4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EC578C-E4F2-418E-8737-8B3BC3E2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074" y="2504055"/>
            <a:ext cx="9313092" cy="300668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96BF54F-EC7E-482B-B628-6EF5D22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6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Header </a:t>
            </a:r>
            <a:r>
              <a:rPr lang="en-US" sz="3600" dirty="0" err="1"/>
              <a:t>berkas</a:t>
            </a:r>
            <a:r>
              <a:rPr lang="en-US" sz="3600" dirty="0"/>
              <a:t> bitmap (</a:t>
            </a:r>
            <a:r>
              <a:rPr lang="en-US" sz="3600" dirty="0" err="1"/>
              <a:t>panjang</a:t>
            </a:r>
            <a:r>
              <a:rPr lang="en-US" sz="3600" dirty="0"/>
              <a:t> = 14 byte)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106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A956FEB-CA8B-4242-9C1F-AB927500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4" y="308001"/>
            <a:ext cx="7468635" cy="62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i="1" dirty="0"/>
              <a:t>header</a:t>
            </a:r>
            <a:r>
              <a:rPr lang="en-US" dirty="0"/>
              <a:t> </a:t>
            </a:r>
            <a:r>
              <a:rPr lang="en-US" i="1" dirty="0"/>
              <a:t>bitmap</a:t>
            </a:r>
            <a:r>
              <a:rPr lang="en-US" dirty="0"/>
              <a:t>. </a:t>
            </a:r>
            <a:r>
              <a:rPr lang="en-US" dirty="0" err="1"/>
              <a:t>Panjangnya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1024 bit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i="1" dirty="0"/>
              <a:t>RGB</a:t>
            </a:r>
            <a:r>
              <a:rPr lang="en-US" dirty="0"/>
              <a:t>. 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 err="1"/>
              <a:t>entri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i="1" dirty="0"/>
              <a:t>field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(</a:t>
            </a:r>
            <a:r>
              <a:rPr lang="en-US" i="1" dirty="0"/>
              <a:t>red</a:t>
            </a:r>
            <a:r>
              <a:rPr lang="en-US" dirty="0"/>
              <a:t>), </a:t>
            </a:r>
            <a:r>
              <a:rPr lang="en-US" i="1" dirty="0"/>
              <a:t>G</a:t>
            </a:r>
            <a:r>
              <a:rPr lang="en-US" dirty="0"/>
              <a:t> (</a:t>
            </a:r>
            <a:r>
              <a:rPr lang="en-US" i="1" dirty="0"/>
              <a:t>green</a:t>
            </a:r>
            <a:r>
              <a:rPr lang="en-US" dirty="0"/>
              <a:t>), dan </a:t>
            </a:r>
            <a:r>
              <a:rPr lang="en-US" i="1" dirty="0"/>
              <a:t>B</a:t>
            </a:r>
            <a:r>
              <a:rPr lang="en-US" dirty="0"/>
              <a:t> (</a:t>
            </a:r>
            <a:r>
              <a:rPr lang="en-US" i="1" dirty="0"/>
              <a:t>blue</a:t>
            </a:r>
            <a:r>
              <a:rPr lang="en-US" dirty="0"/>
              <a:t>).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i="1" dirty="0"/>
              <a:t>grayscale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R = G = B.</a:t>
            </a:r>
          </a:p>
          <a:p>
            <a:endParaRPr lang="en-US" dirty="0"/>
          </a:p>
          <a:p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i="1" dirty="0"/>
              <a:t>bitmap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i="1" dirty="0"/>
              <a:t>Height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Width</a:t>
            </a:r>
            <a:r>
              <a:rPr lang="en-US" dirty="0"/>
              <a:t>. Baris ke-0 pada </a:t>
            </a:r>
            <a:r>
              <a:rPr lang="en-US" dirty="0" err="1"/>
              <a:t>matriks</a:t>
            </a:r>
            <a:r>
              <a:rPr lang="en-US" dirty="0"/>
              <a:t> data </a:t>
            </a:r>
            <a:r>
              <a:rPr lang="en-US" i="1" dirty="0"/>
              <a:t>bitmap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data </a:t>
            </a:r>
            <a:r>
              <a:rPr lang="en-US" i="1" dirty="0"/>
              <a:t>pixel</a:t>
            </a:r>
            <a:r>
              <a:rPr lang="en-US" dirty="0"/>
              <a:t> di </a:t>
            </a:r>
            <a:r>
              <a:rPr lang="en-US" dirty="0" err="1"/>
              <a:t>citra</a:t>
            </a:r>
            <a:r>
              <a:rPr lang="en-US" dirty="0"/>
              <a:t> baris </a:t>
            </a:r>
            <a:r>
              <a:rPr lang="en-US" dirty="0" err="1"/>
              <a:t>terbawah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baris </a:t>
            </a:r>
            <a:r>
              <a:rPr lang="en-US" dirty="0" err="1"/>
              <a:t>terakhir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data </a:t>
            </a:r>
            <a:r>
              <a:rPr lang="en-US" i="1" dirty="0"/>
              <a:t>pixel</a:t>
            </a:r>
            <a:r>
              <a:rPr lang="en-US" dirty="0"/>
              <a:t> di </a:t>
            </a:r>
            <a:r>
              <a:rPr lang="en-US" dirty="0" err="1"/>
              <a:t>citra</a:t>
            </a:r>
            <a:r>
              <a:rPr lang="en-US" dirty="0"/>
              <a:t> baris </a:t>
            </a:r>
            <a:r>
              <a:rPr lang="en-US" dirty="0" err="1"/>
              <a:t>teratas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813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8 bit/</a:t>
            </a:r>
            <a:r>
              <a:rPr lang="en-US" i="1" dirty="0"/>
              <a:t>pixel</a:t>
            </a:r>
            <a:r>
              <a:rPr lang="en-US" dirty="0"/>
              <a:t>, data </a:t>
            </a:r>
            <a:r>
              <a:rPr lang="en-US" i="1" dirty="0"/>
              <a:t>bitmap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</a:t>
            </a:r>
            <a:r>
              <a:rPr lang="en-US" baseline="30000" dirty="0"/>
              <a:t>8</a:t>
            </a:r>
            <a:r>
              <a:rPr lang="en-US" dirty="0"/>
              <a:t> = 256 </a:t>
            </a:r>
            <a:r>
              <a:rPr lang="en-US" dirty="0" err="1"/>
              <a:t>warna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i="1" dirty="0"/>
              <a:t>pixel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oleh </a:t>
            </a:r>
            <a:r>
              <a:rPr lang="en-US" dirty="0" err="1"/>
              <a:t>entri</a:t>
            </a:r>
            <a:r>
              <a:rPr lang="en-US" dirty="0"/>
              <a:t> baris ke-2 pada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7B450CA-E4EE-4A16-ACA1-10712BFF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39" y="2168180"/>
            <a:ext cx="7820722" cy="33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5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citra</a:t>
            </a:r>
            <a:r>
              <a:rPr lang="en-US" sz="2800" dirty="0"/>
              <a:t> </a:t>
            </a:r>
            <a:r>
              <a:rPr lang="en-US" sz="2800" i="1" dirty="0" err="1"/>
              <a:t>truecolor</a:t>
            </a:r>
            <a:r>
              <a:rPr lang="en-US" sz="2800" dirty="0"/>
              <a:t> (24-bit),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palet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r>
              <a:rPr lang="en-US" sz="2800" dirty="0"/>
              <a:t>. Nilai </a:t>
            </a:r>
            <a:r>
              <a:rPr lang="en-US" sz="2800" i="1" dirty="0"/>
              <a:t>RGB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diuraikan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data </a:t>
            </a:r>
            <a:r>
              <a:rPr lang="en-US" sz="2800" i="1" dirty="0"/>
              <a:t>bitmap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data </a:t>
            </a:r>
            <a:r>
              <a:rPr lang="en-US" sz="2800" i="1" dirty="0"/>
              <a:t>bitmap</a:t>
            </a:r>
            <a:r>
              <a:rPr lang="en-US" sz="2800" dirty="0"/>
              <a:t> </a:t>
            </a:r>
            <a:r>
              <a:rPr lang="en-US" sz="2800" dirty="0" err="1"/>
              <a:t>panjangnya</a:t>
            </a:r>
            <a:r>
              <a:rPr lang="en-US" sz="2800" dirty="0"/>
              <a:t> 3 </a:t>
            </a:r>
            <a:r>
              <a:rPr lang="en-US" sz="2800" i="1" dirty="0"/>
              <a:t>byte</a:t>
            </a:r>
            <a:r>
              <a:rPr lang="en-US" sz="2800" dirty="0"/>
              <a:t>, masing-masing </a:t>
            </a:r>
            <a:r>
              <a:rPr lang="en-US" sz="2800" i="1" dirty="0"/>
              <a:t>byte</a:t>
            </a:r>
            <a:r>
              <a:rPr lang="en-US" sz="2800" dirty="0"/>
              <a:t>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</a:t>
            </a:r>
            <a:r>
              <a:rPr lang="en-US" sz="2800" i="1" dirty="0"/>
              <a:t>G</a:t>
            </a:r>
            <a:r>
              <a:rPr lang="en-US" sz="2800" dirty="0"/>
              <a:t>, dan </a:t>
            </a:r>
            <a:r>
              <a:rPr lang="en-US" sz="2800" i="1" dirty="0"/>
              <a:t>B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i="1" dirty="0"/>
          </a:p>
          <a:p>
            <a:r>
              <a:rPr lang="en-US" sz="2800" i="1" dirty="0"/>
              <a:t>Pada </a:t>
            </a:r>
            <a:r>
              <a:rPr lang="en-US" sz="2800" i="1" dirty="0" err="1"/>
              <a:t>contoh</a:t>
            </a:r>
            <a:r>
              <a:rPr lang="en-US" sz="2800" i="1" dirty="0"/>
              <a:t> di </a:t>
            </a:r>
            <a:r>
              <a:rPr lang="en-US" sz="2800" i="1" dirty="0" err="1"/>
              <a:t>atas</a:t>
            </a:r>
            <a:r>
              <a:rPr lang="en-US" sz="2800" i="1" dirty="0"/>
              <a:t>, pixel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= 20,  </a:t>
            </a:r>
            <a:r>
              <a:rPr lang="en-US" sz="2800" i="1" dirty="0"/>
              <a:t>G</a:t>
            </a:r>
            <a:r>
              <a:rPr lang="en-US" sz="2800" dirty="0"/>
              <a:t> = 19, </a:t>
            </a:r>
            <a:r>
              <a:rPr lang="en-US" sz="2800" i="1" dirty="0"/>
              <a:t>B</a:t>
            </a:r>
            <a:r>
              <a:rPr lang="en-US" sz="2800" dirty="0"/>
              <a:t> = 21, </a:t>
            </a:r>
            <a:r>
              <a:rPr lang="en-US" sz="2800" i="1" dirty="0"/>
              <a:t>pixel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= 24,  </a:t>
            </a:r>
            <a:r>
              <a:rPr lang="en-US" sz="2800" i="1" dirty="0"/>
              <a:t>G</a:t>
            </a:r>
            <a:r>
              <a:rPr lang="en-US" sz="2800" dirty="0"/>
              <a:t> = 24, </a:t>
            </a:r>
            <a:r>
              <a:rPr lang="en-US" sz="2800" i="1" dirty="0"/>
              <a:t>B</a:t>
            </a:r>
            <a:r>
              <a:rPr lang="en-US" sz="2800" dirty="0"/>
              <a:t> = 23. </a:t>
            </a:r>
            <a:r>
              <a:rPr lang="en-US" sz="2800" dirty="0" err="1"/>
              <a:t>Demikian</a:t>
            </a:r>
            <a:r>
              <a:rPr lang="en-US" sz="2800" dirty="0"/>
              <a:t> </a:t>
            </a:r>
            <a:r>
              <a:rPr lang="en-US" sz="2800" dirty="0" err="1"/>
              <a:t>seterusnya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Citra </a:t>
            </a:r>
            <a:r>
              <a:rPr lang="en-US" sz="2800" i="1" dirty="0" err="1"/>
              <a:t>truecolor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juga </a:t>
            </a:r>
            <a:r>
              <a:rPr lang="en-US" sz="2800" dirty="0" err="1"/>
              <a:t>citra</a:t>
            </a:r>
            <a:r>
              <a:rPr lang="en-US" sz="2800" dirty="0"/>
              <a:t> 16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2</a:t>
            </a:r>
            <a:r>
              <a:rPr lang="en-US" sz="2800" baseline="30000" dirty="0"/>
              <a:t>24</a:t>
            </a:r>
            <a:r>
              <a:rPr lang="en-US" sz="2800" dirty="0"/>
              <a:t> = 16.777.216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endParaRPr lang="id-ID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28052B5-C917-4EE8-AA57-ED1DECF9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218" y="2249866"/>
            <a:ext cx="9871380" cy="20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6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Pada </a:t>
            </a:r>
            <a:r>
              <a:rPr lang="en-US" altLang="en-US" sz="2800" dirty="0" err="1"/>
              <a:t>citra</a:t>
            </a:r>
            <a:r>
              <a:rPr lang="en-US" altLang="en-US" sz="2800" dirty="0"/>
              <a:t> 24-bit (</a:t>
            </a:r>
            <a:r>
              <a:rPr lang="en-US" altLang="en-US" sz="2800" i="1" dirty="0"/>
              <a:t>real image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truecolor</a:t>
            </a:r>
            <a:r>
              <a:rPr lang="en-US" altLang="en-US" sz="2800" i="1" dirty="0"/>
              <a:t> image</a:t>
            </a:r>
            <a:r>
              <a:rPr lang="en-US" altLang="en-US" sz="2800" dirty="0"/>
              <a:t>), 1 </a:t>
            </a:r>
            <a:r>
              <a:rPr lang="en-US" altLang="en-US" sz="2800" i="1" dirty="0"/>
              <a:t>pixel</a:t>
            </a:r>
            <a:r>
              <a:rPr lang="en-US" altLang="en-US" sz="2800" dirty="0"/>
              <a:t> = 24 bit, </a:t>
            </a:r>
          </a:p>
          <a:p>
            <a:r>
              <a:rPr lang="en-US" altLang="en-US" sz="2800" dirty="0" err="1"/>
              <a:t>terdiri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RGB (</a:t>
            </a:r>
            <a:r>
              <a:rPr lang="en-US" altLang="en-US" sz="2800" i="1" dirty="0"/>
              <a:t>Red-Green-Blue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sepanjang</a:t>
            </a:r>
            <a:r>
              <a:rPr lang="en-US" altLang="en-US" sz="2800" dirty="0"/>
              <a:t> 24 bit, masing-</a:t>
            </a:r>
          </a:p>
          <a:p>
            <a:r>
              <a:rPr lang="en-US" altLang="en-US" sz="2800" dirty="0"/>
              <a:t>Masing 8 bit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.</a:t>
            </a:r>
          </a:p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72A63DD-72CD-45F4-A076-783B9DF7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51" y="3429000"/>
            <a:ext cx="5829898" cy="28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Indexed Image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GIF </a:t>
            </a:r>
            <a:r>
              <a:rPr lang="en-US" sz="2800" dirty="0" err="1"/>
              <a:t>adalah</a:t>
            </a:r>
            <a:r>
              <a:rPr lang="en-US" sz="2800" dirty="0"/>
              <a:t> salah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i="1" dirty="0"/>
              <a:t>indexed image</a:t>
            </a:r>
          </a:p>
          <a:p>
            <a:r>
              <a:rPr lang="en-US" sz="2800" dirty="0"/>
              <a:t>Citra </a:t>
            </a:r>
            <a:r>
              <a:rPr lang="en-US" sz="2800" dirty="0" err="1"/>
              <a:t>berformat</a:t>
            </a:r>
            <a:r>
              <a:rPr lang="en-US" sz="2800" dirty="0"/>
              <a:t> GIF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palet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r>
              <a:rPr lang="en-US" sz="2800" dirty="0"/>
              <a:t> (</a:t>
            </a:r>
            <a:r>
              <a:rPr lang="en-US" sz="2800" i="1" dirty="0"/>
              <a:t>colormap</a:t>
            </a:r>
            <a:r>
              <a:rPr lang="en-US" sz="2800" dirty="0"/>
              <a:t>) dan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yang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elemennya</a:t>
            </a:r>
            <a:r>
              <a:rPr lang="en-US" sz="2800" dirty="0"/>
              <a:t>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baris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palet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Palet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x 3 </a:t>
            </a:r>
            <a:r>
              <a:rPr lang="en-US" sz="2800" dirty="0" err="1"/>
              <a:t>bertipe</a:t>
            </a:r>
            <a:r>
              <a:rPr lang="en-US" sz="2800" dirty="0"/>
              <a:t> </a:t>
            </a:r>
            <a:r>
              <a:rPr lang="en-US" sz="2800" i="1" dirty="0"/>
              <a:t>floating-point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[0, 1].</a:t>
            </a:r>
            <a:r>
              <a:rPr lang="id-ID" sz="2800" dirty="0"/>
              <a:t> Untuk citra dengan  256 warna, maka </a:t>
            </a:r>
            <a:r>
              <a:rPr lang="id-ID" sz="2800" i="1" dirty="0"/>
              <a:t>map</a:t>
            </a:r>
            <a:r>
              <a:rPr lang="id-ID" sz="2800" dirty="0"/>
              <a:t> berukuran 256 x 3.</a:t>
            </a:r>
            <a:endParaRPr lang="en-US" sz="2800" dirty="0"/>
          </a:p>
          <a:p>
            <a:r>
              <a:rPr lang="id-ID" sz="2800" dirty="0"/>
              <a:t>Tiap baris di dalam palet </a:t>
            </a:r>
            <a:r>
              <a:rPr lang="id-ID" sz="2800" dirty="0" err="1"/>
              <a:t>menspesifikasikan</a:t>
            </a:r>
            <a:r>
              <a:rPr lang="id-ID" sz="2800" dirty="0"/>
              <a:t> komponen </a:t>
            </a:r>
            <a:r>
              <a:rPr lang="id-ID" sz="2800" i="1" dirty="0" err="1"/>
              <a:t>red</a:t>
            </a:r>
            <a:r>
              <a:rPr lang="id-ID" sz="2800" dirty="0"/>
              <a:t>, </a:t>
            </a:r>
            <a:r>
              <a:rPr lang="id-ID" sz="2800" i="1" dirty="0" err="1"/>
              <a:t>green</a:t>
            </a:r>
            <a:r>
              <a:rPr lang="id-ID" sz="2800" dirty="0"/>
              <a:t>, dan </a:t>
            </a:r>
            <a:r>
              <a:rPr lang="id-ID" sz="2800" i="1" dirty="0" err="1"/>
              <a:t>blue</a:t>
            </a:r>
            <a:r>
              <a:rPr lang="id-ID" sz="2800" dirty="0"/>
              <a:t> dari sebuah warna tunggal. </a:t>
            </a:r>
          </a:p>
          <a:p>
            <a:r>
              <a:rPr lang="en-US" sz="2800" dirty="0" err="1"/>
              <a:t>Warna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i="1" dirty="0"/>
              <a:t>pixel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i="1" dirty="0"/>
              <a:t>red</a:t>
            </a:r>
            <a:r>
              <a:rPr lang="en-US" sz="2800" dirty="0"/>
              <a:t> (R), </a:t>
            </a:r>
            <a:r>
              <a:rPr lang="en-US" sz="2800" i="1" dirty="0"/>
              <a:t>green</a:t>
            </a:r>
            <a:r>
              <a:rPr lang="en-US" sz="2800" dirty="0"/>
              <a:t> (G), dan </a:t>
            </a:r>
            <a:r>
              <a:rPr lang="en-US" sz="2800" i="1" dirty="0"/>
              <a:t>blue</a:t>
            </a:r>
            <a:r>
              <a:rPr lang="en-US" sz="2800" dirty="0"/>
              <a:t> (B) pada baris </a:t>
            </a:r>
            <a:r>
              <a:rPr lang="en-US" sz="2800" dirty="0" err="1"/>
              <a:t>palet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r>
              <a:rPr lang="en-US" sz="2800" dirty="0"/>
              <a:t>GIF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yang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diagram, logo, dan </a:t>
            </a:r>
            <a:r>
              <a:rPr lang="en-US" sz="2800" dirty="0" err="1"/>
              <a:t>kartun</a:t>
            </a:r>
            <a:r>
              <a:rPr lang="en-US" sz="2800" dirty="0"/>
              <a:t>. Ada juga </a:t>
            </a:r>
            <a:r>
              <a:rPr lang="en-US" sz="2800" i="1" dirty="0"/>
              <a:t>animated GIF </a:t>
            </a:r>
            <a:r>
              <a:rPr lang="en-US" sz="2800" dirty="0"/>
              <a:t>yang </a:t>
            </a:r>
            <a:r>
              <a:rPr lang="en-US" sz="2800" dirty="0" err="1"/>
              <a:t>disusun</a:t>
            </a:r>
            <a:r>
              <a:rPr lang="en-US" sz="2800" dirty="0"/>
              <a:t> oleh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i="1" dirty="0"/>
              <a:t>frame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6750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3916017"/>
            <a:ext cx="8911988" cy="2770532"/>
          </a:xfrm>
        </p:spPr>
        <p:txBody>
          <a:bodyPr>
            <a:normAutofit/>
          </a:bodyPr>
          <a:lstStyle/>
          <a:p>
            <a:r>
              <a:rPr lang="id-ID" sz="2800" dirty="0"/>
              <a:t>Pada gambar di atas, nilai </a:t>
            </a:r>
            <a:r>
              <a:rPr lang="id-ID" sz="2800" i="1" dirty="0" err="1"/>
              <a:t>pixel</a:t>
            </a:r>
            <a:r>
              <a:rPr lang="id-ID" sz="2800" dirty="0"/>
              <a:t> 5 menunjuk ke baris ke-5 dari palet. Nilai  komponen warna pada </a:t>
            </a:r>
          </a:p>
          <a:p>
            <a:r>
              <a:rPr lang="id-ID" sz="2800" dirty="0"/>
              <a:t>baris ke-5 adalah R = 0.2902, G = 0.0627, dan B = 0.0627. Itu artinya warna pada </a:t>
            </a:r>
            <a:r>
              <a:rPr lang="id-ID" sz="2800" i="1" dirty="0" err="1"/>
              <a:t>pixel</a:t>
            </a:r>
            <a:r>
              <a:rPr lang="id-ID" sz="2800" dirty="0"/>
              <a:t> bernilai 5 </a:t>
            </a:r>
          </a:p>
          <a:p>
            <a:r>
              <a:rPr lang="id-ID" sz="2800" dirty="0"/>
              <a:t>merupakan  kombinasi dari ketiga komponen R, G, dan B tersebut.</a:t>
            </a:r>
          </a:p>
          <a:p>
            <a:endParaRPr lang="id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59EF1F-8C54-49AD-8A60-750612C5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944" y="542926"/>
            <a:ext cx="7107056" cy="31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57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>
            <a:extLst>
              <a:ext uri="{FF2B5EF4-FFF2-40B4-BE49-F238E27FC236}">
                <a16:creationId xmlns:a16="http://schemas.microsoft.com/office/drawing/2014/main" id="{818AA60F-B80D-E546-A510-D9FB4ADB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5" t="4738" r="3059" b="54370"/>
          <a:stretch>
            <a:fillRect/>
          </a:stretch>
        </p:blipFill>
        <p:spPr bwMode="auto">
          <a:xfrm>
            <a:off x="3144838" y="4514850"/>
            <a:ext cx="21717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A16F4D1F-29B8-F64C-9779-34A7F1B19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04852" cy="1328737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en-US" sz="4000" dirty="0" err="1">
                <a:ea typeface="ＭＳ Ｐゴシック" panose="020B0600070205080204" pitchFamily="34" charset="-128"/>
              </a:rPr>
              <a:t>Pertemuan</a:t>
            </a:r>
            <a:r>
              <a:rPr lang="en-IE" altLang="en-US" sz="4000" dirty="0">
                <a:ea typeface="ＭＳ Ｐゴシック" panose="020B0600070205080204" pitchFamily="34" charset="-128"/>
              </a:rPr>
              <a:t> </a:t>
            </a:r>
            <a:r>
              <a:rPr lang="en-IE" altLang="en-US" sz="4000" dirty="0" err="1">
                <a:ea typeface="ＭＳ Ｐゴシック" panose="020B0600070205080204" pitchFamily="34" charset="-128"/>
              </a:rPr>
              <a:t>Minggu</a:t>
            </a:r>
            <a:r>
              <a:rPr lang="en-IE" altLang="en-US" sz="4000" dirty="0">
                <a:ea typeface="ＭＳ Ｐゴシック" panose="020B0600070205080204" pitchFamily="34" charset="-128"/>
              </a:rPr>
              <a:t> Lalu…</a:t>
            </a:r>
            <a:br>
              <a:rPr lang="en-IE" altLang="en-US" sz="4000" dirty="0">
                <a:ea typeface="ＭＳ Ｐゴシック" panose="020B0600070205080204" pitchFamily="34" charset="-128"/>
              </a:rPr>
            </a:br>
            <a:r>
              <a:rPr lang="en-IE" altLang="en-US" sz="4000" dirty="0">
                <a:ea typeface="ＭＳ Ｐゴシック" panose="020B0600070205080204" pitchFamily="34" charset="-128"/>
              </a:rPr>
              <a:t>Image Sampling And Quantisation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28E80F-573B-E44A-9E8D-123576EF8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377238" cy="4792663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ＭＳ Ｐゴシック" panose="020B0600070205080204" pitchFamily="34" charset="-128"/>
              </a:rPr>
              <a:t>Sensor digital </a:t>
            </a:r>
            <a:r>
              <a:rPr lang="en-IE" altLang="en-US" dirty="0" err="1">
                <a:ea typeface="ＭＳ Ｐゴシック" panose="020B0600070205080204" pitchFamily="34" charset="-128"/>
              </a:rPr>
              <a:t>hanya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mengukur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jumlah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sampel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terbatas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pada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satu</a:t>
            </a:r>
            <a:r>
              <a:rPr lang="en-IE" altLang="en-US" dirty="0">
                <a:ea typeface="ＭＳ Ｐゴシック" panose="020B0600070205080204" pitchFamily="34" charset="-128"/>
              </a:rPr>
              <a:t> set </a:t>
            </a:r>
            <a:r>
              <a:rPr lang="en-IE" altLang="en-US" dirty="0" err="1">
                <a:ea typeface="ＭＳ Ｐゴシック" panose="020B0600070205080204" pitchFamily="34" charset="-128"/>
              </a:rPr>
              <a:t>energi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terpisah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Kuantisasi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adalah</a:t>
            </a:r>
            <a:r>
              <a:rPr lang="en-IE" altLang="en-US" dirty="0">
                <a:ea typeface="ＭＳ Ｐゴシック" panose="020B0600070205080204" pitchFamily="34" charset="-128"/>
              </a:rPr>
              <a:t> proses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mengubah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sinyal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analog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kontinyu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menjadi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representasi</a:t>
            </a:r>
            <a:r>
              <a:rPr lang="en-IE" altLang="en-US" dirty="0">
                <a:ea typeface="ＭＳ Ｐゴシック" panose="020B0600070205080204" pitchFamily="34" charset="-128"/>
              </a:rPr>
              <a:t> digital </a:t>
            </a:r>
            <a:r>
              <a:rPr lang="en-IE" altLang="en-US" dirty="0" err="1">
                <a:ea typeface="ＭＳ Ｐゴシック" panose="020B0600070205080204" pitchFamily="34" charset="-128"/>
              </a:rPr>
              <a:t>dari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sinyal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ini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536F9C86-E4BE-3B4D-9077-95BC0907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762" r="56511" b="56133"/>
          <a:stretch>
            <a:fillRect/>
          </a:stretch>
        </p:blipFill>
        <p:spPr bwMode="auto">
          <a:xfrm>
            <a:off x="958850" y="4594225"/>
            <a:ext cx="2119313" cy="2030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4" name="Picture 4">
            <a:extLst>
              <a:ext uri="{FF2B5EF4-FFF2-40B4-BE49-F238E27FC236}">
                <a16:creationId xmlns:a16="http://schemas.microsoft.com/office/drawing/2014/main" id="{AFC7CA56-5814-3840-8CFF-916663EA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2" r="49622" b="12561"/>
          <a:stretch>
            <a:fillRect/>
          </a:stretch>
        </p:blipFill>
        <p:spPr bwMode="auto">
          <a:xfrm>
            <a:off x="3136900" y="4738688"/>
            <a:ext cx="25368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7" name="Picture 7">
            <a:extLst>
              <a:ext uri="{FF2B5EF4-FFF2-40B4-BE49-F238E27FC236}">
                <a16:creationId xmlns:a16="http://schemas.microsoft.com/office/drawing/2014/main" id="{422DF404-490C-B441-8E4B-BC3859F6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9" t="52812" b="12561"/>
          <a:stretch>
            <a:fillRect/>
          </a:stretch>
        </p:blipFill>
        <p:spPr bwMode="auto">
          <a:xfrm>
            <a:off x="5449888" y="4743450"/>
            <a:ext cx="271621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2" name="Group 10">
            <a:extLst>
              <a:ext uri="{FF2B5EF4-FFF2-40B4-BE49-F238E27FC236}">
                <a16:creationId xmlns:a16="http://schemas.microsoft.com/office/drawing/2014/main" id="{44A97FA3-3EF7-3E4E-87F4-8CF0D7F3E7A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6873" name="Picture 11" descr="book">
              <a:extLst>
                <a:ext uri="{FF2B5EF4-FFF2-40B4-BE49-F238E27FC236}">
                  <a16:creationId xmlns:a16="http://schemas.microsoft.com/office/drawing/2014/main" id="{B27C1131-D5EF-EC4B-ADA7-89BC9C766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Rectangle 12">
              <a:extLst>
                <a:ext uri="{FF2B5EF4-FFF2-40B4-BE49-F238E27FC236}">
                  <a16:creationId xmlns:a16="http://schemas.microsoft.com/office/drawing/2014/main" id="{7C1321ED-BF7C-2E41-9061-D69CCF6D3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Animated GIF</a:t>
            </a:r>
            <a:endParaRPr lang="id-ID" sz="3600" dirty="0"/>
          </a:p>
        </p:txBody>
      </p:sp>
      <p:pic>
        <p:nvPicPr>
          <p:cNvPr id="1028" name="Picture 4" descr="shocked april fools GIF">
            <a:extLst>
              <a:ext uri="{FF2B5EF4-FFF2-40B4-BE49-F238E27FC236}">
                <a16:creationId xmlns:a16="http://schemas.microsoft.com/office/drawing/2014/main" id="{852537F1-28D9-49E1-856E-83F94B0E57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55174"/>
            <a:ext cx="4345472" cy="28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t kitty GIF">
            <a:extLst>
              <a:ext uri="{FF2B5EF4-FFF2-40B4-BE49-F238E27FC236}">
                <a16:creationId xmlns:a16="http://schemas.microsoft.com/office/drawing/2014/main" id="{0D792A40-96BC-4A3B-B1E0-58F6B480AED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0" y="1155982"/>
            <a:ext cx="3551510" cy="28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9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id-ID" sz="3600" dirty="0" err="1"/>
              <a:t>Joint</a:t>
            </a:r>
            <a:r>
              <a:rPr lang="id-ID" sz="3600" dirty="0"/>
              <a:t> </a:t>
            </a:r>
            <a:r>
              <a:rPr lang="id-ID" sz="3600" dirty="0" err="1"/>
              <a:t>Photographic</a:t>
            </a:r>
            <a:r>
              <a:rPr lang="id-ID" sz="3600" dirty="0"/>
              <a:t> </a:t>
            </a:r>
            <a:r>
              <a:rPr lang="id-ID" sz="3600" dirty="0" err="1"/>
              <a:t>Experts</a:t>
            </a:r>
            <a:r>
              <a:rPr lang="id-ID" sz="3600" dirty="0"/>
              <a:t> Group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/>
              <a:t>JPEG </a:t>
            </a:r>
            <a:r>
              <a:rPr lang="en-US" dirty="0" err="1"/>
              <a:t>adalah</a:t>
            </a:r>
            <a:r>
              <a:rPr lang="en-US" dirty="0"/>
              <a:t> format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terkompresi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yang </a:t>
            </a:r>
            <a:r>
              <a:rPr lang="en-US" i="1" dirty="0"/>
              <a:t>lossy, </a:t>
            </a:r>
            <a:r>
              <a:rPr lang="en-US" dirty="0" err="1"/>
              <a:t>yaitu</a:t>
            </a:r>
            <a:r>
              <a:rPr lang="en-US" dirty="0"/>
              <a:t> DCT (</a:t>
            </a:r>
            <a:r>
              <a:rPr lang="en-US" i="1" dirty="0"/>
              <a:t>discrete cosine transform</a:t>
            </a:r>
            <a:r>
              <a:rPr lang="en-US" dirty="0"/>
              <a:t>).</a:t>
            </a:r>
          </a:p>
          <a:p>
            <a:r>
              <a:rPr lang="en-US" dirty="0" err="1"/>
              <a:t>Ukuran</a:t>
            </a:r>
            <a:r>
              <a:rPr lang="en-US" dirty="0"/>
              <a:t> file JPEG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file BMP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kompensasi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visual.</a:t>
            </a:r>
          </a:p>
          <a:p>
            <a:r>
              <a:rPr lang="en-US" dirty="0" err="1"/>
              <a:t>Ekstensi</a:t>
            </a:r>
            <a:r>
              <a:rPr lang="en-US" dirty="0"/>
              <a:t> file: JPG </a:t>
            </a:r>
            <a:r>
              <a:rPr lang="en-US" dirty="0" err="1"/>
              <a:t>atau</a:t>
            </a:r>
            <a:r>
              <a:rPr lang="en-US" dirty="0"/>
              <a:t> JPEG</a:t>
            </a:r>
          </a:p>
          <a:p>
            <a:r>
              <a:rPr lang="en-US" dirty="0"/>
              <a:t>Format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digital</a:t>
            </a:r>
          </a:p>
          <a:p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i="1" dirty="0"/>
              <a:t>grayscale</a:t>
            </a:r>
            <a:r>
              <a:rPr lang="en-US" dirty="0"/>
              <a:t> 8-bit dan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24-bit</a:t>
            </a:r>
          </a:p>
          <a:p>
            <a:r>
              <a:rPr lang="en-US" dirty="0"/>
              <a:t>Varian </a:t>
            </a:r>
            <a:r>
              <a:rPr lang="en-US" dirty="0" err="1"/>
              <a:t>dari</a:t>
            </a:r>
            <a:r>
              <a:rPr lang="en-US" dirty="0"/>
              <a:t> JPEG </a:t>
            </a:r>
            <a:r>
              <a:rPr lang="en-US" dirty="0" err="1"/>
              <a:t>adalah</a:t>
            </a:r>
            <a:r>
              <a:rPr lang="en-US" dirty="0"/>
              <a:t> JPEG 2000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i="1" dirty="0"/>
              <a:t>lossless</a:t>
            </a:r>
            <a:r>
              <a:rPr lang="en-US" dirty="0"/>
              <a:t> dan </a:t>
            </a:r>
            <a:r>
              <a:rPr lang="en-US" i="1" dirty="0"/>
              <a:t>lossy compression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624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Portable network Graphics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altLang="en-US" dirty="0"/>
              <a:t>PNG </a:t>
            </a:r>
            <a:r>
              <a:rPr lang="en-US" altLang="en-US" dirty="0" err="1"/>
              <a:t>Merupakan</a:t>
            </a:r>
            <a:r>
              <a:rPr lang="en-US" altLang="en-US" dirty="0"/>
              <a:t> format </a:t>
            </a:r>
            <a:r>
              <a:rPr lang="en-US" altLang="en-US" dirty="0" err="1"/>
              <a:t>citra</a:t>
            </a:r>
            <a:r>
              <a:rPr lang="en-US" altLang="en-US" dirty="0"/>
              <a:t> yang </a:t>
            </a:r>
            <a:r>
              <a:rPr lang="en-US" altLang="en-US" i="1" dirty="0"/>
              <a:t>free</a:t>
            </a:r>
            <a:r>
              <a:rPr lang="en-US" altLang="en-US" dirty="0"/>
              <a:t>, </a:t>
            </a:r>
            <a:r>
              <a:rPr lang="en-US" altLang="en-US" i="1" dirty="0"/>
              <a:t>open-source</a:t>
            </a:r>
            <a:r>
              <a:rPr lang="en-US" altLang="en-US" dirty="0"/>
              <a:t>, dan universal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luas</a:t>
            </a:r>
            <a:r>
              <a:rPr lang="en-US" altLang="en-US" dirty="0"/>
              <a:t> di internet.</a:t>
            </a:r>
          </a:p>
          <a:p>
            <a:r>
              <a:rPr lang="en-US" altLang="en-US" dirty="0" err="1"/>
              <a:t>Dibuat</a:t>
            </a:r>
            <a:r>
              <a:rPr lang="en-US" altLang="en-US" dirty="0"/>
              <a:t> 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r>
              <a:rPr lang="en-US" altLang="en-US" dirty="0"/>
              <a:t> format GIF</a:t>
            </a:r>
          </a:p>
          <a:p>
            <a:r>
              <a:rPr lang="en-US" altLang="en-US" i="1" dirty="0"/>
              <a:t>Lossless compression</a:t>
            </a:r>
            <a:r>
              <a:rPr lang="en-US" altLang="en-US" dirty="0"/>
              <a:t>.</a:t>
            </a:r>
          </a:p>
          <a:p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terindeks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8-bit, 24-bit </a:t>
            </a:r>
            <a:r>
              <a:rPr lang="en-US" dirty="0" err="1"/>
              <a:t>truecolor</a:t>
            </a:r>
            <a:r>
              <a:rPr lang="en-US" dirty="0"/>
              <a:t>, dan 48-bit </a:t>
            </a:r>
            <a:r>
              <a:rPr lang="en-US" i="1" dirty="0" err="1"/>
              <a:t>truecolor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136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Format </a:t>
            </a:r>
            <a:r>
              <a:rPr lang="en-US" sz="3600" i="1" dirty="0"/>
              <a:t>Raw Image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i="1" dirty="0"/>
              <a:t>Raw image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format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format </a:t>
            </a:r>
            <a:r>
              <a:rPr lang="en-US" dirty="0" err="1"/>
              <a:t>spesifik</a:t>
            </a:r>
            <a:r>
              <a:rPr lang="en-US" dirty="0"/>
              <a:t>. 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(</a:t>
            </a:r>
            <a:r>
              <a:rPr lang="en-US" dirty="0" err="1"/>
              <a:t>tinggi</a:t>
            </a:r>
            <a:r>
              <a:rPr lang="en-US" dirty="0"/>
              <a:t> x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 x M) dan data </a:t>
            </a:r>
            <a:r>
              <a:rPr lang="en-US" i="1" dirty="0"/>
              <a:t>bitmap</a:t>
            </a:r>
          </a:p>
          <a:p>
            <a:endParaRPr lang="id-ID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0177DD3-C44D-4973-B88B-ED4ED89D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" y="2998993"/>
            <a:ext cx="9050154" cy="29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/>
              <a:t>Citra </a:t>
            </a:r>
            <a:r>
              <a:rPr lang="en-US" dirty="0" err="1"/>
              <a:t>mentah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ASCII.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i="1" dirty="0"/>
              <a:t>grayscale </a:t>
            </a:r>
            <a:r>
              <a:rPr lang="en-US" dirty="0"/>
              <a:t>8-bit/</a:t>
            </a:r>
            <a:r>
              <a:rPr lang="en-US" i="1" dirty="0"/>
              <a:t>pixel.</a:t>
            </a:r>
          </a:p>
          <a:p>
            <a:r>
              <a:rPr lang="en-US" dirty="0"/>
              <a:t>Baris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(N x M), baris-baris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i="1" dirty="0"/>
              <a:t>pixel</a:t>
            </a:r>
            <a:r>
              <a:rPr lang="en-US" dirty="0"/>
              <a:t>. 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pixel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id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634904-738C-47F0-8DF9-5FEB7F2F4F03}"/>
              </a:ext>
            </a:extLst>
          </p:cNvPr>
          <p:cNvSpPr/>
          <p:nvPr/>
        </p:nvSpPr>
        <p:spPr>
          <a:xfrm>
            <a:off x="1544472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  9  11</a:t>
            </a:r>
          </a:p>
          <a:p>
            <a:r>
              <a:rPr lang="en-US" dirty="0"/>
              <a:t>  148  162  175  182  189  194  195  193  195  195  197</a:t>
            </a:r>
          </a:p>
          <a:p>
            <a:r>
              <a:rPr lang="en-US" dirty="0"/>
              <a:t>  148  164  174  176  185  189  191  191  196  194  195</a:t>
            </a:r>
          </a:p>
          <a:p>
            <a:r>
              <a:rPr lang="en-US" dirty="0"/>
              <a:t>  144  159  167  176  178  185  188  191  196  194  197</a:t>
            </a:r>
          </a:p>
          <a:p>
            <a:r>
              <a:rPr lang="en-US" dirty="0"/>
              <a:t>  128  147  157  168  173  179  182  184  191  191  192</a:t>
            </a:r>
          </a:p>
          <a:p>
            <a:r>
              <a:rPr lang="en-US" dirty="0"/>
              <a:t>  119  134  148  160  164  170  179  176  181  189  185</a:t>
            </a:r>
          </a:p>
          <a:p>
            <a:r>
              <a:rPr lang="en-US" dirty="0"/>
              <a:t>  145  124  142  151  160  168  169  174  180  182  183</a:t>
            </a:r>
          </a:p>
          <a:p>
            <a:r>
              <a:rPr lang="en-US" dirty="0"/>
              <a:t>  172  120  140  153  157  169  171  178  180  182  182</a:t>
            </a:r>
          </a:p>
          <a:p>
            <a:r>
              <a:rPr lang="en-US" dirty="0"/>
              <a:t>  196  120  129  144  152  158  167  170  177  176  178</a:t>
            </a:r>
          </a:p>
          <a:p>
            <a:r>
              <a:rPr lang="en-US" dirty="0"/>
              <a:t>  204  144  116  134  142  149  155  165  165  170  171</a:t>
            </a:r>
          </a:p>
        </p:txBody>
      </p:sp>
    </p:spTree>
    <p:extLst>
      <p:ext uri="{BB962C8B-B14F-4D97-AF65-F5344CB8AC3E}">
        <p14:creationId xmlns:p14="http://schemas.microsoft.com/office/powerpoint/2010/main" val="60860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Struktur</a:t>
            </a:r>
            <a:r>
              <a:rPr lang="en-US" sz="3600" dirty="0"/>
              <a:t> Citra Digital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6241773"/>
            <a:ext cx="8911988" cy="444775"/>
          </a:xfrm>
        </p:spPr>
        <p:txBody>
          <a:bodyPr>
            <a:normAutofit lnSpcReduction="10000"/>
          </a:bodyPr>
          <a:lstStyle/>
          <a:p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92BC69E-848B-45FD-B12D-9AC70612340D}"/>
              </a:ext>
            </a:extLst>
          </p:cNvPr>
          <p:cNvSpPr txBox="1"/>
          <p:nvPr/>
        </p:nvSpPr>
        <p:spPr>
          <a:xfrm>
            <a:off x="4572000" y="545069"/>
            <a:ext cx="4671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array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image element, picture element, pixel, </a:t>
            </a:r>
            <a:r>
              <a:rPr lang="en-US" sz="2400" dirty="0" err="1"/>
              <a:t>atau</a:t>
            </a:r>
            <a:r>
              <a:rPr lang="en-US" sz="2400" dirty="0"/>
              <a:t> pel.</a:t>
            </a:r>
            <a:endParaRPr lang="id-ID" sz="2400" dirty="0"/>
          </a:p>
        </p:txBody>
      </p:sp>
      <p:pic>
        <p:nvPicPr>
          <p:cNvPr id="7" name="Picture 20">
            <a:extLst>
              <a:ext uri="{FF2B5EF4-FFF2-40B4-BE49-F238E27FC236}">
                <a16:creationId xmlns:a16="http://schemas.microsoft.com/office/drawing/2014/main" id="{70BEF753-BB0F-4038-B080-9D4DBD9C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716" y="1746938"/>
            <a:ext cx="561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730183-5C09-4A65-88AD-1A432A482B55}"/>
              </a:ext>
            </a:extLst>
          </p:cNvPr>
          <p:cNvSpPr txBox="1">
            <a:spLocks/>
          </p:cNvSpPr>
          <p:nvPr/>
        </p:nvSpPr>
        <p:spPr>
          <a:xfrm>
            <a:off x="-164876" y="3722475"/>
            <a:ext cx="3593592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MATLAB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1">
            <a:extLst>
              <a:ext uri="{FF2B5EF4-FFF2-40B4-BE49-F238E27FC236}">
                <a16:creationId xmlns:a16="http://schemas.microsoft.com/office/drawing/2014/main" id="{3689F091-9DA5-40B3-8206-685D9E8C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22174"/>
            <a:ext cx="4082143" cy="129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D2E8BA2D-4E84-40C5-A64D-95D7211389E8}"/>
              </a:ext>
            </a:extLst>
          </p:cNvPr>
          <p:cNvSpPr/>
          <p:nvPr/>
        </p:nvSpPr>
        <p:spPr>
          <a:xfrm>
            <a:off x="3140776" y="3265676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f(1,1) = </a:t>
            </a:r>
            <a:r>
              <a:rPr lang="en-US" i="1" dirty="0"/>
              <a:t>f</a:t>
            </a:r>
            <a:r>
              <a:rPr lang="en-US" dirty="0"/>
              <a:t>(0,0)</a:t>
            </a:r>
            <a:endParaRPr lang="id-ID" dirty="0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FA78AA22-B18C-480A-9DD8-2EC9E82CE412}"/>
              </a:ext>
            </a:extLst>
          </p:cNvPr>
          <p:cNvSpPr txBox="1"/>
          <p:nvPr/>
        </p:nvSpPr>
        <p:spPr>
          <a:xfrm>
            <a:off x="4422914" y="4122782"/>
            <a:ext cx="47210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800" dirty="0"/>
              <a:t>M dan 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baris dan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matriks</a:t>
            </a:r>
            <a:r>
              <a:rPr lang="en-US" sz="1800" dirty="0"/>
              <a:t>. 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800" dirty="0" err="1"/>
              <a:t>Matriks</a:t>
            </a:r>
            <a:r>
              <a:rPr lang="en-US" sz="1800" dirty="0"/>
              <a:t> 1 x N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i="1" dirty="0"/>
              <a:t>row vector</a:t>
            </a:r>
            <a:r>
              <a:rPr lang="en-US" sz="1800" dirty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matriks</a:t>
            </a:r>
            <a:r>
              <a:rPr lang="en-US" sz="1800" dirty="0"/>
              <a:t> M x 1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i="1" dirty="0"/>
              <a:t>column vector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800" i="1" dirty="0" err="1"/>
              <a:t>Matrik</a:t>
            </a:r>
            <a:r>
              <a:rPr lang="en-US" sz="1800" i="1" dirty="0"/>
              <a:t> 1x1 </a:t>
            </a:r>
            <a:r>
              <a:rPr lang="en-US" sz="1800" i="1" dirty="0" err="1"/>
              <a:t>disebut</a:t>
            </a:r>
            <a:r>
              <a:rPr lang="en-US" sz="1800" i="1" dirty="0"/>
              <a:t> </a:t>
            </a:r>
            <a:r>
              <a:rPr lang="en-US" sz="1800" i="1" dirty="0" err="1"/>
              <a:t>skalar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28647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Pengolahan</a:t>
            </a:r>
            <a:r>
              <a:rPr lang="en-US" sz="3600" dirty="0"/>
              <a:t> Citra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Matlab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6" y="1073429"/>
            <a:ext cx="8911988" cy="39557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err="1"/>
              <a:t>Matlab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i="1" dirty="0"/>
              <a:t>Image Processing Toolbox </a:t>
            </a:r>
            <a:r>
              <a:rPr lang="en-US" sz="2800" dirty="0"/>
              <a:t>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</a:t>
            </a:r>
            <a:r>
              <a:rPr lang="en-US" sz="2800" dirty="0" err="1"/>
              <a:t>citra</a:t>
            </a:r>
            <a:r>
              <a:rPr lang="en-US" sz="2800" dirty="0"/>
              <a:t> digital.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i="1" dirty="0"/>
              <a:t>Image processing toolbox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fungsi-fungsi</a:t>
            </a:r>
            <a:r>
              <a:rPr lang="en-US" sz="2800" dirty="0"/>
              <a:t> </a:t>
            </a:r>
            <a:r>
              <a:rPr lang="en-US" sz="2800" i="1" dirty="0"/>
              <a:t>built-in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</a:t>
            </a:r>
            <a:r>
              <a:rPr lang="en-US" sz="2800" dirty="0" err="1"/>
              <a:t>citra</a:t>
            </a:r>
            <a:r>
              <a:rPr lang="en-US" sz="2800" dirty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Membaca</a:t>
            </a:r>
            <a:r>
              <a:rPr lang="en-US" dirty="0"/>
              <a:t>/me-load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800" dirty="0" err="1"/>
              <a:t>imread</a:t>
            </a:r>
            <a:r>
              <a:rPr lang="en-US" sz="2800" dirty="0"/>
              <a:t>(‘</a:t>
            </a:r>
            <a:r>
              <a:rPr lang="en-US" sz="2800" dirty="0" err="1"/>
              <a:t>namafile</a:t>
            </a:r>
            <a:r>
              <a:rPr lang="en-US" sz="2800" dirty="0"/>
              <a:t>’)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baris dan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[M, N] = size(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800" dirty="0" err="1"/>
              <a:t>whos</a:t>
            </a:r>
            <a:r>
              <a:rPr lang="en-US" sz="2800" dirty="0"/>
              <a:t> &lt;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&gt;</a:t>
            </a:r>
            <a:endParaRPr lang="id-ID" sz="2800" dirty="0"/>
          </a:p>
          <a:p>
            <a:endParaRPr lang="id-ID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ADB3959-2E63-48FA-A337-2BF085101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29488"/>
              </p:ext>
            </p:extLst>
          </p:nvPr>
        </p:nvGraphicFramePr>
        <p:xfrm>
          <a:off x="3731895" y="4498306"/>
          <a:ext cx="5412105" cy="1822771"/>
        </p:xfrm>
        <a:graphic>
          <a:graphicData uri="http://schemas.openxmlformats.org/drawingml/2006/table">
            <a:tbl>
              <a:tblPr/>
              <a:tblGrid>
                <a:gridCol w="111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err="1">
                          <a:latin typeface="Arial Narrow"/>
                          <a:ea typeface="Calibri"/>
                        </a:rPr>
                        <a:t>Nama</a:t>
                      </a:r>
                      <a:r>
                        <a:rPr lang="en-US" sz="1400" b="1" dirty="0">
                          <a:latin typeface="Arial Narrow"/>
                          <a:ea typeface="Calibri"/>
                        </a:rPr>
                        <a:t> format</a:t>
                      </a:r>
                      <a:endParaRPr lang="id-ID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latin typeface="Arial Narrow"/>
                          <a:ea typeface="Calibri"/>
                        </a:rPr>
                        <a:t>Penjelasan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latin typeface="Arial Narrow"/>
                          <a:ea typeface="Calibri"/>
                        </a:rPr>
                        <a:t>Ekstensi yang dikenali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TIFF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Tagged Image File Format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.tif, .tiff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latin typeface="Arial Narrow"/>
                          <a:ea typeface="Calibri"/>
                        </a:rPr>
                        <a:t>JPEG</a:t>
                      </a:r>
                      <a:endParaRPr lang="id-ID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Joint Photographic Experts Group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.jpg, .jpeg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GIF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Graphics Interchange Format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.gif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BMP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Windows Bitmap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.bmp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PNG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Portable Network Graphics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.png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XWD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</a:rPr>
                        <a:t>X Window Dump</a:t>
                      </a:r>
                      <a:endParaRPr lang="id-ID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latin typeface="Arial Narrow"/>
                          <a:ea typeface="Calibri"/>
                        </a:rPr>
                        <a:t>.</a:t>
                      </a:r>
                      <a:r>
                        <a:rPr lang="en-US" sz="1400" dirty="0" err="1">
                          <a:latin typeface="Arial Narrow"/>
                          <a:ea typeface="Calibri"/>
                        </a:rPr>
                        <a:t>xwd</a:t>
                      </a:r>
                      <a:endParaRPr lang="id-ID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66130BDA-2CBF-4C13-9636-DB3D6EB1949A}"/>
              </a:ext>
            </a:extLst>
          </p:cNvPr>
          <p:cNvSpPr/>
          <p:nvPr/>
        </p:nvSpPr>
        <p:spPr>
          <a:xfrm>
            <a:off x="4665923" y="6510257"/>
            <a:ext cx="3544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Format </a:t>
            </a:r>
            <a:r>
              <a:rPr lang="en-US" sz="1400" i="1" dirty="0" err="1"/>
              <a:t>citra</a:t>
            </a:r>
            <a:r>
              <a:rPr lang="en-US" sz="1400" i="1" dirty="0"/>
              <a:t> yang </a:t>
            </a:r>
            <a:r>
              <a:rPr lang="en-US" sz="1400" i="1" dirty="0" err="1"/>
              <a:t>dapat</a:t>
            </a:r>
            <a:r>
              <a:rPr lang="en-US" sz="1400" i="1" dirty="0"/>
              <a:t> </a:t>
            </a:r>
            <a:r>
              <a:rPr lang="en-US" sz="1400" i="1" dirty="0" err="1"/>
              <a:t>diolah</a:t>
            </a:r>
            <a:r>
              <a:rPr lang="en-US" sz="1400" i="1" dirty="0"/>
              <a:t> </a:t>
            </a:r>
            <a:r>
              <a:rPr lang="en-US" sz="1400" i="1" dirty="0" err="1"/>
              <a:t>di</a:t>
            </a:r>
            <a:r>
              <a:rPr lang="en-US" sz="1400" i="1" dirty="0"/>
              <a:t> MATLAB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93465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 err="1"/>
              <a:t>Menampilkan</a:t>
            </a:r>
            <a:r>
              <a:rPr lang="en-US" sz="4000" dirty="0"/>
              <a:t> Citra</a:t>
            </a:r>
            <a:endParaRPr lang="id-ID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imshow</a:t>
            </a:r>
            <a:r>
              <a:rPr lang="en-US" sz="3600" dirty="0"/>
              <a:t>(f, G)</a:t>
            </a:r>
            <a:endParaRPr lang="id-ID" sz="3600" dirty="0"/>
          </a:p>
          <a:p>
            <a:pPr lvl="1"/>
            <a:r>
              <a:rPr lang="en-US" sz="3200" dirty="0"/>
              <a:t>f </a:t>
            </a:r>
            <a:r>
              <a:rPr lang="en-US" sz="3200" dirty="0" err="1"/>
              <a:t>adalah</a:t>
            </a:r>
            <a:r>
              <a:rPr lang="en-US" sz="3200" dirty="0"/>
              <a:t> array </a:t>
            </a:r>
            <a:r>
              <a:rPr lang="en-US" sz="3200" dirty="0" err="1"/>
              <a:t>citra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G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level </a:t>
            </a:r>
            <a:r>
              <a:rPr lang="en-US" sz="3200" dirty="0" err="1"/>
              <a:t>intensitas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menampilkannya</a:t>
            </a:r>
            <a:r>
              <a:rPr lang="en-US" sz="3200" dirty="0"/>
              <a:t>. Jika G </a:t>
            </a:r>
            <a:r>
              <a:rPr lang="en-US" sz="3200" dirty="0" err="1"/>
              <a:t>diabaikan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default 256.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46514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Membaca</a:t>
            </a:r>
            <a:r>
              <a:rPr lang="en-US" sz="3600" dirty="0"/>
              <a:t> </a:t>
            </a:r>
            <a:r>
              <a:rPr lang="en-US" sz="3600" dirty="0" err="1"/>
              <a:t>citra</a:t>
            </a:r>
            <a:r>
              <a:rPr lang="en-US" sz="3600" dirty="0"/>
              <a:t> dan </a:t>
            </a:r>
            <a:r>
              <a:rPr lang="en-US" sz="3600" dirty="0" err="1"/>
              <a:t>menampilkan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layar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('camera.bmp');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	Size    Bytes  Class    Attributes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256x256 65536  uint8            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F9B855-A74A-45ED-AACC-283D5B6A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84" y="2974520"/>
            <a:ext cx="3712029" cy="37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194" y="2108677"/>
            <a:ext cx="4961423" cy="217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(20:25, 100:110)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id-ID" dirty="0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159368E3-07CE-4221-986D-6DB997987AB4}"/>
              </a:ext>
            </a:extLst>
          </p:cNvPr>
          <p:cNvGrpSpPr/>
          <p:nvPr/>
        </p:nvGrpSpPr>
        <p:grpSpPr>
          <a:xfrm>
            <a:off x="95534" y="2422723"/>
            <a:ext cx="4898573" cy="3712029"/>
            <a:chOff x="1338941" y="3038949"/>
            <a:chExt cx="4898573" cy="3712029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111EC8B-5EF3-4004-BF64-8030FA849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941" y="3038949"/>
              <a:ext cx="3712029" cy="3712029"/>
            </a:xfrm>
            <a:prstGeom prst="rect">
              <a:avLst/>
            </a:prstGeom>
          </p:spPr>
        </p:pic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DBFD92D0-998C-4100-BCE3-252384E7DACF}"/>
                </a:ext>
              </a:extLst>
            </p:cNvPr>
            <p:cNvSpPr/>
            <p:nvPr/>
          </p:nvSpPr>
          <p:spPr>
            <a:xfrm>
              <a:off x="3287486" y="4201886"/>
              <a:ext cx="163285" cy="1088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30B53E9A-C875-4BBF-915D-49593526A2F7}"/>
                </a:ext>
              </a:extLst>
            </p:cNvPr>
            <p:cNvCxnSpPr/>
            <p:nvPr/>
          </p:nvCxnSpPr>
          <p:spPr>
            <a:xfrm>
              <a:off x="3450771" y="4201887"/>
              <a:ext cx="2786743" cy="261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1CE6B446-9A63-40AB-AA37-BBEBD4656037}"/>
                </a:ext>
              </a:extLst>
            </p:cNvPr>
            <p:cNvCxnSpPr/>
            <p:nvPr/>
          </p:nvCxnSpPr>
          <p:spPr>
            <a:xfrm>
              <a:off x="3450771" y="4329528"/>
              <a:ext cx="2786743" cy="146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C0C5FF1E-6749-44AC-B207-6B3A6FAE3720}"/>
              </a:ext>
            </a:extLst>
          </p:cNvPr>
          <p:cNvSpPr/>
          <p:nvPr/>
        </p:nvSpPr>
        <p:spPr>
          <a:xfrm>
            <a:off x="4994107" y="3773539"/>
            <a:ext cx="48006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sz="1600" dirty="0"/>
              <a:t>183  184  184  183  185  185  185  188  189  187  188</a:t>
            </a:r>
          </a:p>
          <a:p>
            <a:r>
              <a:rPr lang="en-US" sz="1600" dirty="0"/>
              <a:t>  182  185  185  186  181  185  185  187  187  189  185</a:t>
            </a:r>
          </a:p>
          <a:p>
            <a:r>
              <a:rPr lang="en-US" sz="1600" dirty="0"/>
              <a:t>  184  183  185  185  179  187  186  184  185  189  187</a:t>
            </a:r>
          </a:p>
          <a:p>
            <a:r>
              <a:rPr lang="en-US" sz="1600" dirty="0"/>
              <a:t>  183  182  182  181  185  180  183  180  181  184  185</a:t>
            </a:r>
          </a:p>
          <a:p>
            <a:r>
              <a:rPr lang="en-US" sz="1600" dirty="0"/>
              <a:t>  180  183  183  182  189  184  186  185  186  186  185</a:t>
            </a:r>
          </a:p>
          <a:p>
            <a:r>
              <a:rPr lang="en-US" sz="1600" dirty="0"/>
              <a:t>  182  185  180  179  182  185  185  183  185  187  187</a:t>
            </a:r>
          </a:p>
        </p:txBody>
      </p:sp>
    </p:spTree>
    <p:extLst>
      <p:ext uri="{BB962C8B-B14F-4D97-AF65-F5344CB8AC3E}">
        <p14:creationId xmlns:p14="http://schemas.microsoft.com/office/powerpoint/2010/main" val="253007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4130"/>
            <a:ext cx="8966579" cy="4537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Representasi</a:t>
            </a:r>
            <a:r>
              <a:rPr lang="en-US" dirty="0"/>
              <a:t> Citra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4275"/>
            <a:ext cx="5591175" cy="5957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Citra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f(</a:t>
            </a:r>
            <a:r>
              <a:rPr lang="en-US" dirty="0" err="1"/>
              <a:t>x,y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x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amplitudo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(</a:t>
            </a:r>
            <a:r>
              <a:rPr lang="en-US" i="1" dirty="0"/>
              <a:t>gray level</a:t>
            </a:r>
            <a:r>
              <a:rPr lang="en-US" dirty="0"/>
              <a:t>/level </a:t>
            </a:r>
            <a:r>
              <a:rPr lang="en-US" dirty="0" err="1"/>
              <a:t>keabuan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2-D individual. 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RGB,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: red, green, blue.</a:t>
            </a:r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sampling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kuantisasi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real. </a:t>
            </a:r>
          </a:p>
          <a:p>
            <a:pPr lvl="1"/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f(</a:t>
            </a:r>
            <a:r>
              <a:rPr lang="en-US" dirty="0" err="1"/>
              <a:t>baris,kolom</a:t>
            </a:r>
            <a:r>
              <a:rPr lang="en-US" dirty="0"/>
              <a:t>)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baris M dan </a:t>
            </a:r>
            <a:r>
              <a:rPr lang="en-US" dirty="0" err="1"/>
              <a:t>kolom</a:t>
            </a:r>
            <a:r>
              <a:rPr lang="en-US" dirty="0"/>
              <a:t> 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M x N. </a:t>
            </a:r>
          </a:p>
        </p:txBody>
      </p:sp>
      <p:pic>
        <p:nvPicPr>
          <p:cNvPr id="8194" name="Picture 7"/>
          <p:cNvPicPr>
            <a:picLocks noChangeAspect="1" noChangeArrowheads="1"/>
          </p:cNvPicPr>
          <p:nvPr/>
        </p:nvPicPr>
        <p:blipFill>
          <a:blip r:embed="rId2"/>
          <a:srcRect r="42686"/>
          <a:stretch>
            <a:fillRect/>
          </a:stretch>
        </p:blipFill>
        <p:spPr bwMode="auto">
          <a:xfrm>
            <a:off x="5591174" y="607870"/>
            <a:ext cx="2943225" cy="26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4038600"/>
            <a:ext cx="3364992" cy="2438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 origin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titik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pada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baris,kolom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(0,0).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koordinat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berikutnya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sepanjang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baris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pertama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(0,1)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2904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Menyimpan</a:t>
            </a:r>
            <a:r>
              <a:rPr lang="en-US" sz="3600" dirty="0"/>
              <a:t> </a:t>
            </a:r>
            <a:r>
              <a:rPr lang="en-US" sz="3600" dirty="0" err="1"/>
              <a:t>citra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sz="3600" dirty="0"/>
              <a:t>Citra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disimpan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disk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imwrite</a:t>
            </a:r>
            <a:endParaRPr lang="en-US" sz="3600" dirty="0"/>
          </a:p>
          <a:p>
            <a:pPr lvl="1"/>
            <a:r>
              <a:rPr lang="en-US" sz="3200" dirty="0" err="1"/>
              <a:t>imwrite</a:t>
            </a:r>
            <a:r>
              <a:rPr lang="en-US" sz="3200" dirty="0"/>
              <a:t>(f, ‘</a:t>
            </a:r>
            <a:r>
              <a:rPr lang="en-US" sz="3200" dirty="0" err="1"/>
              <a:t>namafile</a:t>
            </a:r>
            <a:r>
              <a:rPr lang="en-US" sz="3200" dirty="0"/>
              <a:t>’)</a:t>
            </a:r>
            <a:endParaRPr lang="id-ID" sz="3200" dirty="0"/>
          </a:p>
          <a:p>
            <a:pPr lvl="1"/>
            <a:r>
              <a:rPr lang="en-US" sz="3200" dirty="0"/>
              <a:t>String yang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isi</a:t>
            </a:r>
            <a:r>
              <a:rPr lang="en-US" sz="3200" dirty="0"/>
              <a:t> parameter ‘</a:t>
            </a:r>
            <a:r>
              <a:rPr lang="en-US" sz="3200" dirty="0" err="1"/>
              <a:t>nama</a:t>
            </a:r>
            <a:r>
              <a:rPr lang="en-US" sz="3200" dirty="0"/>
              <a:t> file’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memasukkan</a:t>
            </a:r>
            <a:r>
              <a:rPr lang="en-US" sz="3200" dirty="0"/>
              <a:t> </a:t>
            </a:r>
            <a:r>
              <a:rPr lang="en-US" sz="3200" dirty="0" err="1"/>
              <a:t>ekstensi</a:t>
            </a:r>
            <a:r>
              <a:rPr lang="en-US" sz="3200" dirty="0"/>
              <a:t> format file yang </a:t>
            </a:r>
            <a:r>
              <a:rPr lang="en-US" sz="3200" dirty="0" err="1"/>
              <a:t>dikenali</a:t>
            </a:r>
            <a:endParaRPr lang="en-US" sz="3200" dirty="0"/>
          </a:p>
          <a:p>
            <a:pPr lvl="1"/>
            <a:r>
              <a:rPr lang="en-US" sz="3200" dirty="0"/>
              <a:t>&gt;&gt; </a:t>
            </a:r>
            <a:r>
              <a:rPr lang="en-US" sz="3200" dirty="0" err="1"/>
              <a:t>imwrite</a:t>
            </a:r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, ‘rice_01.tif’);</a:t>
            </a:r>
          </a:p>
          <a:p>
            <a:pPr lvl="1"/>
            <a:r>
              <a:rPr lang="en-US" sz="3200" dirty="0"/>
              <a:t>&gt;&gt; </a:t>
            </a:r>
            <a:r>
              <a:rPr lang="en-US" sz="3200" dirty="0" err="1"/>
              <a:t>imwrite</a:t>
            </a:r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, ‘rice_01’,’tif’);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5201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/>
              <a:t>Kelas Data </a:t>
            </a:r>
            <a:endParaRPr lang="id-ID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C1BE1-FB90-401E-BF37-6A128FCCD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839251"/>
              </p:ext>
            </p:extLst>
          </p:nvPr>
        </p:nvGraphicFramePr>
        <p:xfrm>
          <a:off x="253032" y="914401"/>
          <a:ext cx="8678880" cy="5822569"/>
        </p:xfrm>
        <a:graphic>
          <a:graphicData uri="http://schemas.openxmlformats.org/drawingml/2006/table">
            <a:tbl>
              <a:tblPr/>
              <a:tblGrid>
                <a:gridCol w="113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latin typeface="Arial Narrow"/>
                          <a:ea typeface="Calibri"/>
                        </a:rPr>
                        <a:t>Nama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 err="1">
                          <a:latin typeface="Arial Narrow"/>
                          <a:ea typeface="Calibri"/>
                        </a:rPr>
                        <a:t>Penjelasan</a:t>
                      </a:r>
                      <a:endParaRPr lang="id-ID" sz="2200" dirty="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latin typeface="Arial Narrow"/>
                          <a:ea typeface="Calibri"/>
                        </a:rPr>
                        <a:t>double</a:t>
                      </a:r>
                      <a:endParaRPr lang="id-ID" sz="2200" dirty="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latin typeface="Arial Narrow"/>
                          <a:ea typeface="Calibri"/>
                        </a:rPr>
                        <a:t>Double-precision,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foating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-point numbers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dalam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jangkauan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kira-kira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-10</a:t>
                      </a:r>
                      <a:r>
                        <a:rPr lang="en-US" sz="2200" baseline="30000" dirty="0">
                          <a:latin typeface="Arial Narrow"/>
                          <a:ea typeface="Calibri"/>
                        </a:rPr>
                        <a:t>308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sampai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10</a:t>
                      </a:r>
                      <a:r>
                        <a:rPr lang="en-US" sz="2200" baseline="30000" dirty="0">
                          <a:latin typeface="Arial Narrow"/>
                          <a:ea typeface="Calibri"/>
                        </a:rPr>
                        <a:t>308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(8 byte per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elemen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)</a:t>
                      </a:r>
                      <a:endParaRPr lang="id-ID" sz="2200" dirty="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uint8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Unsigned 8-bit integer dalam jangkauan [0, 255] (1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uint16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Unsigned 16-bit integer dalam jangkauan [0, 65535] (2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uint32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Unsigned 32-bit integer dalam jangkauan [0, 4294967295] (4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int8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Signed 8-bit integer dalam jangkauan [-128, 127] (1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int16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Signed 16-bit integer dalam jangkauan [-32768, 32767] (2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3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int32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Signed 32-bit integer dalam jangkauan [-2147483648, 2147483647] (4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32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single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Single-precision floating-point number dengan perkiraan jangkauan -1038 sampai 1038 (4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char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Karakter (2 byte per elemen)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Arial Narrow"/>
                          <a:ea typeface="Calibri"/>
                        </a:rPr>
                        <a:t>logical</a:t>
                      </a:r>
                      <a:endParaRPr lang="id-ID" sz="220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Nilai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0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atau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 1 (1 byte per </a:t>
                      </a:r>
                      <a:r>
                        <a:rPr lang="en-US" sz="2200" dirty="0" err="1">
                          <a:latin typeface="Arial Narrow"/>
                          <a:ea typeface="Calibri"/>
                        </a:rPr>
                        <a:t>elemen</a:t>
                      </a:r>
                      <a:r>
                        <a:rPr lang="en-US" sz="2200" dirty="0">
                          <a:latin typeface="Arial Narrow"/>
                          <a:ea typeface="Calibri"/>
                        </a:rPr>
                        <a:t>)</a:t>
                      </a:r>
                      <a:endParaRPr lang="id-ID" sz="2200" dirty="0">
                        <a:latin typeface="Times New Roman"/>
                        <a:ea typeface="Calibri"/>
                      </a:endParaRPr>
                    </a:p>
                  </a:txBody>
                  <a:tcPr marL="83096" marR="83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7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err="1"/>
              <a:t>Konversi</a:t>
            </a:r>
            <a:r>
              <a:rPr lang="en-US" sz="4000" dirty="0"/>
              <a:t> </a:t>
            </a:r>
            <a:r>
              <a:rPr lang="en-US" sz="4000" dirty="0" err="1"/>
              <a:t>Antar</a:t>
            </a:r>
            <a:r>
              <a:rPr lang="en-US" sz="4000" dirty="0"/>
              <a:t> Kelas</a:t>
            </a:r>
            <a:endParaRPr lang="id-ID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6445EE-01DE-406D-AD90-5B95BFFD1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69736"/>
              </p:ext>
            </p:extLst>
          </p:nvPr>
        </p:nvGraphicFramePr>
        <p:xfrm>
          <a:off x="0" y="2104487"/>
          <a:ext cx="9144000" cy="2737739"/>
        </p:xfrm>
        <a:graphic>
          <a:graphicData uri="http://schemas.openxmlformats.org/drawingml/2006/table">
            <a:tbl>
              <a:tblPr/>
              <a:tblGrid>
                <a:gridCol w="184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6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 err="1">
                          <a:latin typeface="Arial Narrow"/>
                          <a:ea typeface="Calibri"/>
                        </a:rPr>
                        <a:t>Nama</a:t>
                      </a:r>
                      <a:r>
                        <a:rPr lang="en-US" sz="2400" b="1" dirty="0">
                          <a:latin typeface="Arial Narrow"/>
                          <a:ea typeface="Calibri"/>
                        </a:rPr>
                        <a:t> </a:t>
                      </a:r>
                      <a:r>
                        <a:rPr lang="en-US" sz="2400" b="1" dirty="0" err="1">
                          <a:latin typeface="Arial Narrow"/>
                          <a:ea typeface="Calibri"/>
                        </a:rPr>
                        <a:t>Fungsi</a:t>
                      </a:r>
                      <a:endParaRPr lang="id-ID" sz="2400" dirty="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Arial Narrow"/>
                          <a:ea typeface="Calibri"/>
                        </a:rPr>
                        <a:t>Tujuan konversi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latin typeface="Arial Narrow"/>
                          <a:ea typeface="Calibri"/>
                        </a:rPr>
                        <a:t>Input </a:t>
                      </a:r>
                      <a:r>
                        <a:rPr lang="en-US" sz="2400" b="1" dirty="0" err="1">
                          <a:latin typeface="Arial Narrow"/>
                          <a:ea typeface="Calibri"/>
                        </a:rPr>
                        <a:t>kelas</a:t>
                      </a:r>
                      <a:r>
                        <a:rPr lang="en-US" sz="2400" b="1" dirty="0">
                          <a:latin typeface="Arial Narrow"/>
                          <a:ea typeface="Calibri"/>
                        </a:rPr>
                        <a:t> data </a:t>
                      </a:r>
                      <a:r>
                        <a:rPr lang="en-US" sz="2400" b="1" dirty="0" err="1">
                          <a:latin typeface="Arial Narrow"/>
                          <a:ea typeface="Calibri"/>
                        </a:rPr>
                        <a:t>citra</a:t>
                      </a:r>
                      <a:r>
                        <a:rPr lang="en-US" sz="2400" b="1" dirty="0">
                          <a:latin typeface="Arial Narrow"/>
                          <a:ea typeface="Calibri"/>
                        </a:rPr>
                        <a:t> yang valid</a:t>
                      </a:r>
                      <a:endParaRPr lang="id-ID" sz="2400" dirty="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im2uint8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uint8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logical,  uint8, uint16 dan double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Arial Narrow"/>
                          <a:ea typeface="Calibri"/>
                        </a:rPr>
                        <a:t>im2uint16</a:t>
                      </a:r>
                      <a:endParaRPr lang="id-ID" sz="2400" dirty="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uint16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logical,  uint8, uint16 dan double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mat2gray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double (dalam range [0,1])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Double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im2double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double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logical,  uint8, uint16 dan double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im2bw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 Narrow"/>
                          <a:ea typeface="Calibri"/>
                        </a:rPr>
                        <a:t>logical</a:t>
                      </a:r>
                      <a:endParaRPr lang="id-ID" sz="240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Arial Narrow"/>
                          <a:ea typeface="Calibri"/>
                        </a:rPr>
                        <a:t>uint8, uint16 </a:t>
                      </a:r>
                      <a:r>
                        <a:rPr lang="en-US" sz="2400" dirty="0" err="1">
                          <a:latin typeface="Arial Narrow"/>
                          <a:ea typeface="Calibri"/>
                        </a:rPr>
                        <a:t>dan</a:t>
                      </a:r>
                      <a:r>
                        <a:rPr lang="en-US" sz="2400" dirty="0">
                          <a:latin typeface="Arial Narrow"/>
                          <a:ea typeface="Calibri"/>
                        </a:rPr>
                        <a:t> double</a:t>
                      </a:r>
                      <a:endParaRPr lang="id-ID" sz="2400" dirty="0">
                        <a:latin typeface="Times New Roman"/>
                        <a:ea typeface="Calibri"/>
                      </a:endParaRPr>
                    </a:p>
                  </a:txBody>
                  <a:tcPr marL="88490" marR="884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28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Referensi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/>
              <a:t>Prasetyo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Citra Digital dan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/>
              <a:t>, 2011</a:t>
            </a:r>
            <a:endParaRPr lang="en-US" dirty="0"/>
          </a:p>
          <a:p>
            <a:r>
              <a:rPr lang="en-US" dirty="0"/>
              <a:t>Rafael C Gonzales, Richard E. Woods. Digital Image Processing. Third Edition, Pearson, 2012</a:t>
            </a:r>
          </a:p>
          <a:p>
            <a:r>
              <a:rPr lang="en-US" dirty="0"/>
              <a:t>Rinaldi Munir, Format Citra dan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Citra, IF4073 </a:t>
            </a:r>
            <a:r>
              <a:rPr lang="en-US" dirty="0" err="1"/>
              <a:t>Interpretasi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Citra, 2019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094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Peng-</a:t>
            </a:r>
            <a:r>
              <a:rPr lang="en-US" sz="3600" dirty="0" err="1"/>
              <a:t>indeks</a:t>
            </a:r>
            <a:r>
              <a:rPr lang="en-US" sz="3600" dirty="0"/>
              <a:t>-an </a:t>
            </a:r>
            <a:r>
              <a:rPr lang="en-US" sz="3600" dirty="0" err="1"/>
              <a:t>matrik</a:t>
            </a:r>
            <a:endParaRPr lang="id-ID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</a:t>
            </a:r>
            <a:r>
              <a:rPr lang="en-US" dirty="0" err="1"/>
              <a:t>berdimensi</a:t>
            </a:r>
            <a:r>
              <a:rPr lang="en-US" dirty="0"/>
              <a:t> 1 x 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row vector</a:t>
            </a:r>
            <a:r>
              <a:rPr lang="en-US" dirty="0"/>
              <a:t> (</a:t>
            </a:r>
            <a:r>
              <a:rPr lang="en-US" dirty="0" err="1"/>
              <a:t>vektor</a:t>
            </a:r>
            <a:r>
              <a:rPr lang="en-US" dirty="0"/>
              <a:t> baris)</a:t>
            </a:r>
          </a:p>
          <a:p>
            <a:pPr lvl="1"/>
            <a:r>
              <a:rPr lang="en-US" dirty="0"/>
              <a:t>&gt;&gt; v = [1 3 5 7 9]</a:t>
            </a:r>
            <a:endParaRPr lang="id-ID" dirty="0"/>
          </a:p>
          <a:p>
            <a:pPr lvl="1"/>
            <a:r>
              <a:rPr lang="en-US" dirty="0"/>
              <a:t>&gt;&gt; v(2)</a:t>
            </a:r>
            <a:endParaRPr lang="id-ID" dirty="0"/>
          </a:p>
          <a:p>
            <a:r>
              <a:rPr lang="en-US" i="1" dirty="0"/>
              <a:t>transpose operator</a:t>
            </a:r>
            <a:r>
              <a:rPr lang="en-US" dirty="0"/>
              <a:t> (.’):</a:t>
            </a:r>
          </a:p>
          <a:p>
            <a:pPr lvl="1"/>
            <a:r>
              <a:rPr lang="en-US" dirty="0"/>
              <a:t>&gt;&gt; w = v'</a:t>
            </a:r>
            <a:endParaRPr lang="id-ID" dirty="0"/>
          </a:p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dirty="0"/>
          </a:p>
          <a:p>
            <a:pPr lvl="1"/>
            <a:r>
              <a:rPr lang="en-US" dirty="0"/>
              <a:t>&gt;&gt; v(2:4)</a:t>
            </a:r>
          </a:p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&gt;&gt; v(3:end)</a:t>
            </a:r>
          </a:p>
          <a:p>
            <a:r>
              <a:rPr lang="en-US" dirty="0" err="1"/>
              <a:t>Notasi</a:t>
            </a:r>
            <a:r>
              <a:rPr lang="en-US" dirty="0"/>
              <a:t> 1:2:end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1+2, </a:t>
            </a:r>
            <a:r>
              <a:rPr lang="en-US" dirty="0" err="1"/>
              <a:t>ke</a:t>
            </a:r>
            <a:r>
              <a:rPr lang="en-US" dirty="0"/>
              <a:t> 3+2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  <a:p>
            <a:pPr lvl="1"/>
            <a:r>
              <a:rPr lang="en-US" dirty="0"/>
              <a:t>&gt;&gt; v(1:2:end)</a:t>
            </a:r>
          </a:p>
          <a:p>
            <a:pPr marL="0" indent="0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50044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/>
              <a:t>Peng-</a:t>
            </a:r>
            <a:r>
              <a:rPr lang="en-US" sz="4000" dirty="0" err="1"/>
              <a:t>indeks</a:t>
            </a:r>
            <a:r>
              <a:rPr lang="en-US" sz="4000" dirty="0"/>
              <a:t>-an </a:t>
            </a:r>
            <a:r>
              <a:rPr lang="en-US" sz="4000" dirty="0" err="1"/>
              <a:t>matrik</a:t>
            </a:r>
            <a:endParaRPr lang="id-ID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seurutan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baris yang </a:t>
            </a:r>
            <a:r>
              <a:rPr lang="en-US" sz="2000" dirty="0" err="1"/>
              <a:t>dibatasi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siku</a:t>
            </a:r>
            <a:r>
              <a:rPr lang="en-US" sz="2000" dirty="0"/>
              <a:t> dan </a:t>
            </a:r>
            <a:r>
              <a:rPr lang="en-US" sz="2000" dirty="0" err="1"/>
              <a:t>dipisahkan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koma</a:t>
            </a:r>
            <a:r>
              <a:rPr lang="en-US" sz="2000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matrik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 = [1 2 3; 4 5 6; 7 8 9]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Mengekstrak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pada baris </a:t>
            </a:r>
            <a:r>
              <a:rPr lang="en-US" sz="2000" dirty="0" err="1"/>
              <a:t>kedua</a:t>
            </a:r>
            <a:r>
              <a:rPr lang="en-US" sz="2000" dirty="0"/>
              <a:t> dan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A(2,3)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Operator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A(:,2)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A(3,:)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A(1:2, 1:end)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array B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array A,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0: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B = A;</a:t>
            </a:r>
            <a:endParaRPr lang="id-ID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B(:, 3) = 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end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A(end, end)</a:t>
            </a:r>
            <a:endParaRPr lang="id-ID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A(end, end - 2)</a:t>
            </a:r>
            <a:endParaRPr lang="id-ID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&gt;&gt; A(2:end, end:-2:1)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37396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Peng-</a:t>
            </a:r>
            <a:r>
              <a:rPr lang="en-US" sz="3600" dirty="0" err="1"/>
              <a:t>indeks</a:t>
            </a:r>
            <a:r>
              <a:rPr lang="en-US" sz="3600" dirty="0"/>
              <a:t>-an </a:t>
            </a:r>
            <a:r>
              <a:rPr lang="en-US" sz="3600" dirty="0" err="1"/>
              <a:t>matrik</a:t>
            </a:r>
            <a:endParaRPr lang="id-ID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matriks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memilih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array (basis </a:t>
            </a:r>
            <a:r>
              <a:rPr lang="en-US" sz="3200" dirty="0" err="1"/>
              <a:t>kolom</a:t>
            </a:r>
            <a:r>
              <a:rPr lang="en-US" sz="3200" dirty="0"/>
              <a:t> per </a:t>
            </a:r>
            <a:r>
              <a:rPr lang="en-US" sz="3200" dirty="0" err="1"/>
              <a:t>kolom</a:t>
            </a:r>
            <a:r>
              <a:rPr lang="en-US" sz="3200" dirty="0"/>
              <a:t>) dan </a:t>
            </a:r>
            <a:r>
              <a:rPr lang="en-US" sz="3200" dirty="0" err="1"/>
              <a:t>disusun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vektor</a:t>
            </a:r>
            <a:r>
              <a:rPr lang="en-US" sz="3200" dirty="0"/>
              <a:t> </a:t>
            </a:r>
            <a:r>
              <a:rPr lang="en-US" sz="3200" dirty="0" err="1"/>
              <a:t>kolom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&gt;&gt; A(:)</a:t>
            </a:r>
          </a:p>
          <a:p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juga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berguna</a:t>
            </a:r>
            <a:r>
              <a:rPr lang="en-US" sz="3200" dirty="0"/>
              <a:t>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menjumlahkan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matriks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&gt;&gt; s = sum(A(:))</a:t>
            </a:r>
          </a:p>
          <a:p>
            <a:pPr lvl="1"/>
            <a:r>
              <a:rPr lang="en-US" sz="2800" dirty="0"/>
              <a:t>&gt;&gt; s = sum(A)</a:t>
            </a:r>
          </a:p>
          <a:p>
            <a:pPr lvl="1"/>
            <a:r>
              <a:rPr lang="en-US" sz="2800" dirty="0"/>
              <a:t>&gt;&gt; s = sum(sum(A))</a:t>
            </a:r>
          </a:p>
        </p:txBody>
      </p:sp>
    </p:spTree>
    <p:extLst>
      <p:ext uri="{BB962C8B-B14F-4D97-AF65-F5344CB8AC3E}">
        <p14:creationId xmlns:p14="http://schemas.microsoft.com/office/powerpoint/2010/main" val="217401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/>
              <a:t>Operator </a:t>
            </a:r>
            <a:r>
              <a:rPr lang="en-US" sz="4000" dirty="0" err="1"/>
              <a:t>Aritmatika</a:t>
            </a:r>
            <a:endParaRPr lang="id-ID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6361043"/>
            <a:ext cx="8911988" cy="3255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d-ID" sz="32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4CE5670-31AA-4C85-92CF-D7CDAF90BD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481698"/>
              </p:ext>
            </p:extLst>
          </p:nvPr>
        </p:nvGraphicFramePr>
        <p:xfrm>
          <a:off x="112775" y="914401"/>
          <a:ext cx="8918450" cy="5446645"/>
        </p:xfrm>
        <a:graphic>
          <a:graphicData uri="http://schemas.openxmlformats.org/drawingml/2006/table">
            <a:tbl>
              <a:tblPr/>
              <a:tblGrid>
                <a:gridCol w="810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 Narrow"/>
                          <a:ea typeface="Calibri"/>
                          <a:cs typeface="Times New Roman"/>
                        </a:rPr>
                        <a:t>Operator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Nama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Fungsi di MATLAB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Penjelasan dan contoh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+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Penjumlahan array dan matriks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plus(A,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a+b, A+B, atau a+A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-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Pengurangan array dan matriks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minus(A,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a-b, A-B,A-a, atau a-A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.*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Perkalian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array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times(A,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C=A.*B, C(I,J) = A(I,J) * B(I,J)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*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Perkalian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matriks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mtimes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(A, B)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A*B, perkalian matriks standart, atau a*A, perkalian skalar semua elemen 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./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kanan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array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rdivide(A,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C = A./B, C(I,J) = A(I,J)/B(I,J)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.\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kiri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array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ldivide(A,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C = A.\B, C(I,J) = A(I,J)\B(I,J)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/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kanan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matriks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mrdivide(A,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A/B sama dengan A*inv(B), tergantung akurasi komputasi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\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kiri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matriks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mldivide(A,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A\B sama dengan inv(A)*B, tergantung akurasi komputasi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.^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Pangkat array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power(A,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Jika C = A.^B maka C(I,J) = A(I,J)^B(I,J)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^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Pangkat matriks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mpower(A,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.’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Transpose vektor dan matriks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transpose(A)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A.’, mentranspose vektor dan matriks standart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‘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Transpose lengkap vektor dan matriks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ctranspose(A)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A’, mentranspose perubahan vektor dan matriks standard. Jika A real maka A.’ = A’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+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Unary plus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uplus(A)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+A sama dengan 0+A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-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Unary minus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uminus(A)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-A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0-A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77" marR="810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835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/>
              <a:t>Operator </a:t>
            </a:r>
            <a:r>
              <a:rPr lang="en-US" sz="4000" dirty="0" err="1"/>
              <a:t>Relasional</a:t>
            </a:r>
            <a:endParaRPr lang="id-ID" sz="4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4771689-B37D-48E1-A584-83D47946D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706727"/>
              </p:ext>
            </p:extLst>
          </p:nvPr>
        </p:nvGraphicFramePr>
        <p:xfrm>
          <a:off x="0" y="965528"/>
          <a:ext cx="9144000" cy="5297303"/>
        </p:xfrm>
        <a:graphic>
          <a:graphicData uri="http://schemas.openxmlformats.org/drawingml/2006/table">
            <a:tbl>
              <a:tblPr/>
              <a:tblGrid>
                <a:gridCol w="114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Arial Narrow"/>
                          <a:ea typeface="Calibri"/>
                          <a:cs typeface="Times New Roman"/>
                        </a:rPr>
                        <a:t>Operator</a:t>
                      </a:r>
                      <a:endParaRPr lang="id-ID" sz="19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latin typeface="Arial Narrow"/>
                          <a:ea typeface="Calibri"/>
                          <a:cs typeface="Times New Roman"/>
                        </a:rPr>
                        <a:t>Nama</a:t>
                      </a:r>
                      <a:endParaRPr lang="id-ID" sz="19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Arial Narrow"/>
                          <a:ea typeface="Calibri"/>
                          <a:cs typeface="Times New Roman"/>
                        </a:rPr>
                        <a:t>Fungsi di MATLAB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latin typeface="Arial Narrow"/>
                          <a:ea typeface="Calibri"/>
                          <a:cs typeface="Times New Roman"/>
                        </a:rPr>
                        <a:t>Penjelasan</a:t>
                      </a:r>
                      <a:r>
                        <a:rPr lang="en-US" sz="1900" b="1" dirty="0">
                          <a:latin typeface="Arial Narrow"/>
                          <a:ea typeface="Calibri"/>
                          <a:cs typeface="Times New Roman"/>
                        </a:rPr>
                        <a:t> dan </a:t>
                      </a:r>
                      <a:r>
                        <a:rPr lang="en-US" sz="1900" b="1" dirty="0" err="1">
                          <a:latin typeface="Arial Narrow"/>
                          <a:ea typeface="Calibri"/>
                          <a:cs typeface="Times New Roman"/>
                        </a:rPr>
                        <a:t>contoh</a:t>
                      </a:r>
                      <a:endParaRPr lang="id-ID" sz="19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==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Pembandingan apakah dua operand nilainya sama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eq(A, B)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a==b, A==B, atau a==A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&lt;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Pembandingan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apakah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operand yang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pertama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lebih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kecil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daripada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kedua</a:t>
                      </a:r>
                      <a:endParaRPr lang="id-ID" sz="19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lt(A, B)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A&lt;b, A&lt;B,A&lt;a, atau a&lt;A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&gt;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lebih kecil daripada yang kedua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gt(A, B)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A&gt;b, A&gt;B,A&gt;a, atau a&gt;A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2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&lt;=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lebih kecil atau sama dengan yang kedua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le(A, B)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A&lt;=b, A&lt;=B,A&lt;=a, atau a&lt;=A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&gt;=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lebih besar atau sama dengan yang kedua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ge(A, B)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A&gt;=b, A&gt;=B,A&gt;=a, atau a&gt;=A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~=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tidak sama dengan yang kedua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 Narrow"/>
                          <a:ea typeface="Calibri"/>
                          <a:cs typeface="Times New Roman"/>
                        </a:rPr>
                        <a:t>ne(A, B)</a:t>
                      </a:r>
                      <a:endParaRPr lang="id-ID" sz="1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A~=b, A~=B,A~=a, </a:t>
                      </a:r>
                      <a:r>
                        <a:rPr lang="en-US" sz="1900" dirty="0" err="1">
                          <a:latin typeface="Arial Narrow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900" dirty="0">
                          <a:latin typeface="Arial Narrow"/>
                          <a:ea typeface="Calibri"/>
                          <a:cs typeface="Times New Roman"/>
                        </a:rPr>
                        <a:t> a~=A</a:t>
                      </a:r>
                      <a:endParaRPr lang="id-ID" sz="19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976" marR="839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789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/>
              <a:t>Operator </a:t>
            </a:r>
            <a:r>
              <a:rPr lang="en-US" sz="4000" dirty="0" err="1"/>
              <a:t>Logika</a:t>
            </a:r>
            <a:endParaRPr lang="id-ID" sz="4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CD82723-ABAA-47D2-A4BD-B07C5AE70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05496"/>
              </p:ext>
            </p:extLst>
          </p:nvPr>
        </p:nvGraphicFramePr>
        <p:xfrm>
          <a:off x="80455" y="1868558"/>
          <a:ext cx="8983091" cy="3161792"/>
        </p:xfrm>
        <a:graphic>
          <a:graphicData uri="http://schemas.openxmlformats.org/drawingml/2006/table">
            <a:tbl>
              <a:tblPr/>
              <a:tblGrid>
                <a:gridCol w="11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4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b="1" dirty="0">
                          <a:latin typeface="Arial Narrow"/>
                          <a:ea typeface="Calibri"/>
                          <a:cs typeface="Times New Roman"/>
                        </a:rPr>
                        <a:t>Operator</a:t>
                      </a:r>
                      <a:endParaRPr lang="id-ID" sz="2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b="1">
                          <a:latin typeface="Arial Narrow"/>
                          <a:ea typeface="Calibri"/>
                          <a:cs typeface="Times New Roman"/>
                        </a:rPr>
                        <a:t>Nama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b="1">
                          <a:latin typeface="Arial Narrow"/>
                          <a:ea typeface="Calibri"/>
                          <a:cs typeface="Times New Roman"/>
                        </a:rPr>
                        <a:t>Fungsi di MATLAB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b="1">
                          <a:latin typeface="Arial Narrow"/>
                          <a:ea typeface="Calibri"/>
                          <a:cs typeface="Times New Roman"/>
                        </a:rPr>
                        <a:t>Penjelasan dan contoh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dirty="0">
                          <a:latin typeface="Arial Narrow"/>
                          <a:ea typeface="Calibri"/>
                          <a:cs typeface="Times New Roman"/>
                        </a:rPr>
                        <a:t>&amp;</a:t>
                      </a:r>
                      <a:endParaRPr lang="id-ID" sz="2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Operasi logika AND antara dua operand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and(A, B)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a &amp; b, A &amp; B, atau a &amp; A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dirty="0">
                          <a:latin typeface="Arial Narrow"/>
                          <a:ea typeface="Calibri"/>
                          <a:cs typeface="Times New Roman"/>
                        </a:rPr>
                        <a:t>|</a:t>
                      </a:r>
                      <a:endParaRPr lang="id-ID" sz="2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Operasi logika OR antara dua operand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or(A, B)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A | b, A | B,A | a, atau a | A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8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(tidak ada)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Operasi logika XOR antara dua operand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xor(A, B)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xor(A,b), xor(A,B), xor(A,a), atau xor(a,A)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8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~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Operasi NOT pada sebuah operand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>
                          <a:latin typeface="Arial Narrow"/>
                          <a:ea typeface="Calibri"/>
                          <a:cs typeface="Times New Roman"/>
                        </a:rPr>
                        <a:t>not(A, B)</a:t>
                      </a:r>
                      <a:endParaRPr lang="id-ID" sz="2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100" dirty="0" err="1">
                          <a:latin typeface="Arial Narrow"/>
                          <a:ea typeface="Calibri"/>
                          <a:cs typeface="Times New Roman"/>
                        </a:rPr>
                        <a:t>A~b</a:t>
                      </a:r>
                      <a:r>
                        <a:rPr lang="en-US" sz="2100" dirty="0">
                          <a:latin typeface="Arial Narrow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100" dirty="0" err="1">
                          <a:latin typeface="Arial Narrow"/>
                          <a:ea typeface="Calibri"/>
                          <a:cs typeface="Times New Roman"/>
                        </a:rPr>
                        <a:t>A~B,A~a</a:t>
                      </a:r>
                      <a:r>
                        <a:rPr lang="en-US" sz="2100" dirty="0">
                          <a:latin typeface="Arial Narrow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100" dirty="0" err="1">
                          <a:latin typeface="Arial Narrow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21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100" dirty="0" err="1">
                          <a:latin typeface="Arial Narrow"/>
                          <a:ea typeface="Calibri"/>
                          <a:cs typeface="Times New Roman"/>
                        </a:rPr>
                        <a:t>a~A</a:t>
                      </a:r>
                      <a:endParaRPr lang="id-ID" sz="2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844" marR="888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4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Ilustrasi</a:t>
            </a:r>
            <a:r>
              <a:rPr lang="id-ID" sz="3600" dirty="0"/>
              <a:t> pengindeksan linier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id-ID" sz="3600" dirty="0"/>
              <a:t>pemindaian kolom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13945"/>
            <a:ext cx="7886700" cy="363017"/>
          </a:xfrm>
        </p:spPr>
        <p:txBody>
          <a:bodyPr>
            <a:normAutofit fontScale="77500" lnSpcReduction="20000"/>
          </a:bodyPr>
          <a:lstStyle/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3101D7C-6AAE-45D4-B5F7-9321C910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899910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4000" dirty="0"/>
              <a:t>Flow Control pada M-File</a:t>
            </a:r>
            <a:endParaRPr lang="id-ID" sz="4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5F35CD2-25E7-4E6D-91BE-5BBBC3FDE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91070"/>
              </p:ext>
            </p:extLst>
          </p:nvPr>
        </p:nvGraphicFramePr>
        <p:xfrm>
          <a:off x="81857" y="1272209"/>
          <a:ext cx="8980285" cy="4713364"/>
        </p:xfrm>
        <a:graphic>
          <a:graphicData uri="http://schemas.openxmlformats.org/drawingml/2006/table">
            <a:tbl>
              <a:tblPr/>
              <a:tblGrid>
                <a:gridCol w="16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 b="1">
                          <a:latin typeface="Arial Narrow"/>
                          <a:ea typeface="Calibri"/>
                          <a:cs typeface="Times New Roman"/>
                        </a:rPr>
                        <a:t>Statemen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 b="1" dirty="0" err="1">
                          <a:latin typeface="Arial Narrow"/>
                          <a:ea typeface="Calibri"/>
                          <a:cs typeface="Times New Roman"/>
                        </a:rPr>
                        <a:t>Penjelasan</a:t>
                      </a:r>
                      <a:endParaRPr lang="id-ID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if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If, bergabung dengan else dan elseif, mengeksekusi sekumpulan statemen berdasarkan pada persyaratan logika yang ditentukan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 dirty="0">
                          <a:latin typeface="Arial Narrow"/>
                          <a:ea typeface="Calibri"/>
                          <a:cs typeface="Times New Roman"/>
                        </a:rPr>
                        <a:t>for</a:t>
                      </a:r>
                      <a:endParaRPr lang="id-ID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Mengeksekusi sekelompok statemen sejumlah angka yang ditentukan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while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Mengeksekusi sekelompok statemen sejumlah yang tidak ditentukan, berdasarkan pada persyaratan logika yang ditetapkan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break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Menghentikan eksekusi perulangan for dan while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continue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Melewatkan (tidak mengerjakan) kontrol ke iterasi berikutnya pada perulangan for dan while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switch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switch, bergabung dengan case dan otherwise, mengeksekusi sekelompok statemen yang berbeda, tergantung dari nilai atau string yang dibaca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return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Menyebabkan eksekusi kembali ke pemanggil fungsi (eksekusi melompat ke akhir fungsi)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>
                          <a:latin typeface="Arial Narrow"/>
                          <a:ea typeface="Calibri"/>
                          <a:cs typeface="Times New Roman"/>
                        </a:rPr>
                        <a:t>try … catch</a:t>
                      </a: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2000" dirty="0" err="1">
                          <a:latin typeface="Arial Narrow"/>
                          <a:ea typeface="Calibri"/>
                          <a:cs typeface="Times New Roman"/>
                        </a:rPr>
                        <a:t>Mengubah</a:t>
                      </a:r>
                      <a:r>
                        <a:rPr lang="en-US" sz="2000" dirty="0">
                          <a:latin typeface="Arial Narrow"/>
                          <a:ea typeface="Calibri"/>
                          <a:cs typeface="Times New Roman"/>
                        </a:rPr>
                        <a:t> flow control </a:t>
                      </a:r>
                      <a:r>
                        <a:rPr lang="en-US" sz="2000" dirty="0" err="1">
                          <a:latin typeface="Arial Narrow"/>
                          <a:ea typeface="Calibri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 Narrow"/>
                          <a:ea typeface="Calibri"/>
                          <a:cs typeface="Times New Roman"/>
                        </a:rPr>
                        <a:t>kesalahan</a:t>
                      </a:r>
                      <a:r>
                        <a:rPr lang="en-US" sz="20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 Narrow"/>
                          <a:ea typeface="Calibri"/>
                          <a:cs typeface="Times New Roman"/>
                        </a:rPr>
                        <a:t>terdeteksi</a:t>
                      </a:r>
                      <a:r>
                        <a:rPr lang="en-US" sz="20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 Narrow"/>
                          <a:ea typeface="Calibri"/>
                          <a:cs typeface="Times New Roman"/>
                        </a:rPr>
                        <a:t>selama</a:t>
                      </a:r>
                      <a:r>
                        <a:rPr lang="en-US" sz="20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 Narrow"/>
                          <a:ea typeface="Calibri"/>
                          <a:cs typeface="Times New Roman"/>
                        </a:rPr>
                        <a:t>eksekusi</a:t>
                      </a:r>
                      <a:endParaRPr lang="id-ID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6906" marR="8690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838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166" y="1329001"/>
            <a:ext cx="616329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</a:rPr>
              <a:t>function </a:t>
            </a:r>
            <a:r>
              <a:rPr lang="en-US" sz="1050" dirty="0"/>
              <a:t>fig = </a:t>
            </a:r>
            <a:r>
              <a:rPr lang="en-US" sz="1050" dirty="0" err="1"/>
              <a:t>imColorSep</a:t>
            </a:r>
            <a:r>
              <a:rPr lang="en-US" sz="1050" dirty="0"/>
              <a:t>(A)</a:t>
            </a:r>
          </a:p>
          <a:p>
            <a:r>
              <a:rPr lang="en-US" sz="1050" dirty="0">
                <a:solidFill>
                  <a:srgbClr val="228B22"/>
                </a:solidFill>
              </a:rPr>
              <a:t>% IMCOLORSEP Displays the RGB decomposition of a full-color image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Syntax: fig = </a:t>
            </a:r>
            <a:r>
              <a:rPr lang="en-US" sz="1050" dirty="0" err="1">
                <a:solidFill>
                  <a:srgbClr val="228B22"/>
                </a:solidFill>
              </a:rPr>
              <a:t>imColorSep</a:t>
            </a:r>
            <a:r>
              <a:rPr lang="en-US" sz="1050" dirty="0">
                <a:solidFill>
                  <a:srgbClr val="228B22"/>
                </a:solidFill>
              </a:rPr>
              <a:t>(A);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Example: A = </a:t>
            </a:r>
            <a:r>
              <a:rPr lang="en-US" sz="1050" dirty="0" err="1">
                <a:solidFill>
                  <a:srgbClr val="228B22"/>
                </a:solidFill>
              </a:rPr>
              <a:t>imread</a:t>
            </a:r>
            <a:r>
              <a:rPr lang="en-US" sz="1050" dirty="0">
                <a:solidFill>
                  <a:srgbClr val="228B22"/>
                </a:solidFill>
              </a:rPr>
              <a:t>('peppers.png');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fig = </a:t>
            </a:r>
            <a:r>
              <a:rPr lang="en-US" sz="1050" dirty="0" err="1">
                <a:solidFill>
                  <a:srgbClr val="228B22"/>
                </a:solidFill>
              </a:rPr>
              <a:t>imColorSep</a:t>
            </a:r>
            <a:r>
              <a:rPr lang="en-US" sz="1050" dirty="0">
                <a:solidFill>
                  <a:srgbClr val="228B22"/>
                </a:solidFill>
              </a:rPr>
              <a:t>(A);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Written by: Rick </a:t>
            </a:r>
            <a:r>
              <a:rPr lang="en-US" sz="1050" dirty="0" err="1">
                <a:solidFill>
                  <a:srgbClr val="228B22"/>
                </a:solidFill>
              </a:rPr>
              <a:t>Rosson</a:t>
            </a:r>
            <a:r>
              <a:rPr lang="en-US" sz="1050" dirty="0">
                <a:solidFill>
                  <a:srgbClr val="228B22"/>
                </a:solidFill>
              </a:rPr>
              <a:t>, 2007 December 26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Revised: Rick </a:t>
            </a:r>
            <a:r>
              <a:rPr lang="en-US" sz="1050" dirty="0" err="1">
                <a:solidFill>
                  <a:srgbClr val="228B22"/>
                </a:solidFill>
              </a:rPr>
              <a:t>Rosson</a:t>
            </a:r>
            <a:r>
              <a:rPr lang="en-US" sz="1050" dirty="0">
                <a:solidFill>
                  <a:srgbClr val="228B22"/>
                </a:solidFill>
              </a:rPr>
              <a:t>, 2008 January 2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Copyright (c) 2007-08 Richard D. </a:t>
            </a:r>
            <a:r>
              <a:rPr lang="en-US" sz="1050" dirty="0" err="1">
                <a:solidFill>
                  <a:srgbClr val="228B22"/>
                </a:solidFill>
              </a:rPr>
              <a:t>Rosson</a:t>
            </a:r>
            <a:r>
              <a:rPr lang="en-US" sz="1050" dirty="0">
                <a:solidFill>
                  <a:srgbClr val="228B22"/>
                </a:solidFill>
              </a:rPr>
              <a:t>. All rights reserved.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</a:t>
            </a:r>
            <a:endParaRPr lang="en-US" sz="1050" dirty="0"/>
          </a:p>
          <a:p>
            <a:r>
              <a:rPr lang="en-US" sz="1050" dirty="0">
                <a:solidFill>
                  <a:srgbClr val="228B22"/>
                </a:solidFill>
              </a:rPr>
              <a:t>% Number of gray scale values:</a:t>
            </a:r>
            <a:endParaRPr lang="en-US" sz="1050" dirty="0"/>
          </a:p>
          <a:p>
            <a:r>
              <a:rPr lang="en-US" sz="1050" dirty="0"/>
              <a:t>N = 256;</a:t>
            </a:r>
          </a:p>
          <a:p>
            <a:r>
              <a:rPr lang="en-US" sz="1050" dirty="0">
                <a:solidFill>
                  <a:srgbClr val="228B22"/>
                </a:solidFill>
              </a:rPr>
              <a:t>% Make sure data type of image array is 'uint8':</a:t>
            </a:r>
            <a:endParaRPr lang="en-US" sz="1050" dirty="0"/>
          </a:p>
          <a:p>
            <a:r>
              <a:rPr lang="en-US" sz="1050" dirty="0"/>
              <a:t>A = im2uint8(A);</a:t>
            </a:r>
          </a:p>
          <a:p>
            <a:r>
              <a:rPr lang="en-US" sz="1050" dirty="0">
                <a:solidFill>
                  <a:srgbClr val="228B22"/>
                </a:solidFill>
              </a:rPr>
              <a:t>% Create figure window:</a:t>
            </a:r>
            <a:endParaRPr lang="en-US" sz="1050" dirty="0"/>
          </a:p>
          <a:p>
            <a:r>
              <a:rPr lang="en-US" sz="1050" dirty="0"/>
              <a:t>fig = figure;</a:t>
            </a:r>
          </a:p>
          <a:p>
            <a:r>
              <a:rPr lang="en-US" sz="1050" dirty="0">
                <a:solidFill>
                  <a:srgbClr val="228B22"/>
                </a:solidFill>
              </a:rPr>
              <a:t>% Display full color image:</a:t>
            </a:r>
            <a:endParaRPr lang="en-US" sz="1050" dirty="0"/>
          </a:p>
          <a:p>
            <a:r>
              <a:rPr lang="en-US" sz="1050" dirty="0"/>
              <a:t>subplot(2,2,1);</a:t>
            </a:r>
          </a:p>
          <a:p>
            <a:r>
              <a:rPr lang="en-US" sz="1050" dirty="0" err="1"/>
              <a:t>imshow</a:t>
            </a:r>
            <a:r>
              <a:rPr lang="en-US" sz="1050" dirty="0"/>
              <a:t>(A);</a:t>
            </a:r>
          </a:p>
          <a:p>
            <a:r>
              <a:rPr lang="en-US" sz="1050" dirty="0"/>
              <a:t>title(</a:t>
            </a:r>
            <a:r>
              <a:rPr lang="en-US" sz="1050" dirty="0">
                <a:solidFill>
                  <a:srgbClr val="A020F0"/>
                </a:solidFill>
              </a:rPr>
              <a:t>'Full Color'</a:t>
            </a:r>
            <a:r>
              <a:rPr lang="en-US" sz="105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103867"/>
            <a:ext cx="405839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8B22"/>
                </a:solidFill>
              </a:rPr>
              <a:t>% Cell array of color names:</a:t>
            </a:r>
            <a:endParaRPr lang="en-US" sz="1050" dirty="0"/>
          </a:p>
          <a:p>
            <a:r>
              <a:rPr lang="en-US" sz="1050" dirty="0" err="1"/>
              <a:t>ColorList</a:t>
            </a:r>
            <a:r>
              <a:rPr lang="en-US" sz="1050" dirty="0"/>
              <a:t> = { </a:t>
            </a:r>
            <a:r>
              <a:rPr lang="en-US" sz="1050" dirty="0">
                <a:solidFill>
                  <a:srgbClr val="A020F0"/>
                </a:solidFill>
              </a:rPr>
              <a:t>'Red' 'Green' 'Blue' </a:t>
            </a:r>
            <a:r>
              <a:rPr lang="en-US" sz="1050" dirty="0"/>
              <a:t>};</a:t>
            </a:r>
          </a:p>
          <a:p>
            <a:endParaRPr lang="en-US" sz="1050" dirty="0">
              <a:solidFill>
                <a:srgbClr val="228B22"/>
              </a:solidFill>
            </a:endParaRPr>
          </a:p>
          <a:p>
            <a:r>
              <a:rPr lang="en-US" sz="1050" dirty="0">
                <a:solidFill>
                  <a:srgbClr val="228B22"/>
                </a:solidFill>
              </a:rPr>
              <a:t>% Gray-scale column vector: % range [ 0 .. 1 ]</a:t>
            </a:r>
            <a:endParaRPr lang="en-US" sz="1050" dirty="0"/>
          </a:p>
          <a:p>
            <a:r>
              <a:rPr lang="en-US" sz="1050" dirty="0"/>
              <a:t>gr = 0:1/(N-1):1; </a:t>
            </a:r>
            <a:r>
              <a:rPr lang="en-US" sz="1050" dirty="0">
                <a:solidFill>
                  <a:srgbClr val="228B22"/>
                </a:solidFill>
              </a:rPr>
              <a:t>% increment 1/(N-1)</a:t>
            </a:r>
            <a:endParaRPr lang="en-US" sz="1050" dirty="0"/>
          </a:p>
          <a:p>
            <a:endParaRPr lang="en-US" sz="1050" dirty="0">
              <a:solidFill>
                <a:srgbClr val="228B22"/>
              </a:solidFill>
            </a:endParaRPr>
          </a:p>
          <a:p>
            <a:r>
              <a:rPr lang="en-US" sz="1050" dirty="0">
                <a:solidFill>
                  <a:srgbClr val="228B22"/>
                </a:solidFill>
              </a:rPr>
              <a:t>% Display each of the three color components:</a:t>
            </a:r>
            <a:endParaRPr lang="en-US" sz="1050" dirty="0"/>
          </a:p>
          <a:p>
            <a:r>
              <a:rPr lang="en-US" sz="1050" dirty="0">
                <a:solidFill>
                  <a:srgbClr val="0000FF"/>
                </a:solidFill>
              </a:rPr>
              <a:t>for </a:t>
            </a:r>
            <a:r>
              <a:rPr lang="en-US" sz="1050" dirty="0"/>
              <a:t>k = 1:3</a:t>
            </a:r>
          </a:p>
          <a:p>
            <a:r>
              <a:rPr lang="en-US" sz="1050" dirty="0">
                <a:solidFill>
                  <a:srgbClr val="228B22"/>
                </a:solidFill>
              </a:rPr>
              <a:t>    % color map:</a:t>
            </a:r>
            <a:endParaRPr lang="en-US" sz="1050" dirty="0"/>
          </a:p>
          <a:p>
            <a:r>
              <a:rPr lang="en-US" sz="1050" dirty="0"/>
              <a:t>   </a:t>
            </a:r>
            <a:r>
              <a:rPr lang="en-US" sz="1050" dirty="0" err="1"/>
              <a:t>cMap</a:t>
            </a:r>
            <a:r>
              <a:rPr lang="en-US" sz="1050" dirty="0"/>
              <a:t> = zeros(N,3);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cMap</a:t>
            </a:r>
            <a:r>
              <a:rPr lang="en-US" sz="1050" dirty="0"/>
              <a:t>(:,k) = gr; </a:t>
            </a:r>
          </a:p>
          <a:p>
            <a:endParaRPr lang="en-US" sz="1050" dirty="0">
              <a:solidFill>
                <a:srgbClr val="228B22"/>
              </a:solidFill>
            </a:endParaRPr>
          </a:p>
          <a:p>
            <a:r>
              <a:rPr lang="en-US" sz="1050" dirty="0">
                <a:solidFill>
                  <a:srgbClr val="228B22"/>
                </a:solidFill>
              </a:rPr>
              <a:t>   % Display monochromatic image:</a:t>
            </a:r>
            <a:endParaRPr lang="en-US" sz="1050" dirty="0"/>
          </a:p>
          <a:p>
            <a:r>
              <a:rPr lang="en-US" sz="1050" dirty="0"/>
              <a:t>   subplot(2,2,k+1);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imshow</a:t>
            </a:r>
            <a:r>
              <a:rPr lang="en-US" sz="1050" dirty="0"/>
              <a:t>(ind2rgb(A(:,:,k),</a:t>
            </a:r>
            <a:r>
              <a:rPr lang="en-US" sz="1050" dirty="0" err="1"/>
              <a:t>cMap</a:t>
            </a:r>
            <a:r>
              <a:rPr lang="en-US" sz="1050" dirty="0"/>
              <a:t>));</a:t>
            </a:r>
          </a:p>
          <a:p>
            <a:r>
              <a:rPr lang="en-US" sz="1050" dirty="0"/>
              <a:t>   title(</a:t>
            </a:r>
            <a:r>
              <a:rPr lang="en-US" sz="1050" dirty="0" err="1"/>
              <a:t>ColorList</a:t>
            </a:r>
            <a:r>
              <a:rPr lang="en-US" sz="1050" dirty="0"/>
              <a:t>{k});</a:t>
            </a:r>
          </a:p>
          <a:p>
            <a:r>
              <a:rPr lang="en-US" sz="1050" dirty="0">
                <a:solidFill>
                  <a:srgbClr val="0000FF"/>
                </a:solidFill>
              </a:rPr>
              <a:t> end</a:t>
            </a:r>
            <a:endParaRPr lang="en-US" sz="1050" dirty="0"/>
          </a:p>
          <a:p>
            <a:r>
              <a:rPr lang="en-US" sz="1050" dirty="0">
                <a:solidFill>
                  <a:srgbClr val="0000FF"/>
                </a:solidFill>
              </a:rPr>
              <a:t>end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825832" y="5599400"/>
            <a:ext cx="721426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FF0000"/>
                </a:solidFill>
              </a:rPr>
              <a:t>Sumber</a:t>
            </a:r>
            <a:r>
              <a:rPr lang="en-US" sz="1350" dirty="0">
                <a:solidFill>
                  <a:srgbClr val="FF0000"/>
                </a:solidFill>
              </a:rPr>
              <a:t>: https://www.mathworks.com/matlabcentral/fileexchange/18125-rgb-image-decomposition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6511" y="931603"/>
            <a:ext cx="4967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Kode</a:t>
            </a:r>
            <a:r>
              <a:rPr lang="en-US" sz="1350" dirty="0"/>
              <a:t> program </a:t>
            </a:r>
            <a:r>
              <a:rPr lang="en-US" sz="1350" dirty="0" err="1"/>
              <a:t>Matlab</a:t>
            </a:r>
            <a:r>
              <a:rPr lang="en-US" sz="1350" dirty="0"/>
              <a:t> </a:t>
            </a:r>
            <a:r>
              <a:rPr lang="en-US" sz="1350" dirty="0" err="1"/>
              <a:t>untuk</a:t>
            </a:r>
            <a:r>
              <a:rPr lang="en-US" sz="1350" dirty="0"/>
              <a:t> </a:t>
            </a:r>
            <a:r>
              <a:rPr lang="en-US" sz="1350" dirty="0" err="1"/>
              <a:t>dekomposisi</a:t>
            </a:r>
            <a:r>
              <a:rPr lang="en-US" sz="1350" dirty="0"/>
              <a:t> R, G, B </a:t>
            </a:r>
            <a:r>
              <a:rPr lang="en-US" sz="1350" dirty="0" err="1"/>
              <a:t>dari</a:t>
            </a:r>
            <a:r>
              <a:rPr lang="en-US" sz="1350" dirty="0"/>
              <a:t> </a:t>
            </a:r>
            <a:r>
              <a:rPr lang="en-US" sz="1350" dirty="0" err="1"/>
              <a:t>citra</a:t>
            </a:r>
            <a:r>
              <a:rPr lang="en-US" sz="1350" dirty="0"/>
              <a:t> </a:t>
            </a:r>
            <a:r>
              <a:rPr lang="en-US" sz="1350" dirty="0" err="1"/>
              <a:t>berwarna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439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Format File Citra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Ragam</a:t>
            </a:r>
            <a:r>
              <a:rPr lang="en-US" dirty="0"/>
              <a:t> format file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altLang="en-US" dirty="0"/>
              <a:t>PGM (Portable Gray Map)</a:t>
            </a:r>
          </a:p>
          <a:p>
            <a:pPr lvl="1"/>
            <a:r>
              <a:rPr lang="en-US" altLang="en-US" dirty="0"/>
              <a:t>BMP (Bitmap)</a:t>
            </a:r>
          </a:p>
          <a:p>
            <a:pPr lvl="1"/>
            <a:r>
              <a:rPr lang="en-US" altLang="en-US" dirty="0"/>
              <a:t>GIF (Graphic Interchange Format) - </a:t>
            </a:r>
          </a:p>
          <a:p>
            <a:pPr lvl="1"/>
            <a:r>
              <a:rPr lang="en-US" altLang="en-US" dirty="0"/>
              <a:t>PNG (Portable Network Graphics)</a:t>
            </a:r>
          </a:p>
          <a:p>
            <a:pPr lvl="1"/>
            <a:r>
              <a:rPr lang="en-US" altLang="en-US" dirty="0"/>
              <a:t>JPEG (Joint Photographic Experts Group)</a:t>
            </a:r>
          </a:p>
          <a:p>
            <a:pPr lvl="1"/>
            <a:r>
              <a:rPr lang="en-US" altLang="en-US" dirty="0"/>
              <a:t>TIFF (Tagged Image File Format)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059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772148"/>
          </a:xfrm>
        </p:spPr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header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dan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altLang="en-US" dirty="0" err="1"/>
              <a:t>Kebanyakan</a:t>
            </a:r>
            <a:r>
              <a:rPr lang="en-US" altLang="en-US" dirty="0"/>
              <a:t> header  </a:t>
            </a:r>
            <a:r>
              <a:rPr lang="en-US" altLang="en-US" dirty="0" err="1"/>
              <a:t>diawali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b="1" u="sng" dirty="0"/>
              <a:t>signature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“magic number” </a:t>
            </a:r>
          </a:p>
          <a:p>
            <a:pPr>
              <a:buFontTx/>
              <a:buNone/>
            </a:pPr>
            <a:r>
              <a:rPr lang="en-US" altLang="en-US" dirty="0"/>
              <a:t>	(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deretan</a:t>
            </a:r>
            <a:r>
              <a:rPr lang="en-US" altLang="en-US" dirty="0"/>
              <a:t> </a:t>
            </a:r>
            <a:r>
              <a:rPr lang="en-US" altLang="en-US" i="1" dirty="0"/>
              <a:t>byte</a:t>
            </a:r>
            <a:r>
              <a:rPr lang="en-US" altLang="en-US" dirty="0"/>
              <a:t> yang </a:t>
            </a:r>
            <a:r>
              <a:rPr lang="en-US" altLang="en-US" dirty="0" err="1"/>
              <a:t>mengidentifikasi</a:t>
            </a:r>
            <a:r>
              <a:rPr lang="en-US" altLang="en-US" dirty="0"/>
              <a:t> format file)</a:t>
            </a:r>
          </a:p>
          <a:p>
            <a:endParaRPr lang="id-ID" dirty="0"/>
          </a:p>
        </p:txBody>
      </p:sp>
      <p:pic>
        <p:nvPicPr>
          <p:cNvPr id="5" name="Picture 4" descr="format">
            <a:extLst>
              <a:ext uri="{FF2B5EF4-FFF2-40B4-BE49-F238E27FC236}">
                <a16:creationId xmlns:a16="http://schemas.microsoft.com/office/drawing/2014/main" id="{7A8683BE-8FE9-4A83-99CE-52884833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26" y="3800475"/>
            <a:ext cx="6629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13E0074A-EE0A-4B6A-ABF6-6D2A39E42B95}"/>
              </a:ext>
            </a:extLst>
          </p:cNvPr>
          <p:cNvSpPr/>
          <p:nvPr/>
        </p:nvSpPr>
        <p:spPr>
          <a:xfrm>
            <a:off x="0" y="6334780"/>
            <a:ext cx="11946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Sumber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: Dr. George </a:t>
            </a:r>
            <a:r>
              <a:rPr lang="en-US" alt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Bebis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i="1" dirty="0">
                <a:solidFill>
                  <a:srgbClr val="FF0000"/>
                </a:solidFill>
              </a:rPr>
              <a:t>Image Formation and Representation</a:t>
            </a:r>
            <a:r>
              <a:rPr lang="en-US" altLang="en-US" sz="1400" dirty="0">
                <a:solidFill>
                  <a:srgbClr val="FF0000"/>
                </a:solidFill>
              </a:rPr>
              <a:t>, 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CS485/685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36540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/>
              <a:t>Format PGM/PBM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251459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PGM = </a:t>
            </a:r>
            <a:r>
              <a:rPr lang="en-US" altLang="en-US" sz="2400" i="1" dirty="0"/>
              <a:t>Portable </a:t>
            </a:r>
            <a:r>
              <a:rPr lang="en-US" altLang="en-US" sz="2400" i="1" dirty="0" err="1"/>
              <a:t>Graymap</a:t>
            </a:r>
            <a:r>
              <a:rPr lang="en-US" altLang="en-US" sz="2400" i="1" dirty="0"/>
              <a:t> </a:t>
            </a:r>
          </a:p>
          <a:p>
            <a:r>
              <a:rPr lang="en-US" altLang="en-US" sz="2400" dirty="0"/>
              <a:t>PGM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format yang popular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citra</a:t>
            </a:r>
            <a:r>
              <a:rPr lang="en-US" altLang="en-US" sz="2400" dirty="0"/>
              <a:t> </a:t>
            </a:r>
            <a:r>
              <a:rPr lang="en-US" altLang="en-US" sz="2400" i="1" dirty="0"/>
              <a:t>grayscale</a:t>
            </a:r>
            <a:r>
              <a:rPr lang="en-US" altLang="en-US" sz="2400" dirty="0"/>
              <a:t> (8 bits/pixel).</a:t>
            </a:r>
          </a:p>
          <a:p>
            <a:r>
              <a:rPr lang="en-US" altLang="en-US" sz="2400" dirty="0"/>
              <a:t>Masih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keluarga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PBM (</a:t>
            </a:r>
            <a:r>
              <a:rPr lang="en-US" altLang="en-US" sz="2000" i="1" dirty="0"/>
              <a:t>Portable Bitmap</a:t>
            </a:r>
            <a:r>
              <a:rPr lang="en-US" altLang="en-US" sz="2000" dirty="0"/>
              <a:t>),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citra</a:t>
            </a:r>
            <a:r>
              <a:rPr lang="en-US" altLang="en-US" sz="2000" dirty="0"/>
              <a:t> biner (1 bit/pixel)</a:t>
            </a:r>
          </a:p>
          <a:p>
            <a:pPr lvl="1"/>
            <a:r>
              <a:rPr lang="en-US" altLang="en-US" sz="2000" dirty="0"/>
              <a:t>PPM (</a:t>
            </a:r>
            <a:r>
              <a:rPr lang="en-US" altLang="en-US" sz="2000" i="1" dirty="0"/>
              <a:t>Portable Pixelmap</a:t>
            </a:r>
            <a:r>
              <a:rPr lang="en-US" altLang="en-US" sz="2000" dirty="0"/>
              <a:t>),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citra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berwarna</a:t>
            </a:r>
            <a:r>
              <a:rPr lang="en-US" altLang="en-US" sz="2000" dirty="0"/>
              <a:t> (24 bits/pixel)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3A589-5F4E-46E7-BB3F-2EE74B08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06" y="3244436"/>
            <a:ext cx="6819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Format PBM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4432851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2294BE2-A720-4AC0-AC64-4DA4A0AD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3" y="1657352"/>
            <a:ext cx="8554234" cy="35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A64839-B24C-45E0-8781-DE58F45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9144000" cy="742950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Format PGM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3F2C6D-49D3-4941-BA88-D5671F5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14401"/>
            <a:ext cx="8911988" cy="5247860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DD14832-164C-4B74-A524-1F0589BE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" y="1428468"/>
            <a:ext cx="8871042" cy="40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6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3324</Words>
  <Application>Microsoft Office PowerPoint</Application>
  <PresentationFormat>Tampilan Layar (4:3)</PresentationFormat>
  <Paragraphs>442</Paragraphs>
  <Slides>41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41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Courier New</vt:lpstr>
      <vt:lpstr>Times New Roman</vt:lpstr>
      <vt:lpstr>Wingdings 2</vt:lpstr>
      <vt:lpstr>Tema Office</vt:lpstr>
      <vt:lpstr>Format dan Struktur Data Citra</vt:lpstr>
      <vt:lpstr>Pertemuan Minggu Lalu… Image Sampling And Quantisation</vt:lpstr>
      <vt:lpstr>Representasi Citra Digital</vt:lpstr>
      <vt:lpstr>Ilustrasi pengindeksan linier untuk pemindaian kolom</vt:lpstr>
      <vt:lpstr>Format File Citra</vt:lpstr>
      <vt:lpstr>Presentasi PowerPoint</vt:lpstr>
      <vt:lpstr>Format PGM/PBM</vt:lpstr>
      <vt:lpstr>Contoh Format PBM</vt:lpstr>
      <vt:lpstr>Contoh Format PGM</vt:lpstr>
      <vt:lpstr>Format File BMP</vt:lpstr>
      <vt:lpstr>Struktur File Citra BMP</vt:lpstr>
      <vt:lpstr>Header berkas bitmap (panjang = 14 byte)  </vt:lpstr>
      <vt:lpstr>Presentasi PowerPoint</vt:lpstr>
      <vt:lpstr>Presentasi PowerPoint</vt:lpstr>
      <vt:lpstr>Presentasi PowerPoint</vt:lpstr>
      <vt:lpstr>Presentasi PowerPoint</vt:lpstr>
      <vt:lpstr>Presentasi PowerPoint</vt:lpstr>
      <vt:lpstr>Indexed Image</vt:lpstr>
      <vt:lpstr>Presentasi PowerPoint</vt:lpstr>
      <vt:lpstr>Animated GIF</vt:lpstr>
      <vt:lpstr>Joint Photographic Experts Group</vt:lpstr>
      <vt:lpstr>Portable network Graphics</vt:lpstr>
      <vt:lpstr>Format Raw Image</vt:lpstr>
      <vt:lpstr>Presentasi PowerPoint</vt:lpstr>
      <vt:lpstr>Struktur Citra Digital</vt:lpstr>
      <vt:lpstr>Pengolahan Citra dengan Matlab</vt:lpstr>
      <vt:lpstr>Menampilkan Citra</vt:lpstr>
      <vt:lpstr>Membaca citra dan menampilkan ke layar</vt:lpstr>
      <vt:lpstr>Presentasi PowerPoint</vt:lpstr>
      <vt:lpstr>Menyimpan citra</vt:lpstr>
      <vt:lpstr>Kelas Data </vt:lpstr>
      <vt:lpstr>Fungsi Konversi Antar Kelas</vt:lpstr>
      <vt:lpstr>Referensi</vt:lpstr>
      <vt:lpstr>Peng-indeks-an matrik</vt:lpstr>
      <vt:lpstr>Peng-indeks-an matrik</vt:lpstr>
      <vt:lpstr>Peng-indeks-an matrik</vt:lpstr>
      <vt:lpstr>Operator Aritmatika</vt:lpstr>
      <vt:lpstr>Operator Relasional</vt:lpstr>
      <vt:lpstr>Operator Logika</vt:lpstr>
      <vt:lpstr>Flow Control pada M-File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dan Struktur Data Citra</dc:title>
  <dc:creator>Nilo Gear</dc:creator>
  <cp:lastModifiedBy>Nilo Gear</cp:lastModifiedBy>
  <cp:revision>12</cp:revision>
  <dcterms:created xsi:type="dcterms:W3CDTF">2020-10-14T23:02:18Z</dcterms:created>
  <dcterms:modified xsi:type="dcterms:W3CDTF">2020-10-15T00:39:36Z</dcterms:modified>
</cp:coreProperties>
</file>