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g"/>
  <Override PartName="/ppt/media/image9.jpg" ContentType="image/jpg"/>
  <Override PartName="/ppt/media/image13.jpg" ContentType="image/jp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60" r:id="rId3"/>
    <p:sldId id="320" r:id="rId4"/>
    <p:sldId id="315" r:id="rId5"/>
    <p:sldId id="266" r:id="rId6"/>
    <p:sldId id="319" r:id="rId7"/>
    <p:sldId id="265" r:id="rId8"/>
    <p:sldId id="267" r:id="rId9"/>
    <p:sldId id="269" r:id="rId10"/>
    <p:sldId id="268" r:id="rId11"/>
    <p:sldId id="321" r:id="rId12"/>
    <p:sldId id="300" r:id="rId13"/>
    <p:sldId id="271" r:id="rId14"/>
    <p:sldId id="272" r:id="rId15"/>
    <p:sldId id="273" r:id="rId16"/>
    <p:sldId id="274" r:id="rId17"/>
    <p:sldId id="275" r:id="rId18"/>
    <p:sldId id="311" r:id="rId19"/>
    <p:sldId id="277" r:id="rId20"/>
    <p:sldId id="322" r:id="rId21"/>
    <p:sldId id="278" r:id="rId22"/>
    <p:sldId id="310" r:id="rId23"/>
    <p:sldId id="280" r:id="rId24"/>
    <p:sldId id="309" r:id="rId25"/>
    <p:sldId id="282" r:id="rId26"/>
    <p:sldId id="308" r:id="rId27"/>
    <p:sldId id="284" r:id="rId28"/>
    <p:sldId id="307" r:id="rId29"/>
    <p:sldId id="286" r:id="rId30"/>
    <p:sldId id="331" r:id="rId31"/>
    <p:sldId id="287" r:id="rId32"/>
    <p:sldId id="301" r:id="rId33"/>
    <p:sldId id="313" r:id="rId34"/>
    <p:sldId id="289" r:id="rId35"/>
    <p:sldId id="302" r:id="rId36"/>
    <p:sldId id="303" r:id="rId37"/>
    <p:sldId id="324" r:id="rId38"/>
    <p:sldId id="299" r:id="rId39"/>
    <p:sldId id="293" r:id="rId40"/>
    <p:sldId id="304" r:id="rId41"/>
    <p:sldId id="305" r:id="rId42"/>
    <p:sldId id="306" r:id="rId43"/>
    <p:sldId id="325" r:id="rId44"/>
    <p:sldId id="326" r:id="rId45"/>
    <p:sldId id="327" r:id="rId46"/>
    <p:sldId id="328" r:id="rId47"/>
    <p:sldId id="329" r:id="rId48"/>
    <p:sldId id="33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90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0B0A1-888A-46A4-90DA-856A9167E47C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ADD67-42FA-46C3-88B8-1B16E6EDDA4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615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BD784-2CCB-44FB-9B4F-739281560D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304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01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1897" y="1104814"/>
            <a:ext cx="7460206" cy="482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85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00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85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4362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0F35A-800B-4788-8969-39A9E71EE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7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94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206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35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7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25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29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61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0438-D301-4D7C-B6A1-EAA9639919E4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9C72-9CA4-4419-A3FC-F83167330E7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263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mahas@ukdw.ac.i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E6AB2D4-6AE8-43CB-A4FA-B2820592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Dasar </a:t>
            </a:r>
            <a:r>
              <a:rPr lang="en-US" dirty="0" err="1"/>
              <a:t>Pengolahan</a:t>
            </a:r>
            <a:r>
              <a:rPr lang="en-US" dirty="0"/>
              <a:t> Citra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4F7FFF7B-E288-4444-B7E5-997BDCE88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573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8" y="1932789"/>
            <a:ext cx="3149413" cy="1643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indent="-333393"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Operasi</a:t>
            </a:r>
            <a:r>
              <a:rPr sz="2294" spc="-35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Komputasional</a:t>
            </a:r>
            <a:endParaRPr sz="2294" dirty="0">
              <a:latin typeface="Calibri"/>
              <a:cs typeface="Calibri"/>
            </a:endParaRPr>
          </a:p>
          <a:p>
            <a:pPr marL="11206">
              <a:spcBef>
                <a:spcPts val="600"/>
              </a:spcBef>
            </a:pPr>
            <a:r>
              <a:rPr sz="2294" spc="13" dirty="0">
                <a:latin typeface="Arial"/>
                <a:cs typeface="Arial"/>
              </a:rPr>
              <a:t>•</a:t>
            </a:r>
            <a:endParaRPr sz="2294" dirty="0">
              <a:latin typeface="Arial"/>
              <a:cs typeface="Arial"/>
            </a:endParaRPr>
          </a:p>
          <a:p>
            <a:pPr marL="11206">
              <a:spcBef>
                <a:spcPts val="591"/>
              </a:spcBef>
            </a:pPr>
            <a:r>
              <a:rPr sz="2294" spc="13" dirty="0">
                <a:latin typeface="Arial"/>
                <a:cs typeface="Arial"/>
              </a:rPr>
              <a:t>•</a:t>
            </a:r>
            <a:endParaRPr sz="2294" dirty="0">
              <a:latin typeface="Arial"/>
              <a:cs typeface="Arial"/>
            </a:endParaRPr>
          </a:p>
          <a:p>
            <a:pPr marL="11206">
              <a:spcBef>
                <a:spcPts val="591"/>
              </a:spcBef>
            </a:pPr>
            <a:endParaRPr sz="229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9253" y="2283893"/>
            <a:ext cx="2161615" cy="831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21500"/>
              </a:lnSpc>
            </a:pPr>
            <a:r>
              <a:rPr sz="2294" spc="13" dirty="0">
                <a:latin typeface="Calibri"/>
                <a:cs typeface="Calibri"/>
              </a:rPr>
              <a:t>Operasi </a:t>
            </a:r>
            <a:r>
              <a:rPr sz="2294" spc="9" dirty="0">
                <a:latin typeface="Calibri"/>
                <a:cs typeface="Calibri"/>
              </a:rPr>
              <a:t>Aritmetik  </a:t>
            </a:r>
            <a:r>
              <a:rPr sz="2294" spc="13" dirty="0" err="1">
                <a:latin typeface="Calibri"/>
                <a:cs typeface="Calibri"/>
              </a:rPr>
              <a:t>Operasi</a:t>
            </a:r>
            <a:r>
              <a:rPr sz="2294" spc="13" dirty="0">
                <a:latin typeface="Calibri"/>
                <a:cs typeface="Calibri"/>
              </a:rPr>
              <a:t> Boolean</a:t>
            </a:r>
            <a:endParaRPr sz="2294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4631" y="577332"/>
            <a:ext cx="7654738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35" dirty="0" err="1"/>
              <a:t>Jenis</a:t>
            </a:r>
            <a:r>
              <a:rPr lang="en-US" spc="35" dirty="0"/>
              <a:t> </a:t>
            </a:r>
            <a:r>
              <a:rPr spc="35" dirty="0" err="1"/>
              <a:t>operasi</a:t>
            </a:r>
            <a:r>
              <a:rPr spc="35" dirty="0"/>
              <a:t> </a:t>
            </a:r>
            <a:r>
              <a:rPr spc="40" dirty="0"/>
              <a:t>Dasar</a:t>
            </a:r>
            <a:r>
              <a:rPr spc="-75" dirty="0"/>
              <a:t> </a:t>
            </a:r>
            <a:r>
              <a:rPr spc="31" dirty="0"/>
              <a:t>PCD</a:t>
            </a:r>
          </a:p>
        </p:txBody>
      </p:sp>
      <p:sp>
        <p:nvSpPr>
          <p:cNvPr id="9" name="object 9"/>
          <p:cNvSpPr/>
          <p:nvPr/>
        </p:nvSpPr>
        <p:spPr>
          <a:xfrm>
            <a:off x="1465729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1465729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1687605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687605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1909482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909482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131358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131358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353236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2353236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575111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575111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796988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796988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018864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018864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1465729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1465729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1687605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1687605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1909482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1909482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2131358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2131358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2353236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2353236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2575111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2575111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2796988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2796988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3018864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3018864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1465729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1465729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1687605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1687605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1909482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1909482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2131358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2131358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2353236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2353236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2575111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2575111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2796988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2796988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3018864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3018864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1465729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1465729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1687605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1687605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1909482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1909482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2131358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2131358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2353236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2353236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2575111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2575111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2796988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2796988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3018864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3018864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1465729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1465729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1687605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1687605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1909482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1909482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2131358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2131358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2353236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2353236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2575111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2575111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2796988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2796988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3018864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3018864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1465729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1465729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1687605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1687605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1909482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1909482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2131358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2131358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2353236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2353236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2575111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2575111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2796988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2796988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3018864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3018864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1465729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1465729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1687605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1687605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1909482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1909482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2131358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2131358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2353236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2353236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2575111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2575111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2796988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2796988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3018864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3018864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1465729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1465729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1687605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1687605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1909482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1909482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2131358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2131358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2353236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2353236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2575111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2575111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2796988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2796988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3018864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3018864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 txBox="1"/>
          <p:nvPr/>
        </p:nvSpPr>
        <p:spPr>
          <a:xfrm>
            <a:off x="2011231" y="5979456"/>
            <a:ext cx="682999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22" dirty="0">
                <a:latin typeface="Calibri"/>
                <a:cs typeface="Calibri"/>
              </a:rPr>
              <a:t>CITRA</a:t>
            </a:r>
            <a:r>
              <a:rPr sz="1147" spc="-66" dirty="0">
                <a:latin typeface="Calibri"/>
                <a:cs typeface="Calibri"/>
              </a:rPr>
              <a:t> </a:t>
            </a:r>
            <a:r>
              <a:rPr sz="1147" spc="22" dirty="0">
                <a:latin typeface="Calibri"/>
                <a:cs typeface="Calibri"/>
              </a:rPr>
              <a:t>ASLI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607423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5829299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6051177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6273052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6494929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6716805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6938683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7160559" y="4168588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5607423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5829299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6051177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6273052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6494929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6716805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6938683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7160559" y="439046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5607423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5829299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6051177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6273052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6494929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6716805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6938683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7160559" y="461234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5607423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5829299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6051177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6273052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6494929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6716805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6938683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7160559" y="48342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5607423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5829299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6051177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6273052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6494929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6716805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6938683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7160559" y="50560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5607423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5829299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6051177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6273052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6494929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6716805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6938683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7160559" y="527797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5607423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5829299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6051177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6273052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6494929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6716805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6938683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7160559" y="549984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5607423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5829299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6051177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6273052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6494929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6716805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6938683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7160559" y="572172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59">
                <a:moveTo>
                  <a:pt x="0" y="0"/>
                </a:moveTo>
                <a:lnTo>
                  <a:pt x="0" y="251459"/>
                </a:lnTo>
                <a:lnTo>
                  <a:pt x="251459" y="251459"/>
                </a:lnTo>
                <a:lnTo>
                  <a:pt x="251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202" name="object 202"/>
          <p:cNvGraphicFramePr>
            <a:graphicFrameLocks noGrp="1"/>
          </p:cNvGraphicFramePr>
          <p:nvPr/>
        </p:nvGraphicFramePr>
        <p:xfrm>
          <a:off x="5607423" y="4168588"/>
          <a:ext cx="1775008" cy="1775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876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3" name="object 203"/>
          <p:cNvSpPr txBox="1"/>
          <p:nvPr/>
        </p:nvSpPr>
        <p:spPr>
          <a:xfrm>
            <a:off x="6105858" y="5979456"/>
            <a:ext cx="777127" cy="17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147" spc="22" dirty="0">
                <a:latin typeface="Calibri"/>
                <a:cs typeface="Calibri"/>
              </a:rPr>
              <a:t>CITRA</a:t>
            </a:r>
            <a:r>
              <a:rPr sz="1147" spc="-71" dirty="0">
                <a:latin typeface="Calibri"/>
                <a:cs typeface="Calibri"/>
              </a:rPr>
              <a:t> </a:t>
            </a:r>
            <a:r>
              <a:rPr sz="1147" spc="22" dirty="0">
                <a:latin typeface="Calibri"/>
                <a:cs typeface="Calibri"/>
              </a:rPr>
              <a:t>HASIL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3104926" y="3852582"/>
            <a:ext cx="2490394" cy="65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3104926" y="3832412"/>
            <a:ext cx="2490507" cy="657785"/>
          </a:xfrm>
          <a:custGeom>
            <a:avLst/>
            <a:gdLst/>
            <a:ahLst/>
            <a:cxnLst/>
            <a:rect l="l" t="t" r="r" b="b"/>
            <a:pathLst>
              <a:path w="2822575" h="745489">
                <a:moveTo>
                  <a:pt x="2779487" y="463560"/>
                </a:moveTo>
                <a:lnTo>
                  <a:pt x="2755391" y="425195"/>
                </a:lnTo>
                <a:lnTo>
                  <a:pt x="2676143" y="364235"/>
                </a:lnTo>
                <a:lnTo>
                  <a:pt x="2595371" y="307847"/>
                </a:lnTo>
                <a:lnTo>
                  <a:pt x="2511551" y="257555"/>
                </a:lnTo>
                <a:lnTo>
                  <a:pt x="2427731" y="210311"/>
                </a:lnTo>
                <a:lnTo>
                  <a:pt x="2340863" y="169163"/>
                </a:lnTo>
                <a:lnTo>
                  <a:pt x="2252471" y="132587"/>
                </a:lnTo>
                <a:lnTo>
                  <a:pt x="2162555" y="99059"/>
                </a:lnTo>
                <a:lnTo>
                  <a:pt x="2071115" y="71627"/>
                </a:lnTo>
                <a:lnTo>
                  <a:pt x="1979675" y="48767"/>
                </a:lnTo>
                <a:lnTo>
                  <a:pt x="1886711" y="30479"/>
                </a:lnTo>
                <a:lnTo>
                  <a:pt x="1792223" y="15239"/>
                </a:lnTo>
                <a:lnTo>
                  <a:pt x="1697735" y="6095"/>
                </a:lnTo>
                <a:lnTo>
                  <a:pt x="1603247" y="1523"/>
                </a:lnTo>
                <a:lnTo>
                  <a:pt x="1508759" y="0"/>
                </a:lnTo>
                <a:lnTo>
                  <a:pt x="1414271" y="4571"/>
                </a:lnTo>
                <a:lnTo>
                  <a:pt x="1319783" y="13715"/>
                </a:lnTo>
                <a:lnTo>
                  <a:pt x="1226819" y="25907"/>
                </a:lnTo>
                <a:lnTo>
                  <a:pt x="1132331" y="44195"/>
                </a:lnTo>
                <a:lnTo>
                  <a:pt x="1039367" y="65531"/>
                </a:lnTo>
                <a:lnTo>
                  <a:pt x="947927" y="92963"/>
                </a:lnTo>
                <a:lnTo>
                  <a:pt x="856487" y="123443"/>
                </a:lnTo>
                <a:lnTo>
                  <a:pt x="768095" y="158495"/>
                </a:lnTo>
                <a:lnTo>
                  <a:pt x="679703" y="198119"/>
                </a:lnTo>
                <a:lnTo>
                  <a:pt x="592835" y="243839"/>
                </a:lnTo>
                <a:lnTo>
                  <a:pt x="507491" y="291083"/>
                </a:lnTo>
                <a:lnTo>
                  <a:pt x="425195" y="344423"/>
                </a:lnTo>
                <a:lnTo>
                  <a:pt x="344423" y="402335"/>
                </a:lnTo>
                <a:lnTo>
                  <a:pt x="265175" y="464819"/>
                </a:lnTo>
                <a:lnTo>
                  <a:pt x="188975" y="530351"/>
                </a:lnTo>
                <a:lnTo>
                  <a:pt x="115823" y="600455"/>
                </a:lnTo>
                <a:lnTo>
                  <a:pt x="45719" y="675131"/>
                </a:lnTo>
                <a:lnTo>
                  <a:pt x="0" y="726947"/>
                </a:lnTo>
                <a:lnTo>
                  <a:pt x="21335" y="745235"/>
                </a:lnTo>
                <a:lnTo>
                  <a:pt x="65531" y="694943"/>
                </a:lnTo>
                <a:lnTo>
                  <a:pt x="135635" y="620267"/>
                </a:lnTo>
                <a:lnTo>
                  <a:pt x="208787" y="550163"/>
                </a:lnTo>
                <a:lnTo>
                  <a:pt x="208787" y="550377"/>
                </a:lnTo>
                <a:lnTo>
                  <a:pt x="283463" y="486155"/>
                </a:lnTo>
                <a:lnTo>
                  <a:pt x="359663" y="426391"/>
                </a:lnTo>
                <a:lnTo>
                  <a:pt x="359663" y="425195"/>
                </a:lnTo>
                <a:lnTo>
                  <a:pt x="440435" y="367283"/>
                </a:lnTo>
                <a:lnTo>
                  <a:pt x="440435" y="368807"/>
                </a:lnTo>
                <a:lnTo>
                  <a:pt x="521207" y="316455"/>
                </a:lnTo>
                <a:lnTo>
                  <a:pt x="521207" y="315467"/>
                </a:lnTo>
                <a:lnTo>
                  <a:pt x="605027" y="269067"/>
                </a:lnTo>
                <a:lnTo>
                  <a:pt x="605027" y="268223"/>
                </a:lnTo>
                <a:lnTo>
                  <a:pt x="690371" y="224803"/>
                </a:lnTo>
                <a:lnTo>
                  <a:pt x="690371" y="224027"/>
                </a:lnTo>
                <a:lnTo>
                  <a:pt x="778763" y="184403"/>
                </a:lnTo>
                <a:lnTo>
                  <a:pt x="867155" y="149351"/>
                </a:lnTo>
                <a:lnTo>
                  <a:pt x="955547" y="119388"/>
                </a:lnTo>
                <a:lnTo>
                  <a:pt x="955547" y="118871"/>
                </a:lnTo>
                <a:lnTo>
                  <a:pt x="1046987" y="92963"/>
                </a:lnTo>
                <a:lnTo>
                  <a:pt x="1138427" y="71627"/>
                </a:lnTo>
                <a:lnTo>
                  <a:pt x="1229867" y="53639"/>
                </a:lnTo>
                <a:lnTo>
                  <a:pt x="1229867" y="53339"/>
                </a:lnTo>
                <a:lnTo>
                  <a:pt x="1322831" y="41344"/>
                </a:lnTo>
                <a:lnTo>
                  <a:pt x="1322831" y="41147"/>
                </a:lnTo>
                <a:lnTo>
                  <a:pt x="1417319" y="32003"/>
                </a:lnTo>
                <a:lnTo>
                  <a:pt x="1417319" y="33454"/>
                </a:lnTo>
                <a:lnTo>
                  <a:pt x="1508759" y="29029"/>
                </a:lnTo>
                <a:lnTo>
                  <a:pt x="1603247" y="28955"/>
                </a:lnTo>
                <a:lnTo>
                  <a:pt x="1696211" y="33527"/>
                </a:lnTo>
                <a:lnTo>
                  <a:pt x="1789175" y="44195"/>
                </a:lnTo>
                <a:lnTo>
                  <a:pt x="1882139" y="57911"/>
                </a:lnTo>
                <a:lnTo>
                  <a:pt x="1882139" y="58211"/>
                </a:lnTo>
                <a:lnTo>
                  <a:pt x="1973579" y="76199"/>
                </a:lnTo>
                <a:lnTo>
                  <a:pt x="1973579" y="76580"/>
                </a:lnTo>
                <a:lnTo>
                  <a:pt x="2063495" y="99059"/>
                </a:lnTo>
                <a:lnTo>
                  <a:pt x="2153411" y="126491"/>
                </a:lnTo>
                <a:lnTo>
                  <a:pt x="2241803" y="158495"/>
                </a:lnTo>
                <a:lnTo>
                  <a:pt x="2328671" y="195071"/>
                </a:lnTo>
                <a:lnTo>
                  <a:pt x="2414015" y="236219"/>
                </a:lnTo>
                <a:lnTo>
                  <a:pt x="2497835" y="281939"/>
                </a:lnTo>
                <a:lnTo>
                  <a:pt x="2580131" y="332231"/>
                </a:lnTo>
                <a:lnTo>
                  <a:pt x="2660903" y="387095"/>
                </a:lnTo>
                <a:lnTo>
                  <a:pt x="2660903" y="388238"/>
                </a:lnTo>
                <a:lnTo>
                  <a:pt x="2738627" y="446531"/>
                </a:lnTo>
                <a:lnTo>
                  <a:pt x="2738627" y="447801"/>
                </a:lnTo>
                <a:lnTo>
                  <a:pt x="2751719" y="458711"/>
                </a:lnTo>
                <a:lnTo>
                  <a:pt x="2779487" y="463560"/>
                </a:lnTo>
                <a:close/>
              </a:path>
              <a:path w="2822575" h="745489">
                <a:moveTo>
                  <a:pt x="208787" y="550377"/>
                </a:moveTo>
                <a:lnTo>
                  <a:pt x="208787" y="550163"/>
                </a:lnTo>
                <a:lnTo>
                  <a:pt x="207263" y="551687"/>
                </a:lnTo>
                <a:lnTo>
                  <a:pt x="208787" y="550377"/>
                </a:lnTo>
                <a:close/>
              </a:path>
              <a:path w="2822575" h="745489">
                <a:moveTo>
                  <a:pt x="361187" y="425195"/>
                </a:moveTo>
                <a:lnTo>
                  <a:pt x="359663" y="425195"/>
                </a:lnTo>
                <a:lnTo>
                  <a:pt x="359663" y="426391"/>
                </a:lnTo>
                <a:lnTo>
                  <a:pt x="361187" y="425195"/>
                </a:lnTo>
                <a:close/>
              </a:path>
              <a:path w="2822575" h="745489">
                <a:moveTo>
                  <a:pt x="522731" y="315467"/>
                </a:moveTo>
                <a:lnTo>
                  <a:pt x="521207" y="315467"/>
                </a:lnTo>
                <a:lnTo>
                  <a:pt x="521207" y="316455"/>
                </a:lnTo>
                <a:lnTo>
                  <a:pt x="522731" y="315467"/>
                </a:lnTo>
                <a:close/>
              </a:path>
              <a:path w="2822575" h="745489">
                <a:moveTo>
                  <a:pt x="606551" y="268223"/>
                </a:moveTo>
                <a:lnTo>
                  <a:pt x="605027" y="268223"/>
                </a:lnTo>
                <a:lnTo>
                  <a:pt x="605027" y="269067"/>
                </a:lnTo>
                <a:lnTo>
                  <a:pt x="606551" y="268223"/>
                </a:lnTo>
                <a:close/>
              </a:path>
              <a:path w="2822575" h="745489">
                <a:moveTo>
                  <a:pt x="691895" y="224027"/>
                </a:moveTo>
                <a:lnTo>
                  <a:pt x="690371" y="224027"/>
                </a:lnTo>
                <a:lnTo>
                  <a:pt x="690371" y="224803"/>
                </a:lnTo>
                <a:lnTo>
                  <a:pt x="691895" y="224027"/>
                </a:lnTo>
                <a:close/>
              </a:path>
              <a:path w="2822575" h="745489">
                <a:moveTo>
                  <a:pt x="957071" y="118871"/>
                </a:moveTo>
                <a:lnTo>
                  <a:pt x="955547" y="118871"/>
                </a:lnTo>
                <a:lnTo>
                  <a:pt x="955547" y="119388"/>
                </a:lnTo>
                <a:lnTo>
                  <a:pt x="957071" y="118871"/>
                </a:lnTo>
                <a:close/>
              </a:path>
              <a:path w="2822575" h="745489">
                <a:moveTo>
                  <a:pt x="1231391" y="53339"/>
                </a:moveTo>
                <a:lnTo>
                  <a:pt x="1229867" y="53339"/>
                </a:lnTo>
                <a:lnTo>
                  <a:pt x="1229867" y="53639"/>
                </a:lnTo>
                <a:lnTo>
                  <a:pt x="1231391" y="53339"/>
                </a:lnTo>
                <a:close/>
              </a:path>
              <a:path w="2822575" h="745489">
                <a:moveTo>
                  <a:pt x="1324355" y="41147"/>
                </a:moveTo>
                <a:lnTo>
                  <a:pt x="1322831" y="41147"/>
                </a:lnTo>
                <a:lnTo>
                  <a:pt x="1322831" y="41344"/>
                </a:lnTo>
                <a:lnTo>
                  <a:pt x="1324355" y="41147"/>
                </a:lnTo>
                <a:close/>
              </a:path>
              <a:path w="2822575" h="745489">
                <a:moveTo>
                  <a:pt x="1417319" y="33454"/>
                </a:moveTo>
                <a:lnTo>
                  <a:pt x="1417319" y="32003"/>
                </a:lnTo>
                <a:lnTo>
                  <a:pt x="1415795" y="33527"/>
                </a:lnTo>
                <a:lnTo>
                  <a:pt x="1417319" y="33454"/>
                </a:lnTo>
                <a:close/>
              </a:path>
              <a:path w="2822575" h="745489">
                <a:moveTo>
                  <a:pt x="1510283" y="28955"/>
                </a:moveTo>
                <a:lnTo>
                  <a:pt x="1508759" y="28955"/>
                </a:lnTo>
                <a:lnTo>
                  <a:pt x="1510283" y="28955"/>
                </a:lnTo>
                <a:close/>
              </a:path>
              <a:path w="2822575" h="745489">
                <a:moveTo>
                  <a:pt x="1882139" y="58211"/>
                </a:moveTo>
                <a:lnTo>
                  <a:pt x="1882139" y="57911"/>
                </a:lnTo>
                <a:lnTo>
                  <a:pt x="1880615" y="57911"/>
                </a:lnTo>
                <a:lnTo>
                  <a:pt x="1882139" y="58211"/>
                </a:lnTo>
                <a:close/>
              </a:path>
              <a:path w="2822575" h="745489">
                <a:moveTo>
                  <a:pt x="1973579" y="76580"/>
                </a:moveTo>
                <a:lnTo>
                  <a:pt x="1973579" y="76199"/>
                </a:lnTo>
                <a:lnTo>
                  <a:pt x="1972055" y="76199"/>
                </a:lnTo>
                <a:lnTo>
                  <a:pt x="1973579" y="76580"/>
                </a:lnTo>
                <a:close/>
              </a:path>
              <a:path w="2822575" h="745489">
                <a:moveTo>
                  <a:pt x="2660903" y="388238"/>
                </a:moveTo>
                <a:lnTo>
                  <a:pt x="2660903" y="387095"/>
                </a:lnTo>
                <a:lnTo>
                  <a:pt x="2659379" y="387095"/>
                </a:lnTo>
                <a:lnTo>
                  <a:pt x="2660903" y="388238"/>
                </a:lnTo>
                <a:close/>
              </a:path>
              <a:path w="2822575" h="745489">
                <a:moveTo>
                  <a:pt x="2810255" y="497683"/>
                </a:moveTo>
                <a:lnTo>
                  <a:pt x="2810255" y="470915"/>
                </a:lnTo>
                <a:lnTo>
                  <a:pt x="2791967" y="492251"/>
                </a:lnTo>
                <a:lnTo>
                  <a:pt x="2751719" y="458711"/>
                </a:lnTo>
                <a:lnTo>
                  <a:pt x="2708147" y="451103"/>
                </a:lnTo>
                <a:lnTo>
                  <a:pt x="2700527" y="449579"/>
                </a:lnTo>
                <a:lnTo>
                  <a:pt x="2692907" y="454151"/>
                </a:lnTo>
                <a:lnTo>
                  <a:pt x="2689859" y="469391"/>
                </a:lnTo>
                <a:lnTo>
                  <a:pt x="2695955" y="477011"/>
                </a:lnTo>
                <a:lnTo>
                  <a:pt x="2703575" y="478535"/>
                </a:lnTo>
                <a:lnTo>
                  <a:pt x="2810255" y="497683"/>
                </a:lnTo>
                <a:close/>
              </a:path>
              <a:path w="2822575" h="745489">
                <a:moveTo>
                  <a:pt x="2738627" y="447801"/>
                </a:moveTo>
                <a:lnTo>
                  <a:pt x="2738627" y="446531"/>
                </a:lnTo>
                <a:lnTo>
                  <a:pt x="2737103" y="446531"/>
                </a:lnTo>
                <a:lnTo>
                  <a:pt x="2738627" y="447801"/>
                </a:lnTo>
                <a:close/>
              </a:path>
              <a:path w="2822575" h="745489">
                <a:moveTo>
                  <a:pt x="2804159" y="478027"/>
                </a:moveTo>
                <a:lnTo>
                  <a:pt x="2804159" y="467867"/>
                </a:lnTo>
                <a:lnTo>
                  <a:pt x="2787395" y="486155"/>
                </a:lnTo>
                <a:lnTo>
                  <a:pt x="2779487" y="463560"/>
                </a:lnTo>
                <a:lnTo>
                  <a:pt x="2751719" y="458711"/>
                </a:lnTo>
                <a:lnTo>
                  <a:pt x="2791967" y="492251"/>
                </a:lnTo>
                <a:lnTo>
                  <a:pt x="2804159" y="478027"/>
                </a:lnTo>
                <a:close/>
              </a:path>
              <a:path w="2822575" h="745489">
                <a:moveTo>
                  <a:pt x="2822447" y="499871"/>
                </a:moveTo>
                <a:lnTo>
                  <a:pt x="2782823" y="385571"/>
                </a:lnTo>
                <a:lnTo>
                  <a:pt x="2779775" y="377951"/>
                </a:lnTo>
                <a:lnTo>
                  <a:pt x="2772155" y="374903"/>
                </a:lnTo>
                <a:lnTo>
                  <a:pt x="2764535" y="377951"/>
                </a:lnTo>
                <a:lnTo>
                  <a:pt x="2756915" y="379475"/>
                </a:lnTo>
                <a:lnTo>
                  <a:pt x="2753867" y="387095"/>
                </a:lnTo>
                <a:lnTo>
                  <a:pt x="2755391" y="394715"/>
                </a:lnTo>
                <a:lnTo>
                  <a:pt x="2770452" y="437746"/>
                </a:lnTo>
                <a:lnTo>
                  <a:pt x="2810255" y="470915"/>
                </a:lnTo>
                <a:lnTo>
                  <a:pt x="2810255" y="497683"/>
                </a:lnTo>
                <a:lnTo>
                  <a:pt x="2822447" y="499871"/>
                </a:lnTo>
                <a:close/>
              </a:path>
              <a:path w="2822575" h="745489">
                <a:moveTo>
                  <a:pt x="2810255" y="470915"/>
                </a:moveTo>
                <a:lnTo>
                  <a:pt x="2770452" y="437746"/>
                </a:lnTo>
                <a:lnTo>
                  <a:pt x="2779487" y="463560"/>
                </a:lnTo>
                <a:lnTo>
                  <a:pt x="2804159" y="467867"/>
                </a:lnTo>
                <a:lnTo>
                  <a:pt x="2804159" y="478027"/>
                </a:lnTo>
                <a:lnTo>
                  <a:pt x="2810255" y="470915"/>
                </a:lnTo>
                <a:close/>
              </a:path>
              <a:path w="2822575" h="745489">
                <a:moveTo>
                  <a:pt x="2804159" y="467867"/>
                </a:moveTo>
                <a:lnTo>
                  <a:pt x="2779487" y="463560"/>
                </a:lnTo>
                <a:lnTo>
                  <a:pt x="2787395" y="486155"/>
                </a:lnTo>
                <a:lnTo>
                  <a:pt x="2804159" y="467867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85" y="4069981"/>
            <a:ext cx="1921119" cy="190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6" y="1932789"/>
            <a:ext cx="7651937" cy="3780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indent="-333393"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Level </a:t>
            </a:r>
            <a:r>
              <a:rPr sz="2294" spc="4" dirty="0">
                <a:latin typeface="Calibri"/>
                <a:cs typeface="Calibri"/>
              </a:rPr>
              <a:t>Titik </a:t>
            </a:r>
            <a:r>
              <a:rPr sz="2294" spc="9" dirty="0">
                <a:latin typeface="Calibri"/>
                <a:cs typeface="Calibri"/>
              </a:rPr>
              <a:t>(Operasi</a:t>
            </a:r>
            <a:r>
              <a:rPr sz="2294" spc="-5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Titik)</a:t>
            </a:r>
            <a:endParaRPr sz="2294" dirty="0">
              <a:latin typeface="Calibri"/>
              <a:cs typeface="Calibri"/>
            </a:endParaRPr>
          </a:p>
          <a:p>
            <a:pPr marL="344599">
              <a:spcBef>
                <a:spcPts val="40"/>
              </a:spcBef>
            </a:pPr>
            <a:r>
              <a:rPr sz="2294" spc="18" dirty="0">
                <a:latin typeface="Calibri"/>
                <a:cs typeface="Calibri"/>
              </a:rPr>
              <a:t>Apa </a:t>
            </a:r>
            <a:r>
              <a:rPr sz="2294" spc="13" dirty="0">
                <a:latin typeface="Calibri"/>
                <a:cs typeface="Calibri"/>
              </a:rPr>
              <a:t>yang </a:t>
            </a:r>
            <a:r>
              <a:rPr sz="2294" spc="9" dirty="0">
                <a:latin typeface="Calibri"/>
                <a:cs typeface="Calibri"/>
              </a:rPr>
              <a:t>akan kita bahas </a:t>
            </a:r>
            <a:r>
              <a:rPr sz="2294" spc="13" dirty="0">
                <a:latin typeface="Calibri"/>
                <a:cs typeface="Calibri"/>
              </a:rPr>
              <a:t>hari</a:t>
            </a:r>
            <a:r>
              <a:rPr sz="2294" spc="-66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ini</a:t>
            </a:r>
            <a:endParaRPr sz="2294" dirty="0">
              <a:latin typeface="Calibri"/>
              <a:cs typeface="Calibri"/>
            </a:endParaRPr>
          </a:p>
          <a:p>
            <a:pPr marL="344599" indent="-333393">
              <a:spcBef>
                <a:spcPts val="591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Level</a:t>
            </a:r>
            <a:r>
              <a:rPr sz="2294" spc="-75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Lokal</a:t>
            </a:r>
            <a:endParaRPr sz="2294" dirty="0">
              <a:latin typeface="Calibri"/>
              <a:cs typeface="Calibri"/>
            </a:endParaRPr>
          </a:p>
          <a:p>
            <a:pPr marL="344599" marR="28016">
              <a:lnSpc>
                <a:spcPct val="101200"/>
              </a:lnSpc>
              <a:spcBef>
                <a:spcPts val="9"/>
              </a:spcBef>
            </a:pPr>
            <a:r>
              <a:rPr sz="2294" spc="9" dirty="0">
                <a:latin typeface="Calibri"/>
                <a:cs typeface="Calibri"/>
              </a:rPr>
              <a:t>Contoh: operasi konvolusi </a:t>
            </a:r>
            <a:r>
              <a:rPr sz="2294" spc="13" dirty="0">
                <a:latin typeface="Calibri"/>
                <a:cs typeface="Calibri"/>
              </a:rPr>
              <a:t>yang digunakan </a:t>
            </a:r>
            <a:r>
              <a:rPr sz="2294" spc="18" dirty="0">
                <a:latin typeface="Calibri"/>
                <a:cs typeface="Calibri"/>
              </a:rPr>
              <a:t>pada </a:t>
            </a:r>
            <a:r>
              <a:rPr sz="2294" spc="9" dirty="0">
                <a:latin typeface="Calibri"/>
                <a:cs typeface="Calibri"/>
              </a:rPr>
              <a:t>deteksi tepi,  filter </a:t>
            </a:r>
            <a:r>
              <a:rPr sz="2294" i="1" spc="13" dirty="0">
                <a:latin typeface="Calibri"/>
                <a:cs typeface="Calibri"/>
              </a:rPr>
              <a:t>blur </a:t>
            </a:r>
            <a:r>
              <a:rPr sz="2294" spc="13" dirty="0">
                <a:latin typeface="Calibri"/>
                <a:cs typeface="Calibri"/>
              </a:rPr>
              <a:t>dan</a:t>
            </a:r>
            <a:r>
              <a:rPr sz="2294" spc="-57" dirty="0">
                <a:latin typeface="Calibri"/>
                <a:cs typeface="Calibri"/>
              </a:rPr>
              <a:t> </a:t>
            </a:r>
            <a:r>
              <a:rPr sz="2294" spc="13" dirty="0">
                <a:latin typeface="Calibri"/>
                <a:cs typeface="Calibri"/>
              </a:rPr>
              <a:t>sebagainya</a:t>
            </a:r>
            <a:endParaRPr sz="2294" dirty="0">
              <a:latin typeface="Calibri"/>
              <a:cs typeface="Calibri"/>
            </a:endParaRPr>
          </a:p>
          <a:p>
            <a:pPr marL="344599" indent="-333393">
              <a:spcBef>
                <a:spcPts val="600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Level</a:t>
            </a:r>
            <a:r>
              <a:rPr sz="2294" spc="-71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Global</a:t>
            </a:r>
            <a:endParaRPr sz="2294" dirty="0">
              <a:latin typeface="Calibri"/>
              <a:cs typeface="Calibri"/>
            </a:endParaRPr>
          </a:p>
          <a:p>
            <a:pPr marL="344599" marR="4483">
              <a:lnSpc>
                <a:spcPts val="2797"/>
              </a:lnSpc>
              <a:spcBef>
                <a:spcPts val="88"/>
              </a:spcBef>
            </a:pPr>
            <a:r>
              <a:rPr sz="2294" spc="9" dirty="0">
                <a:latin typeface="Calibri"/>
                <a:cs typeface="Calibri"/>
              </a:rPr>
              <a:t>Contoh: operasi </a:t>
            </a:r>
            <a:r>
              <a:rPr sz="2294" spc="13" dirty="0">
                <a:latin typeface="Calibri"/>
                <a:cs typeface="Calibri"/>
              </a:rPr>
              <a:t>pemerataan </a:t>
            </a:r>
            <a:r>
              <a:rPr sz="2294" spc="9" dirty="0">
                <a:latin typeface="Calibri"/>
                <a:cs typeface="Calibri"/>
              </a:rPr>
              <a:t>histogram </a:t>
            </a:r>
            <a:r>
              <a:rPr sz="2294" spc="13" dirty="0">
                <a:latin typeface="Calibri"/>
                <a:cs typeface="Calibri"/>
              </a:rPr>
              <a:t>berdasarkan </a:t>
            </a:r>
            <a:r>
              <a:rPr sz="2294" spc="9" dirty="0">
                <a:latin typeface="Calibri"/>
                <a:cs typeface="Calibri"/>
              </a:rPr>
              <a:t>rentang  intensitas</a:t>
            </a:r>
            <a:endParaRPr sz="2294" dirty="0">
              <a:latin typeface="Calibri"/>
              <a:cs typeface="Calibri"/>
            </a:endParaRPr>
          </a:p>
          <a:p>
            <a:pPr marL="344599" indent="-333393">
              <a:spcBef>
                <a:spcPts val="490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Level</a:t>
            </a:r>
            <a:r>
              <a:rPr sz="2294" spc="-88" dirty="0">
                <a:latin typeface="Calibri"/>
                <a:cs typeface="Calibri"/>
              </a:rPr>
              <a:t> </a:t>
            </a:r>
            <a:r>
              <a:rPr sz="2294" spc="18" dirty="0">
                <a:latin typeface="Calibri"/>
                <a:cs typeface="Calibri"/>
              </a:rPr>
              <a:t>Obyek</a:t>
            </a:r>
            <a:endParaRPr sz="2294" dirty="0">
              <a:latin typeface="Calibri"/>
              <a:cs typeface="Calibri"/>
            </a:endParaRPr>
          </a:p>
          <a:p>
            <a:pPr marL="344599">
              <a:spcBef>
                <a:spcPts val="31"/>
              </a:spcBef>
            </a:pPr>
            <a:r>
              <a:rPr sz="2294" spc="9" dirty="0">
                <a:latin typeface="Calibri"/>
                <a:cs typeface="Calibri"/>
              </a:rPr>
              <a:t>Contoh: deteksi fitur dari </a:t>
            </a:r>
            <a:r>
              <a:rPr sz="2294" spc="13" dirty="0" err="1">
                <a:latin typeface="Calibri"/>
                <a:cs typeface="Calibri"/>
              </a:rPr>
              <a:t>objek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 err="1">
                <a:latin typeface="Calibri"/>
                <a:cs typeface="Calibri"/>
              </a:rPr>
              <a:t>biner</a:t>
            </a:r>
            <a:r>
              <a:rPr lang="en-US" sz="2294" spc="-75" dirty="0">
                <a:latin typeface="Times New Roman"/>
                <a:cs typeface="Times New Roman"/>
              </a:rPr>
              <a:t> → </a:t>
            </a:r>
            <a:r>
              <a:rPr sz="2294" spc="13" dirty="0">
                <a:latin typeface="Calibri"/>
                <a:cs typeface="Calibri"/>
              </a:rPr>
              <a:t>computer </a:t>
            </a:r>
            <a:r>
              <a:rPr sz="2294" spc="9" dirty="0">
                <a:latin typeface="Calibri"/>
                <a:cs typeface="Calibri"/>
              </a:rPr>
              <a:t>vision</a:t>
            </a:r>
            <a:endParaRPr sz="2294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 marL="53975">
              <a:lnSpc>
                <a:spcPct val="100000"/>
              </a:lnSpc>
            </a:pPr>
            <a:r>
              <a:rPr spc="40" dirty="0"/>
              <a:t>Operasi</a:t>
            </a:r>
            <a:r>
              <a:rPr spc="-35" dirty="0"/>
              <a:t> </a:t>
            </a:r>
            <a:r>
              <a:rPr spc="49" dirty="0"/>
              <a:t>Komputasional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9" y="941294"/>
            <a:ext cx="8031422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1927545"/>
            <a:ext cx="9143999" cy="2711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4483" indent="-333393">
              <a:lnSpc>
                <a:spcPct val="101499"/>
              </a:lnSpc>
              <a:buFont typeface="Arial"/>
              <a:buChar char="•"/>
              <a:tabLst>
                <a:tab pos="345160" algn="l"/>
                <a:tab pos="3778825" algn="l"/>
              </a:tabLst>
            </a:pPr>
            <a:r>
              <a:rPr lang="en-US" sz="2294" i="1" spc="13" dirty="0" err="1">
                <a:latin typeface="Calibri"/>
                <a:cs typeface="Calibri"/>
              </a:rPr>
              <a:t>Pengingat</a:t>
            </a:r>
            <a:r>
              <a:rPr sz="2294" i="1" spc="13" dirty="0">
                <a:latin typeface="Calibri"/>
                <a:cs typeface="Calibri"/>
              </a:rPr>
              <a:t>: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piksel </a:t>
            </a:r>
            <a:r>
              <a:rPr sz="2294" spc="13" dirty="0">
                <a:latin typeface="Calibri"/>
                <a:cs typeface="Calibri"/>
              </a:rPr>
              <a:t>dinyatakan sebagai sebuah </a:t>
            </a:r>
            <a:r>
              <a:rPr sz="2294" spc="9" dirty="0">
                <a:latin typeface="Calibri"/>
                <a:cs typeface="Calibri"/>
              </a:rPr>
              <a:t>fungsi intensitas  </a:t>
            </a:r>
            <a:r>
              <a:rPr sz="2294" spc="18" dirty="0">
                <a:latin typeface="Calibri"/>
                <a:cs typeface="Calibri"/>
              </a:rPr>
              <a:t>pada </a:t>
            </a:r>
            <a:r>
              <a:rPr sz="2294" spc="13" dirty="0">
                <a:latin typeface="Calibri"/>
                <a:cs typeface="Calibri"/>
              </a:rPr>
              <a:t>sebuah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sz="2294" spc="4" dirty="0" err="1">
                <a:latin typeface="Calibri"/>
                <a:cs typeface="Calibri"/>
              </a:rPr>
              <a:t>titik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sz="2294" spc="9" dirty="0" err="1">
                <a:latin typeface="Calibri"/>
                <a:cs typeface="Calibri"/>
              </a:rPr>
              <a:t>koordinat</a:t>
            </a:r>
            <a:r>
              <a:rPr lang="en-US" sz="2294" spc="9" dirty="0">
                <a:latin typeface="Calibri"/>
                <a:cs typeface="Calibri"/>
              </a:rPr>
              <a:t> </a:t>
            </a:r>
            <a:r>
              <a:rPr sz="2294" i="1" spc="9" dirty="0">
                <a:latin typeface="Times New Roman"/>
                <a:cs typeface="Times New Roman"/>
              </a:rPr>
              <a:t>f</a:t>
            </a:r>
            <a:r>
              <a:rPr sz="2294" spc="9" dirty="0">
                <a:latin typeface="Times New Roman"/>
                <a:cs typeface="Times New Roman"/>
              </a:rPr>
              <a:t>(x,y)</a:t>
            </a:r>
            <a:endParaRPr sz="2294" dirty="0">
              <a:latin typeface="Times New Roman"/>
              <a:cs typeface="Times New Roman"/>
            </a:endParaRPr>
          </a:p>
          <a:p>
            <a:pPr marL="344599" marR="128314" indent="-333393">
              <a:lnSpc>
                <a:spcPct val="101499"/>
              </a:lnSpc>
              <a:spcBef>
                <a:spcPts val="552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Operasi </a:t>
            </a:r>
            <a:r>
              <a:rPr sz="2294" spc="4" dirty="0">
                <a:latin typeface="Calibri"/>
                <a:cs typeface="Calibri"/>
              </a:rPr>
              <a:t>titik </a:t>
            </a:r>
            <a:r>
              <a:rPr sz="2294" spc="9" dirty="0">
                <a:latin typeface="Calibri"/>
                <a:cs typeface="Calibri"/>
              </a:rPr>
              <a:t>memodifikasi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9" dirty="0" err="1">
                <a:latin typeface="Calibri"/>
                <a:cs typeface="Calibri"/>
              </a:rPr>
              <a:t>intensitas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sz="2294" spc="4" dirty="0" err="1">
                <a:latin typeface="Calibri"/>
                <a:cs typeface="Calibri"/>
              </a:rPr>
              <a:t>piksel</a:t>
            </a:r>
            <a:r>
              <a:rPr lang="en-US" sz="2294" spc="4" dirty="0">
                <a:latin typeface="Calibri"/>
                <a:cs typeface="Calibri"/>
              </a:rPr>
              <a:t>.</a:t>
            </a:r>
          </a:p>
          <a:p>
            <a:pPr marL="344599" marR="128314" indent="-333393">
              <a:lnSpc>
                <a:spcPct val="101499"/>
              </a:lnSpc>
              <a:spcBef>
                <a:spcPts val="552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3" dirty="0" err="1">
                <a:latin typeface="Calibri"/>
                <a:cs typeface="Calibri"/>
              </a:rPr>
              <a:t>Operasi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ini bersifat </a:t>
            </a:r>
            <a:r>
              <a:rPr sz="2294" i="1" spc="13" dirty="0">
                <a:latin typeface="Calibri"/>
                <a:cs typeface="Calibri"/>
              </a:rPr>
              <a:t>pointwise </a:t>
            </a:r>
            <a:r>
              <a:rPr sz="2294" spc="9" dirty="0">
                <a:latin typeface="Calibri"/>
                <a:cs typeface="Calibri"/>
              </a:rPr>
              <a:t>(tiap operasi </a:t>
            </a:r>
            <a:r>
              <a:rPr sz="2294" spc="18" dirty="0">
                <a:latin typeface="Calibri"/>
                <a:cs typeface="Calibri"/>
              </a:rPr>
              <a:t>hanya </a:t>
            </a:r>
            <a:r>
              <a:rPr sz="2294" spc="13" dirty="0">
                <a:latin typeface="Calibri"/>
                <a:cs typeface="Calibri"/>
              </a:rPr>
              <a:t>diterapkan  </a:t>
            </a:r>
            <a:r>
              <a:rPr sz="2294" spc="18" dirty="0">
                <a:latin typeface="Calibri"/>
                <a:cs typeface="Calibri"/>
              </a:rPr>
              <a:t>pada </a:t>
            </a:r>
            <a:r>
              <a:rPr sz="2294" spc="9" dirty="0">
                <a:latin typeface="Calibri"/>
                <a:cs typeface="Calibri"/>
              </a:rPr>
              <a:t>piksel</a:t>
            </a:r>
            <a:r>
              <a:rPr sz="2294" spc="-71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tunggal)</a:t>
            </a:r>
            <a:endParaRPr sz="2294" dirty="0">
              <a:latin typeface="Calibri"/>
              <a:cs typeface="Calibri"/>
            </a:endParaRPr>
          </a:p>
          <a:p>
            <a:pPr marL="344599">
              <a:spcBef>
                <a:spcPts val="31"/>
              </a:spcBef>
            </a:pPr>
            <a:r>
              <a:rPr lang="en-US" sz="2294" spc="1129" dirty="0">
                <a:latin typeface="Times New Roman"/>
                <a:cs typeface="Times New Roman"/>
              </a:rPr>
              <a:t>→</a:t>
            </a:r>
            <a:r>
              <a:rPr sz="2294" spc="-101" dirty="0"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Calibri"/>
                <a:cs typeface="Calibri"/>
              </a:rPr>
              <a:t>dapat juga </a:t>
            </a:r>
            <a:r>
              <a:rPr sz="2294" spc="9" dirty="0">
                <a:latin typeface="Calibri"/>
                <a:cs typeface="Calibri"/>
              </a:rPr>
              <a:t>diulang </a:t>
            </a:r>
            <a:r>
              <a:rPr sz="2294" spc="13" dirty="0">
                <a:latin typeface="Calibri"/>
                <a:cs typeface="Calibri"/>
              </a:rPr>
              <a:t>terhadap </a:t>
            </a:r>
            <a:r>
              <a:rPr sz="2294" spc="9" dirty="0">
                <a:latin typeface="Calibri"/>
                <a:cs typeface="Calibri"/>
              </a:rPr>
              <a:t>seluruh piksel citra digital</a:t>
            </a:r>
            <a:endParaRPr sz="2294" dirty="0">
              <a:latin typeface="Calibri"/>
              <a:cs typeface="Calibri"/>
            </a:endParaRPr>
          </a:p>
          <a:p>
            <a:pPr marL="344599" marR="1647353" indent="-333393">
              <a:lnSpc>
                <a:spcPct val="101499"/>
              </a:lnSpc>
              <a:spcBef>
                <a:spcPts val="552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Operasi </a:t>
            </a:r>
            <a:r>
              <a:rPr sz="2294" spc="4" dirty="0">
                <a:latin typeface="Calibri"/>
                <a:cs typeface="Calibri"/>
              </a:rPr>
              <a:t>titik </a:t>
            </a:r>
            <a:r>
              <a:rPr sz="2294" spc="9" dirty="0">
                <a:latin typeface="Calibri"/>
                <a:cs typeface="Calibri"/>
              </a:rPr>
              <a:t>disebut </a:t>
            </a:r>
            <a:r>
              <a:rPr sz="2294" spc="13" dirty="0">
                <a:latin typeface="Calibri"/>
                <a:cs typeface="Calibri"/>
              </a:rPr>
              <a:t>juga </a:t>
            </a:r>
            <a:r>
              <a:rPr sz="2294" spc="13" dirty="0" err="1">
                <a:latin typeface="Calibri"/>
                <a:cs typeface="Calibri"/>
              </a:rPr>
              <a:t>Gr</a:t>
            </a:r>
            <a:r>
              <a:rPr lang="en-US" sz="2294" spc="13" dirty="0" err="1">
                <a:latin typeface="Calibri"/>
                <a:cs typeface="Calibri"/>
              </a:rPr>
              <a:t>a</a:t>
            </a:r>
            <a:r>
              <a:rPr sz="2294" spc="13" dirty="0" err="1">
                <a:latin typeface="Calibri"/>
                <a:cs typeface="Calibri"/>
              </a:rPr>
              <a:t>yscale</a:t>
            </a:r>
            <a:r>
              <a:rPr sz="2294" spc="9" dirty="0" err="1">
                <a:latin typeface="Calibri"/>
                <a:cs typeface="Calibri"/>
              </a:rPr>
              <a:t>Transformation</a:t>
            </a:r>
            <a:r>
              <a:rPr sz="2294" spc="-9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Function</a:t>
            </a:r>
            <a:endParaRPr sz="2294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40" dirty="0"/>
              <a:t>Operasi</a:t>
            </a:r>
            <a:r>
              <a:rPr spc="-53" dirty="0"/>
              <a:t> </a:t>
            </a:r>
            <a:r>
              <a:rPr spc="53" dirty="0"/>
              <a:t>Titik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7" y="1932789"/>
            <a:ext cx="7215468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indent="-333393"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Operasi </a:t>
            </a:r>
            <a:r>
              <a:rPr sz="2294" spc="4" dirty="0">
                <a:latin typeface="Calibri"/>
                <a:cs typeface="Calibri"/>
              </a:rPr>
              <a:t>titik </a:t>
            </a:r>
            <a:r>
              <a:rPr sz="2294" spc="13" dirty="0">
                <a:latin typeface="Calibri"/>
                <a:cs typeface="Calibri"/>
              </a:rPr>
              <a:t>dapat </a:t>
            </a:r>
            <a:r>
              <a:rPr sz="2294" spc="9" dirty="0">
                <a:latin typeface="Calibri"/>
                <a:cs typeface="Calibri"/>
              </a:rPr>
              <a:t>dinyatakan </a:t>
            </a:r>
            <a:r>
              <a:rPr sz="2294" spc="13" dirty="0">
                <a:latin typeface="Calibri"/>
                <a:cs typeface="Calibri"/>
              </a:rPr>
              <a:t>secara matematis</a:t>
            </a:r>
            <a:r>
              <a:rPr sz="2294" spc="-26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sebagai: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40" dirty="0"/>
              <a:t>Operasi</a:t>
            </a:r>
            <a:r>
              <a:rPr spc="-53" dirty="0"/>
              <a:t> </a:t>
            </a:r>
            <a:r>
              <a:rPr spc="53" dirty="0"/>
              <a:t>Titik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4905" y="3207123"/>
            <a:ext cx="3106271" cy="515926"/>
          </a:xfrm>
          <a:prstGeom prst="rect">
            <a:avLst/>
          </a:prstGeom>
          <a:ln w="20954">
            <a:solidFill>
              <a:srgbClr val="F6913F"/>
            </a:solidFill>
          </a:ln>
        </p:spPr>
        <p:txBody>
          <a:bodyPr vert="horz" wrap="square" lIns="0" tIns="100853" rIns="0" bIns="0" rtlCol="0">
            <a:spAutoFit/>
          </a:bodyPr>
          <a:lstStyle/>
          <a:p>
            <a:pPr marL="152968">
              <a:spcBef>
                <a:spcPts val="794"/>
              </a:spcBef>
            </a:pP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B</a:t>
            </a:r>
            <a:r>
              <a:rPr sz="2294" spc="9" dirty="0">
                <a:latin typeface="Times New Roman"/>
                <a:cs typeface="Times New Roman"/>
              </a:rPr>
              <a:t>(x,y) </a:t>
            </a:r>
            <a:r>
              <a:rPr sz="2691" spc="18" dirty="0">
                <a:latin typeface="Times New Roman"/>
                <a:cs typeface="Times New Roman"/>
              </a:rPr>
              <a:t>= </a:t>
            </a:r>
            <a:r>
              <a:rPr sz="2691" spc="22" dirty="0">
                <a:latin typeface="Times New Roman"/>
                <a:cs typeface="Times New Roman"/>
              </a:rPr>
              <a:t>O </a:t>
            </a:r>
            <a:r>
              <a:rPr sz="2691" spc="13" dirty="0">
                <a:latin typeface="Times New Roman"/>
                <a:cs typeface="Times New Roman"/>
              </a:rPr>
              <a:t>{ </a:t>
            </a:r>
            <a:r>
              <a:rPr sz="2691" i="1" spc="13" dirty="0">
                <a:latin typeface="Times New Roman"/>
                <a:cs typeface="Times New Roman"/>
              </a:rPr>
              <a:t>f</a:t>
            </a:r>
            <a:r>
              <a:rPr sz="2713" spc="19" baseline="-20325" dirty="0">
                <a:latin typeface="Times New Roman"/>
                <a:cs typeface="Times New Roman"/>
              </a:rPr>
              <a:t>A</a:t>
            </a:r>
            <a:r>
              <a:rPr sz="2294" spc="13" dirty="0">
                <a:latin typeface="Times New Roman"/>
                <a:cs typeface="Times New Roman"/>
              </a:rPr>
              <a:t>(x,y)</a:t>
            </a:r>
            <a:r>
              <a:rPr sz="2294" spc="-18" dirty="0">
                <a:latin typeface="Times New Roman"/>
                <a:cs typeface="Times New Roman"/>
              </a:rPr>
              <a:t> </a:t>
            </a:r>
            <a:r>
              <a:rPr sz="2691" spc="13" dirty="0">
                <a:latin typeface="Times New Roman"/>
                <a:cs typeface="Times New Roman"/>
              </a:rPr>
              <a:t>}</a:t>
            </a:r>
            <a:endParaRPr sz="26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2449" y="4793201"/>
            <a:ext cx="2970119" cy="794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i="1" spc="9" dirty="0">
                <a:latin typeface="Calibri"/>
                <a:cs typeface="Calibri"/>
              </a:rPr>
              <a:t>f</a:t>
            </a:r>
            <a:r>
              <a:rPr sz="1721" spc="13" baseline="-23504" dirty="0">
                <a:latin typeface="Calibri"/>
                <a:cs typeface="Calibri"/>
              </a:rPr>
              <a:t>A  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57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input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40"/>
              </a:spcBef>
            </a:pPr>
            <a:r>
              <a:rPr sz="1721" i="1" spc="4" dirty="0">
                <a:latin typeface="Calibri"/>
                <a:cs typeface="Calibri"/>
              </a:rPr>
              <a:t>f</a:t>
            </a:r>
            <a:r>
              <a:rPr sz="1721" spc="6" baseline="-23504" dirty="0">
                <a:latin typeface="Calibri"/>
                <a:cs typeface="Calibri"/>
              </a:rPr>
              <a:t>B  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35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output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31"/>
              </a:spcBef>
            </a:pPr>
            <a:r>
              <a:rPr sz="1721" spc="13" dirty="0">
                <a:latin typeface="Calibri"/>
                <a:cs typeface="Calibri"/>
              </a:rPr>
              <a:t>O </a:t>
            </a:r>
            <a:r>
              <a:rPr sz="1721" spc="4" dirty="0">
                <a:latin typeface="Calibri"/>
                <a:cs typeface="Calibri"/>
              </a:rPr>
              <a:t>: </a:t>
            </a:r>
            <a:r>
              <a:rPr sz="1721" spc="9" dirty="0">
                <a:latin typeface="Calibri"/>
                <a:cs typeface="Calibri"/>
              </a:rPr>
              <a:t>operasi </a:t>
            </a:r>
            <a:r>
              <a:rPr sz="1721" spc="4" dirty="0">
                <a:latin typeface="Calibri"/>
                <a:cs typeface="Calibri"/>
              </a:rPr>
              <a:t>titik linier </a:t>
            </a:r>
            <a:r>
              <a:rPr sz="1721" spc="13" dirty="0">
                <a:latin typeface="Calibri"/>
                <a:cs typeface="Calibri"/>
              </a:rPr>
              <a:t>/</a:t>
            </a:r>
            <a:r>
              <a:rPr sz="1721" spc="-49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non-linier</a:t>
            </a:r>
            <a:endParaRPr sz="172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8" y="1932789"/>
            <a:ext cx="4449296" cy="2073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94" spc="9" dirty="0">
                <a:latin typeface="Calibri"/>
                <a:cs typeface="Calibri"/>
              </a:rPr>
              <a:t>Jenis-jenis operasi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titik:</a:t>
            </a:r>
            <a:endParaRPr sz="2294" dirty="0">
              <a:latin typeface="Calibri"/>
              <a:cs typeface="Calibri"/>
            </a:endParaRPr>
          </a:p>
          <a:p>
            <a:pPr marL="344599" indent="-333393">
              <a:spcBef>
                <a:spcPts val="600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Thresholding</a:t>
            </a:r>
            <a:endParaRPr sz="2294" dirty="0">
              <a:latin typeface="Calibri"/>
              <a:cs typeface="Calibri"/>
            </a:endParaRPr>
          </a:p>
          <a:p>
            <a:pPr marL="344599" indent="-333393">
              <a:spcBef>
                <a:spcPts val="591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9" dirty="0">
                <a:latin typeface="Calibri"/>
                <a:cs typeface="Calibri"/>
              </a:rPr>
              <a:t>Modifikasi </a:t>
            </a:r>
            <a:r>
              <a:rPr sz="2294" i="1" spc="13" dirty="0">
                <a:latin typeface="Calibri"/>
                <a:cs typeface="Calibri"/>
              </a:rPr>
              <a:t>Brightness</a:t>
            </a:r>
            <a:r>
              <a:rPr sz="2294" i="1" spc="-31" dirty="0">
                <a:latin typeface="Calibri"/>
                <a:cs typeface="Calibri"/>
              </a:rPr>
              <a:t> </a:t>
            </a:r>
            <a:r>
              <a:rPr sz="2294" spc="13" dirty="0">
                <a:latin typeface="Calibri"/>
                <a:cs typeface="Calibri"/>
              </a:rPr>
              <a:t>(Kecerahan)</a:t>
            </a:r>
            <a:endParaRPr sz="2294" dirty="0">
              <a:latin typeface="Calibri"/>
              <a:cs typeface="Calibri"/>
            </a:endParaRPr>
          </a:p>
          <a:p>
            <a:pPr marL="344599" indent="-333393">
              <a:spcBef>
                <a:spcPts val="591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9" dirty="0">
                <a:latin typeface="Calibri"/>
                <a:cs typeface="Calibri"/>
              </a:rPr>
              <a:t>Modifikasi</a:t>
            </a:r>
            <a:r>
              <a:rPr sz="2294" spc="-53" dirty="0">
                <a:latin typeface="Calibri"/>
                <a:cs typeface="Calibri"/>
              </a:rPr>
              <a:t> </a:t>
            </a:r>
            <a:r>
              <a:rPr sz="2294" spc="13" dirty="0">
                <a:latin typeface="Calibri"/>
                <a:cs typeface="Calibri"/>
              </a:rPr>
              <a:t>Kontras</a:t>
            </a:r>
            <a:endParaRPr sz="2294" dirty="0">
              <a:latin typeface="Calibri"/>
              <a:cs typeface="Calibri"/>
            </a:endParaRPr>
          </a:p>
          <a:p>
            <a:pPr marL="344599" indent="-333393">
              <a:spcBef>
                <a:spcPts val="591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3" dirty="0" err="1">
                <a:latin typeface="Calibri"/>
                <a:cs typeface="Calibri"/>
              </a:rPr>
              <a:t>Negasi</a:t>
            </a:r>
            <a:endParaRPr sz="2294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 marL="53975">
              <a:lnSpc>
                <a:spcPct val="100000"/>
              </a:lnSpc>
            </a:pPr>
            <a:r>
              <a:rPr spc="40" dirty="0"/>
              <a:t>Operasi</a:t>
            </a:r>
            <a:r>
              <a:rPr spc="-53" dirty="0"/>
              <a:t> </a:t>
            </a:r>
            <a:r>
              <a:rPr spc="53" dirty="0"/>
              <a:t>Titik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8" y="1913964"/>
            <a:ext cx="7621681" cy="1505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4483" indent="-333393">
              <a:lnSpc>
                <a:spcPts val="2788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Mengubah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9" dirty="0">
                <a:latin typeface="Calibri"/>
                <a:cs typeface="Calibri"/>
              </a:rPr>
              <a:t>intensitas suatu piksel </a:t>
            </a:r>
            <a:r>
              <a:rPr sz="2294" spc="18" dirty="0">
                <a:latin typeface="Calibri"/>
                <a:cs typeface="Calibri"/>
              </a:rPr>
              <a:t>dengan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13" dirty="0">
                <a:latin typeface="Calibri"/>
                <a:cs typeface="Calibri"/>
              </a:rPr>
              <a:t>tertentu,  </a:t>
            </a:r>
            <a:r>
              <a:rPr sz="2338" spc="-9" dirty="0">
                <a:latin typeface="Calibri"/>
                <a:cs typeface="Calibri"/>
              </a:rPr>
              <a:t>berdasarkan ambang </a:t>
            </a:r>
            <a:r>
              <a:rPr sz="2338" spc="-4" dirty="0">
                <a:latin typeface="Calibri"/>
                <a:cs typeface="Calibri"/>
              </a:rPr>
              <a:t>yang </a:t>
            </a:r>
            <a:r>
              <a:rPr sz="2338" spc="-9" dirty="0">
                <a:latin typeface="Calibri"/>
                <a:cs typeface="Calibri"/>
              </a:rPr>
              <a:t>telah</a:t>
            </a:r>
            <a:r>
              <a:rPr sz="2338" spc="-31" dirty="0">
                <a:latin typeface="Calibri"/>
                <a:cs typeface="Calibri"/>
              </a:rPr>
              <a:t> </a:t>
            </a:r>
            <a:r>
              <a:rPr sz="2338" spc="-9" dirty="0">
                <a:latin typeface="Calibri"/>
                <a:cs typeface="Calibri"/>
              </a:rPr>
              <a:t>ditetapkan</a:t>
            </a:r>
            <a:endParaRPr sz="2338">
              <a:latin typeface="Calibri"/>
              <a:cs typeface="Calibri"/>
            </a:endParaRPr>
          </a:p>
          <a:p>
            <a:pPr>
              <a:spcBef>
                <a:spcPts val="40"/>
              </a:spcBef>
              <a:buFont typeface="Arial"/>
              <a:buChar char="•"/>
            </a:pPr>
            <a:endParaRPr sz="2824">
              <a:latin typeface="Times New Roman"/>
              <a:cs typeface="Times New Roman"/>
            </a:endParaRPr>
          </a:p>
          <a:p>
            <a:pPr marL="344599" indent="-333393">
              <a:buFont typeface="Arial"/>
              <a:buChar char="•"/>
              <a:tabLst>
                <a:tab pos="345160" algn="l"/>
              </a:tabLst>
            </a:pPr>
            <a:r>
              <a:rPr sz="2294" i="1" spc="13" dirty="0">
                <a:latin typeface="Calibri"/>
                <a:cs typeface="Calibri"/>
              </a:rPr>
              <a:t>Thresholding</a:t>
            </a:r>
            <a:r>
              <a:rPr sz="2294" i="1" spc="-35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tunggal: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22" dirty="0"/>
              <a:t>T</a:t>
            </a:r>
            <a:r>
              <a:rPr spc="40" dirty="0"/>
              <a:t>h</a:t>
            </a:r>
            <a:r>
              <a:rPr spc="18" dirty="0"/>
              <a:t>r</a:t>
            </a:r>
            <a:r>
              <a:rPr spc="22" dirty="0"/>
              <a:t>e</a:t>
            </a:r>
            <a:r>
              <a:rPr spc="35" dirty="0"/>
              <a:t>s</a:t>
            </a:r>
            <a:r>
              <a:rPr spc="44" dirty="0"/>
              <a:t>h</a:t>
            </a:r>
            <a:r>
              <a:rPr spc="31" dirty="0"/>
              <a:t>o</a:t>
            </a:r>
            <a:r>
              <a:rPr spc="66" dirty="0"/>
              <a:t>l</a:t>
            </a:r>
            <a:r>
              <a:rPr spc="40" dirty="0"/>
              <a:t>d</a:t>
            </a:r>
            <a:r>
              <a:rPr spc="66" dirty="0"/>
              <a:t>i</a:t>
            </a:r>
            <a:r>
              <a:rPr spc="44" dirty="0"/>
              <a:t>n</a:t>
            </a:r>
            <a:r>
              <a:rPr spc="22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4479" y="3914213"/>
            <a:ext cx="1086971" cy="414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B</a:t>
            </a:r>
            <a:r>
              <a:rPr sz="2294" spc="9" dirty="0">
                <a:latin typeface="Times New Roman"/>
                <a:cs typeface="Times New Roman"/>
              </a:rPr>
              <a:t>(x,y)</a:t>
            </a:r>
            <a:r>
              <a:rPr sz="2294" spc="-66" dirty="0">
                <a:latin typeface="Times New Roman"/>
                <a:cs typeface="Times New Roman"/>
              </a:rPr>
              <a:t> </a:t>
            </a:r>
            <a:r>
              <a:rPr sz="2691" spc="18" dirty="0">
                <a:latin typeface="Times New Roman"/>
                <a:cs typeface="Times New Roman"/>
              </a:rPr>
              <a:t>=</a:t>
            </a:r>
            <a:endParaRPr sz="26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9128" y="3683820"/>
            <a:ext cx="2483224" cy="105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Calibri"/>
                <a:cs typeface="Calibri"/>
              </a:rPr>
              <a:t>a</a:t>
            </a:r>
            <a:r>
              <a:rPr sz="1721" spc="6" baseline="-23504" dirty="0">
                <a:latin typeface="Calibri"/>
                <a:cs typeface="Calibri"/>
              </a:rPr>
              <a:t>1</a:t>
            </a:r>
            <a:r>
              <a:rPr sz="1721" spc="4" dirty="0">
                <a:latin typeface="Calibri"/>
                <a:cs typeface="Calibri"/>
              </a:rPr>
              <a:t>, </a:t>
            </a:r>
            <a:r>
              <a:rPr sz="1721" spc="9" dirty="0">
                <a:latin typeface="Calibri"/>
                <a:cs typeface="Calibri"/>
              </a:rPr>
              <a:t>a</a:t>
            </a:r>
            <a:r>
              <a:rPr sz="1721" spc="13" baseline="-23504" dirty="0">
                <a:latin typeface="Calibri"/>
                <a:cs typeface="Calibri"/>
              </a:rPr>
              <a:t>2  </a:t>
            </a:r>
            <a:r>
              <a:rPr sz="1721" spc="4" dirty="0">
                <a:latin typeface="Calibri"/>
                <a:cs typeface="Calibri"/>
              </a:rPr>
              <a:t>: nilai </a:t>
            </a:r>
            <a:r>
              <a:rPr sz="1721" spc="9" dirty="0">
                <a:latin typeface="Calibri"/>
                <a:cs typeface="Calibri"/>
              </a:rPr>
              <a:t>intensitas</a:t>
            </a:r>
            <a:r>
              <a:rPr sz="1721" spc="-168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baru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40"/>
              </a:spcBef>
            </a:pPr>
            <a:r>
              <a:rPr sz="1721" i="1" spc="9" dirty="0">
                <a:latin typeface="Calibri"/>
                <a:cs typeface="Calibri"/>
              </a:rPr>
              <a:t>f</a:t>
            </a:r>
            <a:r>
              <a:rPr sz="1721" spc="13" baseline="-23504" dirty="0">
                <a:latin typeface="Calibri"/>
                <a:cs typeface="Calibri"/>
              </a:rPr>
              <a:t>A  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57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input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31"/>
              </a:spcBef>
            </a:pPr>
            <a:r>
              <a:rPr sz="1721" i="1" spc="4" dirty="0">
                <a:latin typeface="Calibri"/>
                <a:cs typeface="Calibri"/>
              </a:rPr>
              <a:t>f</a:t>
            </a:r>
            <a:r>
              <a:rPr sz="1721" spc="6" baseline="-23504" dirty="0">
                <a:latin typeface="Calibri"/>
                <a:cs typeface="Calibri"/>
              </a:rPr>
              <a:t>B  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35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output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31"/>
              </a:spcBef>
            </a:pPr>
            <a:r>
              <a:rPr sz="1721" spc="18" dirty="0">
                <a:latin typeface="Calibri"/>
                <a:cs typeface="Calibri"/>
              </a:rPr>
              <a:t>T </a:t>
            </a:r>
            <a:r>
              <a:rPr sz="1721" spc="4" dirty="0">
                <a:latin typeface="Calibri"/>
                <a:cs typeface="Calibri"/>
              </a:rPr>
              <a:t>: nilai </a:t>
            </a:r>
            <a:r>
              <a:rPr sz="1721" spc="13" dirty="0">
                <a:latin typeface="Calibri"/>
                <a:cs typeface="Calibri"/>
              </a:rPr>
              <a:t>ambang</a:t>
            </a:r>
            <a:r>
              <a:rPr sz="1721" spc="-71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(</a:t>
            </a:r>
            <a:r>
              <a:rPr sz="1721" i="1" spc="9" dirty="0">
                <a:latin typeface="Calibri"/>
                <a:cs typeface="Calibri"/>
              </a:rPr>
              <a:t>threshold</a:t>
            </a:r>
            <a:r>
              <a:rPr sz="1721" spc="9" dirty="0">
                <a:latin typeface="Calibri"/>
                <a:cs typeface="Calibri"/>
              </a:rPr>
              <a:t>)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1573" y="3535455"/>
            <a:ext cx="1738593" cy="1086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451620" algn="l"/>
              </a:tabLst>
            </a:pPr>
            <a:r>
              <a:rPr sz="2338" dirty="0">
                <a:latin typeface="Times New Roman"/>
                <a:cs typeface="Times New Roman"/>
              </a:rPr>
              <a:t>a</a:t>
            </a:r>
            <a:r>
              <a:rPr sz="2316" baseline="-20634" dirty="0">
                <a:latin typeface="Times New Roman"/>
                <a:cs typeface="Times New Roman"/>
              </a:rPr>
              <a:t>1</a:t>
            </a:r>
            <a:r>
              <a:rPr sz="2338" dirty="0">
                <a:latin typeface="Times New Roman"/>
                <a:cs typeface="Times New Roman"/>
              </a:rPr>
              <a:t>,	</a:t>
            </a:r>
            <a:r>
              <a:rPr sz="2338" i="1" spc="-4" dirty="0">
                <a:latin typeface="Times New Roman"/>
                <a:cs typeface="Times New Roman"/>
              </a:rPr>
              <a:t>f</a:t>
            </a:r>
            <a:r>
              <a:rPr sz="2316" spc="-6" baseline="-20634" dirty="0">
                <a:latin typeface="Times New Roman"/>
                <a:cs typeface="Times New Roman"/>
              </a:rPr>
              <a:t>A</a:t>
            </a:r>
            <a:r>
              <a:rPr sz="2338" spc="-4" dirty="0">
                <a:latin typeface="Times New Roman"/>
                <a:cs typeface="Times New Roman"/>
              </a:rPr>
              <a:t>(x,y) &lt;</a:t>
            </a:r>
            <a:r>
              <a:rPr sz="2338" spc="-93" dirty="0">
                <a:latin typeface="Times New Roman"/>
                <a:cs typeface="Times New Roman"/>
              </a:rPr>
              <a:t> </a:t>
            </a:r>
            <a:r>
              <a:rPr sz="2338" spc="-4" dirty="0">
                <a:latin typeface="Times New Roman"/>
                <a:cs typeface="Times New Roman"/>
              </a:rPr>
              <a:t>T</a:t>
            </a:r>
            <a:endParaRPr sz="2338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2427">
              <a:latin typeface="Times New Roman"/>
              <a:cs typeface="Times New Roman"/>
            </a:endParaRPr>
          </a:p>
          <a:p>
            <a:pPr>
              <a:tabLst>
                <a:tab pos="451620" algn="l"/>
              </a:tabLst>
            </a:pPr>
            <a:r>
              <a:rPr sz="2294" spc="9" dirty="0">
                <a:latin typeface="Times New Roman"/>
                <a:cs typeface="Times New Roman"/>
              </a:rPr>
              <a:t>a</a:t>
            </a:r>
            <a:r>
              <a:rPr sz="2316" spc="13" baseline="-20634" dirty="0">
                <a:latin typeface="Times New Roman"/>
                <a:cs typeface="Times New Roman"/>
              </a:rPr>
              <a:t>2</a:t>
            </a:r>
            <a:r>
              <a:rPr sz="2294" spc="9" dirty="0">
                <a:latin typeface="Times New Roman"/>
                <a:cs typeface="Times New Roman"/>
              </a:rPr>
              <a:t>,	</a:t>
            </a:r>
            <a:r>
              <a:rPr sz="2294" i="1" spc="9" dirty="0">
                <a:latin typeface="Times New Roman"/>
                <a:cs typeface="Times New Roman"/>
              </a:rPr>
              <a:t>f</a:t>
            </a:r>
            <a:r>
              <a:rPr sz="2316" spc="13" baseline="-20634" dirty="0">
                <a:latin typeface="Times New Roman"/>
                <a:cs typeface="Times New Roman"/>
              </a:rPr>
              <a:t>A</a:t>
            </a:r>
            <a:r>
              <a:rPr sz="2294" spc="9" dirty="0">
                <a:latin typeface="Times New Roman"/>
                <a:cs typeface="Times New Roman"/>
              </a:rPr>
              <a:t>(x,y) </a:t>
            </a:r>
            <a:r>
              <a:rPr sz="2294" spc="18" dirty="0">
                <a:latin typeface="Arial"/>
                <a:cs typeface="Arial"/>
              </a:rPr>
              <a:t>≥</a:t>
            </a:r>
            <a:r>
              <a:rPr sz="2294" spc="-137" dirty="0">
                <a:latin typeface="Arial"/>
                <a:cs typeface="Arial"/>
              </a:rPr>
              <a:t> </a:t>
            </a:r>
            <a:r>
              <a:rPr sz="2294" spc="22" dirty="0">
                <a:latin typeface="Times New Roman"/>
                <a:cs typeface="Times New Roman"/>
              </a:rPr>
              <a:t>T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9070" y="3802828"/>
            <a:ext cx="369794" cy="665629"/>
          </a:xfrm>
          <a:custGeom>
            <a:avLst/>
            <a:gdLst/>
            <a:ahLst/>
            <a:cxnLst/>
            <a:rect l="l" t="t" r="r" b="b"/>
            <a:pathLst>
              <a:path w="419100" h="754379">
                <a:moveTo>
                  <a:pt x="419099" y="0"/>
                </a:moveTo>
                <a:lnTo>
                  <a:pt x="374654" y="835"/>
                </a:lnTo>
                <a:lnTo>
                  <a:pt x="333425" y="3205"/>
                </a:lnTo>
                <a:lnTo>
                  <a:pt x="289604" y="7778"/>
                </a:lnTo>
                <a:lnTo>
                  <a:pt x="248457" y="15044"/>
                </a:lnTo>
                <a:lnTo>
                  <a:pt x="211843" y="29345"/>
                </a:lnTo>
                <a:lnTo>
                  <a:pt x="208787" y="35051"/>
                </a:lnTo>
                <a:lnTo>
                  <a:pt x="208787" y="342899"/>
                </a:lnTo>
                <a:lnTo>
                  <a:pt x="208596" y="344454"/>
                </a:lnTo>
                <a:lnTo>
                  <a:pt x="174438" y="362402"/>
                </a:lnTo>
                <a:lnTo>
                  <a:pt x="135445" y="369756"/>
                </a:lnTo>
                <a:lnTo>
                  <a:pt x="93136" y="374379"/>
                </a:lnTo>
                <a:lnTo>
                  <a:pt x="52878" y="376854"/>
                </a:lnTo>
                <a:lnTo>
                  <a:pt x="9095" y="377920"/>
                </a:lnTo>
                <a:lnTo>
                  <a:pt x="0" y="377951"/>
                </a:lnTo>
                <a:lnTo>
                  <a:pt x="9095" y="377983"/>
                </a:lnTo>
                <a:lnTo>
                  <a:pt x="52878" y="379049"/>
                </a:lnTo>
                <a:lnTo>
                  <a:pt x="93136" y="381524"/>
                </a:lnTo>
                <a:lnTo>
                  <a:pt x="135445" y="386147"/>
                </a:lnTo>
                <a:lnTo>
                  <a:pt x="174438" y="393501"/>
                </a:lnTo>
                <a:lnTo>
                  <a:pt x="208596" y="411449"/>
                </a:lnTo>
                <a:lnTo>
                  <a:pt x="208787" y="413003"/>
                </a:lnTo>
                <a:lnTo>
                  <a:pt x="208787" y="719327"/>
                </a:lnTo>
                <a:lnTo>
                  <a:pt x="208982" y="720882"/>
                </a:lnTo>
                <a:lnTo>
                  <a:pt x="243605" y="738830"/>
                </a:lnTo>
                <a:lnTo>
                  <a:pt x="283012" y="746184"/>
                </a:lnTo>
                <a:lnTo>
                  <a:pt x="325653" y="750807"/>
                </a:lnTo>
                <a:lnTo>
                  <a:pt x="366119" y="753282"/>
                </a:lnTo>
                <a:lnTo>
                  <a:pt x="410001" y="754348"/>
                </a:lnTo>
                <a:lnTo>
                  <a:pt x="419099" y="754379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1554479" y="5467347"/>
            <a:ext cx="1099297" cy="414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B</a:t>
            </a:r>
            <a:r>
              <a:rPr sz="2294" spc="9" dirty="0">
                <a:latin typeface="Times New Roman"/>
                <a:cs typeface="Times New Roman"/>
              </a:rPr>
              <a:t>(x,y)</a:t>
            </a:r>
            <a:r>
              <a:rPr sz="2294" spc="26" dirty="0">
                <a:latin typeface="Times New Roman"/>
                <a:cs typeface="Times New Roman"/>
              </a:rPr>
              <a:t> </a:t>
            </a:r>
            <a:r>
              <a:rPr sz="2691" spc="18" dirty="0">
                <a:latin typeface="Times New Roman"/>
                <a:cs typeface="Times New Roman"/>
              </a:rPr>
              <a:t>=</a:t>
            </a:r>
            <a:endParaRPr sz="2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1573" y="5094192"/>
            <a:ext cx="1738593" cy="1079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451620" algn="l"/>
              </a:tabLst>
            </a:pPr>
            <a:r>
              <a:rPr sz="2294" spc="9" dirty="0">
                <a:latin typeface="Times New Roman"/>
                <a:cs typeface="Times New Roman"/>
              </a:rPr>
              <a:t>a</a:t>
            </a:r>
            <a:r>
              <a:rPr sz="2316" spc="13" baseline="-20634" dirty="0">
                <a:latin typeface="Times New Roman"/>
                <a:cs typeface="Times New Roman"/>
              </a:rPr>
              <a:t>1</a:t>
            </a:r>
            <a:r>
              <a:rPr sz="2294" spc="9" dirty="0">
                <a:latin typeface="Times New Roman"/>
                <a:cs typeface="Times New Roman"/>
              </a:rPr>
              <a:t>,	</a:t>
            </a:r>
            <a:r>
              <a:rPr sz="2294" i="1" spc="9" dirty="0">
                <a:latin typeface="Times New Roman"/>
                <a:cs typeface="Times New Roman"/>
              </a:rPr>
              <a:t>f</a:t>
            </a:r>
            <a:r>
              <a:rPr sz="2316" spc="13" baseline="-20634" dirty="0">
                <a:latin typeface="Times New Roman"/>
                <a:cs typeface="Times New Roman"/>
              </a:rPr>
              <a:t>A</a:t>
            </a:r>
            <a:r>
              <a:rPr sz="2294" spc="9" dirty="0">
                <a:latin typeface="Times New Roman"/>
                <a:cs typeface="Times New Roman"/>
              </a:rPr>
              <a:t>(x,y) </a:t>
            </a:r>
            <a:r>
              <a:rPr sz="2294" spc="22" dirty="0">
                <a:latin typeface="Times New Roman"/>
                <a:cs typeface="Times New Roman"/>
              </a:rPr>
              <a:t>&gt;</a:t>
            </a:r>
            <a:r>
              <a:rPr sz="2294" spc="-79" dirty="0">
                <a:latin typeface="Times New Roman"/>
                <a:cs typeface="Times New Roman"/>
              </a:rPr>
              <a:t> </a:t>
            </a:r>
            <a:r>
              <a:rPr sz="2294" spc="22" dirty="0">
                <a:latin typeface="Times New Roman"/>
                <a:cs typeface="Times New Roman"/>
              </a:rPr>
              <a:t>T</a:t>
            </a:r>
            <a:endParaRPr sz="2294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2427">
              <a:latin typeface="Times New Roman"/>
              <a:cs typeface="Times New Roman"/>
            </a:endParaRPr>
          </a:p>
          <a:p>
            <a:pPr>
              <a:tabLst>
                <a:tab pos="451620" algn="l"/>
              </a:tabLst>
            </a:pPr>
            <a:r>
              <a:rPr sz="2294" spc="9" dirty="0">
                <a:latin typeface="Times New Roman"/>
                <a:cs typeface="Times New Roman"/>
              </a:rPr>
              <a:t>a</a:t>
            </a:r>
            <a:r>
              <a:rPr sz="2316" spc="13" baseline="-20634" dirty="0">
                <a:latin typeface="Times New Roman"/>
                <a:cs typeface="Times New Roman"/>
              </a:rPr>
              <a:t>2</a:t>
            </a:r>
            <a:r>
              <a:rPr sz="2294" spc="9" dirty="0">
                <a:latin typeface="Times New Roman"/>
                <a:cs typeface="Times New Roman"/>
              </a:rPr>
              <a:t>,	</a:t>
            </a:r>
            <a:r>
              <a:rPr sz="2294" i="1" spc="9" dirty="0">
                <a:latin typeface="Times New Roman"/>
                <a:cs typeface="Times New Roman"/>
              </a:rPr>
              <a:t>f</a:t>
            </a:r>
            <a:r>
              <a:rPr sz="2316" spc="13" baseline="-20634" dirty="0">
                <a:latin typeface="Times New Roman"/>
                <a:cs typeface="Times New Roman"/>
              </a:rPr>
              <a:t>A</a:t>
            </a:r>
            <a:r>
              <a:rPr sz="2294" spc="9" dirty="0">
                <a:latin typeface="Times New Roman"/>
                <a:cs typeface="Times New Roman"/>
              </a:rPr>
              <a:t>(x,y) </a:t>
            </a:r>
            <a:r>
              <a:rPr sz="2294" spc="18" dirty="0">
                <a:latin typeface="Arial"/>
                <a:cs typeface="Arial"/>
              </a:rPr>
              <a:t>≤</a:t>
            </a:r>
            <a:r>
              <a:rPr sz="2294" spc="-137" dirty="0">
                <a:latin typeface="Arial"/>
                <a:cs typeface="Arial"/>
              </a:rPr>
              <a:t> </a:t>
            </a:r>
            <a:r>
              <a:rPr sz="2294" spc="22" dirty="0">
                <a:latin typeface="Times New Roman"/>
                <a:cs typeface="Times New Roman"/>
              </a:rPr>
              <a:t>T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49070" y="5355963"/>
            <a:ext cx="369794" cy="665629"/>
          </a:xfrm>
          <a:custGeom>
            <a:avLst/>
            <a:gdLst/>
            <a:ahLst/>
            <a:cxnLst/>
            <a:rect l="l" t="t" r="r" b="b"/>
            <a:pathLst>
              <a:path w="419100" h="754379">
                <a:moveTo>
                  <a:pt x="419099" y="0"/>
                </a:moveTo>
                <a:lnTo>
                  <a:pt x="374654" y="835"/>
                </a:lnTo>
                <a:lnTo>
                  <a:pt x="333425" y="3205"/>
                </a:lnTo>
                <a:lnTo>
                  <a:pt x="289604" y="7778"/>
                </a:lnTo>
                <a:lnTo>
                  <a:pt x="248457" y="15044"/>
                </a:lnTo>
                <a:lnTo>
                  <a:pt x="211843" y="29345"/>
                </a:lnTo>
                <a:lnTo>
                  <a:pt x="208787" y="35051"/>
                </a:lnTo>
                <a:lnTo>
                  <a:pt x="208787" y="342899"/>
                </a:lnTo>
                <a:lnTo>
                  <a:pt x="208596" y="344454"/>
                </a:lnTo>
                <a:lnTo>
                  <a:pt x="174438" y="362402"/>
                </a:lnTo>
                <a:lnTo>
                  <a:pt x="135445" y="369756"/>
                </a:lnTo>
                <a:lnTo>
                  <a:pt x="93136" y="374379"/>
                </a:lnTo>
                <a:lnTo>
                  <a:pt x="52878" y="376854"/>
                </a:lnTo>
                <a:lnTo>
                  <a:pt x="9095" y="377920"/>
                </a:lnTo>
                <a:lnTo>
                  <a:pt x="0" y="377951"/>
                </a:lnTo>
                <a:lnTo>
                  <a:pt x="9095" y="377983"/>
                </a:lnTo>
                <a:lnTo>
                  <a:pt x="52878" y="379049"/>
                </a:lnTo>
                <a:lnTo>
                  <a:pt x="93136" y="381524"/>
                </a:lnTo>
                <a:lnTo>
                  <a:pt x="135445" y="386147"/>
                </a:lnTo>
                <a:lnTo>
                  <a:pt x="174438" y="393501"/>
                </a:lnTo>
                <a:lnTo>
                  <a:pt x="208596" y="411449"/>
                </a:lnTo>
                <a:lnTo>
                  <a:pt x="208787" y="413003"/>
                </a:lnTo>
                <a:lnTo>
                  <a:pt x="208787" y="719327"/>
                </a:lnTo>
                <a:lnTo>
                  <a:pt x="208982" y="720882"/>
                </a:lnTo>
                <a:lnTo>
                  <a:pt x="243605" y="738830"/>
                </a:lnTo>
                <a:lnTo>
                  <a:pt x="283012" y="746184"/>
                </a:lnTo>
                <a:lnTo>
                  <a:pt x="325653" y="750807"/>
                </a:lnTo>
                <a:lnTo>
                  <a:pt x="366119" y="753282"/>
                </a:lnTo>
                <a:lnTo>
                  <a:pt x="410001" y="754348"/>
                </a:lnTo>
                <a:lnTo>
                  <a:pt x="419099" y="754379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2925630" y="4730000"/>
            <a:ext cx="426383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Calibri"/>
                <a:cs typeface="Calibri"/>
              </a:rPr>
              <a:t>ata</a:t>
            </a:r>
            <a:r>
              <a:rPr sz="1721" spc="13" dirty="0">
                <a:latin typeface="Calibri"/>
                <a:cs typeface="Calibri"/>
              </a:rPr>
              <a:t>u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2358" y="3516406"/>
            <a:ext cx="3642807" cy="1200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1391770" y="3502959"/>
            <a:ext cx="3623981" cy="1183341"/>
          </a:xfrm>
          <a:custGeom>
            <a:avLst/>
            <a:gdLst/>
            <a:ahLst/>
            <a:cxnLst/>
            <a:rect l="l" t="t" r="r" b="b"/>
            <a:pathLst>
              <a:path w="4107179" h="1341120">
                <a:moveTo>
                  <a:pt x="0" y="0"/>
                </a:moveTo>
                <a:lnTo>
                  <a:pt x="0" y="1341119"/>
                </a:lnTo>
                <a:lnTo>
                  <a:pt x="4107179" y="1341119"/>
                </a:lnTo>
                <a:lnTo>
                  <a:pt x="4107179" y="0"/>
                </a:lnTo>
                <a:lnTo>
                  <a:pt x="0" y="0"/>
                </a:lnTo>
                <a:close/>
              </a:path>
            </a:pathLst>
          </a:custGeom>
          <a:ln w="20954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382358" y="5069541"/>
            <a:ext cx="3642807" cy="1200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1391770" y="5056093"/>
            <a:ext cx="3623981" cy="1183341"/>
          </a:xfrm>
          <a:custGeom>
            <a:avLst/>
            <a:gdLst/>
            <a:ahLst/>
            <a:cxnLst/>
            <a:rect l="l" t="t" r="r" b="b"/>
            <a:pathLst>
              <a:path w="4107179" h="1341120">
                <a:moveTo>
                  <a:pt x="0" y="0"/>
                </a:moveTo>
                <a:lnTo>
                  <a:pt x="0" y="1341119"/>
                </a:lnTo>
                <a:lnTo>
                  <a:pt x="4107179" y="1341119"/>
                </a:lnTo>
                <a:lnTo>
                  <a:pt x="4107179" y="0"/>
                </a:lnTo>
                <a:lnTo>
                  <a:pt x="0" y="0"/>
                </a:lnTo>
                <a:close/>
              </a:path>
            </a:pathLst>
          </a:custGeom>
          <a:ln w="20954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311589" y="5056095"/>
            <a:ext cx="3473374" cy="1257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8" y="1927545"/>
            <a:ext cx="7621681" cy="70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4483" indent="-333393">
              <a:lnSpc>
                <a:spcPct val="101499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Mengubah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9" dirty="0">
                <a:latin typeface="Calibri"/>
                <a:cs typeface="Calibri"/>
              </a:rPr>
              <a:t>intensitas suatu piksel </a:t>
            </a:r>
            <a:r>
              <a:rPr sz="2294" spc="18" dirty="0">
                <a:latin typeface="Calibri"/>
                <a:cs typeface="Calibri"/>
              </a:rPr>
              <a:t>dengan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13" dirty="0">
                <a:latin typeface="Calibri"/>
                <a:cs typeface="Calibri"/>
              </a:rPr>
              <a:t>tertentu,  berdasarkan ambang yang </a:t>
            </a:r>
            <a:r>
              <a:rPr sz="2294" spc="9" dirty="0">
                <a:latin typeface="Calibri"/>
                <a:cs typeface="Calibri"/>
              </a:rPr>
              <a:t>telah</a:t>
            </a:r>
            <a:r>
              <a:rPr sz="2294" spc="-26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ditetapkan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768" y="3067721"/>
            <a:ext cx="278970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indent="-333393">
              <a:buFont typeface="Arial"/>
              <a:buChar char="•"/>
              <a:tabLst>
                <a:tab pos="345160" algn="l"/>
              </a:tabLst>
            </a:pPr>
            <a:r>
              <a:rPr sz="2294" i="1" spc="13" dirty="0">
                <a:latin typeface="Calibri"/>
                <a:cs typeface="Calibri"/>
              </a:rPr>
              <a:t>Thresholding</a:t>
            </a:r>
            <a:r>
              <a:rPr sz="2294" i="1" spc="-44" dirty="0">
                <a:latin typeface="Calibri"/>
                <a:cs typeface="Calibri"/>
              </a:rPr>
              <a:t> </a:t>
            </a:r>
            <a:r>
              <a:rPr sz="2294" spc="13" dirty="0">
                <a:latin typeface="Calibri"/>
                <a:cs typeface="Calibri"/>
              </a:rPr>
              <a:t>ganda: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22" dirty="0"/>
              <a:t>T</a:t>
            </a:r>
            <a:r>
              <a:rPr spc="40" dirty="0"/>
              <a:t>h</a:t>
            </a:r>
            <a:r>
              <a:rPr spc="18" dirty="0"/>
              <a:t>r</a:t>
            </a:r>
            <a:r>
              <a:rPr spc="22" dirty="0"/>
              <a:t>e</a:t>
            </a:r>
            <a:r>
              <a:rPr spc="35" dirty="0"/>
              <a:t>s</a:t>
            </a:r>
            <a:r>
              <a:rPr spc="44" dirty="0"/>
              <a:t>h</a:t>
            </a:r>
            <a:r>
              <a:rPr spc="31" dirty="0"/>
              <a:t>o</a:t>
            </a:r>
            <a:r>
              <a:rPr spc="66" dirty="0"/>
              <a:t>l</a:t>
            </a:r>
            <a:r>
              <a:rPr spc="40" dirty="0"/>
              <a:t>d</a:t>
            </a:r>
            <a:r>
              <a:rPr spc="66" dirty="0"/>
              <a:t>i</a:t>
            </a:r>
            <a:r>
              <a:rPr spc="44" dirty="0"/>
              <a:t>n</a:t>
            </a:r>
            <a:r>
              <a:rPr spc="22" dirty="0"/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4685" y="3914213"/>
            <a:ext cx="1099297" cy="414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B</a:t>
            </a:r>
            <a:r>
              <a:rPr sz="2294" spc="9" dirty="0">
                <a:latin typeface="Times New Roman"/>
                <a:cs typeface="Times New Roman"/>
              </a:rPr>
              <a:t>(x,y)</a:t>
            </a:r>
            <a:r>
              <a:rPr sz="2294" spc="26" dirty="0">
                <a:latin typeface="Times New Roman"/>
                <a:cs typeface="Times New Roman"/>
              </a:rPr>
              <a:t> </a:t>
            </a:r>
            <a:r>
              <a:rPr sz="2691" spc="18" dirty="0">
                <a:latin typeface="Times New Roman"/>
                <a:cs typeface="Times New Roman"/>
              </a:rPr>
              <a:t>=</a:t>
            </a:r>
            <a:endParaRPr sz="26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1005" y="3609861"/>
            <a:ext cx="2424393" cy="529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4" dirty="0">
                <a:latin typeface="Calibri"/>
                <a:cs typeface="Calibri"/>
              </a:rPr>
              <a:t>a</a:t>
            </a:r>
            <a:r>
              <a:rPr sz="1721" spc="6" baseline="-23504" dirty="0">
                <a:latin typeface="Calibri"/>
                <a:cs typeface="Calibri"/>
              </a:rPr>
              <a:t>1</a:t>
            </a:r>
            <a:r>
              <a:rPr sz="1721" spc="4" dirty="0">
                <a:latin typeface="Calibri"/>
                <a:cs typeface="Calibri"/>
              </a:rPr>
              <a:t>, </a:t>
            </a:r>
            <a:r>
              <a:rPr sz="1721" spc="9" dirty="0">
                <a:latin typeface="Calibri"/>
                <a:cs typeface="Calibri"/>
              </a:rPr>
              <a:t>a</a:t>
            </a:r>
            <a:r>
              <a:rPr sz="1721" spc="13" baseline="-23504" dirty="0">
                <a:latin typeface="Calibri"/>
                <a:cs typeface="Calibri"/>
              </a:rPr>
              <a:t>2  </a:t>
            </a:r>
            <a:r>
              <a:rPr sz="1721" spc="4" dirty="0">
                <a:latin typeface="Calibri"/>
                <a:cs typeface="Calibri"/>
              </a:rPr>
              <a:t>: nilai </a:t>
            </a:r>
            <a:r>
              <a:rPr sz="1721" spc="9" dirty="0">
                <a:latin typeface="Calibri"/>
                <a:cs typeface="Calibri"/>
              </a:rPr>
              <a:t>intensitas</a:t>
            </a:r>
            <a:r>
              <a:rPr sz="1721" spc="-168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baru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40"/>
              </a:spcBef>
            </a:pPr>
            <a:r>
              <a:rPr sz="1721" i="1" spc="9" dirty="0">
                <a:latin typeface="Calibri"/>
                <a:cs typeface="Calibri"/>
              </a:rPr>
              <a:t>f</a:t>
            </a:r>
            <a:r>
              <a:rPr sz="1721" spc="13" baseline="-23504" dirty="0">
                <a:latin typeface="Calibri"/>
                <a:cs typeface="Calibri"/>
              </a:rPr>
              <a:t>A  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57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input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1007" y="4143710"/>
            <a:ext cx="1418104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25810" algn="l"/>
              </a:tabLst>
            </a:pPr>
            <a:r>
              <a:rPr sz="1721" i="1" dirty="0">
                <a:latin typeface="Calibri"/>
                <a:cs typeface="Calibri"/>
              </a:rPr>
              <a:t>f	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40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output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1006" y="4278404"/>
            <a:ext cx="2177863" cy="662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445">
              <a:lnSpc>
                <a:spcPts val="1204"/>
              </a:lnSpc>
            </a:pPr>
            <a:r>
              <a:rPr sz="1147" spc="9" dirty="0">
                <a:latin typeface="Calibri"/>
                <a:cs typeface="Calibri"/>
              </a:rPr>
              <a:t>B</a:t>
            </a:r>
            <a:endParaRPr sz="1147">
              <a:latin typeface="Calibri"/>
              <a:cs typeface="Calibri"/>
            </a:endParaRPr>
          </a:p>
          <a:p>
            <a:pPr marL="11206">
              <a:lnSpc>
                <a:spcPts val="1893"/>
              </a:lnSpc>
            </a:pPr>
            <a:r>
              <a:rPr sz="1721" spc="9" dirty="0">
                <a:latin typeface="Calibri"/>
                <a:cs typeface="Calibri"/>
              </a:rPr>
              <a:t>T</a:t>
            </a:r>
            <a:r>
              <a:rPr sz="1721" spc="13" baseline="-23504" dirty="0">
                <a:latin typeface="Calibri"/>
                <a:cs typeface="Calibri"/>
              </a:rPr>
              <a:t>1 </a:t>
            </a:r>
            <a:r>
              <a:rPr sz="1721" spc="4" dirty="0">
                <a:latin typeface="Calibri"/>
                <a:cs typeface="Calibri"/>
              </a:rPr>
              <a:t>: nilai </a:t>
            </a:r>
            <a:r>
              <a:rPr sz="1721" spc="13" dirty="0">
                <a:latin typeface="Calibri"/>
                <a:cs typeface="Calibri"/>
              </a:rPr>
              <a:t>ambang</a:t>
            </a:r>
            <a:r>
              <a:rPr sz="1721" spc="71" dirty="0">
                <a:latin typeface="Calibri"/>
                <a:cs typeface="Calibri"/>
              </a:rPr>
              <a:t> </a:t>
            </a:r>
            <a:r>
              <a:rPr sz="1721" spc="13" dirty="0">
                <a:latin typeface="Calibri"/>
                <a:cs typeface="Calibri"/>
              </a:rPr>
              <a:t>bawah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31"/>
              </a:spcBef>
            </a:pPr>
            <a:r>
              <a:rPr sz="1721" spc="9" dirty="0">
                <a:latin typeface="Calibri"/>
                <a:cs typeface="Calibri"/>
              </a:rPr>
              <a:t>T</a:t>
            </a:r>
            <a:r>
              <a:rPr sz="1721" spc="13" baseline="-23504" dirty="0">
                <a:latin typeface="Calibri"/>
                <a:cs typeface="Calibri"/>
              </a:rPr>
              <a:t>2 </a:t>
            </a:r>
            <a:r>
              <a:rPr sz="1721" spc="4" dirty="0">
                <a:latin typeface="Calibri"/>
                <a:cs typeface="Calibri"/>
              </a:rPr>
              <a:t>: nilai </a:t>
            </a:r>
            <a:r>
              <a:rPr sz="1721" spc="13" dirty="0">
                <a:latin typeface="Calibri"/>
                <a:cs typeface="Calibri"/>
              </a:rPr>
              <a:t>ambang</a:t>
            </a:r>
            <a:r>
              <a:rPr sz="1721" spc="71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atas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5737" y="3297331"/>
            <a:ext cx="2395818" cy="131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400"/>
              </a:lnSpc>
              <a:tabLst>
                <a:tab pos="451620" algn="l"/>
              </a:tabLst>
            </a:pPr>
            <a:r>
              <a:rPr sz="2338" dirty="0">
                <a:latin typeface="Times New Roman"/>
                <a:cs typeface="Times New Roman"/>
              </a:rPr>
              <a:t>a</a:t>
            </a:r>
            <a:r>
              <a:rPr sz="2316" baseline="-20634" dirty="0">
                <a:latin typeface="Times New Roman"/>
                <a:cs typeface="Times New Roman"/>
              </a:rPr>
              <a:t>1</a:t>
            </a:r>
            <a:r>
              <a:rPr sz="2338" dirty="0">
                <a:latin typeface="Times New Roman"/>
                <a:cs typeface="Times New Roman"/>
              </a:rPr>
              <a:t>,	</a:t>
            </a:r>
            <a:r>
              <a:rPr sz="2338" spc="-9" dirty="0">
                <a:latin typeface="Times New Roman"/>
                <a:cs typeface="Times New Roman"/>
              </a:rPr>
              <a:t>T</a:t>
            </a:r>
            <a:r>
              <a:rPr sz="2316" spc="-13" baseline="-20634" dirty="0">
                <a:latin typeface="Times New Roman"/>
                <a:cs typeface="Times New Roman"/>
              </a:rPr>
              <a:t>1 </a:t>
            </a:r>
            <a:r>
              <a:rPr sz="2338" spc="-4" dirty="0">
                <a:latin typeface="Arial"/>
                <a:cs typeface="Arial"/>
              </a:rPr>
              <a:t>≤ </a:t>
            </a:r>
            <a:r>
              <a:rPr sz="2338" i="1" spc="-9" dirty="0">
                <a:latin typeface="Times New Roman"/>
                <a:cs typeface="Times New Roman"/>
              </a:rPr>
              <a:t>f</a:t>
            </a:r>
            <a:r>
              <a:rPr sz="2316" spc="-13" baseline="-20634" dirty="0">
                <a:latin typeface="Times New Roman"/>
                <a:cs typeface="Times New Roman"/>
              </a:rPr>
              <a:t>A</a:t>
            </a:r>
            <a:r>
              <a:rPr sz="2338" spc="-9" dirty="0">
                <a:latin typeface="Times New Roman"/>
                <a:cs typeface="Times New Roman"/>
              </a:rPr>
              <a:t>(x,y)</a:t>
            </a:r>
            <a:r>
              <a:rPr sz="2338" spc="-110" dirty="0">
                <a:latin typeface="Times New Roman"/>
                <a:cs typeface="Times New Roman"/>
              </a:rPr>
              <a:t> </a:t>
            </a:r>
            <a:r>
              <a:rPr sz="2338" spc="-4" dirty="0">
                <a:latin typeface="Arial"/>
                <a:cs typeface="Arial"/>
              </a:rPr>
              <a:t>≤</a:t>
            </a:r>
            <a:r>
              <a:rPr sz="2338" spc="-88" dirty="0">
                <a:latin typeface="Arial"/>
                <a:cs typeface="Arial"/>
              </a:rPr>
              <a:t> </a:t>
            </a:r>
            <a:r>
              <a:rPr sz="2338" spc="-4" dirty="0">
                <a:latin typeface="Times New Roman"/>
                <a:cs typeface="Times New Roman"/>
              </a:rPr>
              <a:t>T</a:t>
            </a:r>
            <a:r>
              <a:rPr sz="2316" spc="-6" baseline="-20634" dirty="0">
                <a:latin typeface="Times New Roman"/>
                <a:cs typeface="Times New Roman"/>
              </a:rPr>
              <a:t>2 </a:t>
            </a:r>
            <a:r>
              <a:rPr sz="2316" baseline="-20634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a</a:t>
            </a:r>
            <a:r>
              <a:rPr sz="2316" spc="13" baseline="-20634" dirty="0">
                <a:latin typeface="Times New Roman"/>
                <a:cs typeface="Times New Roman"/>
              </a:rPr>
              <a:t>2</a:t>
            </a:r>
            <a:r>
              <a:rPr sz="2294" spc="9" dirty="0">
                <a:latin typeface="Times New Roman"/>
                <a:cs typeface="Times New Roman"/>
              </a:rPr>
              <a:t>,	lainnya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3235" y="3802828"/>
            <a:ext cx="369794" cy="665629"/>
          </a:xfrm>
          <a:custGeom>
            <a:avLst/>
            <a:gdLst/>
            <a:ahLst/>
            <a:cxnLst/>
            <a:rect l="l" t="t" r="r" b="b"/>
            <a:pathLst>
              <a:path w="419100" h="754379">
                <a:moveTo>
                  <a:pt x="419099" y="0"/>
                </a:moveTo>
                <a:lnTo>
                  <a:pt x="374654" y="835"/>
                </a:lnTo>
                <a:lnTo>
                  <a:pt x="333425" y="3205"/>
                </a:lnTo>
                <a:lnTo>
                  <a:pt x="289604" y="7778"/>
                </a:lnTo>
                <a:lnTo>
                  <a:pt x="248457" y="15044"/>
                </a:lnTo>
                <a:lnTo>
                  <a:pt x="211843" y="29345"/>
                </a:lnTo>
                <a:lnTo>
                  <a:pt x="208787" y="35051"/>
                </a:lnTo>
                <a:lnTo>
                  <a:pt x="208787" y="342899"/>
                </a:lnTo>
                <a:lnTo>
                  <a:pt x="208596" y="344454"/>
                </a:lnTo>
                <a:lnTo>
                  <a:pt x="174438" y="362402"/>
                </a:lnTo>
                <a:lnTo>
                  <a:pt x="135445" y="369756"/>
                </a:lnTo>
                <a:lnTo>
                  <a:pt x="93136" y="374379"/>
                </a:lnTo>
                <a:lnTo>
                  <a:pt x="52878" y="376854"/>
                </a:lnTo>
                <a:lnTo>
                  <a:pt x="9095" y="377920"/>
                </a:lnTo>
                <a:lnTo>
                  <a:pt x="0" y="377951"/>
                </a:lnTo>
                <a:lnTo>
                  <a:pt x="9095" y="377983"/>
                </a:lnTo>
                <a:lnTo>
                  <a:pt x="52878" y="379049"/>
                </a:lnTo>
                <a:lnTo>
                  <a:pt x="93136" y="381524"/>
                </a:lnTo>
                <a:lnTo>
                  <a:pt x="135445" y="386147"/>
                </a:lnTo>
                <a:lnTo>
                  <a:pt x="174438" y="393501"/>
                </a:lnTo>
                <a:lnTo>
                  <a:pt x="208596" y="411449"/>
                </a:lnTo>
                <a:lnTo>
                  <a:pt x="208787" y="413003"/>
                </a:lnTo>
                <a:lnTo>
                  <a:pt x="208787" y="719327"/>
                </a:lnTo>
                <a:lnTo>
                  <a:pt x="208982" y="720882"/>
                </a:lnTo>
                <a:lnTo>
                  <a:pt x="243605" y="738830"/>
                </a:lnTo>
                <a:lnTo>
                  <a:pt x="283012" y="746184"/>
                </a:lnTo>
                <a:lnTo>
                  <a:pt x="325653" y="750807"/>
                </a:lnTo>
                <a:lnTo>
                  <a:pt x="366119" y="753282"/>
                </a:lnTo>
                <a:lnTo>
                  <a:pt x="410001" y="754348"/>
                </a:lnTo>
                <a:lnTo>
                  <a:pt x="419099" y="754379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1012564" y="3516406"/>
            <a:ext cx="4382396" cy="1200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021975" y="3429000"/>
            <a:ext cx="4363571" cy="1183341"/>
          </a:xfrm>
          <a:custGeom>
            <a:avLst/>
            <a:gdLst/>
            <a:ahLst/>
            <a:cxnLst/>
            <a:rect l="l" t="t" r="r" b="b"/>
            <a:pathLst>
              <a:path w="4945380" h="1341120">
                <a:moveTo>
                  <a:pt x="0" y="0"/>
                </a:moveTo>
                <a:lnTo>
                  <a:pt x="0" y="1341119"/>
                </a:lnTo>
                <a:lnTo>
                  <a:pt x="4945379" y="1341119"/>
                </a:lnTo>
                <a:lnTo>
                  <a:pt x="4945379" y="0"/>
                </a:lnTo>
                <a:lnTo>
                  <a:pt x="0" y="0"/>
                </a:lnTo>
                <a:close/>
              </a:path>
            </a:pathLst>
          </a:custGeom>
          <a:ln w="20954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131358" y="5078954"/>
            <a:ext cx="4659405" cy="1678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" y="806824"/>
            <a:ext cx="7944602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2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44" dirty="0"/>
              <a:t>Ex: </a:t>
            </a:r>
            <a:r>
              <a:rPr spc="44" dirty="0"/>
              <a:t>Hasil </a:t>
            </a:r>
            <a:r>
              <a:rPr spc="40" dirty="0"/>
              <a:t>Thresholding</a:t>
            </a:r>
            <a:r>
              <a:rPr spc="-124" dirty="0"/>
              <a:t> </a:t>
            </a:r>
            <a:r>
              <a:rPr spc="44" dirty="0"/>
              <a:t>Ganda</a:t>
            </a:r>
          </a:p>
        </p:txBody>
      </p:sp>
      <p:sp>
        <p:nvSpPr>
          <p:cNvPr id="3" name="object 3"/>
          <p:cNvSpPr/>
          <p:nvPr/>
        </p:nvSpPr>
        <p:spPr>
          <a:xfrm>
            <a:off x="874059" y="1990165"/>
            <a:ext cx="5325035" cy="432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6424553" y="4310553"/>
            <a:ext cx="1978959" cy="526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01499"/>
              </a:lnSpc>
            </a:pPr>
            <a:r>
              <a:rPr sz="1721" spc="9" dirty="0">
                <a:latin typeface="Calibri"/>
                <a:cs typeface="Calibri"/>
              </a:rPr>
              <a:t>Ambang atas = </a:t>
            </a:r>
            <a:r>
              <a:rPr sz="1721" spc="13" dirty="0">
                <a:latin typeface="Calibri"/>
                <a:cs typeface="Calibri"/>
              </a:rPr>
              <a:t>159  </a:t>
            </a:r>
            <a:r>
              <a:rPr sz="1721" spc="9" dirty="0">
                <a:latin typeface="Calibri"/>
                <a:cs typeface="Calibri"/>
              </a:rPr>
              <a:t>Ambang </a:t>
            </a:r>
            <a:r>
              <a:rPr sz="1721" spc="13" dirty="0">
                <a:latin typeface="Calibri"/>
                <a:cs typeface="Calibri"/>
              </a:rPr>
              <a:t>bawah </a:t>
            </a:r>
            <a:r>
              <a:rPr sz="1721" spc="9" dirty="0">
                <a:latin typeface="Calibri"/>
                <a:cs typeface="Calibri"/>
              </a:rPr>
              <a:t>=</a:t>
            </a:r>
            <a:r>
              <a:rPr sz="1721" spc="-57" dirty="0">
                <a:latin typeface="Calibri"/>
                <a:cs typeface="Calibri"/>
              </a:rPr>
              <a:t> </a:t>
            </a:r>
            <a:r>
              <a:rPr sz="1721" spc="13" dirty="0">
                <a:latin typeface="Calibri"/>
                <a:cs typeface="Calibri"/>
              </a:rPr>
              <a:t>119</a:t>
            </a:r>
            <a:endParaRPr sz="172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8" y="1905896"/>
            <a:ext cx="3742204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798" indent="-330591">
              <a:buClr>
                <a:srgbClr val="006599"/>
              </a:buClr>
              <a:buFont typeface="Courier New"/>
              <a:buChar char="•"/>
              <a:tabLst>
                <a:tab pos="342358" algn="l"/>
              </a:tabLst>
            </a:pPr>
            <a:r>
              <a:rPr sz="2294" spc="9" dirty="0">
                <a:latin typeface="Calibri"/>
                <a:cs typeface="Calibri"/>
              </a:rPr>
              <a:t>Diketahui citra 4-bit</a:t>
            </a:r>
            <a:r>
              <a:rPr sz="2294" spc="-40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berikut:</a:t>
            </a:r>
            <a:endParaRPr sz="2294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281" y="1013800"/>
            <a:ext cx="6958853" cy="654930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z="2800" spc="31" dirty="0"/>
              <a:t>Contoh</a:t>
            </a:r>
            <a:r>
              <a:rPr sz="2800" spc="-71" dirty="0"/>
              <a:t> </a:t>
            </a:r>
            <a:r>
              <a:rPr sz="2800" spc="40" dirty="0"/>
              <a:t>Histogram</a:t>
            </a:r>
          </a:p>
        </p:txBody>
      </p:sp>
      <p:sp>
        <p:nvSpPr>
          <p:cNvPr id="14" name="object 14"/>
          <p:cNvSpPr/>
          <p:nvPr/>
        </p:nvSpPr>
        <p:spPr>
          <a:xfrm>
            <a:off x="5995707" y="1668730"/>
            <a:ext cx="2263140" cy="4243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6276635" y="2373404"/>
            <a:ext cx="70597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b="1" spc="9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1" y="3813536"/>
            <a:ext cx="1257299" cy="165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4572000" y="3790675"/>
            <a:ext cx="1257300" cy="166968"/>
          </a:xfrm>
          <a:custGeom>
            <a:avLst/>
            <a:gdLst/>
            <a:ahLst/>
            <a:cxnLst/>
            <a:rect l="l" t="t" r="r" b="b"/>
            <a:pathLst>
              <a:path w="1424939" h="189229">
                <a:moveTo>
                  <a:pt x="1341500" y="94544"/>
                </a:moveTo>
                <a:lnTo>
                  <a:pt x="1304459" y="73122"/>
                </a:lnTo>
                <a:lnTo>
                  <a:pt x="0" y="71684"/>
                </a:lnTo>
                <a:lnTo>
                  <a:pt x="0" y="114356"/>
                </a:lnTo>
                <a:lnTo>
                  <a:pt x="1304755" y="115794"/>
                </a:lnTo>
                <a:lnTo>
                  <a:pt x="1341500" y="94544"/>
                </a:lnTo>
                <a:close/>
              </a:path>
              <a:path w="1424939" h="189229">
                <a:moveTo>
                  <a:pt x="1382267" y="119401"/>
                </a:moveTo>
                <a:lnTo>
                  <a:pt x="1382267" y="115880"/>
                </a:lnTo>
                <a:lnTo>
                  <a:pt x="1304755" y="115794"/>
                </a:lnTo>
                <a:lnTo>
                  <a:pt x="1246631" y="149408"/>
                </a:lnTo>
                <a:lnTo>
                  <a:pt x="1235907" y="167470"/>
                </a:lnTo>
                <a:lnTo>
                  <a:pt x="1236718" y="172938"/>
                </a:lnTo>
                <a:lnTo>
                  <a:pt x="1257074" y="189088"/>
                </a:lnTo>
                <a:lnTo>
                  <a:pt x="1262542" y="188277"/>
                </a:lnTo>
                <a:lnTo>
                  <a:pt x="1267967" y="185984"/>
                </a:lnTo>
                <a:lnTo>
                  <a:pt x="1382267" y="119401"/>
                </a:lnTo>
                <a:close/>
              </a:path>
              <a:path w="1424939" h="189229">
                <a:moveTo>
                  <a:pt x="1424939" y="94544"/>
                </a:moveTo>
                <a:lnTo>
                  <a:pt x="1267967" y="3104"/>
                </a:lnTo>
                <a:lnTo>
                  <a:pt x="1262542" y="811"/>
                </a:lnTo>
                <a:lnTo>
                  <a:pt x="1257074" y="0"/>
                </a:lnTo>
                <a:lnTo>
                  <a:pt x="1251775" y="627"/>
                </a:lnTo>
                <a:lnTo>
                  <a:pt x="1236246" y="20940"/>
                </a:lnTo>
                <a:lnTo>
                  <a:pt x="1237106" y="26345"/>
                </a:lnTo>
                <a:lnTo>
                  <a:pt x="1304459" y="73122"/>
                </a:lnTo>
                <a:lnTo>
                  <a:pt x="1382267" y="73208"/>
                </a:lnTo>
                <a:lnTo>
                  <a:pt x="1382267" y="119401"/>
                </a:lnTo>
                <a:lnTo>
                  <a:pt x="1424939" y="94544"/>
                </a:lnTo>
                <a:close/>
              </a:path>
              <a:path w="1424939" h="189229">
                <a:moveTo>
                  <a:pt x="1382267" y="115880"/>
                </a:moveTo>
                <a:lnTo>
                  <a:pt x="1382267" y="73208"/>
                </a:lnTo>
                <a:lnTo>
                  <a:pt x="1304459" y="73122"/>
                </a:lnTo>
                <a:lnTo>
                  <a:pt x="1341500" y="94544"/>
                </a:lnTo>
                <a:lnTo>
                  <a:pt x="1373123" y="76256"/>
                </a:lnTo>
                <a:lnTo>
                  <a:pt x="1373123" y="115870"/>
                </a:lnTo>
                <a:lnTo>
                  <a:pt x="1382267" y="115880"/>
                </a:lnTo>
                <a:close/>
              </a:path>
              <a:path w="1424939" h="189229">
                <a:moveTo>
                  <a:pt x="1373123" y="115870"/>
                </a:moveTo>
                <a:lnTo>
                  <a:pt x="1373123" y="112832"/>
                </a:lnTo>
                <a:lnTo>
                  <a:pt x="1341500" y="94544"/>
                </a:lnTo>
                <a:lnTo>
                  <a:pt x="1304755" y="115794"/>
                </a:lnTo>
                <a:lnTo>
                  <a:pt x="1373123" y="115870"/>
                </a:lnTo>
                <a:close/>
              </a:path>
              <a:path w="1424939" h="189229">
                <a:moveTo>
                  <a:pt x="1373123" y="112832"/>
                </a:moveTo>
                <a:lnTo>
                  <a:pt x="1373123" y="76256"/>
                </a:lnTo>
                <a:lnTo>
                  <a:pt x="1341500" y="94544"/>
                </a:lnTo>
                <a:lnTo>
                  <a:pt x="1373123" y="112832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7" y="2479580"/>
            <a:ext cx="3767682" cy="3065232"/>
          </a:xfrm>
          <a:prstGeom prst="rect">
            <a:avLst/>
          </a:prstGeom>
        </p:spPr>
      </p:pic>
      <p:sp>
        <p:nvSpPr>
          <p:cNvPr id="4" name="Judul 1">
            <a:extLst>
              <a:ext uri="{FF2B5EF4-FFF2-40B4-BE49-F238E27FC236}">
                <a16:creationId xmlns:a16="http://schemas.microsoft.com/office/drawing/2014/main" id="{13EEC473-C18B-430E-AC11-C1B63DAE9304}"/>
              </a:ext>
            </a:extLst>
          </p:cNvPr>
          <p:cNvSpPr txBox="1">
            <a:spLocks/>
          </p:cNvSpPr>
          <p:nvPr/>
        </p:nvSpPr>
        <p:spPr>
          <a:xfrm>
            <a:off x="96386" y="1"/>
            <a:ext cx="9047613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85" b="0" i="0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24" y="367414"/>
            <a:ext cx="7987553" cy="80430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Threshold Selection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22908" y="1108542"/>
            <a:ext cx="5479116" cy="1541"/>
          </a:xfrm>
          <a:prstGeom prst="line">
            <a:avLst/>
          </a:prstGeom>
          <a:ln>
            <a:solidFill>
              <a:srgbClr val="3333CC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676" name="Rectangle 14"/>
          <p:cNvSpPr>
            <a:spLocks noChangeArrowheads="1"/>
          </p:cNvSpPr>
          <p:nvPr/>
        </p:nvSpPr>
        <p:spPr bwMode="auto">
          <a:xfrm>
            <a:off x="2107565" y="1368940"/>
            <a:ext cx="1637706" cy="35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827" tIns="43143" rIns="87827" bIns="43143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747">
                <a:solidFill>
                  <a:srgbClr val="CC0000"/>
                </a:solidFill>
              </a:rPr>
              <a:t>Original Image</a:t>
            </a:r>
          </a:p>
        </p:txBody>
      </p: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5099407" y="1368940"/>
            <a:ext cx="1499847" cy="35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827" tIns="43143" rIns="87827" bIns="43143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747">
                <a:solidFill>
                  <a:srgbClr val="CC0000"/>
                </a:solidFill>
              </a:rPr>
              <a:t>Binary Image</a:t>
            </a:r>
          </a:p>
        </p:txBody>
      </p:sp>
      <p:sp>
        <p:nvSpPr>
          <p:cNvPr id="28678" name="Rectangle 16"/>
          <p:cNvSpPr>
            <a:spLocks noChangeArrowheads="1"/>
          </p:cNvSpPr>
          <p:nvPr/>
        </p:nvSpPr>
        <p:spPr bwMode="auto">
          <a:xfrm>
            <a:off x="4797746" y="6217865"/>
            <a:ext cx="2038456" cy="35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827" tIns="43143" rIns="87827" bIns="43143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747">
                <a:solidFill>
                  <a:srgbClr val="CC0000"/>
                </a:solidFill>
              </a:rPr>
              <a:t>Threshold too high</a:t>
            </a:r>
          </a:p>
        </p:txBody>
      </p:sp>
      <p:sp>
        <p:nvSpPr>
          <p:cNvPr id="28679" name="Rectangle 17"/>
          <p:cNvSpPr>
            <a:spLocks noChangeArrowheads="1"/>
          </p:cNvSpPr>
          <p:nvPr/>
        </p:nvSpPr>
        <p:spPr bwMode="auto">
          <a:xfrm>
            <a:off x="2031394" y="6217865"/>
            <a:ext cx="1950291" cy="35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827" tIns="43143" rIns="87827" bIns="43143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747">
                <a:solidFill>
                  <a:srgbClr val="CC0000"/>
                </a:solidFill>
              </a:rPr>
              <a:t>Threshold too low</a:t>
            </a:r>
          </a:p>
        </p:txBody>
      </p:sp>
      <p:pic>
        <p:nvPicPr>
          <p:cNvPr id="24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1207" y="1772632"/>
            <a:ext cx="2143264" cy="2143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9102" y="1761846"/>
            <a:ext cx="2132479" cy="213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1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5799" y="4068436"/>
            <a:ext cx="2138643" cy="213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9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9918" y="4097711"/>
            <a:ext cx="2117072" cy="2117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973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8" y="1913964"/>
            <a:ext cx="766986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4483" indent="-333393">
              <a:lnSpc>
                <a:spcPts val="2788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Mengubah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9" dirty="0">
                <a:latin typeface="Calibri"/>
                <a:cs typeface="Calibri"/>
              </a:rPr>
              <a:t>intensitas suatu piksel </a:t>
            </a:r>
            <a:r>
              <a:rPr sz="2294" spc="18" dirty="0">
                <a:latin typeface="Calibri"/>
                <a:cs typeface="Calibri"/>
              </a:rPr>
              <a:t>dengan  </a:t>
            </a:r>
            <a:r>
              <a:rPr sz="2338" spc="-9" dirty="0">
                <a:latin typeface="Calibri"/>
                <a:cs typeface="Calibri"/>
              </a:rPr>
              <a:t>menambahkan/mengurangkannya dengan sebuah</a:t>
            </a:r>
            <a:r>
              <a:rPr sz="2338" spc="-13" dirty="0">
                <a:latin typeface="Calibri"/>
                <a:cs typeface="Calibri"/>
              </a:rPr>
              <a:t> </a:t>
            </a:r>
            <a:r>
              <a:rPr sz="2338" spc="-9" dirty="0">
                <a:latin typeface="Calibri"/>
                <a:cs typeface="Calibri"/>
              </a:rPr>
              <a:t>konstanta</a:t>
            </a:r>
            <a:endParaRPr sz="233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 marL="53975">
              <a:lnSpc>
                <a:spcPct val="100000"/>
              </a:lnSpc>
            </a:pPr>
            <a:r>
              <a:rPr spc="53" dirty="0"/>
              <a:t>Modifikasi</a:t>
            </a:r>
            <a:r>
              <a:rPr spc="-26" dirty="0"/>
              <a:t> </a:t>
            </a:r>
            <a:r>
              <a:rPr spc="35" dirty="0"/>
              <a:t>Kecerahan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4905" y="3281082"/>
            <a:ext cx="3106271" cy="515926"/>
          </a:xfrm>
          <a:prstGeom prst="rect">
            <a:avLst/>
          </a:prstGeom>
          <a:ln w="20954">
            <a:solidFill>
              <a:srgbClr val="F6913F"/>
            </a:solidFill>
          </a:ln>
        </p:spPr>
        <p:txBody>
          <a:bodyPr vert="horz" wrap="square" lIns="0" tIns="100853" rIns="0" bIns="0" rtlCol="0">
            <a:spAutoFit/>
          </a:bodyPr>
          <a:lstStyle/>
          <a:p>
            <a:pPr marL="152968">
              <a:spcBef>
                <a:spcPts val="794"/>
              </a:spcBef>
            </a:pP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B</a:t>
            </a:r>
            <a:r>
              <a:rPr sz="2691" spc="9" dirty="0">
                <a:latin typeface="Times New Roman"/>
                <a:cs typeface="Times New Roman"/>
              </a:rPr>
              <a:t>(x,y) </a:t>
            </a:r>
            <a:r>
              <a:rPr sz="2691" spc="18" dirty="0">
                <a:latin typeface="Times New Roman"/>
                <a:cs typeface="Times New Roman"/>
              </a:rPr>
              <a:t>= </a:t>
            </a: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A</a:t>
            </a:r>
            <a:r>
              <a:rPr sz="2691" spc="9" dirty="0">
                <a:latin typeface="Times New Roman"/>
                <a:cs typeface="Times New Roman"/>
              </a:rPr>
              <a:t>(x,y) </a:t>
            </a:r>
            <a:r>
              <a:rPr sz="2691" spc="18" dirty="0">
                <a:latin typeface="Times New Roman"/>
                <a:cs typeface="Times New Roman"/>
              </a:rPr>
              <a:t>+</a:t>
            </a:r>
            <a:r>
              <a:rPr sz="2691" spc="-84" dirty="0">
                <a:latin typeface="Times New Roman"/>
                <a:cs typeface="Times New Roman"/>
              </a:rPr>
              <a:t> </a:t>
            </a:r>
            <a:r>
              <a:rPr sz="2691" spc="13" dirty="0">
                <a:latin typeface="Times New Roman"/>
                <a:cs typeface="Times New Roman"/>
              </a:rPr>
              <a:t>c</a:t>
            </a:r>
            <a:endParaRPr sz="26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9108" y="4571325"/>
            <a:ext cx="5003987" cy="132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i="1" spc="9" dirty="0">
                <a:latin typeface="Calibri"/>
                <a:cs typeface="Calibri"/>
              </a:rPr>
              <a:t>f</a:t>
            </a:r>
            <a:r>
              <a:rPr sz="1721" spc="13" baseline="-23504" dirty="0">
                <a:latin typeface="Calibri"/>
                <a:cs typeface="Calibri"/>
              </a:rPr>
              <a:t>A  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57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input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40"/>
              </a:spcBef>
            </a:pPr>
            <a:r>
              <a:rPr sz="1721" i="1" spc="4" dirty="0">
                <a:latin typeface="Calibri"/>
                <a:cs typeface="Calibri"/>
              </a:rPr>
              <a:t>f</a:t>
            </a:r>
            <a:r>
              <a:rPr sz="1721" spc="6" baseline="-23504" dirty="0">
                <a:latin typeface="Calibri"/>
                <a:cs typeface="Calibri"/>
              </a:rPr>
              <a:t>B  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35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output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31"/>
              </a:spcBef>
            </a:pPr>
            <a:r>
              <a:rPr sz="1721" spc="13" dirty="0">
                <a:latin typeface="Calibri"/>
                <a:cs typeface="Calibri"/>
              </a:rPr>
              <a:t>c </a:t>
            </a:r>
            <a:r>
              <a:rPr sz="1721" spc="4" dirty="0">
                <a:latin typeface="Calibri"/>
                <a:cs typeface="Calibri"/>
              </a:rPr>
              <a:t>: </a:t>
            </a:r>
            <a:r>
              <a:rPr sz="1721" spc="9" dirty="0">
                <a:latin typeface="Calibri"/>
                <a:cs typeface="Calibri"/>
              </a:rPr>
              <a:t>konstanta</a:t>
            </a:r>
            <a:r>
              <a:rPr sz="1721" spc="-57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kecerahan</a:t>
            </a:r>
            <a:endParaRPr sz="1721">
              <a:latin typeface="Calibri"/>
              <a:cs typeface="Calibri"/>
            </a:endParaRPr>
          </a:p>
          <a:p>
            <a:pPr marL="581056" indent="-126073">
              <a:spcBef>
                <a:spcPts val="31"/>
              </a:spcBef>
              <a:buFont typeface="Arial"/>
              <a:buChar char="•"/>
              <a:tabLst>
                <a:tab pos="581616" algn="l"/>
              </a:tabLst>
            </a:pPr>
            <a:r>
              <a:rPr sz="1721" spc="4" dirty="0">
                <a:latin typeface="Calibri"/>
                <a:cs typeface="Calibri"/>
              </a:rPr>
              <a:t>jika </a:t>
            </a:r>
            <a:r>
              <a:rPr sz="1721" spc="13" dirty="0">
                <a:latin typeface="Calibri"/>
                <a:cs typeface="Calibri"/>
              </a:rPr>
              <a:t>C </a:t>
            </a:r>
            <a:r>
              <a:rPr sz="1721" spc="9" dirty="0">
                <a:latin typeface="Calibri"/>
                <a:cs typeface="Calibri"/>
              </a:rPr>
              <a:t>bernilai </a:t>
            </a:r>
            <a:r>
              <a:rPr sz="1721" spc="4" dirty="0">
                <a:latin typeface="Calibri"/>
                <a:cs typeface="Calibri"/>
              </a:rPr>
              <a:t>positif </a:t>
            </a:r>
            <a:r>
              <a:rPr sz="1721" spc="9" dirty="0">
                <a:latin typeface="Calibri"/>
                <a:cs typeface="Calibri"/>
              </a:rPr>
              <a:t>maka kecerahan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bertambah</a:t>
            </a:r>
            <a:endParaRPr sz="1721">
              <a:latin typeface="Calibri"/>
              <a:cs typeface="Calibri"/>
            </a:endParaRPr>
          </a:p>
          <a:p>
            <a:pPr marL="581056" indent="-126073">
              <a:spcBef>
                <a:spcPts val="31"/>
              </a:spcBef>
              <a:buFont typeface="Arial"/>
              <a:buChar char="•"/>
              <a:tabLst>
                <a:tab pos="581616" algn="l"/>
              </a:tabLst>
            </a:pPr>
            <a:r>
              <a:rPr sz="1721" spc="4" dirty="0">
                <a:latin typeface="Calibri"/>
                <a:cs typeface="Calibri"/>
              </a:rPr>
              <a:t>jika </a:t>
            </a:r>
            <a:r>
              <a:rPr sz="1721" spc="13" dirty="0">
                <a:latin typeface="Calibri"/>
                <a:cs typeface="Calibri"/>
              </a:rPr>
              <a:t>C </a:t>
            </a:r>
            <a:r>
              <a:rPr sz="1721" spc="9" dirty="0">
                <a:latin typeface="Calibri"/>
                <a:cs typeface="Calibri"/>
              </a:rPr>
              <a:t>bernilai </a:t>
            </a:r>
            <a:r>
              <a:rPr sz="1721" spc="4" dirty="0">
                <a:latin typeface="Calibri"/>
                <a:cs typeface="Calibri"/>
              </a:rPr>
              <a:t>negatif </a:t>
            </a:r>
            <a:r>
              <a:rPr sz="1721" spc="9" dirty="0">
                <a:latin typeface="Calibri"/>
                <a:cs typeface="Calibri"/>
              </a:rPr>
              <a:t>maka kecerahan berkurang</a:t>
            </a:r>
            <a:endParaRPr sz="172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" y="806822"/>
            <a:ext cx="8857521" cy="60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9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7" y="1931041"/>
            <a:ext cx="7793691" cy="106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4483" indent="-333393" algn="just">
              <a:lnSpc>
                <a:spcPct val="100499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Mengubah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9" dirty="0">
                <a:latin typeface="Calibri"/>
                <a:cs typeface="Calibri"/>
              </a:rPr>
              <a:t>intensitas suatu piksel </a:t>
            </a:r>
            <a:r>
              <a:rPr sz="2294" spc="18" dirty="0">
                <a:latin typeface="Calibri"/>
                <a:cs typeface="Calibri"/>
              </a:rPr>
              <a:t>dengan </a:t>
            </a:r>
            <a:r>
              <a:rPr sz="2294" spc="13" dirty="0">
                <a:latin typeface="Calibri"/>
                <a:cs typeface="Calibri"/>
              </a:rPr>
              <a:t>mengalikannya  terhadap </a:t>
            </a:r>
            <a:r>
              <a:rPr sz="2294" spc="9" dirty="0">
                <a:latin typeface="Calibri"/>
                <a:cs typeface="Calibri"/>
              </a:rPr>
              <a:t>koefisien </a:t>
            </a:r>
            <a:r>
              <a:rPr sz="2294" spc="13" dirty="0">
                <a:latin typeface="Calibri"/>
                <a:cs typeface="Calibri"/>
              </a:rPr>
              <a:t>penguatan yang </a:t>
            </a:r>
            <a:r>
              <a:rPr sz="2294" spc="9" dirty="0">
                <a:latin typeface="Calibri"/>
                <a:cs typeface="Calibri"/>
              </a:rPr>
              <a:t>terkendali </a:t>
            </a:r>
            <a:r>
              <a:rPr sz="2294" spc="13" dirty="0">
                <a:latin typeface="Calibri"/>
                <a:cs typeface="Calibri"/>
              </a:rPr>
              <a:t>terhadap pusat  </a:t>
            </a:r>
            <a:r>
              <a:rPr sz="2338" spc="-9" dirty="0">
                <a:latin typeface="Calibri"/>
                <a:cs typeface="Calibri"/>
              </a:rPr>
              <a:t>sebaran</a:t>
            </a:r>
            <a:r>
              <a:rPr sz="2338" spc="-71" dirty="0">
                <a:latin typeface="Calibri"/>
                <a:cs typeface="Calibri"/>
              </a:rPr>
              <a:t> </a:t>
            </a:r>
            <a:r>
              <a:rPr sz="2338" spc="-4" dirty="0">
                <a:latin typeface="Calibri"/>
                <a:cs typeface="Calibri"/>
              </a:rPr>
              <a:t>tertentu</a:t>
            </a:r>
            <a:endParaRPr sz="233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53" dirty="0"/>
              <a:t>Modifikasi</a:t>
            </a:r>
            <a:r>
              <a:rPr spc="-40" dirty="0"/>
              <a:t> </a:t>
            </a:r>
            <a:r>
              <a:rPr spc="44" dirty="0"/>
              <a:t>Kontras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1152" y="3281082"/>
            <a:ext cx="4289612" cy="515926"/>
          </a:xfrm>
          <a:prstGeom prst="rect">
            <a:avLst/>
          </a:prstGeom>
          <a:ln w="20954">
            <a:solidFill>
              <a:srgbClr val="F6913F"/>
            </a:solidFill>
          </a:ln>
        </p:spPr>
        <p:txBody>
          <a:bodyPr vert="horz" wrap="square" lIns="0" tIns="100853" rIns="0" bIns="0" rtlCol="0">
            <a:spAutoFit/>
          </a:bodyPr>
          <a:lstStyle/>
          <a:p>
            <a:pPr marL="152968">
              <a:spcBef>
                <a:spcPts val="794"/>
              </a:spcBef>
            </a:pP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B</a:t>
            </a:r>
            <a:r>
              <a:rPr sz="2691" spc="9" dirty="0">
                <a:latin typeface="Times New Roman"/>
                <a:cs typeface="Times New Roman"/>
              </a:rPr>
              <a:t>(x,y) </a:t>
            </a:r>
            <a:r>
              <a:rPr sz="2691" spc="18" dirty="0">
                <a:latin typeface="Times New Roman"/>
                <a:cs typeface="Times New Roman"/>
              </a:rPr>
              <a:t>= </a:t>
            </a:r>
            <a:r>
              <a:rPr sz="2691" spc="22" dirty="0">
                <a:latin typeface="Times New Roman"/>
                <a:cs typeface="Times New Roman"/>
              </a:rPr>
              <a:t>G </a:t>
            </a:r>
            <a:r>
              <a:rPr sz="2691" spc="9" dirty="0">
                <a:latin typeface="Times New Roman"/>
                <a:cs typeface="Times New Roman"/>
              </a:rPr>
              <a:t>( </a:t>
            </a: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A</a:t>
            </a:r>
            <a:r>
              <a:rPr sz="2691" spc="9" dirty="0">
                <a:latin typeface="Times New Roman"/>
                <a:cs typeface="Times New Roman"/>
              </a:rPr>
              <a:t>(x,y) </a:t>
            </a:r>
            <a:r>
              <a:rPr sz="2691" spc="13" dirty="0">
                <a:latin typeface="Times New Roman"/>
                <a:cs typeface="Times New Roman"/>
              </a:rPr>
              <a:t>– </a:t>
            </a:r>
            <a:r>
              <a:rPr sz="2691" spc="18" dirty="0">
                <a:latin typeface="Times New Roman"/>
                <a:cs typeface="Times New Roman"/>
              </a:rPr>
              <a:t>P </a:t>
            </a:r>
            <a:r>
              <a:rPr sz="2691" spc="9" dirty="0">
                <a:latin typeface="Times New Roman"/>
                <a:cs typeface="Times New Roman"/>
              </a:rPr>
              <a:t>) </a:t>
            </a:r>
            <a:r>
              <a:rPr sz="2691" spc="18" dirty="0">
                <a:latin typeface="Times New Roman"/>
                <a:cs typeface="Times New Roman"/>
              </a:rPr>
              <a:t>+</a:t>
            </a:r>
            <a:r>
              <a:rPr sz="2691" spc="-124" dirty="0">
                <a:latin typeface="Times New Roman"/>
                <a:cs typeface="Times New Roman"/>
              </a:rPr>
              <a:t> </a:t>
            </a:r>
            <a:r>
              <a:rPr sz="2691" spc="18" dirty="0">
                <a:latin typeface="Times New Roman"/>
                <a:cs typeface="Times New Roman"/>
              </a:rPr>
              <a:t>P</a:t>
            </a:r>
            <a:endParaRPr sz="26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9106" y="4571325"/>
            <a:ext cx="4343400" cy="1601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i="1" spc="9" dirty="0">
                <a:latin typeface="Calibri"/>
                <a:cs typeface="Calibri"/>
              </a:rPr>
              <a:t>f</a:t>
            </a:r>
            <a:r>
              <a:rPr sz="1721" spc="13" baseline="-23504" dirty="0">
                <a:latin typeface="Calibri"/>
                <a:cs typeface="Calibri"/>
              </a:rPr>
              <a:t>A  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57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input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40"/>
              </a:spcBef>
            </a:pPr>
            <a:r>
              <a:rPr sz="1721" i="1" spc="4" dirty="0">
                <a:latin typeface="Calibri"/>
                <a:cs typeface="Calibri"/>
              </a:rPr>
              <a:t>f</a:t>
            </a:r>
            <a:r>
              <a:rPr sz="1721" spc="6" baseline="-23504" dirty="0">
                <a:latin typeface="Calibri"/>
                <a:cs typeface="Calibri"/>
              </a:rPr>
              <a:t>B  </a:t>
            </a:r>
            <a:r>
              <a:rPr sz="1721" spc="4" dirty="0">
                <a:latin typeface="Calibri"/>
                <a:cs typeface="Calibri"/>
              </a:rPr>
              <a:t>: citra</a:t>
            </a:r>
            <a:r>
              <a:rPr sz="1721" spc="-35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output</a:t>
            </a:r>
            <a:endParaRPr sz="1721">
              <a:latin typeface="Calibri"/>
              <a:cs typeface="Calibri"/>
            </a:endParaRPr>
          </a:p>
          <a:p>
            <a:pPr marL="11206">
              <a:spcBef>
                <a:spcPts val="31"/>
              </a:spcBef>
            </a:pPr>
            <a:r>
              <a:rPr sz="1721" spc="13" dirty="0">
                <a:latin typeface="Calibri"/>
                <a:cs typeface="Calibri"/>
              </a:rPr>
              <a:t>G </a:t>
            </a:r>
            <a:r>
              <a:rPr sz="1721" spc="4" dirty="0">
                <a:latin typeface="Calibri"/>
                <a:cs typeface="Calibri"/>
              </a:rPr>
              <a:t>: </a:t>
            </a:r>
            <a:r>
              <a:rPr sz="1721" spc="9" dirty="0">
                <a:latin typeface="Calibri"/>
                <a:cs typeface="Calibri"/>
              </a:rPr>
              <a:t>koefisien penguatan</a:t>
            </a:r>
            <a:r>
              <a:rPr sz="1721" spc="-31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kontras</a:t>
            </a:r>
            <a:endParaRPr sz="1721">
              <a:latin typeface="Calibri"/>
              <a:cs typeface="Calibri"/>
            </a:endParaRPr>
          </a:p>
          <a:p>
            <a:pPr marL="11206" indent="443777">
              <a:spcBef>
                <a:spcPts val="31"/>
              </a:spcBef>
              <a:buFont typeface="Arial"/>
              <a:buChar char="•"/>
              <a:tabLst>
                <a:tab pos="581616" algn="l"/>
              </a:tabLst>
            </a:pPr>
            <a:r>
              <a:rPr sz="1721" spc="4" dirty="0">
                <a:latin typeface="Calibri"/>
                <a:cs typeface="Calibri"/>
              </a:rPr>
              <a:t>jika </a:t>
            </a:r>
            <a:r>
              <a:rPr sz="1721" spc="18" dirty="0">
                <a:latin typeface="Calibri"/>
                <a:cs typeface="Calibri"/>
              </a:rPr>
              <a:t>0 </a:t>
            </a:r>
            <a:r>
              <a:rPr sz="1721" spc="9" dirty="0">
                <a:latin typeface="Calibri"/>
                <a:cs typeface="Calibri"/>
              </a:rPr>
              <a:t>&lt; </a:t>
            </a:r>
            <a:r>
              <a:rPr sz="1721" spc="13" dirty="0">
                <a:latin typeface="Calibri"/>
                <a:cs typeface="Calibri"/>
              </a:rPr>
              <a:t>G </a:t>
            </a:r>
            <a:r>
              <a:rPr sz="1721" spc="9" dirty="0">
                <a:latin typeface="Calibri"/>
                <a:cs typeface="Calibri"/>
              </a:rPr>
              <a:t>&lt; </a:t>
            </a:r>
            <a:r>
              <a:rPr sz="1721" spc="18" dirty="0">
                <a:latin typeface="Calibri"/>
                <a:cs typeface="Calibri"/>
              </a:rPr>
              <a:t>1 </a:t>
            </a:r>
            <a:r>
              <a:rPr sz="1721" spc="9" dirty="0">
                <a:latin typeface="Calibri"/>
                <a:cs typeface="Calibri"/>
              </a:rPr>
              <a:t>maka </a:t>
            </a:r>
            <a:r>
              <a:rPr sz="1721" spc="4" dirty="0">
                <a:latin typeface="Calibri"/>
                <a:cs typeface="Calibri"/>
              </a:rPr>
              <a:t>nilai </a:t>
            </a:r>
            <a:r>
              <a:rPr sz="1721" spc="9" dirty="0">
                <a:latin typeface="Calibri"/>
                <a:cs typeface="Calibri"/>
              </a:rPr>
              <a:t>kontras</a:t>
            </a:r>
            <a:r>
              <a:rPr sz="1721" spc="-22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melemah</a:t>
            </a:r>
            <a:endParaRPr sz="1721">
              <a:latin typeface="Calibri"/>
              <a:cs typeface="Calibri"/>
            </a:endParaRPr>
          </a:p>
          <a:p>
            <a:pPr marL="11206" marR="335634" indent="443777">
              <a:lnSpc>
                <a:spcPts val="2109"/>
              </a:lnSpc>
              <a:spcBef>
                <a:spcPts val="62"/>
              </a:spcBef>
              <a:buFont typeface="Arial"/>
              <a:buChar char="•"/>
              <a:tabLst>
                <a:tab pos="581616" algn="l"/>
              </a:tabLst>
            </a:pPr>
            <a:r>
              <a:rPr sz="1721" spc="4" dirty="0">
                <a:latin typeface="Calibri"/>
                <a:cs typeface="Calibri"/>
              </a:rPr>
              <a:t>jika </a:t>
            </a:r>
            <a:r>
              <a:rPr sz="1721" spc="13" dirty="0">
                <a:latin typeface="Calibri"/>
                <a:cs typeface="Calibri"/>
              </a:rPr>
              <a:t>G </a:t>
            </a:r>
            <a:r>
              <a:rPr sz="1721" spc="9" dirty="0">
                <a:latin typeface="Calibri"/>
                <a:cs typeface="Calibri"/>
              </a:rPr>
              <a:t>&gt; </a:t>
            </a:r>
            <a:r>
              <a:rPr sz="1721" spc="18" dirty="0">
                <a:latin typeface="Calibri"/>
                <a:cs typeface="Calibri"/>
              </a:rPr>
              <a:t>1 </a:t>
            </a:r>
            <a:r>
              <a:rPr sz="1721" spc="9" dirty="0">
                <a:latin typeface="Calibri"/>
                <a:cs typeface="Calibri"/>
              </a:rPr>
              <a:t>maka </a:t>
            </a:r>
            <a:r>
              <a:rPr sz="1721" spc="4" dirty="0">
                <a:latin typeface="Calibri"/>
                <a:cs typeface="Calibri"/>
              </a:rPr>
              <a:t>nilai </a:t>
            </a:r>
            <a:r>
              <a:rPr sz="1721" spc="9" dirty="0">
                <a:latin typeface="Calibri"/>
                <a:cs typeface="Calibri"/>
              </a:rPr>
              <a:t>kontras menguat  P </a:t>
            </a:r>
            <a:r>
              <a:rPr sz="1721" spc="4" dirty="0">
                <a:latin typeface="Calibri"/>
                <a:cs typeface="Calibri"/>
              </a:rPr>
              <a:t>: </a:t>
            </a:r>
            <a:r>
              <a:rPr sz="1721" spc="9" dirty="0">
                <a:latin typeface="Calibri"/>
                <a:cs typeface="Calibri"/>
              </a:rPr>
              <a:t>pusat kontras, </a:t>
            </a:r>
            <a:r>
              <a:rPr sz="1721" spc="13" dirty="0">
                <a:latin typeface="Calibri"/>
                <a:cs typeface="Calibri"/>
              </a:rPr>
              <a:t>umumnya </a:t>
            </a:r>
            <a:r>
              <a:rPr sz="1721" spc="9" dirty="0">
                <a:latin typeface="Calibri"/>
                <a:cs typeface="Calibri"/>
              </a:rPr>
              <a:t>diambil dari </a:t>
            </a:r>
            <a:r>
              <a:rPr sz="1721" spc="18" dirty="0">
                <a:latin typeface="Calibri"/>
                <a:cs typeface="Calibri"/>
              </a:rPr>
              <a:t>½</a:t>
            </a:r>
            <a:r>
              <a:rPr sz="1721" spc="-8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L</a:t>
            </a:r>
            <a:endParaRPr sz="172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8" y="941294"/>
            <a:ext cx="8131024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2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7" y="1913964"/>
            <a:ext cx="681205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4483" indent="-333393">
              <a:lnSpc>
                <a:spcPts val="2788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Mengubah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9" dirty="0">
                <a:latin typeface="Calibri"/>
                <a:cs typeface="Calibri"/>
              </a:rPr>
              <a:t>intensitas suatu piksel </a:t>
            </a:r>
            <a:r>
              <a:rPr sz="2294" spc="18" dirty="0">
                <a:latin typeface="Calibri"/>
                <a:cs typeface="Calibri"/>
              </a:rPr>
              <a:t>dengan  </a:t>
            </a:r>
            <a:r>
              <a:rPr sz="2338" spc="-9" dirty="0">
                <a:latin typeface="Calibri"/>
                <a:cs typeface="Calibri"/>
              </a:rPr>
              <a:t>mengurangkannya terhadap nilai keabuan maksimum</a:t>
            </a:r>
            <a:endParaRPr sz="233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44" dirty="0"/>
              <a:t>N</a:t>
            </a:r>
            <a:r>
              <a:rPr spc="31" dirty="0"/>
              <a:t>e</a:t>
            </a:r>
            <a:r>
              <a:rPr spc="9" dirty="0"/>
              <a:t>g</a:t>
            </a:r>
            <a:r>
              <a:rPr spc="49" dirty="0"/>
              <a:t>a</a:t>
            </a:r>
            <a:r>
              <a:rPr spc="26" dirty="0"/>
              <a:t>s</a:t>
            </a:r>
            <a:r>
              <a:rPr spc="57" dirty="0"/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9070" y="3281082"/>
            <a:ext cx="3623981" cy="515926"/>
          </a:xfrm>
          <a:prstGeom prst="rect">
            <a:avLst/>
          </a:prstGeom>
          <a:ln w="20954">
            <a:solidFill>
              <a:srgbClr val="F6913F"/>
            </a:solidFill>
          </a:ln>
        </p:spPr>
        <p:txBody>
          <a:bodyPr vert="horz" wrap="square" lIns="0" tIns="100853" rIns="0" bIns="0" rtlCol="0">
            <a:spAutoFit/>
          </a:bodyPr>
          <a:lstStyle/>
          <a:p>
            <a:pPr marL="226931">
              <a:spcBef>
                <a:spcPts val="794"/>
              </a:spcBef>
            </a:pP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B</a:t>
            </a:r>
            <a:r>
              <a:rPr sz="2691" spc="9" dirty="0">
                <a:latin typeface="Times New Roman"/>
                <a:cs typeface="Times New Roman"/>
              </a:rPr>
              <a:t>(x,y) </a:t>
            </a:r>
            <a:r>
              <a:rPr sz="2691" spc="18" dirty="0">
                <a:latin typeface="Times New Roman"/>
                <a:cs typeface="Times New Roman"/>
              </a:rPr>
              <a:t>= </a:t>
            </a:r>
            <a:r>
              <a:rPr sz="2691" spc="13" dirty="0">
                <a:latin typeface="Times New Roman"/>
                <a:cs typeface="Times New Roman"/>
              </a:rPr>
              <a:t>(L-1) </a:t>
            </a:r>
            <a:r>
              <a:rPr sz="2691" spc="9" dirty="0">
                <a:latin typeface="Times New Roman"/>
                <a:cs typeface="Times New Roman"/>
              </a:rPr>
              <a:t>-</a:t>
            </a:r>
            <a:r>
              <a:rPr sz="2691" spc="-88" dirty="0">
                <a:latin typeface="Times New Roman"/>
                <a:cs typeface="Times New Roman"/>
              </a:rPr>
              <a:t> </a:t>
            </a: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A</a:t>
            </a:r>
            <a:r>
              <a:rPr sz="2691" spc="9" dirty="0">
                <a:latin typeface="Times New Roman"/>
                <a:cs typeface="Times New Roman"/>
              </a:rPr>
              <a:t>(x,y)</a:t>
            </a:r>
            <a:endParaRPr sz="26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438" y="4571325"/>
            <a:ext cx="6422091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9" dirty="0">
                <a:latin typeface="Calibri"/>
                <a:cs typeface="Calibri"/>
              </a:rPr>
              <a:t>L-1 </a:t>
            </a:r>
            <a:r>
              <a:rPr sz="1721" spc="4" dirty="0">
                <a:latin typeface="Calibri"/>
                <a:cs typeface="Calibri"/>
              </a:rPr>
              <a:t>: nilai </a:t>
            </a:r>
            <a:r>
              <a:rPr sz="1721" spc="9" dirty="0">
                <a:latin typeface="Calibri"/>
                <a:cs typeface="Calibri"/>
              </a:rPr>
              <a:t>intensitas keabuan maksimum untuk kedalaman bit </a:t>
            </a:r>
            <a:r>
              <a:rPr sz="1721" spc="4" dirty="0">
                <a:latin typeface="Calibri"/>
                <a:cs typeface="Calibri"/>
              </a:rPr>
              <a:t>citra</a:t>
            </a:r>
            <a:r>
              <a:rPr sz="1721" spc="146" dirty="0">
                <a:latin typeface="Calibri"/>
                <a:cs typeface="Calibri"/>
              </a:rPr>
              <a:t> </a:t>
            </a:r>
            <a:r>
              <a:rPr sz="1721" spc="13" dirty="0">
                <a:latin typeface="Calibri"/>
                <a:cs typeface="Calibri"/>
              </a:rPr>
              <a:t>ybs.</a:t>
            </a:r>
            <a:endParaRPr sz="172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6" y="1008529"/>
            <a:ext cx="8268328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1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8" y="1931041"/>
            <a:ext cx="7637369" cy="106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4483" indent="-333393">
              <a:lnSpc>
                <a:spcPct val="100499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Pemotongan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9" dirty="0">
                <a:latin typeface="Calibri"/>
                <a:cs typeface="Calibri"/>
              </a:rPr>
              <a:t>intensitas piksel jika nilai intensitas </a:t>
            </a:r>
            <a:r>
              <a:rPr sz="2294" spc="18" dirty="0">
                <a:latin typeface="Calibri"/>
                <a:cs typeface="Calibri"/>
              </a:rPr>
              <a:t>berada  </a:t>
            </a:r>
            <a:r>
              <a:rPr sz="2294" spc="13" dirty="0">
                <a:latin typeface="Calibri"/>
                <a:cs typeface="Calibri"/>
              </a:rPr>
              <a:t>di </a:t>
            </a:r>
            <a:r>
              <a:rPr sz="2294" spc="9" dirty="0">
                <a:latin typeface="Calibri"/>
                <a:cs typeface="Calibri"/>
              </a:rPr>
              <a:t>atas </a:t>
            </a:r>
            <a:r>
              <a:rPr sz="2294" spc="4" dirty="0">
                <a:latin typeface="Calibri"/>
                <a:cs typeface="Calibri"/>
              </a:rPr>
              <a:t>nilai </a:t>
            </a:r>
            <a:r>
              <a:rPr sz="2294" spc="9" dirty="0">
                <a:latin typeface="Calibri"/>
                <a:cs typeface="Calibri"/>
              </a:rPr>
              <a:t>intensitas </a:t>
            </a:r>
            <a:r>
              <a:rPr sz="2294" spc="13" dirty="0">
                <a:latin typeface="Calibri"/>
                <a:cs typeface="Calibri"/>
              </a:rPr>
              <a:t>maksimum atau di bawah </a:t>
            </a:r>
            <a:r>
              <a:rPr sz="2294" spc="4" dirty="0">
                <a:latin typeface="Calibri"/>
                <a:cs typeface="Calibri"/>
              </a:rPr>
              <a:t>nilai  </a:t>
            </a:r>
            <a:r>
              <a:rPr sz="2338" spc="-9" dirty="0">
                <a:latin typeface="Calibri"/>
                <a:cs typeface="Calibri"/>
              </a:rPr>
              <a:t>intensitas minimum dari kedalaman warna </a:t>
            </a:r>
            <a:r>
              <a:rPr sz="2338" spc="-4" dirty="0">
                <a:latin typeface="Calibri"/>
                <a:cs typeface="Calibri"/>
              </a:rPr>
              <a:t>citra </a:t>
            </a:r>
            <a:r>
              <a:rPr sz="2338" spc="-9" dirty="0">
                <a:latin typeface="Calibri"/>
                <a:cs typeface="Calibri"/>
              </a:rPr>
              <a:t>digital </a:t>
            </a:r>
            <a:r>
              <a:rPr sz="2338" spc="-4" dirty="0">
                <a:latin typeface="Calibri"/>
                <a:cs typeface="Calibri"/>
              </a:rPr>
              <a:t>ybs.</a:t>
            </a:r>
            <a:endParaRPr sz="233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22" dirty="0"/>
              <a:t>Cl</a:t>
            </a:r>
            <a:r>
              <a:rPr spc="53" dirty="0"/>
              <a:t>i</a:t>
            </a:r>
            <a:r>
              <a:rPr spc="40" dirty="0"/>
              <a:t>pp</a:t>
            </a:r>
            <a:r>
              <a:rPr spc="66" dirty="0"/>
              <a:t>i</a:t>
            </a:r>
            <a:r>
              <a:rPr spc="44" dirty="0"/>
              <a:t>n</a:t>
            </a:r>
            <a:r>
              <a:rPr spc="22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4067" y="3914213"/>
            <a:ext cx="1099297" cy="414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91" i="1" spc="9" dirty="0">
                <a:latin typeface="Times New Roman"/>
                <a:cs typeface="Times New Roman"/>
              </a:rPr>
              <a:t>f</a:t>
            </a:r>
            <a:r>
              <a:rPr sz="2713" spc="13" baseline="-20325" dirty="0">
                <a:latin typeface="Times New Roman"/>
                <a:cs typeface="Times New Roman"/>
              </a:rPr>
              <a:t>B</a:t>
            </a:r>
            <a:r>
              <a:rPr sz="2294" spc="9" dirty="0">
                <a:latin typeface="Times New Roman"/>
                <a:cs typeface="Times New Roman"/>
              </a:rPr>
              <a:t>(x,y)</a:t>
            </a:r>
            <a:r>
              <a:rPr sz="2294" spc="26" dirty="0">
                <a:latin typeface="Times New Roman"/>
                <a:cs typeface="Times New Roman"/>
              </a:rPr>
              <a:t> </a:t>
            </a:r>
            <a:r>
              <a:rPr sz="2691" spc="18" dirty="0">
                <a:latin typeface="Times New Roman"/>
                <a:cs typeface="Times New Roman"/>
              </a:rPr>
              <a:t>=</a:t>
            </a:r>
            <a:endParaRPr sz="26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1161" y="3535454"/>
            <a:ext cx="2972360" cy="1069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38" spc="-9" dirty="0">
                <a:latin typeface="Times New Roman"/>
                <a:cs typeface="Times New Roman"/>
              </a:rPr>
              <a:t>L-1, </a:t>
            </a:r>
            <a:r>
              <a:rPr sz="2338" i="1" spc="-4" dirty="0">
                <a:latin typeface="Times New Roman"/>
                <a:cs typeface="Times New Roman"/>
              </a:rPr>
              <a:t>f</a:t>
            </a:r>
            <a:r>
              <a:rPr sz="2316" spc="-6" baseline="-20634" dirty="0">
                <a:latin typeface="Times New Roman"/>
                <a:cs typeface="Times New Roman"/>
              </a:rPr>
              <a:t>A</a:t>
            </a:r>
            <a:r>
              <a:rPr sz="2338" spc="-4" dirty="0">
                <a:latin typeface="Times New Roman"/>
                <a:cs typeface="Times New Roman"/>
              </a:rPr>
              <a:t>(x,y) &gt;</a:t>
            </a:r>
            <a:r>
              <a:rPr sz="2338" spc="-75" dirty="0">
                <a:latin typeface="Times New Roman"/>
                <a:cs typeface="Times New Roman"/>
              </a:rPr>
              <a:t> </a:t>
            </a:r>
            <a:r>
              <a:rPr sz="2338" spc="-9" dirty="0">
                <a:latin typeface="Times New Roman"/>
                <a:cs typeface="Times New Roman"/>
              </a:rPr>
              <a:t>L-1</a:t>
            </a:r>
            <a:endParaRPr sz="2338">
              <a:latin typeface="Times New Roman"/>
              <a:cs typeface="Times New Roman"/>
            </a:endParaRPr>
          </a:p>
          <a:p>
            <a:pPr>
              <a:lnSpc>
                <a:spcPts val="2797"/>
              </a:lnSpc>
              <a:spcBef>
                <a:spcPts val="79"/>
              </a:spcBef>
              <a:tabLst>
                <a:tab pos="1012505" algn="l"/>
              </a:tabLst>
            </a:pPr>
            <a:r>
              <a:rPr sz="2294" i="1" spc="9" dirty="0">
                <a:latin typeface="Times New Roman"/>
                <a:cs typeface="Times New Roman"/>
              </a:rPr>
              <a:t>f</a:t>
            </a:r>
            <a:r>
              <a:rPr sz="2316" spc="13" baseline="-20634" dirty="0">
                <a:latin typeface="Times New Roman"/>
                <a:cs typeface="Times New Roman"/>
              </a:rPr>
              <a:t>A</a:t>
            </a:r>
            <a:r>
              <a:rPr sz="2294" spc="9" dirty="0">
                <a:latin typeface="Times New Roman"/>
                <a:cs typeface="Times New Roman"/>
              </a:rPr>
              <a:t>(x,y),	</a:t>
            </a:r>
            <a:r>
              <a:rPr sz="2294" spc="18" dirty="0">
                <a:latin typeface="Times New Roman"/>
                <a:cs typeface="Times New Roman"/>
              </a:rPr>
              <a:t>0 </a:t>
            </a:r>
            <a:r>
              <a:rPr sz="2294" spc="18" dirty="0">
                <a:latin typeface="Arial"/>
                <a:cs typeface="Arial"/>
              </a:rPr>
              <a:t>≤ </a:t>
            </a:r>
            <a:r>
              <a:rPr sz="2294" i="1" spc="9" dirty="0">
                <a:latin typeface="Times New Roman"/>
                <a:cs typeface="Times New Roman"/>
              </a:rPr>
              <a:t>f</a:t>
            </a:r>
            <a:r>
              <a:rPr sz="2316" spc="13" baseline="-20634" dirty="0">
                <a:latin typeface="Times New Roman"/>
                <a:cs typeface="Times New Roman"/>
              </a:rPr>
              <a:t>A</a:t>
            </a:r>
            <a:r>
              <a:rPr sz="2294" spc="9" dirty="0">
                <a:latin typeface="Times New Roman"/>
                <a:cs typeface="Times New Roman"/>
              </a:rPr>
              <a:t>(x,y)</a:t>
            </a:r>
            <a:r>
              <a:rPr sz="2294" spc="-326" dirty="0">
                <a:latin typeface="Times New Roman"/>
                <a:cs typeface="Times New Roman"/>
              </a:rPr>
              <a:t> </a:t>
            </a:r>
            <a:r>
              <a:rPr sz="2294" spc="18" dirty="0">
                <a:latin typeface="Arial"/>
                <a:cs typeface="Arial"/>
              </a:rPr>
              <a:t>≤</a:t>
            </a:r>
            <a:r>
              <a:rPr sz="2294" spc="-75" dirty="0">
                <a:latin typeface="Arial"/>
                <a:cs typeface="Arial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L-1  0, </a:t>
            </a:r>
            <a:r>
              <a:rPr sz="2294" i="1" spc="9" dirty="0">
                <a:latin typeface="Times New Roman"/>
                <a:cs typeface="Times New Roman"/>
              </a:rPr>
              <a:t>f</a:t>
            </a:r>
            <a:r>
              <a:rPr sz="2316" spc="13" baseline="-20634" dirty="0">
                <a:latin typeface="Times New Roman"/>
                <a:cs typeface="Times New Roman"/>
              </a:rPr>
              <a:t>A</a:t>
            </a:r>
            <a:r>
              <a:rPr sz="2294" spc="9" dirty="0">
                <a:latin typeface="Times New Roman"/>
                <a:cs typeface="Times New Roman"/>
              </a:rPr>
              <a:t>(x,y) </a:t>
            </a:r>
            <a:r>
              <a:rPr sz="2294" spc="22" dirty="0">
                <a:latin typeface="Times New Roman"/>
                <a:cs typeface="Times New Roman"/>
              </a:rPr>
              <a:t>&lt;</a:t>
            </a:r>
            <a:r>
              <a:rPr sz="2294" spc="-75" dirty="0">
                <a:latin typeface="Times New Roman"/>
                <a:cs typeface="Times New Roman"/>
              </a:rPr>
              <a:t> </a:t>
            </a:r>
            <a:r>
              <a:rPr sz="2294" spc="18" dirty="0">
                <a:latin typeface="Times New Roman"/>
                <a:cs typeface="Times New Roman"/>
              </a:rPr>
              <a:t>0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8658" y="3802828"/>
            <a:ext cx="369794" cy="665629"/>
          </a:xfrm>
          <a:custGeom>
            <a:avLst/>
            <a:gdLst/>
            <a:ahLst/>
            <a:cxnLst/>
            <a:rect l="l" t="t" r="r" b="b"/>
            <a:pathLst>
              <a:path w="419100" h="754379">
                <a:moveTo>
                  <a:pt x="419099" y="0"/>
                </a:moveTo>
                <a:lnTo>
                  <a:pt x="374654" y="835"/>
                </a:lnTo>
                <a:lnTo>
                  <a:pt x="333425" y="3205"/>
                </a:lnTo>
                <a:lnTo>
                  <a:pt x="289604" y="7778"/>
                </a:lnTo>
                <a:lnTo>
                  <a:pt x="248457" y="15044"/>
                </a:lnTo>
                <a:lnTo>
                  <a:pt x="211843" y="29345"/>
                </a:lnTo>
                <a:lnTo>
                  <a:pt x="208787" y="35051"/>
                </a:lnTo>
                <a:lnTo>
                  <a:pt x="208787" y="342899"/>
                </a:lnTo>
                <a:lnTo>
                  <a:pt x="208596" y="344454"/>
                </a:lnTo>
                <a:lnTo>
                  <a:pt x="174438" y="362402"/>
                </a:lnTo>
                <a:lnTo>
                  <a:pt x="135445" y="369756"/>
                </a:lnTo>
                <a:lnTo>
                  <a:pt x="93136" y="374379"/>
                </a:lnTo>
                <a:lnTo>
                  <a:pt x="52878" y="376854"/>
                </a:lnTo>
                <a:lnTo>
                  <a:pt x="9095" y="377920"/>
                </a:lnTo>
                <a:lnTo>
                  <a:pt x="0" y="377951"/>
                </a:lnTo>
                <a:lnTo>
                  <a:pt x="9095" y="377983"/>
                </a:lnTo>
                <a:lnTo>
                  <a:pt x="52878" y="379049"/>
                </a:lnTo>
                <a:lnTo>
                  <a:pt x="93136" y="381524"/>
                </a:lnTo>
                <a:lnTo>
                  <a:pt x="135445" y="386147"/>
                </a:lnTo>
                <a:lnTo>
                  <a:pt x="174438" y="393501"/>
                </a:lnTo>
                <a:lnTo>
                  <a:pt x="208596" y="411449"/>
                </a:lnTo>
                <a:lnTo>
                  <a:pt x="208787" y="413003"/>
                </a:lnTo>
                <a:lnTo>
                  <a:pt x="208787" y="719327"/>
                </a:lnTo>
                <a:lnTo>
                  <a:pt x="208982" y="720882"/>
                </a:lnTo>
                <a:lnTo>
                  <a:pt x="243605" y="738830"/>
                </a:lnTo>
                <a:lnTo>
                  <a:pt x="283012" y="746184"/>
                </a:lnTo>
                <a:lnTo>
                  <a:pt x="325653" y="750807"/>
                </a:lnTo>
                <a:lnTo>
                  <a:pt x="366119" y="753282"/>
                </a:lnTo>
                <a:lnTo>
                  <a:pt x="410001" y="754348"/>
                </a:lnTo>
                <a:lnTo>
                  <a:pt x="419099" y="754379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1543273" y="5236955"/>
            <a:ext cx="5969374" cy="264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21" spc="9" dirty="0">
                <a:latin typeface="Calibri"/>
                <a:cs typeface="Calibri"/>
              </a:rPr>
              <a:t>L-1 </a:t>
            </a:r>
            <a:r>
              <a:rPr sz="1721" spc="4" dirty="0">
                <a:latin typeface="Calibri"/>
                <a:cs typeface="Calibri"/>
              </a:rPr>
              <a:t>: nilai </a:t>
            </a:r>
            <a:r>
              <a:rPr sz="1721" spc="9" dirty="0">
                <a:latin typeface="Calibri"/>
                <a:cs typeface="Calibri"/>
              </a:rPr>
              <a:t>intensitas keabuan maksimum untuk kedalaman bit</a:t>
            </a:r>
            <a:r>
              <a:rPr sz="1721" spc="137" dirty="0">
                <a:latin typeface="Calibri"/>
                <a:cs typeface="Calibri"/>
              </a:rPr>
              <a:t> </a:t>
            </a:r>
            <a:r>
              <a:rPr sz="1721" spc="13" dirty="0">
                <a:latin typeface="Calibri"/>
                <a:cs typeface="Calibri"/>
              </a:rPr>
              <a:t>ybs.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7987" y="3516406"/>
            <a:ext cx="4974066" cy="127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057399" y="3502959"/>
            <a:ext cx="4955241" cy="1257300"/>
          </a:xfrm>
          <a:custGeom>
            <a:avLst/>
            <a:gdLst/>
            <a:ahLst/>
            <a:cxnLst/>
            <a:rect l="l" t="t" r="r" b="b"/>
            <a:pathLst>
              <a:path w="5615940" h="1424939">
                <a:moveTo>
                  <a:pt x="0" y="0"/>
                </a:moveTo>
                <a:lnTo>
                  <a:pt x="0" y="1424939"/>
                </a:lnTo>
                <a:lnTo>
                  <a:pt x="5615939" y="1424939"/>
                </a:lnTo>
                <a:lnTo>
                  <a:pt x="5615939" y="0"/>
                </a:lnTo>
                <a:lnTo>
                  <a:pt x="0" y="0"/>
                </a:lnTo>
                <a:close/>
              </a:path>
            </a:pathLst>
          </a:custGeom>
          <a:ln w="20954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2" y="806824"/>
            <a:ext cx="8397896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53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8" y="1931041"/>
            <a:ext cx="7595907" cy="2201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58274" indent="-333393">
              <a:lnSpc>
                <a:spcPct val="100499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9" dirty="0">
                <a:latin typeface="Calibri"/>
                <a:cs typeface="Calibri"/>
              </a:rPr>
              <a:t>Citra digital </a:t>
            </a:r>
            <a:r>
              <a:rPr sz="2294" spc="13" dirty="0">
                <a:latin typeface="Calibri"/>
                <a:cs typeface="Calibri"/>
              </a:rPr>
              <a:t>merupakan representasi </a:t>
            </a:r>
            <a:r>
              <a:rPr sz="2294" spc="9" dirty="0">
                <a:latin typeface="Calibri"/>
                <a:cs typeface="Calibri"/>
              </a:rPr>
              <a:t>citra </a:t>
            </a:r>
            <a:r>
              <a:rPr sz="2294" spc="13" dirty="0">
                <a:latin typeface="Calibri"/>
                <a:cs typeface="Calibri"/>
              </a:rPr>
              <a:t>yang berbentuk  </a:t>
            </a:r>
            <a:r>
              <a:rPr sz="2294" spc="9" dirty="0">
                <a:latin typeface="Calibri"/>
                <a:cs typeface="Calibri"/>
              </a:rPr>
              <a:t>matriks, </a:t>
            </a:r>
            <a:r>
              <a:rPr sz="2294" spc="4" dirty="0">
                <a:latin typeface="Calibri"/>
                <a:cs typeface="Calibri"/>
              </a:rPr>
              <a:t>oleh </a:t>
            </a:r>
            <a:r>
              <a:rPr sz="2294" spc="13" dirty="0">
                <a:latin typeface="Calibri"/>
                <a:cs typeface="Calibri"/>
              </a:rPr>
              <a:t>karena itu </a:t>
            </a:r>
            <a:r>
              <a:rPr sz="2294" spc="9" dirty="0">
                <a:latin typeface="Calibri"/>
                <a:cs typeface="Calibri"/>
              </a:rPr>
              <a:t>operasi aritmetik matriks biasa </a:t>
            </a:r>
            <a:r>
              <a:rPr sz="2294" spc="18" dirty="0">
                <a:latin typeface="Calibri"/>
                <a:cs typeface="Calibri"/>
              </a:rPr>
              <a:t>juga  </a:t>
            </a:r>
            <a:r>
              <a:rPr sz="2338" spc="-9" dirty="0">
                <a:latin typeface="Calibri"/>
                <a:cs typeface="Calibri"/>
              </a:rPr>
              <a:t>berlaku.</a:t>
            </a:r>
            <a:endParaRPr sz="2338">
              <a:latin typeface="Calibri"/>
              <a:cs typeface="Calibri"/>
            </a:endParaRPr>
          </a:p>
          <a:p>
            <a:pPr marL="344599" marR="4483" indent="-333393">
              <a:lnSpc>
                <a:spcPct val="101299"/>
              </a:lnSpc>
              <a:spcBef>
                <a:spcPts val="556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Anggaplah </a:t>
            </a:r>
            <a:r>
              <a:rPr sz="2294" spc="26" dirty="0">
                <a:latin typeface="Calibri"/>
                <a:cs typeface="Calibri"/>
              </a:rPr>
              <a:t>A </a:t>
            </a:r>
            <a:r>
              <a:rPr sz="2294" spc="9" dirty="0">
                <a:latin typeface="Calibri"/>
                <a:cs typeface="Calibri"/>
              </a:rPr>
              <a:t>adalah </a:t>
            </a:r>
            <a:r>
              <a:rPr sz="2294" spc="13" dirty="0">
                <a:latin typeface="Calibri"/>
                <a:cs typeface="Calibri"/>
              </a:rPr>
              <a:t>fungsi yang menyatakan </a:t>
            </a:r>
            <a:r>
              <a:rPr sz="2294" spc="9" dirty="0">
                <a:latin typeface="Calibri"/>
                <a:cs typeface="Calibri"/>
              </a:rPr>
              <a:t>citra pertama,  </a:t>
            </a:r>
            <a:r>
              <a:rPr sz="2294" spc="22" dirty="0">
                <a:latin typeface="Calibri"/>
                <a:cs typeface="Calibri"/>
              </a:rPr>
              <a:t>B </a:t>
            </a:r>
            <a:r>
              <a:rPr sz="2294" spc="9" dirty="0">
                <a:latin typeface="Calibri"/>
                <a:cs typeface="Calibri"/>
              </a:rPr>
              <a:t>adalah citra </a:t>
            </a:r>
            <a:r>
              <a:rPr sz="2294" spc="18" dirty="0">
                <a:latin typeface="Calibri"/>
                <a:cs typeface="Calibri"/>
              </a:rPr>
              <a:t>ke </a:t>
            </a:r>
            <a:r>
              <a:rPr sz="2294" spc="13" dirty="0">
                <a:latin typeface="Calibri"/>
                <a:cs typeface="Calibri"/>
              </a:rPr>
              <a:t>dua, dan </a:t>
            </a:r>
            <a:r>
              <a:rPr sz="2294" spc="22" dirty="0">
                <a:latin typeface="Calibri"/>
                <a:cs typeface="Calibri"/>
              </a:rPr>
              <a:t>C </a:t>
            </a:r>
            <a:r>
              <a:rPr sz="2294" spc="9" dirty="0">
                <a:latin typeface="Calibri"/>
                <a:cs typeface="Calibri"/>
              </a:rPr>
              <a:t>adalah citra </a:t>
            </a:r>
            <a:r>
              <a:rPr sz="2294" spc="18" dirty="0">
                <a:latin typeface="Calibri"/>
                <a:cs typeface="Calibri"/>
              </a:rPr>
              <a:t>ke </a:t>
            </a:r>
            <a:r>
              <a:rPr sz="2294" spc="13" dirty="0">
                <a:latin typeface="Calibri"/>
                <a:cs typeface="Calibri"/>
              </a:rPr>
              <a:t>tiga </a:t>
            </a:r>
            <a:r>
              <a:rPr sz="2294" spc="4" dirty="0">
                <a:latin typeface="Calibri"/>
                <a:cs typeface="Calibri"/>
              </a:rPr>
              <a:t>(hasil),</a:t>
            </a:r>
            <a:r>
              <a:rPr sz="2294" spc="-128" dirty="0">
                <a:latin typeface="Calibri"/>
                <a:cs typeface="Calibri"/>
              </a:rPr>
              <a:t> </a:t>
            </a:r>
            <a:r>
              <a:rPr sz="2294" spc="18" dirty="0">
                <a:latin typeface="Calibri"/>
                <a:cs typeface="Calibri"/>
              </a:rPr>
              <a:t>maka  </a:t>
            </a:r>
            <a:r>
              <a:rPr sz="2294" spc="9" dirty="0">
                <a:latin typeface="Calibri"/>
                <a:cs typeface="Calibri"/>
              </a:rPr>
              <a:t>operasi aritmetik </a:t>
            </a:r>
            <a:r>
              <a:rPr sz="2294" spc="13" dirty="0">
                <a:latin typeface="Calibri"/>
                <a:cs typeface="Calibri"/>
              </a:rPr>
              <a:t>yang berlaku pada </a:t>
            </a:r>
            <a:r>
              <a:rPr sz="2294" spc="9" dirty="0">
                <a:latin typeface="Calibri"/>
                <a:cs typeface="Calibri"/>
              </a:rPr>
              <a:t>citra digital</a:t>
            </a:r>
            <a:r>
              <a:rPr sz="2294" spc="-66" dirty="0">
                <a:latin typeface="Calibri"/>
                <a:cs typeface="Calibri"/>
              </a:rPr>
              <a:t> </a:t>
            </a:r>
            <a:r>
              <a:rPr sz="2294" spc="13" dirty="0">
                <a:latin typeface="Calibri"/>
                <a:cs typeface="Calibri"/>
              </a:rPr>
              <a:t>adalah: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769" y="4201308"/>
            <a:ext cx="7466479" cy="706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1799" lvl="1" indent="-333393">
              <a:buFont typeface="Arial"/>
              <a:buChar char="•"/>
              <a:tabLst>
                <a:tab pos="345160" algn="l"/>
                <a:tab pos="4448412" algn="l"/>
              </a:tabLst>
            </a:pPr>
            <a:r>
              <a:rPr sz="2294" spc="13" dirty="0">
                <a:latin typeface="Calibri"/>
                <a:cs typeface="Calibri"/>
              </a:rPr>
              <a:t>Penjumlahan/pengurangan	</a:t>
            </a:r>
            <a:endParaRPr lang="en-US" sz="2294" spc="13" dirty="0">
              <a:latin typeface="Calibri"/>
              <a:cs typeface="Calibri"/>
            </a:endParaRPr>
          </a:p>
          <a:p>
            <a:pPr marL="801799" lvl="1" indent="-333393">
              <a:buFont typeface="Arial"/>
              <a:buChar char="•"/>
              <a:tabLst>
                <a:tab pos="345160" algn="l"/>
                <a:tab pos="4448412" algn="l"/>
              </a:tabLst>
            </a:pPr>
            <a:r>
              <a:rPr sz="2294" spc="9" dirty="0" err="1">
                <a:latin typeface="Calibri"/>
                <a:cs typeface="Calibri"/>
              </a:rPr>
              <a:t>Perkalian</a:t>
            </a:r>
            <a:r>
              <a:rPr sz="2294" spc="9" dirty="0">
                <a:latin typeface="Calibri"/>
                <a:cs typeface="Calibri"/>
              </a:rPr>
              <a:t>	</a:t>
            </a:r>
            <a:endParaRPr sz="2294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40" dirty="0"/>
              <a:t>Operasi</a:t>
            </a:r>
            <a:r>
              <a:rPr spc="-62" dirty="0"/>
              <a:t> </a:t>
            </a:r>
            <a:r>
              <a:rPr spc="53" dirty="0"/>
              <a:t>Aritmetik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" y="4695546"/>
            <a:ext cx="4520734" cy="206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" y="291914"/>
            <a:ext cx="4437529" cy="20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" y="2456751"/>
            <a:ext cx="4460641" cy="216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24"/>
          <p:cNvSpPr txBox="1">
            <a:spLocks noChangeArrowheads="1"/>
          </p:cNvSpPr>
          <p:nvPr/>
        </p:nvSpPr>
        <p:spPr bwMode="auto">
          <a:xfrm>
            <a:off x="4729162" y="1205615"/>
            <a:ext cx="143020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0"/>
              </a:spcBef>
              <a:buFontTx/>
              <a:buNone/>
            </a:pPr>
            <a:r>
              <a:rPr lang="en-US" altLang="he-IL" sz="2135">
                <a:solidFill>
                  <a:srgbClr val="CC0000"/>
                </a:solidFill>
              </a:rPr>
              <a:t>Histogram</a:t>
            </a:r>
          </a:p>
        </p:txBody>
      </p:sp>
      <p:sp>
        <p:nvSpPr>
          <p:cNvPr id="14342" name="Text Box 25"/>
          <p:cNvSpPr txBox="1">
            <a:spLocks noChangeArrowheads="1"/>
          </p:cNvSpPr>
          <p:nvPr/>
        </p:nvSpPr>
        <p:spPr bwMode="auto">
          <a:xfrm>
            <a:off x="4729163" y="3245645"/>
            <a:ext cx="2964273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135">
                <a:solidFill>
                  <a:srgbClr val="CC0000"/>
                </a:solidFill>
              </a:rPr>
              <a:t>Normalized  Histogram</a:t>
            </a:r>
          </a:p>
        </p:txBody>
      </p:sp>
      <p:sp>
        <p:nvSpPr>
          <p:cNvPr id="14343" name="Text Box 26"/>
          <p:cNvSpPr txBox="1">
            <a:spLocks noChangeArrowheads="1"/>
          </p:cNvSpPr>
          <p:nvPr/>
        </p:nvSpPr>
        <p:spPr bwMode="auto">
          <a:xfrm>
            <a:off x="4729163" y="5402778"/>
            <a:ext cx="3993776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135">
                <a:solidFill>
                  <a:srgbClr val="CC0000"/>
                </a:solidFill>
              </a:rPr>
              <a:t>Accumulated  Histogram</a:t>
            </a:r>
          </a:p>
        </p:txBody>
      </p:sp>
    </p:spTree>
    <p:extLst>
      <p:ext uri="{BB962C8B-B14F-4D97-AF65-F5344CB8AC3E}">
        <p14:creationId xmlns:p14="http://schemas.microsoft.com/office/powerpoint/2010/main" val="294840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Penjumlahan atau pengurangan dua buah citra A dan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        C(x,y)=A(x,y)±B(x,y)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Perkalian dua buah citra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        C(x,y)=A(x,y)B(x,y)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Penjumlahan/pengurangan citra dengan skalar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        C(x,y)=A(x,y) ±c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Perkalian/pembagian citra dengan skalar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        C(x,y)=c. A(x,y)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Jenis Operasi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4" y="1927545"/>
            <a:ext cx="7832351" cy="3781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520541" indent="-333393">
              <a:lnSpc>
                <a:spcPct val="101499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9" dirty="0">
                <a:latin typeface="Calibri"/>
                <a:cs typeface="Calibri"/>
              </a:rPr>
              <a:t>Instensitas piksel </a:t>
            </a:r>
            <a:r>
              <a:rPr sz="2294" spc="9" dirty="0" err="1">
                <a:latin typeface="Calibri"/>
                <a:cs typeface="Calibri"/>
              </a:rPr>
              <a:t>citra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sz="2294" spc="9" dirty="0" err="1">
                <a:latin typeface="Calibri"/>
                <a:cs typeface="Calibri"/>
              </a:rPr>
              <a:t>hasil</a:t>
            </a:r>
            <a:r>
              <a:rPr lang="en-US" sz="2294" spc="9" dirty="0">
                <a:latin typeface="Calibri"/>
                <a:cs typeface="Calibri"/>
              </a:rPr>
              <a:t> </a:t>
            </a:r>
            <a:r>
              <a:rPr lang="en-US" sz="2294" spc="9" dirty="0" err="1">
                <a:latin typeface="Calibri"/>
                <a:cs typeface="Calibri"/>
              </a:rPr>
              <a:t>akhir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sz="2294" spc="13" dirty="0">
                <a:latin typeface="Calibri"/>
                <a:cs typeface="Calibri"/>
              </a:rPr>
              <a:t>merupakan </a:t>
            </a:r>
            <a:r>
              <a:rPr sz="2294" spc="9" dirty="0">
                <a:latin typeface="Calibri"/>
                <a:cs typeface="Calibri"/>
              </a:rPr>
              <a:t>hasil </a:t>
            </a:r>
            <a:r>
              <a:rPr sz="2294" spc="13" dirty="0">
                <a:latin typeface="Calibri"/>
                <a:cs typeface="Calibri"/>
              </a:rPr>
              <a:t>penjumlahan  </a:t>
            </a:r>
            <a:r>
              <a:rPr sz="2294" spc="9" dirty="0">
                <a:latin typeface="Calibri"/>
                <a:cs typeface="Calibri"/>
              </a:rPr>
              <a:t>intensitas piksel </a:t>
            </a:r>
            <a:r>
              <a:rPr sz="2294" spc="9" dirty="0" err="1">
                <a:latin typeface="Calibri"/>
                <a:cs typeface="Calibri"/>
              </a:rPr>
              <a:t>citra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lang="en-US" sz="2294" spc="9" dirty="0" err="1">
                <a:latin typeface="Calibri"/>
                <a:cs typeface="Calibri"/>
              </a:rPr>
              <a:t>awal</a:t>
            </a:r>
            <a:r>
              <a:rPr lang="en-US" sz="2294" spc="9" dirty="0">
                <a:latin typeface="Calibri"/>
                <a:cs typeface="Calibri"/>
              </a:rPr>
              <a:t> </a:t>
            </a:r>
            <a:r>
              <a:rPr sz="2294" spc="13" dirty="0" err="1">
                <a:latin typeface="Calibri"/>
                <a:cs typeface="Calibri"/>
              </a:rPr>
              <a:t>pertama</a:t>
            </a:r>
            <a:r>
              <a:rPr sz="2294" spc="13" dirty="0">
                <a:latin typeface="Calibri"/>
                <a:cs typeface="Calibri"/>
              </a:rPr>
              <a:t> dan </a:t>
            </a:r>
            <a:r>
              <a:rPr sz="2294" spc="18" dirty="0">
                <a:latin typeface="Calibri"/>
                <a:cs typeface="Calibri"/>
              </a:rPr>
              <a:t>ke</a:t>
            </a:r>
            <a:r>
              <a:rPr sz="2294" spc="-57" dirty="0">
                <a:latin typeface="Calibri"/>
                <a:cs typeface="Calibri"/>
              </a:rPr>
              <a:t> </a:t>
            </a:r>
            <a:r>
              <a:rPr sz="2294" spc="18" dirty="0">
                <a:latin typeface="Calibri"/>
                <a:cs typeface="Calibri"/>
              </a:rPr>
              <a:t>dua</a:t>
            </a:r>
            <a:endParaRPr sz="2294" dirty="0">
              <a:latin typeface="Calibri"/>
              <a:cs typeface="Calibri"/>
            </a:endParaRPr>
          </a:p>
          <a:p>
            <a:pPr marL="344599" indent="-333393">
              <a:spcBef>
                <a:spcPts val="591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Kadangkala memerlukan </a:t>
            </a:r>
            <a:r>
              <a:rPr sz="2294" spc="9" dirty="0">
                <a:latin typeface="Calibri"/>
                <a:cs typeface="Calibri"/>
              </a:rPr>
              <a:t>operasi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clipping</a:t>
            </a:r>
            <a:endParaRPr sz="2294" dirty="0">
              <a:latin typeface="Calibri"/>
              <a:cs typeface="Calibri"/>
            </a:endParaRPr>
          </a:p>
          <a:p>
            <a:pPr marL="344599" marR="258309" indent="-333393">
              <a:lnSpc>
                <a:spcPct val="101499"/>
              </a:lnSpc>
              <a:spcBef>
                <a:spcPts val="552"/>
              </a:spcBef>
              <a:buFont typeface="Arial"/>
              <a:buChar char="•"/>
              <a:tabLst>
                <a:tab pos="345160" algn="l"/>
              </a:tabLst>
            </a:pPr>
            <a:r>
              <a:rPr lang="en-US" sz="2294" spc="18" dirty="0">
                <a:latin typeface="Calibri"/>
                <a:cs typeface="Calibri"/>
              </a:rPr>
              <a:t>Salah </a:t>
            </a:r>
            <a:r>
              <a:rPr lang="en-US" sz="2294" spc="18" dirty="0" err="1">
                <a:latin typeface="Calibri"/>
                <a:cs typeface="Calibri"/>
              </a:rPr>
              <a:t>satu</a:t>
            </a:r>
            <a:r>
              <a:rPr lang="en-US" sz="2294" spc="18" dirty="0">
                <a:latin typeface="Calibri"/>
                <a:cs typeface="Calibri"/>
              </a:rPr>
              <a:t> </a:t>
            </a:r>
            <a:r>
              <a:rPr lang="en-US" sz="2294" spc="18" dirty="0" err="1">
                <a:latin typeface="Calibri"/>
                <a:cs typeface="Calibri"/>
              </a:rPr>
              <a:t>fungsi</a:t>
            </a:r>
            <a:r>
              <a:rPr sz="2294" spc="18" dirty="0">
                <a:latin typeface="Calibri"/>
                <a:cs typeface="Calibri"/>
              </a:rPr>
              <a:t> </a:t>
            </a:r>
            <a:r>
              <a:rPr sz="2294" spc="13" dirty="0">
                <a:latin typeface="Calibri"/>
                <a:cs typeface="Calibri"/>
              </a:rPr>
              <a:t>penjumlahan, </a:t>
            </a:r>
            <a:r>
              <a:rPr sz="2294" spc="9" dirty="0">
                <a:latin typeface="Calibri"/>
                <a:cs typeface="Calibri"/>
              </a:rPr>
              <a:t>misalnya: </a:t>
            </a:r>
            <a:r>
              <a:rPr sz="2294" spc="13" dirty="0">
                <a:latin typeface="Calibri"/>
                <a:cs typeface="Calibri"/>
              </a:rPr>
              <a:t>mendapatkan </a:t>
            </a:r>
            <a:r>
              <a:rPr sz="2294" spc="9" dirty="0">
                <a:latin typeface="Calibri"/>
                <a:cs typeface="Calibri"/>
              </a:rPr>
              <a:t>rata-rata  intensitas </a:t>
            </a:r>
            <a:r>
              <a:rPr sz="2294" spc="13" dirty="0">
                <a:latin typeface="Calibri"/>
                <a:cs typeface="Calibri"/>
              </a:rPr>
              <a:t>dengan </a:t>
            </a:r>
            <a:r>
              <a:rPr sz="2294" spc="18" dirty="0">
                <a:latin typeface="Calibri"/>
                <a:cs typeface="Calibri"/>
              </a:rPr>
              <a:t>membagi dua </a:t>
            </a:r>
            <a:r>
              <a:rPr sz="2294" spc="9" dirty="0">
                <a:latin typeface="Calibri"/>
                <a:cs typeface="Calibri"/>
              </a:rPr>
              <a:t>hasil </a:t>
            </a:r>
            <a:r>
              <a:rPr sz="2294" spc="13" dirty="0" err="1">
                <a:latin typeface="Calibri"/>
                <a:cs typeface="Calibri"/>
              </a:rPr>
              <a:t>penjumlahan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lang="en-US" sz="2294" spc="1129" dirty="0">
                <a:latin typeface="Times New Roman"/>
                <a:cs typeface="Times New Roman"/>
              </a:rPr>
              <a:t>→</a:t>
            </a:r>
            <a:r>
              <a:rPr sz="2294" spc="-150" dirty="0"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Calibri"/>
                <a:cs typeface="Calibri"/>
              </a:rPr>
              <a:t>untuk  </a:t>
            </a:r>
            <a:r>
              <a:rPr sz="2294" spc="9" dirty="0">
                <a:latin typeface="Calibri"/>
                <a:cs typeface="Calibri"/>
              </a:rPr>
              <a:t>noise </a:t>
            </a:r>
            <a:r>
              <a:rPr sz="2294" spc="13" dirty="0">
                <a:latin typeface="Calibri"/>
                <a:cs typeface="Calibri"/>
              </a:rPr>
              <a:t>reduction dari </a:t>
            </a:r>
            <a:r>
              <a:rPr sz="2294" spc="9" dirty="0">
                <a:latin typeface="Calibri"/>
                <a:cs typeface="Calibri"/>
              </a:rPr>
              <a:t>citra </a:t>
            </a:r>
            <a:r>
              <a:rPr sz="2294" spc="13" dirty="0">
                <a:latin typeface="Calibri"/>
                <a:cs typeface="Calibri"/>
              </a:rPr>
              <a:t>sama yang </a:t>
            </a:r>
            <a:r>
              <a:rPr sz="2294" spc="9" dirty="0">
                <a:latin typeface="Calibri"/>
                <a:cs typeface="Calibri"/>
              </a:rPr>
              <a:t>diambil</a:t>
            </a:r>
            <a:r>
              <a:rPr sz="2294" spc="-5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berkali-kali</a:t>
            </a:r>
            <a:endParaRPr sz="2294" dirty="0">
              <a:latin typeface="Calibri"/>
              <a:cs typeface="Calibri"/>
            </a:endParaRPr>
          </a:p>
          <a:p>
            <a:pPr marL="344599" marR="4483" indent="-333393">
              <a:lnSpc>
                <a:spcPct val="101299"/>
              </a:lnSpc>
              <a:spcBef>
                <a:spcPts val="556"/>
              </a:spcBef>
              <a:buFont typeface="Arial"/>
              <a:buChar char="•"/>
              <a:tabLst>
                <a:tab pos="345160" algn="l"/>
              </a:tabLst>
            </a:pPr>
            <a:r>
              <a:rPr lang="en-US" sz="2294" spc="18" dirty="0">
                <a:latin typeface="Calibri"/>
                <a:cs typeface="Calibri"/>
              </a:rPr>
              <a:t>Salah </a:t>
            </a:r>
            <a:r>
              <a:rPr lang="en-US" sz="2294" spc="18" dirty="0" err="1">
                <a:latin typeface="Calibri"/>
                <a:cs typeface="Calibri"/>
              </a:rPr>
              <a:t>satu</a:t>
            </a:r>
            <a:r>
              <a:rPr lang="en-US" sz="2294" spc="18" dirty="0">
                <a:latin typeface="Calibri"/>
                <a:cs typeface="Calibri"/>
              </a:rPr>
              <a:t> </a:t>
            </a:r>
            <a:r>
              <a:rPr lang="en-US" sz="2294" spc="18" dirty="0" err="1">
                <a:latin typeface="Calibri"/>
                <a:cs typeface="Calibri"/>
              </a:rPr>
              <a:t>fungsi</a:t>
            </a:r>
            <a:r>
              <a:rPr sz="2294" spc="18" dirty="0">
                <a:latin typeface="Calibri"/>
                <a:cs typeface="Calibri"/>
              </a:rPr>
              <a:t> </a:t>
            </a:r>
            <a:r>
              <a:rPr sz="2294" spc="13" dirty="0">
                <a:latin typeface="Calibri"/>
                <a:cs typeface="Calibri"/>
              </a:rPr>
              <a:t>pengurangan, </a:t>
            </a:r>
            <a:r>
              <a:rPr sz="2294" spc="9" dirty="0">
                <a:latin typeface="Calibri"/>
                <a:cs typeface="Calibri"/>
              </a:rPr>
              <a:t>misalnya: </a:t>
            </a:r>
            <a:r>
              <a:rPr sz="2294" spc="13" dirty="0">
                <a:latin typeface="Calibri"/>
                <a:cs typeface="Calibri"/>
              </a:rPr>
              <a:t>mendapatkan </a:t>
            </a:r>
            <a:r>
              <a:rPr sz="2294" spc="9" dirty="0">
                <a:latin typeface="Calibri"/>
                <a:cs typeface="Calibri"/>
              </a:rPr>
              <a:t>piksel-piksel </a:t>
            </a:r>
            <a:r>
              <a:rPr sz="2294" spc="13" dirty="0">
                <a:latin typeface="Calibri"/>
                <a:cs typeface="Calibri"/>
              </a:rPr>
              <a:t>yang  berbeda antara </a:t>
            </a:r>
            <a:r>
              <a:rPr sz="2294" spc="18" dirty="0">
                <a:latin typeface="Calibri"/>
                <a:cs typeface="Calibri"/>
              </a:rPr>
              <a:t>dua </a:t>
            </a:r>
            <a:r>
              <a:rPr sz="2294" spc="9" dirty="0">
                <a:latin typeface="Calibri"/>
                <a:cs typeface="Calibri"/>
              </a:rPr>
              <a:t>citra </a:t>
            </a:r>
            <a:r>
              <a:rPr sz="2294" spc="4" dirty="0">
                <a:latin typeface="Calibri"/>
                <a:cs typeface="Calibri"/>
              </a:rPr>
              <a:t>digital. </a:t>
            </a:r>
            <a:endParaRPr sz="2294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49" dirty="0"/>
              <a:t>Penjumlahan/Pengurangan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3" y="1008528"/>
            <a:ext cx="7876135" cy="55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5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Penjumlahan Dua Buah Citra</a:t>
            </a:r>
          </a:p>
        </p:txBody>
      </p:sp>
      <p:pic>
        <p:nvPicPr>
          <p:cNvPr id="19866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2667000"/>
            <a:ext cx="2362200" cy="2362200"/>
          </a:xfrm>
          <a:noFill/>
        </p:spPr>
      </p:pic>
      <p:pic>
        <p:nvPicPr>
          <p:cNvPr id="19866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667000"/>
            <a:ext cx="2362200" cy="2362200"/>
          </a:xfrm>
          <a:noFill/>
        </p:spPr>
      </p:pic>
      <p:pic>
        <p:nvPicPr>
          <p:cNvPr id="198666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6553200" y="2667000"/>
            <a:ext cx="2362200" cy="2362200"/>
          </a:xfrm>
          <a:noFill/>
        </p:spPr>
      </p:pic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2743200" y="35052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+</a:t>
            </a:r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7" grpId="0"/>
      <p:bldP spid="198669" grpId="0"/>
      <p:bldP spid="1986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7" y="1927546"/>
            <a:ext cx="7812741" cy="192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4483" indent="-333393">
              <a:lnSpc>
                <a:spcPct val="101499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9" dirty="0">
                <a:latin typeface="Calibri"/>
                <a:cs typeface="Calibri"/>
              </a:rPr>
              <a:t>Instensitas piksel citra </a:t>
            </a:r>
            <a:r>
              <a:rPr sz="2294" spc="9" dirty="0" err="1">
                <a:latin typeface="Calibri"/>
                <a:cs typeface="Calibri"/>
              </a:rPr>
              <a:t>hasil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lang="en-US" sz="2294" spc="9" dirty="0" err="1">
                <a:latin typeface="Calibri"/>
                <a:cs typeface="Calibri"/>
              </a:rPr>
              <a:t>akhir</a:t>
            </a:r>
            <a:r>
              <a:rPr lang="en-US" sz="2294" spc="9" dirty="0">
                <a:latin typeface="Calibri"/>
                <a:cs typeface="Calibri"/>
              </a:rPr>
              <a:t> </a:t>
            </a:r>
            <a:r>
              <a:rPr sz="2294" spc="13" dirty="0" err="1">
                <a:latin typeface="Calibri"/>
                <a:cs typeface="Calibri"/>
              </a:rPr>
              <a:t>merupakan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hasil perkalian </a:t>
            </a:r>
            <a:r>
              <a:rPr sz="2294" spc="13" dirty="0">
                <a:latin typeface="Calibri"/>
                <a:cs typeface="Calibri"/>
              </a:rPr>
              <a:t>matriks  antara </a:t>
            </a:r>
            <a:r>
              <a:rPr sz="2294" spc="9" dirty="0">
                <a:latin typeface="Calibri"/>
                <a:cs typeface="Calibri"/>
              </a:rPr>
              <a:t>intensitas piksel </a:t>
            </a:r>
            <a:r>
              <a:rPr sz="2294" spc="9" dirty="0" err="1">
                <a:latin typeface="Calibri"/>
                <a:cs typeface="Calibri"/>
              </a:rPr>
              <a:t>citra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lang="en-US" sz="2294" spc="9" dirty="0" err="1">
                <a:latin typeface="Calibri"/>
                <a:cs typeface="Calibri"/>
              </a:rPr>
              <a:t>awal</a:t>
            </a:r>
            <a:r>
              <a:rPr lang="en-US" sz="2294" spc="9" dirty="0">
                <a:latin typeface="Calibri"/>
                <a:cs typeface="Calibri"/>
              </a:rPr>
              <a:t> </a:t>
            </a:r>
            <a:r>
              <a:rPr sz="2294" spc="13" dirty="0" err="1">
                <a:latin typeface="Calibri"/>
                <a:cs typeface="Calibri"/>
              </a:rPr>
              <a:t>pertama</a:t>
            </a:r>
            <a:r>
              <a:rPr sz="2294" spc="13" dirty="0">
                <a:latin typeface="Calibri"/>
                <a:cs typeface="Calibri"/>
              </a:rPr>
              <a:t> dan </a:t>
            </a:r>
            <a:r>
              <a:rPr sz="2294" spc="9" dirty="0">
                <a:latin typeface="Calibri"/>
                <a:cs typeface="Calibri"/>
              </a:rPr>
              <a:t>ke</a:t>
            </a:r>
            <a:r>
              <a:rPr sz="2294" spc="-53" dirty="0">
                <a:latin typeface="Calibri"/>
                <a:cs typeface="Calibri"/>
              </a:rPr>
              <a:t> </a:t>
            </a:r>
            <a:r>
              <a:rPr sz="2294" spc="18" dirty="0">
                <a:latin typeface="Calibri"/>
                <a:cs typeface="Calibri"/>
              </a:rPr>
              <a:t>dua</a:t>
            </a:r>
            <a:endParaRPr sz="2294" dirty="0">
              <a:latin typeface="Calibri"/>
              <a:cs typeface="Calibri"/>
            </a:endParaRPr>
          </a:p>
          <a:p>
            <a:pPr marL="344599" indent="-333393">
              <a:spcBef>
                <a:spcPts val="591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Kadangkala memerlukan </a:t>
            </a:r>
            <a:r>
              <a:rPr sz="2294" spc="9" dirty="0">
                <a:latin typeface="Calibri"/>
                <a:cs typeface="Calibri"/>
              </a:rPr>
              <a:t>operasi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clipping</a:t>
            </a:r>
            <a:endParaRPr sz="2294" dirty="0">
              <a:latin typeface="Calibri"/>
              <a:cs typeface="Calibri"/>
            </a:endParaRPr>
          </a:p>
          <a:p>
            <a:pPr marL="344599" marR="130555" indent="-333393">
              <a:lnSpc>
                <a:spcPct val="101499"/>
              </a:lnSpc>
              <a:spcBef>
                <a:spcPts val="552"/>
              </a:spcBef>
              <a:buFont typeface="Arial"/>
              <a:buChar char="•"/>
              <a:tabLst>
                <a:tab pos="345160" algn="l"/>
              </a:tabLst>
            </a:pPr>
            <a:r>
              <a:rPr lang="en-US" sz="2294" spc="18" dirty="0">
                <a:latin typeface="Calibri"/>
                <a:cs typeface="Calibri"/>
              </a:rPr>
              <a:t>Salah </a:t>
            </a:r>
            <a:r>
              <a:rPr lang="en-US" sz="2294" spc="18" dirty="0" err="1">
                <a:latin typeface="Calibri"/>
                <a:cs typeface="Calibri"/>
              </a:rPr>
              <a:t>satu</a:t>
            </a:r>
            <a:r>
              <a:rPr lang="en-US" sz="2294" spc="18" dirty="0">
                <a:latin typeface="Calibri"/>
                <a:cs typeface="Calibri"/>
              </a:rPr>
              <a:t> </a:t>
            </a:r>
            <a:r>
              <a:rPr lang="en-US" sz="2294" spc="18" dirty="0" err="1">
                <a:latin typeface="Calibri"/>
                <a:cs typeface="Calibri"/>
              </a:rPr>
              <a:t>fungsi</a:t>
            </a:r>
            <a:r>
              <a:rPr sz="2294" spc="18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perkalian, misalnya: normalisasi intensitas citra </a:t>
            </a:r>
            <a:r>
              <a:rPr sz="2294" spc="13" dirty="0">
                <a:latin typeface="Calibri"/>
                <a:cs typeface="Calibri"/>
              </a:rPr>
              <a:t>dengan  </a:t>
            </a:r>
            <a:r>
              <a:rPr sz="2294" spc="9" dirty="0">
                <a:latin typeface="Calibri"/>
                <a:cs typeface="Calibri"/>
              </a:rPr>
              <a:t>matriks konstanta</a:t>
            </a:r>
            <a:r>
              <a:rPr sz="2294" spc="-9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tertentu</a:t>
            </a:r>
            <a:endParaRPr sz="2294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57" dirty="0"/>
              <a:t>P</a:t>
            </a:r>
            <a:r>
              <a:rPr spc="22" dirty="0"/>
              <a:t>e</a:t>
            </a:r>
            <a:r>
              <a:rPr spc="18" dirty="0"/>
              <a:t>r</a:t>
            </a:r>
            <a:r>
              <a:rPr spc="84" dirty="0"/>
              <a:t>k</a:t>
            </a:r>
            <a:r>
              <a:rPr spc="49" dirty="0"/>
              <a:t>a</a:t>
            </a:r>
            <a:r>
              <a:rPr spc="53" dirty="0"/>
              <a:t>li</a:t>
            </a:r>
            <a:r>
              <a:rPr spc="49" dirty="0"/>
              <a:t>a</a:t>
            </a:r>
            <a:r>
              <a:rPr spc="40" dirty="0"/>
              <a:t>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6" y="1008530"/>
            <a:ext cx="8341489" cy="56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4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0" y="1008528"/>
            <a:ext cx="7881101" cy="53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88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81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Penjumlahan/pengurangan Citra dengan Skalar </a:t>
            </a:r>
          </a:p>
        </p:txBody>
      </p:sp>
      <p:pic>
        <p:nvPicPr>
          <p:cNvPr id="430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2688" y="1654175"/>
            <a:ext cx="7123112" cy="4746625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Perkalian/pembagian dengan Skalar</a:t>
            </a:r>
          </a:p>
        </p:txBody>
      </p:sp>
      <p:pic>
        <p:nvPicPr>
          <p:cNvPr id="4710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76600" y="2362200"/>
            <a:ext cx="2438400" cy="2438400"/>
          </a:xfrm>
          <a:noFill/>
        </p:spPr>
      </p:pic>
      <p:pic>
        <p:nvPicPr>
          <p:cNvPr id="47108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059488" y="2362200"/>
            <a:ext cx="2286000" cy="2438400"/>
          </a:xfrm>
          <a:noFill/>
        </p:spPr>
      </p:pic>
      <p:pic>
        <p:nvPicPr>
          <p:cNvPr id="47109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2362200"/>
            <a:ext cx="2438400" cy="2438400"/>
          </a:xfrm>
          <a:noFill/>
        </p:spPr>
      </p:pic>
      <p:sp>
        <p:nvSpPr>
          <p:cNvPr id="47110" name="Text Box 10"/>
          <p:cNvSpPr txBox="1">
            <a:spLocks noChangeArrowheads="1"/>
          </p:cNvSpPr>
          <p:nvPr/>
        </p:nvSpPr>
        <p:spPr bwMode="auto">
          <a:xfrm>
            <a:off x="609600" y="4953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Citra asli</a:t>
            </a:r>
          </a:p>
        </p:txBody>
      </p:sp>
      <p:sp>
        <p:nvSpPr>
          <p:cNvPr id="47111" name="Text Box 11"/>
          <p:cNvSpPr txBox="1">
            <a:spLocks noChangeArrowheads="1"/>
          </p:cNvSpPr>
          <p:nvPr/>
        </p:nvSpPr>
        <p:spPr bwMode="auto">
          <a:xfrm>
            <a:off x="3352800" y="4953000"/>
            <a:ext cx="2438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Citra dengan </a:t>
            </a:r>
            <a:r>
              <a:rPr lang="en-US" sz="2400" i="1"/>
              <a:t>brightness</a:t>
            </a:r>
            <a:r>
              <a:rPr lang="en-US" sz="2400"/>
              <a:t> dikalikan 1,5</a:t>
            </a:r>
          </a:p>
        </p:txBody>
      </p:sp>
      <p:sp>
        <p:nvSpPr>
          <p:cNvPr id="47112" name="Text Box 12"/>
          <p:cNvSpPr txBox="1">
            <a:spLocks noChangeArrowheads="1"/>
          </p:cNvSpPr>
          <p:nvPr/>
        </p:nvSpPr>
        <p:spPr bwMode="auto">
          <a:xfrm>
            <a:off x="6096000" y="4953000"/>
            <a:ext cx="2438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Citra dengan </a:t>
            </a:r>
            <a:r>
              <a:rPr lang="en-US" sz="2400" i="1"/>
              <a:t>brightness</a:t>
            </a:r>
            <a:r>
              <a:rPr lang="en-US" sz="2400"/>
              <a:t> dibagi 1,5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8" y="1927545"/>
            <a:ext cx="7398684" cy="149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599" marR="4483" indent="-333393">
              <a:lnSpc>
                <a:spcPct val="101499"/>
              </a:lnSpc>
              <a:buFont typeface="Arial"/>
              <a:buChar char="•"/>
              <a:tabLst>
                <a:tab pos="345160" algn="l"/>
              </a:tabLst>
            </a:pPr>
            <a:r>
              <a:rPr sz="2294" spc="13" dirty="0">
                <a:latin typeface="Calibri"/>
                <a:cs typeface="Calibri"/>
              </a:rPr>
              <a:t>Menggunakan </a:t>
            </a:r>
            <a:r>
              <a:rPr sz="2294" spc="9" dirty="0">
                <a:latin typeface="Calibri"/>
                <a:cs typeface="Calibri"/>
              </a:rPr>
              <a:t>operator logika </a:t>
            </a:r>
            <a:r>
              <a:rPr sz="2294" spc="13" dirty="0">
                <a:latin typeface="Calibri"/>
                <a:cs typeface="Calibri"/>
              </a:rPr>
              <a:t>yang dapat </a:t>
            </a:r>
            <a:r>
              <a:rPr sz="2294" spc="9" dirty="0">
                <a:latin typeface="Calibri"/>
                <a:cs typeface="Calibri"/>
              </a:rPr>
              <a:t>diterapkan </a:t>
            </a:r>
            <a:r>
              <a:rPr sz="2294" spc="13" dirty="0">
                <a:latin typeface="Calibri"/>
                <a:cs typeface="Calibri"/>
              </a:rPr>
              <a:t>pada  </a:t>
            </a:r>
            <a:r>
              <a:rPr sz="2294" spc="9" dirty="0">
                <a:latin typeface="Calibri"/>
                <a:cs typeface="Calibri"/>
              </a:rPr>
              <a:t>bilangan</a:t>
            </a:r>
            <a:r>
              <a:rPr sz="2294" spc="-44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biner</a:t>
            </a:r>
            <a:endParaRPr sz="2294" dirty="0">
              <a:latin typeface="Calibri"/>
              <a:cs typeface="Calibri"/>
            </a:endParaRPr>
          </a:p>
          <a:p>
            <a:pPr marL="344599" marR="755877" indent="-333393">
              <a:lnSpc>
                <a:spcPct val="101499"/>
              </a:lnSpc>
              <a:spcBef>
                <a:spcPts val="552"/>
              </a:spcBef>
              <a:buFont typeface="Arial"/>
              <a:buChar char="•"/>
              <a:tabLst>
                <a:tab pos="345160" algn="l"/>
              </a:tabLst>
            </a:pPr>
            <a:r>
              <a:rPr sz="2294" spc="18" dirty="0">
                <a:latin typeface="Calibri"/>
                <a:cs typeface="Calibri"/>
              </a:rPr>
              <a:t>Hanya </a:t>
            </a:r>
            <a:r>
              <a:rPr sz="2294" spc="13" dirty="0">
                <a:latin typeface="Calibri"/>
                <a:cs typeface="Calibri"/>
              </a:rPr>
              <a:t>diterapkan pada level </a:t>
            </a:r>
            <a:r>
              <a:rPr sz="2294" spc="9" dirty="0">
                <a:latin typeface="Calibri"/>
                <a:cs typeface="Calibri"/>
              </a:rPr>
              <a:t>bit, </a:t>
            </a:r>
            <a:r>
              <a:rPr sz="2294" spc="13" dirty="0">
                <a:latin typeface="Calibri"/>
                <a:cs typeface="Calibri"/>
              </a:rPr>
              <a:t>sehingga</a:t>
            </a:r>
            <a:r>
              <a:rPr sz="2294" spc="-97" dirty="0">
                <a:latin typeface="Calibri"/>
                <a:cs typeface="Calibri"/>
              </a:rPr>
              <a:t> </a:t>
            </a:r>
            <a:r>
              <a:rPr sz="2294" spc="18" dirty="0">
                <a:latin typeface="Calibri"/>
                <a:cs typeface="Calibri"/>
              </a:rPr>
              <a:t>umumnya  </a:t>
            </a:r>
            <a:r>
              <a:rPr sz="2294" spc="13" dirty="0">
                <a:latin typeface="Calibri"/>
                <a:cs typeface="Calibri"/>
              </a:rPr>
              <a:t>diterapkan </a:t>
            </a:r>
            <a:r>
              <a:rPr sz="2294" spc="18" dirty="0">
                <a:latin typeface="Calibri"/>
                <a:cs typeface="Calibri"/>
              </a:rPr>
              <a:t>pada </a:t>
            </a:r>
            <a:r>
              <a:rPr sz="2294" spc="9" dirty="0">
                <a:latin typeface="Calibri"/>
                <a:cs typeface="Calibri"/>
              </a:rPr>
              <a:t>citra biner</a:t>
            </a:r>
            <a:r>
              <a:rPr sz="2294" spc="-79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(1-bit)</a:t>
            </a:r>
            <a:endParaRPr sz="2294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162" y="456402"/>
            <a:ext cx="6958853" cy="901151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40" dirty="0"/>
              <a:t>Operasi</a:t>
            </a:r>
            <a:r>
              <a:rPr spc="-57" dirty="0"/>
              <a:t> </a:t>
            </a:r>
            <a:r>
              <a:rPr spc="40" dirty="0"/>
              <a:t>Biner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1" y="1847142"/>
            <a:ext cx="7653618" cy="4308118"/>
          </a:xfrm>
        </p:spPr>
      </p:pic>
    </p:spTree>
    <p:extLst>
      <p:ext uri="{BB962C8B-B14F-4D97-AF65-F5344CB8AC3E}">
        <p14:creationId xmlns:p14="http://schemas.microsoft.com/office/powerpoint/2010/main" val="2270833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0" y="941292"/>
            <a:ext cx="8687261" cy="55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8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" y="874059"/>
            <a:ext cx="8916258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71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7" t="32577" r="4708" b="27953"/>
          <a:stretch/>
        </p:blipFill>
        <p:spPr>
          <a:xfrm>
            <a:off x="2033516" y="2234820"/>
            <a:ext cx="5076968" cy="2388360"/>
          </a:xfrm>
          <a:prstGeom prst="rect">
            <a:avLst/>
          </a:prstGeom>
        </p:spPr>
      </p:pic>
      <p:sp>
        <p:nvSpPr>
          <p:cNvPr id="2" name="Persegi Panjang 1">
            <a:extLst>
              <a:ext uri="{FF2B5EF4-FFF2-40B4-BE49-F238E27FC236}">
                <a16:creationId xmlns:a16="http://schemas.microsoft.com/office/drawing/2014/main" id="{467067EC-73AA-46F3-9395-65F4A9807F29}"/>
              </a:ext>
            </a:extLst>
          </p:cNvPr>
          <p:cNvSpPr/>
          <p:nvPr/>
        </p:nvSpPr>
        <p:spPr>
          <a:xfrm>
            <a:off x="883646" y="3105834"/>
            <a:ext cx="8803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endParaRPr lang="id-ID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E98638B6-3B79-4F7D-A3D3-FB304BBBB932}"/>
              </a:ext>
            </a:extLst>
          </p:cNvPr>
          <p:cNvSpPr/>
          <p:nvPr/>
        </p:nvSpPr>
        <p:spPr>
          <a:xfrm>
            <a:off x="3778884" y="606271"/>
            <a:ext cx="57351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Operasi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Biner - NOT</a:t>
            </a:r>
            <a:endParaRPr lang="id-ID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066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5406818-DB80-4BE3-B87E-B3421A84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D1354A9-318A-4D31-83FC-096EA2CA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5" dirty="0">
                <a:cs typeface="Calibri"/>
              </a:rPr>
              <a:t>Kadir, A., Susanto, A. (2013). </a:t>
            </a:r>
            <a:r>
              <a:rPr lang="en-US" spc="-5" dirty="0" err="1">
                <a:cs typeface="Calibri"/>
              </a:rPr>
              <a:t>Teori</a:t>
            </a:r>
            <a:r>
              <a:rPr lang="en-US" spc="-5" dirty="0">
                <a:cs typeface="Calibri"/>
              </a:rPr>
              <a:t> dan </a:t>
            </a:r>
            <a:r>
              <a:rPr lang="en-US" spc="-5" dirty="0" err="1">
                <a:cs typeface="Calibri"/>
              </a:rPr>
              <a:t>Aplikasi</a:t>
            </a:r>
            <a:r>
              <a:rPr lang="en-US" spc="-5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Pengolahan</a:t>
            </a:r>
            <a:r>
              <a:rPr lang="en-US" spc="-5" dirty="0">
                <a:cs typeface="Calibri"/>
              </a:rPr>
              <a:t> Citra. </a:t>
            </a:r>
            <a:r>
              <a:rPr lang="en-US" spc="-5" dirty="0" err="1">
                <a:cs typeface="Calibri"/>
              </a:rPr>
              <a:t>Penerbit</a:t>
            </a:r>
            <a:r>
              <a:rPr lang="en-US" spc="-5" dirty="0">
                <a:cs typeface="Calibri"/>
              </a:rPr>
              <a:t> </a:t>
            </a:r>
            <a:r>
              <a:rPr lang="en-US" spc="-5">
                <a:cs typeface="Calibri"/>
              </a:rPr>
              <a:t>Andi.</a:t>
            </a:r>
            <a:endParaRPr lang="en-US" spc="10">
              <a:cs typeface="Calibri"/>
            </a:endParaRPr>
          </a:p>
          <a:p>
            <a:pPr marL="0" indent="0">
              <a:buNone/>
            </a:pPr>
            <a:r>
              <a:rPr lang="en-US" spc="10" dirty="0" err="1">
                <a:cs typeface="Calibri"/>
              </a:rPr>
              <a:t>Mahastama</a:t>
            </a:r>
            <a:r>
              <a:rPr lang="en-US" spc="10" dirty="0">
                <a:cs typeface="Calibri"/>
              </a:rPr>
              <a:t>, A.W. (2012). </a:t>
            </a:r>
            <a:r>
              <a:rPr lang="en-US" spc="15" dirty="0">
                <a:cs typeface="Calibri"/>
              </a:rPr>
              <a:t>Histogram dan </a:t>
            </a:r>
            <a:r>
              <a:rPr lang="en-US" spc="15" dirty="0" err="1">
                <a:cs typeface="Calibri"/>
              </a:rPr>
              <a:t>Operasi</a:t>
            </a:r>
            <a:r>
              <a:rPr lang="en-US" spc="-80" dirty="0">
                <a:cs typeface="Calibri"/>
              </a:rPr>
              <a:t> </a:t>
            </a:r>
            <a:r>
              <a:rPr lang="en-US" spc="10" dirty="0">
                <a:cs typeface="Calibri"/>
              </a:rPr>
              <a:t>Dasar  </a:t>
            </a:r>
            <a:r>
              <a:rPr lang="en-US" spc="15" dirty="0" err="1">
                <a:cs typeface="Calibri"/>
              </a:rPr>
              <a:t>Pengolahan</a:t>
            </a:r>
            <a:r>
              <a:rPr lang="en-US" spc="15" dirty="0">
                <a:cs typeface="Calibri"/>
              </a:rPr>
              <a:t> </a:t>
            </a:r>
            <a:r>
              <a:rPr lang="en-US" spc="10" dirty="0">
                <a:cs typeface="Calibri"/>
              </a:rPr>
              <a:t>Citra</a:t>
            </a:r>
            <a:r>
              <a:rPr lang="en-US" spc="-45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Digital, Slide </a:t>
            </a:r>
            <a:r>
              <a:rPr lang="en-US" spc="5" dirty="0" err="1">
                <a:cs typeface="Calibri"/>
              </a:rPr>
              <a:t>Pengolahan</a:t>
            </a:r>
            <a:r>
              <a:rPr lang="en-US" spc="5" dirty="0">
                <a:cs typeface="Calibri"/>
              </a:rPr>
              <a:t> Citra Digital, UKDW, </a:t>
            </a:r>
            <a:r>
              <a:rPr lang="en-US" spc="-5" dirty="0">
                <a:cs typeface="Calibri"/>
                <a:hlinkClick r:id="rId2"/>
              </a:rPr>
              <a:t>mahas@ukdw.ac.id</a:t>
            </a:r>
            <a:endParaRPr lang="en-US" spc="-5" dirty="0">
              <a:cs typeface="Calibri"/>
            </a:endParaRPr>
          </a:p>
          <a:p>
            <a:pPr marL="0" indent="0">
              <a:buNone/>
            </a:pPr>
            <a:r>
              <a:rPr lang="en-US" spc="-5" dirty="0" err="1">
                <a:cs typeface="Calibri"/>
              </a:rPr>
              <a:t>Prasetyo</a:t>
            </a:r>
            <a:r>
              <a:rPr lang="en-US" spc="-5" dirty="0">
                <a:cs typeface="Calibri"/>
              </a:rPr>
              <a:t>, E. (2011). </a:t>
            </a:r>
            <a:r>
              <a:rPr lang="en-US" spc="-5" dirty="0" err="1">
                <a:cs typeface="Calibri"/>
              </a:rPr>
              <a:t>Pengolahan</a:t>
            </a:r>
            <a:r>
              <a:rPr lang="en-US" spc="-5" dirty="0">
                <a:cs typeface="Calibri"/>
              </a:rPr>
              <a:t> Citra Digital dan </a:t>
            </a:r>
            <a:r>
              <a:rPr lang="en-US" spc="-5" dirty="0" err="1">
                <a:cs typeface="Calibri"/>
              </a:rPr>
              <a:t>Aplikasinya</a:t>
            </a:r>
            <a:r>
              <a:rPr lang="en-US" spc="-5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menggunakan</a:t>
            </a:r>
            <a:r>
              <a:rPr lang="en-US" spc="-5" dirty="0">
                <a:cs typeface="Calibri"/>
              </a:rPr>
              <a:t> </a:t>
            </a:r>
            <a:r>
              <a:rPr lang="en-US" spc="-5" dirty="0" err="1">
                <a:cs typeface="Calibri"/>
              </a:rPr>
              <a:t>Matlab</a:t>
            </a:r>
            <a:r>
              <a:rPr lang="en-US" spc="-5" dirty="0">
                <a:cs typeface="Calibri"/>
              </a:rPr>
              <a:t>. </a:t>
            </a:r>
            <a:r>
              <a:rPr lang="en-US" spc="-5" dirty="0" err="1">
                <a:cs typeface="Calibri"/>
              </a:rPr>
              <a:t>Penerbit</a:t>
            </a:r>
            <a:r>
              <a:rPr lang="en-US" spc="-5" dirty="0">
                <a:cs typeface="Calibri"/>
              </a:rPr>
              <a:t> Andi.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77519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F65976-CC3D-499E-9FE8-5AD54BB0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image thresholding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9A64832-89EB-47F7-9BA8-C702279E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/>
              <a:t>%</a:t>
            </a:r>
            <a:r>
              <a:rPr lang="id-ID" dirty="0" err="1"/>
              <a:t>Thresholding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clear</a:t>
            </a:r>
            <a:r>
              <a:rPr lang="id-ID" dirty="0"/>
              <a:t> </a:t>
            </a:r>
            <a:r>
              <a:rPr lang="id-ID" dirty="0" err="1"/>
              <a:t>all</a:t>
            </a:r>
            <a:r>
              <a:rPr lang="id-ID" dirty="0"/>
              <a:t>; </a:t>
            </a:r>
            <a:r>
              <a:rPr lang="id-ID" dirty="0" err="1"/>
              <a:t>clf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citraAwal</a:t>
            </a:r>
            <a:r>
              <a:rPr lang="id-ID" dirty="0"/>
              <a:t>=</a:t>
            </a:r>
            <a:r>
              <a:rPr lang="id-ID" dirty="0" err="1"/>
              <a:t>imread</a:t>
            </a:r>
            <a:r>
              <a:rPr lang="id-ID" dirty="0"/>
              <a:t>('</a:t>
            </a:r>
            <a:r>
              <a:rPr lang="id-ID" dirty="0" err="1"/>
              <a:t>cameraman.tif</a:t>
            </a:r>
            <a:r>
              <a:rPr lang="id-ID" dirty="0"/>
              <a:t>'); 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(1,2,1);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 </a:t>
            </a:r>
            <a:r>
              <a:rPr lang="id-ID" dirty="0" err="1"/>
              <a:t>title</a:t>
            </a:r>
            <a:r>
              <a:rPr lang="id-ID" dirty="0"/>
              <a:t>('Citra Awal');</a:t>
            </a:r>
          </a:p>
          <a:p>
            <a:pPr marL="0" indent="0">
              <a:buNone/>
            </a:pPr>
            <a:r>
              <a:rPr lang="id-ID" dirty="0"/>
              <a:t>[m n]=</a:t>
            </a:r>
            <a:r>
              <a:rPr lang="id-ID" dirty="0" err="1"/>
              <a:t>size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 err="1"/>
              <a:t>for</a:t>
            </a:r>
            <a:r>
              <a:rPr lang="id-ID" dirty="0"/>
              <a:t> m=1:255	</a:t>
            </a:r>
            <a:r>
              <a:rPr lang="en-US" dirty="0"/>
              <a:t>			</a:t>
            </a:r>
            <a:r>
              <a:rPr lang="id-ID" dirty="0"/>
              <a:t>% baris ke 1 s/d 255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for</a:t>
            </a:r>
            <a:r>
              <a:rPr lang="id-ID" dirty="0"/>
              <a:t> n=1:255</a:t>
            </a:r>
            <a:r>
              <a:rPr lang="en-US" dirty="0"/>
              <a:t>			</a:t>
            </a:r>
            <a:r>
              <a:rPr lang="id-ID" dirty="0"/>
              <a:t>	% kolom ke 1 s/d 255 </a:t>
            </a:r>
          </a:p>
          <a:p>
            <a:pPr marL="0" indent="0">
              <a:buNone/>
            </a:pPr>
            <a:r>
              <a:rPr lang="id-ID" dirty="0"/>
              <a:t>		</a:t>
            </a:r>
            <a:r>
              <a:rPr lang="id-ID" dirty="0" err="1"/>
              <a:t>if</a:t>
            </a:r>
            <a:r>
              <a:rPr lang="id-ID" dirty="0"/>
              <a:t> </a:t>
            </a:r>
            <a:r>
              <a:rPr lang="id-ID" dirty="0" err="1"/>
              <a:t>citraAwal</a:t>
            </a:r>
            <a:r>
              <a:rPr lang="id-ID" dirty="0"/>
              <a:t>(</a:t>
            </a:r>
            <a:r>
              <a:rPr lang="id-ID" dirty="0" err="1"/>
              <a:t>m,n</a:t>
            </a:r>
            <a:r>
              <a:rPr lang="id-ID" dirty="0"/>
              <a:t>)&lt;=127;</a:t>
            </a:r>
          </a:p>
          <a:p>
            <a:pPr marL="0" indent="0">
              <a:buNone/>
            </a:pPr>
            <a:r>
              <a:rPr lang="id-ID" dirty="0"/>
              <a:t>			</a:t>
            </a:r>
            <a:r>
              <a:rPr lang="id-ID" dirty="0" err="1"/>
              <a:t>citraAkhir</a:t>
            </a:r>
            <a:r>
              <a:rPr lang="id-ID" dirty="0"/>
              <a:t>(</a:t>
            </a:r>
            <a:r>
              <a:rPr lang="id-ID" dirty="0" err="1"/>
              <a:t>m,n</a:t>
            </a:r>
            <a:r>
              <a:rPr lang="id-ID" dirty="0"/>
              <a:t>)=0;</a:t>
            </a:r>
          </a:p>
          <a:p>
            <a:pPr marL="0" indent="0">
              <a:buNone/>
            </a:pPr>
            <a:r>
              <a:rPr lang="id-ID" dirty="0"/>
              <a:t>		</a:t>
            </a:r>
            <a:r>
              <a:rPr lang="id-ID" dirty="0" err="1"/>
              <a:t>elseif</a:t>
            </a:r>
            <a:r>
              <a:rPr lang="id-ID" dirty="0"/>
              <a:t> </a:t>
            </a:r>
            <a:r>
              <a:rPr lang="id-ID" dirty="0" err="1"/>
              <a:t>citraAwal</a:t>
            </a:r>
            <a:r>
              <a:rPr lang="id-ID" dirty="0"/>
              <a:t>(</a:t>
            </a:r>
            <a:r>
              <a:rPr lang="id-ID" dirty="0" err="1"/>
              <a:t>m,n</a:t>
            </a:r>
            <a:r>
              <a:rPr lang="id-ID" dirty="0"/>
              <a:t>)&gt;=128</a:t>
            </a:r>
          </a:p>
          <a:p>
            <a:pPr marL="0" indent="0">
              <a:buNone/>
            </a:pPr>
            <a:r>
              <a:rPr lang="id-ID" dirty="0"/>
              <a:t>			</a:t>
            </a:r>
            <a:r>
              <a:rPr lang="id-ID" dirty="0" err="1"/>
              <a:t>citraAkhir</a:t>
            </a:r>
            <a:r>
              <a:rPr lang="id-ID" dirty="0"/>
              <a:t>(</a:t>
            </a:r>
            <a:r>
              <a:rPr lang="id-ID" dirty="0" err="1"/>
              <a:t>m,n</a:t>
            </a:r>
            <a:r>
              <a:rPr lang="id-ID" dirty="0"/>
              <a:t>)=1;</a:t>
            </a:r>
          </a:p>
          <a:p>
            <a:pPr marL="0" indent="0">
              <a:buNone/>
            </a:pPr>
            <a:r>
              <a:rPr lang="id-ID" dirty="0"/>
              <a:t>		</a:t>
            </a:r>
            <a:r>
              <a:rPr lang="id-ID" dirty="0" err="1"/>
              <a:t>end</a:t>
            </a:r>
            <a:r>
              <a:rPr lang="id-ID" dirty="0"/>
              <a:t>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end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end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(1,2,2);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citraAkhir</a:t>
            </a:r>
            <a:r>
              <a:rPr lang="id-ID" dirty="0"/>
              <a:t>);</a:t>
            </a:r>
            <a:r>
              <a:rPr lang="id-ID" dirty="0" err="1"/>
              <a:t>title</a:t>
            </a:r>
            <a:r>
              <a:rPr lang="id-ID" dirty="0"/>
              <a:t>('Citra Akhir');</a:t>
            </a:r>
          </a:p>
        </p:txBody>
      </p:sp>
    </p:spTree>
    <p:extLst>
      <p:ext uri="{BB962C8B-B14F-4D97-AF65-F5344CB8AC3E}">
        <p14:creationId xmlns:p14="http://schemas.microsoft.com/office/powerpoint/2010/main" val="1177292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4ECA40-3122-4AB7-97F3-FA82B984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AA5A61-44F2-4C1E-A278-CD5C5ABF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%</a:t>
            </a:r>
            <a:r>
              <a:rPr lang="id-ID" dirty="0" err="1"/>
              <a:t>Negative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clear</a:t>
            </a:r>
            <a:r>
              <a:rPr lang="id-ID" dirty="0"/>
              <a:t> </a:t>
            </a:r>
            <a:r>
              <a:rPr lang="id-ID" dirty="0" err="1"/>
              <a:t>all</a:t>
            </a:r>
            <a:r>
              <a:rPr lang="id-ID" dirty="0"/>
              <a:t>; </a:t>
            </a:r>
            <a:r>
              <a:rPr lang="id-ID" dirty="0" err="1"/>
              <a:t>clf</a:t>
            </a:r>
            <a:r>
              <a:rPr lang="id-ID" dirty="0"/>
              <a:t>; </a:t>
            </a:r>
            <a:r>
              <a:rPr lang="id-ID" dirty="0" err="1"/>
              <a:t>clc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citraAwal</a:t>
            </a:r>
            <a:r>
              <a:rPr lang="id-ID" dirty="0"/>
              <a:t>=</a:t>
            </a:r>
            <a:r>
              <a:rPr lang="id-ID" dirty="0" err="1"/>
              <a:t>imread</a:t>
            </a:r>
            <a:r>
              <a:rPr lang="id-ID" dirty="0"/>
              <a:t>('</a:t>
            </a:r>
            <a:r>
              <a:rPr lang="id-ID" dirty="0" err="1"/>
              <a:t>cameraman.tif</a:t>
            </a:r>
            <a:r>
              <a:rPr lang="id-ID" dirty="0"/>
              <a:t>'); 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(1,2,1);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 </a:t>
            </a:r>
            <a:r>
              <a:rPr lang="id-ID" dirty="0" err="1"/>
              <a:t>title</a:t>
            </a:r>
            <a:r>
              <a:rPr lang="id-ID" dirty="0"/>
              <a:t>('Citra Awal');</a:t>
            </a:r>
          </a:p>
          <a:p>
            <a:pPr marL="0" indent="0">
              <a:buNone/>
            </a:pPr>
            <a:r>
              <a:rPr lang="id-ID" dirty="0"/>
              <a:t>[m n]=</a:t>
            </a:r>
            <a:r>
              <a:rPr lang="id-ID" dirty="0" err="1"/>
              <a:t>size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 err="1"/>
              <a:t>for</a:t>
            </a:r>
            <a:r>
              <a:rPr lang="id-ID" dirty="0"/>
              <a:t> m=1:255	</a:t>
            </a:r>
            <a:r>
              <a:rPr lang="en-US" dirty="0"/>
              <a:t>				</a:t>
            </a:r>
            <a:r>
              <a:rPr lang="id-ID" dirty="0"/>
              <a:t>% baris ke 1 s/d 255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for</a:t>
            </a:r>
            <a:r>
              <a:rPr lang="id-ID" dirty="0"/>
              <a:t> n=1:255	</a:t>
            </a:r>
            <a:r>
              <a:rPr lang="en-US" dirty="0"/>
              <a:t>			</a:t>
            </a:r>
            <a:r>
              <a:rPr lang="id-ID" dirty="0"/>
              <a:t>% kolom ke 1 s/d 255 </a:t>
            </a:r>
          </a:p>
          <a:p>
            <a:pPr marL="0" indent="0">
              <a:buNone/>
            </a:pPr>
            <a:r>
              <a:rPr lang="id-ID" dirty="0"/>
              <a:t>		</a:t>
            </a:r>
            <a:r>
              <a:rPr lang="id-ID" dirty="0" err="1"/>
              <a:t>citraAwal</a:t>
            </a:r>
            <a:r>
              <a:rPr lang="id-ID" dirty="0"/>
              <a:t>=</a:t>
            </a:r>
            <a:r>
              <a:rPr lang="id-ID" dirty="0" err="1"/>
              <a:t>double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/>
              <a:t>        </a:t>
            </a:r>
            <a:r>
              <a:rPr lang="id-ID" dirty="0" err="1"/>
              <a:t>citraAkhir</a:t>
            </a:r>
            <a:r>
              <a:rPr lang="id-ID" dirty="0"/>
              <a:t>(</a:t>
            </a:r>
            <a:r>
              <a:rPr lang="id-ID" dirty="0" err="1"/>
              <a:t>m,n</a:t>
            </a:r>
            <a:r>
              <a:rPr lang="id-ID" dirty="0"/>
              <a:t>)=255-citraAwal(</a:t>
            </a:r>
            <a:r>
              <a:rPr lang="id-ID" dirty="0" err="1"/>
              <a:t>m,n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end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end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citraAkhir</a:t>
            </a:r>
            <a:r>
              <a:rPr lang="id-ID" dirty="0"/>
              <a:t>=uint8(</a:t>
            </a:r>
            <a:r>
              <a:rPr lang="id-ID" dirty="0" err="1"/>
              <a:t>citraAkhir</a:t>
            </a:r>
            <a:r>
              <a:rPr lang="id-ID" dirty="0"/>
              <a:t>); 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(1,2,2);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citraAkhir</a:t>
            </a:r>
            <a:r>
              <a:rPr lang="id-ID" dirty="0"/>
              <a:t>);</a:t>
            </a:r>
            <a:r>
              <a:rPr lang="id-ID" dirty="0" err="1"/>
              <a:t>title</a:t>
            </a:r>
            <a:r>
              <a:rPr lang="id-ID" dirty="0"/>
              <a:t>('Citra Akhir');</a:t>
            </a:r>
          </a:p>
        </p:txBody>
      </p:sp>
    </p:spTree>
    <p:extLst>
      <p:ext uri="{BB962C8B-B14F-4D97-AF65-F5344CB8AC3E}">
        <p14:creationId xmlns:p14="http://schemas.microsoft.com/office/powerpoint/2010/main" val="4230671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24CDC30-4EF7-4844-9E13-A6EF98D6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78ECB99-41FD-4877-BE34-D43B41AE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%</a:t>
            </a:r>
            <a:r>
              <a:rPr lang="id-ID" dirty="0" err="1"/>
              <a:t>Brigthness</a:t>
            </a:r>
            <a:r>
              <a:rPr lang="id-ID" dirty="0"/>
              <a:t> </a:t>
            </a:r>
            <a:r>
              <a:rPr lang="id-ID" dirty="0" err="1"/>
              <a:t>Enhancement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clear</a:t>
            </a:r>
            <a:r>
              <a:rPr lang="id-ID" dirty="0"/>
              <a:t> </a:t>
            </a:r>
            <a:r>
              <a:rPr lang="id-ID" dirty="0" err="1"/>
              <a:t>all</a:t>
            </a:r>
            <a:r>
              <a:rPr lang="id-ID" dirty="0"/>
              <a:t>; </a:t>
            </a:r>
            <a:r>
              <a:rPr lang="id-ID" dirty="0" err="1"/>
              <a:t>clf</a:t>
            </a:r>
            <a:r>
              <a:rPr lang="id-ID" dirty="0"/>
              <a:t>; </a:t>
            </a:r>
            <a:r>
              <a:rPr lang="id-ID" dirty="0" err="1"/>
              <a:t>clc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citraAwal</a:t>
            </a:r>
            <a:r>
              <a:rPr lang="id-ID" dirty="0"/>
              <a:t>=</a:t>
            </a:r>
            <a:r>
              <a:rPr lang="id-ID" dirty="0" err="1"/>
              <a:t>imread</a:t>
            </a:r>
            <a:r>
              <a:rPr lang="id-ID" dirty="0"/>
              <a:t>('</a:t>
            </a:r>
            <a:r>
              <a:rPr lang="id-ID" dirty="0" err="1"/>
              <a:t>cameraman.tif</a:t>
            </a:r>
            <a:r>
              <a:rPr lang="id-ID" dirty="0"/>
              <a:t>'); 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(1,2,1);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 </a:t>
            </a:r>
            <a:r>
              <a:rPr lang="id-ID" dirty="0" err="1"/>
              <a:t>title</a:t>
            </a:r>
            <a:r>
              <a:rPr lang="id-ID" dirty="0"/>
              <a:t>('Citra Awal');</a:t>
            </a:r>
          </a:p>
          <a:p>
            <a:pPr marL="0" indent="0">
              <a:buNone/>
            </a:pPr>
            <a:r>
              <a:rPr lang="id-ID" dirty="0"/>
              <a:t>[m n]=</a:t>
            </a:r>
            <a:r>
              <a:rPr lang="id-ID" dirty="0" err="1"/>
              <a:t>size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 err="1"/>
              <a:t>for</a:t>
            </a:r>
            <a:r>
              <a:rPr lang="id-ID" dirty="0"/>
              <a:t> m=1:255	</a:t>
            </a:r>
            <a:r>
              <a:rPr lang="en-US" dirty="0"/>
              <a:t>				</a:t>
            </a:r>
            <a:r>
              <a:rPr lang="id-ID" dirty="0"/>
              <a:t>% baris ke 1 s/d 255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for</a:t>
            </a:r>
            <a:r>
              <a:rPr lang="id-ID" dirty="0"/>
              <a:t> n=1:255	</a:t>
            </a:r>
            <a:r>
              <a:rPr lang="en-US" dirty="0"/>
              <a:t>			</a:t>
            </a:r>
            <a:r>
              <a:rPr lang="id-ID" dirty="0"/>
              <a:t>% kolom ke 1 s/d 255 </a:t>
            </a:r>
          </a:p>
          <a:p>
            <a:pPr marL="0" indent="0">
              <a:buNone/>
            </a:pPr>
            <a:r>
              <a:rPr lang="id-ID" dirty="0"/>
              <a:t>		</a:t>
            </a:r>
            <a:r>
              <a:rPr lang="id-ID" dirty="0" err="1"/>
              <a:t>citraAwal</a:t>
            </a:r>
            <a:r>
              <a:rPr lang="id-ID" dirty="0"/>
              <a:t>=</a:t>
            </a:r>
            <a:r>
              <a:rPr lang="id-ID" dirty="0" err="1"/>
              <a:t>double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/>
              <a:t>        </a:t>
            </a:r>
            <a:r>
              <a:rPr lang="id-ID" dirty="0" err="1"/>
              <a:t>citraAkhir</a:t>
            </a:r>
            <a:r>
              <a:rPr lang="id-ID" dirty="0"/>
              <a:t>(</a:t>
            </a:r>
            <a:r>
              <a:rPr lang="id-ID" dirty="0" err="1"/>
              <a:t>m,n</a:t>
            </a:r>
            <a:r>
              <a:rPr lang="id-ID" dirty="0"/>
              <a:t>)=</a:t>
            </a:r>
            <a:r>
              <a:rPr lang="id-ID" dirty="0" err="1"/>
              <a:t>citraAwal</a:t>
            </a:r>
            <a:r>
              <a:rPr lang="id-ID" dirty="0"/>
              <a:t>(</a:t>
            </a:r>
            <a:r>
              <a:rPr lang="id-ID" dirty="0" err="1"/>
              <a:t>m,n</a:t>
            </a:r>
            <a:r>
              <a:rPr lang="id-ID" dirty="0"/>
              <a:t>)+100;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end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end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citraAkhir</a:t>
            </a:r>
            <a:r>
              <a:rPr lang="id-ID" dirty="0"/>
              <a:t>=uint8(</a:t>
            </a:r>
            <a:r>
              <a:rPr lang="id-ID" dirty="0" err="1"/>
              <a:t>citraAkhir</a:t>
            </a:r>
            <a:r>
              <a:rPr lang="id-ID" dirty="0"/>
              <a:t>); 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(1,2,2);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citraAkhir</a:t>
            </a:r>
            <a:r>
              <a:rPr lang="id-ID" dirty="0"/>
              <a:t>);</a:t>
            </a:r>
            <a:r>
              <a:rPr lang="id-ID" dirty="0" err="1"/>
              <a:t>title</a:t>
            </a:r>
            <a:r>
              <a:rPr lang="id-ID" dirty="0"/>
              <a:t>('Citra Akhir');</a:t>
            </a:r>
          </a:p>
        </p:txBody>
      </p:sp>
    </p:spTree>
    <p:extLst>
      <p:ext uri="{BB962C8B-B14F-4D97-AF65-F5344CB8AC3E}">
        <p14:creationId xmlns:p14="http://schemas.microsoft.com/office/powerpoint/2010/main" val="688328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59148A5-8D57-4A76-B214-A281F9D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5FF32D3-70E9-4444-A24F-5AFF76A5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%</a:t>
            </a:r>
            <a:r>
              <a:rPr lang="id-ID" dirty="0" err="1"/>
              <a:t>Contrast</a:t>
            </a:r>
            <a:r>
              <a:rPr lang="id-ID" dirty="0"/>
              <a:t> </a:t>
            </a:r>
            <a:r>
              <a:rPr lang="id-ID" dirty="0" err="1"/>
              <a:t>Enhancement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clear</a:t>
            </a:r>
            <a:r>
              <a:rPr lang="id-ID" dirty="0"/>
              <a:t> </a:t>
            </a:r>
            <a:r>
              <a:rPr lang="id-ID" dirty="0" err="1"/>
              <a:t>all</a:t>
            </a:r>
            <a:r>
              <a:rPr lang="id-ID" dirty="0"/>
              <a:t>; </a:t>
            </a:r>
            <a:r>
              <a:rPr lang="id-ID" dirty="0" err="1"/>
              <a:t>clf</a:t>
            </a:r>
            <a:r>
              <a:rPr lang="id-ID" dirty="0"/>
              <a:t>; </a:t>
            </a:r>
            <a:r>
              <a:rPr lang="id-ID" dirty="0" err="1"/>
              <a:t>clc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citraAwal</a:t>
            </a:r>
            <a:r>
              <a:rPr lang="id-ID" dirty="0"/>
              <a:t>=</a:t>
            </a:r>
            <a:r>
              <a:rPr lang="id-ID" dirty="0" err="1"/>
              <a:t>imread</a:t>
            </a:r>
            <a:r>
              <a:rPr lang="id-ID" dirty="0"/>
              <a:t>('</a:t>
            </a:r>
            <a:r>
              <a:rPr lang="id-ID" dirty="0" err="1"/>
              <a:t>cameraman.tif</a:t>
            </a:r>
            <a:r>
              <a:rPr lang="id-ID" dirty="0"/>
              <a:t>'); 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(1,2,1);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 </a:t>
            </a:r>
            <a:r>
              <a:rPr lang="id-ID" dirty="0" err="1"/>
              <a:t>title</a:t>
            </a:r>
            <a:r>
              <a:rPr lang="id-ID" dirty="0"/>
              <a:t>('Citra Awal');</a:t>
            </a:r>
          </a:p>
          <a:p>
            <a:pPr marL="0" indent="0">
              <a:buNone/>
            </a:pPr>
            <a:r>
              <a:rPr lang="id-ID" dirty="0"/>
              <a:t>[m n]=</a:t>
            </a:r>
            <a:r>
              <a:rPr lang="id-ID" dirty="0" err="1"/>
              <a:t>size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 err="1"/>
              <a:t>for</a:t>
            </a:r>
            <a:r>
              <a:rPr lang="id-ID" dirty="0"/>
              <a:t> m=1:255	</a:t>
            </a:r>
            <a:r>
              <a:rPr lang="en-US" dirty="0"/>
              <a:t>				</a:t>
            </a:r>
            <a:r>
              <a:rPr lang="id-ID" dirty="0"/>
              <a:t>% baris ke 1 s/d 255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for</a:t>
            </a:r>
            <a:r>
              <a:rPr lang="id-ID" dirty="0"/>
              <a:t> n=1:255</a:t>
            </a:r>
            <a:r>
              <a:rPr lang="en-US" dirty="0"/>
              <a:t>				</a:t>
            </a:r>
            <a:r>
              <a:rPr lang="id-ID" dirty="0"/>
              <a:t>	% kolom ke 1 s/d 255 </a:t>
            </a:r>
          </a:p>
          <a:p>
            <a:pPr marL="0" indent="0">
              <a:buNone/>
            </a:pPr>
            <a:r>
              <a:rPr lang="id-ID" dirty="0"/>
              <a:t>		</a:t>
            </a:r>
            <a:r>
              <a:rPr lang="id-ID" dirty="0" err="1"/>
              <a:t>citraAwal</a:t>
            </a:r>
            <a:r>
              <a:rPr lang="id-ID" dirty="0"/>
              <a:t>=</a:t>
            </a:r>
            <a:r>
              <a:rPr lang="id-ID" dirty="0" err="1"/>
              <a:t>double</a:t>
            </a:r>
            <a:r>
              <a:rPr lang="id-ID" dirty="0"/>
              <a:t>(</a:t>
            </a:r>
            <a:r>
              <a:rPr lang="id-ID" dirty="0" err="1"/>
              <a:t>citraAwal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/>
              <a:t>        </a:t>
            </a:r>
            <a:r>
              <a:rPr lang="id-ID" dirty="0" err="1"/>
              <a:t>citraAkhir</a:t>
            </a:r>
            <a:r>
              <a:rPr lang="id-ID" dirty="0"/>
              <a:t>(</a:t>
            </a:r>
            <a:r>
              <a:rPr lang="id-ID" dirty="0" err="1"/>
              <a:t>m,n</a:t>
            </a:r>
            <a:r>
              <a:rPr lang="id-ID" dirty="0"/>
              <a:t>)=</a:t>
            </a:r>
            <a:r>
              <a:rPr lang="id-ID" dirty="0" err="1"/>
              <a:t>citraAwal</a:t>
            </a:r>
            <a:r>
              <a:rPr lang="id-ID" dirty="0"/>
              <a:t>(</a:t>
            </a:r>
            <a:r>
              <a:rPr lang="id-ID" dirty="0" err="1"/>
              <a:t>m,n</a:t>
            </a:r>
            <a:r>
              <a:rPr lang="id-ID" dirty="0"/>
              <a:t>)*1.5;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err="1"/>
              <a:t>end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end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citraAkhir</a:t>
            </a:r>
            <a:r>
              <a:rPr lang="id-ID" dirty="0"/>
              <a:t>=uint8(</a:t>
            </a:r>
            <a:r>
              <a:rPr lang="id-ID" dirty="0" err="1"/>
              <a:t>citraAkhir</a:t>
            </a:r>
            <a:r>
              <a:rPr lang="id-ID" dirty="0"/>
              <a:t>); 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(1,2,2);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citraAkhir</a:t>
            </a:r>
            <a:r>
              <a:rPr lang="id-ID" dirty="0"/>
              <a:t>);</a:t>
            </a:r>
            <a:r>
              <a:rPr lang="id-ID" dirty="0" err="1"/>
              <a:t>title</a:t>
            </a:r>
            <a:r>
              <a:rPr lang="id-ID" dirty="0"/>
              <a:t>('Citra Akhir');</a:t>
            </a:r>
          </a:p>
        </p:txBody>
      </p:sp>
    </p:spTree>
    <p:extLst>
      <p:ext uri="{BB962C8B-B14F-4D97-AF65-F5344CB8AC3E}">
        <p14:creationId xmlns:p14="http://schemas.microsoft.com/office/powerpoint/2010/main" val="328375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DD38287-06CC-4713-9104-CB40F665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C2DEB34-BFEA-447C-B1AF-0C07D78E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%</a:t>
            </a:r>
            <a:r>
              <a:rPr lang="id-ID" dirty="0" err="1"/>
              <a:t>Aritmatika</a:t>
            </a:r>
            <a:r>
              <a:rPr lang="id-ID" dirty="0"/>
              <a:t> 2 Citra</a:t>
            </a:r>
          </a:p>
          <a:p>
            <a:pPr marL="0" indent="0">
              <a:buNone/>
            </a:pPr>
            <a:r>
              <a:rPr lang="id-ID" dirty="0" err="1"/>
              <a:t>clc;clf;clear</a:t>
            </a:r>
            <a:r>
              <a:rPr lang="id-ID" dirty="0"/>
              <a:t> </a:t>
            </a:r>
            <a:r>
              <a:rPr lang="id-ID" dirty="0" err="1"/>
              <a:t>all</a:t>
            </a:r>
            <a:r>
              <a:rPr lang="id-ID" dirty="0"/>
              <a:t>; </a:t>
            </a:r>
          </a:p>
          <a:p>
            <a:pPr marL="0" indent="0">
              <a:buNone/>
            </a:pPr>
            <a:r>
              <a:rPr lang="id-ID" dirty="0" err="1"/>
              <a:t>citraA</a:t>
            </a:r>
            <a:r>
              <a:rPr lang="id-ID" dirty="0"/>
              <a:t>=</a:t>
            </a:r>
            <a:r>
              <a:rPr lang="id-ID" dirty="0" err="1"/>
              <a:t>imread</a:t>
            </a:r>
            <a:r>
              <a:rPr lang="id-ID" dirty="0"/>
              <a:t>('</a:t>
            </a:r>
            <a:r>
              <a:rPr lang="id-ID" dirty="0" err="1"/>
              <a:t>cameraman.tif</a:t>
            </a:r>
            <a:r>
              <a:rPr lang="id-ID" dirty="0"/>
              <a:t>’); </a:t>
            </a:r>
            <a:endParaRPr lang="en-US" dirty="0"/>
          </a:p>
          <a:p>
            <a:pPr marL="0" indent="0">
              <a:buNone/>
            </a:pPr>
            <a:r>
              <a:rPr lang="id-ID" dirty="0" err="1"/>
              <a:t>citraA</a:t>
            </a:r>
            <a:r>
              <a:rPr lang="id-ID" dirty="0"/>
              <a:t>=</a:t>
            </a:r>
            <a:r>
              <a:rPr lang="id-ID" dirty="0" err="1"/>
              <a:t>citraA</a:t>
            </a:r>
            <a:r>
              <a:rPr lang="id-ID" dirty="0"/>
              <a:t>((1:200),(1:200));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(1,3,1);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citraA</a:t>
            </a:r>
            <a:r>
              <a:rPr lang="id-ID" dirty="0"/>
              <a:t>);</a:t>
            </a:r>
            <a:r>
              <a:rPr lang="id-ID" dirty="0" err="1"/>
              <a:t>title</a:t>
            </a:r>
            <a:r>
              <a:rPr lang="id-ID" dirty="0"/>
              <a:t>('citra A');</a:t>
            </a:r>
          </a:p>
          <a:p>
            <a:pPr marL="0" indent="0">
              <a:buNone/>
            </a:pPr>
            <a:r>
              <a:rPr lang="id-ID" dirty="0" err="1"/>
              <a:t>citraB</a:t>
            </a:r>
            <a:r>
              <a:rPr lang="id-ID" dirty="0"/>
              <a:t>=</a:t>
            </a:r>
            <a:r>
              <a:rPr lang="id-ID" dirty="0" err="1"/>
              <a:t>imread</a:t>
            </a:r>
            <a:r>
              <a:rPr lang="id-ID" dirty="0"/>
              <a:t>('rice.png’);</a:t>
            </a:r>
            <a:endParaRPr lang="en-US" dirty="0"/>
          </a:p>
          <a:p>
            <a:pPr marL="0" indent="0">
              <a:buNone/>
            </a:pPr>
            <a:r>
              <a:rPr lang="id-ID" dirty="0" err="1"/>
              <a:t>citraB</a:t>
            </a:r>
            <a:r>
              <a:rPr lang="id-ID" dirty="0"/>
              <a:t>=</a:t>
            </a:r>
            <a:r>
              <a:rPr lang="id-ID" dirty="0" err="1"/>
              <a:t>citraB</a:t>
            </a:r>
            <a:r>
              <a:rPr lang="id-ID" dirty="0"/>
              <a:t>((1:200),(1:200));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(1,3,2);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citraB</a:t>
            </a:r>
            <a:r>
              <a:rPr lang="id-ID" dirty="0"/>
              <a:t>);</a:t>
            </a:r>
            <a:r>
              <a:rPr lang="id-ID" dirty="0" err="1"/>
              <a:t>title</a:t>
            </a:r>
            <a:r>
              <a:rPr lang="id-ID" dirty="0"/>
              <a:t>('citra B');</a:t>
            </a:r>
          </a:p>
          <a:p>
            <a:pPr marL="0" indent="0">
              <a:buNone/>
            </a:pPr>
            <a:r>
              <a:rPr lang="id-ID" dirty="0" err="1"/>
              <a:t>citraA</a:t>
            </a:r>
            <a:r>
              <a:rPr lang="id-ID" dirty="0"/>
              <a:t>=</a:t>
            </a:r>
            <a:r>
              <a:rPr lang="id-ID" dirty="0" err="1"/>
              <a:t>double</a:t>
            </a:r>
            <a:r>
              <a:rPr lang="id-ID" dirty="0"/>
              <a:t>(</a:t>
            </a:r>
            <a:r>
              <a:rPr lang="id-ID" dirty="0" err="1"/>
              <a:t>citraA</a:t>
            </a:r>
            <a:r>
              <a:rPr lang="id-ID" dirty="0"/>
              <a:t>); </a:t>
            </a:r>
            <a:endParaRPr lang="en-US" dirty="0"/>
          </a:p>
          <a:p>
            <a:pPr marL="0" indent="0">
              <a:buNone/>
            </a:pPr>
            <a:r>
              <a:rPr lang="id-ID" dirty="0" err="1"/>
              <a:t>citraB</a:t>
            </a:r>
            <a:r>
              <a:rPr lang="id-ID" dirty="0"/>
              <a:t>=</a:t>
            </a:r>
            <a:r>
              <a:rPr lang="id-ID" dirty="0" err="1"/>
              <a:t>double</a:t>
            </a:r>
            <a:r>
              <a:rPr lang="id-ID" dirty="0"/>
              <a:t>(</a:t>
            </a:r>
            <a:r>
              <a:rPr lang="id-ID" dirty="0" err="1"/>
              <a:t>citraB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 err="1"/>
              <a:t>citraC</a:t>
            </a:r>
            <a:r>
              <a:rPr lang="id-ID" dirty="0"/>
              <a:t>=</a:t>
            </a:r>
            <a:r>
              <a:rPr lang="id-ID" dirty="0" err="1"/>
              <a:t>citraA+citraB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citraC</a:t>
            </a:r>
            <a:r>
              <a:rPr lang="id-ID" dirty="0"/>
              <a:t>=uint8(</a:t>
            </a:r>
            <a:r>
              <a:rPr lang="id-ID" dirty="0" err="1"/>
              <a:t>citraC</a:t>
            </a:r>
            <a:r>
              <a:rPr lang="id-ID" dirty="0"/>
              <a:t>);</a:t>
            </a:r>
          </a:p>
          <a:p>
            <a:pPr marL="0" indent="0">
              <a:buNone/>
            </a:pPr>
            <a:r>
              <a:rPr lang="id-ID" dirty="0" err="1"/>
              <a:t>subplot</a:t>
            </a:r>
            <a:r>
              <a:rPr lang="id-ID" dirty="0"/>
              <a:t>(1,3,3);</a:t>
            </a:r>
            <a:r>
              <a:rPr lang="id-ID" dirty="0" err="1"/>
              <a:t>imshow</a:t>
            </a:r>
            <a:r>
              <a:rPr lang="id-ID" dirty="0"/>
              <a:t>(</a:t>
            </a:r>
            <a:r>
              <a:rPr lang="id-ID" dirty="0" err="1"/>
              <a:t>citraC</a:t>
            </a:r>
            <a:r>
              <a:rPr lang="id-ID" dirty="0"/>
              <a:t>);</a:t>
            </a:r>
            <a:r>
              <a:rPr lang="id-ID" dirty="0" err="1"/>
              <a:t>title</a:t>
            </a:r>
            <a:r>
              <a:rPr lang="id-ID" dirty="0"/>
              <a:t>('citra C=A+B');</a:t>
            </a:r>
          </a:p>
        </p:txBody>
      </p:sp>
    </p:spTree>
    <p:extLst>
      <p:ext uri="{BB962C8B-B14F-4D97-AF65-F5344CB8AC3E}">
        <p14:creationId xmlns:p14="http://schemas.microsoft.com/office/powerpoint/2010/main" val="97391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076" y="1569650"/>
            <a:ext cx="7485847" cy="760343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 marL="5320276">
              <a:lnSpc>
                <a:spcPct val="100000"/>
              </a:lnSpc>
            </a:pPr>
            <a:r>
              <a:rPr spc="26" dirty="0"/>
              <a:t>H</a:t>
            </a:r>
            <a:r>
              <a:rPr spc="53" dirty="0"/>
              <a:t>i</a:t>
            </a:r>
            <a:r>
              <a:rPr spc="26" dirty="0"/>
              <a:t>s</a:t>
            </a:r>
            <a:r>
              <a:rPr spc="49" dirty="0"/>
              <a:t>t</a:t>
            </a:r>
            <a:r>
              <a:rPr spc="44" dirty="0"/>
              <a:t>o</a:t>
            </a:r>
            <a:r>
              <a:rPr spc="9" dirty="0"/>
              <a:t>g</a:t>
            </a:r>
            <a:r>
              <a:rPr spc="31" dirty="0"/>
              <a:t>r</a:t>
            </a:r>
            <a:r>
              <a:rPr spc="49" dirty="0"/>
              <a:t>a</a:t>
            </a:r>
            <a:r>
              <a:rPr spc="62" dirty="0"/>
              <a:t>m</a:t>
            </a:r>
          </a:p>
        </p:txBody>
      </p:sp>
      <p:sp>
        <p:nvSpPr>
          <p:cNvPr id="8" name="object 8"/>
          <p:cNvSpPr/>
          <p:nvPr/>
        </p:nvSpPr>
        <p:spPr>
          <a:xfrm>
            <a:off x="578223" y="1727947"/>
            <a:ext cx="4444253" cy="484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572000" y="2615453"/>
            <a:ext cx="4270785" cy="2148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Judul 1">
            <a:extLst>
              <a:ext uri="{FF2B5EF4-FFF2-40B4-BE49-F238E27FC236}">
                <a16:creationId xmlns:a16="http://schemas.microsoft.com/office/drawing/2014/main" id="{1CF00E20-BCC6-4E0B-925B-46DE45EF2D31}"/>
              </a:ext>
            </a:extLst>
          </p:cNvPr>
          <p:cNvSpPr txBox="1">
            <a:spLocks/>
          </p:cNvSpPr>
          <p:nvPr/>
        </p:nvSpPr>
        <p:spPr>
          <a:xfrm>
            <a:off x="96386" y="1"/>
            <a:ext cx="9047613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85" b="0" i="0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578224" y="851228"/>
            <a:ext cx="7987553" cy="5195607"/>
          </a:xfrm>
        </p:spPr>
        <p:txBody>
          <a:bodyPr/>
          <a:lstStyle/>
          <a:p>
            <a:pPr>
              <a:spcAft>
                <a:spcPts val="582"/>
              </a:spcAft>
            </a:pPr>
            <a:r>
              <a:rPr lang="en-US" altLang="en-US" sz="2330" dirty="0" err="1"/>
              <a:t>Secara</a:t>
            </a:r>
            <a:r>
              <a:rPr lang="en-US" altLang="en-US" sz="2330" dirty="0"/>
              <a:t> </a:t>
            </a:r>
            <a:r>
              <a:rPr lang="en-US" altLang="en-US" sz="2330" dirty="0" err="1"/>
              <a:t>umum</a:t>
            </a:r>
            <a:r>
              <a:rPr lang="en-US" altLang="en-US" sz="2330" dirty="0"/>
              <a:t>, </a:t>
            </a:r>
            <a:r>
              <a:rPr lang="en-US" altLang="en-US" sz="2330" dirty="0" err="1"/>
              <a:t>dikatakan</a:t>
            </a:r>
            <a:r>
              <a:rPr lang="en-US" altLang="en-US" sz="2330" dirty="0"/>
              <a:t> </a:t>
            </a:r>
            <a:r>
              <a:rPr lang="en-US" altLang="en-US" sz="2330" dirty="0" err="1"/>
              <a:t>bahwa</a:t>
            </a:r>
            <a:r>
              <a:rPr lang="en-US" altLang="en-US" sz="2330" dirty="0"/>
              <a:t> </a:t>
            </a:r>
            <a:r>
              <a:rPr lang="en-US" altLang="en-US" sz="2330" dirty="0" err="1"/>
              <a:t>kontras</a:t>
            </a:r>
            <a:r>
              <a:rPr lang="en-US" altLang="en-US" sz="2330" dirty="0"/>
              <a:t> </a:t>
            </a:r>
            <a:r>
              <a:rPr lang="en-US" altLang="en-US" sz="2330" dirty="0" err="1"/>
              <a:t>gambar</a:t>
            </a:r>
            <a:r>
              <a:rPr lang="en-US" altLang="en-US" sz="2330" dirty="0"/>
              <a:t> </a:t>
            </a:r>
            <a:r>
              <a:rPr lang="en-US" altLang="en-US" sz="2330" dirty="0" err="1"/>
              <a:t>tinggi</a:t>
            </a:r>
            <a:r>
              <a:rPr lang="en-US" altLang="en-US" sz="2330" dirty="0"/>
              <a:t> </a:t>
            </a:r>
            <a:r>
              <a:rPr lang="en-US" altLang="en-US" sz="2330" dirty="0" err="1"/>
              <a:t>jika</a:t>
            </a:r>
            <a:r>
              <a:rPr lang="en-US" altLang="en-US" sz="2330" dirty="0"/>
              <a:t> level </a:t>
            </a:r>
            <a:r>
              <a:rPr lang="en-US" altLang="en-US" sz="2330" dirty="0" err="1"/>
              <a:t>abu-abu</a:t>
            </a:r>
            <a:r>
              <a:rPr lang="en-US" altLang="en-US" sz="2330" dirty="0"/>
              <a:t> </a:t>
            </a:r>
            <a:r>
              <a:rPr lang="en-US" altLang="en-US" sz="2330" dirty="0" err="1"/>
              <a:t>gambar</a:t>
            </a:r>
            <a:r>
              <a:rPr lang="en-US" altLang="en-US" sz="2330" dirty="0"/>
              <a:t> </a:t>
            </a:r>
            <a:r>
              <a:rPr lang="en-US" altLang="en-US" sz="2330" dirty="0" err="1"/>
              <a:t>memenuhi</a:t>
            </a:r>
            <a:r>
              <a:rPr lang="en-US" altLang="en-US" sz="2330" dirty="0"/>
              <a:t> </a:t>
            </a:r>
            <a:r>
              <a:rPr lang="en-US" altLang="en-US" sz="2330" dirty="0" err="1"/>
              <a:t>seluruh</a:t>
            </a:r>
            <a:r>
              <a:rPr lang="en-US" altLang="en-US" sz="2330" dirty="0"/>
              <a:t> </a:t>
            </a:r>
            <a:r>
              <a:rPr lang="en-US" altLang="en-US" sz="2330" dirty="0" err="1"/>
              <a:t>rentang</a:t>
            </a:r>
            <a:endParaRPr lang="en-US" altLang="en-US" sz="233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44" y="2737178"/>
            <a:ext cx="1893655" cy="189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56" y="4016049"/>
            <a:ext cx="1893655" cy="189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16" y="4025294"/>
            <a:ext cx="1893655" cy="189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064349" y="6203998"/>
            <a:ext cx="1459054" cy="36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747"/>
              <a:t>Low contrast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85378" y="6208620"/>
            <a:ext cx="1508747" cy="36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747"/>
              <a:t>High contrast</a:t>
            </a:r>
          </a:p>
        </p:txBody>
      </p:sp>
    </p:spTree>
    <p:extLst>
      <p:ext uri="{BB962C8B-B14F-4D97-AF65-F5344CB8AC3E}">
        <p14:creationId xmlns:p14="http://schemas.microsoft.com/office/powerpoint/2010/main" val="29716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111137" y="3308063"/>
            <a:ext cx="7690563" cy="760343"/>
          </a:xfrm>
          <a:prstGeom prst="rect">
            <a:avLst/>
          </a:prstGeom>
        </p:spPr>
        <p:txBody>
          <a:bodyPr vert="horz" wrap="square" lIns="0" tIns="221876" rIns="0" bIns="0" rtlCol="0" anchor="ctr">
            <a:spAutoFit/>
          </a:bodyPr>
          <a:lstStyle/>
          <a:p>
            <a:pPr marL="5320276">
              <a:lnSpc>
                <a:spcPct val="100000"/>
              </a:lnSpc>
            </a:pPr>
            <a:r>
              <a:rPr spc="26" dirty="0"/>
              <a:t>H</a:t>
            </a:r>
            <a:r>
              <a:rPr spc="53" dirty="0"/>
              <a:t>i</a:t>
            </a:r>
            <a:r>
              <a:rPr spc="26" dirty="0"/>
              <a:t>s</a:t>
            </a:r>
            <a:r>
              <a:rPr spc="49" dirty="0"/>
              <a:t>t</a:t>
            </a:r>
            <a:r>
              <a:rPr spc="44" dirty="0"/>
              <a:t>o</a:t>
            </a:r>
            <a:r>
              <a:rPr spc="9" dirty="0"/>
              <a:t>g</a:t>
            </a:r>
            <a:r>
              <a:rPr spc="31" dirty="0"/>
              <a:t>r</a:t>
            </a:r>
            <a:r>
              <a:rPr spc="49" dirty="0"/>
              <a:t>a</a:t>
            </a:r>
            <a:r>
              <a:rPr spc="62" dirty="0"/>
              <a:t>m</a:t>
            </a:r>
          </a:p>
        </p:txBody>
      </p:sp>
      <p:sp>
        <p:nvSpPr>
          <p:cNvPr id="8" name="object 8"/>
          <p:cNvSpPr/>
          <p:nvPr/>
        </p:nvSpPr>
        <p:spPr>
          <a:xfrm>
            <a:off x="2353235" y="1601544"/>
            <a:ext cx="5427233" cy="4933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67" y="1904497"/>
            <a:ext cx="7531474" cy="106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798" marR="4483" indent="-330591">
              <a:lnSpc>
                <a:spcPct val="100400"/>
              </a:lnSpc>
              <a:buClr>
                <a:srgbClr val="006599"/>
              </a:buClr>
              <a:buFont typeface="Courier New"/>
              <a:buChar char="•"/>
              <a:tabLst>
                <a:tab pos="342358" algn="l"/>
              </a:tabLst>
            </a:pPr>
            <a:r>
              <a:rPr sz="2294" spc="13" dirty="0">
                <a:latin typeface="Calibri"/>
                <a:cs typeface="Calibri"/>
              </a:rPr>
              <a:t>Seandainya ada sebuah </a:t>
            </a:r>
            <a:r>
              <a:rPr sz="2294" spc="9" dirty="0">
                <a:latin typeface="Calibri"/>
                <a:cs typeface="Calibri"/>
              </a:rPr>
              <a:t>citra, </a:t>
            </a:r>
            <a:r>
              <a:rPr sz="2294" spc="13" dirty="0">
                <a:latin typeface="Calibri"/>
                <a:cs typeface="Calibri"/>
              </a:rPr>
              <a:t>kemudian </a:t>
            </a:r>
            <a:r>
              <a:rPr sz="2294" spc="9" dirty="0">
                <a:latin typeface="Calibri"/>
                <a:cs typeface="Calibri"/>
              </a:rPr>
              <a:t>koordinat pikselnya  </a:t>
            </a:r>
            <a:r>
              <a:rPr sz="2338" spc="-9" dirty="0">
                <a:latin typeface="Calibri"/>
                <a:cs typeface="Calibri"/>
              </a:rPr>
              <a:t>diacak, apakah masih akan menghasilkan histogram yang  </a:t>
            </a:r>
            <a:r>
              <a:rPr sz="2294" spc="13" dirty="0">
                <a:latin typeface="Calibri"/>
                <a:cs typeface="Calibri"/>
              </a:rPr>
              <a:t>sama?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877321" y="919640"/>
            <a:ext cx="7531474" cy="53630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40" dirty="0"/>
              <a:t>Histogram </a:t>
            </a:r>
            <a:r>
              <a:rPr spc="9" dirty="0"/>
              <a:t>– </a:t>
            </a:r>
            <a:r>
              <a:rPr spc="31" dirty="0"/>
              <a:t>Test</a:t>
            </a:r>
            <a:r>
              <a:rPr spc="-110" dirty="0"/>
              <a:t> </a:t>
            </a:r>
            <a:r>
              <a:rPr spc="40" dirty="0"/>
              <a:t>Question</a:t>
            </a:r>
          </a:p>
        </p:txBody>
      </p:sp>
      <p:sp>
        <p:nvSpPr>
          <p:cNvPr id="9" name="object 9"/>
          <p:cNvSpPr/>
          <p:nvPr/>
        </p:nvSpPr>
        <p:spPr>
          <a:xfrm>
            <a:off x="1021976" y="3133165"/>
            <a:ext cx="6952129" cy="2351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BAC6820-2A47-4A56-AF96-5FFDB060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6320790" cy="1325563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Dasar pada </a:t>
            </a:r>
            <a:r>
              <a:rPr lang="en-US" dirty="0" err="1"/>
              <a:t>Pengolahan</a:t>
            </a:r>
            <a:r>
              <a:rPr lang="en-US" dirty="0"/>
              <a:t> Citra Digital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3358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Tem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1689</Words>
  <Application>Microsoft Office PowerPoint</Application>
  <PresentationFormat>Tampilan Layar (4:3)</PresentationFormat>
  <Paragraphs>222</Paragraphs>
  <Slides>48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Times New Roman</vt:lpstr>
      <vt:lpstr>Wingdings</vt:lpstr>
      <vt:lpstr>Tema Office</vt:lpstr>
      <vt:lpstr>Operasi Dasar Pengolahan Citra</vt:lpstr>
      <vt:lpstr>Contoh Histogram</vt:lpstr>
      <vt:lpstr>Presentasi PowerPoint</vt:lpstr>
      <vt:lpstr>Presentasi PowerPoint</vt:lpstr>
      <vt:lpstr>Histogram</vt:lpstr>
      <vt:lpstr>Presentasi PowerPoint</vt:lpstr>
      <vt:lpstr>Histogram</vt:lpstr>
      <vt:lpstr>Histogram – Test Question</vt:lpstr>
      <vt:lpstr>Operasi Dasar pada Pengolahan Citra Digital</vt:lpstr>
      <vt:lpstr>Jenis operasi Dasar PCD</vt:lpstr>
      <vt:lpstr>Operasi Komputasional</vt:lpstr>
      <vt:lpstr>Presentasi PowerPoint</vt:lpstr>
      <vt:lpstr>Operasi Titik</vt:lpstr>
      <vt:lpstr>Operasi Titik</vt:lpstr>
      <vt:lpstr>Operasi Titik</vt:lpstr>
      <vt:lpstr>Thresholding</vt:lpstr>
      <vt:lpstr>Thresholding</vt:lpstr>
      <vt:lpstr>Presentasi PowerPoint</vt:lpstr>
      <vt:lpstr>Ex: Hasil Thresholding Ganda</vt:lpstr>
      <vt:lpstr>Threshold Selection</vt:lpstr>
      <vt:lpstr>Modifikasi Kecerahan</vt:lpstr>
      <vt:lpstr>Presentasi PowerPoint</vt:lpstr>
      <vt:lpstr>Modifikasi Kontras</vt:lpstr>
      <vt:lpstr>Presentasi PowerPoint</vt:lpstr>
      <vt:lpstr>Negasi</vt:lpstr>
      <vt:lpstr>Presentasi PowerPoint</vt:lpstr>
      <vt:lpstr>Clipping</vt:lpstr>
      <vt:lpstr>Presentasi PowerPoint</vt:lpstr>
      <vt:lpstr>Operasi Aritmetik</vt:lpstr>
      <vt:lpstr>Jenis Operasi</vt:lpstr>
      <vt:lpstr>Penjumlahan/Pengurangan</vt:lpstr>
      <vt:lpstr>Presentasi PowerPoint</vt:lpstr>
      <vt:lpstr>Penjumlahan Dua Buah Citra</vt:lpstr>
      <vt:lpstr>Perkalian</vt:lpstr>
      <vt:lpstr>Presentasi PowerPoint</vt:lpstr>
      <vt:lpstr>Presentasi PowerPoint</vt:lpstr>
      <vt:lpstr>Penjumlahan/pengurangan Citra dengan Skalar </vt:lpstr>
      <vt:lpstr>Perkalian/pembagian dengan Skalar</vt:lpstr>
      <vt:lpstr>Operasi Biner</vt:lpstr>
      <vt:lpstr>Presentasi PowerPoint</vt:lpstr>
      <vt:lpstr>Presentasi PowerPoint</vt:lpstr>
      <vt:lpstr>Presentasi PowerPoint</vt:lpstr>
      <vt:lpstr>Referensi</vt:lpstr>
      <vt:lpstr>Sample code image thresholding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Dasar Pengolahan Citra</dc:title>
  <dc:creator>Nilo Gear</dc:creator>
  <cp:lastModifiedBy>Nilo Gear</cp:lastModifiedBy>
  <cp:revision>10</cp:revision>
  <dcterms:created xsi:type="dcterms:W3CDTF">2020-11-04T23:16:32Z</dcterms:created>
  <dcterms:modified xsi:type="dcterms:W3CDTF">2020-11-05T00:45:16Z</dcterms:modified>
</cp:coreProperties>
</file>