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6" r:id="rId5"/>
    <p:sldId id="259" r:id="rId6"/>
    <p:sldId id="260" r:id="rId7"/>
    <p:sldId id="261" r:id="rId8"/>
    <p:sldId id="262" r:id="rId9"/>
    <p:sldId id="263" r:id="rId10"/>
    <p:sldId id="264" r:id="rId11"/>
    <p:sldId id="277" r:id="rId12"/>
    <p:sldId id="278" r:id="rId13"/>
    <p:sldId id="279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81" r:id="rId24"/>
    <p:sldId id="274" r:id="rId25"/>
    <p:sldId id="275" r:id="rId26"/>
    <p:sldId id="28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 autoAdjust="0"/>
    <p:restoredTop sz="89873" autoAdjust="0"/>
  </p:normalViewPr>
  <p:slideViewPr>
    <p:cSldViewPr snapToGrid="0">
      <p:cViewPr>
        <p:scale>
          <a:sx n="90" d="100"/>
          <a:sy n="90" d="100"/>
        </p:scale>
        <p:origin x="1098" y="-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56362-A795-4CD6-96BC-F320CB3D558D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F50E6-2DD3-4538-9C01-6004663A5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9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56362-A795-4CD6-96BC-F320CB3D558D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F50E6-2DD3-4538-9C01-6004663A5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89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56362-A795-4CD6-96BC-F320CB3D558D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F50E6-2DD3-4538-9C01-6004663A5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258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56362-A795-4CD6-96BC-F320CB3D558D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F50E6-2DD3-4538-9C01-6004663A5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145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56362-A795-4CD6-96BC-F320CB3D558D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F50E6-2DD3-4538-9C01-6004663A5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82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56362-A795-4CD6-96BC-F320CB3D558D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F50E6-2DD3-4538-9C01-6004663A5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606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56362-A795-4CD6-96BC-F320CB3D558D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F50E6-2DD3-4538-9C01-6004663A5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89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56362-A795-4CD6-96BC-F320CB3D558D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F50E6-2DD3-4538-9C01-6004663A5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271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56362-A795-4CD6-96BC-F320CB3D558D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F50E6-2DD3-4538-9C01-6004663A5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53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56362-A795-4CD6-96BC-F320CB3D558D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F50E6-2DD3-4538-9C01-6004663A5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707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56362-A795-4CD6-96BC-F320CB3D558D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F50E6-2DD3-4538-9C01-6004663A5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897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56362-A795-4CD6-96BC-F320CB3D558D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F50E6-2DD3-4538-9C01-6004663A5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71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Ketetanggaan</a:t>
            </a:r>
            <a:r>
              <a:rPr lang="en-US" dirty="0"/>
              <a:t> </a:t>
            </a:r>
            <a:r>
              <a:rPr lang="en-US" dirty="0" err="1"/>
              <a:t>Piksel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Konvolusi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44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49468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filter </a:t>
            </a:r>
            <a:r>
              <a:rPr lang="en-US" dirty="0" err="1"/>
              <a:t>batas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59809"/>
            <a:ext cx="5638135" cy="32891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446" y="4148919"/>
            <a:ext cx="6186202" cy="27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663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6"/>
            <a:ext cx="8515350" cy="631161"/>
          </a:xfrm>
        </p:spPr>
        <p:txBody>
          <a:bodyPr>
            <a:normAutofit fontScale="90000"/>
          </a:bodyPr>
          <a:lstStyle/>
          <a:p>
            <a:r>
              <a:rPr lang="en-US" dirty="0"/>
              <a:t>Filter </a:t>
            </a:r>
            <a:r>
              <a:rPr lang="en-US" dirty="0" err="1"/>
              <a:t>Pererataan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996286"/>
                <a:ext cx="9144000" cy="5861713"/>
              </a:xfrm>
            </p:spPr>
            <p:txBody>
              <a:bodyPr>
                <a:noAutofit/>
              </a:bodyPr>
              <a:lstStyle/>
              <a:p>
                <a:r>
                  <a:rPr lang="en-US" sz="2000" dirty="0"/>
                  <a:t>Filter </a:t>
                </a:r>
                <a:r>
                  <a:rPr lang="en-US" sz="2000" dirty="0" err="1"/>
                  <a:t>pererataan</a:t>
                </a:r>
                <a:r>
                  <a:rPr lang="en-US" sz="2000" dirty="0"/>
                  <a:t> (Costa </a:t>
                </a:r>
                <a:r>
                  <a:rPr lang="en-US" sz="2000" dirty="0" err="1"/>
                  <a:t>dan</a:t>
                </a:r>
                <a:r>
                  <a:rPr lang="en-US" sz="2000" dirty="0"/>
                  <a:t> Cesar, 2001) </a:t>
                </a:r>
                <a:r>
                  <a:rPr lang="en-US" sz="2000" dirty="0" err="1"/>
                  <a:t>dilakukan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dengan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menggunakan</a:t>
                </a:r>
                <a:r>
                  <a:rPr lang="en-US" sz="2000" dirty="0"/>
                  <a:t> :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 err="1"/>
                  <a:t>Sebagai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contoh</a:t>
                </a:r>
                <a:r>
                  <a:rPr lang="en-US" sz="2000" dirty="0"/>
                  <a:t>, </a:t>
                </a:r>
                <a:r>
                  <a:rPr lang="en-US" sz="2000" dirty="0" err="1"/>
                  <a:t>piksel</a:t>
                </a:r>
                <a:r>
                  <a:rPr lang="en-US" sz="2000" dirty="0"/>
                  <a:t> </a:t>
                </a:r>
                <a:r>
                  <a:rPr lang="en-US" sz="2000" dirty="0" err="1"/>
                  <a:t>pada</a:t>
                </a:r>
                <a:r>
                  <a:rPr lang="en-US" sz="2000" dirty="0"/>
                  <a:t> f(y, x) </a:t>
                </a:r>
                <a:r>
                  <a:rPr lang="en-US" sz="2000" dirty="0" err="1"/>
                  <a:t>dan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kedelapan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tetangganya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memiliki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nilai-nilai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kecerahan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seperti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berikut</a:t>
                </a:r>
                <a:r>
                  <a:rPr lang="en-US" sz="2000" dirty="0"/>
                  <a:t>: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Pada </a:t>
                </a:r>
                <a:r>
                  <a:rPr lang="en-US" sz="2000" dirty="0" err="1"/>
                  <a:t>contoh</a:t>
                </a:r>
                <a:r>
                  <a:rPr lang="en-US" sz="2000" dirty="0"/>
                  <a:t> di </a:t>
                </a:r>
                <a:r>
                  <a:rPr lang="en-US" sz="2000" dirty="0" err="1"/>
                  <a:t>atas</a:t>
                </a:r>
                <a:r>
                  <a:rPr lang="en-US" sz="2000" dirty="0"/>
                  <a:t>, </a:t>
                </a:r>
                <a:r>
                  <a:rPr lang="en-US" sz="2000" dirty="0" err="1"/>
                  <a:t>nilai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pusat</a:t>
                </a:r>
                <a:r>
                  <a:rPr lang="en-US" sz="2000" dirty="0"/>
                  <a:t> pixel (68) </a:t>
                </a:r>
                <a:r>
                  <a:rPr lang="en-US" sz="2000" dirty="0" err="1"/>
                  <a:t>merupakan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nilai</a:t>
                </a:r>
                <a:r>
                  <a:rPr lang="en-US" sz="2000" dirty="0"/>
                  <a:t> pada f(y, x). </a:t>
                </a:r>
                <a:r>
                  <a:rPr lang="en-US" sz="2000" dirty="0" err="1"/>
                  <a:t>Nilai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rerata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pengganti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untuk</a:t>
                </a:r>
                <a:r>
                  <a:rPr lang="en-US" sz="2000" dirty="0"/>
                  <a:t> g(y, x) </a:t>
                </a:r>
                <a:r>
                  <a:rPr lang="en-US" sz="2000" dirty="0" err="1"/>
                  <a:t>dihitung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dengan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cara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seperti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berikut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	g(y, x) = 1/9 x (65+50+55+76+68+60+60+60+62) = 61,7778</a:t>
                </a:r>
              </a:p>
              <a:p>
                <a:pPr marL="0" indent="0">
                  <a:buNone/>
                </a:pPr>
                <a:r>
                  <a:rPr lang="en-US" sz="2000" dirty="0"/>
                  <a:t>	   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≅62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Jadi, </a:t>
                </a:r>
                <a:r>
                  <a:rPr lang="en-US" sz="2000" dirty="0" err="1"/>
                  <a:t>nilai</a:t>
                </a:r>
                <a:r>
                  <a:rPr lang="en-US" sz="2000" dirty="0"/>
                  <a:t> 68 pada f(y, x) </a:t>
                </a:r>
                <a:r>
                  <a:rPr lang="en-US" sz="2000" dirty="0" err="1"/>
                  <a:t>dianalogikan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citra</a:t>
                </a:r>
                <a:r>
                  <a:rPr lang="en-US" sz="2000" dirty="0"/>
                  <a:t> input </a:t>
                </a:r>
                <a:r>
                  <a:rPr lang="en-US" sz="2000" dirty="0" err="1"/>
                  <a:t>diubah</a:t>
                </a:r>
                <a:r>
                  <a:rPr lang="en-US" sz="2000" dirty="0"/>
                  <a:t> </a:t>
                </a:r>
                <a:r>
                  <a:rPr lang="en-US" sz="2000" dirty="0" err="1"/>
                  <a:t>menjadi</a:t>
                </a:r>
                <a:r>
                  <a:rPr lang="en-US" sz="2000" dirty="0"/>
                  <a:t> 62 pada g(y, x) </a:t>
                </a:r>
                <a:r>
                  <a:rPr lang="en-US" sz="2000" dirty="0" err="1"/>
                  <a:t>dengan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analogi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citra</a:t>
                </a:r>
                <a:r>
                  <a:rPr lang="en-US" sz="2000" dirty="0"/>
                  <a:t> output.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96286"/>
                <a:ext cx="9144000" cy="5861713"/>
              </a:xfrm>
              <a:blipFill>
                <a:blip r:embed="rId2"/>
                <a:stretch>
                  <a:fillRect l="-600" t="-104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887" y="1456899"/>
            <a:ext cx="6260226" cy="6755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875" y="2593075"/>
            <a:ext cx="200025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233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44" y="146762"/>
            <a:ext cx="8459906" cy="63116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filter </a:t>
            </a:r>
            <a:r>
              <a:rPr lang="en-US" dirty="0" err="1"/>
              <a:t>rerata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44" y="1112519"/>
            <a:ext cx="9088556" cy="5745481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d-ID" sz="2000" dirty="0"/>
              <a:t>% Melakukan </a:t>
            </a:r>
            <a:r>
              <a:rPr lang="id-ID" sz="2000" dirty="0" err="1"/>
              <a:t>filtering</a:t>
            </a:r>
            <a:r>
              <a:rPr lang="id-ID" sz="2000" dirty="0"/>
              <a:t> dengan filter pererataan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d-ID" sz="2000" dirty="0"/>
              <a:t>F = </a:t>
            </a:r>
            <a:r>
              <a:rPr lang="id-ID" sz="2000" dirty="0" err="1"/>
              <a:t>imread</a:t>
            </a:r>
            <a:r>
              <a:rPr lang="id-ID" sz="2000" dirty="0"/>
              <a:t>('</a:t>
            </a:r>
            <a:r>
              <a:rPr lang="id-ID" sz="2000" dirty="0" err="1"/>
              <a:t>mobil.tif</a:t>
            </a:r>
            <a:r>
              <a:rPr lang="id-ID" sz="2000" dirty="0"/>
              <a:t>');%F citra </a:t>
            </a:r>
            <a:r>
              <a:rPr lang="id-ID" sz="2000" dirty="0" err="1"/>
              <a:t>input</a:t>
            </a:r>
            <a:endParaRPr lang="id-ID" sz="2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d-ID" sz="2000" dirty="0"/>
              <a:t>[y, x] = </a:t>
            </a:r>
            <a:r>
              <a:rPr lang="id-ID" sz="2000" dirty="0" err="1"/>
              <a:t>size</a:t>
            </a:r>
            <a:r>
              <a:rPr lang="id-ID" sz="2000" dirty="0"/>
              <a:t>(F);%dengan y adalah jumlah </a:t>
            </a:r>
            <a:r>
              <a:rPr lang="id-ID" sz="2000" dirty="0" err="1"/>
              <a:t>pixel</a:t>
            </a:r>
            <a:r>
              <a:rPr lang="id-ID" sz="2000" dirty="0"/>
              <a:t> baris dan x adalah jumlah </a:t>
            </a:r>
            <a:r>
              <a:rPr lang="id-ID" sz="2000" dirty="0" err="1"/>
              <a:t>pixel</a:t>
            </a:r>
            <a:r>
              <a:rPr lang="id-ID" sz="2000" dirty="0"/>
              <a:t> kolom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d-ID" sz="2000" dirty="0"/>
              <a:t>F2 = </a:t>
            </a:r>
            <a:r>
              <a:rPr lang="id-ID" sz="2000" dirty="0" err="1"/>
              <a:t>double</a:t>
            </a:r>
            <a:r>
              <a:rPr lang="id-ID" sz="2000" dirty="0"/>
              <a:t>(F);%</a:t>
            </a:r>
            <a:r>
              <a:rPr lang="id-ID" sz="2000" dirty="0" err="1"/>
              <a:t>mengkonversi</a:t>
            </a:r>
            <a:r>
              <a:rPr lang="id-ID" sz="2000" dirty="0"/>
              <a:t> tipe data citra dengan jangkauan yang lebih luas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d-ID" sz="2000" dirty="0"/>
              <a:t>G = F2;%G citra </a:t>
            </a:r>
            <a:r>
              <a:rPr lang="id-ID" sz="2000" dirty="0" err="1"/>
              <a:t>output</a:t>
            </a:r>
            <a:r>
              <a:rPr lang="id-ID" sz="2000" dirty="0"/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d-ID" sz="2000" dirty="0" err="1"/>
              <a:t>for</a:t>
            </a:r>
            <a:r>
              <a:rPr lang="id-ID" sz="2000" dirty="0"/>
              <a:t> baris=2 : y-1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d-ID" sz="2000" dirty="0"/>
              <a:t>    </a:t>
            </a:r>
            <a:r>
              <a:rPr lang="id-ID" sz="2000" dirty="0" err="1"/>
              <a:t>for</a:t>
            </a:r>
            <a:r>
              <a:rPr lang="id-ID" sz="2000" dirty="0"/>
              <a:t> kolom=2 : x-1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d-ID" sz="2000" dirty="0"/>
              <a:t>        jumlah = F2(baris-1, kolom-1) + F2(baris-1, kolom) + F2(baris-1, kolom-1) + 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d-ID" sz="2000" dirty="0"/>
              <a:t>              F2(baris, kolom-1) + F2(baris, kolom) + F2(baris, kolom+1) + 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d-ID" sz="2000" dirty="0"/>
              <a:t>              F2(baris+1, kolom-1) + F2(baris+1, kolom) + F2(baris+1, kolom+1);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d-ID" sz="2000" dirty="0"/>
              <a:t>         G(baris, kolom) = 1/9 * jumlah;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d-ID" sz="2000" dirty="0"/>
              <a:t>    </a:t>
            </a:r>
            <a:r>
              <a:rPr lang="id-ID" sz="2000" dirty="0" err="1"/>
              <a:t>end</a:t>
            </a:r>
            <a:endParaRPr lang="id-ID" sz="2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d-ID" sz="2000" dirty="0" err="1"/>
              <a:t>end</a:t>
            </a:r>
            <a:endParaRPr lang="id-ID" sz="2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d-ID" sz="2000" dirty="0" err="1"/>
              <a:t>figure</a:t>
            </a:r>
            <a:r>
              <a:rPr lang="id-ID" sz="2000" dirty="0"/>
              <a:t>(1);</a:t>
            </a:r>
            <a:r>
              <a:rPr lang="id-ID" sz="2000" dirty="0" err="1"/>
              <a:t>subplot</a:t>
            </a:r>
            <a:r>
              <a:rPr lang="id-ID" sz="2000" dirty="0"/>
              <a:t>(1,2,1);</a:t>
            </a:r>
            <a:r>
              <a:rPr lang="id-ID" sz="2000" dirty="0" err="1"/>
              <a:t>imshow</a:t>
            </a:r>
            <a:r>
              <a:rPr lang="id-ID" sz="2000" dirty="0"/>
              <a:t>(F);</a:t>
            </a:r>
            <a:r>
              <a:rPr lang="id-ID" sz="2000" dirty="0" err="1"/>
              <a:t>title</a:t>
            </a:r>
            <a:r>
              <a:rPr lang="id-ID" sz="2000" dirty="0"/>
              <a:t>('Citra </a:t>
            </a:r>
            <a:r>
              <a:rPr lang="id-ID" sz="2000" dirty="0" err="1"/>
              <a:t>Input</a:t>
            </a:r>
            <a:r>
              <a:rPr lang="id-ID" sz="2000" dirty="0"/>
              <a:t>');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d-ID" sz="2000" dirty="0" err="1"/>
              <a:t>subplot</a:t>
            </a:r>
            <a:r>
              <a:rPr lang="id-ID" sz="2000" dirty="0"/>
              <a:t>(1,2,2);</a:t>
            </a:r>
            <a:r>
              <a:rPr lang="id-ID" sz="2000" dirty="0" err="1"/>
              <a:t>imshow</a:t>
            </a:r>
            <a:r>
              <a:rPr lang="id-ID" sz="2000" dirty="0"/>
              <a:t>(uint8(G));</a:t>
            </a:r>
            <a:r>
              <a:rPr lang="id-ID" sz="2000" dirty="0" err="1"/>
              <a:t>title</a:t>
            </a:r>
            <a:r>
              <a:rPr lang="id-ID" sz="2000" dirty="0"/>
              <a:t>('Citra </a:t>
            </a:r>
            <a:r>
              <a:rPr lang="id-ID" sz="2000" dirty="0" err="1"/>
              <a:t>Output</a:t>
            </a:r>
            <a:r>
              <a:rPr lang="id-ID" sz="2000" dirty="0"/>
              <a:t> (Setelah difilter rerata)');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74095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8519"/>
            <a:ext cx="8515350" cy="56292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Hasil</a:t>
            </a:r>
            <a:r>
              <a:rPr lang="en-US" dirty="0"/>
              <a:t> Filter </a:t>
            </a:r>
            <a:r>
              <a:rPr lang="en-US" dirty="0" err="1"/>
              <a:t>Rerata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334" y="654032"/>
            <a:ext cx="5295332" cy="611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192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Median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Filter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menghilangkan</a:t>
            </a:r>
            <a:r>
              <a:rPr lang="en-US" dirty="0"/>
              <a:t> </a:t>
            </a:r>
            <a:r>
              <a:rPr lang="en-US" dirty="0" err="1"/>
              <a:t>derau</a:t>
            </a:r>
            <a:r>
              <a:rPr lang="en-US" dirty="0"/>
              <a:t> </a:t>
            </a:r>
            <a:r>
              <a:rPr lang="en-US" dirty="0" err="1"/>
              <a:t>berbintik</a:t>
            </a:r>
            <a:r>
              <a:rPr lang="en-US" dirty="0"/>
              <a:t>. </a:t>
            </a:r>
          </a:p>
          <a:p>
            <a:r>
              <a:rPr lang="en-US" dirty="0"/>
              <a:t>Nilai </a:t>
            </a:r>
            <a:r>
              <a:rPr lang="en-US" dirty="0" err="1"/>
              <a:t>piksel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ditentukan</a:t>
            </a:r>
            <a:r>
              <a:rPr lang="en-US" dirty="0"/>
              <a:t> oleh median (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tengah</a:t>
            </a:r>
            <a:r>
              <a:rPr lang="en-US" dirty="0"/>
              <a:t>) </a:t>
            </a:r>
            <a:r>
              <a:rPr lang="en-US" dirty="0" err="1"/>
              <a:t>intensitas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kedelapan</a:t>
            </a:r>
            <a:r>
              <a:rPr lang="en-US" dirty="0"/>
              <a:t> </a:t>
            </a:r>
            <a:r>
              <a:rPr lang="en-US" dirty="0" err="1"/>
              <a:t>piksel</a:t>
            </a:r>
            <a:r>
              <a:rPr lang="en-US" dirty="0"/>
              <a:t> </a:t>
            </a:r>
            <a:r>
              <a:rPr lang="en-US" dirty="0" err="1"/>
              <a:t>tetangga</a:t>
            </a:r>
            <a:r>
              <a:rPr lang="en-US" dirty="0"/>
              <a:t> dan </a:t>
            </a:r>
            <a:r>
              <a:rPr lang="en-US" dirty="0" err="1"/>
              <a:t>piksel</a:t>
            </a:r>
            <a:r>
              <a:rPr lang="en-US" dirty="0"/>
              <a:t> </a:t>
            </a:r>
            <a:r>
              <a:rPr lang="en-US" dirty="0" err="1"/>
              <a:t>pusatnya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9115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1804679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matematis</a:t>
            </a:r>
            <a:r>
              <a:rPr lang="en-US" dirty="0"/>
              <a:t>, filter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dinotasikan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g(</a:t>
            </a:r>
            <a:r>
              <a:rPr lang="en-US" dirty="0" err="1"/>
              <a:t>y,x</a:t>
            </a:r>
            <a:r>
              <a:rPr lang="en-US" dirty="0"/>
              <a:t>)=median(f(y-1,x-1), f(y-1,x), f(y-1,x+1), f(y,x1), f(</a:t>
            </a:r>
            <a:r>
              <a:rPr lang="en-US" dirty="0" err="1"/>
              <a:t>y,x</a:t>
            </a:r>
            <a:r>
              <a:rPr lang="en-US" dirty="0"/>
              <a:t>), f(y,x+1), f(y+1,x-1), f(y+1,x), f(y+1,x+1))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631" y="3476625"/>
            <a:ext cx="339090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884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23330"/>
            <a:ext cx="9144000" cy="6134669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% </a:t>
            </a:r>
            <a:r>
              <a:rPr lang="en-US" dirty="0" err="1"/>
              <a:t>Melakukan</a:t>
            </a:r>
            <a:r>
              <a:rPr lang="en-US" dirty="0"/>
              <a:t> filtering </a:t>
            </a:r>
            <a:r>
              <a:rPr lang="en-US" dirty="0" err="1"/>
              <a:t>dengan</a:t>
            </a:r>
            <a:r>
              <a:rPr lang="en-US" dirty="0"/>
              <a:t> filter median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clear all; </a:t>
            </a:r>
            <a:r>
              <a:rPr lang="en-US" dirty="0" err="1"/>
              <a:t>clc</a:t>
            </a:r>
            <a:r>
              <a:rPr lang="en-US" dirty="0"/>
              <a:t>; </a:t>
            </a:r>
            <a:r>
              <a:rPr lang="en-US" dirty="0" err="1"/>
              <a:t>clf</a:t>
            </a:r>
            <a:r>
              <a:rPr lang="en-US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F = </a:t>
            </a:r>
            <a:r>
              <a:rPr lang="en-US" dirty="0" err="1"/>
              <a:t>imread</a:t>
            </a:r>
            <a:r>
              <a:rPr lang="en-US" dirty="0"/>
              <a:t>('</a:t>
            </a:r>
            <a:r>
              <a:rPr lang="en-US" dirty="0" err="1"/>
              <a:t>mobil.tif</a:t>
            </a:r>
            <a:r>
              <a:rPr lang="en-US" dirty="0"/>
              <a:t>'); %F </a:t>
            </a:r>
            <a:r>
              <a:rPr lang="en-US" dirty="0" err="1"/>
              <a:t>citra</a:t>
            </a:r>
            <a:r>
              <a:rPr lang="en-US" dirty="0"/>
              <a:t> input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G = F;%G </a:t>
            </a:r>
            <a:r>
              <a:rPr lang="en-US" dirty="0" err="1"/>
              <a:t>citra</a:t>
            </a:r>
            <a:r>
              <a:rPr lang="en-US" dirty="0"/>
              <a:t> output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[y, x] = size(F);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for baris=2 : y-1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for </a:t>
            </a:r>
            <a:r>
              <a:rPr lang="en-US" dirty="0" err="1"/>
              <a:t>kolom</a:t>
            </a:r>
            <a:r>
              <a:rPr lang="en-US" dirty="0"/>
              <a:t>=2 : x-1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data = [F(baris-1, kolom-1) F(baris-1, </a:t>
            </a:r>
            <a:r>
              <a:rPr lang="en-US" dirty="0" err="1"/>
              <a:t>kolom</a:t>
            </a:r>
            <a:r>
              <a:rPr lang="en-US" dirty="0"/>
              <a:t>) F(baris-1, kolom+1)...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    F(baris, kolom-1) F(baris, </a:t>
            </a:r>
            <a:r>
              <a:rPr lang="en-US" dirty="0" err="1"/>
              <a:t>kolom</a:t>
            </a:r>
            <a:r>
              <a:rPr lang="en-US" dirty="0"/>
              <a:t>) F(baris, kolom+1)...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    F(baris+1, kolom-1) F(baris+1, </a:t>
            </a:r>
            <a:r>
              <a:rPr lang="en-US" dirty="0" err="1"/>
              <a:t>kolom</a:t>
            </a:r>
            <a:r>
              <a:rPr lang="en-US" dirty="0"/>
              <a:t>) F(baris+1, kolom+1)];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% </a:t>
            </a:r>
            <a:r>
              <a:rPr lang="en-US" dirty="0" err="1"/>
              <a:t>Urutkan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for </a:t>
            </a:r>
            <a:r>
              <a:rPr lang="en-US" dirty="0" err="1"/>
              <a:t>i</a:t>
            </a:r>
            <a:r>
              <a:rPr lang="en-US" dirty="0"/>
              <a:t>=1 : 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 for j=i+1 : 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     if data(</a:t>
            </a:r>
            <a:r>
              <a:rPr lang="en-US" dirty="0" err="1"/>
              <a:t>i</a:t>
            </a:r>
            <a:r>
              <a:rPr lang="en-US" dirty="0"/>
              <a:t>) &gt; data(j)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         </a:t>
            </a:r>
            <a:r>
              <a:rPr lang="en-US" dirty="0" err="1"/>
              <a:t>tmp</a:t>
            </a:r>
            <a:r>
              <a:rPr lang="en-US" dirty="0"/>
              <a:t> = data(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         data(</a:t>
            </a:r>
            <a:r>
              <a:rPr lang="en-US" dirty="0" err="1"/>
              <a:t>i</a:t>
            </a:r>
            <a:r>
              <a:rPr lang="en-US" dirty="0"/>
              <a:t>) = data(j);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         data(j) = </a:t>
            </a:r>
            <a:r>
              <a:rPr lang="en-US" dirty="0" err="1"/>
              <a:t>tmp</a:t>
            </a:r>
            <a:r>
              <a:rPr lang="en-US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     end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 end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end  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% Ambil </a:t>
            </a:r>
            <a:r>
              <a:rPr lang="en-US" dirty="0" err="1"/>
              <a:t>nilai</a:t>
            </a:r>
            <a:r>
              <a:rPr lang="en-US" dirty="0"/>
              <a:t> median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G(baris, </a:t>
            </a:r>
            <a:r>
              <a:rPr lang="en-US" dirty="0" err="1"/>
              <a:t>kolom</a:t>
            </a:r>
            <a:r>
              <a:rPr lang="en-US" dirty="0"/>
              <a:t>) = data(5);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end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end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figure(1);subplot(1,2,1);</a:t>
            </a:r>
            <a:r>
              <a:rPr lang="en-US" dirty="0" err="1"/>
              <a:t>imshow</a:t>
            </a:r>
            <a:r>
              <a:rPr lang="en-US" dirty="0"/>
              <a:t>(F);title('Citra </a:t>
            </a:r>
            <a:r>
              <a:rPr lang="en-US" dirty="0" err="1"/>
              <a:t>Asal</a:t>
            </a:r>
            <a:r>
              <a:rPr lang="en-US" dirty="0"/>
              <a:t>');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subplot(1,2,2);</a:t>
            </a:r>
            <a:r>
              <a:rPr lang="en-US" dirty="0" err="1"/>
              <a:t>imshow</a:t>
            </a:r>
            <a:r>
              <a:rPr lang="en-US" dirty="0"/>
              <a:t>(G);title('Setelah </a:t>
            </a:r>
            <a:r>
              <a:rPr lang="en-US" dirty="0" err="1"/>
              <a:t>difilter</a:t>
            </a:r>
            <a:r>
              <a:rPr lang="en-US" dirty="0"/>
              <a:t> median');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50125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filter median</a:t>
            </a:r>
          </a:p>
        </p:txBody>
      </p:sp>
    </p:spTree>
    <p:extLst>
      <p:ext uri="{BB962C8B-B14F-4D97-AF65-F5344CB8AC3E}">
        <p14:creationId xmlns:p14="http://schemas.microsoft.com/office/powerpoint/2010/main" val="3114089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49468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filter median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754" y="1006312"/>
            <a:ext cx="4940492" cy="580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637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Konvolusi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Konvolusi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konvolusi</a:t>
            </a:r>
            <a:r>
              <a:rPr lang="en-US" dirty="0"/>
              <a:t> </a:t>
            </a:r>
            <a:r>
              <a:rPr lang="en-US" dirty="0" err="1"/>
              <a:t>dua-dimensi</a:t>
            </a:r>
            <a:r>
              <a:rPr lang="en-US" dirty="0"/>
              <a:t> (</a:t>
            </a:r>
            <a:r>
              <a:rPr lang="en-US" dirty="0" err="1"/>
              <a:t>konvolusi</a:t>
            </a:r>
            <a:r>
              <a:rPr lang="en-US" dirty="0"/>
              <a:t> 2D). </a:t>
            </a:r>
          </a:p>
          <a:p>
            <a:r>
              <a:rPr lang="en-US" dirty="0" err="1"/>
              <a:t>Konvolusi</a:t>
            </a:r>
            <a:r>
              <a:rPr lang="en-US" dirty="0"/>
              <a:t> 2D </a:t>
            </a:r>
            <a:r>
              <a:rPr lang="en-US" dirty="0" err="1"/>
              <a:t>didefinisikan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proses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memperoleh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piksel</a:t>
            </a:r>
            <a:r>
              <a:rPr lang="en-US" dirty="0"/>
              <a:t> </a:t>
            </a:r>
            <a:r>
              <a:rPr lang="en-US" dirty="0" err="1"/>
              <a:t>didasarkan</a:t>
            </a:r>
            <a:r>
              <a:rPr lang="en-US" dirty="0"/>
              <a:t> pada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piksel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dan </a:t>
            </a:r>
            <a:r>
              <a:rPr lang="en-US" dirty="0" err="1"/>
              <a:t>tetangganya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melibatkan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pembobotan</a:t>
            </a:r>
            <a:r>
              <a:rPr lang="en-US" dirty="0"/>
              <a:t> yang </a:t>
            </a:r>
            <a:r>
              <a:rPr lang="en-US" dirty="0" err="1"/>
              <a:t>disebut</a:t>
            </a:r>
            <a:r>
              <a:rPr lang="en-US" dirty="0"/>
              <a:t> kernel</a:t>
            </a:r>
          </a:p>
          <a:p>
            <a:r>
              <a:rPr lang="en-US" dirty="0" err="1"/>
              <a:t>Wujud</a:t>
            </a:r>
            <a:r>
              <a:rPr lang="en-US" dirty="0"/>
              <a:t> kernel </a:t>
            </a:r>
            <a:r>
              <a:rPr lang="en-US" dirty="0" err="1"/>
              <a:t>umumnya</a:t>
            </a:r>
            <a:r>
              <a:rPr lang="en-US" dirty="0"/>
              <a:t> </a:t>
            </a:r>
            <a:r>
              <a:rPr lang="en-US" dirty="0" err="1"/>
              <a:t>bujur</a:t>
            </a:r>
            <a:r>
              <a:rPr lang="en-US" dirty="0"/>
              <a:t> </a:t>
            </a:r>
            <a:r>
              <a:rPr lang="en-US" dirty="0" err="1"/>
              <a:t>sangkar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pula </a:t>
            </a:r>
            <a:r>
              <a:rPr lang="en-US" dirty="0" err="1"/>
              <a:t>berbentuk</a:t>
            </a:r>
            <a:r>
              <a:rPr lang="en-US" dirty="0"/>
              <a:t> </a:t>
            </a:r>
            <a:r>
              <a:rPr lang="en-US" dirty="0" err="1"/>
              <a:t>persegi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72119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Bentuk</a:t>
            </a:r>
            <a:r>
              <a:rPr lang="en-US" dirty="0"/>
              <a:t> kernel/mask/filter/</a:t>
            </a:r>
            <a:r>
              <a:rPr lang="en-US" dirty="0" err="1"/>
              <a:t>tapis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130" y="2040342"/>
            <a:ext cx="7515740" cy="419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733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ketetanggaan</a:t>
            </a:r>
            <a:r>
              <a:rPr lang="en-US" dirty="0"/>
              <a:t> </a:t>
            </a:r>
            <a:r>
              <a:rPr lang="en-US" dirty="0" err="1"/>
              <a:t>piksel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pengolahan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yang </a:t>
            </a:r>
            <a:r>
              <a:rPr lang="en-US" dirty="0" err="1"/>
              <a:t>bertujuan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piksel</a:t>
            </a:r>
            <a:r>
              <a:rPr lang="en-US" dirty="0"/>
              <a:t> di </a:t>
            </a:r>
            <a:r>
              <a:rPr lang="en-US" dirty="0" err="1"/>
              <a:t>koordinat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pada </a:t>
            </a:r>
            <a:r>
              <a:rPr lang="en-US" dirty="0" err="1"/>
              <a:t>citra</a:t>
            </a:r>
            <a:r>
              <a:rPr lang="en-US" dirty="0"/>
              <a:t> output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melibatkan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piksel-piksel</a:t>
            </a:r>
            <a:r>
              <a:rPr lang="en-US" dirty="0"/>
              <a:t> </a:t>
            </a:r>
            <a:r>
              <a:rPr lang="en-US" dirty="0" err="1"/>
              <a:t>tetangga</a:t>
            </a:r>
            <a:r>
              <a:rPr lang="en-US" dirty="0"/>
              <a:t> pada </a:t>
            </a:r>
            <a:r>
              <a:rPr lang="en-US" dirty="0" err="1"/>
              <a:t>koordinat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di </a:t>
            </a:r>
            <a:r>
              <a:rPr lang="en-US" dirty="0" err="1"/>
              <a:t>citra</a:t>
            </a:r>
            <a:r>
              <a:rPr lang="en-US" dirty="0"/>
              <a:t> input. </a:t>
            </a:r>
          </a:p>
          <a:p>
            <a:r>
              <a:rPr lang="en-US" dirty="0"/>
              <a:t>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kenyataan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piksel</a:t>
            </a:r>
            <a:r>
              <a:rPr lang="en-US" dirty="0"/>
              <a:t> pada </a:t>
            </a:r>
            <a:r>
              <a:rPr lang="en-US" dirty="0" err="1"/>
              <a:t>umumnya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berdiri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.</a:t>
            </a:r>
          </a:p>
          <a:p>
            <a:r>
              <a:rPr lang="en-US" dirty="0"/>
              <a:t>Sifat </a:t>
            </a:r>
            <a:r>
              <a:rPr lang="en-US" dirty="0" err="1"/>
              <a:t>inilah</a:t>
            </a:r>
            <a:r>
              <a:rPr lang="en-US" dirty="0"/>
              <a:t> yang </a:t>
            </a: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mendasari</a:t>
            </a:r>
            <a:r>
              <a:rPr lang="en-US" dirty="0"/>
              <a:t> </a:t>
            </a:r>
            <a:r>
              <a:rPr lang="en-US" dirty="0" err="1"/>
              <a:t>timbulnya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mengolah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piksel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piksel-piksel</a:t>
            </a:r>
            <a:r>
              <a:rPr lang="en-US" dirty="0"/>
              <a:t> </a:t>
            </a:r>
            <a:r>
              <a:rPr lang="en-US" dirty="0" err="1"/>
              <a:t>tetangga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924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, proses </a:t>
            </a:r>
            <a:r>
              <a:rPr lang="en-US" dirty="0" err="1"/>
              <a:t>penapisan</a:t>
            </a:r>
            <a:r>
              <a:rPr lang="en-US" dirty="0"/>
              <a:t> di </a:t>
            </a:r>
            <a:r>
              <a:rPr lang="en-US" dirty="0" err="1"/>
              <a:t>kawasan</a:t>
            </a:r>
            <a:r>
              <a:rPr lang="en-US" dirty="0"/>
              <a:t> </a:t>
            </a:r>
            <a:r>
              <a:rPr lang="en-US" dirty="0" err="1"/>
              <a:t>ruang</a:t>
            </a:r>
            <a:r>
              <a:rPr lang="en-US" dirty="0"/>
              <a:t> (</a:t>
            </a:r>
            <a:r>
              <a:rPr lang="en-US" i="1" dirty="0"/>
              <a:t>space domain</a:t>
            </a:r>
            <a:r>
              <a:rPr lang="en-US" dirty="0"/>
              <a:t>)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konvolusi</a:t>
            </a:r>
            <a:r>
              <a:rPr lang="en-US" dirty="0"/>
              <a:t>. </a:t>
            </a:r>
          </a:p>
          <a:p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menumpangkan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jendela</a:t>
            </a:r>
            <a:r>
              <a:rPr lang="en-US" dirty="0"/>
              <a:t> (kernel) yang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angka-angka</a:t>
            </a:r>
            <a:r>
              <a:rPr lang="en-US" dirty="0"/>
              <a:t> </a:t>
            </a:r>
            <a:r>
              <a:rPr lang="en-US" dirty="0" err="1"/>
              <a:t>pengali</a:t>
            </a:r>
            <a:r>
              <a:rPr lang="en-US" dirty="0"/>
              <a:t> pada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piksel</a:t>
            </a:r>
            <a:r>
              <a:rPr lang="en-US" dirty="0"/>
              <a:t> yang </a:t>
            </a:r>
            <a:r>
              <a:rPr lang="en-US" dirty="0" err="1"/>
              <a:t>ditimpali</a:t>
            </a:r>
            <a:r>
              <a:rPr lang="en-US" dirty="0"/>
              <a:t>, </a:t>
            </a: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perkalian</a:t>
            </a:r>
            <a:r>
              <a:rPr lang="en-US" dirty="0"/>
              <a:t> pada </a:t>
            </a:r>
            <a:r>
              <a:rPr lang="en-US" dirty="0" err="1"/>
              <a:t>koordinat</a:t>
            </a:r>
            <a:r>
              <a:rPr lang="en-US" dirty="0"/>
              <a:t> yang </a:t>
            </a:r>
            <a:r>
              <a:rPr lang="en-US" dirty="0" err="1"/>
              <a:t>berkorelasi</a:t>
            </a:r>
            <a:r>
              <a:rPr lang="en-US" dirty="0"/>
              <a:t>. </a:t>
            </a:r>
          </a:p>
          <a:p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pelaksanaan</a:t>
            </a:r>
            <a:r>
              <a:rPr lang="en-US" dirty="0"/>
              <a:t> </a:t>
            </a:r>
            <a:r>
              <a:rPr lang="en-US" dirty="0" err="1"/>
              <a:t>konvolusi</a:t>
            </a:r>
            <a:r>
              <a:rPr lang="en-US" dirty="0"/>
              <a:t>, kernel </a:t>
            </a:r>
            <a:r>
              <a:rPr lang="en-US" dirty="0" err="1"/>
              <a:t>digeser</a:t>
            </a:r>
            <a:r>
              <a:rPr lang="en-US" dirty="0"/>
              <a:t> </a:t>
            </a:r>
            <a:r>
              <a:rPr lang="en-US" dirty="0" err="1"/>
              <a:t>sepanjang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diperoleh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keluaran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5629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284"/>
            <a:ext cx="7886700" cy="1325563"/>
          </a:xfrm>
        </p:spPr>
        <p:txBody>
          <a:bodyPr/>
          <a:lstStyle/>
          <a:p>
            <a:r>
              <a:rPr lang="en-US" dirty="0"/>
              <a:t>Proses scanning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686" y="1162261"/>
            <a:ext cx="5322628" cy="56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964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err="1"/>
              <a:t>Prosesnya</a:t>
            </a:r>
            <a:r>
              <a:rPr lang="en-US" dirty="0"/>
              <a:t> </a:t>
            </a:r>
            <a:r>
              <a:rPr lang="en-US" dirty="0" err="1"/>
              <a:t>dirumuskan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dengan</a:t>
            </a:r>
            <a:r>
              <a:rPr lang="en-US" dirty="0"/>
              <a:t>,</a:t>
            </a:r>
          </a:p>
          <a:p>
            <a:r>
              <a:rPr lang="en-US" dirty="0"/>
              <a:t>m2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separuh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kernel (m2 = floor(m/2)),</a:t>
            </a:r>
          </a:p>
          <a:p>
            <a:r>
              <a:rPr lang="en-US" dirty="0"/>
              <a:t>n2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separuh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lebar</a:t>
            </a:r>
            <a:r>
              <a:rPr lang="en-US" dirty="0"/>
              <a:t> kernel (n2 = floor(n/2)),</a:t>
            </a:r>
          </a:p>
          <a:p>
            <a:r>
              <a:rPr lang="en-US" b="1" dirty="0"/>
              <a:t>floor</a:t>
            </a:r>
            <a:r>
              <a:rPr lang="en-US" dirty="0"/>
              <a:t> </a:t>
            </a:r>
            <a:r>
              <a:rPr lang="en-US" dirty="0" err="1"/>
              <a:t>menyatakan</a:t>
            </a:r>
            <a:r>
              <a:rPr lang="en-US" dirty="0"/>
              <a:t> </a:t>
            </a:r>
            <a:r>
              <a:rPr lang="en-US" dirty="0" err="1"/>
              <a:t>pembulatan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bawah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</a:p>
          <a:p>
            <a:r>
              <a:rPr lang="en-US" dirty="0"/>
              <a:t>h </a:t>
            </a:r>
            <a:r>
              <a:rPr lang="en-US" dirty="0" err="1"/>
              <a:t>menyatakan</a:t>
            </a:r>
            <a:r>
              <a:rPr lang="en-US" dirty="0"/>
              <a:t> kernel,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907" y="2415655"/>
            <a:ext cx="7082186" cy="96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5859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B2A1C4A-4EC0-4621-8CFB-FD11548AE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D437FB7-7286-42FB-ABF6-B2EFF2B33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503985"/>
            <a:ext cx="7886700" cy="672978"/>
          </a:xfrm>
        </p:spPr>
        <p:txBody>
          <a:bodyPr/>
          <a:lstStyle/>
          <a:p>
            <a:endParaRPr lang="id-ID" dirty="0"/>
          </a:p>
        </p:txBody>
      </p:sp>
      <p:pic>
        <p:nvPicPr>
          <p:cNvPr id="7" name="Gambar 6">
            <a:extLst>
              <a:ext uri="{FF2B5EF4-FFF2-40B4-BE49-F238E27FC236}">
                <a16:creationId xmlns:a16="http://schemas.microsoft.com/office/drawing/2014/main" id="{F9EE8234-CC1C-46BE-A1C3-323950255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428" y="1714866"/>
            <a:ext cx="6239144" cy="1221766"/>
          </a:xfrm>
          <a:prstGeom prst="rect">
            <a:avLst/>
          </a:prstGeom>
        </p:spPr>
      </p:pic>
      <p:pic>
        <p:nvPicPr>
          <p:cNvPr id="9" name="Gambar 8">
            <a:extLst>
              <a:ext uri="{FF2B5EF4-FFF2-40B4-BE49-F238E27FC236}">
                <a16:creationId xmlns:a16="http://schemas.microsoft.com/office/drawing/2014/main" id="{1C1AFB1C-ED49-4560-A1DA-FF97909DE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429000"/>
            <a:ext cx="7888518" cy="198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6045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Ilustrasi</a:t>
            </a:r>
            <a:r>
              <a:rPr lang="en-US" dirty="0"/>
              <a:t> </a:t>
            </a:r>
            <a:r>
              <a:rPr lang="en-US" dirty="0" err="1"/>
              <a:t>Konvolusi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340" y="1825624"/>
            <a:ext cx="6147320" cy="435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1396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3744"/>
            <a:ext cx="9144000" cy="412796"/>
          </a:xfrm>
        </p:spPr>
        <p:txBody>
          <a:bodyPr>
            <a:normAutofit fontScale="90000"/>
          </a:bodyPr>
          <a:lstStyle/>
          <a:p>
            <a:r>
              <a:rPr lang="en-US" dirty="0"/>
              <a:t>Proses </a:t>
            </a:r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konvolusi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77922"/>
            <a:ext cx="9144000" cy="6080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	       kernel		rot 180</a:t>
            </a:r>
            <a:r>
              <a:rPr lang="en-US" baseline="30000" dirty="0"/>
              <a:t>0</a:t>
            </a:r>
            <a:r>
              <a:rPr lang="en-US" dirty="0"/>
              <a:t>(k)</a:t>
            </a:r>
            <a:endParaRPr lang="en-US" baseline="30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g(y, x) =  (1x65)+(0x50)+(-1x55)+…</a:t>
            </a:r>
          </a:p>
          <a:p>
            <a:pPr marL="0" indent="0">
              <a:buNone/>
            </a:pPr>
            <a:r>
              <a:rPr lang="en-US" dirty="0"/>
              <a:t>   	  +(2x78)+(0x68)+(-2x60)+…</a:t>
            </a:r>
          </a:p>
          <a:p>
            <a:pPr marL="0" indent="0">
              <a:buNone/>
            </a:pPr>
            <a:r>
              <a:rPr lang="en-US" dirty="0"/>
              <a:t>   	  +(1x60)+(0x60)+(-1x62)</a:t>
            </a:r>
          </a:p>
          <a:p>
            <a:pPr marL="0" indent="0">
              <a:buNone/>
            </a:pPr>
            <a:r>
              <a:rPr lang="en-US" dirty="0"/>
              <a:t>           = 65 + 0 – 55 + 152 + 0 – 120 + 60 + 0 - 62 </a:t>
            </a:r>
          </a:p>
          <a:p>
            <a:pPr marL="0" indent="0">
              <a:buNone/>
            </a:pPr>
            <a:r>
              <a:rPr lang="en-US" dirty="0"/>
              <a:t>           = 40</a:t>
            </a:r>
          </a:p>
          <a:p>
            <a:pPr marL="0" indent="0">
              <a:buNone/>
            </a:pP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demikian</a:t>
            </a:r>
            <a:r>
              <a:rPr lang="en-US" dirty="0"/>
              <a:t>, </a:t>
            </a:r>
            <a:r>
              <a:rPr lang="en-US" dirty="0" err="1"/>
              <a:t>nilai</a:t>
            </a:r>
            <a:r>
              <a:rPr lang="en-US" dirty="0"/>
              <a:t> 68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diubah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40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keluaran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60687"/>
            <a:ext cx="2171700" cy="1952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703" y="1160687"/>
            <a:ext cx="1447800" cy="1362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062251-DEF3-144B-B46E-360270643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6527062" y="1160687"/>
            <a:ext cx="144780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4943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9732A70-20E6-4889-9D6A-140EA495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Referensi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4C9DEC39-0B79-4520-9D79-5B43638B6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Costa, L.F. Cesar, R.M. 2001. Shape analysis and Classification Theory and Practice. Florida: CRC Press LLC.</a:t>
            </a:r>
          </a:p>
          <a:p>
            <a:r>
              <a:rPr lang="en-US" dirty="0"/>
              <a:t>Davies, E.R. 1990. </a:t>
            </a:r>
            <a:r>
              <a:rPr lang="en-US" i="1" dirty="0"/>
              <a:t>Machine Vision: Theory, Algorithm, Practicalities</a:t>
            </a:r>
            <a:r>
              <a:rPr lang="en-US" dirty="0"/>
              <a:t>. London: Academic Press Limited.</a:t>
            </a:r>
          </a:p>
          <a:p>
            <a:r>
              <a:rPr lang="en-US" dirty="0"/>
              <a:t>Kadir, A., Susanto, A.  2013. </a:t>
            </a:r>
            <a:r>
              <a:rPr lang="en-US" dirty="0" err="1"/>
              <a:t>Pengolahan</a:t>
            </a:r>
            <a:r>
              <a:rPr lang="en-US" dirty="0"/>
              <a:t> Citra: </a:t>
            </a:r>
            <a:r>
              <a:rPr lang="en-US" dirty="0" err="1"/>
              <a:t>Teori</a:t>
            </a:r>
            <a:r>
              <a:rPr lang="en-US" dirty="0"/>
              <a:t> dan </a:t>
            </a:r>
            <a:r>
              <a:rPr lang="en-US" dirty="0" err="1"/>
              <a:t>Aplikasi</a:t>
            </a:r>
            <a:r>
              <a:rPr lang="en-US" dirty="0"/>
              <a:t>. Yogyakarta: </a:t>
            </a:r>
            <a:r>
              <a:rPr lang="en-US" dirty="0" err="1"/>
              <a:t>Penerbit</a:t>
            </a:r>
            <a:r>
              <a:rPr lang="en-US" dirty="0"/>
              <a:t> Andi.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2360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Ilustrasi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269" y="1690689"/>
            <a:ext cx="5857462" cy="430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343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5032"/>
            <a:ext cx="9144000" cy="42644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Ketetanggaan</a:t>
            </a:r>
            <a:r>
              <a:rPr lang="en-US" dirty="0"/>
              <a:t> </a:t>
            </a:r>
            <a:r>
              <a:rPr lang="en-US" dirty="0" err="1"/>
              <a:t>Piksel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524836"/>
            <a:ext cx="9144000" cy="4333164"/>
          </a:xfrm>
        </p:spPr>
        <p:txBody>
          <a:bodyPr>
            <a:normAutofit/>
          </a:bodyPr>
          <a:lstStyle/>
          <a:p>
            <a:r>
              <a:rPr lang="en-US" sz="2000" dirty="0" err="1"/>
              <a:t>Pada</a:t>
            </a:r>
            <a:r>
              <a:rPr lang="en-US" sz="2000" dirty="0"/>
              <a:t> 4-ketetanggan, T</a:t>
            </a:r>
            <a:r>
              <a:rPr lang="en-US" sz="2000" baseline="-25000" dirty="0"/>
              <a:t>1</a:t>
            </a:r>
            <a:r>
              <a:rPr lang="en-US" sz="2000" dirty="0"/>
              <a:t>, T</a:t>
            </a:r>
            <a:r>
              <a:rPr lang="en-US" sz="2000" baseline="-25000" dirty="0"/>
              <a:t>2</a:t>
            </a:r>
            <a:r>
              <a:rPr lang="en-US" sz="2000" dirty="0"/>
              <a:t>, T</a:t>
            </a:r>
            <a:r>
              <a:rPr lang="en-US" sz="2000" baseline="-25000" dirty="0"/>
              <a:t>3</a:t>
            </a:r>
            <a:r>
              <a:rPr lang="en-US" sz="2000" dirty="0"/>
              <a:t>, </a:t>
            </a:r>
            <a:r>
              <a:rPr lang="en-US" sz="2000" dirty="0" err="1"/>
              <a:t>dan</a:t>
            </a:r>
            <a:r>
              <a:rPr lang="en-US" sz="2000" dirty="0"/>
              <a:t> T</a:t>
            </a:r>
            <a:r>
              <a:rPr lang="en-US" sz="2000" baseline="-25000" dirty="0"/>
              <a:t>4</a:t>
            </a:r>
            <a:r>
              <a:rPr lang="en-US" sz="2000" dirty="0"/>
              <a:t>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tetangga</a:t>
            </a:r>
            <a:r>
              <a:rPr lang="en-US" sz="2000" dirty="0"/>
              <a:t> </a:t>
            </a:r>
            <a:r>
              <a:rPr lang="en-US" sz="2000" dirty="0" err="1"/>
              <a:t>terdekat</a:t>
            </a:r>
            <a:r>
              <a:rPr lang="en-US" sz="2000" dirty="0"/>
              <a:t> </a:t>
            </a:r>
            <a:r>
              <a:rPr lang="en-US" sz="2000" dirty="0" err="1"/>
              <a:t>piksel</a:t>
            </a:r>
            <a:r>
              <a:rPr lang="en-US" sz="2000" dirty="0"/>
              <a:t> P. </a:t>
            </a:r>
          </a:p>
          <a:p>
            <a:r>
              <a:rPr lang="en-US" sz="2000" dirty="0" err="1"/>
              <a:t>Pada</a:t>
            </a:r>
            <a:r>
              <a:rPr lang="en-US" sz="2000" dirty="0"/>
              <a:t> 8-ketetanggan, </a:t>
            </a:r>
            <a:r>
              <a:rPr lang="en-US" sz="2000" dirty="0" err="1"/>
              <a:t>tetangga</a:t>
            </a:r>
            <a:r>
              <a:rPr lang="en-US" sz="2000" dirty="0"/>
              <a:t> </a:t>
            </a:r>
            <a:r>
              <a:rPr lang="en-US" sz="2000" dirty="0" err="1"/>
              <a:t>piksel</a:t>
            </a:r>
            <a:r>
              <a:rPr lang="en-US" sz="2000" dirty="0"/>
              <a:t> P </a:t>
            </a:r>
            <a:r>
              <a:rPr lang="en-US" sz="2000" dirty="0" err="1"/>
              <a:t>yaitu</a:t>
            </a:r>
            <a:r>
              <a:rPr lang="en-US" sz="2000" dirty="0"/>
              <a:t> </a:t>
            </a:r>
            <a:r>
              <a:rPr lang="en-US" sz="2000" dirty="0" err="1"/>
              <a:t>piksel-piksel</a:t>
            </a:r>
            <a:r>
              <a:rPr lang="en-US" sz="2000" dirty="0"/>
              <a:t> yang </a:t>
            </a:r>
            <a:r>
              <a:rPr lang="en-US" sz="2000" dirty="0" err="1"/>
              <a:t>berada</a:t>
            </a:r>
            <a:r>
              <a:rPr lang="en-US" sz="2000" dirty="0"/>
              <a:t> di </a:t>
            </a:r>
            <a:r>
              <a:rPr lang="en-US" sz="2000" dirty="0" err="1"/>
              <a:t>sekitar</a:t>
            </a:r>
            <a:r>
              <a:rPr lang="en-US" sz="2000" dirty="0"/>
              <a:t> P. </a:t>
            </a:r>
            <a:r>
              <a:rPr lang="en-US" sz="2000" dirty="0" err="1"/>
              <a:t>Totalnya</a:t>
            </a:r>
            <a:r>
              <a:rPr lang="en-US" sz="2000" dirty="0"/>
              <a:t> </a:t>
            </a:r>
            <a:r>
              <a:rPr lang="en-US" sz="2000" dirty="0" err="1"/>
              <a:t>sebanyak</a:t>
            </a:r>
            <a:r>
              <a:rPr lang="en-US" sz="2000" dirty="0"/>
              <a:t> 8 </a:t>
            </a:r>
            <a:r>
              <a:rPr lang="en-US" sz="2000" dirty="0" err="1"/>
              <a:t>buah</a:t>
            </a:r>
            <a:r>
              <a:rPr lang="en-US" sz="2000" dirty="0"/>
              <a:t>. </a:t>
            </a:r>
            <a:r>
              <a:rPr lang="en-US" sz="2000" dirty="0" err="1"/>
              <a:t>Bila</a:t>
            </a:r>
            <a:r>
              <a:rPr lang="en-US" sz="2000" dirty="0"/>
              <a:t> </a:t>
            </a:r>
            <a:r>
              <a:rPr lang="en-US" sz="2000" dirty="0" err="1"/>
              <a:t>piksel</a:t>
            </a:r>
            <a:r>
              <a:rPr lang="en-US" sz="2000" dirty="0"/>
              <a:t> P </a:t>
            </a:r>
            <a:r>
              <a:rPr lang="en-US" sz="2000" dirty="0" err="1"/>
              <a:t>mempunyai</a:t>
            </a:r>
            <a:r>
              <a:rPr lang="en-US" sz="2000" dirty="0"/>
              <a:t> </a:t>
            </a:r>
            <a:r>
              <a:rPr lang="en-US" sz="2000" dirty="0" err="1"/>
              <a:t>koordinat</a:t>
            </a:r>
            <a:r>
              <a:rPr lang="en-US" sz="2000" dirty="0"/>
              <a:t> (b, k) </a:t>
            </a:r>
            <a:r>
              <a:rPr lang="en-US" sz="2000" dirty="0" err="1"/>
              <a:t>dengan</a:t>
            </a:r>
            <a:r>
              <a:rPr lang="en-US" sz="2000" dirty="0"/>
              <a:t> b </a:t>
            </a:r>
            <a:r>
              <a:rPr lang="en-US" sz="2000" dirty="0" err="1"/>
              <a:t>adalah</a:t>
            </a:r>
            <a:r>
              <a:rPr lang="en-US" sz="2000" dirty="0"/>
              <a:t> baris dan k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kolom</a:t>
            </a:r>
            <a:r>
              <a:rPr lang="en-US" sz="2000" dirty="0"/>
              <a:t>, </a:t>
            </a:r>
            <a:r>
              <a:rPr lang="en-US" sz="2000" dirty="0" err="1"/>
              <a:t>hubungan</a:t>
            </a:r>
            <a:r>
              <a:rPr lang="en-US" sz="2000" dirty="0"/>
              <a:t> </a:t>
            </a:r>
            <a:r>
              <a:rPr lang="en-US" sz="2000" dirty="0" err="1"/>
              <a:t>piksel</a:t>
            </a:r>
            <a:r>
              <a:rPr lang="en-US" sz="2000" dirty="0"/>
              <a:t> </a:t>
            </a:r>
            <a:r>
              <a:rPr lang="en-US" sz="2000" dirty="0" err="1"/>
              <a:t>tetangga</a:t>
            </a:r>
            <a:r>
              <a:rPr lang="en-US" sz="2000" dirty="0"/>
              <a:t> </a:t>
            </a:r>
            <a:r>
              <a:rPr lang="en-US" sz="2000" dirty="0" err="1"/>
              <a:t>terhadap</a:t>
            </a:r>
            <a:r>
              <a:rPr lang="en-US" sz="2000" dirty="0"/>
              <a:t> P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berikut</a:t>
            </a:r>
            <a:r>
              <a:rPr lang="en-US" sz="2000" dirty="0"/>
              <a:t>:</a:t>
            </a:r>
          </a:p>
          <a:p>
            <a:r>
              <a:rPr lang="en-US" sz="2000" dirty="0" err="1"/>
              <a:t>Pada</a:t>
            </a:r>
            <a:r>
              <a:rPr lang="en-US" sz="2000" dirty="0"/>
              <a:t> 4 </a:t>
            </a:r>
            <a:r>
              <a:rPr lang="en-US" sz="2000" dirty="0" err="1"/>
              <a:t>ketetanggaan</a:t>
            </a:r>
            <a:r>
              <a:rPr lang="en-US" sz="2000" dirty="0"/>
              <a:t>:</a:t>
            </a:r>
          </a:p>
          <a:p>
            <a:endParaRPr lang="en-US" sz="2000" dirty="0"/>
          </a:p>
          <a:p>
            <a:r>
              <a:rPr lang="en-US" sz="2000" dirty="0" err="1"/>
              <a:t>Pada</a:t>
            </a:r>
            <a:r>
              <a:rPr lang="en-US" sz="2000" dirty="0"/>
              <a:t> 8 </a:t>
            </a:r>
            <a:r>
              <a:rPr lang="en-US" sz="2000" dirty="0" err="1"/>
              <a:t>Ketetanggaan</a:t>
            </a:r>
            <a:r>
              <a:rPr lang="en-US" sz="2000" dirty="0"/>
              <a:t>:</a:t>
            </a:r>
          </a:p>
          <a:p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512" y="719991"/>
            <a:ext cx="3990975" cy="1876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308" y="4207776"/>
            <a:ext cx="7028930" cy="4836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683C72-FB41-AC41-A309-493B21C41E3E}"/>
              </a:ext>
            </a:extLst>
          </p:cNvPr>
          <p:cNvSpPr txBox="1"/>
          <p:nvPr/>
        </p:nvSpPr>
        <p:spPr>
          <a:xfrm>
            <a:off x="3348680" y="5174029"/>
            <a:ext cx="50539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/>
              <a:t>T1=(b,k+1); T2=(b-1,k+1),T3=(b-1,k);</a:t>
            </a:r>
          </a:p>
          <a:p>
            <a:r>
              <a:rPr lang="id-ID" sz="2400" dirty="0"/>
              <a:t>T4=(b-1,k-1);T5=(b,k-1);T6=(b+1,k-1);</a:t>
            </a:r>
          </a:p>
          <a:p>
            <a:r>
              <a:rPr lang="id-ID" sz="2400" dirty="0"/>
              <a:t>T7=(b+1,k);T8=(b+1,k+1);</a:t>
            </a:r>
          </a:p>
        </p:txBody>
      </p:sp>
    </p:spTree>
    <p:extLst>
      <p:ext uri="{BB962C8B-B14F-4D97-AF65-F5344CB8AC3E}">
        <p14:creationId xmlns:p14="http://schemas.microsoft.com/office/powerpoint/2010/main" val="1391704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Aplikasi</a:t>
            </a:r>
            <a:r>
              <a:rPr lang="en-US" b="1" dirty="0"/>
              <a:t> </a:t>
            </a:r>
            <a:r>
              <a:rPr lang="en-US" b="1" dirty="0" err="1"/>
              <a:t>Ketetanggaan</a:t>
            </a:r>
            <a:r>
              <a:rPr lang="en-US" b="1" dirty="0"/>
              <a:t> </a:t>
            </a:r>
            <a:r>
              <a:rPr lang="en-US" b="1" dirty="0" err="1"/>
              <a:t>Piksel</a:t>
            </a:r>
            <a:r>
              <a:rPr lang="en-US" b="1" dirty="0"/>
              <a:t> </a:t>
            </a:r>
            <a:r>
              <a:rPr lang="en-US" b="1" dirty="0" err="1"/>
              <a:t>pada</a:t>
            </a:r>
            <a:r>
              <a:rPr lang="en-US" b="1" dirty="0"/>
              <a:t>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Ada </a:t>
            </a:r>
            <a:r>
              <a:rPr lang="en-US" dirty="0" err="1"/>
              <a:t>tiga</a:t>
            </a:r>
            <a:r>
              <a:rPr lang="en-US" dirty="0"/>
              <a:t> filter non </a:t>
            </a:r>
            <a:r>
              <a:rPr lang="en-US" dirty="0" err="1"/>
              <a:t>konvolusi</a:t>
            </a:r>
            <a:r>
              <a:rPr lang="en-US" dirty="0"/>
              <a:t> yang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ketetanggaan</a:t>
            </a:r>
            <a:r>
              <a:rPr lang="en-US" dirty="0"/>
              <a:t> </a:t>
            </a:r>
            <a:r>
              <a:rPr lang="en-US" dirty="0" err="1"/>
              <a:t>piksel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: filter </a:t>
            </a:r>
            <a:r>
              <a:rPr lang="en-US" dirty="0" err="1"/>
              <a:t>batas</a:t>
            </a:r>
            <a:r>
              <a:rPr lang="en-US" dirty="0"/>
              <a:t>, filter </a:t>
            </a:r>
            <a:r>
              <a:rPr lang="en-US" dirty="0" err="1"/>
              <a:t>pererataan</a:t>
            </a:r>
            <a:r>
              <a:rPr lang="en-US" dirty="0"/>
              <a:t>, dan filter median. </a:t>
            </a:r>
          </a:p>
          <a:p>
            <a:r>
              <a:rPr lang="en-US" dirty="0" err="1"/>
              <a:t>Sebagai</a:t>
            </a:r>
            <a:r>
              <a:rPr lang="en-US" dirty="0"/>
              <a:t> filter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tapis</a:t>
            </a:r>
            <a:r>
              <a:rPr lang="en-US" dirty="0"/>
              <a:t>,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ketetanggaan</a:t>
            </a:r>
            <a:r>
              <a:rPr lang="en-US" dirty="0"/>
              <a:t> </a:t>
            </a:r>
            <a:r>
              <a:rPr lang="en-US" dirty="0" err="1"/>
              <a:t>piksel</a:t>
            </a:r>
            <a:r>
              <a:rPr lang="en-US" dirty="0"/>
              <a:t>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menyaring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paling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gangguan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penyimpangan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citra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438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Filter Batas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Filter </a:t>
            </a:r>
            <a:r>
              <a:rPr lang="en-US" dirty="0" err="1"/>
              <a:t>batas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filter yang </a:t>
            </a:r>
            <a:r>
              <a:rPr lang="en-US" dirty="0" err="1"/>
              <a:t>dikemukakan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Davies (1990). </a:t>
            </a:r>
            <a:r>
              <a:rPr lang="en-US" dirty="0" err="1"/>
              <a:t>Idenya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mencegah</a:t>
            </a:r>
            <a:r>
              <a:rPr lang="en-US" dirty="0"/>
              <a:t> </a:t>
            </a:r>
            <a:r>
              <a:rPr lang="en-US" dirty="0" err="1"/>
              <a:t>piksel</a:t>
            </a:r>
            <a:r>
              <a:rPr lang="en-US" dirty="0"/>
              <a:t> yang </a:t>
            </a:r>
            <a:r>
              <a:rPr lang="en-US" dirty="0" err="1"/>
              <a:t>intensitasnya</a:t>
            </a:r>
            <a:r>
              <a:rPr lang="en-US" dirty="0"/>
              <a:t> di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intensitas</a:t>
            </a:r>
            <a:r>
              <a:rPr lang="en-US" dirty="0"/>
              <a:t> </a:t>
            </a:r>
            <a:r>
              <a:rPr lang="en-US" dirty="0" err="1"/>
              <a:t>piksel-piksel</a:t>
            </a:r>
            <a:r>
              <a:rPr lang="en-US" dirty="0"/>
              <a:t> </a:t>
            </a:r>
            <a:r>
              <a:rPr lang="en-US" dirty="0" err="1"/>
              <a:t>tetangga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148" y="3071741"/>
            <a:ext cx="4293704" cy="32401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1428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err="1"/>
              <a:t>Berdasarkan</a:t>
            </a:r>
            <a:r>
              <a:rPr lang="en-US" sz="3200" dirty="0"/>
              <a:t> </a:t>
            </a:r>
            <a:r>
              <a:rPr lang="en-US" sz="3200" dirty="0" err="1"/>
              <a:t>keadaan</a:t>
            </a:r>
            <a:r>
              <a:rPr lang="en-US" sz="3200" dirty="0"/>
              <a:t> </a:t>
            </a:r>
            <a:r>
              <a:rPr lang="en-US" sz="3200" dirty="0" err="1"/>
              <a:t>tersebut</a:t>
            </a:r>
            <a:r>
              <a:rPr lang="en-US" sz="3200" dirty="0"/>
              <a:t>:</a:t>
            </a:r>
          </a:p>
          <a:p>
            <a:pPr marL="862013" lvl="1" indent="-292100">
              <a:buFont typeface="Wingdings" panose="05000000000000000000" pitchFamily="2" charset="2"/>
              <a:buChar char="v"/>
            </a:pPr>
            <a:r>
              <a:rPr lang="en-US" sz="2800" dirty="0"/>
              <a:t>	</a:t>
            </a:r>
            <a:r>
              <a:rPr lang="en-US" sz="2800" dirty="0" err="1"/>
              <a:t>minInt</a:t>
            </a:r>
            <a:r>
              <a:rPr lang="en-US" sz="2800" dirty="0"/>
              <a:t> = minimum(5, 7, 7, 5, 4, 6, 7, 8) = 4;</a:t>
            </a:r>
          </a:p>
          <a:p>
            <a:pPr marL="569913" lvl="1" indent="0">
              <a:buNone/>
            </a:pPr>
            <a:endParaRPr lang="en-US" sz="2800" dirty="0"/>
          </a:p>
          <a:p>
            <a:pPr marL="862013" lvl="1" indent="-292100">
              <a:buFont typeface="Wingdings" panose="05000000000000000000" pitchFamily="2" charset="2"/>
              <a:buChar char="v"/>
            </a:pPr>
            <a:r>
              <a:rPr lang="en-US" sz="2800" dirty="0"/>
              <a:t>	</a:t>
            </a:r>
            <a:r>
              <a:rPr lang="en-US" sz="2800" dirty="0" err="1"/>
              <a:t>maksInt</a:t>
            </a:r>
            <a:r>
              <a:rPr lang="en-US" sz="2800" dirty="0"/>
              <a:t> = </a:t>
            </a:r>
            <a:r>
              <a:rPr lang="en-US" sz="2800" dirty="0" err="1"/>
              <a:t>maksimum</a:t>
            </a:r>
            <a:r>
              <a:rPr lang="en-US" sz="2800" dirty="0"/>
              <a:t>(5, 7, 7, 5, 4, 6, 7, 8) = 8;</a:t>
            </a:r>
          </a:p>
          <a:p>
            <a:pPr marL="569913" lvl="1" indent="0">
              <a:buNone/>
            </a:pPr>
            <a:endParaRPr lang="en-US" sz="2800" dirty="0"/>
          </a:p>
          <a:p>
            <a:pPr marL="862013" lvl="1" indent="-292100">
              <a:buFont typeface="Wingdings" panose="05000000000000000000" pitchFamily="2" charset="2"/>
              <a:buChar char="v"/>
            </a:pPr>
            <a:r>
              <a:rPr lang="en-US" sz="2800" dirty="0"/>
              <a:t>	</a:t>
            </a:r>
            <a:r>
              <a:rPr lang="en-US" sz="2800" dirty="0" err="1"/>
              <a:t>mengingat</a:t>
            </a:r>
            <a:r>
              <a:rPr lang="en-US" sz="2800" dirty="0"/>
              <a:t> f(y, x) </a:t>
            </a:r>
            <a:r>
              <a:rPr lang="en-US" sz="2800" dirty="0" err="1"/>
              <a:t>bernilai</a:t>
            </a:r>
            <a:r>
              <a:rPr lang="en-US" sz="2800" dirty="0"/>
              <a:t> 9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lebih</a:t>
            </a:r>
            <a:r>
              <a:rPr lang="en-US" sz="2800" dirty="0"/>
              <a:t> </a:t>
            </a:r>
            <a:r>
              <a:rPr lang="en-US" sz="2800" dirty="0" err="1"/>
              <a:t>besar</a:t>
            </a:r>
            <a:r>
              <a:rPr lang="en-US" sz="2800" dirty="0"/>
              <a:t> </a:t>
            </a:r>
            <a:r>
              <a:rPr lang="en-US" sz="2800" dirty="0" err="1"/>
              <a:t>daripada</a:t>
            </a:r>
            <a:r>
              <a:rPr lang="en-US" sz="2800" dirty="0"/>
              <a:t> 8 (</a:t>
            </a:r>
            <a:r>
              <a:rPr lang="en-US" sz="2800" dirty="0" err="1"/>
              <a:t>maksInt</a:t>
            </a:r>
            <a:r>
              <a:rPr lang="en-US" sz="2800" dirty="0"/>
              <a:t>) </a:t>
            </a:r>
            <a:r>
              <a:rPr lang="en-US" sz="2800" dirty="0" err="1"/>
              <a:t>maka</a:t>
            </a:r>
            <a:r>
              <a:rPr lang="en-US" sz="2800" dirty="0"/>
              <a:t> g(y, x) </a:t>
            </a:r>
            <a:r>
              <a:rPr lang="en-US" sz="2800" dirty="0" err="1"/>
              <a:t>bernilai</a:t>
            </a:r>
            <a:r>
              <a:rPr lang="en-US" sz="2800" dirty="0"/>
              <a:t> 8;</a:t>
            </a:r>
          </a:p>
          <a:p>
            <a:pPr marL="569913" lvl="1" indent="0">
              <a:buNone/>
            </a:pPr>
            <a:endParaRPr lang="en-US" sz="2800" dirty="0"/>
          </a:p>
          <a:p>
            <a:pPr marL="862013" lvl="1" indent="-292100">
              <a:buFont typeface="Wingdings" panose="05000000000000000000" pitchFamily="2" charset="2"/>
              <a:buChar char="v"/>
            </a:pPr>
            <a:r>
              <a:rPr lang="en-US" sz="2800" dirty="0"/>
              <a:t>	</a:t>
            </a:r>
            <a:r>
              <a:rPr lang="en-US" sz="2800" dirty="0" err="1"/>
              <a:t>seandainya</a:t>
            </a:r>
            <a:r>
              <a:rPr lang="en-US" sz="2800" dirty="0"/>
              <a:t> f(y, x)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keadaan</a:t>
            </a:r>
            <a:r>
              <a:rPr lang="en-US" sz="2800" dirty="0"/>
              <a:t> di </a:t>
            </a:r>
            <a:r>
              <a:rPr lang="en-US" sz="2800" dirty="0" err="1"/>
              <a:t>atas</a:t>
            </a:r>
            <a:r>
              <a:rPr lang="en-US" sz="2800" dirty="0"/>
              <a:t> </a:t>
            </a:r>
            <a:r>
              <a:rPr lang="en-US" sz="2800" dirty="0" err="1"/>
              <a:t>bernilai</a:t>
            </a:r>
            <a:r>
              <a:rPr lang="en-US" sz="2800" dirty="0"/>
              <a:t> 2 (</a:t>
            </a:r>
            <a:r>
              <a:rPr lang="en-US" sz="2800" dirty="0" err="1"/>
              <a:t>bukan</a:t>
            </a:r>
            <a:r>
              <a:rPr lang="en-US" sz="2800" dirty="0"/>
              <a:t> 9), g(</a:t>
            </a:r>
            <a:r>
              <a:rPr lang="en-US" sz="2800" dirty="0" err="1"/>
              <a:t>y,x</a:t>
            </a:r>
            <a:r>
              <a:rPr lang="en-US" sz="2800" dirty="0"/>
              <a:t>)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bernilai</a:t>
            </a:r>
            <a:r>
              <a:rPr lang="en-US" sz="2800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2914755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Filter Batas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90" b="5326"/>
          <a:stretch/>
        </p:blipFill>
        <p:spPr>
          <a:xfrm>
            <a:off x="1555845" y="1296538"/>
            <a:ext cx="6032310" cy="54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034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96036"/>
            <a:ext cx="7886700" cy="616196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cs typeface="Aharoni" panose="02010803020104030203" pitchFamily="2" charset="-79"/>
              </a:rPr>
              <a:t>clear all; </a:t>
            </a:r>
            <a:r>
              <a:rPr lang="en-US" sz="1600" b="1" dirty="0" err="1">
                <a:cs typeface="Aharoni" panose="02010803020104030203" pitchFamily="2" charset="-79"/>
              </a:rPr>
              <a:t>clc</a:t>
            </a:r>
            <a:r>
              <a:rPr lang="en-US" sz="1600" b="1" dirty="0">
                <a:cs typeface="Aharoni" panose="02010803020104030203" pitchFamily="2" charset="-79"/>
              </a:rPr>
              <a:t>; </a:t>
            </a:r>
            <a:r>
              <a:rPr lang="en-US" sz="1600" b="1" dirty="0" err="1">
                <a:cs typeface="Aharoni" panose="02010803020104030203" pitchFamily="2" charset="-79"/>
              </a:rPr>
              <a:t>clf</a:t>
            </a:r>
            <a:r>
              <a:rPr lang="en-US" sz="1600" b="1" dirty="0">
                <a:cs typeface="Aharoni" panose="02010803020104030203" pitchFamily="2" charset="-79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cs typeface="Aharoni" panose="02010803020104030203" pitchFamily="2" charset="-79"/>
              </a:rPr>
              <a:t>F = </a:t>
            </a:r>
            <a:r>
              <a:rPr lang="en-US" sz="1600" b="1" dirty="0" err="1">
                <a:cs typeface="Aharoni" panose="02010803020104030203" pitchFamily="2" charset="-79"/>
              </a:rPr>
              <a:t>imread</a:t>
            </a:r>
            <a:r>
              <a:rPr lang="en-US" sz="1600" b="1" dirty="0">
                <a:cs typeface="Aharoni" panose="02010803020104030203" pitchFamily="2" charset="-79"/>
              </a:rPr>
              <a:t>('</a:t>
            </a:r>
            <a:r>
              <a:rPr lang="en-US" sz="1600" b="1" dirty="0" err="1">
                <a:cs typeface="Aharoni" panose="02010803020104030203" pitchFamily="2" charset="-79"/>
              </a:rPr>
              <a:t>mobil.tif</a:t>
            </a:r>
            <a:r>
              <a:rPr lang="en-US" sz="1600" b="1" dirty="0">
                <a:cs typeface="Aharoni" panose="02010803020104030203" pitchFamily="2" charset="-79"/>
              </a:rPr>
              <a:t>');%F </a:t>
            </a:r>
            <a:r>
              <a:rPr lang="en-US" sz="1600" b="1" dirty="0" err="1">
                <a:cs typeface="Aharoni" panose="02010803020104030203" pitchFamily="2" charset="-79"/>
              </a:rPr>
              <a:t>citra</a:t>
            </a:r>
            <a:r>
              <a:rPr lang="en-US" sz="1600" b="1" dirty="0">
                <a:cs typeface="Aharoni" panose="02010803020104030203" pitchFamily="2" charset="-79"/>
              </a:rPr>
              <a:t> input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cs typeface="Aharoni" panose="02010803020104030203" pitchFamily="2" charset="-79"/>
              </a:rPr>
              <a:t>[y, x] = size(F);%</a:t>
            </a:r>
            <a:r>
              <a:rPr lang="en-US" sz="1600" b="1" dirty="0" err="1">
                <a:cs typeface="Aharoni" panose="02010803020104030203" pitchFamily="2" charset="-79"/>
              </a:rPr>
              <a:t>dengan</a:t>
            </a:r>
            <a:r>
              <a:rPr lang="en-US" sz="1600" b="1" dirty="0">
                <a:cs typeface="Aharoni" panose="02010803020104030203" pitchFamily="2" charset="-79"/>
              </a:rPr>
              <a:t> y </a:t>
            </a:r>
            <a:r>
              <a:rPr lang="en-US" sz="1600" b="1" dirty="0" err="1">
                <a:cs typeface="Aharoni" panose="02010803020104030203" pitchFamily="2" charset="-79"/>
              </a:rPr>
              <a:t>adalah</a:t>
            </a:r>
            <a:r>
              <a:rPr lang="en-US" sz="1600" b="1" dirty="0">
                <a:cs typeface="Aharoni" panose="02010803020104030203" pitchFamily="2" charset="-79"/>
              </a:rPr>
              <a:t> </a:t>
            </a:r>
            <a:r>
              <a:rPr lang="en-US" sz="1600" b="1" dirty="0" err="1">
                <a:cs typeface="Aharoni" panose="02010803020104030203" pitchFamily="2" charset="-79"/>
              </a:rPr>
              <a:t>jumlah</a:t>
            </a:r>
            <a:r>
              <a:rPr lang="en-US" sz="1600" b="1" dirty="0">
                <a:cs typeface="Aharoni" panose="02010803020104030203" pitchFamily="2" charset="-79"/>
              </a:rPr>
              <a:t> pixel baris dan x </a:t>
            </a:r>
            <a:r>
              <a:rPr lang="en-US" sz="1600" b="1" dirty="0" err="1">
                <a:cs typeface="Aharoni" panose="02010803020104030203" pitchFamily="2" charset="-79"/>
              </a:rPr>
              <a:t>adalah</a:t>
            </a:r>
            <a:r>
              <a:rPr lang="en-US" sz="1600" b="1" dirty="0">
                <a:cs typeface="Aharoni" panose="02010803020104030203" pitchFamily="2" charset="-79"/>
              </a:rPr>
              <a:t> </a:t>
            </a:r>
            <a:r>
              <a:rPr lang="en-US" sz="1600" b="1" dirty="0" err="1">
                <a:cs typeface="Aharoni" panose="02010803020104030203" pitchFamily="2" charset="-79"/>
              </a:rPr>
              <a:t>jumlah</a:t>
            </a:r>
            <a:r>
              <a:rPr lang="en-US" sz="1600" b="1" dirty="0">
                <a:cs typeface="Aharoni" panose="02010803020104030203" pitchFamily="2" charset="-79"/>
              </a:rPr>
              <a:t> pixel </a:t>
            </a:r>
            <a:r>
              <a:rPr lang="en-US" sz="1600" b="1" dirty="0" err="1">
                <a:cs typeface="Aharoni" panose="02010803020104030203" pitchFamily="2" charset="-79"/>
              </a:rPr>
              <a:t>kolom</a:t>
            </a:r>
            <a:endParaRPr lang="en-US" sz="1600" b="1" dirty="0">
              <a:cs typeface="Aharoni" panose="02010803020104030203" pitchFamily="2" charset="-79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cs typeface="Aharoni" panose="02010803020104030203" pitchFamily="2" charset="-79"/>
              </a:rPr>
              <a:t>G = F;%G </a:t>
            </a:r>
            <a:r>
              <a:rPr lang="en-US" sz="1600" b="1" dirty="0" err="1">
                <a:cs typeface="Aharoni" panose="02010803020104030203" pitchFamily="2" charset="-79"/>
              </a:rPr>
              <a:t>citra</a:t>
            </a:r>
            <a:r>
              <a:rPr lang="en-US" sz="1600" b="1" dirty="0">
                <a:cs typeface="Aharoni" panose="02010803020104030203" pitchFamily="2" charset="-79"/>
              </a:rPr>
              <a:t> output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cs typeface="Aharoni" panose="02010803020104030203" pitchFamily="2" charset="-79"/>
              </a:rPr>
              <a:t>for baris=2 : y-1 %</a:t>
            </a:r>
            <a:r>
              <a:rPr lang="en-US" sz="1600" b="1" dirty="0" err="1">
                <a:cs typeface="Aharoni" panose="02010803020104030203" pitchFamily="2" charset="-79"/>
              </a:rPr>
              <a:t>mulai</a:t>
            </a:r>
            <a:r>
              <a:rPr lang="en-US" sz="1600" b="1" dirty="0">
                <a:cs typeface="Aharoni" panose="02010803020104030203" pitchFamily="2" charset="-79"/>
              </a:rPr>
              <a:t> baris </a:t>
            </a:r>
            <a:r>
              <a:rPr lang="en-US" sz="1600" b="1" dirty="0" err="1">
                <a:cs typeface="Aharoni" panose="02010803020104030203" pitchFamily="2" charset="-79"/>
              </a:rPr>
              <a:t>kedua</a:t>
            </a:r>
            <a:endParaRPr lang="en-US" sz="1600" b="1" dirty="0">
              <a:cs typeface="Aharoni" panose="02010803020104030203" pitchFamily="2" charset="-79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cs typeface="Aharoni" panose="02010803020104030203" pitchFamily="2" charset="-79"/>
              </a:rPr>
              <a:t>    for </a:t>
            </a:r>
            <a:r>
              <a:rPr lang="en-US" sz="1600" b="1" dirty="0" err="1">
                <a:cs typeface="Aharoni" panose="02010803020104030203" pitchFamily="2" charset="-79"/>
              </a:rPr>
              <a:t>kolom</a:t>
            </a:r>
            <a:r>
              <a:rPr lang="en-US" sz="1600" b="1" dirty="0">
                <a:cs typeface="Aharoni" panose="02010803020104030203" pitchFamily="2" charset="-79"/>
              </a:rPr>
              <a:t>=2 : x-1 %</a:t>
            </a:r>
            <a:r>
              <a:rPr lang="en-US" sz="1600" b="1" dirty="0" err="1">
                <a:cs typeface="Aharoni" panose="02010803020104030203" pitchFamily="2" charset="-79"/>
              </a:rPr>
              <a:t>mulai</a:t>
            </a:r>
            <a:r>
              <a:rPr lang="en-US" sz="1600" b="1" dirty="0">
                <a:cs typeface="Aharoni" panose="02010803020104030203" pitchFamily="2" charset="-79"/>
              </a:rPr>
              <a:t> </a:t>
            </a:r>
            <a:r>
              <a:rPr lang="en-US" sz="1600" b="1" dirty="0" err="1">
                <a:cs typeface="Aharoni" panose="02010803020104030203" pitchFamily="2" charset="-79"/>
              </a:rPr>
              <a:t>kolom</a:t>
            </a:r>
            <a:r>
              <a:rPr lang="en-US" sz="1600" b="1" dirty="0">
                <a:cs typeface="Aharoni" panose="02010803020104030203" pitchFamily="2" charset="-79"/>
              </a:rPr>
              <a:t> </a:t>
            </a:r>
            <a:r>
              <a:rPr lang="en-US" sz="1600" b="1" dirty="0" err="1">
                <a:cs typeface="Aharoni" panose="02010803020104030203" pitchFamily="2" charset="-79"/>
              </a:rPr>
              <a:t>kedua</a:t>
            </a:r>
            <a:endParaRPr lang="en-US" sz="1600" b="1" dirty="0">
              <a:cs typeface="Aharoni" panose="02010803020104030203" pitchFamily="2" charset="-79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cs typeface="Aharoni" panose="02010803020104030203" pitchFamily="2" charset="-79"/>
              </a:rPr>
              <a:t>        </a:t>
            </a:r>
            <a:r>
              <a:rPr lang="en-US" sz="1600" b="1" dirty="0" err="1">
                <a:cs typeface="Aharoni" panose="02010803020104030203" pitchFamily="2" charset="-79"/>
              </a:rPr>
              <a:t>minPiksel</a:t>
            </a:r>
            <a:r>
              <a:rPr lang="en-US" sz="1600" b="1" dirty="0">
                <a:cs typeface="Aharoni" panose="02010803020104030203" pitchFamily="2" charset="-79"/>
              </a:rPr>
              <a:t> = min([F(baris-1, kolom-1) F(baris-1, </a:t>
            </a:r>
            <a:r>
              <a:rPr lang="en-US" sz="1600" b="1" dirty="0" err="1">
                <a:cs typeface="Aharoni" panose="02010803020104030203" pitchFamily="2" charset="-79"/>
              </a:rPr>
              <a:t>kolom</a:t>
            </a:r>
            <a:r>
              <a:rPr lang="en-US" sz="1600" b="1" dirty="0">
                <a:cs typeface="Aharoni" panose="02010803020104030203" pitchFamily="2" charset="-79"/>
              </a:rPr>
              <a:t>) F(baris, kolom+1) 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cs typeface="Aharoni" panose="02010803020104030203" pitchFamily="2" charset="-79"/>
              </a:rPr>
              <a:t>            F(baris, kolom-1) F(baris, kolom+1) F(baris+1, kolom-1) 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cs typeface="Aharoni" panose="02010803020104030203" pitchFamily="2" charset="-79"/>
              </a:rPr>
              <a:t>            F(baris+1, </a:t>
            </a:r>
            <a:r>
              <a:rPr lang="en-US" sz="1600" b="1" dirty="0" err="1">
                <a:cs typeface="Aharoni" panose="02010803020104030203" pitchFamily="2" charset="-79"/>
              </a:rPr>
              <a:t>kolom</a:t>
            </a:r>
            <a:r>
              <a:rPr lang="en-US" sz="1600" b="1" dirty="0">
                <a:cs typeface="Aharoni" panose="02010803020104030203" pitchFamily="2" charset="-79"/>
              </a:rPr>
              <a:t>) F(baris+1, kolom+1)]);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cs typeface="Aharoni" panose="02010803020104030203" pitchFamily="2" charset="-79"/>
              </a:rPr>
              <a:t>        </a:t>
            </a:r>
            <a:r>
              <a:rPr lang="en-US" sz="1600" b="1" dirty="0" err="1">
                <a:cs typeface="Aharoni" panose="02010803020104030203" pitchFamily="2" charset="-79"/>
              </a:rPr>
              <a:t>maksPiksel</a:t>
            </a:r>
            <a:r>
              <a:rPr lang="en-US" sz="1600" b="1" dirty="0">
                <a:cs typeface="Aharoni" panose="02010803020104030203" pitchFamily="2" charset="-79"/>
              </a:rPr>
              <a:t> = max([F(baris-1, kolom-1) F(baris-1, </a:t>
            </a:r>
            <a:r>
              <a:rPr lang="en-US" sz="1600" b="1" dirty="0" err="1">
                <a:cs typeface="Aharoni" panose="02010803020104030203" pitchFamily="2" charset="-79"/>
              </a:rPr>
              <a:t>kolom</a:t>
            </a:r>
            <a:r>
              <a:rPr lang="en-US" sz="1600" b="1" dirty="0">
                <a:cs typeface="Aharoni" panose="02010803020104030203" pitchFamily="2" charset="-79"/>
              </a:rPr>
              <a:t>) F(baris, kolom+1) 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cs typeface="Aharoni" panose="02010803020104030203" pitchFamily="2" charset="-79"/>
              </a:rPr>
              <a:t>            F(baris, kolom-1) F(baris, kolom+1) F(baris+1, kolom-1) 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cs typeface="Aharoni" panose="02010803020104030203" pitchFamily="2" charset="-79"/>
              </a:rPr>
              <a:t>            F(baris+1, </a:t>
            </a:r>
            <a:r>
              <a:rPr lang="en-US" sz="1600" b="1" dirty="0" err="1">
                <a:cs typeface="Aharoni" panose="02010803020104030203" pitchFamily="2" charset="-79"/>
              </a:rPr>
              <a:t>kolom</a:t>
            </a:r>
            <a:r>
              <a:rPr lang="en-US" sz="1600" b="1" dirty="0">
                <a:cs typeface="Aharoni" panose="02010803020104030203" pitchFamily="2" charset="-79"/>
              </a:rPr>
              <a:t>) F(baris+1, kolom+1)]);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cs typeface="Aharoni" panose="02010803020104030203" pitchFamily="2" charset="-79"/>
              </a:rPr>
              <a:t>        if F(baris, </a:t>
            </a:r>
            <a:r>
              <a:rPr lang="en-US" sz="1600" b="1" dirty="0" err="1">
                <a:cs typeface="Aharoni" panose="02010803020104030203" pitchFamily="2" charset="-79"/>
              </a:rPr>
              <a:t>kolom</a:t>
            </a:r>
            <a:r>
              <a:rPr lang="en-US" sz="1600" b="1" dirty="0">
                <a:cs typeface="Aharoni" panose="02010803020104030203" pitchFamily="2" charset="-79"/>
              </a:rPr>
              <a:t>) &lt; </a:t>
            </a:r>
            <a:r>
              <a:rPr lang="en-US" sz="1600" b="1" dirty="0" err="1">
                <a:cs typeface="Aharoni" panose="02010803020104030203" pitchFamily="2" charset="-79"/>
              </a:rPr>
              <a:t>minPiksel</a:t>
            </a:r>
            <a:endParaRPr lang="en-US" sz="1600" b="1" dirty="0">
              <a:cs typeface="Aharoni" panose="02010803020104030203" pitchFamily="2" charset="-79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cs typeface="Aharoni" panose="02010803020104030203" pitchFamily="2" charset="-79"/>
              </a:rPr>
              <a:t>           G(baris, </a:t>
            </a:r>
            <a:r>
              <a:rPr lang="en-US" sz="1600" b="1" dirty="0" err="1">
                <a:cs typeface="Aharoni" panose="02010803020104030203" pitchFamily="2" charset="-79"/>
              </a:rPr>
              <a:t>kolom</a:t>
            </a:r>
            <a:r>
              <a:rPr lang="en-US" sz="1600" b="1" dirty="0">
                <a:cs typeface="Aharoni" panose="02010803020104030203" pitchFamily="2" charset="-79"/>
              </a:rPr>
              <a:t>) = </a:t>
            </a:r>
            <a:r>
              <a:rPr lang="en-US" sz="1600" b="1" dirty="0" err="1">
                <a:cs typeface="Aharoni" panose="02010803020104030203" pitchFamily="2" charset="-79"/>
              </a:rPr>
              <a:t>minPiksel</a:t>
            </a:r>
            <a:r>
              <a:rPr lang="en-US" sz="1600" b="1" dirty="0">
                <a:cs typeface="Aharoni" panose="02010803020104030203" pitchFamily="2" charset="-79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cs typeface="Aharoni" panose="02010803020104030203" pitchFamily="2" charset="-79"/>
              </a:rPr>
              <a:t>        else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cs typeface="Aharoni" panose="02010803020104030203" pitchFamily="2" charset="-79"/>
              </a:rPr>
              <a:t>            if F(baris, </a:t>
            </a:r>
            <a:r>
              <a:rPr lang="en-US" sz="1600" b="1" dirty="0" err="1">
                <a:cs typeface="Aharoni" panose="02010803020104030203" pitchFamily="2" charset="-79"/>
              </a:rPr>
              <a:t>kolom</a:t>
            </a:r>
            <a:r>
              <a:rPr lang="en-US" sz="1600" b="1" dirty="0">
                <a:cs typeface="Aharoni" panose="02010803020104030203" pitchFamily="2" charset="-79"/>
              </a:rPr>
              <a:t>) &gt; </a:t>
            </a:r>
            <a:r>
              <a:rPr lang="en-US" sz="1600" b="1" dirty="0" err="1">
                <a:cs typeface="Aharoni" panose="02010803020104030203" pitchFamily="2" charset="-79"/>
              </a:rPr>
              <a:t>maksPiksel</a:t>
            </a:r>
            <a:endParaRPr lang="en-US" sz="1600" b="1" dirty="0">
              <a:cs typeface="Aharoni" panose="02010803020104030203" pitchFamily="2" charset="-79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cs typeface="Aharoni" panose="02010803020104030203" pitchFamily="2" charset="-79"/>
              </a:rPr>
              <a:t>                G(baris, </a:t>
            </a:r>
            <a:r>
              <a:rPr lang="en-US" sz="1600" b="1" dirty="0" err="1">
                <a:cs typeface="Aharoni" panose="02010803020104030203" pitchFamily="2" charset="-79"/>
              </a:rPr>
              <a:t>kolom</a:t>
            </a:r>
            <a:r>
              <a:rPr lang="en-US" sz="1600" b="1" dirty="0">
                <a:cs typeface="Aharoni" panose="02010803020104030203" pitchFamily="2" charset="-79"/>
              </a:rPr>
              <a:t>) = </a:t>
            </a:r>
            <a:r>
              <a:rPr lang="en-US" sz="1600" b="1" dirty="0" err="1">
                <a:cs typeface="Aharoni" panose="02010803020104030203" pitchFamily="2" charset="-79"/>
              </a:rPr>
              <a:t>maksPiksel</a:t>
            </a:r>
            <a:r>
              <a:rPr lang="en-US" sz="1600" b="1" dirty="0">
                <a:cs typeface="Aharoni" panose="02010803020104030203" pitchFamily="2" charset="-79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cs typeface="Aharoni" panose="02010803020104030203" pitchFamily="2" charset="-79"/>
              </a:rPr>
              <a:t>            else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cs typeface="Aharoni" panose="02010803020104030203" pitchFamily="2" charset="-79"/>
              </a:rPr>
              <a:t>                G(baris, </a:t>
            </a:r>
            <a:r>
              <a:rPr lang="en-US" sz="1600" b="1" dirty="0" err="1">
                <a:cs typeface="Aharoni" panose="02010803020104030203" pitchFamily="2" charset="-79"/>
              </a:rPr>
              <a:t>kolom</a:t>
            </a:r>
            <a:r>
              <a:rPr lang="en-US" sz="1600" b="1" dirty="0">
                <a:cs typeface="Aharoni" panose="02010803020104030203" pitchFamily="2" charset="-79"/>
              </a:rPr>
              <a:t>) = F(baris, </a:t>
            </a:r>
            <a:r>
              <a:rPr lang="en-US" sz="1600" b="1" dirty="0" err="1">
                <a:cs typeface="Aharoni" panose="02010803020104030203" pitchFamily="2" charset="-79"/>
              </a:rPr>
              <a:t>kolom</a:t>
            </a:r>
            <a:r>
              <a:rPr lang="en-US" sz="1600" b="1" dirty="0">
                <a:cs typeface="Aharoni" panose="02010803020104030203" pitchFamily="2" charset="-79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cs typeface="Aharoni" panose="02010803020104030203" pitchFamily="2" charset="-79"/>
              </a:rPr>
              <a:t>            end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cs typeface="Aharoni" panose="02010803020104030203" pitchFamily="2" charset="-79"/>
              </a:rPr>
              <a:t>        end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cs typeface="Aharoni" panose="02010803020104030203" pitchFamily="2" charset="-79"/>
              </a:rPr>
              <a:t>    end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cs typeface="Aharoni" panose="02010803020104030203" pitchFamily="2" charset="-79"/>
              </a:rPr>
              <a:t>end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cs typeface="Aharoni" panose="02010803020104030203" pitchFamily="2" charset="-79"/>
              </a:rPr>
              <a:t>figure(1);subplot(1,2,1);</a:t>
            </a:r>
            <a:r>
              <a:rPr lang="en-US" sz="1600" b="1" dirty="0" err="1">
                <a:cs typeface="Aharoni" panose="02010803020104030203" pitchFamily="2" charset="-79"/>
              </a:rPr>
              <a:t>imshow</a:t>
            </a:r>
            <a:r>
              <a:rPr lang="en-US" sz="1600" b="1" dirty="0">
                <a:cs typeface="Aharoni" panose="02010803020104030203" pitchFamily="2" charset="-79"/>
              </a:rPr>
              <a:t>(F);title('Citra Input');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cs typeface="Aharoni" panose="02010803020104030203" pitchFamily="2" charset="-79"/>
              </a:rPr>
              <a:t>subplot(1,2,2);</a:t>
            </a:r>
            <a:r>
              <a:rPr lang="en-US" sz="1600" b="1" dirty="0" err="1">
                <a:cs typeface="Aharoni" panose="02010803020104030203" pitchFamily="2" charset="-79"/>
              </a:rPr>
              <a:t>imshow</a:t>
            </a:r>
            <a:r>
              <a:rPr lang="en-US" sz="1600" b="1" dirty="0">
                <a:cs typeface="Aharoni" panose="02010803020104030203" pitchFamily="2" charset="-79"/>
              </a:rPr>
              <a:t>(G);title('Citra Output (Setelah </a:t>
            </a:r>
            <a:r>
              <a:rPr lang="en-US" sz="1600" b="1" dirty="0" err="1">
                <a:cs typeface="Aharoni" panose="02010803020104030203" pitchFamily="2" charset="-79"/>
              </a:rPr>
              <a:t>difilter</a:t>
            </a:r>
            <a:r>
              <a:rPr lang="en-US" sz="1600" b="1" dirty="0">
                <a:cs typeface="Aharoni" panose="02010803020104030203" pitchFamily="2" charset="-79"/>
              </a:rPr>
              <a:t> </a:t>
            </a:r>
            <a:r>
              <a:rPr lang="en-US" sz="1600" b="1" dirty="0" err="1">
                <a:cs typeface="Aharoni" panose="02010803020104030203" pitchFamily="2" charset="-79"/>
              </a:rPr>
              <a:t>batas</a:t>
            </a:r>
            <a:r>
              <a:rPr lang="en-US" sz="1600" b="1" dirty="0">
                <a:cs typeface="Aharoni" panose="02010803020104030203" pitchFamily="2" charset="-79"/>
              </a:rPr>
              <a:t>)');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6478" y="204716"/>
            <a:ext cx="4258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Kode</a:t>
            </a:r>
            <a:r>
              <a:rPr lang="en-US" sz="2400" dirty="0"/>
              <a:t> </a:t>
            </a:r>
            <a:r>
              <a:rPr lang="en-US" sz="2400" dirty="0" err="1"/>
              <a:t>Sumber</a:t>
            </a:r>
            <a:r>
              <a:rPr lang="en-US" sz="2400" dirty="0"/>
              <a:t> Filter Batas:</a:t>
            </a:r>
          </a:p>
        </p:txBody>
      </p:sp>
    </p:spTree>
    <p:extLst>
      <p:ext uri="{BB962C8B-B14F-4D97-AF65-F5344CB8AC3E}">
        <p14:creationId xmlns:p14="http://schemas.microsoft.com/office/powerpoint/2010/main" val="2325353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944</TotalTime>
  <Words>1729</Words>
  <Application>Microsoft Office PowerPoint</Application>
  <PresentationFormat>Tampilan Layar (4:3)</PresentationFormat>
  <Paragraphs>154</Paragraphs>
  <Slides>26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5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Wingdings</vt:lpstr>
      <vt:lpstr>Office Theme</vt:lpstr>
      <vt:lpstr>Operasi Ketetanggaan Piksel dan Konvolusi</vt:lpstr>
      <vt:lpstr>Definisi</vt:lpstr>
      <vt:lpstr>Ilustrasi</vt:lpstr>
      <vt:lpstr>Ketetanggaan Piksel</vt:lpstr>
      <vt:lpstr>Aplikasi Ketetanggaan Piksel pada Filter</vt:lpstr>
      <vt:lpstr>Filter Batas</vt:lpstr>
      <vt:lpstr>Presentasi PowerPoint</vt:lpstr>
      <vt:lpstr>Algoritma Filter Batas</vt:lpstr>
      <vt:lpstr>Presentasi PowerPoint</vt:lpstr>
      <vt:lpstr>Contoh hasil filter batas</vt:lpstr>
      <vt:lpstr>Filter Pererataan</vt:lpstr>
      <vt:lpstr>Kode sumber filter rerata</vt:lpstr>
      <vt:lpstr>Hasil Filter Rerata</vt:lpstr>
      <vt:lpstr>Filter Median</vt:lpstr>
      <vt:lpstr>Presentasi PowerPoint</vt:lpstr>
      <vt:lpstr>Presentasi PowerPoint</vt:lpstr>
      <vt:lpstr>Contoh hasil filter median</vt:lpstr>
      <vt:lpstr>Konvolusi</vt:lpstr>
      <vt:lpstr>Bentuk kernel/mask/filter/tapis</vt:lpstr>
      <vt:lpstr>Presentasi PowerPoint</vt:lpstr>
      <vt:lpstr>Proses scanning </vt:lpstr>
      <vt:lpstr>Presentasi PowerPoint</vt:lpstr>
      <vt:lpstr>Presentasi PowerPoint</vt:lpstr>
      <vt:lpstr>Ilustrasi Konvolusi</vt:lpstr>
      <vt:lpstr>Proses perhitungan konvolusi</vt:lpstr>
      <vt:lpstr>Referensi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Operasi Ketetanggaan Piksel dan Konvolusi</dc:title>
  <dc:creator>Hp</dc:creator>
  <cp:lastModifiedBy>Nilo Gear</cp:lastModifiedBy>
  <cp:revision>33</cp:revision>
  <dcterms:created xsi:type="dcterms:W3CDTF">2018-11-05T20:20:05Z</dcterms:created>
  <dcterms:modified xsi:type="dcterms:W3CDTF">2021-11-12T03:16:03Z</dcterms:modified>
</cp:coreProperties>
</file>