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61" r:id="rId3"/>
    <p:sldId id="257" r:id="rId4"/>
    <p:sldId id="305" r:id="rId5"/>
    <p:sldId id="306" r:id="rId6"/>
    <p:sldId id="259" r:id="rId7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9"/>
    </p:embeddedFont>
    <p:embeddedFont>
      <p:font typeface="Didact Gothic" panose="020B0604020202020204" charset="0"/>
      <p:regular r:id="rId10"/>
    </p:embeddedFont>
    <p:embeddedFont>
      <p:font typeface="Julius Sans One" panose="020B0604020202020204" charset="0"/>
      <p:regular r:id="rId11"/>
    </p:embeddedFont>
    <p:embeddedFont>
      <p:font typeface="Questrial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C5C83-9812-4CD3-A76B-BEBEB4486B4B}">
  <a:tblStyle styleId="{E89C5C83-9812-4CD3-A76B-BEBEB4486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3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34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ctrTitle"/>
          </p:nvPr>
        </p:nvSpPr>
        <p:spPr>
          <a:xfrm>
            <a:off x="4218345" y="1698114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Teorema</a:t>
            </a:r>
            <a:r>
              <a:rPr lang="en-ID" dirty="0"/>
              <a:t> </a:t>
            </a:r>
            <a:r>
              <a:rPr lang="en-ID" dirty="0" err="1"/>
              <a:t>bayes</a:t>
            </a:r>
            <a:endParaRPr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1"/>
          </p:nvPr>
        </p:nvSpPr>
        <p:spPr>
          <a:xfrm>
            <a:off x="4572000" y="2693564"/>
            <a:ext cx="3829200" cy="810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Anggota</a:t>
            </a:r>
            <a:r>
              <a:rPr lang="en-ID" sz="1800" dirty="0"/>
              <a:t> </a:t>
            </a:r>
            <a:r>
              <a:rPr lang="en-ID" sz="1800" dirty="0" err="1"/>
              <a:t>Kelompok</a:t>
            </a:r>
            <a:r>
              <a:rPr lang="en-ID" sz="1800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Bayu Krisna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Muhammad </a:t>
            </a:r>
            <a:r>
              <a:rPr lang="en-ID" sz="1800" dirty="0" err="1"/>
              <a:t>Rafli</a:t>
            </a:r>
            <a:r>
              <a:rPr lang="en-ID" sz="1800" dirty="0"/>
              <a:t> </a:t>
            </a:r>
            <a:r>
              <a:rPr lang="en-ID" sz="1800" dirty="0" err="1"/>
              <a:t>Rizqi</a:t>
            </a:r>
            <a:endParaRPr lang="en-ID" sz="1800" dirty="0"/>
          </a:p>
        </p:txBody>
      </p:sp>
      <p:cxnSp>
        <p:nvCxnSpPr>
          <p:cNvPr id="234" name="Google Shape;234;p39"/>
          <p:cNvCxnSpPr/>
          <p:nvPr/>
        </p:nvCxnSpPr>
        <p:spPr>
          <a:xfrm>
            <a:off x="4694664" y="320651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body" idx="1"/>
          </p:nvPr>
        </p:nvSpPr>
        <p:spPr>
          <a:xfrm>
            <a:off x="1549101" y="1845528"/>
            <a:ext cx="6314739" cy="1736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Tiga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mesin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A, B, dan C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masing-masing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menghasilkan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20%, 40%, 40%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seluruh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produksi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Masing-masing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terdapat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5%, 10% dan 15%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produk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cacat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. Satu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produk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diambil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secara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acak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diperiksa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, dan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ternyata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rusak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Berapa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probabilitas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bahwa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produk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dihasilkan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oleh </a:t>
            </a:r>
            <a:r>
              <a:rPr lang="en-ID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mesin</a:t>
            </a:r>
            <a:r>
              <a:rPr lang="en-ID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A?</a:t>
            </a:r>
            <a:endParaRPr lang="en-ID" dirty="0">
              <a:latin typeface="Bahnschrift Light SemiCondensed" panose="020B0502040204020203" pitchFamily="34" charset="0"/>
            </a:endParaRPr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1795527" y="1316927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company</a:t>
            </a:r>
            <a:endParaRPr b="1" dirty="0"/>
          </a:p>
        </p:txBody>
      </p:sp>
      <p:cxnSp>
        <p:nvCxnSpPr>
          <p:cNvPr id="285" name="Google Shape;285;p44"/>
          <p:cNvCxnSpPr/>
          <p:nvPr/>
        </p:nvCxnSpPr>
        <p:spPr>
          <a:xfrm>
            <a:off x="4226935" y="1845529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dk1"/>
                </a:solidFill>
              </a:rPr>
              <a:t>Answer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sz="1600" dirty="0"/>
              <a:t>P(A) = 0,2		P (RIA) = 0,05</a:t>
            </a:r>
          </a:p>
          <a:p>
            <a:pPr marL="0" lvl="0" indent="0">
              <a:buNone/>
            </a:pPr>
            <a:r>
              <a:rPr lang="en-ID" sz="1600" dirty="0"/>
              <a:t>P(B) = 0,4		P (RIB) = 0,1</a:t>
            </a:r>
          </a:p>
          <a:p>
            <a:pPr marL="0" lvl="0" indent="0">
              <a:buNone/>
            </a:pPr>
            <a:r>
              <a:rPr lang="en-ID" sz="1600" dirty="0"/>
              <a:t>P (C) = 0,4		P (RIC) = 0,15</a:t>
            </a:r>
          </a:p>
          <a:p>
            <a:pPr marL="0" lvl="0" indent="0">
              <a:buNone/>
            </a:pPr>
            <a:endParaRPr lang="en-ID" sz="1600" dirty="0"/>
          </a:p>
          <a:p>
            <a:pPr marL="0" lvl="0" indent="0">
              <a:buNone/>
            </a:pPr>
            <a:r>
              <a:rPr lang="en-ID" sz="1600" dirty="0"/>
              <a:t>P(AIR) = P(A∩R) /P(R) </a:t>
            </a:r>
          </a:p>
          <a:p>
            <a:pPr marL="0" lvl="0" indent="0">
              <a:buNone/>
            </a:pPr>
            <a:endParaRPr lang="en-ID" sz="1600" dirty="0"/>
          </a:p>
          <a:p>
            <a:pPr marL="0" lvl="0" indent="0">
              <a:buNone/>
            </a:pPr>
            <a:r>
              <a:rPr lang="en-ID" sz="1600" dirty="0"/>
              <a:t>P(RIA) P(A) / P(RIA) P(A) + P(R/A</a:t>
            </a:r>
            <a:r>
              <a:rPr lang="en-ID" sz="1600" baseline="30000" dirty="0"/>
              <a:t>C</a:t>
            </a:r>
            <a:r>
              <a:rPr lang="en-ID" sz="1600" dirty="0"/>
              <a:t>). P(A</a:t>
            </a:r>
            <a:r>
              <a:rPr lang="en-ID" sz="1600" baseline="30000" dirty="0"/>
              <a:t>C</a:t>
            </a:r>
            <a:r>
              <a:rPr lang="en-ID" sz="1600" dirty="0"/>
              <a:t>)</a:t>
            </a:r>
          </a:p>
          <a:p>
            <a:pPr marL="0" lvl="0" indent="0">
              <a:buNone/>
            </a:pPr>
            <a:endParaRPr lang="en-ID" sz="1600" dirty="0"/>
          </a:p>
          <a:p>
            <a:pPr marL="0" lvl="0" indent="0">
              <a:buNone/>
            </a:pPr>
            <a:r>
              <a:rPr lang="en-ID" sz="1600" dirty="0"/>
              <a:t>P (RIA) P(A) / P(RIA) P(A) + P(RIB).P(B) + P(RIC).P(C)</a:t>
            </a:r>
          </a:p>
          <a:p>
            <a:pPr marL="0" lvl="0" indent="0">
              <a:buNone/>
            </a:pPr>
            <a:endParaRPr lang="en-ID" sz="1600" dirty="0"/>
          </a:p>
          <a:p>
            <a:pPr marL="0" lvl="0" indent="0">
              <a:buNone/>
            </a:pPr>
            <a:r>
              <a:rPr lang="en-ID" sz="1600" dirty="0"/>
              <a:t>(0,05) (012) / (0,05) (012) + (0,1) (014) + (0,15) (0,4)  =  </a:t>
            </a:r>
            <a:r>
              <a:rPr lang="en-ID" sz="1600" b="1" dirty="0"/>
              <a:t>0,01 / 0,11 </a:t>
            </a:r>
            <a:r>
              <a:rPr lang="en-ID" sz="1600" b="1" dirty="0">
                <a:sym typeface="Wingdings" panose="05000000000000000000" pitchFamily="2" charset="2"/>
              </a:rPr>
              <a:t> 1/11</a:t>
            </a:r>
            <a:endParaRPr sz="1600" b="1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41" name="Google Shape;241;p40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body" idx="1"/>
          </p:nvPr>
        </p:nvSpPr>
        <p:spPr>
          <a:xfrm>
            <a:off x="1549102" y="1679376"/>
            <a:ext cx="6282466" cy="2522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>
                <a:latin typeface="Bahnschrift Light SemiCondensed" panose="020B0502040204020203" pitchFamily="34" charset="0"/>
              </a:rPr>
              <a:t>Suatu</a:t>
            </a:r>
            <a:r>
              <a:rPr lang="en-ID" dirty="0">
                <a:latin typeface="Bahnschrift Light SemiCondensed" panose="020B0502040204020203" pitchFamily="34" charset="0"/>
              </a:rPr>
              <a:t> operator </a:t>
            </a:r>
            <a:r>
              <a:rPr lang="en-ID" dirty="0" err="1">
                <a:latin typeface="Bahnschrift Light SemiCondensed" panose="020B0502040204020203" pitchFamily="34" charset="0"/>
              </a:rPr>
              <a:t>telekomunikasi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nirkabel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mempunyai</a:t>
            </a:r>
            <a:r>
              <a:rPr lang="en-ID" dirty="0">
                <a:latin typeface="Bahnschrift Light SemiCondensed" panose="020B0502040204020203" pitchFamily="34" charset="0"/>
              </a:rPr>
              <a:t> 3 </a:t>
            </a:r>
            <a:r>
              <a:rPr lang="en-ID" dirty="0" err="1">
                <a:latin typeface="Bahnschrift Light SemiCondensed" panose="020B0502040204020203" pitchFamily="34" charset="0"/>
              </a:rPr>
              <a:t>pilihan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tempat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untuk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membangun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pemancar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sinyal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yaitu</a:t>
            </a:r>
            <a:r>
              <a:rPr lang="en-ID" dirty="0">
                <a:latin typeface="Bahnschrift Light SemiCondensed" panose="020B0502040204020203" pitchFamily="34" charset="0"/>
              </a:rPr>
              <a:t> di </a:t>
            </a:r>
            <a:r>
              <a:rPr lang="en-ID" dirty="0" err="1">
                <a:latin typeface="Bahnschrift Light SemiCondensed" panose="020B0502040204020203" pitchFamily="34" charset="0"/>
              </a:rPr>
              <a:t>daerah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tengah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kota</a:t>
            </a:r>
            <a:r>
              <a:rPr lang="en-ID" dirty="0">
                <a:latin typeface="Bahnschrift Light SemiCondensed" panose="020B0502040204020203" pitchFamily="34" charset="0"/>
              </a:rPr>
              <a:t>, </a:t>
            </a:r>
            <a:r>
              <a:rPr lang="en-ID" dirty="0" err="1">
                <a:latin typeface="Bahnschrift Light SemiCondensed" panose="020B0502040204020203" pitchFamily="34" charset="0"/>
              </a:rPr>
              <a:t>daerah</a:t>
            </a:r>
            <a:r>
              <a:rPr lang="en-ID" dirty="0">
                <a:latin typeface="Bahnschrift Light SemiCondensed" panose="020B0502040204020203" pitchFamily="34" charset="0"/>
              </a:rPr>
              <a:t> kaki </a:t>
            </a:r>
            <a:r>
              <a:rPr lang="en-ID" dirty="0" err="1">
                <a:latin typeface="Bahnschrift Light SemiCondensed" panose="020B0502040204020203" pitchFamily="34" charset="0"/>
              </a:rPr>
              <a:t>bukit</a:t>
            </a:r>
            <a:r>
              <a:rPr lang="en-ID" dirty="0">
                <a:latin typeface="Bahnschrift Light SemiCondensed" panose="020B0502040204020203" pitchFamily="34" charset="0"/>
              </a:rPr>
              <a:t> di </a:t>
            </a:r>
            <a:r>
              <a:rPr lang="en-ID" dirty="0" err="1">
                <a:latin typeface="Bahnschrift Light SemiCondensed" panose="020B0502040204020203" pitchFamily="34" charset="0"/>
              </a:rPr>
              <a:t>kota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itu</a:t>
            </a:r>
            <a:r>
              <a:rPr lang="en-ID" dirty="0">
                <a:latin typeface="Bahnschrift Light SemiCondensed" panose="020B0502040204020203" pitchFamily="34" charset="0"/>
              </a:rPr>
              <a:t> dan </a:t>
            </a:r>
            <a:r>
              <a:rPr lang="en-ID" dirty="0" err="1">
                <a:latin typeface="Bahnschrift Light SemiCondensed" panose="020B0502040204020203" pitchFamily="34" charset="0"/>
              </a:rPr>
              <a:t>daerah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tepi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pantai</a:t>
            </a:r>
            <a:r>
              <a:rPr lang="en-ID" dirty="0">
                <a:latin typeface="Bahnschrift Light SemiCondensed" panose="020B0502040204020203" pitchFamily="34" charset="0"/>
              </a:rPr>
              <a:t>, </a:t>
            </a:r>
            <a:r>
              <a:rPr lang="en-ID" dirty="0" err="1">
                <a:latin typeface="Bahnschrift Light SemiCondensed" panose="020B0502040204020203" pitchFamily="34" charset="0"/>
              </a:rPr>
              <a:t>dengan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masing-masing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mempunyai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peluang</a:t>
            </a:r>
            <a:r>
              <a:rPr lang="en-ID" dirty="0">
                <a:latin typeface="Bahnschrift Light SemiCondensed" panose="020B0502040204020203" pitchFamily="34" charset="0"/>
              </a:rPr>
              <a:t> 0.2; 0.3 dan 0.5. </a:t>
            </a:r>
            <a:r>
              <a:rPr lang="en-ID" dirty="0" err="1">
                <a:latin typeface="Bahnschrift Light SemiCondensed" panose="020B0502040204020203" pitchFamily="34" charset="0"/>
              </a:rPr>
              <a:t>Bila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pemancar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dibangun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ditengah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kota</a:t>
            </a:r>
            <a:r>
              <a:rPr lang="en-ID" dirty="0">
                <a:latin typeface="Bahnschrift Light SemiCondensed" panose="020B0502040204020203" pitchFamily="34" charset="0"/>
              </a:rPr>
              <a:t>, </a:t>
            </a:r>
            <a:r>
              <a:rPr lang="en-ID" dirty="0" err="1">
                <a:latin typeface="Bahnschrift Light SemiCondensed" panose="020B0502040204020203" pitchFamily="34" charset="0"/>
              </a:rPr>
              <a:t>peluang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terjadi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gangguan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sinyal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adalah</a:t>
            </a:r>
            <a:r>
              <a:rPr lang="en-ID" dirty="0">
                <a:latin typeface="Bahnschrift Light SemiCondensed" panose="020B0502040204020203" pitchFamily="34" charset="0"/>
              </a:rPr>
              <a:t> 0.05. </a:t>
            </a:r>
            <a:r>
              <a:rPr lang="en-ID" dirty="0" err="1">
                <a:latin typeface="Bahnschrift Light SemiCondensed" panose="020B0502040204020203" pitchFamily="34" charset="0"/>
              </a:rPr>
              <a:t>Bila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pemancar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dibangun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dikaki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bukit</a:t>
            </a:r>
            <a:r>
              <a:rPr lang="en-ID" dirty="0">
                <a:latin typeface="Bahnschrift Light SemiCondensed" panose="020B0502040204020203" pitchFamily="34" charset="0"/>
              </a:rPr>
              <a:t>, </a:t>
            </a:r>
            <a:r>
              <a:rPr lang="en-ID" dirty="0" err="1">
                <a:latin typeface="Bahnschrift Light SemiCondensed" panose="020B0502040204020203" pitchFamily="34" charset="0"/>
              </a:rPr>
              <a:t>peluang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terjadinya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gangguan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sinyal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adalah</a:t>
            </a:r>
            <a:r>
              <a:rPr lang="en-ID" dirty="0">
                <a:latin typeface="Bahnschrift Light SemiCondensed" panose="020B0502040204020203" pitchFamily="34" charset="0"/>
              </a:rPr>
              <a:t> 0.06. </a:t>
            </a:r>
            <a:r>
              <a:rPr lang="en-ID" dirty="0" err="1">
                <a:latin typeface="Bahnschrift Light SemiCondensed" panose="020B0502040204020203" pitchFamily="34" charset="0"/>
              </a:rPr>
              <a:t>Bila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pemancar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dibangun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ditepi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pantai</a:t>
            </a:r>
            <a:r>
              <a:rPr lang="en-ID" dirty="0">
                <a:latin typeface="Bahnschrift Light SemiCondensed" panose="020B0502040204020203" pitchFamily="34" charset="0"/>
              </a:rPr>
              <a:t>, </a:t>
            </a:r>
            <a:r>
              <a:rPr lang="en-ID" dirty="0" err="1">
                <a:latin typeface="Bahnschrift Light SemiCondensed" panose="020B0502040204020203" pitchFamily="34" charset="0"/>
              </a:rPr>
              <a:t>peluang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gangguan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sinyal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adalah</a:t>
            </a:r>
            <a:r>
              <a:rPr lang="en-ID" dirty="0">
                <a:latin typeface="Bahnschrift Light SemiCondensed" panose="020B0502040204020203" pitchFamily="34" charset="0"/>
              </a:rPr>
              <a:t> 0.08</a:t>
            </a:r>
          </a:p>
          <a:p>
            <a:pPr marL="0" lvl="0" indent="0" algn="just">
              <a:buNone/>
            </a:pPr>
            <a:endParaRPr lang="en-ID" dirty="0">
              <a:latin typeface="Bahnschrift Light SemiCondensed" panose="020B0502040204020203" pitchFamily="34" charset="0"/>
            </a:endParaRPr>
          </a:p>
          <a:p>
            <a:pPr marL="0" lvl="0" indent="0" algn="just">
              <a:buNone/>
            </a:pPr>
            <a:r>
              <a:rPr lang="en-ID" dirty="0">
                <a:latin typeface="Bahnschrift Light SemiCondensed" panose="020B0502040204020203" pitchFamily="34" charset="0"/>
              </a:rPr>
              <a:t>a. </a:t>
            </a:r>
            <a:r>
              <a:rPr lang="en-ID" dirty="0" err="1">
                <a:latin typeface="Bahnschrift Light SemiCondensed" panose="020B0502040204020203" pitchFamily="34" charset="0"/>
              </a:rPr>
              <a:t>Berapakah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peluang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terjadinya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ganguan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sinyal</a:t>
            </a:r>
            <a:r>
              <a:rPr lang="en-ID" dirty="0">
                <a:latin typeface="Bahnschrift Light SemiCondensed" panose="020B0502040204020203" pitchFamily="34" charset="0"/>
              </a:rPr>
              <a:t>?</a:t>
            </a:r>
          </a:p>
          <a:p>
            <a:pPr marL="0" lvl="0" indent="0" algn="just">
              <a:buNone/>
            </a:pPr>
            <a:endParaRPr lang="en-ID" dirty="0">
              <a:latin typeface="Bahnschrift Light SemiCondensed" panose="020B0502040204020203" pitchFamily="34" charset="0"/>
            </a:endParaRPr>
          </a:p>
          <a:p>
            <a:pPr marL="0" lvl="0" indent="0" algn="just">
              <a:buNone/>
            </a:pPr>
            <a:r>
              <a:rPr lang="en-ID" dirty="0">
                <a:latin typeface="Bahnschrift Light SemiCondensed" panose="020B0502040204020203" pitchFamily="34" charset="0"/>
              </a:rPr>
              <a:t>b. </a:t>
            </a:r>
            <a:r>
              <a:rPr lang="en-ID" dirty="0" err="1">
                <a:latin typeface="Bahnschrift Light SemiCondensed" panose="020B0502040204020203" pitchFamily="34" charset="0"/>
              </a:rPr>
              <a:t>Bila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diketahui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telah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terjadinya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gangguan</a:t>
            </a:r>
            <a:r>
              <a:rPr lang="en-ID" dirty="0">
                <a:latin typeface="Bahnschrift Light SemiCondensed" panose="020B0502040204020203" pitchFamily="34" charset="0"/>
              </a:rPr>
              <a:t> pada </a:t>
            </a:r>
            <a:r>
              <a:rPr lang="en-ID" dirty="0" err="1">
                <a:latin typeface="Bahnschrift Light SemiCondensed" panose="020B0502040204020203" pitchFamily="34" charset="0"/>
              </a:rPr>
              <a:t>sinyal</a:t>
            </a:r>
            <a:r>
              <a:rPr lang="en-ID" dirty="0">
                <a:latin typeface="Bahnschrift Light SemiCondensed" panose="020B0502040204020203" pitchFamily="34" charset="0"/>
              </a:rPr>
              <a:t>, </a:t>
            </a:r>
            <a:r>
              <a:rPr lang="en-ID" dirty="0" err="1">
                <a:latin typeface="Bahnschrift Light SemiCondensed" panose="020B0502040204020203" pitchFamily="34" charset="0"/>
              </a:rPr>
              <a:t>berapa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peluang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bahwa</a:t>
            </a:r>
            <a:r>
              <a:rPr lang="en-ID" dirty="0">
                <a:latin typeface="Bahnschrift Light SemiCondensed" panose="020B0502040204020203" pitchFamily="34" charset="0"/>
              </a:rPr>
              <a:t> operator </a:t>
            </a:r>
            <a:r>
              <a:rPr lang="en-ID" dirty="0" err="1">
                <a:latin typeface="Bahnschrift Light SemiCondensed" panose="020B0502040204020203" pitchFamily="34" charset="0"/>
              </a:rPr>
              <a:t>tsb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ternyata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telah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membangun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pemancar</a:t>
            </a:r>
            <a:r>
              <a:rPr lang="en-ID" dirty="0">
                <a:latin typeface="Bahnschrift Light SemiCondensed" panose="020B0502040204020203" pitchFamily="34" charset="0"/>
              </a:rPr>
              <a:t> di </a:t>
            </a:r>
            <a:r>
              <a:rPr lang="en-ID" dirty="0" err="1">
                <a:latin typeface="Bahnschrift Light SemiCondensed" panose="020B0502040204020203" pitchFamily="34" charset="0"/>
              </a:rPr>
              <a:t>tepi</a:t>
            </a:r>
            <a:r>
              <a:rPr lang="en-ID" dirty="0">
                <a:latin typeface="Bahnschrift Light SemiCondensed" panose="020B0502040204020203" pitchFamily="34" charset="0"/>
              </a:rPr>
              <a:t> </a:t>
            </a:r>
            <a:r>
              <a:rPr lang="en-ID" dirty="0" err="1">
                <a:latin typeface="Bahnschrift Light SemiCondensed" panose="020B0502040204020203" pitchFamily="34" charset="0"/>
              </a:rPr>
              <a:t>pantai</a:t>
            </a:r>
            <a:r>
              <a:rPr lang="en-ID" dirty="0">
                <a:latin typeface="Bahnschrift Light SemiCondensed" panose="020B0502040204020203" pitchFamily="34" charset="0"/>
              </a:rPr>
              <a:t>?</a:t>
            </a:r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1806285" y="1166320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company</a:t>
            </a:r>
            <a:endParaRPr b="1" dirty="0"/>
          </a:p>
        </p:txBody>
      </p:sp>
      <p:cxnSp>
        <p:nvCxnSpPr>
          <p:cNvPr id="285" name="Google Shape;285;p44"/>
          <p:cNvCxnSpPr/>
          <p:nvPr/>
        </p:nvCxnSpPr>
        <p:spPr>
          <a:xfrm>
            <a:off x="4248450" y="167937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59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dk1"/>
                </a:solidFill>
              </a:rPr>
              <a:t>Answer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sz="1600" dirty="0"/>
              <a:t>P (K) = 0,2		P(GK) = 0,05</a:t>
            </a:r>
          </a:p>
          <a:p>
            <a:pPr marL="0" lvl="0" indent="0">
              <a:buNone/>
            </a:pPr>
            <a:r>
              <a:rPr lang="en-ID" sz="1600" dirty="0"/>
              <a:t>P(B) = 013		P (GIB) = 0,06</a:t>
            </a:r>
          </a:p>
          <a:p>
            <a:pPr marL="0" lvl="0" indent="0">
              <a:buNone/>
            </a:pPr>
            <a:r>
              <a:rPr lang="en-ID" sz="1600" dirty="0"/>
              <a:t>P(P)=0,5		P(GIP) = 0,08</a:t>
            </a:r>
          </a:p>
          <a:p>
            <a:pPr marL="0" lvl="0" indent="0">
              <a:buNone/>
            </a:pPr>
            <a:endParaRPr lang="en-ID" sz="1600" dirty="0"/>
          </a:p>
          <a:p>
            <a:pPr marL="342900" lvl="0" indent="-342900">
              <a:buAutoNum type="alphaLcParenR"/>
            </a:pPr>
            <a:r>
              <a:rPr lang="en-ID" sz="1600" dirty="0"/>
              <a:t>P(G) 	= P(GIK). P(K) + P(GIB). P(B) + P(GIP). P(P)</a:t>
            </a:r>
          </a:p>
          <a:p>
            <a:pPr marL="0" lvl="0" indent="0">
              <a:buNone/>
            </a:pPr>
            <a:r>
              <a:rPr lang="en-ID" sz="1600" dirty="0"/>
              <a:t>	= (0,05) (0,2)+(0,06). (0,3) + (0,08) (0,5)</a:t>
            </a:r>
          </a:p>
          <a:p>
            <a:pPr marL="0" indent="0">
              <a:buNone/>
            </a:pPr>
            <a:r>
              <a:rPr lang="en-ID" sz="1600" dirty="0"/>
              <a:t>	= </a:t>
            </a:r>
            <a:r>
              <a:rPr lang="en-ID" sz="1600" b="1" dirty="0"/>
              <a:t>0,068</a:t>
            </a:r>
          </a:p>
          <a:p>
            <a:pPr marL="0" lvl="0" indent="0">
              <a:buNone/>
            </a:pPr>
            <a:endParaRPr lang="en-ID" sz="1600" dirty="0"/>
          </a:p>
          <a:p>
            <a:pPr marL="0" lvl="0" indent="0">
              <a:buNone/>
            </a:pPr>
            <a:r>
              <a:rPr lang="en-ID" sz="1600" dirty="0"/>
              <a:t>b)  P(PIG) 	= P(PNG) / P(G) </a:t>
            </a:r>
          </a:p>
          <a:p>
            <a:pPr marL="0" lvl="0" indent="0">
              <a:buNone/>
            </a:pPr>
            <a:r>
              <a:rPr lang="en-ID" sz="1600" dirty="0"/>
              <a:t>	= P(GIP). P(P) /P(G) </a:t>
            </a:r>
          </a:p>
          <a:p>
            <a:pPr marL="0" lvl="0" indent="0">
              <a:buNone/>
            </a:pPr>
            <a:r>
              <a:rPr lang="en-ID" sz="1600" dirty="0"/>
              <a:t>	= (0,08) (0,5) 01068</a:t>
            </a:r>
          </a:p>
          <a:p>
            <a:pPr marL="0" lvl="0" indent="0">
              <a:buNone/>
            </a:pPr>
            <a:r>
              <a:rPr lang="en-ID" sz="1600" dirty="0"/>
              <a:t>	= </a:t>
            </a:r>
            <a:r>
              <a:rPr lang="en-ID" sz="1600" b="1" dirty="0"/>
              <a:t>0.588</a:t>
            </a:r>
            <a:endParaRPr lang="en-ID" sz="1600" b="1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41" name="Google Shape;241;p40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55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l="-22703" t="-36170" r="379" b="10447"/>
          <a:stretch/>
        </p:blipFill>
        <p:spPr>
          <a:xfrm>
            <a:off x="-5733350" y="-3280217"/>
            <a:ext cx="12187200" cy="8466600"/>
          </a:xfrm>
          <a:prstGeom prst="triangle">
            <a:avLst>
              <a:gd name="adj" fmla="val 49963"/>
            </a:avLst>
          </a:prstGeom>
          <a:noFill/>
          <a:ln>
            <a:noFill/>
          </a:ln>
        </p:spPr>
      </p:pic>
      <p:sp>
        <p:nvSpPr>
          <p:cNvPr id="265" name="Google Shape;265;p42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solidFill>
            <a:schemeClr val="lt1">
              <a:alpha val="3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Ada </a:t>
            </a:r>
            <a:r>
              <a:rPr lang="en-ID" dirty="0" err="1"/>
              <a:t>pertanyaan</a:t>
            </a:r>
            <a:endParaRPr dirty="0"/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404 </a:t>
            </a:r>
            <a:endParaRPr dirty="0"/>
          </a:p>
        </p:txBody>
      </p:sp>
      <p:cxnSp>
        <p:nvCxnSpPr>
          <p:cNvPr id="269" name="Google Shape;269;p4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476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Julius Sans One</vt:lpstr>
      <vt:lpstr>Didact Gothic</vt:lpstr>
      <vt:lpstr>Bahnschrift Light SemiCondensed</vt:lpstr>
      <vt:lpstr>Questrial</vt:lpstr>
      <vt:lpstr>Arial</vt:lpstr>
      <vt:lpstr>Montserrat</vt:lpstr>
      <vt:lpstr>Minimalist Grayscale Pitch Deck by Slidesgo</vt:lpstr>
      <vt:lpstr>Teorema bayes</vt:lpstr>
      <vt:lpstr>Our company</vt:lpstr>
      <vt:lpstr>Answer</vt:lpstr>
      <vt:lpstr>Our company</vt:lpstr>
      <vt:lpstr>Answer</vt:lpstr>
      <vt:lpstr>Ada pertanyaan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bayes</dc:title>
  <dc:creator>Bayu Krisna</dc:creator>
  <cp:lastModifiedBy>Bayu Krisna</cp:lastModifiedBy>
  <cp:revision>2</cp:revision>
  <dcterms:modified xsi:type="dcterms:W3CDTF">2022-11-03T07:48:12Z</dcterms:modified>
</cp:coreProperties>
</file>