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312" r:id="rId6"/>
    <p:sldId id="313" r:id="rId7"/>
    <p:sldId id="314" r:id="rId8"/>
    <p:sldId id="262" r:id="rId9"/>
    <p:sldId id="315" r:id="rId10"/>
    <p:sldId id="263" r:id="rId11"/>
    <p:sldId id="316" r:id="rId12"/>
    <p:sldId id="317" r:id="rId13"/>
    <p:sldId id="318" r:id="rId14"/>
    <p:sldId id="323" r:id="rId15"/>
    <p:sldId id="319" r:id="rId16"/>
    <p:sldId id="320" r:id="rId17"/>
    <p:sldId id="321" r:id="rId18"/>
    <p:sldId id="322" r:id="rId19"/>
    <p:sldId id="269" r:id="rId20"/>
  </p:sldIdLst>
  <p:sldSz cx="9144000" cy="5143500" type="screen16x9"/>
  <p:notesSz cx="6858000" cy="9144000"/>
  <p:embeddedFontLst>
    <p:embeddedFont>
      <p:font typeface="Play" panose="020B0604020202020204" charset="0"/>
      <p:regular r:id="rId22"/>
      <p:bold r:id="rId23"/>
    </p:embeddedFont>
    <p:embeddedFont>
      <p:font typeface="Source Sans Pro" panose="020B0503030403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98299C-12FF-44A3-913D-7610A2DDCF9E}">
  <a:tblStyle styleId="{F398299C-12FF-44A3-913D-7610A2DDCF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76" y="750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aca425eb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0aca425eb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891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653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068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045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674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808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498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488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g10a9ee379fb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4" name="Google Shape;3044;g10a9ee379fb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342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876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296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440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192817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subTitle" idx="2"/>
          </p:nvPr>
        </p:nvSpPr>
        <p:spPr>
          <a:xfrm>
            <a:off x="192817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3"/>
          </p:nvPr>
        </p:nvSpPr>
        <p:spPr>
          <a:xfrm>
            <a:off x="490132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subTitle" idx="4"/>
          </p:nvPr>
        </p:nvSpPr>
        <p:spPr>
          <a:xfrm>
            <a:off x="490132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8" name="Google Shape;258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5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2682300" y="624611"/>
            <a:ext cx="3769563" cy="11358057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8129425" y="-110899"/>
            <a:ext cx="4222888" cy="4088811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2635762" y="-5215852"/>
            <a:ext cx="3769563" cy="11358057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7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7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"/>
          <p:cNvSpPr txBox="1">
            <a:spLocks noGrp="1"/>
          </p:cNvSpPr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grpSp>
        <p:nvGrpSpPr>
          <p:cNvPr id="486" name="Google Shape;486;p8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487" name="Google Shape;487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8"/>
          <p:cNvGrpSpPr/>
          <p:nvPr/>
        </p:nvGrpSpPr>
        <p:grpSpPr>
          <a:xfrm rot="10800000" flipH="1">
            <a:off x="8272302" y="-5544304"/>
            <a:ext cx="3769563" cy="11358057"/>
            <a:chOff x="-2722250" y="-1079764"/>
            <a:chExt cx="3769563" cy="11358057"/>
          </a:xfrm>
        </p:grpSpPr>
        <p:sp>
          <p:nvSpPr>
            <p:cNvPr id="496" name="Google Shape;496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8"/>
          <p:cNvGrpSpPr/>
          <p:nvPr/>
        </p:nvGrpSpPr>
        <p:grpSpPr>
          <a:xfrm rot="5400000" flipH="1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11" name="Google Shape;511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8"/>
          <p:cNvGrpSpPr/>
          <p:nvPr/>
        </p:nvGrpSpPr>
        <p:grpSpPr>
          <a:xfrm rot="5400000" flipH="1">
            <a:off x="-6692119" y="-1358592"/>
            <a:ext cx="3769563" cy="11358057"/>
            <a:chOff x="-2722250" y="-1079764"/>
            <a:chExt cx="3769563" cy="11358057"/>
          </a:xfrm>
        </p:grpSpPr>
        <p:sp>
          <p:nvSpPr>
            <p:cNvPr id="520" name="Google Shape;520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>
            <a:spLocks noGrp="1"/>
          </p:cNvSpPr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27" name="Google Shape;1227;p19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228" name="Google Shape;1228;p19"/>
          <p:cNvGrpSpPr/>
          <p:nvPr/>
        </p:nvGrpSpPr>
        <p:grpSpPr>
          <a:xfrm rot="5400000" flipH="1">
            <a:off x="-675675" y="-1922624"/>
            <a:ext cx="4222888" cy="4088811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19775" y="3849186"/>
            <a:ext cx="3769563" cy="11358057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1565550" y="2976149"/>
            <a:ext cx="2504551" cy="45753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393950" y="-10219564"/>
            <a:ext cx="3769563" cy="11358057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8" r:id="rId6"/>
    <p:sldLayoutId id="2147483659" r:id="rId7"/>
    <p:sldLayoutId id="2147483665" r:id="rId8"/>
    <p:sldLayoutId id="2147483681" r:id="rId9"/>
    <p:sldLayoutId id="214748368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z-mittelbaden.de/explore-and-learn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indibit.de/raspberry-pi-oled-display-128x64-mit-python-ansteuern-i2c/" TargetMode="External"/><Relationship Id="rId4" Type="http://schemas.openxmlformats.org/officeDocument/2006/relationships/hyperlink" Target="https://raspberrypi.stackexchange.com/questions/98269/is-there-a-way-to-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DHT22</a:t>
            </a:r>
            <a:br>
              <a:rPr lang="en" sz="2800" dirty="0"/>
            </a:br>
            <a:r>
              <a:rPr lang="en" sz="2800" dirty="0"/>
              <a:t>Temperatur und Luftfeuchtigkeit</a:t>
            </a:r>
            <a:br>
              <a:rPr lang="en" sz="2800" dirty="0"/>
            </a:br>
            <a:r>
              <a:rPr lang="en" sz="2800" dirty="0"/>
              <a:t>Sensor</a:t>
            </a:r>
            <a:endParaRPr dirty="0"/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de-DE" dirty="0"/>
              <a:t>MIC-Projekt WS 2022/2023</a:t>
            </a:r>
          </a:p>
          <a:p>
            <a:pPr algn="l"/>
            <a:r>
              <a:rPr lang="de-DE" dirty="0"/>
              <a:t>Julian </a:t>
            </a:r>
            <a:r>
              <a:rPr lang="de-DE" dirty="0" err="1"/>
              <a:t>Ratzlaff</a:t>
            </a:r>
            <a:endParaRPr lang="de-DE" dirty="0"/>
          </a:p>
          <a:p>
            <a:pPr algn="l"/>
            <a:r>
              <a:rPr lang="de-DE" dirty="0"/>
              <a:t>Felix Baumgart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“dht”</a:t>
            </a:r>
            <a:endParaRPr dirty="0"/>
          </a:p>
        </p:txBody>
      </p:sp>
      <p:pic>
        <p:nvPicPr>
          <p:cNvPr id="10" name="Inhaltsplatzhalter 10">
            <a:extLst>
              <a:ext uri="{FF2B5EF4-FFF2-40B4-BE49-F238E27FC236}">
                <a16:creationId xmlns:a16="http://schemas.microsoft.com/office/drawing/2014/main" id="{530F059C-0AB2-467C-5926-EBBC908282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9" t="9299" r="7145" b="9610"/>
          <a:stretch/>
        </p:blipFill>
        <p:spPr>
          <a:xfrm>
            <a:off x="9525000" y="707909"/>
            <a:ext cx="3752049" cy="2440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nhaltsplatzhalter 18">
            <a:extLst>
              <a:ext uri="{FF2B5EF4-FFF2-40B4-BE49-F238E27FC236}">
                <a16:creationId xmlns:a16="http://schemas.microsoft.com/office/drawing/2014/main" id="{1313C4EA-AAE3-087A-B525-24F5D647CA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50" t="12984" r="5932" b="13153"/>
          <a:stretch/>
        </p:blipFill>
        <p:spPr>
          <a:xfrm>
            <a:off x="-6893276" y="2313944"/>
            <a:ext cx="6340826" cy="267321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8F19F74A-4A51-4A7D-4369-5CB40C2AC557}"/>
              </a:ext>
            </a:extLst>
          </p:cNvPr>
          <p:cNvSpPr/>
          <p:nvPr/>
        </p:nvSpPr>
        <p:spPr>
          <a:xfrm flipH="1">
            <a:off x="13444689" y="1120652"/>
            <a:ext cx="3337560" cy="807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Lesen der Daten 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Speichern der Daten im Array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2301FDF8-D3A0-E309-C1B4-ECE9A656B3CC}"/>
              </a:ext>
            </a:extLst>
          </p:cNvPr>
          <p:cNvSpPr/>
          <p:nvPr/>
        </p:nvSpPr>
        <p:spPr>
          <a:xfrm>
            <a:off x="-9499315" y="3796255"/>
            <a:ext cx="2606039" cy="807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in Temperatur und Luftfeuchtigkeit separieren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5.55112E-17 L -1.04114 5.55112E-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6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-1.25139 -0.0148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69" y="-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97531E-6 L 1.05347 -0.0064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74" y="-34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45679E-6 L 1.04688 0.001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44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EE3C636-56C0-727F-3EC7-47E39042F2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34" t="10185" r="9924" b="10371"/>
          <a:stretch/>
        </p:blipFill>
        <p:spPr>
          <a:xfrm>
            <a:off x="-5529497" y="435429"/>
            <a:ext cx="5490659" cy="4673597"/>
          </a:xfrm>
          <a:prstGeom prst="rect">
            <a:avLst/>
          </a:prstGeom>
        </p:spPr>
      </p:pic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17941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“oled”</a:t>
            </a:r>
            <a:endParaRPr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56CE3EC6-1CE7-95EE-844C-9B08E8B7D178}"/>
              </a:ext>
            </a:extLst>
          </p:cNvPr>
          <p:cNvSpPr/>
          <p:nvPr/>
        </p:nvSpPr>
        <p:spPr>
          <a:xfrm flipH="1">
            <a:off x="9969500" y="2771776"/>
            <a:ext cx="3143250" cy="741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Darstellung von einzelnen Character </a:t>
            </a:r>
          </a:p>
        </p:txBody>
      </p:sp>
    </p:spTree>
    <p:extLst>
      <p:ext uri="{BB962C8B-B14F-4D97-AF65-F5344CB8AC3E}">
        <p14:creationId xmlns:p14="http://schemas.microsoft.com/office/powerpoint/2010/main" val="353248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46914E-6 L -0.48906 -0.001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62" y="-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79167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“timer”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" name="Inhaltsplatzhalter 18">
            <a:extLst>
              <a:ext uri="{FF2B5EF4-FFF2-40B4-BE49-F238E27FC236}">
                <a16:creationId xmlns:a16="http://schemas.microsoft.com/office/drawing/2014/main" id="{11F3C115-1F7D-FA00-877D-D4A2ADF40C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9" t="8938" r="5120" b="7933"/>
          <a:stretch/>
        </p:blipFill>
        <p:spPr>
          <a:xfrm>
            <a:off x="1690050" y="1298038"/>
            <a:ext cx="6123457" cy="3775266"/>
          </a:xfrm>
          <a:prstGeom prst="rect">
            <a:avLst/>
          </a:prstGeom>
        </p:spPr>
      </p:pic>
      <p:pic>
        <p:nvPicPr>
          <p:cNvPr id="7" name="Inhaltsplatzhalter 20">
            <a:extLst>
              <a:ext uri="{FF2B5EF4-FFF2-40B4-BE49-F238E27FC236}">
                <a16:creationId xmlns:a16="http://schemas.microsoft.com/office/drawing/2014/main" id="{A8FC24F7-A9FE-A7CB-6224-D47048A96D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95" t="6862" r="5837" b="7276"/>
          <a:stretch/>
        </p:blipFill>
        <p:spPr>
          <a:xfrm>
            <a:off x="1600577" y="550563"/>
            <a:ext cx="5231519" cy="4397926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5B1CB81-9EFF-C6D3-ADA5-40C480B71AFD}"/>
              </a:ext>
            </a:extLst>
          </p:cNvPr>
          <p:cNvSpPr/>
          <p:nvPr/>
        </p:nvSpPr>
        <p:spPr>
          <a:xfrm>
            <a:off x="6196282" y="1466538"/>
            <a:ext cx="1379100" cy="77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Start-</a:t>
            </a:r>
            <a:r>
              <a:rPr lang="de-DE" dirty="0" err="1">
                <a:solidFill>
                  <a:schemeClr val="tx1"/>
                </a:solidFill>
              </a:rPr>
              <a:t>Timer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A037571-23E9-0634-5704-308B8F7B3A43}"/>
              </a:ext>
            </a:extLst>
          </p:cNvPr>
          <p:cNvSpPr/>
          <p:nvPr/>
        </p:nvSpPr>
        <p:spPr>
          <a:xfrm>
            <a:off x="3711683" y="8425"/>
            <a:ext cx="1379100" cy="77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System-</a:t>
            </a:r>
            <a:r>
              <a:rPr lang="de-DE" dirty="0" err="1">
                <a:solidFill>
                  <a:schemeClr val="tx1"/>
                </a:solidFill>
              </a:rPr>
              <a:t>Timer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504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“uart”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5DB7A1-E6A4-C96B-712B-4D921D242A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1" t="9877" r="4861" b="10136"/>
          <a:stretch/>
        </p:blipFill>
        <p:spPr>
          <a:xfrm>
            <a:off x="-8343900" y="1231900"/>
            <a:ext cx="8255000" cy="3911600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1A4C0D03-110D-0A0D-7EF5-8478DAE62529}"/>
              </a:ext>
            </a:extLst>
          </p:cNvPr>
          <p:cNvSpPr/>
          <p:nvPr/>
        </p:nvSpPr>
        <p:spPr>
          <a:xfrm flipH="1">
            <a:off x="9232900" y="1701474"/>
            <a:ext cx="3416300" cy="870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Eingabe wird in Floate umgewandelt und überprüft</a:t>
            </a:r>
          </a:p>
        </p:txBody>
      </p:sp>
    </p:spTree>
    <p:extLst>
      <p:ext uri="{BB962C8B-B14F-4D97-AF65-F5344CB8AC3E}">
        <p14:creationId xmlns:p14="http://schemas.microsoft.com/office/powerpoint/2010/main" val="392853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08642E-6 L 0.98194 -0.004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97" y="-2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09877E-6 L -0.45486 0.0067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43" y="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1C985A-C954-5937-6727-720E5DE132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4" t="8993" r="5278" b="8734"/>
          <a:stretch/>
        </p:blipFill>
        <p:spPr>
          <a:xfrm>
            <a:off x="-9259450" y="343250"/>
            <a:ext cx="9110220" cy="4457000"/>
          </a:xfrm>
          <a:prstGeom prst="rect">
            <a:avLst/>
          </a:prstGeom>
        </p:spPr>
      </p:pic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542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“main”</a:t>
            </a:r>
            <a:endParaRPr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F9D6954E-8035-168B-4187-5722039BB0E1}"/>
              </a:ext>
            </a:extLst>
          </p:cNvPr>
          <p:cNvSpPr/>
          <p:nvPr/>
        </p:nvSpPr>
        <p:spPr>
          <a:xfrm flipH="1">
            <a:off x="9245600" y="1993574"/>
            <a:ext cx="4229100" cy="13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Aufrufe von Funktion vor der Dauerschleife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Aufforderung zum ändern der Grenzen</a:t>
            </a:r>
          </a:p>
        </p:txBody>
      </p:sp>
    </p:spTree>
    <p:extLst>
      <p:ext uri="{BB962C8B-B14F-4D97-AF65-F5344CB8AC3E}">
        <p14:creationId xmlns:p14="http://schemas.microsoft.com/office/powerpoint/2010/main" val="394371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 L 1.01441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72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95062E-6 L -0.50486 0.0061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43" y="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513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“main”</a:t>
            </a:r>
            <a:endParaRPr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72E113D-8AB9-4C0F-7EA4-B97CEE9E0D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13" t="18046" r="8571" b="18046"/>
          <a:stretch/>
        </p:blipFill>
        <p:spPr>
          <a:xfrm>
            <a:off x="-5681436" y="1494027"/>
            <a:ext cx="5652861" cy="2155445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F1A914CF-8A26-8954-86FF-71C0ADD76681}"/>
              </a:ext>
            </a:extLst>
          </p:cNvPr>
          <p:cNvSpPr/>
          <p:nvPr/>
        </p:nvSpPr>
        <p:spPr>
          <a:xfrm flipH="1">
            <a:off x="9198186" y="1924050"/>
            <a:ext cx="1984164" cy="771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Aufrufe in der Dauerschleife</a:t>
            </a:r>
          </a:p>
        </p:txBody>
      </p:sp>
    </p:spTree>
    <p:extLst>
      <p:ext uri="{BB962C8B-B14F-4D97-AF65-F5344CB8AC3E}">
        <p14:creationId xmlns:p14="http://schemas.microsoft.com/office/powerpoint/2010/main" val="137282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 L 0.6684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07407E-6 L -0.3467 -0.006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44" y="-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7520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Erkenntnis</a:t>
            </a:r>
            <a:endParaRPr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7EDC0D5-0ECD-AC99-EF52-A59E62094DCD}"/>
              </a:ext>
            </a:extLst>
          </p:cNvPr>
          <p:cNvSpPr txBox="1"/>
          <p:nvPr/>
        </p:nvSpPr>
        <p:spPr>
          <a:xfrm>
            <a:off x="736741" y="1273054"/>
            <a:ext cx="78463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Strukturierung der Daten: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Strukturierung von C-Code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Einbindung von Dateien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</a:rPr>
              <a:t>Skope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</a:rPr>
              <a:t>Timer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Interrupt</a:t>
            </a:r>
          </a:p>
        </p:txBody>
      </p:sp>
    </p:spTree>
    <p:extLst>
      <p:ext uri="{BB962C8B-B14F-4D97-AF65-F5344CB8AC3E}">
        <p14:creationId xmlns:p14="http://schemas.microsoft.com/office/powerpoint/2010/main" val="2364041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Quellen</a:t>
            </a:r>
            <a:endParaRPr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5BB8697-A88A-3747-C55C-E7A9E0DBFABC}"/>
              </a:ext>
            </a:extLst>
          </p:cNvPr>
          <p:cNvSpPr txBox="1"/>
          <p:nvPr/>
        </p:nvSpPr>
        <p:spPr>
          <a:xfrm>
            <a:off x="571500" y="1438275"/>
            <a:ext cx="80295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Abbildung1:</a:t>
            </a:r>
          </a:p>
          <a:p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  <a:hlinkClick r:id="rId3"/>
              </a:rPr>
              <a:t>https://www.mz-mittelbaden.de/explore-and-learn/</a:t>
            </a: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Abbildung 2: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	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  <a:hlinkClick r:id="rId4"/>
              </a:rPr>
              <a:t>https://raspberrypi.stackexchange.com/questions/98269/is-there-a-way-to-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		     connect-a-dht22-humidity-sensor-to-a-usb-port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Abbildung 3: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	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  <a:hlinkClick r:id="rId5"/>
              </a:rPr>
              <a:t>https://indibit.de/raspberry-pi-oled-display-128x64-mit-python-ansteuern-i2c/</a:t>
            </a: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Alles Code Beispiele sind aus unserem eigenem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Projket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. Diese sind mit „TODO: Screen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shot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“ im Code gekennzeichnet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209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p53"/>
          <p:cNvSpPr txBox="1">
            <a:spLocks noGrp="1"/>
          </p:cNvSpPr>
          <p:nvPr>
            <p:ph type="title"/>
          </p:nvPr>
        </p:nvSpPr>
        <p:spPr>
          <a:xfrm>
            <a:off x="1251900" y="53029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br>
              <a:rPr lang="en" dirty="0"/>
            </a:br>
            <a:r>
              <a:rPr lang="en" dirty="0"/>
              <a:t>for your</a:t>
            </a:r>
            <a:br>
              <a:rPr lang="en" dirty="0"/>
            </a:br>
            <a:r>
              <a:rPr lang="en" sz="7200" dirty="0"/>
              <a:t> </a:t>
            </a:r>
            <a:r>
              <a:rPr lang="en" sz="7200" dirty="0">
                <a:solidFill>
                  <a:schemeClr val="lt2"/>
                </a:solidFill>
              </a:rPr>
              <a:t>attention!</a:t>
            </a:r>
            <a:endParaRPr sz="7200" dirty="0">
              <a:solidFill>
                <a:schemeClr val="lt2"/>
              </a:solidFill>
            </a:endParaRPr>
          </a:p>
        </p:txBody>
      </p:sp>
      <p:cxnSp>
        <p:nvCxnSpPr>
          <p:cNvPr id="3047" name="Google Shape;3047;p53"/>
          <p:cNvCxnSpPr>
            <a:stCxn id="3048" idx="6"/>
            <a:endCxn id="3049" idx="2"/>
          </p:cNvCxnSpPr>
          <p:nvPr/>
        </p:nvCxnSpPr>
        <p:spPr>
          <a:xfrm>
            <a:off x="2676225" y="3504145"/>
            <a:ext cx="3791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3050" name="Google Shape;3050;p53"/>
          <p:cNvGrpSpPr/>
          <p:nvPr/>
        </p:nvGrpSpPr>
        <p:grpSpPr>
          <a:xfrm>
            <a:off x="2540925" y="3436495"/>
            <a:ext cx="4062150" cy="135300"/>
            <a:chOff x="2540925" y="3436495"/>
            <a:chExt cx="4062150" cy="135300"/>
          </a:xfrm>
        </p:grpSpPr>
        <p:sp>
          <p:nvSpPr>
            <p:cNvPr id="3048" name="Google Shape;3048;p53"/>
            <p:cNvSpPr/>
            <p:nvPr/>
          </p:nvSpPr>
          <p:spPr>
            <a:xfrm>
              <a:off x="254092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646777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1" name="Google Shape;3051;p53"/>
            <p:cNvCxnSpPr>
              <a:stCxn id="3048" idx="6"/>
              <a:endCxn id="3049" idx="2"/>
            </p:cNvCxnSpPr>
            <p:nvPr/>
          </p:nvCxnSpPr>
          <p:spPr>
            <a:xfrm>
              <a:off x="2676225" y="3504145"/>
              <a:ext cx="3791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Gliederung</a:t>
            </a:r>
            <a:endParaRPr dirty="0"/>
          </a:p>
        </p:txBody>
      </p:sp>
      <p:sp>
        <p:nvSpPr>
          <p:cNvPr id="2650" name="Google Shape;2650;p41"/>
          <p:cNvSpPr txBox="1">
            <a:spLocks noGrp="1"/>
          </p:cNvSpPr>
          <p:nvPr>
            <p:ph type="body" idx="1"/>
          </p:nvPr>
        </p:nvSpPr>
        <p:spPr>
          <a:xfrm>
            <a:off x="713225" y="1198925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AutoNum type="arabicPeriod"/>
            </a:pPr>
            <a:r>
              <a:rPr lang="de-DE" sz="2500" dirty="0"/>
              <a:t>Einführung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2500" dirty="0"/>
              <a:t>Hardware</a:t>
            </a:r>
          </a:p>
          <a:p>
            <a:pPr lvl="1" indent="-30480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500" dirty="0"/>
              <a:t>dsPIC33</a:t>
            </a:r>
          </a:p>
          <a:p>
            <a:pPr lvl="1" indent="-30480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500" dirty="0"/>
              <a:t>Sensor DHT22</a:t>
            </a:r>
          </a:p>
          <a:p>
            <a:pPr lvl="1" indent="-30480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500" dirty="0"/>
              <a:t>OLED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en-US" sz="2500" dirty="0"/>
              <a:t>Aufbau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en-US" sz="2500" dirty="0"/>
              <a:t>Code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en-US" sz="2500" dirty="0"/>
              <a:t>Tests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de-DE" sz="2500" dirty="0"/>
              <a:t>Erkenntnisse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en-US" sz="2500" dirty="0"/>
              <a:t>Quelle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0B4DCA6E-C1F9-4A41-5655-DCCBD462A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722" y="1198924"/>
            <a:ext cx="4832192" cy="32206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A550074-728A-6274-F376-1D8B6738D735}"/>
              </a:ext>
            </a:extLst>
          </p:cNvPr>
          <p:cNvSpPr txBox="1"/>
          <p:nvPr/>
        </p:nvSpPr>
        <p:spPr>
          <a:xfrm>
            <a:off x="3695700" y="4210050"/>
            <a:ext cx="127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5" name="Google Shape;2655;p42"/>
          <p:cNvCxnSpPr>
            <a:stCxn id="2656" idx="6"/>
            <a:endCxn id="2657" idx="2"/>
          </p:cNvCxnSpPr>
          <p:nvPr/>
        </p:nvCxnSpPr>
        <p:spPr>
          <a:xfrm>
            <a:off x="4677538" y="2550470"/>
            <a:ext cx="3270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58" name="Google Shape;2658;p42"/>
          <p:cNvGrpSpPr/>
          <p:nvPr/>
        </p:nvGrpSpPr>
        <p:grpSpPr>
          <a:xfrm>
            <a:off x="4542238" y="2482820"/>
            <a:ext cx="3540450" cy="135300"/>
            <a:chOff x="4542238" y="2482820"/>
            <a:chExt cx="3540450" cy="135300"/>
          </a:xfrm>
        </p:grpSpPr>
        <p:sp>
          <p:nvSpPr>
            <p:cNvPr id="2656" name="Google Shape;2656;p42"/>
            <p:cNvSpPr/>
            <p:nvPr/>
          </p:nvSpPr>
          <p:spPr>
            <a:xfrm>
              <a:off x="454223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2"/>
            <p:cNvSpPr/>
            <p:nvPr/>
          </p:nvSpPr>
          <p:spPr>
            <a:xfrm>
              <a:off x="794738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59" name="Google Shape;2659;p42"/>
            <p:cNvCxnSpPr>
              <a:stCxn id="2656" idx="6"/>
              <a:endCxn id="2657" idx="2"/>
            </p:cNvCxnSpPr>
            <p:nvPr/>
          </p:nvCxnSpPr>
          <p:spPr>
            <a:xfrm>
              <a:off x="4677538" y="2550470"/>
              <a:ext cx="327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660" name="Google Shape;2660;p42"/>
          <p:cNvSpPr txBox="1">
            <a:spLocks noGrp="1"/>
          </p:cNvSpPr>
          <p:nvPr>
            <p:ph type="title"/>
          </p:nvPr>
        </p:nvSpPr>
        <p:spPr>
          <a:xfrm>
            <a:off x="3086959" y="1214700"/>
            <a:ext cx="5336628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Einführung</a:t>
            </a:r>
            <a:r>
              <a:rPr lang="en" dirty="0">
                <a:solidFill>
                  <a:schemeClr val="lt2"/>
                </a:solidFill>
              </a:rPr>
              <a:t>!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661" name="Google Shape;2661;p42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Ziel: Messen Temperatur / Luftfeuchtigkeit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Ausgabe: Ampel, OLED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Veränderung: UART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dsPIC33</a:t>
            </a:r>
            <a:endParaRPr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EC6ECB24-D373-D9CA-F66F-138FDB6B9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45" y="1017726"/>
            <a:ext cx="3532447" cy="15962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Sensor DHT22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684D820-4FBE-8024-752C-6EB18A314A28}"/>
              </a:ext>
            </a:extLst>
          </p:cNvPr>
          <p:cNvSpPr txBox="1"/>
          <p:nvPr/>
        </p:nvSpPr>
        <p:spPr>
          <a:xfrm>
            <a:off x="9450825" y="1556087"/>
            <a:ext cx="78463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Hersteller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Aosong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Electronics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Eigenschaften:</a:t>
            </a:r>
          </a:p>
          <a:p>
            <a:pPr lvl="1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Messgenauigkeit</a:t>
            </a:r>
          </a:p>
          <a:p>
            <a:pPr lvl="2"/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Luf</a:t>
            </a: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2"/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tfeuchtigkeit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2-5%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Temperatur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+- 0,5°C</a:t>
            </a:r>
          </a:p>
          <a:p>
            <a:pPr lvl="1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Temperaturbereich  -40 bis 80°C</a:t>
            </a:r>
          </a:p>
          <a:p>
            <a:pPr lvl="1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Luftfeuchtigkeitsbereich 0-100%</a:t>
            </a:r>
          </a:p>
          <a:p>
            <a:pPr lvl="1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Datenübertragung 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One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-Wire-Bus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8" name="Grafik 7" descr="Ein Bild, das Text, Fern, Controller, Spiel enthält.&#10;&#10;Automatisch generierte Beschreibung">
            <a:extLst>
              <a:ext uri="{FF2B5EF4-FFF2-40B4-BE49-F238E27FC236}">
                <a16:creationId xmlns:a16="http://schemas.microsoft.com/office/drawing/2014/main" id="{52BCD6AA-44BE-137F-DE50-FE5BC9044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786" y="1203157"/>
            <a:ext cx="3867182" cy="318655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33874AB-44D8-FF59-E3B8-824FBF2AF256}"/>
              </a:ext>
            </a:extLst>
          </p:cNvPr>
          <p:cNvSpPr txBox="1"/>
          <p:nvPr/>
        </p:nvSpPr>
        <p:spPr>
          <a:xfrm>
            <a:off x="4057650" y="4210050"/>
            <a:ext cx="127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2</a:t>
            </a:r>
          </a:p>
        </p:txBody>
      </p:sp>
    </p:spTree>
    <p:extLst>
      <p:ext uri="{BB962C8B-B14F-4D97-AF65-F5344CB8AC3E}">
        <p14:creationId xmlns:p14="http://schemas.microsoft.com/office/powerpoint/2010/main" val="353400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22045E-16 9.87654E-7 L -0.94583 -0.022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92" y="-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OLED</a:t>
            </a: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8522F15-F398-44D5-DEDA-149B566B7F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971" t="-1" b="39450"/>
          <a:stretch/>
        </p:blipFill>
        <p:spPr>
          <a:xfrm>
            <a:off x="4542971" y="1637865"/>
            <a:ext cx="2112994" cy="3114460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3CE6563A-05EC-7F58-3CCA-A0EAD79D6037}"/>
              </a:ext>
            </a:extLst>
          </p:cNvPr>
          <p:cNvSpPr/>
          <p:nvPr/>
        </p:nvSpPr>
        <p:spPr>
          <a:xfrm rot="10800000" flipV="1">
            <a:off x="9888052" y="1790417"/>
            <a:ext cx="2660697" cy="209313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Erdung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F2FE8D43-26F2-F9FB-8800-0E6E9F22632A}"/>
              </a:ext>
            </a:extLst>
          </p:cNvPr>
          <p:cNvSpPr/>
          <p:nvPr/>
        </p:nvSpPr>
        <p:spPr>
          <a:xfrm rot="10800000" flipV="1">
            <a:off x="9530545" y="1609484"/>
            <a:ext cx="2868096" cy="20931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3,3V Stromversorgung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B06F3DCF-01A0-945F-01F5-DE2DC6199787}"/>
              </a:ext>
            </a:extLst>
          </p:cNvPr>
          <p:cNvSpPr/>
          <p:nvPr/>
        </p:nvSpPr>
        <p:spPr>
          <a:xfrm rot="10800000" flipV="1">
            <a:off x="10348691" y="1971282"/>
            <a:ext cx="2414334" cy="20931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RB8 (Daten)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16E94808-4BFB-3F5E-4EF2-B0F566261DA7}"/>
              </a:ext>
            </a:extLst>
          </p:cNvPr>
          <p:cNvSpPr/>
          <p:nvPr/>
        </p:nvSpPr>
        <p:spPr>
          <a:xfrm rot="10800000" flipV="1">
            <a:off x="10960583" y="2165918"/>
            <a:ext cx="1925622" cy="2093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RB9 (Daten)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820A5B4-88BF-67E0-E130-C53004804EB6}"/>
              </a:ext>
            </a:extLst>
          </p:cNvPr>
          <p:cNvSpPr txBox="1"/>
          <p:nvPr/>
        </p:nvSpPr>
        <p:spPr>
          <a:xfrm>
            <a:off x="-3946638" y="2718041"/>
            <a:ext cx="36824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Eigenschaften: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Auflösung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128*64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Ansteuerung  I2C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Farben  Schwarz / Weiß „Monochrom“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D86A40C-8D0F-EFA0-701E-7A8DFAF024AC}"/>
              </a:ext>
            </a:extLst>
          </p:cNvPr>
          <p:cNvSpPr txBox="1"/>
          <p:nvPr/>
        </p:nvSpPr>
        <p:spPr>
          <a:xfrm>
            <a:off x="4457700" y="4591050"/>
            <a:ext cx="127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2</a:t>
            </a:r>
          </a:p>
        </p:txBody>
      </p:sp>
    </p:spTree>
    <p:extLst>
      <p:ext uri="{BB962C8B-B14F-4D97-AF65-F5344CB8AC3E}">
        <p14:creationId xmlns:p14="http://schemas.microsoft.com/office/powerpoint/2010/main" val="186074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34568E-6 L 0.50521 -0.001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60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 0.01482 L -0.78507 -3.3333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49" y="-74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48148E-6 L -0.77691 0.0003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54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-0.78212 0.000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15" y="3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97531E-6 L -0.77465 -0.0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733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684D820-4FBE-8024-752C-6EB18A314A28}"/>
              </a:ext>
            </a:extLst>
          </p:cNvPr>
          <p:cNvSpPr txBox="1"/>
          <p:nvPr/>
        </p:nvSpPr>
        <p:spPr>
          <a:xfrm>
            <a:off x="584341" y="1120654"/>
            <a:ext cx="83405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Strukturierung der Daten: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ampel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Initialisierung aller Funktionen für die Ampelsteuerung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config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 lvl="1"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Konfigurationseinstellungen  (Pragma, globale „Definitionen“, PLL)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dht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Initialisierung aller Funktionen für den DHT22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oled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Initialisierung aller Funktionen für das OLED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timer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 lvl="1"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Initialisierung aller Funktionen für die </a:t>
            </a:r>
            <a:r>
              <a:rPr lang="de-DE" sz="1600" dirty="0" err="1">
                <a:solidFill>
                  <a:schemeClr val="bg1"/>
                </a:solidFill>
                <a:sym typeface="Wingdings" panose="05000000000000000000" pitchFamily="2" charset="2"/>
              </a:rPr>
              <a:t>Timer</a:t>
            </a: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 (Start-</a:t>
            </a:r>
            <a:r>
              <a:rPr lang="de-DE" sz="1600" dirty="0" err="1">
                <a:solidFill>
                  <a:schemeClr val="bg1"/>
                </a:solidFill>
                <a:sym typeface="Wingdings" panose="05000000000000000000" pitchFamily="2" charset="2"/>
              </a:rPr>
              <a:t>Timer</a:t>
            </a: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 und weiter Verlauf)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uart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Initialisierung aller Funktionen für die Eingabe (UART)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main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 lvl="2"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Steht selbstständig</a:t>
            </a:r>
            <a:endParaRPr lang="de-DE" sz="16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48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551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“ampel”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7C8BC77-C2E5-C20E-1605-44D38ABA4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FBD6FA7-F5EA-4A5E-93C5-A3AA902322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2" t="9008" r="21875" b="8720"/>
          <a:stretch/>
        </p:blipFill>
        <p:spPr>
          <a:xfrm>
            <a:off x="-9220201" y="1304924"/>
            <a:ext cx="9144001" cy="3604483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F4EF30B5-D84A-5CA5-45ED-A8C4A0E025C4}"/>
              </a:ext>
            </a:extLst>
          </p:cNvPr>
          <p:cNvSpPr/>
          <p:nvPr/>
        </p:nvSpPr>
        <p:spPr>
          <a:xfrm flipH="1">
            <a:off x="9191625" y="3821440"/>
            <a:ext cx="3580599" cy="807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Inizalisierung</a:t>
            </a:r>
            <a:r>
              <a:rPr lang="de-DE" dirty="0">
                <a:solidFill>
                  <a:schemeClr val="tx1"/>
                </a:solidFill>
              </a:rPr>
              <a:t> der Ampelschaltung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34568E-6 L 1.00833 0.00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417" y="1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6 L -0.63038 -0.002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28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485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“config”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D56A25-BD06-59CA-00FE-660298D45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10">
            <a:extLst>
              <a:ext uri="{FF2B5EF4-FFF2-40B4-BE49-F238E27FC236}">
                <a16:creationId xmlns:a16="http://schemas.microsoft.com/office/drawing/2014/main" id="{584187EA-FB60-8130-216F-33D5D2690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50" t="19602" r="14758" b="17720"/>
          <a:stretch/>
        </p:blipFill>
        <p:spPr>
          <a:xfrm>
            <a:off x="9508340" y="810235"/>
            <a:ext cx="1896430" cy="13037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8ED34DA3-2504-1BC5-E5BE-998D0D0738DF}"/>
              </a:ext>
            </a:extLst>
          </p:cNvPr>
          <p:cNvSpPr/>
          <p:nvPr/>
        </p:nvSpPr>
        <p:spPr>
          <a:xfrm flipH="1">
            <a:off x="11620101" y="1229722"/>
            <a:ext cx="3022998" cy="624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Grundlegende Bibliotheken</a:t>
            </a:r>
          </a:p>
        </p:txBody>
      </p:sp>
      <p:pic>
        <p:nvPicPr>
          <p:cNvPr id="7" name="Inhaltsplatzhalter 12">
            <a:extLst>
              <a:ext uri="{FF2B5EF4-FFF2-40B4-BE49-F238E27FC236}">
                <a16:creationId xmlns:a16="http://schemas.microsoft.com/office/drawing/2014/main" id="{A1CC85F8-E359-DD49-539C-5E1B1FED3F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7" t="15514" r="6134" b="13856"/>
          <a:stretch/>
        </p:blipFill>
        <p:spPr>
          <a:xfrm>
            <a:off x="9511375" y="2114031"/>
            <a:ext cx="7212572" cy="2219234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0CCAEFB9-1E4B-752B-2B09-FB839B1D6E30}"/>
              </a:ext>
            </a:extLst>
          </p:cNvPr>
          <p:cNvSpPr/>
          <p:nvPr/>
        </p:nvSpPr>
        <p:spPr>
          <a:xfrm flipH="1">
            <a:off x="14928730" y="3767182"/>
            <a:ext cx="2526150" cy="522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Grundlegende Variablen</a:t>
            </a:r>
          </a:p>
        </p:txBody>
      </p:sp>
      <p:pic>
        <p:nvPicPr>
          <p:cNvPr id="2" name="Inhaltsplatzhalter 12">
            <a:extLst>
              <a:ext uri="{FF2B5EF4-FFF2-40B4-BE49-F238E27FC236}">
                <a16:creationId xmlns:a16="http://schemas.microsoft.com/office/drawing/2014/main" id="{ACFF7D51-10CA-209C-B3E9-4203D04245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7" t="15514" r="6134" b="13856"/>
          <a:stretch/>
        </p:blipFill>
        <p:spPr>
          <a:xfrm>
            <a:off x="9508340" y="2104385"/>
            <a:ext cx="7212572" cy="2219234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95336377-B166-E408-80B2-5CF48730D30A}"/>
              </a:ext>
            </a:extLst>
          </p:cNvPr>
          <p:cNvSpPr/>
          <p:nvPr/>
        </p:nvSpPr>
        <p:spPr>
          <a:xfrm flipH="1">
            <a:off x="14925695" y="3757536"/>
            <a:ext cx="2526150" cy="522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Grundlegende Variablen</a:t>
            </a:r>
          </a:p>
        </p:txBody>
      </p:sp>
    </p:spTree>
    <p:extLst>
      <p:ext uri="{BB962C8B-B14F-4D97-AF65-F5344CB8AC3E}">
        <p14:creationId xmlns:p14="http://schemas.microsoft.com/office/powerpoint/2010/main" val="350359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7.40741E-7 L -1.01997 -0.0175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07" y="-8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35802E-6 L -1.04774 -0.0132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396" y="-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022E-16 L -0.9717 0.0601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594" y="299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83951E-6 L -0.94253 0.0527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135" y="26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Bildschirmpräsentation (16:9)</PresentationFormat>
  <Paragraphs>98</Paragraphs>
  <Slides>19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Source Sans Pro</vt:lpstr>
      <vt:lpstr>Arial</vt:lpstr>
      <vt:lpstr>Play</vt:lpstr>
      <vt:lpstr>Computer Science &amp; Mathematics Major For College: Computer Science &amp; Programming by Slidesgo</vt:lpstr>
      <vt:lpstr>DHT22 Temperatur und Luftfeuchtigkeit Sensor</vt:lpstr>
      <vt:lpstr>Gliederung</vt:lpstr>
      <vt:lpstr>Einführung!</vt:lpstr>
      <vt:lpstr>dsPIC33</vt:lpstr>
      <vt:lpstr>Sensor DHT22</vt:lpstr>
      <vt:lpstr>OLED</vt:lpstr>
      <vt:lpstr>Code</vt:lpstr>
      <vt:lpstr>“ampel”</vt:lpstr>
      <vt:lpstr>“config”</vt:lpstr>
      <vt:lpstr>“dht”</vt:lpstr>
      <vt:lpstr>“oled”</vt:lpstr>
      <vt:lpstr>“timer”</vt:lpstr>
      <vt:lpstr>“uart”</vt:lpstr>
      <vt:lpstr>“main”</vt:lpstr>
      <vt:lpstr>“main”</vt:lpstr>
      <vt:lpstr>Tests</vt:lpstr>
      <vt:lpstr>Erkenntnis</vt:lpstr>
      <vt:lpstr>Quellen</vt:lpstr>
      <vt:lpstr>Thank you for your 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DHT22 Temperatur und Luftfeuchtigkeit Sensor</dc:title>
  <cp:lastModifiedBy>Felix Baumgart</cp:lastModifiedBy>
  <cp:revision>18</cp:revision>
  <dcterms:modified xsi:type="dcterms:W3CDTF">2023-01-22T12:32:00Z</dcterms:modified>
</cp:coreProperties>
</file>