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2" r:id="rId3"/>
    <p:sldId id="267" r:id="rId4"/>
    <p:sldId id="266" r:id="rId5"/>
    <p:sldId id="263" r:id="rId6"/>
    <p:sldId id="265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8" r:id="rId16"/>
    <p:sldId id="264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A4D14AE-5463-DBEF-3DCC-EF042CA84E60}" name="Felix Baumgart" initials="FB" userId="Felix Baumgart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990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EE7B4A-2E0F-4BBC-8DDA-4D3F9763F09A}" type="datetime1">
              <a:rPr lang="de-DE" smtClean="0"/>
              <a:t>21.01.2023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4A2E3E-AF48-4744-91EB-DF52765736F0}" type="datetime1">
              <a:rPr lang="de-DE" smtClean="0"/>
              <a:t>21.01.2023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5C358794-6173-4887-97B3-38F464CAF0C6}" type="datetime1">
              <a:rPr lang="de-DE" smtClean="0"/>
              <a:t>21.01.2023</a:t>
            </a:fld>
            <a:endParaRPr lang="en-US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Abbildung 1: https://www.komputer.de/zen/index.php?main_page=product_info&amp;products_id=150</a:t>
            </a:r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6E83BD-C2BC-411B-9A5E-C4FFA1176D98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54216-C1AE-432F-B64B-21016A0E8503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9FCA7BB0-CC9B-4A36-AE04-F459ABF047EE}" type="datetime1">
              <a:rPr lang="de-DE" smtClean="0"/>
              <a:t>21.01.2023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Abbildung 1: https://www.komputer.de/zen/index.php?main_page=product_info&amp;products_id=150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3A767F-E7F8-41F4-87CE-89D385A8C2F8}" type="datetime1">
              <a:rPr lang="de-DE" smtClean="0"/>
              <a:t>21.01.2023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1AE6E4-90F6-44F3-94AB-9DFB71397E3C}" type="datetime1">
              <a:rPr lang="de-DE" smtClean="0"/>
              <a:t>21.01.2023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5E2ED3-3A08-4FB8-8C97-22E1BE409C51}" type="datetime1">
              <a:rPr lang="de-DE" smtClean="0"/>
              <a:t>21.01.2023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E81E5D-709F-4A80-9D9E-8125D6D927B5}" type="datetime1">
              <a:rPr lang="de-DE" smtClean="0"/>
              <a:t>21.01.2023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81AE83AC-4DB5-450A-B2FF-1B8B22CF6B8A}" type="datetime1">
              <a:rPr lang="de-DE" smtClean="0"/>
              <a:t>21.01.2023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6FC03266-5676-40B4-98C8-9A6574F944BE}" type="datetime1">
              <a:rPr lang="de-DE" smtClean="0"/>
              <a:t>21.01.2023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r>
              <a:rPr lang="de-DE"/>
              <a:t>Abbildung 1: https://www.komputer.de/zen/index.php?main_page=product_info&amp;products_id=150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87212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C338287-E9ED-4A9E-86A5-8534269B9F8D}" type="datetime1">
              <a:rPr lang="de-DE" smtClean="0"/>
              <a:t>21.01.2023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Abbildung 1: https://www.komputer.de/zen/index.php?main_page=product_info&amp;products_id=150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oled-display-esp8266-tutorial/" TargetMode="External"/><Relationship Id="rId2" Type="http://schemas.openxmlformats.org/officeDocument/2006/relationships/hyperlink" Target="https://www.komputer.de/zen/index.php?main_page=product_info&amp;products_id=15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dn-shop.adafruit.com/datasheets/Digital+humidity+and+temperature+sensor+AM2302.pdf" TargetMode="External"/><Relationship Id="rId4" Type="http://schemas.openxmlformats.org/officeDocument/2006/relationships/hyperlink" Target="https://www.alliedelec.com/product/microchip-technology-inc-/dspic33fj128gp802-i-sp/7041384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mputer.de/zen/index.php?main_page=product_info&amp;products_id=150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www.alliedelec.com/product/microchip-technology-inc-/dspic33fj128gp802-i-sp/70413842/" TargetMode="External"/><Relationship Id="rId4" Type="http://schemas.openxmlformats.org/officeDocument/2006/relationships/hyperlink" Target="https://lastminuteengineers.com/oled-display-esp8266-tutoria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lliedelec.com/product/microchip-technology-inc-/dspic33fj128gp802-i-sp/7041384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komputer.de/zen/index.php?main_page=product_info&amp;products_id=15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lastminuteengineers.com/oled-display-esp8266-tutoria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htec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4400" dirty="0"/>
              <a:t>DHT22</a:t>
            </a:r>
            <a:br>
              <a:rPr lang="de-DE" sz="4400" dirty="0"/>
            </a:br>
            <a:r>
              <a:rPr lang="de-DE" sz="4400" dirty="0"/>
              <a:t>Temperatur und Luftfeuchtigkeit</a:t>
            </a:r>
            <a:endParaRPr lang="de" sz="4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62500" lnSpcReduction="20000"/>
          </a:bodyPr>
          <a:lstStyle/>
          <a:p>
            <a:pPr algn="l"/>
            <a:r>
              <a:rPr lang="de-DE" dirty="0"/>
              <a:t>MIC-Projekt WS 2022/2023</a:t>
            </a:r>
          </a:p>
          <a:p>
            <a:pPr algn="l"/>
            <a:r>
              <a:rPr lang="de-DE" dirty="0"/>
              <a:t>Julian </a:t>
            </a:r>
            <a:r>
              <a:rPr lang="de-DE" dirty="0" err="1"/>
              <a:t>Ratzlaf</a:t>
            </a:r>
            <a:endParaRPr lang="de-DE" dirty="0"/>
          </a:p>
          <a:p>
            <a:pPr algn="l"/>
            <a:r>
              <a:rPr lang="de-DE" dirty="0"/>
              <a:t>Felix Baumgart</a:t>
            </a:r>
          </a:p>
          <a:p>
            <a:pPr rtl="0">
              <a:spcAft>
                <a:spcPts val="600"/>
              </a:spcAft>
            </a:pPr>
            <a:endParaRPr lang="de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2CD91-03BA-426E-453B-3FA48ED0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629BCDB-6F25-486B-AF50-010616E36654}" type="datetime1">
              <a:rPr lang="de-DE" smtClean="0"/>
              <a:t>21.01.2023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C00FCD-8B4B-A24F-89C1-8F06C98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E5321-1992-5BE1-1045-46E66EC6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dht</a:t>
            </a:r>
            <a:r>
              <a:rPr lang="de-DE" dirty="0"/>
              <a:t>“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EF8B4C40-4599-8232-4DE0-8C10224D32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249" t="9299" r="7145" b="9610"/>
          <a:stretch/>
        </p:blipFill>
        <p:spPr>
          <a:xfrm>
            <a:off x="393090" y="2014194"/>
            <a:ext cx="5078897" cy="3304119"/>
          </a:xfrm>
        </p:spPr>
      </p:pic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7F8EE62D-0F21-7E68-5718-314CF93C84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750" t="12984" r="5932" b="13153"/>
          <a:stretch/>
        </p:blipFill>
        <p:spPr>
          <a:xfrm>
            <a:off x="5471987" y="2014193"/>
            <a:ext cx="6340826" cy="267321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23C320-8620-3E84-A909-0D3F1295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9AC8D-9D25-8B45-C8A4-4F83DC35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Abbildung 5: Aus </a:t>
            </a:r>
            <a:r>
              <a:rPr lang="de-DE" dirty="0">
                <a:solidFill>
                  <a:schemeClr val="tx1"/>
                </a:solidFill>
              </a:rPr>
              <a:t>„</a:t>
            </a:r>
            <a:r>
              <a:rPr lang="de-DE" dirty="0" err="1">
                <a:solidFill>
                  <a:schemeClr val="tx1"/>
                </a:solidFill>
              </a:rPr>
              <a:t>dht.c</a:t>
            </a:r>
            <a:r>
              <a:rPr lang="de-DE" dirty="0">
                <a:solidFill>
                  <a:schemeClr val="tx1"/>
                </a:solidFill>
              </a:rPr>
              <a:t>“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Screen </a:t>
            </a:r>
            <a:r>
              <a:rPr lang="de-DE" dirty="0" err="1">
                <a:solidFill>
                  <a:schemeClr val="tx1"/>
                </a:solidFill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3 </a:t>
            </a:r>
            <a:endParaRPr lang="de-DE" dirty="0">
              <a:solidFill>
                <a:schemeClr val="tx1"/>
              </a:solidFill>
            </a:endParaRPr>
          </a:p>
          <a:p>
            <a:pPr rtl="0"/>
            <a:r>
              <a:rPr lang="de-DE" dirty="0"/>
              <a:t>Abbildung 6: Aus </a:t>
            </a:r>
            <a:r>
              <a:rPr lang="de-DE" dirty="0">
                <a:solidFill>
                  <a:schemeClr val="tx1"/>
                </a:solidFill>
              </a:rPr>
              <a:t>„</a:t>
            </a:r>
            <a:r>
              <a:rPr lang="de-DE" dirty="0" err="1">
                <a:solidFill>
                  <a:schemeClr val="tx1"/>
                </a:solidFill>
              </a:rPr>
              <a:t>dht.c</a:t>
            </a:r>
            <a:r>
              <a:rPr lang="de-DE" dirty="0">
                <a:solidFill>
                  <a:schemeClr val="tx1"/>
                </a:solidFill>
              </a:rPr>
              <a:t>“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Screen </a:t>
            </a:r>
            <a:r>
              <a:rPr lang="de-DE" dirty="0" err="1">
                <a:solidFill>
                  <a:schemeClr val="tx1"/>
                </a:solidFill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5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EA23B-DFFB-92A4-347D-620F377C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oled</a:t>
            </a:r>
            <a:r>
              <a:rPr lang="de-DE" dirty="0"/>
              <a:t>“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E652450-48BA-9DA2-E9B9-1E3364BAF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86" t="13498" r="4869" b="12900"/>
          <a:stretch/>
        </p:blipFill>
        <p:spPr>
          <a:xfrm>
            <a:off x="1518081" y="2681056"/>
            <a:ext cx="9117367" cy="271656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BEB9C8-F205-39B8-7EE7-D887E591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31FB2D-4802-179E-4825-E5C4AF2F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Abbildung x: Aus </a:t>
            </a:r>
            <a:r>
              <a:rPr lang="de-DE" dirty="0">
                <a:solidFill>
                  <a:schemeClr val="tx1"/>
                </a:solidFill>
              </a:rPr>
              <a:t>„</a:t>
            </a:r>
            <a:r>
              <a:rPr lang="de-DE" dirty="0" err="1">
                <a:solidFill>
                  <a:schemeClr val="tx1"/>
                </a:solidFill>
              </a:rPr>
              <a:t>oled.c</a:t>
            </a:r>
            <a:r>
              <a:rPr lang="de-DE" dirty="0">
                <a:solidFill>
                  <a:schemeClr val="tx1"/>
                </a:solidFill>
              </a:rPr>
              <a:t>“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Screen </a:t>
            </a:r>
            <a:r>
              <a:rPr lang="de-DE" dirty="0" err="1">
                <a:solidFill>
                  <a:schemeClr val="tx1"/>
                </a:solidFill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6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8E474-76B8-CFC8-6BD1-5AF0D4B7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timer</a:t>
            </a:r>
            <a:r>
              <a:rPr lang="de-DE" dirty="0"/>
              <a:t>“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55D7D8F-D625-AF57-0F48-16BE45A6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612695"/>
            <a:ext cx="4663440" cy="640080"/>
          </a:xfrm>
        </p:spPr>
        <p:txBody>
          <a:bodyPr/>
          <a:lstStyle/>
          <a:p>
            <a:r>
              <a:rPr lang="de-DE" dirty="0"/>
              <a:t>Start-</a:t>
            </a:r>
            <a:r>
              <a:rPr lang="de-DE" dirty="0" err="1"/>
              <a:t>Timer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CE2C61A-2DE3-1CF5-20EC-9EB19DEF1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1596" y="1612695"/>
            <a:ext cx="4663440" cy="640080"/>
          </a:xfrm>
        </p:spPr>
        <p:txBody>
          <a:bodyPr/>
          <a:lstStyle/>
          <a:p>
            <a:r>
              <a:rPr lang="de-DE" dirty="0"/>
              <a:t>System-</a:t>
            </a:r>
            <a:r>
              <a:rPr lang="de-DE" dirty="0" err="1"/>
              <a:t>Timer</a:t>
            </a:r>
            <a:endParaRPr lang="de-DE" dirty="0"/>
          </a:p>
        </p:txBody>
      </p:sp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FD9BA809-1A10-FD38-B4D8-E7152EC33A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4795" t="6862" r="5837" b="7276"/>
          <a:stretch/>
        </p:blipFill>
        <p:spPr>
          <a:xfrm>
            <a:off x="6371596" y="2086808"/>
            <a:ext cx="5231519" cy="439792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20C4FC-7B15-FFF5-C8F9-95B47381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1D2DCA-3D4A-D194-5267-1677789B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Abbildung x: Aus </a:t>
            </a:r>
            <a:r>
              <a:rPr lang="de-DE" dirty="0">
                <a:solidFill>
                  <a:schemeClr val="tx1"/>
                </a:solidFill>
              </a:rPr>
              <a:t>„</a:t>
            </a:r>
            <a:r>
              <a:rPr lang="de-DE" dirty="0" err="1">
                <a:solidFill>
                  <a:schemeClr val="tx1"/>
                </a:solidFill>
              </a:rPr>
              <a:t>timer.c</a:t>
            </a:r>
            <a:r>
              <a:rPr lang="de-DE" dirty="0">
                <a:solidFill>
                  <a:schemeClr val="tx1"/>
                </a:solidFill>
              </a:rPr>
              <a:t>“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de-DE" dirty="0" err="1">
                <a:solidFill>
                  <a:schemeClr val="tx1"/>
                </a:solidFill>
                <a:sym typeface="Wingdings" panose="05000000000000000000" pitchFamily="2" charset="2"/>
              </a:rPr>
              <a:t>Screnn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tx1"/>
                </a:solidFill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6</a:t>
            </a:r>
            <a:endParaRPr lang="de-DE" dirty="0">
              <a:solidFill>
                <a:schemeClr val="tx1"/>
              </a:solidFill>
            </a:endParaRPr>
          </a:p>
          <a:p>
            <a:pPr rtl="0"/>
            <a:r>
              <a:rPr lang="de-DE" dirty="0"/>
              <a:t>Abbildung x: Aus </a:t>
            </a:r>
            <a:r>
              <a:rPr lang="de-DE" dirty="0">
                <a:solidFill>
                  <a:schemeClr val="tx1"/>
                </a:solidFill>
              </a:rPr>
              <a:t>„</a:t>
            </a:r>
            <a:r>
              <a:rPr lang="de-DE" dirty="0" err="1">
                <a:solidFill>
                  <a:schemeClr val="tx1"/>
                </a:solidFill>
              </a:rPr>
              <a:t>timerstart.c</a:t>
            </a:r>
            <a:r>
              <a:rPr lang="de-DE" dirty="0">
                <a:solidFill>
                  <a:schemeClr val="tx1"/>
                </a:solidFill>
              </a:rPr>
              <a:t>“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Screen </a:t>
            </a:r>
            <a:r>
              <a:rPr lang="de-DE" dirty="0" err="1">
                <a:solidFill>
                  <a:schemeClr val="tx1"/>
                </a:solidFill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5</a:t>
            </a:r>
            <a:endParaRPr lang="en-US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F6FBFE01-7BBE-9500-0BE1-6A0141966B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039" t="8938" r="5120" b="7933"/>
          <a:stretch/>
        </p:blipFill>
        <p:spPr>
          <a:xfrm>
            <a:off x="362464" y="2330259"/>
            <a:ext cx="6009131" cy="3704781"/>
          </a:xfrm>
        </p:spPr>
      </p:pic>
    </p:spTree>
    <p:extLst>
      <p:ext uri="{BB962C8B-B14F-4D97-AF65-F5344CB8AC3E}">
        <p14:creationId xmlns:p14="http://schemas.microsoft.com/office/powerpoint/2010/main" val="312476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551CD-246D-37B7-56BD-1F3BDB98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uart</a:t>
            </a:r>
            <a:r>
              <a:rPr lang="de-DE" dirty="0"/>
              <a:t>“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55256EC-BA0D-75B3-AE8B-18A28DCC9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45" t="10433" r="5142" b="10144"/>
          <a:stretch/>
        </p:blipFill>
        <p:spPr>
          <a:xfrm>
            <a:off x="1209676" y="1737326"/>
            <a:ext cx="9305924" cy="4386493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082B4C-E9B6-3076-F913-AEDD9B2C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72D7D1-366A-29C6-ED57-166FC086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Abbildung x: Aus </a:t>
            </a:r>
            <a:r>
              <a:rPr lang="de-DE" dirty="0">
                <a:solidFill>
                  <a:schemeClr val="tx1"/>
                </a:solidFill>
              </a:rPr>
              <a:t>„</a:t>
            </a:r>
            <a:r>
              <a:rPr lang="de-DE" dirty="0" err="1">
                <a:solidFill>
                  <a:schemeClr val="tx1"/>
                </a:solidFill>
              </a:rPr>
              <a:t>uart.c</a:t>
            </a:r>
            <a:r>
              <a:rPr lang="de-DE" dirty="0">
                <a:solidFill>
                  <a:schemeClr val="tx1"/>
                </a:solidFill>
              </a:rPr>
              <a:t>“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Screen </a:t>
            </a:r>
            <a:r>
              <a:rPr lang="de-DE" dirty="0" err="1">
                <a:solidFill>
                  <a:schemeClr val="tx1"/>
                </a:solidFill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0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376E1-5A2B-7645-C09C-D94EAE0B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main</a:t>
            </a:r>
            <a:r>
              <a:rPr lang="de-DE" dirty="0"/>
              <a:t>“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1BB2E38-D7CA-7288-4D5E-F3A81A393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08" t="8701" r="4574" b="7917"/>
          <a:stretch/>
        </p:blipFill>
        <p:spPr>
          <a:xfrm>
            <a:off x="1228725" y="1633247"/>
            <a:ext cx="9220199" cy="452945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8ED5E4-F87D-5DE6-288A-6FBBD7B1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394F8-F660-14C7-A81D-54A34310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Abbildung x: Aus </a:t>
            </a:r>
            <a:r>
              <a:rPr lang="de-DE" dirty="0">
                <a:solidFill>
                  <a:schemeClr val="tx1"/>
                </a:solidFill>
              </a:rPr>
              <a:t>„</a:t>
            </a:r>
            <a:r>
              <a:rPr lang="de-DE" dirty="0" err="1">
                <a:solidFill>
                  <a:schemeClr val="tx1"/>
                </a:solidFill>
              </a:rPr>
              <a:t>main.c</a:t>
            </a:r>
            <a:r>
              <a:rPr lang="de-DE" dirty="0">
                <a:solidFill>
                  <a:schemeClr val="tx1"/>
                </a:solidFill>
              </a:rPr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15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69C2D-A057-5049-3306-96690A61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Erkenntnis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54A7FC-7954-9B53-52AD-4F6240DB7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Struktuierung</a:t>
            </a:r>
            <a:r>
              <a:rPr lang="de-DE" dirty="0"/>
              <a:t> von C-Code</a:t>
            </a:r>
          </a:p>
          <a:p>
            <a:r>
              <a:rPr lang="de-DE" dirty="0"/>
              <a:t>Einbinden von Dateien</a:t>
            </a:r>
          </a:p>
          <a:p>
            <a:r>
              <a:rPr lang="de-DE" dirty="0"/>
              <a:t>Skop</a:t>
            </a:r>
          </a:p>
          <a:p>
            <a:r>
              <a:rPr lang="de-DE" dirty="0" err="1"/>
              <a:t>Timer</a:t>
            </a:r>
            <a:endParaRPr lang="de-DE" dirty="0"/>
          </a:p>
          <a:p>
            <a:r>
              <a:rPr lang="de-DE" dirty="0"/>
              <a:t>Interrupt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202A6-BEB8-D016-EB5D-26973D93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B2FEB-6C69-A043-FB1E-D7244235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1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A9BDC-D87D-C3C4-EE35-0284E924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1079F4-4937-A86C-B767-776E0F401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de-DE" dirty="0"/>
              <a:t>Abbildung 1: </a:t>
            </a:r>
            <a:r>
              <a:rPr lang="de-DE" dirty="0">
                <a:hlinkClick r:id="rId2"/>
              </a:rPr>
              <a:t>https://www.komputer.de/zen/index.php?main_page=product_info&amp;products_id=150</a:t>
            </a:r>
            <a:endParaRPr lang="de-DE" dirty="0"/>
          </a:p>
          <a:p>
            <a:pPr rtl="0"/>
            <a:r>
              <a:rPr lang="de-DE" dirty="0"/>
              <a:t>Abbildung</a:t>
            </a:r>
            <a:r>
              <a:rPr lang="en-US" dirty="0"/>
              <a:t> 2: </a:t>
            </a:r>
            <a:r>
              <a:rPr lang="en-US" dirty="0">
                <a:hlinkClick r:id="rId3"/>
              </a:rPr>
              <a:t>https://lastminuteengineers.com/oled-display-esp8266-tutorial/</a:t>
            </a:r>
            <a:endParaRPr lang="en-US" dirty="0"/>
          </a:p>
          <a:p>
            <a:pPr rtl="0"/>
            <a:r>
              <a:rPr lang="en-US" dirty="0" err="1"/>
              <a:t>Abbildung</a:t>
            </a:r>
            <a:r>
              <a:rPr lang="en-US" dirty="0"/>
              <a:t> 3: </a:t>
            </a:r>
            <a:r>
              <a:rPr lang="en-US" dirty="0">
                <a:hlinkClick r:id="rId4"/>
              </a:rPr>
              <a:t>https://www.alliedelec.com/product/microchip-technology-inc-/dspic33fj128gp802-i-sp/70413842/</a:t>
            </a:r>
            <a:endParaRPr lang="en-US" dirty="0"/>
          </a:p>
          <a:p>
            <a:pPr rtl="0"/>
            <a:r>
              <a:rPr lang="de-DE" dirty="0"/>
              <a:t>OLED-Code: Jan </a:t>
            </a:r>
            <a:r>
              <a:rPr lang="de-DE" dirty="0" err="1"/>
              <a:t>Hoffmüller</a:t>
            </a:r>
            <a:r>
              <a:rPr lang="de-DE" dirty="0"/>
              <a:t> (</a:t>
            </a:r>
            <a:r>
              <a:rPr lang="de-DE" dirty="0" err="1"/>
              <a:t>Moodle</a:t>
            </a:r>
            <a:r>
              <a:rPr lang="de-DE" dirty="0"/>
              <a:t>-Kurs)</a:t>
            </a:r>
          </a:p>
          <a:p>
            <a:r>
              <a:rPr lang="de-DE" dirty="0"/>
              <a:t>UART-Code: Jan </a:t>
            </a:r>
            <a:r>
              <a:rPr lang="de-DE" dirty="0" err="1"/>
              <a:t>Hoffmüller</a:t>
            </a:r>
            <a:r>
              <a:rPr lang="de-DE" dirty="0"/>
              <a:t> (</a:t>
            </a:r>
            <a:r>
              <a:rPr lang="de-DE" dirty="0" err="1"/>
              <a:t>Moodle</a:t>
            </a:r>
            <a:r>
              <a:rPr lang="de-DE" dirty="0"/>
              <a:t>-Kurs)</a:t>
            </a:r>
          </a:p>
          <a:p>
            <a:r>
              <a:rPr lang="de-DE" dirty="0"/>
              <a:t>Datenblatt dsPIC33FJ128GP802</a:t>
            </a:r>
          </a:p>
          <a:p>
            <a:r>
              <a:rPr lang="de-DE" dirty="0"/>
              <a:t>Datenblatt DHT22 </a:t>
            </a:r>
            <a:r>
              <a:rPr lang="de-DE" dirty="0">
                <a:hlinkClick r:id="rId5"/>
              </a:rPr>
              <a:t>https://cdn-shop.adafruit.com/datasheets/Digital+humidity+and+temperature+sensor+AM2302.pdf</a:t>
            </a:r>
            <a:endParaRPr lang="de-DE" dirty="0"/>
          </a:p>
          <a:p>
            <a:r>
              <a:rPr lang="de-DE" dirty="0"/>
              <a:t>Alle Code </a:t>
            </a:r>
            <a:r>
              <a:rPr lang="de-DE" dirty="0" err="1"/>
              <a:t>abbildungen</a:t>
            </a:r>
            <a:r>
              <a:rPr lang="de-DE" dirty="0"/>
              <a:t> stammen aus unserem Programm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D3560-17B0-DDE1-185F-97588F2C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C657CFF-1C6E-431E-9FB2-FBE8C4A16694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C1DDA6-C195-BD30-362F-0EFB63D3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C729F-5ABC-9FAC-7B4B-4358BF3A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7D345F-3283-7770-0010-382AED23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11998"/>
            <a:ext cx="10058400" cy="3849624"/>
          </a:xfrm>
        </p:spPr>
        <p:txBody>
          <a:bodyPr>
            <a:normAutofit/>
          </a:bodyPr>
          <a:lstStyle/>
          <a:p>
            <a:r>
              <a:rPr lang="de-DE" sz="2000" dirty="0"/>
              <a:t>Einführung</a:t>
            </a:r>
          </a:p>
          <a:p>
            <a:r>
              <a:rPr lang="de-DE" sz="2000" dirty="0"/>
              <a:t>Hardware</a:t>
            </a:r>
          </a:p>
          <a:p>
            <a:pPr lvl="1"/>
            <a:r>
              <a:rPr lang="de-DE" sz="2000" dirty="0"/>
              <a:t>dsPIC33</a:t>
            </a:r>
          </a:p>
          <a:p>
            <a:pPr lvl="1"/>
            <a:r>
              <a:rPr lang="de-DE" sz="2000" dirty="0"/>
              <a:t>Sensor DHT22</a:t>
            </a:r>
          </a:p>
          <a:p>
            <a:pPr lvl="1"/>
            <a:r>
              <a:rPr lang="de-DE" sz="2000" dirty="0"/>
              <a:t>OLED</a:t>
            </a:r>
          </a:p>
          <a:p>
            <a:r>
              <a:rPr lang="de-DE" sz="2200" dirty="0"/>
              <a:t>Code</a:t>
            </a:r>
          </a:p>
          <a:p>
            <a:r>
              <a:rPr lang="de-DE" sz="2200" dirty="0"/>
              <a:t>Erkenntnisse</a:t>
            </a:r>
          </a:p>
          <a:p>
            <a:r>
              <a:rPr lang="de-DE" sz="2200" dirty="0"/>
              <a:t>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D67DB-0F96-1F86-69C8-FC817497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F305659-8D5B-4FAA-A9FA-E9B9CAC8B8A3}" type="datetime1">
              <a:rPr lang="de-DE" smtClean="0"/>
              <a:t>21.01.2023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0D3E02-753B-9144-9D21-AA6145A3A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171" y="457200"/>
            <a:ext cx="2800351" cy="2100263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0530C89-4BC6-D29A-A761-42334ADA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Abbildung 1: </a:t>
            </a:r>
            <a:r>
              <a:rPr lang="de-DE" dirty="0">
                <a:hlinkClick r:id="rId3"/>
              </a:rPr>
              <a:t>https://www.komputer.de/zen/index.php?main_page=product_info&amp;products_id=150</a:t>
            </a:r>
            <a:endParaRPr lang="de-DE" dirty="0"/>
          </a:p>
          <a:p>
            <a:pPr rtl="0"/>
            <a:r>
              <a:rPr lang="de-DE" dirty="0"/>
              <a:t>Abbildung</a:t>
            </a:r>
            <a:r>
              <a:rPr lang="en-US" dirty="0"/>
              <a:t> 2: </a:t>
            </a:r>
            <a:r>
              <a:rPr lang="en-US" dirty="0">
                <a:hlinkClick r:id="rId4"/>
              </a:rPr>
              <a:t>https://lastminuteengineers.com/oled-display-esp8266-tutorial/</a:t>
            </a:r>
            <a:endParaRPr lang="en-US" dirty="0"/>
          </a:p>
          <a:p>
            <a:pPr rtl="0"/>
            <a:r>
              <a:rPr lang="en-US" dirty="0" err="1"/>
              <a:t>Abbildung</a:t>
            </a:r>
            <a:r>
              <a:rPr lang="en-US" dirty="0"/>
              <a:t> 3: </a:t>
            </a:r>
            <a:r>
              <a:rPr lang="en-US" dirty="0">
                <a:hlinkClick r:id="rId5"/>
              </a:rPr>
              <a:t>https://www.alliedelec.com/product/microchip-technology-inc-/dspic33fj128gp802-i-sp/70413842/</a:t>
            </a:r>
            <a:r>
              <a:rPr lang="en-US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182DFAD-1B12-B7B5-02A5-773F9873B9DD}"/>
              </a:ext>
            </a:extLst>
          </p:cNvPr>
          <p:cNvSpPr txBox="1"/>
          <p:nvPr/>
        </p:nvSpPr>
        <p:spPr>
          <a:xfrm>
            <a:off x="7722705" y="2242451"/>
            <a:ext cx="1561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1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50B9FA1-93FE-11FB-9AE5-E8DBD1CF70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270" y="2910854"/>
            <a:ext cx="1990725" cy="199072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ADF31141-D670-854F-DD7E-05FD6FB9E84D}"/>
              </a:ext>
            </a:extLst>
          </p:cNvPr>
          <p:cNvSpPr txBox="1"/>
          <p:nvPr/>
        </p:nvSpPr>
        <p:spPr>
          <a:xfrm>
            <a:off x="8503541" y="4974997"/>
            <a:ext cx="1043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2</a:t>
            </a:r>
          </a:p>
        </p:txBody>
      </p:sp>
      <p:pic>
        <p:nvPicPr>
          <p:cNvPr id="10" name="Grafik 9" descr="Ein Bild, das Text, Elektronik, Schaltkreis enthält.&#10;&#10;Automatisch generierte Beschreibung">
            <a:extLst>
              <a:ext uri="{FF2B5EF4-FFF2-40B4-BE49-F238E27FC236}">
                <a16:creationId xmlns:a16="http://schemas.microsoft.com/office/drawing/2014/main" id="{37B71711-4FD4-BF26-DC5C-755544E7CF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770" y="2988075"/>
            <a:ext cx="1836284" cy="183628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68A34CC-98DC-AAD0-3FB6-701A17B43AB8}"/>
              </a:ext>
            </a:extLst>
          </p:cNvPr>
          <p:cNvSpPr txBox="1"/>
          <p:nvPr/>
        </p:nvSpPr>
        <p:spPr>
          <a:xfrm>
            <a:off x="5895378" y="4596512"/>
            <a:ext cx="1561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3</a:t>
            </a:r>
          </a:p>
        </p:txBody>
      </p:sp>
    </p:spTree>
    <p:extLst>
      <p:ext uri="{BB962C8B-B14F-4D97-AF65-F5344CB8AC3E}">
        <p14:creationId xmlns:p14="http://schemas.microsoft.com/office/powerpoint/2010/main" val="60464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CFC18-AFD7-528C-46BE-F34AB0A9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95B70B-5777-906D-79E1-C18DE067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Ziel:</a:t>
            </a:r>
          </a:p>
          <a:p>
            <a:pPr lvl="1"/>
            <a:r>
              <a:rPr lang="de-DE" dirty="0"/>
              <a:t>Messen </a:t>
            </a:r>
            <a:r>
              <a:rPr lang="de-DE" dirty="0">
                <a:sym typeface="Wingdings" panose="05000000000000000000" pitchFamily="2" charset="2"/>
              </a:rPr>
              <a:t> Luftfeuchtigkeit  Temperatur </a:t>
            </a:r>
          </a:p>
          <a:p>
            <a:r>
              <a:rPr lang="de-DE" dirty="0">
                <a:sym typeface="Wingdings" panose="05000000000000000000" pitchFamily="2" charset="2"/>
              </a:rPr>
              <a:t>Aufgaben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Grenzen mit einer </a:t>
            </a:r>
            <a:r>
              <a:rPr lang="de-DE" b="1" dirty="0">
                <a:sym typeface="Wingdings" panose="05000000000000000000" pitchFamily="2" charset="2"/>
              </a:rPr>
              <a:t>Ampel</a:t>
            </a:r>
            <a:r>
              <a:rPr lang="de-DE" dirty="0">
                <a:sym typeface="Wingdings" panose="05000000000000000000" pitchFamily="2" charset="2"/>
              </a:rPr>
              <a:t> visualisieren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Anzeigen der Werte über das </a:t>
            </a:r>
            <a:r>
              <a:rPr lang="de-DE" b="1" dirty="0">
                <a:sym typeface="Wingdings" panose="05000000000000000000" pitchFamily="2" charset="2"/>
              </a:rPr>
              <a:t>OLED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Veränderung der Grenzen über </a:t>
            </a:r>
            <a:r>
              <a:rPr lang="de-DE" b="1" dirty="0">
                <a:sym typeface="Wingdings" panose="05000000000000000000" pitchFamily="2" charset="2"/>
              </a:rPr>
              <a:t>Eingabe „UART“</a:t>
            </a:r>
          </a:p>
          <a:p>
            <a:r>
              <a:rPr lang="de-DE" dirty="0">
                <a:sym typeface="Wingdings" panose="05000000000000000000" pitchFamily="2" charset="2"/>
              </a:rPr>
              <a:t>Überlegungen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Implementierung der Aufgaben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Effizientes Coding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Strukturierung der Codeteile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EA309B-AF90-2ABF-C47E-E3ED8B14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10E893-6986-507F-82C8-F3954127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Abbildung 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0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8049F-7336-7BEF-7975-00DBE00F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dsPIC33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CB51A-CCE9-F6A2-D892-9BE3ADB5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Hersteller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Microchip</a:t>
            </a:r>
          </a:p>
          <a:p>
            <a:r>
              <a:rPr lang="de-DE" dirty="0"/>
              <a:t>Eckpunkte:</a:t>
            </a:r>
          </a:p>
          <a:p>
            <a:pPr lvl="1"/>
            <a:r>
              <a:rPr lang="de-DE" dirty="0"/>
              <a:t>32-Bitprozessor</a:t>
            </a:r>
          </a:p>
          <a:p>
            <a:pPr lvl="1"/>
            <a:r>
              <a:rPr lang="de-DE" dirty="0"/>
              <a:t>Max. Taktfrequenz</a:t>
            </a:r>
            <a:r>
              <a:rPr lang="de-DE" dirty="0">
                <a:sym typeface="Wingdings" panose="05000000000000000000" pitchFamily="2" charset="2"/>
              </a:rPr>
              <a:t> 80 MHz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Integrierte DSP-Einheit (Audio- / Videosignal)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Über die erweiterten PWM-Funktionen präzise Steuerung von Motoren und Lasten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AD-Wandler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12-Bit / 10-Bit System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Kommunikationsschnittstellen: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UART, SPI, I2C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B7ABC4-2A82-D099-F788-04860B0F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4E7D12-9D5D-A67B-9460-FA48D9BA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 err="1"/>
              <a:t>Abbildung</a:t>
            </a:r>
            <a:r>
              <a:rPr lang="en-US" dirty="0"/>
              <a:t> 3: </a:t>
            </a:r>
            <a:r>
              <a:rPr lang="en-US" dirty="0">
                <a:hlinkClick r:id="rId2"/>
              </a:rPr>
              <a:t>https://www.alliedelec.com/product/microchip-technology-inc-/dspic33fj128gp802-i-sp/70413842/</a:t>
            </a:r>
            <a:endParaRPr lang="en-US" dirty="0"/>
          </a:p>
        </p:txBody>
      </p:sp>
      <p:pic>
        <p:nvPicPr>
          <p:cNvPr id="6" name="Grafik 5" descr="Ein Bild, das Text, Elektronik, Schaltkreis enthält.&#10;&#10;Automatisch generierte Beschreibung">
            <a:extLst>
              <a:ext uri="{FF2B5EF4-FFF2-40B4-BE49-F238E27FC236}">
                <a16:creationId xmlns:a16="http://schemas.microsoft.com/office/drawing/2014/main" id="{1A2B36CF-8BFC-FE98-BBB0-28F8AA49C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75" y="830802"/>
            <a:ext cx="1836284" cy="183628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190C8D3-128C-4571-3751-48F882CED087}"/>
              </a:ext>
            </a:extLst>
          </p:cNvPr>
          <p:cNvSpPr txBox="1"/>
          <p:nvPr/>
        </p:nvSpPr>
        <p:spPr>
          <a:xfrm>
            <a:off x="8159183" y="2439239"/>
            <a:ext cx="1561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3</a:t>
            </a:r>
          </a:p>
        </p:txBody>
      </p:sp>
    </p:spTree>
    <p:extLst>
      <p:ext uri="{BB962C8B-B14F-4D97-AF65-F5344CB8AC3E}">
        <p14:creationId xmlns:p14="http://schemas.microsoft.com/office/powerpoint/2010/main" val="7685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80DB8-F449-A53A-C1EE-700B7D7B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DHT 22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D7E692-4ADD-147B-06BF-1B7EC19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Hersteller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Aosong</a:t>
            </a:r>
            <a:r>
              <a:rPr lang="de-DE" dirty="0">
                <a:sym typeface="Wingdings" panose="05000000000000000000" pitchFamily="2" charset="2"/>
              </a:rPr>
              <a:t> Electronics</a:t>
            </a:r>
          </a:p>
          <a:p>
            <a:r>
              <a:rPr lang="de-DE" dirty="0">
                <a:sym typeface="Wingdings" panose="05000000000000000000" pitchFamily="2" charset="2"/>
              </a:rPr>
              <a:t>Eigenschaften: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Messgenauigkeit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Luftfeuchtigkeit  2-5%</a:t>
            </a:r>
          </a:p>
          <a:p>
            <a:pPr lvl="2"/>
            <a:r>
              <a:rPr lang="de-DE" dirty="0"/>
              <a:t>Temperatur </a:t>
            </a:r>
            <a:r>
              <a:rPr lang="de-DE" dirty="0">
                <a:sym typeface="Wingdings" panose="05000000000000000000" pitchFamily="2" charset="2"/>
              </a:rPr>
              <a:t> +- 0,5°C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Temperaturbereich  -40 bis 80°C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Luftfeuchtigkeitsbereich 0-100%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Datenübertragung 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-Wire-Bus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47D23D-8EA8-0A0A-998A-0E14A4F5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E739AF-81CE-4386-9603-FA644B83666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74BA4-6511-9450-8676-C22A24BD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Abbildung 1: </a:t>
            </a:r>
            <a:r>
              <a:rPr lang="de-DE" dirty="0">
                <a:hlinkClick r:id="rId2"/>
              </a:rPr>
              <a:t>https://www.komputer.de/zen/index.php?main_page=product_info&amp;products_id=150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B26953-E671-1E68-DE25-338B8B669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171" y="457200"/>
            <a:ext cx="2800351" cy="210026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CEB0ABD-1AE6-D3D1-B685-D45185C0B6E3}"/>
              </a:ext>
            </a:extLst>
          </p:cNvPr>
          <p:cNvSpPr txBox="1"/>
          <p:nvPr/>
        </p:nvSpPr>
        <p:spPr>
          <a:xfrm>
            <a:off x="7722705" y="2242451"/>
            <a:ext cx="1561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1</a:t>
            </a:r>
          </a:p>
        </p:txBody>
      </p:sp>
    </p:spTree>
    <p:extLst>
      <p:ext uri="{BB962C8B-B14F-4D97-AF65-F5344CB8AC3E}">
        <p14:creationId xmlns:p14="http://schemas.microsoft.com/office/powerpoint/2010/main" val="338446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49247-E85F-4E41-1C53-C0897284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OLED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B5CA5E-3BB6-8C75-1F9F-1C3381D7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OLEDs werden in vielen Bereichen benutzt. Einschalten könne je nach Preis größer ausfallen.</a:t>
            </a:r>
          </a:p>
          <a:p>
            <a:r>
              <a:rPr lang="de-DE" dirty="0">
                <a:sym typeface="Wingdings" panose="05000000000000000000" pitchFamily="2" charset="2"/>
              </a:rPr>
              <a:t>Eigenschaften des genutzten OLED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Auflösung  128*64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Ansteuerung  I2C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Farben  Schwarz / Weiß „Monochrom OLED“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BEA5CA-B697-A5C9-CBBD-243E51D3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091B12-7EA0-6EF0-2150-E0FF0FAD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Abbildung</a:t>
            </a:r>
            <a:r>
              <a:rPr lang="en-US" dirty="0"/>
              <a:t> 2: </a:t>
            </a:r>
            <a:r>
              <a:rPr lang="en-US" dirty="0">
                <a:hlinkClick r:id="rId2"/>
              </a:rPr>
              <a:t>https://lastminuteengineers.com/oled-display-esp8266-tutorial/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F04CB7D-A883-7536-13D3-88F25430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830" y="2715545"/>
            <a:ext cx="1990725" cy="19907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EB86A5B-091C-57A4-1915-2D75BE6DC27A}"/>
              </a:ext>
            </a:extLst>
          </p:cNvPr>
          <p:cNvSpPr txBox="1"/>
          <p:nvPr/>
        </p:nvSpPr>
        <p:spPr>
          <a:xfrm>
            <a:off x="9116101" y="4779688"/>
            <a:ext cx="1043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2</a:t>
            </a:r>
          </a:p>
        </p:txBody>
      </p:sp>
    </p:spTree>
    <p:extLst>
      <p:ext uri="{BB962C8B-B14F-4D97-AF65-F5344CB8AC3E}">
        <p14:creationId xmlns:p14="http://schemas.microsoft.com/office/powerpoint/2010/main" val="374781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651A2-666F-D5E9-F47B-BD1137F1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00C91-62FF-6768-1161-4BCB1A956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Strukturierung der Dateien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Strukturierung nach Themenbehandlung, Gliederung in eigenen Ordnern</a:t>
            </a:r>
          </a:p>
          <a:p>
            <a:r>
              <a:rPr lang="de-DE" dirty="0"/>
              <a:t>„</a:t>
            </a:r>
            <a:r>
              <a:rPr lang="de-DE" dirty="0" err="1"/>
              <a:t>ampel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Initialisierung aller Funktionen für die Ampelsteuerung</a:t>
            </a:r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config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Konfigurationseinstellungen  (Pragma, globale „Definitionen“, PLL)</a:t>
            </a:r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dht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Initialisierung aller Funktionen für den DHT22</a:t>
            </a:r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oled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Initialisierung aller Funktionen für das OLED</a:t>
            </a:r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timer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Initialisierung aller Funktionen für die </a:t>
            </a:r>
            <a:r>
              <a:rPr lang="de-DE" dirty="0" err="1">
                <a:sym typeface="Wingdings" panose="05000000000000000000" pitchFamily="2" charset="2"/>
              </a:rPr>
              <a:t>Timer</a:t>
            </a:r>
            <a:r>
              <a:rPr lang="de-DE" dirty="0">
                <a:sym typeface="Wingdings" panose="05000000000000000000" pitchFamily="2" charset="2"/>
              </a:rPr>
              <a:t> (Start-</a:t>
            </a:r>
            <a:r>
              <a:rPr lang="de-DE" dirty="0" err="1">
                <a:sym typeface="Wingdings" panose="05000000000000000000" pitchFamily="2" charset="2"/>
              </a:rPr>
              <a:t>Timer</a:t>
            </a:r>
            <a:r>
              <a:rPr lang="de-DE" dirty="0">
                <a:sym typeface="Wingdings" panose="05000000000000000000" pitchFamily="2" charset="2"/>
              </a:rPr>
              <a:t> und weiter Verlauf)</a:t>
            </a:r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uart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Initialisierung aller Funktionen für die Eingabe (UART)</a:t>
            </a:r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main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Steht selbstständig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D4A197-C320-B486-85A1-A31308FE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8FC54D-5282-F786-C4E0-1631497C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Abbildung 1: https://www.komputer.de/zen/index.php?main_page=product_info&amp;products_id=150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A6F46-1F8C-107A-A9FD-2B2AC4D0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de-DE" dirty="0"/>
              <a:t>„</a:t>
            </a:r>
            <a:r>
              <a:rPr lang="de-DE" dirty="0" err="1"/>
              <a:t>ampel</a:t>
            </a:r>
            <a:r>
              <a:rPr lang="de-DE" dirty="0"/>
              <a:t>“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2994965-F1F7-5D22-5ECD-F5E9C2653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03" t="7419" r="3462" b="8281"/>
          <a:stretch/>
        </p:blipFill>
        <p:spPr>
          <a:xfrm>
            <a:off x="381738" y="1802166"/>
            <a:ext cx="11459232" cy="3710867"/>
          </a:xfrm>
          <a:ln>
            <a:noFill/>
          </a:ln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8E500-7CB3-57D5-3B1D-06B2EB5A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878708FE-2DD0-4A9D-BF1C-99DA12B2423D}" type="datetime1">
              <a:rPr lang="de-DE" smtClean="0"/>
              <a:pPr rtl="0">
                <a:spcAft>
                  <a:spcPts val="600"/>
                </a:spcAft>
              </a:pPr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DCF8B7-72C1-DB48-88FE-019DFD5B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032526"/>
            <a:ext cx="5816600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/>
              <a:t>Abbildung 4: Ausschnitt „</a:t>
            </a:r>
            <a:r>
              <a:rPr lang="de-DE" dirty="0" err="1"/>
              <a:t>ampel.c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Screen </a:t>
            </a:r>
            <a:r>
              <a:rPr lang="de-DE" dirty="0" err="1">
                <a:sym typeface="Wingdings" panose="05000000000000000000" pitchFamily="2" charset="2"/>
              </a:rPr>
              <a:t>shot</a:t>
            </a:r>
            <a:r>
              <a:rPr lang="de-DE" dirty="0">
                <a:sym typeface="Wingdings" panose="05000000000000000000" pitchFamily="2" charset="2"/>
              </a:rPr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2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FD971-9686-0720-B51E-CFC985E3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config</a:t>
            </a:r>
            <a:r>
              <a:rPr lang="de-DE" dirty="0"/>
              <a:t>“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8849C843-6FE9-33FA-0093-E71E8B8E75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2150" t="19602" r="14758" b="17720"/>
          <a:stretch/>
        </p:blipFill>
        <p:spPr>
          <a:xfrm>
            <a:off x="4539674" y="962635"/>
            <a:ext cx="2540000" cy="1746250"/>
          </a:xfr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8A1BB25B-2C2D-8B4E-E81F-C62C13466D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4717" t="12454" r="4860" b="13856"/>
          <a:stretch/>
        </p:blipFill>
        <p:spPr>
          <a:xfrm>
            <a:off x="735675" y="2845003"/>
            <a:ext cx="9649231" cy="305391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000462-F506-FFD3-0428-57EB5263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8708FE-2DD0-4A9D-BF1C-99DA12B2423D}" type="datetime1">
              <a:rPr lang="de-DE" smtClean="0"/>
              <a:t>21.01.2023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201E68-5813-19F2-3CAA-461093A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Century Gothic (Textkörper)"/>
              </a:rPr>
              <a:t>Abbildung x: Aus </a:t>
            </a:r>
            <a:r>
              <a:rPr lang="de-DE" dirty="0">
                <a:solidFill>
                  <a:schemeClr val="tx1"/>
                </a:solidFill>
                <a:latin typeface="Century Gothic (Textkörper)"/>
              </a:rPr>
              <a:t>„</a:t>
            </a:r>
            <a:r>
              <a:rPr lang="de-DE" b="0" dirty="0" err="1">
                <a:solidFill>
                  <a:schemeClr val="tx1"/>
                </a:solidFill>
                <a:effectLst/>
                <a:latin typeface="Century Gothic (Textkörper)"/>
              </a:rPr>
              <a:t>global_definitions.h</a:t>
            </a:r>
            <a:r>
              <a:rPr lang="de-DE" dirty="0">
                <a:solidFill>
                  <a:schemeClr val="tx1"/>
                </a:solidFill>
                <a:latin typeface="Century Gothic (Textkörper)"/>
              </a:rPr>
              <a:t>“ </a:t>
            </a:r>
            <a:r>
              <a:rPr lang="de-DE" dirty="0">
                <a:solidFill>
                  <a:schemeClr val="tx1"/>
                </a:solidFill>
                <a:latin typeface="Century Gothic (Textkörper)"/>
                <a:sym typeface="Wingdings" panose="05000000000000000000" pitchFamily="2" charset="2"/>
              </a:rPr>
              <a:t> Screen </a:t>
            </a:r>
            <a:r>
              <a:rPr lang="de-DE" dirty="0" err="1">
                <a:solidFill>
                  <a:schemeClr val="tx1"/>
                </a:solidFill>
                <a:latin typeface="Century Gothic (Textkörper)"/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tx1"/>
                </a:solidFill>
                <a:latin typeface="Century Gothic (Textkörper)"/>
                <a:sym typeface="Wingdings" panose="05000000000000000000" pitchFamily="2" charset="2"/>
              </a:rPr>
              <a:t> 2</a:t>
            </a:r>
            <a:endParaRPr lang="de-DE" dirty="0">
              <a:solidFill>
                <a:schemeClr val="tx1"/>
              </a:solidFill>
              <a:latin typeface="Century Gothic (Textkörper)"/>
            </a:endParaRPr>
          </a:p>
          <a:p>
            <a:r>
              <a:rPr lang="de-DE" dirty="0">
                <a:latin typeface="Century Gothic (Textkörper)"/>
              </a:rPr>
              <a:t>Abbildung x: Aus </a:t>
            </a:r>
            <a:r>
              <a:rPr lang="de-DE" dirty="0">
                <a:solidFill>
                  <a:schemeClr val="tx1"/>
                </a:solidFill>
                <a:latin typeface="Century Gothic (Textkörper)"/>
              </a:rPr>
              <a:t>„</a:t>
            </a:r>
            <a:r>
              <a:rPr lang="de-DE" b="0" dirty="0" err="1">
                <a:solidFill>
                  <a:schemeClr val="tx1"/>
                </a:solidFill>
                <a:effectLst/>
                <a:latin typeface="Century Gothic (Textkörper)"/>
              </a:rPr>
              <a:t>global_definitions.h</a:t>
            </a:r>
            <a:r>
              <a:rPr lang="de-DE" dirty="0">
                <a:solidFill>
                  <a:schemeClr val="tx1"/>
                </a:solidFill>
                <a:latin typeface="Century Gothic (Textkörper)"/>
              </a:rPr>
              <a:t>“ </a:t>
            </a:r>
            <a:r>
              <a:rPr lang="de-DE" dirty="0">
                <a:solidFill>
                  <a:schemeClr val="tx1"/>
                </a:solidFill>
                <a:latin typeface="Century Gothic (Textkörper)"/>
                <a:sym typeface="Wingdings" panose="05000000000000000000" pitchFamily="2" charset="2"/>
              </a:rPr>
              <a:t> </a:t>
            </a:r>
            <a:r>
              <a:rPr lang="de-DE" dirty="0" err="1">
                <a:solidFill>
                  <a:schemeClr val="tx1"/>
                </a:solidFill>
                <a:latin typeface="Century Gothic (Textkörper)"/>
                <a:sym typeface="Wingdings" panose="05000000000000000000" pitchFamily="2" charset="2"/>
              </a:rPr>
              <a:t>Screnn</a:t>
            </a:r>
            <a:r>
              <a:rPr lang="de-DE" dirty="0">
                <a:solidFill>
                  <a:schemeClr val="tx1"/>
                </a:solidFill>
                <a:latin typeface="Century Gothic (Textkörper)"/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entury Gothic (Textkörper)"/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tx1"/>
                </a:solidFill>
                <a:latin typeface="Century Gothic (Textkörper)"/>
                <a:sym typeface="Wingdings" panose="05000000000000000000" pitchFamily="2" charset="2"/>
              </a:rPr>
              <a:t> 2</a:t>
            </a:r>
            <a:endParaRPr lang="en-US" dirty="0">
              <a:solidFill>
                <a:schemeClr val="tx1"/>
              </a:solidFill>
              <a:latin typeface="Century Gothic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670765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9_TF78438558" id="{52906723-C130-4574-979F-893E907F73E5}" vid="{E635294A-DA31-4A29-8208-4BAAB3845E9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{4A23C0BA-52D6-4B98-A057-87264EF18AD8}tf78438558_win32</Template>
  <TotalTime>0</TotalTime>
  <Words>803</Words>
  <Application>Microsoft Office PowerPoint</Application>
  <PresentationFormat>Breitbild</PresentationFormat>
  <Paragraphs>127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Calibri</vt:lpstr>
      <vt:lpstr>Century Gothic</vt:lpstr>
      <vt:lpstr>Century Gothic (Textkörper)</vt:lpstr>
      <vt:lpstr>Garamond</vt:lpstr>
      <vt:lpstr>Wingdings</vt:lpstr>
      <vt:lpstr>SavonVTI</vt:lpstr>
      <vt:lpstr>DHT22 Temperatur und Luftfeuchtigkeit</vt:lpstr>
      <vt:lpstr>Gliederung</vt:lpstr>
      <vt:lpstr>Einführung</vt:lpstr>
      <vt:lpstr>dsPIC33</vt:lpstr>
      <vt:lpstr>Sensor DHT 22</vt:lpstr>
      <vt:lpstr>OLED</vt:lpstr>
      <vt:lpstr>Code</vt:lpstr>
      <vt:lpstr>„ampel“</vt:lpstr>
      <vt:lpstr>„config“</vt:lpstr>
      <vt:lpstr>„dht“</vt:lpstr>
      <vt:lpstr>„oled“</vt:lpstr>
      <vt:lpstr>„timer“</vt:lpstr>
      <vt:lpstr>„uart“</vt:lpstr>
      <vt:lpstr>„main“</vt:lpstr>
      <vt:lpstr>Erkenntnis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DHT22 Temperatur und Luftfeuchtigkeit</dc:title>
  <dc:creator>Felix Baumgart</dc:creator>
  <cp:lastModifiedBy>Felix Baumgart</cp:lastModifiedBy>
  <cp:revision>7</cp:revision>
  <dcterms:created xsi:type="dcterms:W3CDTF">2023-01-14T11:39:48Z</dcterms:created>
  <dcterms:modified xsi:type="dcterms:W3CDTF">2023-01-21T13:45:07Z</dcterms:modified>
</cp:coreProperties>
</file>