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67" r:id="rId2"/>
    <p:sldId id="317" r:id="rId3"/>
    <p:sldId id="268" r:id="rId4"/>
    <p:sldId id="318" r:id="rId5"/>
    <p:sldId id="329" r:id="rId6"/>
    <p:sldId id="319" r:id="rId7"/>
    <p:sldId id="320" r:id="rId8"/>
    <p:sldId id="330" r:id="rId9"/>
    <p:sldId id="321" r:id="rId10"/>
    <p:sldId id="340" r:id="rId11"/>
    <p:sldId id="339" r:id="rId12"/>
    <p:sldId id="343" r:id="rId13"/>
    <p:sldId id="344" r:id="rId14"/>
    <p:sldId id="341" r:id="rId15"/>
    <p:sldId id="324" r:id="rId16"/>
    <p:sldId id="269" r:id="rId17"/>
    <p:sldId id="33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2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65" autoAdjust="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July 11,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July 11,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July 11,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July 11,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July 11, 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July 11,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July 11,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July 11,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July 11,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July 11,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July 11,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July 11,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000" dirty="0" smtClean="0"/>
              <a:t>Pfizer</a:t>
            </a:r>
            <a:br>
              <a:rPr lang="en-US" sz="7000" dirty="0" smtClean="0"/>
            </a:br>
            <a:r>
              <a:rPr lang="en-US" sz="7000" dirty="0" smtClean="0"/>
              <a:t>Presentation</a:t>
            </a:r>
            <a:endParaRPr lang="en-US" sz="7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236752"/>
            <a:ext cx="6858000" cy="914400"/>
          </a:xfrm>
        </p:spPr>
        <p:txBody>
          <a:bodyPr/>
          <a:lstStyle/>
          <a:p>
            <a:r>
              <a:rPr lang="en-US" dirty="0" smtClean="0"/>
              <a:t>MBAJ Finance 2.0 – Team 3b</a:t>
            </a:r>
          </a:p>
        </p:txBody>
      </p:sp>
    </p:spTree>
    <p:extLst>
      <p:ext uri="{BB962C8B-B14F-4D97-AF65-F5344CB8AC3E}">
        <p14:creationId xmlns:p14="http://schemas.microsoft.com/office/powerpoint/2010/main" val="6639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418"/>
            <a:ext cx="7620000" cy="698182"/>
          </a:xfrm>
        </p:spPr>
        <p:txBody>
          <a:bodyPr>
            <a:normAutofit/>
          </a:bodyPr>
          <a:lstStyle/>
          <a:p>
            <a:r>
              <a:rPr lang="en-US" dirty="0" smtClean="0"/>
              <a:t>VALUATION ANALYSIS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447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7620000" cy="979695"/>
          </a:xfrm>
        </p:spPr>
        <p:txBody>
          <a:bodyPr>
            <a:normAutofit/>
          </a:bodyPr>
          <a:lstStyle/>
          <a:p>
            <a:r>
              <a:rPr lang="en-US" dirty="0" smtClean="0"/>
              <a:t>We analyzed an LBO opportunity of Pfizer at a 10x valuation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60" y="2441932"/>
            <a:ext cx="6699049" cy="255020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96660" y="4691817"/>
            <a:ext cx="7341079" cy="2948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endParaRPr lang="en-US" sz="1400" dirty="0" smtClean="0"/>
          </a:p>
          <a:p>
            <a:pPr marL="0" lvl="1" indent="0">
              <a:spcAft>
                <a:spcPts val="600"/>
              </a:spcAft>
              <a:buFont typeface="Arial" pitchFamily="34" charset="0"/>
              <a:buNone/>
            </a:pPr>
            <a:r>
              <a:rPr lang="en-US" sz="1200" b="1" dirty="0" smtClean="0"/>
              <a:t> 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50485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418"/>
            <a:ext cx="7620000" cy="698182"/>
          </a:xfrm>
        </p:spPr>
        <p:txBody>
          <a:bodyPr>
            <a:normAutofit/>
          </a:bodyPr>
          <a:lstStyle/>
          <a:p>
            <a:r>
              <a:rPr lang="en-US" dirty="0" smtClean="0"/>
              <a:t>VALUATION ANALYSIS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447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7187" y="1295401"/>
            <a:ext cx="7620000" cy="979695"/>
          </a:xfrm>
        </p:spPr>
        <p:txBody>
          <a:bodyPr>
            <a:normAutofit/>
          </a:bodyPr>
          <a:lstStyle/>
          <a:p>
            <a:r>
              <a:rPr lang="en-US" dirty="0" smtClean="0"/>
              <a:t>Current position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69531"/>
            <a:ext cx="7554367" cy="195318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11821" y="4156425"/>
            <a:ext cx="7565366" cy="1530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400" dirty="0"/>
              <a:t>Pfizer </a:t>
            </a:r>
            <a:r>
              <a:rPr lang="en-US" sz="1400" dirty="0" smtClean="0"/>
              <a:t>Inc</a:t>
            </a:r>
            <a:r>
              <a:rPr lang="en-US" sz="1400" dirty="0"/>
              <a:t>. is the world’s largest pharmaceutical company in terms of </a:t>
            </a:r>
            <a:r>
              <a:rPr lang="en-US" sz="1400" dirty="0" smtClean="0"/>
              <a:t>prescription sales revenue. </a:t>
            </a:r>
            <a:r>
              <a:rPr lang="en-US" sz="1400" dirty="0"/>
              <a:t>The New York City-based company generated some 59 billion U.S. </a:t>
            </a:r>
            <a:r>
              <a:rPr lang="en-US" sz="1400" dirty="0"/>
              <a:t>dollars of </a:t>
            </a:r>
            <a:r>
              <a:rPr lang="en-US" sz="1400" dirty="0" smtClean="0"/>
              <a:t>total revenue in 2012</a:t>
            </a:r>
            <a:r>
              <a:rPr lang="en-US" sz="1400" dirty="0"/>
              <a:t>. </a:t>
            </a:r>
            <a:r>
              <a:rPr lang="en-US" sz="1400" dirty="0"/>
              <a:t>Based on net income, Pfizer is also at the top globally. </a:t>
            </a:r>
            <a:r>
              <a:rPr lang="en-US" sz="1400" dirty="0"/>
              <a:t>As of 2012, Pfizer had </a:t>
            </a:r>
            <a:r>
              <a:rPr lang="en-US" sz="1400" dirty="0" smtClean="0"/>
              <a:t>a market value that </a:t>
            </a:r>
            <a:r>
              <a:rPr lang="en-US" sz="1400" dirty="0"/>
              <a:t>exceeded 170 billion U.S. </a:t>
            </a:r>
            <a:r>
              <a:rPr lang="en-US" sz="1400" dirty="0"/>
              <a:t>dollars</a:t>
            </a:r>
          </a:p>
          <a:p>
            <a:pPr marL="0" lvl="1" indent="0">
              <a:spcAft>
                <a:spcPts val="600"/>
              </a:spcAft>
              <a:buFont typeface="Arial" pitchFamily="34" charset="0"/>
              <a:buNone/>
            </a:pP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9746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418"/>
            <a:ext cx="7620000" cy="698182"/>
          </a:xfrm>
        </p:spPr>
        <p:txBody>
          <a:bodyPr>
            <a:normAutofit/>
          </a:bodyPr>
          <a:lstStyle/>
          <a:p>
            <a:r>
              <a:rPr lang="en-US" dirty="0" smtClean="0"/>
              <a:t>VALUATION ANALYSIS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188" y="1828800"/>
            <a:ext cx="7423838" cy="4433977"/>
          </a:xfrm>
        </p:spPr>
        <p:txBody>
          <a:bodyPr>
            <a:noAutofit/>
          </a:bodyPr>
          <a:lstStyle/>
          <a:p>
            <a:pPr marL="342900" lvl="1" indent="-342900">
              <a:spcAft>
                <a:spcPts val="600"/>
              </a:spcAft>
              <a:buFont typeface="+mj-lt"/>
              <a:buAutoNum type="arabicParenR"/>
            </a:pPr>
            <a:r>
              <a:rPr lang="en-US" sz="1400" dirty="0" smtClean="0"/>
              <a:t>Pfizer's </a:t>
            </a:r>
            <a:r>
              <a:rPr lang="en-US" sz="1400" dirty="0"/>
              <a:t>best-selling drugs such as Lipitor, Effexor, </a:t>
            </a:r>
            <a:r>
              <a:rPr lang="en-US" sz="1400" dirty="0" smtClean="0"/>
              <a:t>face some hurdles in the near term, and will have </a:t>
            </a:r>
            <a:r>
              <a:rPr lang="en-US" sz="1400" dirty="0"/>
              <a:t>a significant negative impact on </a:t>
            </a:r>
            <a:r>
              <a:rPr lang="en-US" sz="1400" dirty="0" smtClean="0"/>
              <a:t>Pfizer's future revenue.</a:t>
            </a:r>
          </a:p>
          <a:p>
            <a:pPr marL="342900" lvl="1" indent="-342900">
              <a:spcAft>
                <a:spcPts val="600"/>
              </a:spcAft>
              <a:buFont typeface="+mj-lt"/>
              <a:buAutoNum type="arabicParenR"/>
            </a:pPr>
            <a:r>
              <a:rPr lang="en-US" sz="1400" dirty="0" smtClean="0"/>
              <a:t>Lipitor lost </a:t>
            </a:r>
            <a:r>
              <a:rPr lang="en-US" sz="1400" dirty="0"/>
              <a:t>59% of its worldwide sales--and 81% in the U.S. From $9.577 billion in 2011, Lipitor faded to $3.948 in 2012.</a:t>
            </a:r>
            <a:endParaRPr lang="en-US" sz="1400" dirty="0" smtClean="0"/>
          </a:p>
          <a:p>
            <a:pPr marL="342900" lvl="1" indent="-342900">
              <a:spcAft>
                <a:spcPts val="600"/>
              </a:spcAft>
              <a:buFont typeface="+mj-lt"/>
              <a:buAutoNum type="arabicParenR"/>
            </a:pPr>
            <a:r>
              <a:rPr lang="en-US" sz="1400" dirty="0" smtClean="0"/>
              <a:t>With </a:t>
            </a:r>
            <a:r>
              <a:rPr lang="en-US" sz="1400" dirty="0"/>
              <a:t>a combined $17B or 25% of Pfizer's total sales in 2011, have indeed experienced a decline of over $7B revenue (or -40</a:t>
            </a:r>
            <a:r>
              <a:rPr lang="en-US" sz="1400" dirty="0" smtClean="0"/>
              <a:t>%). The </a:t>
            </a:r>
            <a:r>
              <a:rPr lang="en-US" sz="1400" dirty="0"/>
              <a:t>revenue from these drugs will continue declining to $5.6B in </a:t>
            </a:r>
            <a:r>
              <a:rPr lang="en-US" sz="1400" dirty="0" smtClean="0"/>
              <a:t>2016.</a:t>
            </a:r>
          </a:p>
          <a:p>
            <a:pPr marL="342900" lvl="1" indent="-342900">
              <a:spcAft>
                <a:spcPts val="600"/>
              </a:spcAft>
              <a:buFont typeface="+mj-lt"/>
              <a:buAutoNum type="arabicParenR"/>
            </a:pPr>
            <a:r>
              <a:rPr lang="en-US" sz="1400" dirty="0"/>
              <a:t>Major Drugs industry saw R</a:t>
            </a:r>
            <a:r>
              <a:rPr lang="en-US" sz="1400" dirty="0" smtClean="0"/>
              <a:t>evenue </a:t>
            </a:r>
            <a:r>
              <a:rPr lang="en-US" sz="1400" dirty="0"/>
              <a:t>decrease just by -3.48%, Pfizer announced -8.52% year on year sales decline in the first quarter, to $ 11.35 billions, and underperformed the 9.75% Revenue growth in the Healthcare sector. </a:t>
            </a:r>
            <a:endParaRPr lang="en-US" sz="1400" dirty="0" smtClean="0"/>
          </a:p>
          <a:p>
            <a:pPr marL="342900" lvl="1" indent="-342900">
              <a:spcAft>
                <a:spcPts val="600"/>
              </a:spcAft>
              <a:buFont typeface="+mj-lt"/>
              <a:buAutoNum type="arabicParenR"/>
            </a:pPr>
            <a:r>
              <a:rPr lang="en-US" sz="1400" dirty="0"/>
              <a:t>Comparing company's Revenue to the forth quarter results, sales were lower by -16.26% . On the annual basis, average annual sales growth for Pfizer is 2.7%, while S &amp; P 500's including only Businesses with the first quarter Results, average yearly sales growth is 2.74% over the past five years</a:t>
            </a:r>
            <a:r>
              <a:rPr lang="en-US" sz="1400" dirty="0" smtClean="0"/>
              <a:t>.</a:t>
            </a:r>
          </a:p>
          <a:p>
            <a:pPr marL="342900" lvl="1" indent="-342900">
              <a:spcAft>
                <a:spcPts val="600"/>
              </a:spcAft>
              <a:buFont typeface="+mj-lt"/>
              <a:buAutoNum type="arabicParenR"/>
            </a:pPr>
            <a:endParaRPr lang="en-US" sz="1400" dirty="0" smtClean="0"/>
          </a:p>
          <a:p>
            <a:pPr marL="0" lvl="1" indent="0">
              <a:spcAft>
                <a:spcPts val="600"/>
              </a:spcAft>
              <a:buNone/>
            </a:pPr>
            <a:r>
              <a:rPr lang="en-US" sz="1200" dirty="0" smtClean="0"/>
              <a:t> </a:t>
            </a:r>
            <a:endParaRPr lang="en-US" sz="1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57187" y="1295401"/>
            <a:ext cx="7620000" cy="979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Future Challenges</a:t>
            </a:r>
          </a:p>
        </p:txBody>
      </p:sp>
    </p:spTree>
    <p:extLst>
      <p:ext uri="{BB962C8B-B14F-4D97-AF65-F5344CB8AC3E}">
        <p14:creationId xmlns:p14="http://schemas.microsoft.com/office/powerpoint/2010/main" val="177490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418"/>
            <a:ext cx="7620000" cy="698182"/>
          </a:xfrm>
        </p:spPr>
        <p:txBody>
          <a:bodyPr>
            <a:normAutofit/>
          </a:bodyPr>
          <a:lstStyle/>
          <a:p>
            <a:r>
              <a:rPr lang="en-US" dirty="0" smtClean="0"/>
              <a:t>VALUATION ANALYSIS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187" y="1588700"/>
            <a:ext cx="7341079" cy="2948795"/>
          </a:xfrm>
        </p:spPr>
        <p:txBody>
          <a:bodyPr>
            <a:noAutofit/>
          </a:bodyPr>
          <a:lstStyle/>
          <a:p>
            <a:pPr marL="342900" lvl="1" indent="-342900">
              <a:spcAft>
                <a:spcPts val="600"/>
              </a:spcAft>
              <a:buFont typeface="+mj-lt"/>
              <a:buAutoNum type="arabicParenR"/>
            </a:pPr>
            <a:endParaRPr lang="en-US" sz="1400" dirty="0" smtClean="0"/>
          </a:p>
          <a:p>
            <a:pPr marL="342900" lvl="1" indent="-342900">
              <a:spcAft>
                <a:spcPts val="600"/>
              </a:spcAft>
              <a:buFont typeface="+mj-lt"/>
              <a:buAutoNum type="arabicParenR"/>
            </a:pPr>
            <a:r>
              <a:rPr lang="en-US" sz="1400" dirty="0"/>
              <a:t>Pfizer's results show that shrinkage can be a positive thing. After all, the market loves the fact that Pfizer sold off its nutrition business, and that it's spinning off its animal health operation, </a:t>
            </a:r>
            <a:r>
              <a:rPr lang="en-US" sz="1400" dirty="0" err="1"/>
              <a:t>Zoetis</a:t>
            </a:r>
            <a:r>
              <a:rPr lang="en-US" sz="1400" dirty="0"/>
              <a:t>, beginning with an IPO at the end of this week. Indeed, analysts would like to see CEO Ian Read continue hiving off divisions--namely consumer health and generics. They pounce on any hints to that effect.</a:t>
            </a:r>
          </a:p>
          <a:p>
            <a:pPr marL="342900" lvl="1" indent="-342900">
              <a:spcAft>
                <a:spcPts val="600"/>
              </a:spcAft>
              <a:buFont typeface="+mj-lt"/>
              <a:buAutoNum type="arabicParenR"/>
            </a:pPr>
            <a:r>
              <a:rPr lang="en-US" sz="1400" dirty="0" smtClean="0"/>
              <a:t>Pfizer </a:t>
            </a:r>
            <a:r>
              <a:rPr lang="en-US" sz="1400" dirty="0"/>
              <a:t>can highlight its newer products: Lyrica, with 13% growth worldwide to $4.158 billion. </a:t>
            </a:r>
            <a:r>
              <a:rPr lang="en-US" sz="1400" dirty="0" err="1"/>
              <a:t>Prevnar</a:t>
            </a:r>
            <a:r>
              <a:rPr lang="en-US" sz="1400" dirty="0"/>
              <a:t>/</a:t>
            </a:r>
            <a:r>
              <a:rPr lang="en-US" sz="1400" dirty="0" err="1"/>
              <a:t>Prevenar</a:t>
            </a:r>
            <a:r>
              <a:rPr lang="en-US" sz="1400" dirty="0"/>
              <a:t> 13, with 2% growth to $3.718 billion</a:t>
            </a:r>
            <a:r>
              <a:rPr lang="en-US" sz="1400" dirty="0" smtClean="0"/>
              <a:t>. </a:t>
            </a:r>
            <a:r>
              <a:rPr lang="en-US" sz="1400" dirty="0" err="1" smtClean="0"/>
              <a:t>Sutent</a:t>
            </a:r>
            <a:r>
              <a:rPr lang="en-US" sz="1400" dirty="0"/>
              <a:t>, with 4% growth to $1.236 billion. And so on. More importantly, perhaps, it can cite the newly approved </a:t>
            </a:r>
            <a:r>
              <a:rPr lang="en-US" sz="1400" dirty="0" err="1"/>
              <a:t>Eliquis</a:t>
            </a:r>
            <a:r>
              <a:rPr lang="en-US" sz="1400" dirty="0"/>
              <a:t>, which promises to become the anticoagulant to beat, and </a:t>
            </a:r>
            <a:r>
              <a:rPr lang="en-US" sz="1400" dirty="0" err="1"/>
              <a:t>Xeljanz</a:t>
            </a:r>
            <a:r>
              <a:rPr lang="en-US" sz="1400" dirty="0"/>
              <a:t>, a first-in-class rheumatoid arthritis remedy. Maybe these will help reverse Pfizer's pharma sales decline.</a:t>
            </a:r>
            <a:endParaRPr lang="en-US" sz="1400" dirty="0" smtClean="0"/>
          </a:p>
          <a:p>
            <a:pPr marL="0" lvl="1" indent="0">
              <a:spcAft>
                <a:spcPts val="600"/>
              </a:spcAft>
              <a:buNone/>
            </a:pPr>
            <a:r>
              <a:rPr lang="en-US" sz="1200" b="1" dirty="0" smtClean="0"/>
              <a:t> </a:t>
            </a:r>
            <a:endParaRPr lang="en-US" sz="12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57187" y="1295401"/>
            <a:ext cx="7620000" cy="979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Growth Opportunities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531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418"/>
            <a:ext cx="7620000" cy="698182"/>
          </a:xfrm>
        </p:spPr>
        <p:txBody>
          <a:bodyPr>
            <a:normAutofit/>
          </a:bodyPr>
          <a:lstStyle/>
          <a:p>
            <a:r>
              <a:rPr lang="en-US" dirty="0" smtClean="0"/>
              <a:t>VALUATION ANALYSIS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90600"/>
            <a:ext cx="7747157" cy="494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3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418"/>
            <a:ext cx="7620000" cy="698182"/>
          </a:xfrm>
        </p:spPr>
        <p:txBody>
          <a:bodyPr>
            <a:normAutofit/>
          </a:bodyPr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7620000" cy="4787899"/>
          </a:xfrm>
        </p:spPr>
        <p:txBody>
          <a:bodyPr>
            <a:noAutofit/>
          </a:bodyPr>
          <a:lstStyle/>
          <a:p>
            <a:r>
              <a:rPr lang="en-US" sz="1400" dirty="0" smtClean="0"/>
              <a:t>We do </a:t>
            </a:r>
            <a:r>
              <a:rPr lang="en-US" sz="1400" u="sng" dirty="0" smtClean="0"/>
              <a:t>NOT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recommend making the investment in Pfizer</a:t>
            </a:r>
          </a:p>
          <a:p>
            <a:endParaRPr lang="en-US" sz="1400" dirty="0" smtClean="0"/>
          </a:p>
          <a:p>
            <a:pPr marL="457200" indent="-457200">
              <a:buAutoNum type="arabicParenR"/>
            </a:pPr>
            <a:r>
              <a:rPr lang="en-US" sz="1400" dirty="0" smtClean="0"/>
              <a:t>Logistically not feasible</a:t>
            </a:r>
          </a:p>
          <a:p>
            <a:pPr lvl="1" indent="0">
              <a:buNone/>
            </a:pPr>
            <a:r>
              <a:rPr lang="en-US" sz="1400" dirty="0" smtClean="0"/>
              <a:t>A deal of this magnitude would require a considerable number of PE firms to put together enough equity.  This is not attractive from an investors standpoint because it exposes all parties to a number of firms with varied investment strategies that are unknown and possibly undesirable.</a:t>
            </a:r>
          </a:p>
          <a:p>
            <a:pPr lvl="1" indent="0">
              <a:buNone/>
            </a:pPr>
            <a:endParaRPr lang="en-US" sz="1400" dirty="0"/>
          </a:p>
          <a:p>
            <a:pPr marL="457200" indent="-457200">
              <a:buAutoNum type="arabicParenR"/>
            </a:pPr>
            <a:r>
              <a:rPr lang="en-US" sz="1400" dirty="0" smtClean="0"/>
              <a:t>Growth prospects are low industry wide</a:t>
            </a:r>
          </a:p>
          <a:p>
            <a:pPr lvl="1" indent="0">
              <a:buNone/>
            </a:pPr>
            <a:r>
              <a:rPr lang="en-US" sz="1400" dirty="0" smtClean="0"/>
              <a:t>Research reports reflect an industry marred by high regulatory challenges, generic competition and projected growth of a mere 2% for the next 5 years.</a:t>
            </a:r>
          </a:p>
          <a:p>
            <a:pPr lvl="1" indent="0">
              <a:buNone/>
            </a:pPr>
            <a:endParaRPr lang="en-US" sz="1400" dirty="0" smtClean="0"/>
          </a:p>
          <a:p>
            <a:pPr marL="457200" indent="-457200">
              <a:buAutoNum type="arabicParenR"/>
            </a:pPr>
            <a:r>
              <a:rPr lang="en-US" sz="1400" dirty="0" smtClean="0"/>
              <a:t>To maintain dominance, capital expenditures are incredibly high for the pharmaceutical industry</a:t>
            </a:r>
          </a:p>
          <a:p>
            <a:pPr lvl="1" indent="0">
              <a:buNone/>
            </a:pPr>
            <a:r>
              <a:rPr lang="en-US" sz="1400" dirty="0" smtClean="0"/>
              <a:t>FDA requires considerable fees to approve drugs, research and development can take up to 20% of revenues and only 2 out of 10 drugs will generate enough revenue to justify the expense need to develop the drug according to </a:t>
            </a:r>
            <a:r>
              <a:rPr lang="en-US" sz="1400" dirty="0"/>
              <a:t>Pharmaceutical Research and Manufacturers of America (</a:t>
            </a:r>
            <a:r>
              <a:rPr lang="en-US" sz="1400" dirty="0" err="1"/>
              <a:t>PhRMA</a:t>
            </a:r>
            <a:r>
              <a:rPr lang="en-US" sz="1400" dirty="0" smtClean="0"/>
              <a:t>).</a:t>
            </a:r>
            <a:endParaRPr lang="en-US" sz="1400" dirty="0"/>
          </a:p>
          <a:p>
            <a:pPr lvl="1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79432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27718"/>
            <a:ext cx="8661400" cy="698182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9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418"/>
            <a:ext cx="7620000" cy="698182"/>
          </a:xfrm>
        </p:spPr>
        <p:txBody>
          <a:bodyPr>
            <a:normAutofit/>
          </a:bodyPr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6001"/>
            <a:ext cx="7620000" cy="979695"/>
          </a:xfrm>
        </p:spPr>
        <p:txBody>
          <a:bodyPr/>
          <a:lstStyle/>
          <a:p>
            <a:r>
              <a:rPr lang="en-US" dirty="0" smtClean="0"/>
              <a:t>Pfizer is led by a very experienced team</a:t>
            </a:r>
          </a:p>
        </p:txBody>
      </p:sp>
      <p:sp>
        <p:nvSpPr>
          <p:cNvPr id="5" name="Content Placeholder 12"/>
          <p:cNvSpPr txBox="1">
            <a:spLocks/>
          </p:cNvSpPr>
          <p:nvPr/>
        </p:nvSpPr>
        <p:spPr>
          <a:xfrm>
            <a:off x="628630" y="1526642"/>
            <a:ext cx="7842270" cy="4975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sz="1600" b="0" dirty="0" smtClean="0"/>
              <a:t>Ian C. Read – CEO and Chairman of the Board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 smtClean="0"/>
              <a:t>Joined Pfizer in 1978, working in Latin America through 1995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 smtClean="0"/>
              <a:t>Various executive positions, previously President of Pharmaceutical Operations prior to being named CEO in 2010</a:t>
            </a:r>
          </a:p>
          <a:p>
            <a:pPr marL="342900" indent="-342900">
              <a:buFont typeface="Arial"/>
              <a:buChar char="•"/>
            </a:pPr>
            <a:r>
              <a:rPr lang="en-US" sz="1600" b="0" dirty="0" smtClean="0"/>
              <a:t>Olivier </a:t>
            </a:r>
            <a:r>
              <a:rPr lang="en-US" sz="1600" b="0" dirty="0" err="1" smtClean="0"/>
              <a:t>Brandicourt</a:t>
            </a:r>
            <a:r>
              <a:rPr lang="en-US" sz="1600" b="0" dirty="0" smtClean="0"/>
              <a:t> </a:t>
            </a:r>
            <a:r>
              <a:rPr lang="en-US" sz="1600" b="0" dirty="0"/>
              <a:t>– </a:t>
            </a:r>
            <a:r>
              <a:rPr lang="en-US" sz="1600" b="0" dirty="0" smtClean="0"/>
              <a:t>President, Emerging Markets and Established Products</a:t>
            </a:r>
            <a:endParaRPr lang="en-US" sz="1600" b="0" dirty="0"/>
          </a:p>
          <a:p>
            <a:pPr marL="800100" lvl="1" indent="-342900">
              <a:buFont typeface="Arial"/>
              <a:buChar char="•"/>
            </a:pPr>
            <a:r>
              <a:rPr lang="en-US" sz="1600" dirty="0" smtClean="0"/>
              <a:t>Previously President of Primary Care, Specialty Care and international units</a:t>
            </a:r>
          </a:p>
          <a:p>
            <a:pPr marL="342900" indent="-342900">
              <a:buFont typeface="Arial"/>
              <a:buChar char="•"/>
            </a:pPr>
            <a:r>
              <a:rPr lang="en-US" sz="1600" b="0" dirty="0" smtClean="0"/>
              <a:t>Mikael </a:t>
            </a:r>
            <a:r>
              <a:rPr lang="en-US" sz="1600" b="0" dirty="0" err="1" smtClean="0"/>
              <a:t>Dolsten</a:t>
            </a:r>
            <a:r>
              <a:rPr lang="en-US" sz="1600" b="0" dirty="0" smtClean="0"/>
              <a:t> </a:t>
            </a:r>
            <a:r>
              <a:rPr lang="en-US" sz="1600" b="0" dirty="0"/>
              <a:t>– President, Worldwide Research and Development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 smtClean="0"/>
              <a:t>Former President of </a:t>
            </a:r>
            <a:r>
              <a:rPr lang="en-US" sz="1600" dirty="0" err="1" smtClean="0"/>
              <a:t>Wyath</a:t>
            </a:r>
            <a:r>
              <a:rPr lang="en-US" sz="1600" dirty="0" smtClean="0"/>
              <a:t> Research, joining Pfizer in 2009</a:t>
            </a:r>
          </a:p>
          <a:p>
            <a:pPr marL="342900" indent="-342900">
              <a:buFont typeface="Arial"/>
              <a:buChar char="•"/>
            </a:pPr>
            <a:r>
              <a:rPr lang="en-US" sz="1600" b="0" dirty="0" err="1" smtClean="0"/>
              <a:t>Geno</a:t>
            </a:r>
            <a:r>
              <a:rPr lang="en-US" sz="1600" b="0" dirty="0" smtClean="0"/>
              <a:t> </a:t>
            </a:r>
            <a:r>
              <a:rPr lang="en-US" sz="1600" b="0" dirty="0" err="1"/>
              <a:t>Germano</a:t>
            </a:r>
            <a:r>
              <a:rPr lang="en-US" sz="1600" b="0" dirty="0"/>
              <a:t> </a:t>
            </a:r>
            <a:r>
              <a:rPr lang="en-US" sz="1600" b="0" dirty="0" smtClean="0"/>
              <a:t>–President</a:t>
            </a:r>
            <a:r>
              <a:rPr lang="en-US" sz="1600" b="0" dirty="0"/>
              <a:t>, </a:t>
            </a:r>
            <a:r>
              <a:rPr lang="en-US" sz="1600" b="0" dirty="0" smtClean="0"/>
              <a:t>Specialty Care and Oncology</a:t>
            </a:r>
            <a:endParaRPr lang="en-US" sz="1600" b="0" dirty="0"/>
          </a:p>
          <a:p>
            <a:pPr marL="800100" lvl="1" indent="-342900">
              <a:buFont typeface="Arial"/>
              <a:buChar char="•"/>
            </a:pPr>
            <a:r>
              <a:rPr lang="en-US" sz="1600" dirty="0" smtClean="0"/>
              <a:t>Joined Pfizer from Wyeth Pharmaceuticals, where he had a 25 year career</a:t>
            </a: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b="0" dirty="0"/>
              <a:t>John Young </a:t>
            </a:r>
            <a:r>
              <a:rPr lang="en-US" sz="1600" b="0" dirty="0" smtClean="0"/>
              <a:t>–President</a:t>
            </a:r>
            <a:r>
              <a:rPr lang="en-US" sz="1600" b="0" dirty="0"/>
              <a:t>, </a:t>
            </a:r>
            <a:r>
              <a:rPr lang="en-US" sz="1600" b="0" dirty="0" smtClean="0"/>
              <a:t>Primary Care</a:t>
            </a:r>
            <a:endParaRPr lang="en-US" sz="1600" b="0" dirty="0"/>
          </a:p>
          <a:p>
            <a:pPr marL="800100" lvl="1" indent="-342900">
              <a:buFont typeface="Arial"/>
              <a:buChar char="•"/>
            </a:pPr>
            <a:r>
              <a:rPr lang="en-US" sz="1600" dirty="0" smtClean="0"/>
              <a:t>Joined Pfizer in 1987, and has served Pfizer in various executive roles</a:t>
            </a:r>
          </a:p>
        </p:txBody>
      </p:sp>
    </p:spTree>
    <p:extLst>
      <p:ext uri="{BB962C8B-B14F-4D97-AF65-F5344CB8AC3E}">
        <p14:creationId xmlns:p14="http://schemas.microsoft.com/office/powerpoint/2010/main" val="33061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518"/>
            <a:ext cx="8369300" cy="698182"/>
          </a:xfrm>
        </p:spPr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5" name="Content Placeholder 12"/>
          <p:cNvSpPr txBox="1">
            <a:spLocks/>
          </p:cNvSpPr>
          <p:nvPr/>
        </p:nvSpPr>
        <p:spPr>
          <a:xfrm>
            <a:off x="628630" y="1694744"/>
            <a:ext cx="7730401" cy="494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Executive Summary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Company Overview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Market / Industry Overview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Historical and Projected Financials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Investment Opportunity</a:t>
            </a:r>
            <a:endParaRPr lang="en-US" b="0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Valuation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Investment </a:t>
            </a:r>
            <a:r>
              <a:rPr lang="en-US" b="0" dirty="0" smtClean="0"/>
              <a:t>Considerations</a:t>
            </a:r>
            <a:endParaRPr lang="en-US" b="0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Recommendation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Appendix</a:t>
            </a:r>
            <a:endParaRPr lang="en-US" b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53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418"/>
            <a:ext cx="5791200" cy="698182"/>
          </a:xfrm>
        </p:spPr>
        <p:txBody>
          <a:bodyPr>
            <a:normAutofit/>
          </a:bodyPr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6" name="Content Placeholder 12"/>
          <p:cNvSpPr txBox="1">
            <a:spLocks/>
          </p:cNvSpPr>
          <p:nvPr/>
        </p:nvSpPr>
        <p:spPr>
          <a:xfrm>
            <a:off x="628630" y="1447800"/>
            <a:ext cx="7730401" cy="5092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600" b="0" dirty="0" smtClean="0"/>
              <a:t>There is an LBO opportunity to acquire Pfizer, the </a:t>
            </a:r>
            <a:r>
              <a:rPr lang="en-US" sz="1600" b="0" dirty="0"/>
              <a:t>world’s largest researched-based biopharmaceutical company, which discovers, develops, manufactures and markets a broad portfolio that spans the entire spectrum of human and animal health products</a:t>
            </a:r>
          </a:p>
          <a:p>
            <a:pPr marL="285750" indent="-285750">
              <a:buFont typeface="Arial"/>
              <a:buChar char="•"/>
            </a:pPr>
            <a:endParaRPr lang="en-US" sz="1600" b="0" dirty="0" smtClean="0"/>
          </a:p>
          <a:p>
            <a:pPr marL="285750" indent="-285750">
              <a:buFont typeface="Arial"/>
              <a:buChar char="•"/>
            </a:pPr>
            <a:r>
              <a:rPr lang="en-US" sz="1600" b="0" dirty="0" smtClean="0"/>
              <a:t>The industry has grown 2.0% over the last 5 years, and Pfizer’s main competitors include Merck, Amgen and Johnson &amp; Johnson</a:t>
            </a:r>
          </a:p>
          <a:p>
            <a:pPr marL="285750" indent="-285750">
              <a:buFont typeface="Arial"/>
              <a:buChar char="•"/>
            </a:pPr>
            <a:endParaRPr lang="en-US" sz="1600" b="0" dirty="0"/>
          </a:p>
          <a:p>
            <a:pPr marL="285750" indent="-285750">
              <a:buFont typeface="Arial"/>
              <a:buChar char="•"/>
            </a:pPr>
            <a:r>
              <a:rPr lang="en-US" sz="1600" b="0" dirty="0" smtClean="0"/>
              <a:t>There </a:t>
            </a:r>
            <a:r>
              <a:rPr lang="en-US" sz="1600" b="0" dirty="0"/>
              <a:t>is </a:t>
            </a:r>
            <a:r>
              <a:rPr lang="en-US" sz="1600" b="0" dirty="0" smtClean="0"/>
              <a:t>an opportunity to acquire the firm at a 10.0x valuation, however, we do NOT recommend making this investment due to low growth projections, high </a:t>
            </a:r>
            <a:r>
              <a:rPr lang="en-US" sz="1600" b="0" dirty="0" err="1" smtClean="0"/>
              <a:t>capex</a:t>
            </a:r>
            <a:r>
              <a:rPr lang="en-US" sz="1600" b="0" dirty="0" smtClean="0"/>
              <a:t> costs and the logistical difficulty of raising enough capital to execute and LBO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357460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418"/>
            <a:ext cx="5791200" cy="698182"/>
          </a:xfrm>
        </p:spPr>
        <p:txBody>
          <a:bodyPr>
            <a:normAutofit/>
          </a:bodyPr>
          <a:lstStyle/>
          <a:p>
            <a:r>
              <a:rPr lang="en-US" dirty="0" smtClean="0"/>
              <a:t>COMPANY OVERVIEW</a:t>
            </a:r>
            <a:endParaRPr lang="en-US" dirty="0"/>
          </a:p>
        </p:txBody>
      </p:sp>
      <p:sp>
        <p:nvSpPr>
          <p:cNvPr id="6" name="Content Placeholder 12"/>
          <p:cNvSpPr txBox="1">
            <a:spLocks/>
          </p:cNvSpPr>
          <p:nvPr/>
        </p:nvSpPr>
        <p:spPr>
          <a:xfrm>
            <a:off x="628630" y="1005942"/>
            <a:ext cx="7730401" cy="5585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sz="1400" b="0" dirty="0" smtClean="0"/>
              <a:t>Pfizer is the world’s largest researched-based biopharmaceutical company, which discovers, develops, manufactures and markets a broad portfolio that spans the entire spectrum of human and animal health products</a:t>
            </a:r>
          </a:p>
          <a:p>
            <a:pPr marL="342900" indent="-342900">
              <a:buFont typeface="Arial"/>
              <a:buChar char="•"/>
            </a:pPr>
            <a:r>
              <a:rPr lang="en-US" sz="1400" b="0" dirty="0" smtClean="0"/>
              <a:t>Pfizer has 5 operating segments:</a:t>
            </a:r>
          </a:p>
          <a:p>
            <a:pPr marL="800100" lvl="1" indent="-342900">
              <a:buFont typeface="Arial"/>
              <a:buChar char="•"/>
            </a:pPr>
            <a:r>
              <a:rPr lang="en-US" sz="1400" b="1" dirty="0" smtClean="0"/>
              <a:t>Primary Care</a:t>
            </a:r>
            <a:r>
              <a:rPr lang="en-US" sz="1400" dirty="0" smtClean="0"/>
              <a:t> – human prescription pharmaceutical products primarily prescribed by primary-care physicians</a:t>
            </a:r>
          </a:p>
          <a:p>
            <a:pPr marL="800100" lvl="1" indent="-342900">
              <a:buFont typeface="Arial"/>
              <a:buChar char="•"/>
            </a:pPr>
            <a:r>
              <a:rPr lang="en-US" sz="1400" b="1" dirty="0" smtClean="0"/>
              <a:t>Specialty Care and Oncology</a:t>
            </a:r>
            <a:r>
              <a:rPr lang="en-US" sz="1400" b="0" dirty="0" smtClean="0"/>
              <a:t> – (</a:t>
            </a:r>
            <a:r>
              <a:rPr lang="en-US" sz="1400" b="0" dirty="0" err="1" smtClean="0"/>
              <a:t>i</a:t>
            </a:r>
            <a:r>
              <a:rPr lang="en-US" sz="1400" b="0" dirty="0" smtClean="0"/>
              <a:t>) human prescription pharmaceutical products primarily prescribed by physicians who are specialists (Specialty Care) and (ii) addressing oncology and oncology-related illnesses (Oncology)</a:t>
            </a:r>
          </a:p>
          <a:p>
            <a:pPr marL="800100" lvl="1" indent="-342900">
              <a:buFont typeface="Arial"/>
              <a:buChar char="•"/>
            </a:pPr>
            <a:r>
              <a:rPr lang="en-US" sz="1400" b="1" dirty="0" smtClean="0"/>
              <a:t>Established Products and Emerging Markets</a:t>
            </a:r>
            <a:r>
              <a:rPr lang="en-US" sz="1400" dirty="0" smtClean="0"/>
              <a:t> – (</a:t>
            </a:r>
            <a:r>
              <a:rPr lang="en-US" sz="1400" dirty="0" err="1" smtClean="0"/>
              <a:t>i</a:t>
            </a:r>
            <a:r>
              <a:rPr lang="en-US" sz="1400" dirty="0" smtClean="0"/>
              <a:t>) human prescription pharmaceutical products that have lost patent protection or marketing exclusivity in certain countries and/or regions and (ii) products focusing on emerging markets</a:t>
            </a:r>
          </a:p>
          <a:p>
            <a:pPr marL="800100" lvl="1" indent="-342900">
              <a:buFont typeface="Arial"/>
              <a:buChar char="•"/>
            </a:pPr>
            <a:r>
              <a:rPr lang="en-US" sz="1400" b="1" dirty="0" smtClean="0"/>
              <a:t>Animal Health</a:t>
            </a:r>
            <a:r>
              <a:rPr lang="en-US" sz="1400" b="0" dirty="0" smtClean="0"/>
              <a:t> – products and services to prevent and treat disease in livestock and companion animals</a:t>
            </a:r>
          </a:p>
          <a:p>
            <a:pPr marL="800100" lvl="1" indent="-342900">
              <a:buFont typeface="Arial"/>
              <a:buChar char="•"/>
            </a:pPr>
            <a:r>
              <a:rPr lang="en-US" sz="1400" b="1" dirty="0" smtClean="0"/>
              <a:t>Consumer Healthcare</a:t>
            </a:r>
            <a:r>
              <a:rPr lang="en-US" sz="1400" dirty="0" smtClean="0"/>
              <a:t> – non-prescription products for therapeutic categories including dietary supplements, pain management, respiratory and personal care</a:t>
            </a:r>
            <a:endParaRPr lang="en-US" sz="1400" b="0" dirty="0" smtClean="0"/>
          </a:p>
          <a:p>
            <a:endParaRPr lang="en-US" sz="1400" b="0" dirty="0"/>
          </a:p>
          <a:p>
            <a:pPr marL="342900" indent="-342900">
              <a:buFont typeface="Arial"/>
              <a:buChar char="•"/>
            </a:pPr>
            <a:r>
              <a:rPr lang="en-US" sz="1400" b="0" dirty="0" smtClean="0"/>
              <a:t>In 2011, Pfizer decided to explore strategic alternatives for its Animal Health and Nutrition business, resulting in the spin-off IPO of </a:t>
            </a:r>
            <a:r>
              <a:rPr lang="en-US" sz="1400" b="0" dirty="0" err="1" smtClean="0"/>
              <a:t>Zoetis</a:t>
            </a:r>
            <a:r>
              <a:rPr lang="en-US" sz="1400" b="0" dirty="0" smtClean="0"/>
              <a:t> in early 2013 and the sale of its Nutrition business to Nestlé for $11.85 </a:t>
            </a:r>
            <a:r>
              <a:rPr lang="en-US" sz="1400" b="0" dirty="0" err="1" smtClean="0"/>
              <a:t>bn</a:t>
            </a:r>
            <a:endParaRPr lang="en-US" sz="1400" b="0" dirty="0" smtClean="0"/>
          </a:p>
          <a:p>
            <a:pPr marL="800100" lvl="1" indent="-342900">
              <a:buFont typeface="Arial"/>
              <a:buChar char="•"/>
            </a:pPr>
            <a:r>
              <a:rPr lang="en-US" sz="1400" dirty="0" smtClean="0"/>
              <a:t>With less focus on Animal Care division, Pfizer can focus on its more profitable divisions and on strengthening its portfolio with pipeline development and acquisitions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6703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418"/>
            <a:ext cx="5791200" cy="698182"/>
          </a:xfrm>
        </p:spPr>
        <p:txBody>
          <a:bodyPr>
            <a:normAutofit/>
          </a:bodyPr>
          <a:lstStyle/>
          <a:p>
            <a:r>
              <a:rPr lang="en-US" dirty="0" smtClean="0"/>
              <a:t>INDUSTRY OVERVIEW</a:t>
            </a:r>
            <a:endParaRPr lang="en-US" dirty="0"/>
          </a:p>
        </p:txBody>
      </p:sp>
      <p:sp>
        <p:nvSpPr>
          <p:cNvPr id="5" name="Content Placeholder 12"/>
          <p:cNvSpPr txBox="1">
            <a:spLocks/>
          </p:cNvSpPr>
          <p:nvPr/>
        </p:nvSpPr>
        <p:spPr>
          <a:xfrm>
            <a:off x="628630" y="1005942"/>
            <a:ext cx="7730401" cy="55853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sz="1400" dirty="0" smtClean="0"/>
              <a:t>Industry Landscape 2014:</a:t>
            </a:r>
            <a:r>
              <a:rPr lang="en-US" sz="1400" b="0" dirty="0" smtClean="0"/>
              <a:t> </a:t>
            </a:r>
          </a:p>
          <a:p>
            <a:pPr marL="800100" lvl="1" indent="-342900">
              <a:buFont typeface="Arial"/>
              <a:buChar char="•"/>
            </a:pPr>
            <a:r>
              <a:rPr lang="en-US" sz="1400" b="0" dirty="0" smtClean="0"/>
              <a:t>Rev</a:t>
            </a:r>
            <a:r>
              <a:rPr lang="en-US" sz="1400" dirty="0" smtClean="0"/>
              <a:t>enue:</a:t>
            </a:r>
            <a:r>
              <a:rPr lang="en-US" sz="1400" b="0" dirty="0" smtClean="0"/>
              <a:t> $163.5 </a:t>
            </a:r>
            <a:r>
              <a:rPr lang="en-US" sz="1400" b="0" dirty="0" err="1" smtClean="0"/>
              <a:t>bn</a:t>
            </a:r>
            <a:endParaRPr lang="en-US" sz="1400" b="0" dirty="0" smtClean="0"/>
          </a:p>
          <a:p>
            <a:pPr marL="800100" lvl="1" indent="-342900">
              <a:buFont typeface="Arial"/>
              <a:buChar char="•"/>
            </a:pPr>
            <a:r>
              <a:rPr lang="en-US" sz="1400" b="0" dirty="0" smtClean="0"/>
              <a:t>Profit $33.4 </a:t>
            </a:r>
            <a:r>
              <a:rPr lang="en-US" sz="1400" b="0" dirty="0" err="1" smtClean="0"/>
              <a:t>bn</a:t>
            </a:r>
            <a:endParaRPr lang="en-US" sz="1400" b="0" dirty="0" smtClean="0"/>
          </a:p>
          <a:p>
            <a:pPr marL="800100" lvl="1" indent="-342900">
              <a:buFont typeface="Arial"/>
              <a:buChar char="•"/>
            </a:pPr>
            <a:r>
              <a:rPr lang="en-US" sz="1400" b="0" dirty="0" smtClean="0"/>
              <a:t>5 year Growth: 2.0%</a:t>
            </a:r>
          </a:p>
          <a:p>
            <a:pPr marL="800100" lvl="1" indent="-342900">
              <a:buFont typeface="Arial"/>
              <a:buChar char="•"/>
            </a:pPr>
            <a:endParaRPr lang="en-US" sz="1400" b="0" dirty="0" smtClean="0"/>
          </a:p>
          <a:p>
            <a:pPr marL="342900" indent="-342900">
              <a:buFont typeface="Arial"/>
              <a:buChar char="•"/>
            </a:pPr>
            <a:r>
              <a:rPr lang="en-US" sz="1400" dirty="0" smtClean="0"/>
              <a:t>Major Players:</a:t>
            </a:r>
          </a:p>
          <a:p>
            <a:pPr marL="800100" lvl="1" indent="-342900">
              <a:buFont typeface="Arial"/>
              <a:buChar char="•"/>
            </a:pPr>
            <a:r>
              <a:rPr lang="en-US" sz="1400" b="1" dirty="0" smtClean="0"/>
              <a:t>Merck</a:t>
            </a:r>
          </a:p>
          <a:p>
            <a:pPr marL="1485900" lvl="2" indent="-342900">
              <a:buFont typeface="Arial"/>
              <a:buChar char="•"/>
            </a:pPr>
            <a:r>
              <a:rPr lang="en-US" sz="1200" b="0" dirty="0" smtClean="0"/>
              <a:t>Market Share 9.8%</a:t>
            </a:r>
          </a:p>
          <a:p>
            <a:pPr marL="1485900" lvl="2" indent="-342900">
              <a:buFont typeface="Arial"/>
              <a:buChar char="•"/>
            </a:pPr>
            <a:r>
              <a:rPr lang="en-US" sz="1200" dirty="0" smtClean="0"/>
              <a:t>Focus: </a:t>
            </a:r>
            <a:r>
              <a:rPr lang="en-US" sz="1200" dirty="0" err="1" smtClean="0"/>
              <a:t>pharma</a:t>
            </a:r>
            <a:r>
              <a:rPr lang="en-US" sz="1200" dirty="0" smtClean="0"/>
              <a:t>, animal health, consumer care and alliances</a:t>
            </a:r>
          </a:p>
          <a:p>
            <a:pPr marL="1485900" lvl="2" indent="-342900">
              <a:buFont typeface="Arial"/>
              <a:buChar char="•"/>
            </a:pPr>
            <a:r>
              <a:rPr lang="en-US" sz="1200" b="0" dirty="0" smtClean="0"/>
              <a:t>Major events:</a:t>
            </a:r>
          </a:p>
          <a:p>
            <a:pPr marL="1943100" lvl="3" indent="-342900">
              <a:buFont typeface="Arial"/>
              <a:buChar char="•"/>
            </a:pPr>
            <a:r>
              <a:rPr lang="en-US" sz="1200" dirty="0" smtClean="0"/>
              <a:t>Acquired: Schering-Plough and Smart Cells (2009)</a:t>
            </a:r>
          </a:p>
          <a:p>
            <a:pPr marL="1943100" lvl="3" indent="-342900">
              <a:buFont typeface="Arial"/>
              <a:buChar char="•"/>
            </a:pPr>
            <a:r>
              <a:rPr lang="en-US" sz="1200" b="0" dirty="0" smtClean="0"/>
              <a:t>Sold: 50% of Consumer Healthcare JV to J&amp;J (2009)</a:t>
            </a:r>
          </a:p>
          <a:p>
            <a:pPr marL="800100" lvl="1" indent="-342900">
              <a:buFont typeface="Arial"/>
              <a:buChar char="•"/>
            </a:pPr>
            <a:r>
              <a:rPr lang="en-US" sz="1400" b="1" dirty="0" smtClean="0"/>
              <a:t>Amgen</a:t>
            </a:r>
          </a:p>
          <a:p>
            <a:pPr marL="1485900" lvl="2" indent="-342900">
              <a:buFont typeface="Arial"/>
              <a:buChar char="•"/>
            </a:pPr>
            <a:r>
              <a:rPr lang="en-US" sz="1200" dirty="0" smtClean="0"/>
              <a:t>Market Share: 8.0%</a:t>
            </a:r>
          </a:p>
          <a:p>
            <a:pPr marL="1485900" lvl="2" indent="-342900">
              <a:buFont typeface="Arial"/>
              <a:buChar char="•"/>
            </a:pPr>
            <a:r>
              <a:rPr lang="en-US" sz="1200" dirty="0" smtClean="0"/>
              <a:t>Focus: biotechnology company – nephrology, supportive cancer and inflammatory medicines</a:t>
            </a:r>
          </a:p>
          <a:p>
            <a:pPr marL="1485900" lvl="2" indent="-342900">
              <a:buFont typeface="Arial"/>
              <a:buChar char="•"/>
            </a:pPr>
            <a:r>
              <a:rPr lang="en-US" sz="1200" dirty="0" smtClean="0"/>
              <a:t>Major events:</a:t>
            </a:r>
          </a:p>
          <a:p>
            <a:pPr marL="1943100" lvl="3" indent="-342900">
              <a:buFont typeface="Arial"/>
              <a:buChar char="•"/>
            </a:pPr>
            <a:r>
              <a:rPr lang="en-US" sz="1200" dirty="0" smtClean="0"/>
              <a:t>Acquired: Bergamo (2011), </a:t>
            </a:r>
            <a:r>
              <a:rPr lang="en-US" sz="1200" dirty="0" err="1" smtClean="0"/>
              <a:t>Micromet</a:t>
            </a:r>
            <a:r>
              <a:rPr lang="en-US" sz="1200" dirty="0" smtClean="0"/>
              <a:t> (2012), Onyx (2013)</a:t>
            </a:r>
          </a:p>
          <a:p>
            <a:pPr marL="1943100" lvl="3" indent="-342900">
              <a:buFont typeface="Arial"/>
              <a:buChar char="•"/>
            </a:pPr>
            <a:r>
              <a:rPr lang="en-US" sz="1200" dirty="0" smtClean="0"/>
              <a:t>Significantly bolstered oncology footprint domestically and abroad</a:t>
            </a:r>
          </a:p>
          <a:p>
            <a:pPr marL="1943100" lvl="3" indent="-342900">
              <a:buFont typeface="Arial"/>
              <a:buChar char="•"/>
            </a:pPr>
            <a:r>
              <a:rPr lang="en-US" sz="1200" dirty="0" smtClean="0"/>
              <a:t>Patent: Obtained 16 </a:t>
            </a:r>
            <a:r>
              <a:rPr lang="en-US" sz="1200" dirty="0" err="1" smtClean="0"/>
              <a:t>yr</a:t>
            </a:r>
            <a:r>
              <a:rPr lang="en-US" sz="1200" dirty="0" smtClean="0"/>
              <a:t> extension for top selling </a:t>
            </a:r>
            <a:r>
              <a:rPr lang="en-US" sz="1200" dirty="0" err="1" smtClean="0"/>
              <a:t>Enebrel</a:t>
            </a:r>
            <a:r>
              <a:rPr lang="en-US" sz="1200" dirty="0" smtClean="0"/>
              <a:t> (2012)</a:t>
            </a:r>
          </a:p>
          <a:p>
            <a:pPr marL="800100" lvl="1" indent="-342900">
              <a:buFont typeface="Arial"/>
              <a:buChar char="•"/>
            </a:pPr>
            <a:r>
              <a:rPr lang="en-US" sz="1400" b="1" dirty="0" smtClean="0"/>
              <a:t>Johnson </a:t>
            </a:r>
            <a:r>
              <a:rPr lang="en-US" sz="1400" b="1" dirty="0"/>
              <a:t>&amp;</a:t>
            </a:r>
            <a:r>
              <a:rPr lang="en-US" sz="1400" b="1" dirty="0" smtClean="0"/>
              <a:t> Johnson</a:t>
            </a:r>
          </a:p>
          <a:p>
            <a:pPr marL="1485900" lvl="2" indent="-342900">
              <a:buFont typeface="Arial"/>
              <a:buChar char="•"/>
            </a:pPr>
            <a:r>
              <a:rPr lang="en-US" sz="1200" dirty="0" smtClean="0"/>
              <a:t>Market Share: 8.0%</a:t>
            </a:r>
          </a:p>
          <a:p>
            <a:pPr marL="1485900" lvl="2" indent="-342900">
              <a:buFont typeface="Arial"/>
              <a:buChar char="•"/>
            </a:pPr>
            <a:r>
              <a:rPr lang="en-US" sz="1200" dirty="0" smtClean="0"/>
              <a:t>Focus: </a:t>
            </a:r>
            <a:r>
              <a:rPr lang="en-US" sz="1200" dirty="0" err="1" smtClean="0"/>
              <a:t>pharma</a:t>
            </a:r>
            <a:r>
              <a:rPr lang="en-US" sz="1200" dirty="0" smtClean="0"/>
              <a:t>, consumer, medical devices</a:t>
            </a:r>
          </a:p>
          <a:p>
            <a:pPr marL="1485900" lvl="2" indent="-342900">
              <a:buFont typeface="Arial"/>
              <a:buChar char="•"/>
            </a:pPr>
            <a:r>
              <a:rPr lang="en-US" sz="1200" dirty="0" smtClean="0"/>
              <a:t>Major events: purchased Pfizer’s Consumer Healthcare</a:t>
            </a:r>
          </a:p>
        </p:txBody>
      </p:sp>
    </p:spTree>
    <p:extLst>
      <p:ext uri="{BB962C8B-B14F-4D97-AF65-F5344CB8AC3E}">
        <p14:creationId xmlns:p14="http://schemas.microsoft.com/office/powerpoint/2010/main" val="102504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418"/>
            <a:ext cx="5791200" cy="698182"/>
          </a:xfrm>
        </p:spPr>
        <p:txBody>
          <a:bodyPr>
            <a:normAutofit/>
          </a:bodyPr>
          <a:lstStyle/>
          <a:p>
            <a:r>
              <a:rPr lang="en-US" dirty="0" smtClean="0"/>
              <a:t>INDUSTRY OVERVIEW</a:t>
            </a:r>
            <a:endParaRPr lang="en-US" dirty="0"/>
          </a:p>
        </p:txBody>
      </p:sp>
      <p:sp>
        <p:nvSpPr>
          <p:cNvPr id="5" name="Content Placeholder 12"/>
          <p:cNvSpPr txBox="1">
            <a:spLocks/>
          </p:cNvSpPr>
          <p:nvPr/>
        </p:nvSpPr>
        <p:spPr>
          <a:xfrm>
            <a:off x="628630" y="1005942"/>
            <a:ext cx="7730401" cy="55853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u="sng" dirty="0" smtClean="0"/>
              <a:t>Trends</a:t>
            </a:r>
            <a:endParaRPr lang="en-US" sz="1600" u="sng" dirty="0"/>
          </a:p>
          <a:p>
            <a:pPr marL="342900" indent="-342900">
              <a:buFont typeface="Arial"/>
              <a:buChar char="•"/>
            </a:pPr>
            <a:r>
              <a:rPr lang="en-US" sz="1400" dirty="0"/>
              <a:t>Patent Cliff in 2012: A Move to Efficiency</a:t>
            </a:r>
          </a:p>
          <a:p>
            <a:pPr marL="800100" lvl="1" indent="-342900">
              <a:spcAft>
                <a:spcPts val="600"/>
              </a:spcAft>
              <a:buFont typeface="Arial"/>
              <a:buChar char="•"/>
            </a:pPr>
            <a:r>
              <a:rPr lang="en-US" sz="1500" dirty="0"/>
              <a:t>Increased closure of manufacturing facilities</a:t>
            </a:r>
          </a:p>
          <a:p>
            <a:pPr marL="800100" lvl="1" indent="-342900">
              <a:spcAft>
                <a:spcPts val="600"/>
              </a:spcAft>
              <a:buFont typeface="Arial"/>
              <a:buChar char="•"/>
            </a:pPr>
            <a:r>
              <a:rPr lang="en-US" sz="1500" dirty="0"/>
              <a:t>Workforce employment on a steady decline the past 5 years</a:t>
            </a:r>
          </a:p>
          <a:p>
            <a:pPr marL="800100" lvl="1" indent="-342900">
              <a:spcAft>
                <a:spcPts val="600"/>
              </a:spcAft>
              <a:buFont typeface="Arial"/>
              <a:buChar char="•"/>
            </a:pPr>
            <a:r>
              <a:rPr lang="en-US" sz="1500" dirty="0"/>
              <a:t>Advances in chain reactor designs = increased research efforts</a:t>
            </a:r>
          </a:p>
          <a:p>
            <a:pPr marL="800100" lvl="1" indent="-342900">
              <a:spcAft>
                <a:spcPts val="600"/>
              </a:spcAft>
              <a:buFont typeface="Arial"/>
              <a:buChar char="•"/>
            </a:pPr>
            <a:r>
              <a:rPr lang="en-US" sz="1500" dirty="0"/>
              <a:t>E-prescribing- increases prescription accuracy while reducing demand for tier 2 and 3 drugs (brand name </a:t>
            </a:r>
            <a:r>
              <a:rPr lang="en-US" sz="1500" dirty="0" err="1"/>
              <a:t>pharma</a:t>
            </a:r>
            <a:r>
              <a:rPr lang="en-US" sz="1500" dirty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1400" dirty="0" smtClean="0"/>
              <a:t>High </a:t>
            </a:r>
            <a:r>
              <a:rPr lang="en-US" sz="1400" dirty="0"/>
              <a:t>Regulatory Costs </a:t>
            </a:r>
          </a:p>
          <a:p>
            <a:pPr marL="800100" lvl="1" indent="-342900">
              <a:spcAft>
                <a:spcPts val="600"/>
              </a:spcAft>
              <a:buFont typeface="Arial"/>
              <a:buChar char="•"/>
            </a:pPr>
            <a:r>
              <a:rPr lang="en-US" sz="1500" dirty="0" smtClean="0"/>
              <a:t>Prescription </a:t>
            </a:r>
            <a:r>
              <a:rPr lang="en-US" sz="1500" dirty="0"/>
              <a:t>Drug User Fee Act renewed in 2012: collects fees from </a:t>
            </a:r>
            <a:r>
              <a:rPr lang="en-US" sz="1500" dirty="0" err="1"/>
              <a:t>pharma</a:t>
            </a:r>
            <a:r>
              <a:rPr lang="en-US" sz="1500" dirty="0"/>
              <a:t> to fund reviews of drug marketing ($2.0M per drug)</a:t>
            </a:r>
          </a:p>
          <a:p>
            <a:pPr marL="800100" lvl="1" indent="-342900">
              <a:spcAft>
                <a:spcPts val="600"/>
              </a:spcAft>
              <a:buFont typeface="Arial"/>
              <a:buChar char="•"/>
            </a:pPr>
            <a:r>
              <a:rPr lang="en-US" sz="1500" dirty="0" smtClean="0"/>
              <a:t>Patient </a:t>
            </a:r>
            <a:r>
              <a:rPr lang="en-US" sz="1500" dirty="0"/>
              <a:t>Protection and Affordable Care Act</a:t>
            </a:r>
          </a:p>
          <a:p>
            <a:pPr marL="1485900" lvl="2" indent="-342900">
              <a:spcAft>
                <a:spcPts val="600"/>
              </a:spcAft>
              <a:buFont typeface="Arial"/>
              <a:buChar char="•"/>
            </a:pPr>
            <a:r>
              <a:rPr lang="en-US" sz="1300" dirty="0" smtClean="0"/>
              <a:t>Pro</a:t>
            </a:r>
            <a:r>
              <a:rPr lang="en-US" sz="1300" dirty="0"/>
              <a:t>: improves insurance coverage which will increase </a:t>
            </a:r>
            <a:r>
              <a:rPr lang="en-US" sz="1300" dirty="0" smtClean="0"/>
              <a:t>buyer </a:t>
            </a:r>
            <a:r>
              <a:rPr lang="en-US" sz="1300" dirty="0"/>
              <a:t>base for the industry</a:t>
            </a:r>
          </a:p>
          <a:p>
            <a:pPr marL="1485900" lvl="2" indent="-342900">
              <a:spcAft>
                <a:spcPts val="600"/>
              </a:spcAft>
              <a:buFont typeface="Arial"/>
              <a:buChar char="•"/>
            </a:pPr>
            <a:r>
              <a:rPr lang="en-US" sz="1300" dirty="0" smtClean="0"/>
              <a:t>Con</a:t>
            </a:r>
            <a:r>
              <a:rPr lang="en-US" sz="1300" dirty="0"/>
              <a:t>: annual fee continues to rise and is proportional to </a:t>
            </a:r>
            <a:r>
              <a:rPr lang="en-US" sz="1300" dirty="0" smtClean="0"/>
              <a:t>company’s </a:t>
            </a:r>
            <a:r>
              <a:rPr lang="en-US" sz="1300" dirty="0"/>
              <a:t>market </a:t>
            </a:r>
            <a:r>
              <a:rPr lang="en-US" sz="1300" dirty="0" smtClean="0"/>
              <a:t>share</a:t>
            </a:r>
            <a:endParaRPr lang="en-US" sz="1300" dirty="0"/>
          </a:p>
          <a:p>
            <a:pPr marL="342900" indent="-342900">
              <a:buFont typeface="Arial"/>
              <a:buChar char="•"/>
            </a:pPr>
            <a:r>
              <a:rPr lang="en-US" sz="1400" dirty="0" smtClean="0"/>
              <a:t>Growth </a:t>
            </a:r>
            <a:r>
              <a:rPr lang="en-US" sz="1400" dirty="0"/>
              <a:t>Prospects</a:t>
            </a:r>
          </a:p>
          <a:p>
            <a:pPr marL="800100" lvl="1" indent="-342900">
              <a:spcAft>
                <a:spcPts val="600"/>
              </a:spcAft>
              <a:buFont typeface="Arial"/>
              <a:buChar char="•"/>
            </a:pPr>
            <a:r>
              <a:rPr lang="en-US" sz="1500" dirty="0" smtClean="0"/>
              <a:t>Increased </a:t>
            </a:r>
            <a:r>
              <a:rPr lang="en-US" sz="1500" dirty="0"/>
              <a:t>Medicare and Medicaid; 2014 expects increased </a:t>
            </a:r>
            <a:r>
              <a:rPr lang="en-US" sz="1500" dirty="0" smtClean="0"/>
              <a:t>coverage </a:t>
            </a:r>
            <a:r>
              <a:rPr lang="en-US" sz="1500" dirty="0"/>
              <a:t>&gt;</a:t>
            </a:r>
            <a:r>
              <a:rPr lang="en-US" sz="1500" dirty="0" smtClean="0"/>
              <a:t>&gt; increased </a:t>
            </a:r>
            <a:r>
              <a:rPr lang="en-US" sz="1500" dirty="0"/>
              <a:t>demand for brand prescriptions</a:t>
            </a:r>
          </a:p>
          <a:p>
            <a:pPr marL="800100" lvl="1" indent="-342900">
              <a:spcAft>
                <a:spcPts val="600"/>
              </a:spcAft>
              <a:buFont typeface="Arial"/>
              <a:buChar char="•"/>
            </a:pPr>
            <a:r>
              <a:rPr lang="en-US" sz="1500" dirty="0" smtClean="0"/>
              <a:t>Generating </a:t>
            </a:r>
            <a:r>
              <a:rPr lang="en-US" sz="1500" dirty="0"/>
              <a:t>Antibiotic Incentives Now Act - $27B opportunity for </a:t>
            </a:r>
            <a:r>
              <a:rPr lang="en-US" sz="1500" dirty="0" smtClean="0"/>
              <a:t>drug </a:t>
            </a:r>
            <a:r>
              <a:rPr lang="en-US" sz="1500" dirty="0"/>
              <a:t>development in antibiotic resistant strains of bacteria</a:t>
            </a:r>
          </a:p>
        </p:txBody>
      </p:sp>
    </p:spTree>
    <p:extLst>
      <p:ext uri="{BB962C8B-B14F-4D97-AF65-F5344CB8AC3E}">
        <p14:creationId xmlns:p14="http://schemas.microsoft.com/office/powerpoint/2010/main" val="74664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06718"/>
            <a:ext cx="7901831" cy="6981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HISTORICAL AND PROJECTED FINANCIALS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7620000" cy="97969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Pfizer expects slow growth in the near term while focusing its efforts on human care products following its spin-off of </a:t>
            </a:r>
            <a:r>
              <a:rPr lang="en-US" dirty="0" err="1" smtClean="0"/>
              <a:t>Zoelis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13" name="Content Placeholder 12"/>
          <p:cNvSpPr txBox="1">
            <a:spLocks/>
          </p:cNvSpPr>
          <p:nvPr/>
        </p:nvSpPr>
        <p:spPr>
          <a:xfrm>
            <a:off x="628630" y="2199742"/>
            <a:ext cx="7730401" cy="4340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0" dirty="0" smtClean="0"/>
          </a:p>
          <a:p>
            <a:pPr marL="342900" indent="-342900">
              <a:buFont typeface="Arial"/>
              <a:buChar char="•"/>
            </a:pPr>
            <a:r>
              <a:rPr lang="en-US" sz="1600" b="0" dirty="0" smtClean="0"/>
              <a:t>In the last twelve months, </a:t>
            </a:r>
            <a:r>
              <a:rPr lang="en-US" sz="1600" b="0" dirty="0"/>
              <a:t>the company has </a:t>
            </a:r>
            <a:r>
              <a:rPr lang="en-US" sz="1600" b="0" dirty="0" smtClean="0"/>
              <a:t>been feeling the impact from the loss of its patent for Lipitor, but sales have picked up in the last 6 months compared to previous year 1H</a:t>
            </a:r>
          </a:p>
          <a:p>
            <a:pPr marL="342900" indent="-342900">
              <a:buFont typeface="Arial"/>
              <a:buChar char="•"/>
            </a:pPr>
            <a:endParaRPr lang="en-US" sz="1600" b="0" dirty="0"/>
          </a:p>
          <a:p>
            <a:pPr marL="342900" indent="-342900">
              <a:buFont typeface="Arial"/>
              <a:buChar char="•"/>
            </a:pPr>
            <a:r>
              <a:rPr lang="en-US" sz="1600" b="0" dirty="0" smtClean="0"/>
              <a:t>Sales </a:t>
            </a:r>
            <a:r>
              <a:rPr lang="en-US" sz="1600" b="0" dirty="0"/>
              <a:t>are expected to increase </a:t>
            </a:r>
            <a:r>
              <a:rPr lang="en-US" sz="1600" b="0" dirty="0" smtClean="0"/>
              <a:t>slowly, at 1% for the next 3 years due to: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 smtClean="0"/>
              <a:t>Regulatory hurdles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 smtClean="0"/>
              <a:t>Declining primary care sales (31% decline in 2012)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 smtClean="0"/>
              <a:t>Generic competition in the Lipitor space</a:t>
            </a:r>
          </a:p>
          <a:p>
            <a:pPr marL="800100" lvl="1" indent="-342900">
              <a:buFont typeface="Arial"/>
              <a:buChar char="•"/>
            </a:pPr>
            <a:endParaRPr lang="en-US" sz="1600" b="0" dirty="0" smtClean="0"/>
          </a:p>
          <a:p>
            <a:pPr marL="342900" indent="-342900">
              <a:buFont typeface="Arial"/>
              <a:buChar char="•"/>
            </a:pPr>
            <a:r>
              <a:rPr lang="en-US" sz="1600" b="0" dirty="0" smtClean="0"/>
              <a:t>After year 4, sales growth expected to reach 4% per year, reaching to $68.2 billion and </a:t>
            </a:r>
            <a:r>
              <a:rPr lang="en-US" sz="1600" b="0" dirty="0"/>
              <a:t>generate </a:t>
            </a:r>
            <a:r>
              <a:rPr lang="en-US" sz="1600" b="0" dirty="0" smtClean="0"/>
              <a:t>an EBITDA </a:t>
            </a:r>
            <a:r>
              <a:rPr lang="en-US" sz="1600" b="0" dirty="0"/>
              <a:t>of </a:t>
            </a:r>
            <a:r>
              <a:rPr lang="en-US" sz="1600" b="0" dirty="0" smtClean="0"/>
              <a:t>$29.0 billion 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163060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06718"/>
            <a:ext cx="7901831" cy="6981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HISTORICAL AND PROJECTED FINANCIALS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2002974"/>
            <a:ext cx="8610600" cy="301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5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418"/>
            <a:ext cx="7404100" cy="698182"/>
          </a:xfrm>
        </p:spPr>
        <p:txBody>
          <a:bodyPr>
            <a:normAutofit/>
          </a:bodyPr>
          <a:lstStyle/>
          <a:p>
            <a:r>
              <a:rPr lang="en-US" dirty="0" smtClean="0"/>
              <a:t>INVESTMENT Opportunity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7620000" cy="97969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 have the opportunity to invest $98 </a:t>
            </a:r>
            <a:r>
              <a:rPr lang="en-US" dirty="0" err="1" smtClean="0">
                <a:solidFill>
                  <a:srgbClr val="FF0000"/>
                </a:solidFill>
              </a:rPr>
              <a:t>bn</a:t>
            </a:r>
            <a:r>
              <a:rPr lang="en-US" dirty="0" smtClean="0">
                <a:solidFill>
                  <a:srgbClr val="FF0000"/>
                </a:solidFill>
              </a:rPr>
              <a:t> in a LBO acquisition of Pfizer at a $231 </a:t>
            </a:r>
            <a:r>
              <a:rPr lang="en-US" dirty="0" err="1" smtClean="0">
                <a:solidFill>
                  <a:srgbClr val="FF0000"/>
                </a:solidFill>
              </a:rPr>
              <a:t>bn</a:t>
            </a:r>
            <a:r>
              <a:rPr lang="en-US" dirty="0" smtClean="0">
                <a:solidFill>
                  <a:srgbClr val="FF0000"/>
                </a:solidFill>
              </a:rPr>
              <a:t> valuation (10.0x EBITDA)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2311400"/>
            <a:ext cx="71882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7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3137</TotalTime>
  <Words>1376</Words>
  <Application>Microsoft Office PowerPoint</Application>
  <PresentationFormat>On-screen Show (4:3)</PresentationFormat>
  <Paragraphs>130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Arial Black</vt:lpstr>
      <vt:lpstr>Essential</vt:lpstr>
      <vt:lpstr>Pfizer Presentation</vt:lpstr>
      <vt:lpstr>TABLE OF CONTENTS</vt:lpstr>
      <vt:lpstr>EXECUTIVE SUMMARY</vt:lpstr>
      <vt:lpstr>COMPANY OVERVIEW</vt:lpstr>
      <vt:lpstr>INDUSTRY OVERVIEW</vt:lpstr>
      <vt:lpstr>INDUSTRY OVERVIEW</vt:lpstr>
      <vt:lpstr>HISTORICAL AND PROJECTED FINANCIALS</vt:lpstr>
      <vt:lpstr>HISTORICAL AND PROJECTED FINANCIALS</vt:lpstr>
      <vt:lpstr>INVESTMENT Opportunity</vt:lpstr>
      <vt:lpstr>VALUATION ANALYSIS</vt:lpstr>
      <vt:lpstr>VALUATION ANALYSIS</vt:lpstr>
      <vt:lpstr>VALUATION ANALYSIS</vt:lpstr>
      <vt:lpstr>VALUATION ANALYSIS</vt:lpstr>
      <vt:lpstr>VALUATION ANALYSIS</vt:lpstr>
      <vt:lpstr>RECOMMENDATION</vt:lpstr>
      <vt:lpstr>APPENDIX</vt:lpstr>
      <vt:lpstr>Team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Equity Boot Camp</dc:title>
  <dc:creator>Brian Lee Shields</dc:creator>
  <cp:lastModifiedBy>mosheek@gmail.com</cp:lastModifiedBy>
  <cp:revision>98</cp:revision>
  <dcterms:created xsi:type="dcterms:W3CDTF">2013-04-04T00:12:56Z</dcterms:created>
  <dcterms:modified xsi:type="dcterms:W3CDTF">2014-07-11T21:00:12Z</dcterms:modified>
</cp:coreProperties>
</file>