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84" r:id="rId4"/>
    <p:sldId id="282" r:id="rId5"/>
    <p:sldId id="283" r:id="rId6"/>
    <p:sldId id="285" r:id="rId7"/>
    <p:sldId id="273" r:id="rId8"/>
    <p:sldId id="276" r:id="rId9"/>
    <p:sldId id="286" r:id="rId10"/>
    <p:sldId id="293" r:id="rId11"/>
    <p:sldId id="287" r:id="rId12"/>
    <p:sldId id="288" r:id="rId13"/>
    <p:sldId id="289" r:id="rId14"/>
    <p:sldId id="290" r:id="rId15"/>
    <p:sldId id="291" r:id="rId16"/>
    <p:sldId id="292" r:id="rId17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4473A6C-623F-45B6-84E8-CAEE78493F2A}">
          <p14:sldIdLst>
            <p14:sldId id="256"/>
            <p14:sldId id="259"/>
            <p14:sldId id="284"/>
            <p14:sldId id="282"/>
            <p14:sldId id="283"/>
            <p14:sldId id="285"/>
            <p14:sldId id="273"/>
            <p14:sldId id="276"/>
            <p14:sldId id="286"/>
            <p14:sldId id="293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9" autoAdjust="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58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77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de-DE" altLang="zh-CN" dirty="0" err="1"/>
              <a:t>Vorund</a:t>
            </a:r>
            <a:r>
              <a:rPr lang="de-DE" altLang="zh-CN" dirty="0"/>
              <a:t> </a:t>
            </a:r>
            <a:r>
              <a:rPr lang="de-DE" altLang="zh-CN" dirty="0" err="1"/>
              <a:t>nachteile</a:t>
            </a:r>
            <a:r>
              <a:rPr lang="de-DE" altLang="zh-CN" dirty="0"/>
              <a:t> vom </a:t>
            </a:r>
            <a:r>
              <a:rPr lang="de-DE" altLang="zh-CN" dirty="0" err="1"/>
              <a:t>paper</a:t>
            </a:r>
            <a:endParaRPr lang="de-DE" altLang="zh-CN" dirty="0"/>
          </a:p>
          <a:p>
            <a:endParaRPr lang="de-DE" altLang="zh-CN" dirty="0"/>
          </a:p>
          <a:p>
            <a:r>
              <a:rPr lang="de-DE" altLang="zh-CN" dirty="0"/>
              <a:t>Allgemeine Aussage</a:t>
            </a:r>
          </a:p>
          <a:p>
            <a:r>
              <a:rPr lang="de-DE" altLang="zh-CN" dirty="0"/>
              <a:t>Andere Motive </a:t>
            </a:r>
            <a:r>
              <a:rPr lang="de-DE" altLang="zh-CN" dirty="0" err="1"/>
              <a:t>network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60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824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98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98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98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36970"/>
            <a:ext cx="9142719" cy="6197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3999" cy="594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22630" y="1274"/>
            <a:ext cx="718840" cy="6426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2110" y="361731"/>
            <a:ext cx="8399779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0098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926" y="1330955"/>
            <a:ext cx="8486147" cy="316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jpe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4114800"/>
            <a:ext cx="34739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600" spc="-40" dirty="0" err="1">
                <a:solidFill>
                  <a:srgbClr val="000098"/>
                </a:solidFill>
                <a:latin typeface="DejaVu Sans"/>
                <a:cs typeface="DejaVu Sans"/>
              </a:rPr>
              <a:t>Sina</a:t>
            </a:r>
            <a:r>
              <a:rPr lang="en-GB" sz="1600" spc="-40" dirty="0">
                <a:solidFill>
                  <a:srgbClr val="000098"/>
                </a:solidFill>
                <a:latin typeface="DejaVu Sans"/>
                <a:cs typeface="DejaVu Sans"/>
              </a:rPr>
              <a:t> Bayer, Lisa De Mont</a:t>
            </a:r>
          </a:p>
          <a:p>
            <a:pPr marL="12700">
              <a:lnSpc>
                <a:spcPct val="100000"/>
              </a:lnSpc>
            </a:pPr>
            <a:r>
              <a:rPr lang="en-GB" altLang="zh-CN" sz="1600" spc="-40" dirty="0">
                <a:solidFill>
                  <a:srgbClr val="000098"/>
                </a:solidFill>
                <a:latin typeface="DejaVu Sans"/>
                <a:cs typeface="DejaVu Sans"/>
              </a:rPr>
              <a:t>Supervisor: Björn </a:t>
            </a:r>
            <a:r>
              <a:rPr lang="en-GB" altLang="zh-CN" sz="1600" spc="-40" dirty="0" err="1">
                <a:solidFill>
                  <a:srgbClr val="000098"/>
                </a:solidFill>
                <a:latin typeface="DejaVu Sans"/>
                <a:cs typeface="DejaVu Sans"/>
              </a:rPr>
              <a:t>Goldenbogen</a:t>
            </a:r>
            <a:endParaRPr lang="en-GB" altLang="zh-CN" sz="1600" spc="-40" dirty="0">
              <a:solidFill>
                <a:srgbClr val="000098"/>
              </a:solidFill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5181600"/>
            <a:ext cx="2372360" cy="542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700"/>
              </a:lnSpc>
            </a:pPr>
            <a:r>
              <a:rPr sz="1200" spc="-5" dirty="0">
                <a:solidFill>
                  <a:srgbClr val="000098"/>
                </a:solidFill>
                <a:latin typeface="DejaVu Sans"/>
                <a:cs typeface="DejaVu Sans"/>
              </a:rPr>
              <a:t>H</a:t>
            </a:r>
            <a:r>
              <a:rPr sz="1200" spc="-25" dirty="0">
                <a:solidFill>
                  <a:srgbClr val="000098"/>
                </a:solidFill>
                <a:latin typeface="DejaVu Sans"/>
                <a:cs typeface="DejaVu Sans"/>
              </a:rPr>
              <a:t>u</a:t>
            </a:r>
            <a:r>
              <a:rPr sz="1200" spc="-20" dirty="0">
                <a:solidFill>
                  <a:srgbClr val="000098"/>
                </a:solidFill>
                <a:latin typeface="DejaVu Sans"/>
                <a:cs typeface="DejaVu Sans"/>
              </a:rPr>
              <a:t>m</a:t>
            </a:r>
            <a:r>
              <a:rPr sz="1200" spc="-25" dirty="0">
                <a:solidFill>
                  <a:srgbClr val="000098"/>
                </a:solidFill>
                <a:latin typeface="DejaVu Sans"/>
                <a:cs typeface="DejaVu Sans"/>
              </a:rPr>
              <a:t>b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o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l</a:t>
            </a:r>
            <a:r>
              <a:rPr sz="1200" spc="-25" dirty="0">
                <a:solidFill>
                  <a:srgbClr val="000098"/>
                </a:solidFill>
                <a:latin typeface="DejaVu Sans"/>
                <a:cs typeface="DejaVu Sans"/>
              </a:rPr>
              <a:t>d</a:t>
            </a:r>
            <a:r>
              <a:rPr sz="1200" spc="-10" dirty="0">
                <a:solidFill>
                  <a:srgbClr val="000098"/>
                </a:solidFill>
                <a:latin typeface="DejaVu Sans"/>
                <a:cs typeface="DejaVu Sans"/>
              </a:rPr>
              <a:t>t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-</a:t>
            </a:r>
            <a:r>
              <a:rPr sz="1200" spc="-20" dirty="0">
                <a:solidFill>
                  <a:srgbClr val="000098"/>
                </a:solidFill>
                <a:latin typeface="DejaVu Sans"/>
                <a:cs typeface="DejaVu Sans"/>
              </a:rPr>
              <a:t>U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niv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e</a:t>
            </a:r>
            <a:r>
              <a:rPr sz="1200" spc="5" dirty="0">
                <a:solidFill>
                  <a:srgbClr val="000098"/>
                </a:solidFill>
                <a:latin typeface="DejaVu Sans"/>
                <a:cs typeface="DejaVu Sans"/>
              </a:rPr>
              <a:t>r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s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i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t</a:t>
            </a:r>
            <a:r>
              <a:rPr sz="1200" spc="-10" dirty="0">
                <a:solidFill>
                  <a:srgbClr val="000098"/>
                </a:solidFill>
                <a:latin typeface="DejaVu Sans"/>
                <a:cs typeface="DejaVu Sans"/>
              </a:rPr>
              <a:t>ä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t</a:t>
            </a:r>
            <a:r>
              <a:rPr sz="1200" spc="8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000098"/>
                </a:solidFill>
                <a:latin typeface="DejaVu Sans"/>
                <a:cs typeface="DejaVu Sans"/>
              </a:rPr>
              <a:t>z</a:t>
            </a:r>
            <a:r>
              <a:rPr sz="1200" spc="-10" dirty="0">
                <a:solidFill>
                  <a:srgbClr val="000098"/>
                </a:solidFill>
                <a:latin typeface="DejaVu Sans"/>
                <a:cs typeface="DejaVu Sans"/>
              </a:rPr>
              <a:t>u</a:t>
            </a:r>
            <a:r>
              <a:rPr sz="1200" spc="7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000098"/>
                </a:solidFill>
                <a:latin typeface="DejaVu Sans"/>
                <a:cs typeface="DejaVu Sans"/>
              </a:rPr>
              <a:t>B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e</a:t>
            </a:r>
            <a:r>
              <a:rPr sz="1200" spc="5" dirty="0">
                <a:solidFill>
                  <a:srgbClr val="000098"/>
                </a:solidFill>
                <a:latin typeface="DejaVu Sans"/>
                <a:cs typeface="DejaVu Sans"/>
              </a:rPr>
              <a:t>r</a:t>
            </a:r>
            <a:r>
              <a:rPr sz="1200" spc="-10" dirty="0">
                <a:solidFill>
                  <a:srgbClr val="000098"/>
                </a:solidFill>
                <a:latin typeface="DejaVu Sans"/>
                <a:cs typeface="DejaVu Sans"/>
              </a:rPr>
              <a:t>l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i</a:t>
            </a:r>
            <a:r>
              <a:rPr sz="1200" spc="-10" dirty="0">
                <a:solidFill>
                  <a:srgbClr val="000098"/>
                </a:solidFill>
                <a:latin typeface="DejaVu Sans"/>
                <a:cs typeface="DejaVu Sans"/>
              </a:rPr>
              <a:t>n</a:t>
            </a:r>
            <a:r>
              <a:rPr sz="12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98"/>
                </a:solidFill>
                <a:latin typeface="DejaVu Sans"/>
                <a:cs typeface="DejaVu Sans"/>
              </a:rPr>
              <a:t>I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n</a:t>
            </a:r>
            <a:r>
              <a:rPr sz="1200" spc="-10" dirty="0">
                <a:solidFill>
                  <a:srgbClr val="000098"/>
                </a:solidFill>
                <a:latin typeface="DejaVu Sans"/>
                <a:cs typeface="DejaVu Sans"/>
              </a:rPr>
              <a:t>s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t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i</a:t>
            </a:r>
            <a:r>
              <a:rPr sz="1200" spc="-10" dirty="0">
                <a:solidFill>
                  <a:srgbClr val="000098"/>
                </a:solidFill>
                <a:latin typeface="DejaVu Sans"/>
                <a:cs typeface="DejaVu Sans"/>
              </a:rPr>
              <a:t>t</a:t>
            </a:r>
            <a:r>
              <a:rPr sz="1200" spc="-25" dirty="0">
                <a:solidFill>
                  <a:srgbClr val="000098"/>
                </a:solidFill>
                <a:latin typeface="DejaVu Sans"/>
                <a:cs typeface="DejaVu Sans"/>
              </a:rPr>
              <a:t>u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t</a:t>
            </a:r>
            <a:r>
              <a:rPr sz="1200" spc="8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fü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r</a:t>
            </a:r>
            <a:r>
              <a:rPr sz="1200" spc="8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000098"/>
                </a:solidFill>
                <a:latin typeface="DejaVu Sans"/>
                <a:cs typeface="DejaVu Sans"/>
              </a:rPr>
              <a:t>B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io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l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ogi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e</a:t>
            </a:r>
            <a:r>
              <a:rPr sz="12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98"/>
                </a:solidFill>
                <a:latin typeface="DejaVu Sans"/>
                <a:cs typeface="DejaVu Sans"/>
              </a:rPr>
              <a:t>T</a:t>
            </a:r>
            <a:r>
              <a:rPr sz="1200" spc="-25" dirty="0">
                <a:solidFill>
                  <a:srgbClr val="000098"/>
                </a:solidFill>
                <a:latin typeface="DejaVu Sans"/>
                <a:cs typeface="DejaVu Sans"/>
              </a:rPr>
              <a:t>h</a:t>
            </a:r>
            <a:r>
              <a:rPr sz="1200" spc="10" dirty="0">
                <a:solidFill>
                  <a:srgbClr val="000098"/>
                </a:solidFill>
                <a:latin typeface="DejaVu Sans"/>
                <a:cs typeface="DejaVu Sans"/>
              </a:rPr>
              <a:t>e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o</a:t>
            </a:r>
            <a:r>
              <a:rPr sz="1200" spc="-35" dirty="0">
                <a:solidFill>
                  <a:srgbClr val="000098"/>
                </a:solidFill>
                <a:latin typeface="DejaVu Sans"/>
                <a:cs typeface="DejaVu Sans"/>
              </a:rPr>
              <a:t>r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e</a:t>
            </a:r>
            <a:r>
              <a:rPr sz="1200" spc="-10" dirty="0">
                <a:solidFill>
                  <a:srgbClr val="000098"/>
                </a:solidFill>
                <a:latin typeface="DejaVu Sans"/>
                <a:cs typeface="DejaVu Sans"/>
              </a:rPr>
              <a:t>tis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c</a:t>
            </a:r>
            <a:r>
              <a:rPr sz="1200" spc="-25" dirty="0">
                <a:solidFill>
                  <a:srgbClr val="000098"/>
                </a:solidFill>
                <a:latin typeface="DejaVu Sans"/>
                <a:cs typeface="DejaVu Sans"/>
              </a:rPr>
              <a:t>h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e</a:t>
            </a:r>
            <a:r>
              <a:rPr sz="1200" spc="9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000098"/>
                </a:solidFill>
                <a:latin typeface="DejaVu Sans"/>
                <a:cs typeface="DejaVu Sans"/>
              </a:rPr>
              <a:t>B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i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o</a:t>
            </a:r>
            <a:r>
              <a:rPr sz="1200" spc="-25" dirty="0">
                <a:solidFill>
                  <a:srgbClr val="000098"/>
                </a:solidFill>
                <a:latin typeface="DejaVu Sans"/>
                <a:cs typeface="DejaVu Sans"/>
              </a:rPr>
              <a:t>p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hys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ik</a:t>
            </a:r>
            <a:endParaRPr sz="1200" dirty="0">
              <a:latin typeface="DejaVu Sans"/>
              <a:cs typeface="DejaVu San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A4C2312-54BB-4331-BA52-F8DF752ED2C6}"/>
              </a:ext>
            </a:extLst>
          </p:cNvPr>
          <p:cNvSpPr/>
          <p:nvPr/>
        </p:nvSpPr>
        <p:spPr>
          <a:xfrm>
            <a:off x="838200" y="2668995"/>
            <a:ext cx="70900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3200" kern="0" spc="-20" dirty="0">
                <a:solidFill>
                  <a:srgbClr val="000098"/>
                </a:solidFill>
                <a:latin typeface="DejaVu Sans"/>
                <a:ea typeface="+mj-ea"/>
              </a:rPr>
              <a:t>Network </a:t>
            </a:r>
            <a:r>
              <a:rPr lang="de-DE" altLang="zh-CN" sz="3200" kern="0" spc="-20" dirty="0" err="1">
                <a:solidFill>
                  <a:srgbClr val="000098"/>
                </a:solidFill>
                <a:latin typeface="DejaVu Sans"/>
                <a:ea typeface="+mj-ea"/>
              </a:rPr>
              <a:t>Motif</a:t>
            </a:r>
            <a:r>
              <a:rPr lang="de-DE" altLang="zh-CN" sz="3200" kern="0" spc="-20" dirty="0">
                <a:solidFill>
                  <a:srgbClr val="000098"/>
                </a:solidFill>
                <a:latin typeface="DejaVu Sans"/>
                <a:ea typeface="+mj-ea"/>
              </a:rPr>
              <a:t>:</a:t>
            </a:r>
          </a:p>
          <a:p>
            <a:r>
              <a:rPr lang="de-DE" altLang="zh-CN" sz="3200" kern="0" spc="-20" dirty="0">
                <a:solidFill>
                  <a:srgbClr val="000098"/>
                </a:solidFill>
                <a:latin typeface="DejaVu Sans"/>
                <a:ea typeface="+mj-ea"/>
              </a:rPr>
              <a:t>Simulation </a:t>
            </a:r>
            <a:r>
              <a:rPr lang="de-DE" altLang="zh-CN" sz="3200" kern="0" spc="-20" dirty="0" err="1">
                <a:solidFill>
                  <a:srgbClr val="000098"/>
                </a:solidFill>
                <a:latin typeface="DejaVu Sans"/>
                <a:ea typeface="+mj-ea"/>
              </a:rPr>
              <a:t>of</a:t>
            </a:r>
            <a:r>
              <a:rPr lang="de-DE" altLang="zh-CN" sz="3200" kern="0" spc="-20" dirty="0">
                <a:solidFill>
                  <a:srgbClr val="000098"/>
                </a:solidFill>
                <a:latin typeface="DejaVu Sans"/>
                <a:ea typeface="+mj-ea"/>
              </a:rPr>
              <a:t> Feed-Forward Loop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C050E10-670F-4266-ABB7-91B88BF346D7}"/>
              </a:ext>
            </a:extLst>
          </p:cNvPr>
          <p:cNvSpPr/>
          <p:nvPr/>
        </p:nvSpPr>
        <p:spPr>
          <a:xfrm>
            <a:off x="838200" y="1556484"/>
            <a:ext cx="2639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kern="0" spc="-20" dirty="0">
                <a:solidFill>
                  <a:srgbClr val="000098"/>
                </a:solidFill>
                <a:latin typeface="DejaVu Sans"/>
              </a:rPr>
              <a:t>Wintersemester 2017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7EA34-08B5-4911-8376-C40FDD32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777120"/>
            <a:ext cx="3997693" cy="984885"/>
          </a:xfrm>
        </p:spPr>
        <p:txBody>
          <a:bodyPr/>
          <a:lstStyle/>
          <a:p>
            <a:pPr algn="ctr"/>
            <a:r>
              <a:rPr lang="de-DE" altLang="zh-CN" dirty="0">
                <a:solidFill>
                  <a:schemeClr val="tx2"/>
                </a:solidFill>
              </a:rPr>
              <a:t>Incoherent Type 1</a:t>
            </a:r>
            <a:br>
              <a:rPr lang="de-DE" altLang="zh-CN" dirty="0">
                <a:solidFill>
                  <a:schemeClr val="tx2"/>
                </a:solidFill>
              </a:rPr>
            </a:b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C69CF95-8F7D-4A16-8C4A-03E7CADF9F25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60" y="2667000"/>
            <a:ext cx="139554" cy="276225"/>
          </a:xfr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1C21F27-5D1C-4FD3-8D07-22AD895445F1}"/>
              </a:ext>
            </a:extLst>
          </p:cNvPr>
          <p:cNvSpPr/>
          <p:nvPr/>
        </p:nvSpPr>
        <p:spPr>
          <a:xfrm>
            <a:off x="4411979" y="73095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DejaVu Sans"/>
                <a:ea typeface="宋体" panose="02010600030101010101" pitchFamily="2" charset="-122"/>
                <a:cs typeface="+mn-cs"/>
              </a:rPr>
              <a:t>Incoherent Type 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288CD8F-9315-47AB-BE10-8886E06E17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92" y="3240250"/>
            <a:ext cx="4320001" cy="2880000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E09EBB1-D973-4734-9131-4A9CF05F1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00" y="3249789"/>
            <a:ext cx="4320000" cy="288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94C2F07-C1A8-4BE6-935E-0A1198BC681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50403" y="1809789"/>
            <a:ext cx="837965" cy="144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89E5039-094B-4D39-828F-EFA506CA67B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14" y="1809789"/>
            <a:ext cx="751765" cy="144000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A4CA6BBF-1B53-4196-AEE5-C347B8D4C28E}"/>
              </a:ext>
            </a:extLst>
          </p:cNvPr>
          <p:cNvSpPr/>
          <p:nvPr/>
        </p:nvSpPr>
        <p:spPr>
          <a:xfrm>
            <a:off x="477253" y="1194266"/>
            <a:ext cx="82095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altLang="zh-CN" sz="3200" kern="0" dirty="0" err="1">
                <a:solidFill>
                  <a:schemeClr val="tx2"/>
                </a:solidFill>
                <a:latin typeface="DejaVu Sans"/>
              </a:rPr>
              <a:t>With</a:t>
            </a:r>
            <a:r>
              <a:rPr lang="de-DE" altLang="zh-CN" sz="3200" kern="0" dirty="0">
                <a:solidFill>
                  <a:schemeClr val="tx2"/>
                </a:solidFill>
                <a:latin typeface="DejaVu Sans"/>
              </a:rPr>
              <a:t> basal Y </a:t>
            </a:r>
            <a:r>
              <a:rPr lang="de-DE" altLang="zh-CN" sz="3200" kern="0" dirty="0" err="1">
                <a:solidFill>
                  <a:schemeClr val="tx2"/>
                </a:solidFill>
                <a:latin typeface="DejaVu Sans"/>
              </a:rPr>
              <a:t>activity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6E54A7-07CD-45CF-A36D-4349BFE88B21}"/>
              </a:ext>
            </a:extLst>
          </p:cNvPr>
          <p:cNvSpPr txBox="1"/>
          <p:nvPr/>
        </p:nvSpPr>
        <p:spPr>
          <a:xfrm>
            <a:off x="3962400" y="6120250"/>
            <a:ext cx="2246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 </a:t>
            </a:r>
            <a:r>
              <a:rPr lang="de-DE" sz="2800" dirty="0" err="1"/>
              <a:t>Acceleration</a:t>
            </a:r>
            <a:r>
              <a:rPr lang="de-DE" sz="2800" dirty="0"/>
              <a:t> 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0F459AFF-088F-4637-B08D-2D3EB32ED41F}"/>
              </a:ext>
            </a:extLst>
          </p:cNvPr>
          <p:cNvSpPr/>
          <p:nvPr/>
        </p:nvSpPr>
        <p:spPr>
          <a:xfrm>
            <a:off x="3283670" y="6229460"/>
            <a:ext cx="7620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64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7EA34-08B5-4911-8376-C40FDD32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777120"/>
            <a:ext cx="3997693" cy="984885"/>
          </a:xfrm>
        </p:spPr>
        <p:txBody>
          <a:bodyPr/>
          <a:lstStyle/>
          <a:p>
            <a:pPr algn="ctr"/>
            <a:r>
              <a:rPr lang="de-DE" altLang="zh-CN" dirty="0">
                <a:solidFill>
                  <a:schemeClr val="tx2"/>
                </a:solidFill>
              </a:rPr>
              <a:t>Coherent Type 1</a:t>
            </a:r>
            <a:br>
              <a:rPr lang="de-DE" altLang="zh-CN" dirty="0">
                <a:solidFill>
                  <a:schemeClr val="tx2"/>
                </a:solidFill>
              </a:rPr>
            </a:br>
            <a:r>
              <a:rPr lang="de-DE" altLang="zh-CN" dirty="0">
                <a:solidFill>
                  <a:schemeClr val="tx2"/>
                </a:solidFill>
              </a:rPr>
              <a:t>AND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1C21F27-5D1C-4FD3-8D07-22AD895445F1}"/>
              </a:ext>
            </a:extLst>
          </p:cNvPr>
          <p:cNvSpPr/>
          <p:nvPr/>
        </p:nvSpPr>
        <p:spPr>
          <a:xfrm>
            <a:off x="4411979" y="730954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e-DE" altLang="zh-CN" sz="3200" kern="0" dirty="0">
                <a:solidFill>
                  <a:schemeClr val="tx2"/>
                </a:solidFill>
                <a:latin typeface="DejaVu Sans"/>
              </a:rPr>
              <a:t>Coherent Type 1 </a:t>
            </a:r>
          </a:p>
          <a:p>
            <a:pPr algn="ctr"/>
            <a:r>
              <a:rPr lang="en-GB" altLang="zh-CN" sz="3200" kern="0" dirty="0">
                <a:solidFill>
                  <a:schemeClr val="tx2"/>
                </a:solidFill>
                <a:latin typeface="DejaVu Sans"/>
              </a:rPr>
              <a:t>OR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BEC1791-CBDF-412D-8F7B-2EE8FBF51F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29" y="3058212"/>
            <a:ext cx="4320001" cy="2880000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3F78DFA-7F1D-4F5B-B3C0-C31CD6884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99" y="3048000"/>
            <a:ext cx="4320000" cy="288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3D5B3DF-3E6A-4D9E-92D6-1E7DDA3906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738" y="1466732"/>
            <a:ext cx="768722" cy="1440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152281A-19E3-476B-82A0-B153C77BE882}"/>
              </a:ext>
            </a:extLst>
          </p:cNvPr>
          <p:cNvSpPr txBox="1"/>
          <p:nvPr/>
        </p:nvSpPr>
        <p:spPr>
          <a:xfrm>
            <a:off x="977451" y="2611458"/>
            <a:ext cx="2997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Delay on on-</a:t>
            </a:r>
            <a:r>
              <a:rPr lang="de-DE" sz="3200" dirty="0" err="1"/>
              <a:t>step</a:t>
            </a:r>
            <a:endParaRPr lang="de-DE" sz="3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7475E1-8369-4BE0-BDA1-2952027935DA}"/>
              </a:ext>
            </a:extLst>
          </p:cNvPr>
          <p:cNvSpPr txBox="1"/>
          <p:nvPr/>
        </p:nvSpPr>
        <p:spPr>
          <a:xfrm>
            <a:off x="5310518" y="2611457"/>
            <a:ext cx="3026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Delay on off-</a:t>
            </a:r>
            <a:r>
              <a:rPr lang="de-DE" sz="3200" dirty="0" err="1"/>
              <a:t>step</a:t>
            </a:r>
            <a:endParaRPr lang="de-DE" sz="3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618A168-BBA3-4C62-9A32-0C500888DEC7}"/>
              </a:ext>
            </a:extLst>
          </p:cNvPr>
          <p:cNvSpPr txBox="1"/>
          <p:nvPr/>
        </p:nvSpPr>
        <p:spPr>
          <a:xfrm>
            <a:off x="3337253" y="6069268"/>
            <a:ext cx="348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reverse</a:t>
            </a:r>
            <a:r>
              <a:rPr lang="de-DE" sz="2800" dirty="0"/>
              <a:t> </a:t>
            </a:r>
            <a:r>
              <a:rPr lang="de-DE" sz="2800" dirty="0" err="1"/>
              <a:t>sign-sensitivity</a:t>
            </a:r>
            <a:endParaRPr lang="de-DE" sz="2800" dirty="0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5E6DF088-E3DF-463E-9236-BC6E8871F5D7}"/>
              </a:ext>
            </a:extLst>
          </p:cNvPr>
          <p:cNvSpPr/>
          <p:nvPr/>
        </p:nvSpPr>
        <p:spPr>
          <a:xfrm>
            <a:off x="2546187" y="6178478"/>
            <a:ext cx="762000" cy="304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48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FEBCA-B9AB-4A67-9357-67A8808A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09" y="609600"/>
            <a:ext cx="8399779" cy="492443"/>
          </a:xfrm>
        </p:spPr>
        <p:txBody>
          <a:bodyPr/>
          <a:lstStyle/>
          <a:p>
            <a:pPr algn="ctr"/>
            <a:r>
              <a:rPr lang="de-DE" dirty="0" err="1"/>
              <a:t>Conclusion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C9F260-4BBC-4045-98FC-510DBB20D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8" y="1153564"/>
            <a:ext cx="1939725" cy="136407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6BB1D54-EB18-4144-8F7D-80C82A7B4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7" y="2511953"/>
            <a:ext cx="2021362" cy="1347575"/>
          </a:xfrm>
          <a:prstGeom prst="rect">
            <a:avLst/>
          </a:prstGeom>
        </p:spPr>
      </p:pic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37E7F8B5-A95E-443C-9B4F-9F3BE2F82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" y="3916510"/>
            <a:ext cx="2011936" cy="1341290"/>
          </a:xfrm>
          <a:prstGeom prst="rect">
            <a:avLst/>
          </a:prstGeom>
        </p:spPr>
      </p:pic>
      <p:pic>
        <p:nvPicPr>
          <p:cNvPr id="10" name="Inhaltsplatzhalter 6">
            <a:extLst>
              <a:ext uri="{FF2B5EF4-FFF2-40B4-BE49-F238E27FC236}">
                <a16:creationId xmlns:a16="http://schemas.microsoft.com/office/drawing/2014/main" id="{FE6292ED-D4EE-4D6E-B5CB-66EB7146A9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" y="5314782"/>
            <a:ext cx="2021363" cy="134757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51B119A-2D67-41FD-81F5-8DA18A6E4C84}"/>
              </a:ext>
            </a:extLst>
          </p:cNvPr>
          <p:cNvSpPr txBox="1"/>
          <p:nvPr/>
        </p:nvSpPr>
        <p:spPr>
          <a:xfrm>
            <a:off x="2066530" y="4037187"/>
            <a:ext cx="55329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Acceleration</a:t>
            </a:r>
            <a:r>
              <a:rPr lang="de-DE" sz="2800" dirty="0"/>
              <a:t>: - </a:t>
            </a:r>
            <a:r>
              <a:rPr lang="de-DE" sz="2800" dirty="0" err="1"/>
              <a:t>some</a:t>
            </a:r>
            <a:r>
              <a:rPr lang="de-DE" sz="2800" dirty="0"/>
              <a:t> </a:t>
            </a:r>
            <a:r>
              <a:rPr lang="de-DE" sz="2800" dirty="0" err="1"/>
              <a:t>incoherent</a:t>
            </a:r>
            <a:r>
              <a:rPr lang="de-DE" sz="2800" dirty="0"/>
              <a:t> FFLs</a:t>
            </a:r>
          </a:p>
          <a:p>
            <a:r>
              <a:rPr lang="de-DE" sz="2800" dirty="0"/>
              <a:t>		  - </a:t>
            </a:r>
            <a:r>
              <a:rPr lang="de-DE" sz="2800" dirty="0" err="1"/>
              <a:t>with</a:t>
            </a:r>
            <a:r>
              <a:rPr lang="de-DE" sz="2800" dirty="0"/>
              <a:t> basal Y-</a:t>
            </a:r>
            <a:r>
              <a:rPr lang="de-DE" sz="2800" dirty="0" err="1"/>
              <a:t>activity</a:t>
            </a:r>
            <a:endParaRPr lang="de-DE" sz="28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0924D72-CEA2-42DB-BDAA-76B15016D453}"/>
              </a:ext>
            </a:extLst>
          </p:cNvPr>
          <p:cNvSpPr txBox="1"/>
          <p:nvPr/>
        </p:nvSpPr>
        <p:spPr>
          <a:xfrm>
            <a:off x="2030423" y="1295935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Delay: - </a:t>
            </a:r>
            <a:r>
              <a:rPr lang="de-DE" sz="2800" dirty="0" err="1"/>
              <a:t>coherent</a:t>
            </a:r>
            <a:r>
              <a:rPr lang="de-DE" sz="2800" dirty="0"/>
              <a:t> FFLs</a:t>
            </a:r>
          </a:p>
          <a:p>
            <a:r>
              <a:rPr lang="de-DE" sz="2800" dirty="0"/>
              <a:t>	 - </a:t>
            </a:r>
            <a:r>
              <a:rPr lang="de-DE" sz="2800" dirty="0" err="1"/>
              <a:t>persistence</a:t>
            </a:r>
            <a:r>
              <a:rPr lang="de-DE" sz="2800" dirty="0"/>
              <a:t> </a:t>
            </a:r>
            <a:r>
              <a:rPr lang="de-DE" sz="2800" dirty="0" err="1"/>
              <a:t>detectors</a:t>
            </a:r>
            <a:endParaRPr lang="de-DE" sz="28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734153F-9ED1-4393-A548-401A802908FD}"/>
              </a:ext>
            </a:extLst>
          </p:cNvPr>
          <p:cNvSpPr txBox="1"/>
          <p:nvPr/>
        </p:nvSpPr>
        <p:spPr>
          <a:xfrm>
            <a:off x="2042177" y="5473047"/>
            <a:ext cx="56797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Reverse </a:t>
            </a:r>
            <a:r>
              <a:rPr lang="de-DE" sz="2800" dirty="0" err="1"/>
              <a:t>sign-sensitivity</a:t>
            </a:r>
            <a:r>
              <a:rPr lang="de-DE" sz="2800" dirty="0"/>
              <a:t> (on/off-</a:t>
            </a:r>
            <a:r>
              <a:rPr lang="de-DE" sz="2800" dirty="0" err="1"/>
              <a:t>step</a:t>
            </a:r>
            <a:r>
              <a:rPr lang="de-DE" sz="2800" dirty="0"/>
              <a:t>): </a:t>
            </a:r>
          </a:p>
          <a:p>
            <a:r>
              <a:rPr lang="de-DE" sz="2800" dirty="0"/>
              <a:t>- OR-Gate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8EE918A-1286-4C3A-90DA-A3482AC9F35E}"/>
              </a:ext>
            </a:extLst>
          </p:cNvPr>
          <p:cNvSpPr txBox="1"/>
          <p:nvPr/>
        </p:nvSpPr>
        <p:spPr>
          <a:xfrm>
            <a:off x="2042177" y="2821666"/>
            <a:ext cx="4492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Pulse: - </a:t>
            </a:r>
            <a:r>
              <a:rPr lang="de-DE" sz="2800" dirty="0" err="1"/>
              <a:t>some</a:t>
            </a:r>
            <a:r>
              <a:rPr lang="de-DE" sz="2800" dirty="0"/>
              <a:t> </a:t>
            </a:r>
            <a:r>
              <a:rPr lang="de-DE" sz="2800" dirty="0" err="1"/>
              <a:t>incoherent</a:t>
            </a:r>
            <a:r>
              <a:rPr lang="de-DE" sz="2800" dirty="0"/>
              <a:t> FFLs</a:t>
            </a:r>
          </a:p>
        </p:txBody>
      </p:sp>
    </p:spTree>
    <p:extLst>
      <p:ext uri="{BB962C8B-B14F-4D97-AF65-F5344CB8AC3E}">
        <p14:creationId xmlns:p14="http://schemas.microsoft.com/office/powerpoint/2010/main" val="195422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8E0F0-FFB7-47E6-B30B-C8051BCE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2" y="990600"/>
            <a:ext cx="8399779" cy="492443"/>
          </a:xfrm>
        </p:spPr>
        <p:txBody>
          <a:bodyPr/>
          <a:lstStyle/>
          <a:p>
            <a:pPr algn="ctr"/>
            <a:r>
              <a:rPr lang="de-DE" altLang="zh-CN" dirty="0" err="1"/>
              <a:t>Occurence</a:t>
            </a:r>
            <a:r>
              <a:rPr lang="de-DE" altLang="zh-CN" dirty="0"/>
              <a:t> in E. coli and Yeast </a:t>
            </a:r>
            <a:endParaRPr lang="zh-CN" alt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78B642A-38B3-41DE-9E68-B950F63C0D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3" y="4025795"/>
            <a:ext cx="8820000" cy="15581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80092BB-6F44-4006-8FAD-3F1AF0FD3EC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1" y="1970016"/>
            <a:ext cx="8820000" cy="156880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95AC057-ACB9-41E6-ADAC-ABF4E4FAACAA}"/>
              </a:ext>
            </a:extLst>
          </p:cNvPr>
          <p:cNvSpPr txBox="1"/>
          <p:nvPr/>
        </p:nvSpPr>
        <p:spPr>
          <a:xfrm>
            <a:off x="99393" y="5692523"/>
            <a:ext cx="48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Mangan, Alon: Structure and function of the feed-forward loop network motif</a:t>
            </a:r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26216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F5575-B9DA-4797-B7B2-C7DD6111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04" y="600088"/>
            <a:ext cx="8399779" cy="492443"/>
          </a:xfrm>
        </p:spPr>
        <p:txBody>
          <a:bodyPr/>
          <a:lstStyle/>
          <a:p>
            <a:pPr algn="ctr"/>
            <a:r>
              <a:rPr lang="de-DE" altLang="zh-CN" dirty="0" err="1"/>
              <a:t>Additions</a:t>
            </a:r>
            <a:endParaRPr lang="zh-CN" alt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52B4D5-6773-435F-B325-0435C72F8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486147" cy="5447645"/>
          </a:xfrm>
        </p:spPr>
        <p:txBody>
          <a:bodyPr/>
          <a:lstStyle/>
          <a:p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Normalization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steady-states</a:t>
            </a:r>
            <a:r>
              <a:rPr lang="de-DE" sz="2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Other </a:t>
            </a:r>
            <a:r>
              <a:rPr lang="de-DE" sz="2800" dirty="0" err="1"/>
              <a:t>types</a:t>
            </a:r>
            <a:r>
              <a:rPr lang="de-DE" sz="2800" dirty="0"/>
              <a:t>: 2 and 3?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Comparison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other</a:t>
            </a:r>
            <a:r>
              <a:rPr lang="de-DE" sz="2800" dirty="0"/>
              <a:t> </a:t>
            </a:r>
            <a:r>
              <a:rPr lang="de-DE" sz="2800" dirty="0" err="1"/>
              <a:t>motifs</a:t>
            </a:r>
            <a:r>
              <a:rPr lang="de-DE" sz="28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Tx/>
              <a:buChar char="-"/>
            </a:pPr>
            <a:endParaRPr lang="de-DE" sz="2800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454CFCF-CAF8-44F8-86CE-89D20085ABE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209800"/>
            <a:ext cx="4221162" cy="2813050"/>
          </a:xfrm>
        </p:spPr>
      </p:pic>
    </p:spTree>
    <p:extLst>
      <p:ext uri="{BB962C8B-B14F-4D97-AF65-F5344CB8AC3E}">
        <p14:creationId xmlns:p14="http://schemas.microsoft.com/office/powerpoint/2010/main" val="2313311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67B5FB5-7AC5-4C3F-8B57-9F355283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8399779" cy="984885"/>
          </a:xfrm>
        </p:spPr>
        <p:txBody>
          <a:bodyPr/>
          <a:lstStyle/>
          <a:p>
            <a:pPr algn="ctr"/>
            <a:r>
              <a:rPr lang="de-DE" altLang="zh-CN" dirty="0" err="1"/>
              <a:t>Thank</a:t>
            </a:r>
            <a:r>
              <a:rPr lang="de-DE" altLang="zh-CN" dirty="0"/>
              <a:t> </a:t>
            </a:r>
            <a:r>
              <a:rPr lang="de-DE" altLang="zh-CN" dirty="0" err="1"/>
              <a:t>you</a:t>
            </a:r>
            <a:r>
              <a:rPr lang="de-DE" altLang="zh-CN" dirty="0"/>
              <a:t> </a:t>
            </a:r>
            <a:r>
              <a:rPr lang="de-DE" altLang="zh-CN" dirty="0" err="1"/>
              <a:t>for</a:t>
            </a:r>
            <a:r>
              <a:rPr lang="de-DE" altLang="zh-CN" dirty="0"/>
              <a:t> </a:t>
            </a:r>
            <a:r>
              <a:rPr lang="de-DE" altLang="zh-CN" dirty="0" err="1"/>
              <a:t>your</a:t>
            </a:r>
            <a:r>
              <a:rPr lang="de-DE" altLang="zh-CN" dirty="0"/>
              <a:t> </a:t>
            </a:r>
            <a:r>
              <a:rPr lang="de-DE" altLang="zh-CN" dirty="0" err="1"/>
              <a:t>attention</a:t>
            </a:r>
            <a:r>
              <a:rPr lang="de-DE" altLang="zh-CN" dirty="0"/>
              <a:t>!</a:t>
            </a:r>
            <a:br>
              <a:rPr lang="de-DE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33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D6B08-F2D4-460C-B2E0-997EC404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21" y="1143000"/>
            <a:ext cx="8399779" cy="492443"/>
          </a:xfrm>
        </p:spPr>
        <p:txBody>
          <a:bodyPr/>
          <a:lstStyle/>
          <a:p>
            <a:r>
              <a:rPr lang="de-DE" altLang="zh-CN" dirty="0"/>
              <a:t>Sources</a:t>
            </a:r>
            <a:endParaRPr lang="zh-CN" alt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5280382-56A2-4E93-A1AB-3A6074BF053A}"/>
              </a:ext>
            </a:extLst>
          </p:cNvPr>
          <p:cNvSpPr/>
          <p:nvPr/>
        </p:nvSpPr>
        <p:spPr>
          <a:xfrm>
            <a:off x="609600" y="1905000"/>
            <a:ext cx="693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altLang="zh-CN" b="1" dirty="0"/>
          </a:p>
          <a:p>
            <a:r>
              <a:rPr lang="en-GB" altLang="zh-CN" b="1" dirty="0"/>
              <a:t>‘’</a:t>
            </a:r>
            <a:r>
              <a:rPr lang="en-US" altLang="zh-CN" b="1" dirty="0"/>
              <a:t>Structure and function of the feed-forward loop network motif’’</a:t>
            </a:r>
          </a:p>
          <a:p>
            <a:r>
              <a:rPr lang="en-US" altLang="zh-CN" dirty="0"/>
              <a:t>S. Mangan and U. Alon†</a:t>
            </a:r>
          </a:p>
          <a:p>
            <a:r>
              <a:rPr lang="en-US" altLang="zh-CN" dirty="0"/>
              <a:t>Departments of Molecular Cell Biology and Physics of Complex Systems, Weizmann Institute of Science, </a:t>
            </a:r>
            <a:r>
              <a:rPr lang="en-US" altLang="zh-CN" dirty="0" err="1"/>
              <a:t>Rehovot</a:t>
            </a:r>
            <a:r>
              <a:rPr lang="en-US" altLang="zh-CN" dirty="0"/>
              <a:t> 76100, Israel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56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750" y="741905"/>
            <a:ext cx="8534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pc="-20" dirty="0"/>
              <a:t>FFL vs. Simple </a:t>
            </a:r>
            <a:r>
              <a:rPr lang="de-DE" spc="-20" dirty="0" err="1"/>
              <a:t>regulation</a:t>
            </a:r>
            <a:endParaRPr spc="-2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FC9C44-D573-47D2-9689-63B59412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41" y="1474605"/>
            <a:ext cx="2864090" cy="1968735"/>
          </a:xfrm>
          <a:prstGeom prst="rect">
            <a:avLst/>
          </a:prstGeom>
        </p:spPr>
      </p:pic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8BAD7F8-D8C9-4BB8-9CF4-6A68CC64F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611" y="3513020"/>
            <a:ext cx="6705600" cy="369332"/>
          </a:xfrm>
        </p:spPr>
        <p:txBody>
          <a:bodyPr/>
          <a:lstStyle/>
          <a:p>
            <a:pPr algn="ctr"/>
            <a:r>
              <a:rPr lang="de-DE" altLang="zh-CN" sz="2400" dirty="0">
                <a:solidFill>
                  <a:schemeClr val="tx2"/>
                </a:solidFill>
              </a:rPr>
              <a:t>8 </a:t>
            </a:r>
            <a:r>
              <a:rPr lang="de-DE" altLang="zh-CN" sz="2400" dirty="0" err="1">
                <a:solidFill>
                  <a:schemeClr val="tx2"/>
                </a:solidFill>
              </a:rPr>
              <a:t>Types</a:t>
            </a:r>
            <a:r>
              <a:rPr lang="de-DE" altLang="zh-CN" sz="2400" dirty="0">
                <a:solidFill>
                  <a:schemeClr val="tx2"/>
                </a:solidFill>
              </a:rPr>
              <a:t> </a:t>
            </a:r>
            <a:r>
              <a:rPr lang="de-DE" altLang="zh-CN" sz="2400" dirty="0" err="1">
                <a:solidFill>
                  <a:schemeClr val="tx2"/>
                </a:solidFill>
              </a:rPr>
              <a:t>of</a:t>
            </a:r>
            <a:r>
              <a:rPr lang="de-DE" altLang="zh-CN" sz="2400" dirty="0">
                <a:solidFill>
                  <a:schemeClr val="tx2"/>
                </a:solidFill>
              </a:rPr>
              <a:t> </a:t>
            </a:r>
            <a:r>
              <a:rPr lang="de-DE" altLang="zh-CN" sz="2400" dirty="0" err="1">
                <a:solidFill>
                  <a:schemeClr val="tx2"/>
                </a:solidFill>
              </a:rPr>
              <a:t>FFl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F9E721C-7A8C-4DC6-BDFE-BB07FEFEEB19}"/>
              </a:ext>
            </a:extLst>
          </p:cNvPr>
          <p:cNvCxnSpPr>
            <a:cxnSpLocks/>
          </p:cNvCxnSpPr>
          <p:nvPr/>
        </p:nvCxnSpPr>
        <p:spPr>
          <a:xfrm>
            <a:off x="5532521" y="3800451"/>
            <a:ext cx="642759" cy="37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14D5C75-8378-4327-8DD7-F82F95613C7E}"/>
              </a:ext>
            </a:extLst>
          </p:cNvPr>
          <p:cNvCxnSpPr/>
          <p:nvPr/>
        </p:nvCxnSpPr>
        <p:spPr>
          <a:xfrm flipH="1">
            <a:off x="3067766" y="3796447"/>
            <a:ext cx="609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FD5AC2FD-E846-4C15-9310-FD7465350406}"/>
              </a:ext>
            </a:extLst>
          </p:cNvPr>
          <p:cNvSpPr/>
          <p:nvPr/>
        </p:nvSpPr>
        <p:spPr>
          <a:xfrm>
            <a:off x="2256675" y="4064437"/>
            <a:ext cx="1351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altLang="zh-CN" sz="2400" kern="0" dirty="0">
                <a:solidFill>
                  <a:schemeClr val="accent2">
                    <a:lumMod val="75000"/>
                  </a:schemeClr>
                </a:solidFill>
              </a:rPr>
              <a:t>Coherent</a:t>
            </a:r>
            <a:endParaRPr lang="zh-CN" altLang="en-US" sz="240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AA3473-751B-4980-A713-E9E2AB6E509F}"/>
              </a:ext>
            </a:extLst>
          </p:cNvPr>
          <p:cNvSpPr/>
          <p:nvPr/>
        </p:nvSpPr>
        <p:spPr>
          <a:xfrm>
            <a:off x="5845879" y="4021711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altLang="zh-CN" sz="2400" kern="0" dirty="0">
                <a:solidFill>
                  <a:srgbClr val="0070C0"/>
                </a:solidFill>
              </a:rPr>
              <a:t>Incoherent</a:t>
            </a:r>
            <a:endParaRPr lang="zh-CN" altLang="en-US" sz="2400" kern="0" dirty="0">
              <a:solidFill>
                <a:srgbClr val="0070C0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6DD9DC9-D3DC-45C3-ACD5-6F30B81712BE}"/>
              </a:ext>
            </a:extLst>
          </p:cNvPr>
          <p:cNvSpPr/>
          <p:nvPr/>
        </p:nvSpPr>
        <p:spPr>
          <a:xfrm>
            <a:off x="433222" y="4483376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altLang="zh-CN" kern="0" dirty="0">
                <a:solidFill>
                  <a:srgbClr val="1F497D"/>
                </a:solidFill>
              </a:rPr>
              <a:t>Type 1</a:t>
            </a:r>
            <a:endParaRPr lang="zh-CN" altLang="en-US" kern="0" dirty="0">
              <a:solidFill>
                <a:srgbClr val="1F497D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078A275-AC6D-4EE9-8659-8C51A155B73F}"/>
              </a:ext>
            </a:extLst>
          </p:cNvPr>
          <p:cNvSpPr/>
          <p:nvPr/>
        </p:nvSpPr>
        <p:spPr>
          <a:xfrm>
            <a:off x="1328151" y="4503449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altLang="zh-CN" kern="0" dirty="0">
                <a:solidFill>
                  <a:srgbClr val="1F497D"/>
                </a:solidFill>
              </a:rPr>
              <a:t>Type 2</a:t>
            </a:r>
            <a:endParaRPr lang="zh-CN" altLang="en-US" kern="0" dirty="0">
              <a:solidFill>
                <a:srgbClr val="1F497D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CF64F25-77E4-4DE4-8B64-9F851F69A777}"/>
              </a:ext>
            </a:extLst>
          </p:cNvPr>
          <p:cNvSpPr/>
          <p:nvPr/>
        </p:nvSpPr>
        <p:spPr>
          <a:xfrm>
            <a:off x="2320318" y="4503449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altLang="zh-CN" kern="0" dirty="0">
                <a:solidFill>
                  <a:srgbClr val="1F497D"/>
                </a:solidFill>
              </a:rPr>
              <a:t>Type 3</a:t>
            </a:r>
            <a:endParaRPr lang="zh-CN" altLang="en-US" kern="0" dirty="0">
              <a:solidFill>
                <a:srgbClr val="1F497D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B5E89E7-1C27-4076-9722-739831AA4DCC}"/>
              </a:ext>
            </a:extLst>
          </p:cNvPr>
          <p:cNvSpPr/>
          <p:nvPr/>
        </p:nvSpPr>
        <p:spPr>
          <a:xfrm>
            <a:off x="3312485" y="4503449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altLang="zh-CN" kern="0" dirty="0">
                <a:solidFill>
                  <a:srgbClr val="1F497D"/>
                </a:solidFill>
              </a:rPr>
              <a:t>Type 4</a:t>
            </a:r>
            <a:endParaRPr lang="zh-CN" altLang="en-US" kern="0" dirty="0">
              <a:solidFill>
                <a:srgbClr val="1F497D"/>
              </a:solidFill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50573AA-E0C7-4F8F-B536-256F9A9A8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20" y="1831145"/>
            <a:ext cx="4236125" cy="936000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5C953BE3-DE99-416E-93FB-6240BACF4B33}"/>
              </a:ext>
            </a:extLst>
          </p:cNvPr>
          <p:cNvSpPr/>
          <p:nvPr/>
        </p:nvSpPr>
        <p:spPr>
          <a:xfrm>
            <a:off x="5110850" y="4503449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altLang="zh-CN" kern="0" dirty="0">
                <a:solidFill>
                  <a:srgbClr val="1F497D"/>
                </a:solidFill>
              </a:rPr>
              <a:t>Type 1</a:t>
            </a:r>
            <a:endParaRPr lang="zh-CN" altLang="en-US" kern="0" dirty="0">
              <a:solidFill>
                <a:srgbClr val="1F497D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FBBCA1C-668B-4490-ABE1-48C29AE3E8C5}"/>
              </a:ext>
            </a:extLst>
          </p:cNvPr>
          <p:cNvSpPr/>
          <p:nvPr/>
        </p:nvSpPr>
        <p:spPr>
          <a:xfrm>
            <a:off x="6082026" y="4503449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altLang="zh-CN" kern="0" dirty="0">
                <a:solidFill>
                  <a:srgbClr val="1F497D"/>
                </a:solidFill>
              </a:rPr>
              <a:t>Type 2</a:t>
            </a:r>
            <a:endParaRPr lang="zh-CN" altLang="en-US" kern="0" dirty="0">
              <a:solidFill>
                <a:srgbClr val="1F497D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84E459C-83DB-4BD0-B05F-60C7B7C3CFC6}"/>
              </a:ext>
            </a:extLst>
          </p:cNvPr>
          <p:cNvSpPr/>
          <p:nvPr/>
        </p:nvSpPr>
        <p:spPr>
          <a:xfrm>
            <a:off x="7053202" y="4503449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altLang="zh-CN" kern="0" dirty="0">
                <a:solidFill>
                  <a:srgbClr val="1F497D"/>
                </a:solidFill>
              </a:rPr>
              <a:t>Type 3</a:t>
            </a:r>
            <a:endParaRPr lang="zh-CN" altLang="en-US" kern="0" dirty="0">
              <a:solidFill>
                <a:srgbClr val="1F497D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8612AD6-E1A4-4A6C-89BB-F8F11CAC3799}"/>
              </a:ext>
            </a:extLst>
          </p:cNvPr>
          <p:cNvSpPr/>
          <p:nvPr/>
        </p:nvSpPr>
        <p:spPr>
          <a:xfrm>
            <a:off x="8024378" y="4503449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altLang="zh-CN" kern="0" dirty="0">
                <a:solidFill>
                  <a:srgbClr val="1F497D"/>
                </a:solidFill>
              </a:rPr>
              <a:t>Type 4</a:t>
            </a:r>
            <a:endParaRPr lang="zh-CN" altLang="en-US" kern="0" dirty="0">
              <a:solidFill>
                <a:srgbClr val="1F497D"/>
              </a:solidFill>
            </a:endParaRP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27B8FF41-9001-4233-BD8F-D557E4DACAF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98" y="4872781"/>
            <a:ext cx="625263" cy="1080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BB721ECF-764D-4AC4-AC9C-97CCF82AC70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638" y="4827247"/>
            <a:ext cx="563824" cy="108000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54D0B8A9-4567-4A37-882B-50C7794AC6E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8" y="4913732"/>
            <a:ext cx="576541" cy="108000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39BAE5BA-355C-4810-9955-88B1061C6FD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33" y="4871484"/>
            <a:ext cx="610077" cy="10800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61862B8B-283D-405E-B1A8-F7B93918D16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33952" y="4887263"/>
            <a:ext cx="818182" cy="108000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90F185D8-AA4B-4278-A73D-F8703A607E4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3394" y="4883613"/>
            <a:ext cx="739638" cy="1080000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98E6F6F8-B5E4-4E3E-B1B9-ACEC06831ED2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17609" y="4883613"/>
            <a:ext cx="900633" cy="1116000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BC4D0B5E-A66C-48BF-89E1-EBA07C3AC127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52497" y="4901613"/>
            <a:ext cx="947369" cy="1080000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E68B1337-599B-4CFB-B0FF-A991C272792C}"/>
              </a:ext>
            </a:extLst>
          </p:cNvPr>
          <p:cNvSpPr txBox="1"/>
          <p:nvPr/>
        </p:nvSpPr>
        <p:spPr>
          <a:xfrm>
            <a:off x="433222" y="6375124"/>
            <a:ext cx="48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All Pictures from: Mangan, Alon: Structure and function of the feed-forward loop network motif</a:t>
            </a:r>
          </a:p>
          <a:p>
            <a:endParaRPr lang="de-DE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0B56E7-B42D-4CD8-9492-B7610E6E9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990600"/>
            <a:ext cx="3581400" cy="307777"/>
          </a:xfrm>
        </p:spPr>
        <p:txBody>
          <a:bodyPr/>
          <a:lstStyle/>
          <a:p>
            <a:r>
              <a:rPr lang="en-GB" altLang="zh-CN" dirty="0"/>
              <a:t>Ex</a:t>
            </a:r>
            <a:r>
              <a:rPr lang="en-GB" altLang="zh-CN" sz="2000" dirty="0">
                <a:solidFill>
                  <a:schemeClr val="accent1">
                    <a:lumMod val="50000"/>
                  </a:schemeClr>
                </a:solidFill>
              </a:rPr>
              <a:t>ample For Coherent Type 1 AND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56EFF19C-5768-4DE3-9710-E6B8C62AD5D9}"/>
                  </a:ext>
                </a:extLst>
              </p:cNvPr>
              <p:cNvSpPr/>
              <p:nvPr/>
            </p:nvSpPr>
            <p:spPr>
              <a:xfrm>
                <a:off x="2057400" y="1282335"/>
                <a:ext cx="5040000" cy="3024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dY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dt</m:t>
                          </m:r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𝑥𝑦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𝑥𝑦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p>
                          </m:sSup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dZ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dt</m:t>
                          </m:r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𝑥𝑧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𝑥𝑧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𝑦𝑧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𝑦𝑧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GB" altLang="zh-CN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𝑍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56EFF19C-5768-4DE3-9710-E6B8C62AD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282335"/>
                <a:ext cx="5040000" cy="3024000"/>
              </a:xfrm>
              <a:prstGeom prst="rect">
                <a:avLst/>
              </a:prstGeom>
              <a:blipFill>
                <a:blip r:embed="rId2"/>
                <a:stretch>
                  <a:fillRect b="-2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F473332D-9454-4B08-AB1B-2FE8061A556D}"/>
                  </a:ext>
                </a:extLst>
              </p:cNvPr>
              <p:cNvSpPr/>
              <p:nvPr/>
            </p:nvSpPr>
            <p:spPr>
              <a:xfrm>
                <a:off x="2057400" y="4578017"/>
                <a:ext cx="4572000" cy="182011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𝑦𝑧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𝐵𝑎𝑠𝑎𝑙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𝑡𝑟𝑎𝑛𝑠𝑐𝑟𝑖𝑝𝑡𝑖𝑜𝑛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𝑟𝑎𝑡𝑒𝑠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𝑎𝑐𝑡𝑖𝑣𝑒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𝐹𝑜𝑟𝑚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𝑎𝑐𝑡𝑖𝑣𝑒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𝐹𝑜𝑟𝑚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𝑌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𝑥𝑦𝑧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: 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𝑎𝑐𝑡𝑖𝑣𝑎𝑡𝑖𝑜𝑛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𝑟𝑒𝑝𝑟𝑒𝑠𝑠𝑖𝑜𝑛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𝑝𝑎𝑟𝑎𝑚𝑒𝑡𝑒𝑟𝑠</m:t>
                      </m:r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𝑑𝑒𝑔𝑟𝑎𝑑𝑎𝑡𝑖𝑜𝑛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𝑑𝑒𝑙𝑢𝑡𝑖𝑜𝑛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𝑟𝑎𝑡𝑒</m:t>
                      </m:r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</m:sSub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: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𝑑𝑒𝑐𝑎𝑦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F473332D-9454-4B08-AB1B-2FE8061A5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578017"/>
                <a:ext cx="4572000" cy="1820114"/>
              </a:xfrm>
              <a:prstGeom prst="rect">
                <a:avLst/>
              </a:prstGeom>
              <a:blipFill>
                <a:blip r:embed="rId3"/>
                <a:stretch>
                  <a:fillRect r="-1067" b="-1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97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7EA34-08B5-4911-8376-C40FDD32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777120"/>
            <a:ext cx="3997693" cy="492443"/>
          </a:xfrm>
        </p:spPr>
        <p:txBody>
          <a:bodyPr/>
          <a:lstStyle/>
          <a:p>
            <a:pPr algn="ctr"/>
            <a:r>
              <a:rPr lang="de-DE" altLang="zh-CN" dirty="0"/>
              <a:t>Coherent FFL</a:t>
            </a:r>
            <a:endParaRPr lang="zh-CN" alt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C69CF95-8F7D-4A16-8C4A-03E7CADF9F25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60" y="2667000"/>
            <a:ext cx="139554" cy="2762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1E4D6585-EB3E-4D47-A4C2-7BA0B7699D1C}"/>
                  </a:ext>
                </a:extLst>
              </p:cNvPr>
              <p:cNvSpPr/>
              <p:nvPr/>
            </p:nvSpPr>
            <p:spPr>
              <a:xfrm>
                <a:off x="464001" y="5257800"/>
                <a:ext cx="7532768" cy="668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GB" altLang="zh-CN" dirty="0">
                    <a:solidFill>
                      <a:srgbClr val="002060"/>
                    </a:solidFill>
                  </a:rPr>
                  <a:t>Type 1 &amp; 2 responds strongly to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2060"/>
                    </a:solidFill>
                  </a:rPr>
                  <a:t> inputs, type 3 &amp; 4 only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GB" altLang="zh-CN" dirty="0">
                  <a:solidFill>
                    <a:srgbClr val="002060"/>
                  </a:solidFill>
                </a:endParaRPr>
              </a:p>
              <a:p>
                <a:r>
                  <a:rPr lang="en-GB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Type 2 and 3 have inverted behaviour 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1E4D6585-EB3E-4D47-A4C2-7BA0B7699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01" y="5257800"/>
                <a:ext cx="7532768" cy="668260"/>
              </a:xfrm>
              <a:prstGeom prst="rect">
                <a:avLst/>
              </a:prstGeom>
              <a:blipFill>
                <a:blip r:embed="rId3"/>
                <a:stretch>
                  <a:fillRect l="-647" t="-5505" b="-13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C1B062C3-C5E5-45B1-BC72-A5A042713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31144"/>
            <a:ext cx="7924800" cy="345856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85C497A3-4998-477D-8C90-7BE8F678E489}"/>
              </a:ext>
            </a:extLst>
          </p:cNvPr>
          <p:cNvSpPr txBox="1"/>
          <p:nvPr/>
        </p:nvSpPr>
        <p:spPr>
          <a:xfrm>
            <a:off x="477428" y="6462164"/>
            <a:ext cx="48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Table 1: Mangan, Alon: Structure and function of the feed-forward loop network motif</a:t>
            </a:r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28233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7EA34-08B5-4911-8376-C40FDD32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777120"/>
            <a:ext cx="3997693" cy="984885"/>
          </a:xfrm>
        </p:spPr>
        <p:txBody>
          <a:bodyPr/>
          <a:lstStyle/>
          <a:p>
            <a:pPr algn="ctr"/>
            <a:r>
              <a:rPr lang="de-DE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Coherent Type 1</a:t>
            </a:r>
            <a:br>
              <a:rPr lang="de-DE" altLang="zh-CN" dirty="0"/>
            </a:br>
            <a:endParaRPr lang="zh-CN" alt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C69CF95-8F7D-4A16-8C4A-03E7CADF9F25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60" y="2667000"/>
            <a:ext cx="139554" cy="276225"/>
          </a:xfr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1C21F27-5D1C-4FD3-8D07-22AD895445F1}"/>
              </a:ext>
            </a:extLst>
          </p:cNvPr>
          <p:cNvSpPr/>
          <p:nvPr/>
        </p:nvSpPr>
        <p:spPr>
          <a:xfrm>
            <a:off x="4114800" y="74571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DejaVu Sans"/>
                <a:ea typeface="宋体" panose="02010600030101010101" pitchFamily="2" charset="-122"/>
                <a:cs typeface="+mn-cs"/>
              </a:rPr>
              <a:t>Coherent Type 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6BA2FC-AE82-45EE-B9F4-3DDC1149B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99" y="2511040"/>
            <a:ext cx="4320000" cy="288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265BC6E-C0FE-4D9D-9DBE-FA43D9179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11040"/>
            <a:ext cx="4304899" cy="288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9F82D41-E883-4A06-8F44-89D03CF3BC0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15" y="1334988"/>
            <a:ext cx="670395" cy="125581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0AFFB24-A2A1-4BB2-91E8-5ECA38BE6C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343725"/>
            <a:ext cx="699520" cy="1238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462E2E4-DA12-43BE-8DB2-B2A5A26457C6}"/>
                  </a:ext>
                </a:extLst>
              </p:cNvPr>
              <p:cNvSpPr txBox="1"/>
              <p:nvPr/>
            </p:nvSpPr>
            <p:spPr>
              <a:xfrm>
                <a:off x="477253" y="5475977"/>
                <a:ext cx="777065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GB" altLang="zh-CN" dirty="0">
                    <a:solidFill>
                      <a:srgbClr val="002060"/>
                    </a:solidFill>
                  </a:rPr>
                  <a:t>Sign sensitive DELAY to on steps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2060"/>
                    </a:solidFill>
                  </a:rPr>
                  <a:t> </a:t>
                </a:r>
              </a:p>
              <a:p>
                <a:r>
                  <a:rPr lang="en-GB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Type 1: </a:t>
                </a:r>
                <a:r>
                  <a:rPr lang="en-GB" altLang="zh-CN" dirty="0">
                    <a:solidFill>
                      <a:srgbClr val="002060"/>
                    </a:solidFill>
                  </a:rPr>
                  <a:t>Z expression begins only when activator Y builds up to a sufficient level</a:t>
                </a:r>
              </a:p>
              <a:p>
                <a:r>
                  <a:rPr lang="en-GB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Type 4: X directly activates Z but also represses Y-the repressor of Z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462E2E4-DA12-43BE-8DB2-B2A5A2645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53" y="5475977"/>
                <a:ext cx="7770653" cy="923330"/>
              </a:xfrm>
              <a:prstGeom prst="rect">
                <a:avLst/>
              </a:prstGeom>
              <a:blipFill>
                <a:blip r:embed="rId8"/>
                <a:stretch>
                  <a:fillRect l="-627" t="-3947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0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7EA34-08B5-4911-8376-C40FDD32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777120"/>
            <a:ext cx="3997693" cy="984885"/>
          </a:xfrm>
        </p:spPr>
        <p:txBody>
          <a:bodyPr/>
          <a:lstStyle/>
          <a:p>
            <a:pPr algn="ctr"/>
            <a:r>
              <a:rPr lang="de-DE" altLang="zh-CN" dirty="0"/>
              <a:t>Coherent Type 2</a:t>
            </a:r>
            <a:br>
              <a:rPr lang="de-DE" altLang="zh-CN" dirty="0"/>
            </a:br>
            <a:endParaRPr lang="zh-CN" alt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C69CF95-8F7D-4A16-8C4A-03E7CADF9F25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60" y="2667000"/>
            <a:ext cx="139554" cy="276225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5F40299-6823-4304-A571-1733733AD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435" y="1762005"/>
            <a:ext cx="4536000" cy="30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96072E58-6C10-4E5D-A86B-199489FC7CC8}"/>
                  </a:ext>
                </a:extLst>
              </p:cNvPr>
              <p:cNvSpPr/>
              <p:nvPr/>
            </p:nvSpPr>
            <p:spPr>
              <a:xfrm>
                <a:off x="609600" y="5147750"/>
                <a:ext cx="7772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GB" altLang="zh-CN" dirty="0">
                    <a:solidFill>
                      <a:srgbClr val="002060"/>
                    </a:solidFill>
                  </a:rPr>
                  <a:t>Inverted behaviour to Coherent Type 1: Z goes off in response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2060"/>
                    </a:solidFill>
                  </a:rPr>
                  <a:t> on step 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96072E58-6C10-4E5D-A86B-199489FC7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47750"/>
                <a:ext cx="7772400" cy="369332"/>
              </a:xfrm>
              <a:prstGeom prst="rect">
                <a:avLst/>
              </a:prstGeom>
              <a:blipFill>
                <a:blip r:embed="rId4"/>
                <a:stretch>
                  <a:fillRect l="-627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2A51AD06-74D6-4690-A383-4DB34228A85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45705" y="2423821"/>
            <a:ext cx="116211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2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7EA34-08B5-4911-8376-C40FDD32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35" y="685800"/>
            <a:ext cx="3997693" cy="492443"/>
          </a:xfrm>
        </p:spPr>
        <p:txBody>
          <a:bodyPr/>
          <a:lstStyle/>
          <a:p>
            <a:pPr algn="ctr"/>
            <a:r>
              <a:rPr lang="de-DE" altLang="zh-CN" dirty="0"/>
              <a:t>Incoherent FFL</a:t>
            </a:r>
            <a:endParaRPr lang="zh-CN" alt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C69CF95-8F7D-4A16-8C4A-03E7CADF9F25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60" y="2667000"/>
            <a:ext cx="139554" cy="276225"/>
          </a:xfr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6C53F261-44AA-4EB0-8EA0-C61587D66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57" y="1752600"/>
            <a:ext cx="7164000" cy="3542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BC7AAF1-D9F6-48B1-8DDE-3E8A67CD317A}"/>
                  </a:ext>
                </a:extLst>
              </p:cNvPr>
              <p:cNvSpPr/>
              <p:nvPr/>
            </p:nvSpPr>
            <p:spPr>
              <a:xfrm>
                <a:off x="877335" y="5370805"/>
                <a:ext cx="7315200" cy="945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GB" altLang="zh-CN" dirty="0">
                    <a:solidFill>
                      <a:srgbClr val="002060"/>
                    </a:solidFill>
                  </a:rPr>
                  <a:t>Type 1 responds strongly to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GB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2060"/>
                    </a:solidFill>
                  </a:rPr>
                  <a:t> inputs</a:t>
                </a:r>
              </a:p>
              <a:p>
                <a:r>
                  <a:rPr lang="de-DE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Type 3 &amp; 4 </a:t>
                </a:r>
                <a:r>
                  <a:rPr lang="en-GB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have</a:t>
                </a:r>
                <a:r>
                  <a:rPr lang="de-DE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GB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a constant steady state (independent from inputs)</a:t>
                </a:r>
                <a:endParaRPr lang="en-GB" altLang="zh-CN" dirty="0">
                  <a:solidFill>
                    <a:srgbClr val="002060"/>
                  </a:solidFill>
                </a:endParaRPr>
              </a:p>
              <a:p>
                <a:r>
                  <a:rPr lang="en-GB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Type 2 and 3 have inverted behaviour 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BC7AAF1-D9F6-48B1-8DDE-3E8A67CD3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35" y="5370805"/>
                <a:ext cx="7315200" cy="945259"/>
              </a:xfrm>
              <a:prstGeom prst="rect">
                <a:avLst/>
              </a:prstGeom>
              <a:blipFill>
                <a:blip r:embed="rId4"/>
                <a:stretch>
                  <a:fillRect l="-750" t="-3226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1F010904-28D4-41A8-B336-8E9C33AEFC69}"/>
              </a:ext>
            </a:extLst>
          </p:cNvPr>
          <p:cNvSpPr txBox="1"/>
          <p:nvPr/>
        </p:nvSpPr>
        <p:spPr>
          <a:xfrm>
            <a:off x="609600" y="6455538"/>
            <a:ext cx="48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Table 2: Mangan, Alon: Structure and function of the feed-forward loop network motif</a:t>
            </a:r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619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C69CF95-8F7D-4A16-8C4A-03E7CADF9F25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425" y="2667000"/>
            <a:ext cx="139554" cy="276225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C948028-D2E7-40BE-98F7-E9EED09710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96" y="2458604"/>
            <a:ext cx="4320001" cy="2880000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7F72D92-7DE2-4C43-B037-3E6E4DF4C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78" y="2472664"/>
            <a:ext cx="4320000" cy="288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5E74DA1-87EB-4FA8-846F-BECB81AD55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61" y="1184544"/>
            <a:ext cx="729473" cy="126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61A5F4-132C-4A6C-ACBC-346E2246C06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513" y="1184544"/>
            <a:ext cx="657794" cy="1260000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1687E5E4-3727-4FFA-AE70-5E5F6BB4E012}"/>
              </a:ext>
            </a:extLst>
          </p:cNvPr>
          <p:cNvSpPr/>
          <p:nvPr/>
        </p:nvSpPr>
        <p:spPr>
          <a:xfrm>
            <a:off x="442996" y="5418596"/>
            <a:ext cx="83612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00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en-GB" altLang="zh-CN" sz="2000" dirty="0">
                <a:solidFill>
                  <a:srgbClr val="002060"/>
                </a:solidFill>
              </a:rPr>
              <a:t>Incoherent FFL act as PULSERS with no basal Y activity</a:t>
            </a:r>
            <a:br>
              <a:rPr lang="en-GB" altLang="zh-CN" sz="2000" dirty="0">
                <a:solidFill>
                  <a:srgbClr val="002060"/>
                </a:solidFill>
              </a:rPr>
            </a:br>
            <a:r>
              <a:rPr lang="en-GB" altLang="zh-CN" sz="2000" dirty="0">
                <a:solidFill>
                  <a:srgbClr val="002060"/>
                </a:solidFill>
                <a:sym typeface="Wingdings" panose="05000000000000000000" pitchFamily="2" charset="2"/>
              </a:rPr>
              <a:t>Type 4:  Y production is repressed by X and Z production decreases after rise</a:t>
            </a:r>
          </a:p>
          <a:p>
            <a:r>
              <a:rPr lang="en-GB" altLang="zh-CN" sz="2000" dirty="0">
                <a:solidFill>
                  <a:srgbClr val="000098"/>
                </a:solidFill>
                <a:sym typeface="Wingdings" panose="05000000000000000000" pitchFamily="2" charset="2"/>
              </a:rPr>
              <a:t>		</a:t>
            </a:r>
            <a:endParaRPr lang="zh-CN" altLang="en-US" sz="2000" dirty="0">
              <a:solidFill>
                <a:srgbClr val="000098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2610820-CEAF-4672-8B46-9276A1C26731}"/>
              </a:ext>
            </a:extLst>
          </p:cNvPr>
          <p:cNvSpPr/>
          <p:nvPr/>
        </p:nvSpPr>
        <p:spPr>
          <a:xfrm>
            <a:off x="616290" y="599769"/>
            <a:ext cx="3974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DejaVu Sans"/>
              </a:rPr>
              <a:t>Incoherent Type 1</a:t>
            </a:r>
            <a:endParaRPr lang="zh-CN" altLang="en-US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4242C75-7C9A-48D8-9AAA-025BB2903E59}"/>
              </a:ext>
            </a:extLst>
          </p:cNvPr>
          <p:cNvSpPr/>
          <p:nvPr/>
        </p:nvSpPr>
        <p:spPr>
          <a:xfrm>
            <a:off x="4710896" y="601443"/>
            <a:ext cx="3974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DejaVu Sans"/>
              </a:rPr>
              <a:t>Incoherent Type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98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C69CF95-8F7D-4A16-8C4A-03E7CADF9F25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425" y="2667000"/>
            <a:ext cx="139554" cy="276225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C948028-D2E7-40BE-98F7-E9EED09710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43" y="1075719"/>
            <a:ext cx="3780001" cy="2520000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7F72D92-7DE2-4C43-B037-3E6E4DF4C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010" y="1092001"/>
            <a:ext cx="3780000" cy="252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7BBA898-EE91-4946-BBCC-47C6C312C2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25" y="3444500"/>
            <a:ext cx="3780000" cy="2520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68FEAC6-82E7-4587-82D4-45E4ACC5EC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96" y="3445803"/>
            <a:ext cx="3780000" cy="2520000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92610820-CEAF-4672-8B46-9276A1C26731}"/>
              </a:ext>
            </a:extLst>
          </p:cNvPr>
          <p:cNvSpPr/>
          <p:nvPr/>
        </p:nvSpPr>
        <p:spPr>
          <a:xfrm>
            <a:off x="616290" y="599769"/>
            <a:ext cx="3974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3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"/>
              </a:rPr>
              <a:t>Incoherent Type 1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4242C75-7C9A-48D8-9AAA-025BB2903E59}"/>
              </a:ext>
            </a:extLst>
          </p:cNvPr>
          <p:cNvSpPr/>
          <p:nvPr/>
        </p:nvSpPr>
        <p:spPr>
          <a:xfrm>
            <a:off x="4710896" y="601443"/>
            <a:ext cx="3974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3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"/>
              </a:rPr>
              <a:t>Incoherent Type 4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F0280EA1-267A-445A-B478-F331F7D1D6D4}"/>
                  </a:ext>
                </a:extLst>
              </p:cNvPr>
              <p:cNvSpPr/>
              <p:nvPr/>
            </p:nvSpPr>
            <p:spPr>
              <a:xfrm>
                <a:off x="990600" y="5948218"/>
                <a:ext cx="7841910" cy="668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GB" altLang="zh-CN" dirty="0">
                    <a:solidFill>
                      <a:srgbClr val="002060"/>
                    </a:solidFill>
                  </a:rPr>
                  <a:t>Type 1: lost pulse like nature</a:t>
                </a:r>
              </a:p>
              <a:p>
                <a:r>
                  <a:rPr lang="en-GB" altLang="zh-CN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Type 4: pulse enabled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GB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2060"/>
                    </a:solidFill>
                  </a:rPr>
                  <a:t> activation (AND gate only)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F0280EA1-267A-445A-B478-F331F7D1D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948218"/>
                <a:ext cx="7841910" cy="668260"/>
              </a:xfrm>
              <a:prstGeom prst="rect">
                <a:avLst/>
              </a:prstGeom>
              <a:blipFill>
                <a:blip r:embed="rId7"/>
                <a:stretch>
                  <a:fillRect l="-700" t="-6422" b="-11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4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450</Words>
  <Application>Microsoft Office PowerPoint</Application>
  <PresentationFormat>Bildschirmpräsentation (4:3)</PresentationFormat>
  <Paragraphs>90</Paragraphs>
  <Slides>16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5" baseType="lpstr">
      <vt:lpstr>等线</vt:lpstr>
      <vt:lpstr>宋体</vt:lpstr>
      <vt:lpstr>Arial</vt:lpstr>
      <vt:lpstr>Calibri</vt:lpstr>
      <vt:lpstr>Cambria Math</vt:lpstr>
      <vt:lpstr>DejaVu Sans</vt:lpstr>
      <vt:lpstr>Times New Roman</vt:lpstr>
      <vt:lpstr>Wingdings</vt:lpstr>
      <vt:lpstr>Office Theme</vt:lpstr>
      <vt:lpstr>PowerPoint-Präsentation</vt:lpstr>
      <vt:lpstr>FFL vs. Simple regulation</vt:lpstr>
      <vt:lpstr>PowerPoint-Präsentation</vt:lpstr>
      <vt:lpstr>Coherent FFL</vt:lpstr>
      <vt:lpstr>Coherent Type 1 </vt:lpstr>
      <vt:lpstr>Coherent Type 2 </vt:lpstr>
      <vt:lpstr>Incoherent FFL</vt:lpstr>
      <vt:lpstr>PowerPoint-Präsentation</vt:lpstr>
      <vt:lpstr>PowerPoint-Präsentation</vt:lpstr>
      <vt:lpstr>Incoherent Type 1 </vt:lpstr>
      <vt:lpstr>Coherent Type 1 AND</vt:lpstr>
      <vt:lpstr>Conclusion</vt:lpstr>
      <vt:lpstr>Occurence in E. coli and Yeast </vt:lpstr>
      <vt:lpstr>Additions</vt:lpstr>
      <vt:lpstr>Thank you for your attention!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fish</cp:lastModifiedBy>
  <cp:revision>44</cp:revision>
  <dcterms:created xsi:type="dcterms:W3CDTF">2017-11-29T10:24:50Z</dcterms:created>
  <dcterms:modified xsi:type="dcterms:W3CDTF">2017-11-30T23:29:01Z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2017-11-29T00:00:00Z</vt:filetime>
  </property>
  <property fmtid="{D5CDD505-2E9C-101B-9397-08002B2CF9AE}" pid="3" name="LastSaved">
    <vt:filetime>2017-11-29T00:00:00Z</vt:filetime>
  </property>
</Properties>
</file>