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447" r:id="rId3"/>
    <p:sldId id="424" r:id="rId4"/>
    <p:sldId id="425" r:id="rId5"/>
    <p:sldId id="426" r:id="rId6"/>
    <p:sldId id="427" r:id="rId7"/>
    <p:sldId id="439" r:id="rId8"/>
    <p:sldId id="441" r:id="rId9"/>
    <p:sldId id="433" r:id="rId10"/>
    <p:sldId id="446" r:id="rId11"/>
    <p:sldId id="428" r:id="rId12"/>
    <p:sldId id="429" r:id="rId13"/>
    <p:sldId id="434" r:id="rId14"/>
    <p:sldId id="430" r:id="rId15"/>
    <p:sldId id="431" r:id="rId16"/>
    <p:sldId id="435" r:id="rId17"/>
    <p:sldId id="436" r:id="rId18"/>
    <p:sldId id="438" r:id="rId19"/>
    <p:sldId id="437" r:id="rId20"/>
    <p:sldId id="407" r:id="rId21"/>
    <p:sldId id="408" r:id="rId22"/>
    <p:sldId id="422" r:id="rId23"/>
    <p:sldId id="443" r:id="rId24"/>
    <p:sldId id="442" r:id="rId25"/>
    <p:sldId id="444" r:id="rId26"/>
    <p:sldId id="445" r:id="rId27"/>
    <p:sldId id="440" r:id="rId28"/>
  </p:sldIdLst>
  <p:sldSz cx="9001125" cy="6840538"/>
  <p:notesSz cx="6797675" cy="9928225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262626"/>
    <a:srgbClr val="333333"/>
    <a:srgbClr val="404040"/>
    <a:srgbClr val="D6F2F6"/>
    <a:srgbClr val="BED9C7"/>
    <a:srgbClr val="ADCAB8"/>
    <a:srgbClr val="BFB8AF"/>
    <a:srgbClr val="D2BA81"/>
    <a:srgbClr val="E9C4C7"/>
    <a:srgbClr val="FF68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671" autoAdjust="0"/>
    <p:restoredTop sz="99866" autoAdjust="0"/>
  </p:normalViewPr>
  <p:slideViewPr>
    <p:cSldViewPr snapToGrid="0" showGuides="1">
      <p:cViewPr>
        <p:scale>
          <a:sx n="80" d="100"/>
          <a:sy n="80" d="100"/>
        </p:scale>
        <p:origin x="-1674" y="-102"/>
      </p:cViewPr>
      <p:guideLst>
        <p:guide orient="horz" pos="4212"/>
        <p:guide orient="horz" pos="802"/>
        <p:guide orient="horz" pos="119"/>
        <p:guide orient="horz" pos="1122"/>
        <p:guide pos="492"/>
        <p:guide pos="115"/>
        <p:guide pos="2617"/>
        <p:guide pos="5565"/>
      </p:guideLst>
    </p:cSldViewPr>
  </p:slideViewPr>
  <p:outlineViewPr>
    <p:cViewPr>
      <p:scale>
        <a:sx n="33" d="100"/>
        <a:sy n="33" d="100"/>
      </p:scale>
      <p:origin x="0" y="5376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>
        <p:scale>
          <a:sx n="150" d="100"/>
          <a:sy n="150" d="100"/>
        </p:scale>
        <p:origin x="-2364" y="349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onas\Dropbox\Subgruppsanalyser\Figurer_Exempel%20p&#229;%20subgrupper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onas\Dropbox\Subgruppsanalyser\Figurer_Exempel%20p&#229;%20subgrupper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onas\Dropbox\Subgruppsanalyser\Figurer_Exempel%20p&#229;%20subgrupper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onas\Dropbox\Subgruppsanalyser\Figurer_Exempel%20p&#229;%20subgrupper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ln w="28575">
              <a:noFill/>
            </a:ln>
          </c:spPr>
          <c:invertIfNegative val="0"/>
          <c:cat>
            <c:numRef>
              <c:f>Blad1!$A$2:$A$6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Blad1!$B$2:$B$6</c:f>
              <c:numCache>
                <c:formatCode>General</c:formatCode>
                <c:ptCount val="5"/>
                <c:pt idx="0">
                  <c:v>1.4</c:v>
                </c:pt>
                <c:pt idx="1">
                  <c:v>1.4</c:v>
                </c:pt>
                <c:pt idx="2">
                  <c:v>1.4</c:v>
                </c:pt>
                <c:pt idx="3">
                  <c:v>1.4</c:v>
                </c:pt>
                <c:pt idx="4">
                  <c:v>1.4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1236352"/>
        <c:axId val="85825408"/>
      </c:barChart>
      <c:catAx>
        <c:axId val="812363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050"/>
                </a:pPr>
                <a:r>
                  <a:rPr lang="en-US" sz="1050"/>
                  <a:t>GROUP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sv-SE"/>
          </a:p>
        </c:txPr>
        <c:crossAx val="85825408"/>
        <c:crossesAt val="0"/>
        <c:auto val="1"/>
        <c:lblAlgn val="ctr"/>
        <c:lblOffset val="100"/>
        <c:noMultiLvlLbl val="0"/>
      </c:catAx>
      <c:valAx>
        <c:axId val="85825408"/>
        <c:scaling>
          <c:logBase val="2"/>
          <c:orientation val="minMax"/>
          <c:max val="2"/>
          <c:min val="0.5"/>
        </c:scaling>
        <c:delete val="0"/>
        <c:axPos val="l"/>
        <c:majorGridlines>
          <c:spPr>
            <a:ln>
              <a:noFill/>
            </a:ln>
          </c:spPr>
        </c:majorGridlines>
        <c:title>
          <c:tx>
            <c:rich>
              <a:bodyPr rot="0" vert="horz"/>
              <a:lstStyle/>
              <a:p>
                <a:pPr>
                  <a:defRPr sz="1200"/>
                </a:pPr>
                <a:r>
                  <a:rPr lang="en-US" sz="1200"/>
                  <a:t>ODDS </a:t>
                </a:r>
              </a:p>
              <a:p>
                <a:pPr>
                  <a:defRPr sz="1200"/>
                </a:pPr>
                <a:r>
                  <a:rPr lang="en-US" sz="1200"/>
                  <a:t>RATIO</a:t>
                </a:r>
              </a:p>
            </c:rich>
          </c:tx>
          <c:layout>
            <c:manualLayout>
              <c:xMode val="edge"/>
              <c:yMode val="edge"/>
              <c:x val="4.4444444444444446E-2"/>
              <c:y val="0.12381342957130356"/>
            </c:manualLayout>
          </c:layout>
          <c:overlay val="0"/>
        </c:title>
        <c:numFmt formatCode="#,##0.00" sourceLinked="0"/>
        <c:majorTickMark val="out"/>
        <c:minorTickMark val="none"/>
        <c:tickLblPos val="nextTo"/>
        <c:crossAx val="81236352"/>
        <c:crosses val="autoZero"/>
        <c:crossBetween val="between"/>
        <c:min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ln w="28575">
              <a:noFill/>
            </a:ln>
          </c:spPr>
          <c:invertIfNegative val="0"/>
          <c:cat>
            <c:numRef>
              <c:f>Median!$A$2:$A$6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Median!$B$2:$B$6</c:f>
              <c:numCache>
                <c:formatCode>General</c:formatCode>
                <c:ptCount val="5"/>
                <c:pt idx="0">
                  <c:v>1.78</c:v>
                </c:pt>
                <c:pt idx="1">
                  <c:v>1.86</c:v>
                </c:pt>
                <c:pt idx="2">
                  <c:v>1.1100000000000001</c:v>
                </c:pt>
                <c:pt idx="3">
                  <c:v>1.37</c:v>
                </c:pt>
                <c:pt idx="4">
                  <c:v>1.5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1916672"/>
        <c:axId val="81918592"/>
      </c:barChart>
      <c:catAx>
        <c:axId val="819166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050"/>
                </a:pPr>
                <a:r>
                  <a:rPr lang="en-US" sz="1050"/>
                  <a:t>GROUP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sv-SE"/>
          </a:p>
        </c:txPr>
        <c:crossAx val="81918592"/>
        <c:crossesAt val="0"/>
        <c:auto val="1"/>
        <c:lblAlgn val="ctr"/>
        <c:lblOffset val="100"/>
        <c:noMultiLvlLbl val="0"/>
      </c:catAx>
      <c:valAx>
        <c:axId val="81918592"/>
        <c:scaling>
          <c:logBase val="2"/>
          <c:orientation val="minMax"/>
          <c:max val="2"/>
          <c:min val="0.5"/>
        </c:scaling>
        <c:delete val="0"/>
        <c:axPos val="l"/>
        <c:majorGridlines>
          <c:spPr>
            <a:ln>
              <a:noFill/>
            </a:ln>
          </c:spPr>
        </c:majorGridlines>
        <c:title>
          <c:tx>
            <c:rich>
              <a:bodyPr rot="0" vert="horz"/>
              <a:lstStyle/>
              <a:p>
                <a:pPr>
                  <a:defRPr sz="1200"/>
                </a:pPr>
                <a:r>
                  <a:rPr lang="en-US" sz="1200"/>
                  <a:t>ODDS </a:t>
                </a:r>
              </a:p>
              <a:p>
                <a:pPr>
                  <a:defRPr sz="1200"/>
                </a:pPr>
                <a:r>
                  <a:rPr lang="en-US" sz="1200"/>
                  <a:t>RATIO</a:t>
                </a:r>
              </a:p>
            </c:rich>
          </c:tx>
          <c:layout>
            <c:manualLayout>
              <c:xMode val="edge"/>
              <c:yMode val="edge"/>
              <c:x val="4.4444444444444446E-2"/>
              <c:y val="0.12381342957130356"/>
            </c:manualLayout>
          </c:layout>
          <c:overlay val="0"/>
        </c:title>
        <c:numFmt formatCode="#,##0.00" sourceLinked="0"/>
        <c:majorTickMark val="out"/>
        <c:minorTickMark val="none"/>
        <c:tickLblPos val="nextTo"/>
        <c:crossAx val="81916672"/>
        <c:crosses val="autoZero"/>
        <c:crossBetween val="between"/>
        <c:min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ln w="28575">
              <a:noFill/>
            </a:ln>
          </c:spPr>
          <c:invertIfNegative val="0"/>
          <c:cat>
            <c:numRef>
              <c:f>'Q3'!$A$2:$A$6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'Q3'!$B$2:$B$6</c:f>
              <c:numCache>
                <c:formatCode>General</c:formatCode>
                <c:ptCount val="5"/>
                <c:pt idx="0">
                  <c:v>0.82</c:v>
                </c:pt>
                <c:pt idx="1">
                  <c:v>1.06</c:v>
                </c:pt>
                <c:pt idx="2">
                  <c:v>1.55</c:v>
                </c:pt>
                <c:pt idx="3">
                  <c:v>1.31</c:v>
                </c:pt>
                <c:pt idx="4">
                  <c:v>1.41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2011648"/>
        <c:axId val="86246912"/>
      </c:barChart>
      <c:catAx>
        <c:axId val="820116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050"/>
                </a:pPr>
                <a:r>
                  <a:rPr lang="en-US" sz="1050"/>
                  <a:t>GROUP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sv-SE"/>
          </a:p>
        </c:txPr>
        <c:crossAx val="86246912"/>
        <c:crossesAt val="0"/>
        <c:auto val="1"/>
        <c:lblAlgn val="ctr"/>
        <c:lblOffset val="100"/>
        <c:noMultiLvlLbl val="0"/>
      </c:catAx>
      <c:valAx>
        <c:axId val="86246912"/>
        <c:scaling>
          <c:logBase val="2"/>
          <c:orientation val="minMax"/>
          <c:max val="2"/>
          <c:min val="0.5"/>
        </c:scaling>
        <c:delete val="0"/>
        <c:axPos val="l"/>
        <c:majorGridlines>
          <c:spPr>
            <a:ln>
              <a:noFill/>
            </a:ln>
          </c:spPr>
        </c:majorGridlines>
        <c:title>
          <c:tx>
            <c:rich>
              <a:bodyPr rot="0" vert="horz"/>
              <a:lstStyle/>
              <a:p>
                <a:pPr>
                  <a:defRPr sz="1200"/>
                </a:pPr>
                <a:r>
                  <a:rPr lang="en-US" sz="1200"/>
                  <a:t>ODDS </a:t>
                </a:r>
              </a:p>
              <a:p>
                <a:pPr>
                  <a:defRPr sz="1200"/>
                </a:pPr>
                <a:r>
                  <a:rPr lang="en-US" sz="1200"/>
                  <a:t>RATIO</a:t>
                </a:r>
              </a:p>
            </c:rich>
          </c:tx>
          <c:layout>
            <c:manualLayout>
              <c:xMode val="edge"/>
              <c:yMode val="edge"/>
              <c:x val="4.4444444444444446E-2"/>
              <c:y val="0.12381342957130356"/>
            </c:manualLayout>
          </c:layout>
          <c:overlay val="0"/>
        </c:title>
        <c:numFmt formatCode="#,##0.00" sourceLinked="0"/>
        <c:majorTickMark val="out"/>
        <c:minorTickMark val="none"/>
        <c:tickLblPos val="nextTo"/>
        <c:crossAx val="82011648"/>
        <c:crosses val="autoZero"/>
        <c:crossBetween val="between"/>
        <c:min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9851979155116976"/>
          <c:y val="0.13915040714978244"/>
          <c:w val="0.65394625513809268"/>
          <c:h val="0.64265170892257872"/>
        </c:manualLayout>
      </c:layout>
      <c:barChart>
        <c:barDir val="col"/>
        <c:grouping val="clustered"/>
        <c:varyColors val="0"/>
        <c:ser>
          <c:idx val="0"/>
          <c:order val="0"/>
          <c:spPr>
            <a:ln w="28575">
              <a:noFill/>
            </a:ln>
          </c:spPr>
          <c:invertIfNegative val="0"/>
          <c:cat>
            <c:numRef>
              <c:f>Blad1!$A$2:$A$6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Blad1!$B$2:$B$6</c:f>
              <c:numCache>
                <c:formatCode>General</c:formatCode>
                <c:ptCount val="5"/>
                <c:pt idx="0">
                  <c:v>1.4</c:v>
                </c:pt>
                <c:pt idx="1">
                  <c:v>1.4</c:v>
                </c:pt>
                <c:pt idx="2">
                  <c:v>1.4</c:v>
                </c:pt>
                <c:pt idx="3">
                  <c:v>1.4</c:v>
                </c:pt>
                <c:pt idx="4">
                  <c:v>1.4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6260736"/>
        <c:axId val="86295680"/>
      </c:barChart>
      <c:catAx>
        <c:axId val="862607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050"/>
                </a:pPr>
                <a:r>
                  <a:rPr lang="en-US" sz="1050"/>
                  <a:t>GROUP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sv-SE"/>
          </a:p>
        </c:txPr>
        <c:crossAx val="86295680"/>
        <c:crossesAt val="0"/>
        <c:auto val="1"/>
        <c:lblAlgn val="ctr"/>
        <c:lblOffset val="100"/>
        <c:noMultiLvlLbl val="0"/>
      </c:catAx>
      <c:valAx>
        <c:axId val="86295680"/>
        <c:scaling>
          <c:logBase val="2"/>
          <c:orientation val="minMax"/>
          <c:max val="2"/>
          <c:min val="0.5"/>
        </c:scaling>
        <c:delete val="0"/>
        <c:axPos val="l"/>
        <c:majorGridlines>
          <c:spPr>
            <a:ln>
              <a:noFill/>
            </a:ln>
          </c:spPr>
        </c:majorGridlines>
        <c:title>
          <c:tx>
            <c:rich>
              <a:bodyPr rot="0" vert="horz"/>
              <a:lstStyle/>
              <a:p>
                <a:pPr>
                  <a:defRPr sz="1200"/>
                </a:pPr>
                <a:r>
                  <a:rPr lang="en-US" sz="1200"/>
                  <a:t>ODDS </a:t>
                </a:r>
              </a:p>
              <a:p>
                <a:pPr>
                  <a:defRPr sz="1200"/>
                </a:pPr>
                <a:r>
                  <a:rPr lang="en-US" sz="1200"/>
                  <a:t>RATIO</a:t>
                </a:r>
              </a:p>
            </c:rich>
          </c:tx>
          <c:layout>
            <c:manualLayout>
              <c:xMode val="edge"/>
              <c:yMode val="edge"/>
              <c:x val="4.4444444444444446E-2"/>
              <c:y val="0.12381342957130356"/>
            </c:manualLayout>
          </c:layout>
          <c:overlay val="0"/>
        </c:title>
        <c:numFmt formatCode="#,##0.00" sourceLinked="0"/>
        <c:majorTickMark val="out"/>
        <c:minorTickMark val="none"/>
        <c:tickLblPos val="nextTo"/>
        <c:crossAx val="86260736"/>
        <c:crosses val="autoZero"/>
        <c:crossBetween val="between"/>
        <c:minorUnit val="2"/>
      </c:valAx>
    </c:plotArea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3FA3B-A911-4294-9666-9D8A5388C07E}" type="datetimeFigureOut">
              <a:rPr lang="sv-SE" smtClean="0"/>
              <a:pPr/>
              <a:t>2016-02-04</a:t>
            </a:fld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943009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50444" y="943009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FF35AB-58F5-4C8C-9928-1BF893383042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605305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F5E47-94AA-AA43-B08E-C5A5421011EB}" type="datetimeFigureOut">
              <a:rPr lang="sv-SE" smtClean="0"/>
              <a:pPr/>
              <a:t>2016-02-04</a:t>
            </a:fld>
            <a:endParaRPr lang="sv-SE" dirty="0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949325" y="744538"/>
            <a:ext cx="48990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 dirty="0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943009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50444" y="943009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13FD4B-1391-7946-A8ED-18550D8B130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12102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ida 1 rad ro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objekt 7" descr="framsidor150 ny rosa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3401" y="188913"/>
            <a:ext cx="8647200" cy="6494400"/>
          </a:xfrm>
          <a:prstGeom prst="rect">
            <a:avLst/>
          </a:prstGeom>
        </p:spPr>
      </p:pic>
      <p:sp>
        <p:nvSpPr>
          <p:cNvPr id="11" name="Rektangel 10"/>
          <p:cNvSpPr/>
          <p:nvPr userDrawn="1"/>
        </p:nvSpPr>
        <p:spPr bwMode="auto">
          <a:xfrm>
            <a:off x="2655888" y="1516103"/>
            <a:ext cx="6178550" cy="1280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2942848" y="1523248"/>
            <a:ext cx="5734178" cy="714380"/>
          </a:xfrm>
        </p:spPr>
        <p:txBody>
          <a:bodyPr lIns="0" tIns="97200" rIns="0" bIns="82800"/>
          <a:lstStyle>
            <a:lvl1pPr>
              <a:defRPr sz="3600"/>
            </a:lvl1pPr>
          </a:lstStyle>
          <a:p>
            <a:r>
              <a:rPr lang="sv-SE" dirty="0" smtClean="0"/>
              <a:t>Enradig titelrubrik</a:t>
            </a:r>
            <a:endParaRPr lang="sv-SE" dirty="0"/>
          </a:p>
        </p:txBody>
      </p:sp>
      <p:sp>
        <p:nvSpPr>
          <p:cNvPr id="1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2942848" y="2220953"/>
            <a:ext cx="5734178" cy="321507"/>
          </a:xfrm>
        </p:spPr>
        <p:txBody>
          <a:bodyPr lIns="0" tIns="108000" rIns="0"/>
          <a:lstStyle>
            <a:lvl1pPr marL="0" indent="0" algn="l">
              <a:buNone/>
              <a:defRPr sz="1200" b="1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v-SE" dirty="0" smtClean="0"/>
              <a:t>Underrubrik eller namn</a:t>
            </a:r>
            <a:endParaRPr lang="sv-SE" dirty="0"/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2939428" y="2212035"/>
            <a:ext cx="588161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" name="Bildobjekt 9" descr="Lunds_universitet RGB 150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2198" y="385307"/>
            <a:ext cx="769864" cy="945018"/>
          </a:xfrm>
          <a:prstGeom prst="rect">
            <a:avLst/>
          </a:prstGeom>
        </p:spPr>
      </p:pic>
      <p:pic>
        <p:nvPicPr>
          <p:cNvPr id="14" name="Bildobjekt 13" descr="Lunds sigill RGB 150.png"/>
          <p:cNvPicPr>
            <a:picLocks noChangeAspect="1"/>
          </p:cNvPicPr>
          <p:nvPr userDrawn="1"/>
        </p:nvPicPr>
        <p:blipFill>
          <a:blip r:embed="rId4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och punkt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dirty="0" smtClean="0"/>
              <a:t>Rubrik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741349" y="1666308"/>
            <a:ext cx="4371974" cy="37201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 hasCustomPrompt="1"/>
          </p:nvPr>
        </p:nvSpPr>
        <p:spPr>
          <a:xfrm>
            <a:off x="5346700" y="1666308"/>
            <a:ext cx="2917825" cy="3720107"/>
          </a:xfrm>
        </p:spPr>
        <p:txBody>
          <a:bodyPr/>
          <a:lstStyle>
            <a:lvl1pPr>
              <a:spcAft>
                <a:spcPts val="0"/>
              </a:spcAft>
              <a:buClr>
                <a:schemeClr val="tx2"/>
              </a:buClr>
              <a:defRPr sz="2200"/>
            </a:lvl1pPr>
            <a:lvl2pPr>
              <a:spcAft>
                <a:spcPts val="0"/>
              </a:spcAft>
              <a:buClr>
                <a:schemeClr val="tx2"/>
              </a:buClr>
              <a:defRPr sz="2200"/>
            </a:lvl2pPr>
            <a:lvl3pPr>
              <a:spcAft>
                <a:spcPts val="0"/>
              </a:spcAft>
              <a:buClr>
                <a:schemeClr val="tx2"/>
              </a:buClr>
              <a:defRPr sz="2000"/>
            </a:lvl3pPr>
            <a:lvl4pPr>
              <a:spcAft>
                <a:spcPts val="0"/>
              </a:spcAft>
              <a:buClr>
                <a:schemeClr val="tx2"/>
              </a:buCl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dirty="0" smtClean="0"/>
              <a:t>Skriv text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</p:txBody>
      </p:sp>
      <p:sp>
        <p:nvSpPr>
          <p:cNvPr id="5" name="Rektangel 4"/>
          <p:cNvSpPr/>
          <p:nvPr userDrawn="1"/>
        </p:nvSpPr>
        <p:spPr bwMode="auto">
          <a:xfrm>
            <a:off x="7585075" y="5383213"/>
            <a:ext cx="1249363" cy="130333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8" name="Bildobjekt 7" descr="Lunds_universitet RGB 150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24067" y="5573977"/>
            <a:ext cx="769864" cy="9450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tab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tabell 4"/>
          <p:cNvSpPr>
            <a:spLocks noGrp="1"/>
          </p:cNvSpPr>
          <p:nvPr>
            <p:ph type="tbl" sz="quarter" idx="10"/>
          </p:nvPr>
        </p:nvSpPr>
        <p:spPr>
          <a:xfrm>
            <a:off x="781050" y="1781175"/>
            <a:ext cx="7464452" cy="358933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sv-SE" smtClean="0"/>
              <a:t>Klicka på ikonen för att lägga till en tabell</a:t>
            </a:r>
            <a:endParaRPr lang="en-GB" dirty="0"/>
          </a:p>
        </p:txBody>
      </p:sp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>
          <a:xfrm>
            <a:off x="643262" y="283771"/>
            <a:ext cx="7589459" cy="1139825"/>
          </a:xfrm>
        </p:spPr>
        <p:txBody>
          <a:bodyPr/>
          <a:lstStyle>
            <a:lvl1pPr>
              <a:defRPr/>
            </a:lvl1pPr>
          </a:lstStyle>
          <a:p>
            <a:r>
              <a:rPr lang="sv-SE" dirty="0" smtClean="0"/>
              <a:t>Rubrik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snittsbild ro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ktangel 6"/>
          <p:cNvSpPr/>
          <p:nvPr userDrawn="1"/>
        </p:nvSpPr>
        <p:spPr bwMode="auto">
          <a:xfrm>
            <a:off x="181303" y="181372"/>
            <a:ext cx="8647388" cy="6495393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ubrik 1"/>
          <p:cNvSpPr>
            <a:spLocks noGrp="1"/>
          </p:cNvSpPr>
          <p:nvPr>
            <p:ph type="ctrTitle" hasCustomPrompt="1"/>
          </p:nvPr>
        </p:nvSpPr>
        <p:spPr>
          <a:xfrm>
            <a:off x="1408114" y="2227488"/>
            <a:ext cx="6176962" cy="821419"/>
          </a:xfrm>
        </p:spPr>
        <p:txBody>
          <a:bodyPr lIns="0" tIns="97200" rIns="0" bIns="86400"/>
          <a:lstStyle>
            <a:lvl1pPr>
              <a:defRPr sz="5400" baseline="0"/>
            </a:lvl1pPr>
          </a:lstStyle>
          <a:p>
            <a:r>
              <a:rPr lang="en-GB" dirty="0" err="1" smtClean="0"/>
              <a:t>Avsnittsrubrik</a:t>
            </a:r>
            <a:endParaRPr lang="sv-SE" dirty="0"/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1402658" y="3049848"/>
            <a:ext cx="6177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" name="Bildobjekt 9" descr="Lunds sigill RGB 150.png"/>
          <p:cNvPicPr>
            <a:picLocks noChangeAspect="1"/>
          </p:cNvPicPr>
          <p:nvPr userDrawn="1"/>
        </p:nvPicPr>
        <p:blipFill>
          <a:blip r:embed="rId2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snittsbild bl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ktangel 8"/>
          <p:cNvSpPr/>
          <p:nvPr userDrawn="1"/>
        </p:nvSpPr>
        <p:spPr bwMode="auto">
          <a:xfrm>
            <a:off x="182563" y="182563"/>
            <a:ext cx="8647200" cy="64944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1408114" y="2228490"/>
            <a:ext cx="6176962" cy="821419"/>
          </a:xfrm>
        </p:spPr>
        <p:txBody>
          <a:bodyPr lIns="0" tIns="97200" rIns="0" bIns="86400"/>
          <a:lstStyle>
            <a:lvl1pPr>
              <a:defRPr sz="5400" baseline="0"/>
            </a:lvl1pPr>
          </a:lstStyle>
          <a:p>
            <a:r>
              <a:rPr lang="en-GB" dirty="0" err="1" smtClean="0"/>
              <a:t>Avsnittsrubrik</a:t>
            </a:r>
            <a:endParaRPr lang="sv-SE" dirty="0"/>
          </a:p>
        </p:txBody>
      </p:sp>
      <p:cxnSp>
        <p:nvCxnSpPr>
          <p:cNvPr id="6" name="Rak 5"/>
          <p:cNvCxnSpPr/>
          <p:nvPr userDrawn="1"/>
        </p:nvCxnSpPr>
        <p:spPr bwMode="auto">
          <a:xfrm>
            <a:off x="1402658" y="3052397"/>
            <a:ext cx="6177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Bildobjekt 6" descr="Lunds sigill RGB 150.png"/>
          <p:cNvPicPr>
            <a:picLocks noChangeAspect="1"/>
          </p:cNvPicPr>
          <p:nvPr userDrawn="1"/>
        </p:nvPicPr>
        <p:blipFill>
          <a:blip r:embed="rId2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snittsbild grö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ktangel 3"/>
          <p:cNvSpPr/>
          <p:nvPr userDrawn="1"/>
        </p:nvSpPr>
        <p:spPr bwMode="auto">
          <a:xfrm>
            <a:off x="181303" y="181372"/>
            <a:ext cx="8647388" cy="6495393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ubrik 1"/>
          <p:cNvSpPr>
            <a:spLocks noGrp="1"/>
          </p:cNvSpPr>
          <p:nvPr>
            <p:ph type="ctrTitle" hasCustomPrompt="1"/>
          </p:nvPr>
        </p:nvSpPr>
        <p:spPr>
          <a:xfrm>
            <a:off x="1408114" y="2225288"/>
            <a:ext cx="6176962" cy="821419"/>
          </a:xfrm>
        </p:spPr>
        <p:txBody>
          <a:bodyPr lIns="0" tIns="97200" rIns="0" bIns="86400"/>
          <a:lstStyle>
            <a:lvl1pPr>
              <a:defRPr sz="5400" baseline="0"/>
            </a:lvl1pPr>
          </a:lstStyle>
          <a:p>
            <a:r>
              <a:rPr lang="en-GB" dirty="0" err="1" smtClean="0"/>
              <a:t>Avsnittsrubrik</a:t>
            </a:r>
            <a:endParaRPr lang="sv-SE" dirty="0"/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1402658" y="3052397"/>
            <a:ext cx="6177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Bildobjekt 7" descr="Lunds sigill RGB 150.png"/>
          <p:cNvPicPr>
            <a:picLocks noChangeAspect="1"/>
          </p:cNvPicPr>
          <p:nvPr userDrawn="1"/>
        </p:nvPicPr>
        <p:blipFill>
          <a:blip r:embed="rId2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snittsbild bei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ktangel 3"/>
          <p:cNvSpPr/>
          <p:nvPr userDrawn="1"/>
        </p:nvSpPr>
        <p:spPr bwMode="auto">
          <a:xfrm>
            <a:off x="179099" y="182563"/>
            <a:ext cx="8647388" cy="6495393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ubrik 1"/>
          <p:cNvSpPr>
            <a:spLocks noGrp="1"/>
          </p:cNvSpPr>
          <p:nvPr>
            <p:ph type="ctrTitle" hasCustomPrompt="1"/>
          </p:nvPr>
        </p:nvSpPr>
        <p:spPr>
          <a:xfrm>
            <a:off x="1408114" y="2226835"/>
            <a:ext cx="6176962" cy="821419"/>
          </a:xfrm>
        </p:spPr>
        <p:txBody>
          <a:bodyPr lIns="0" tIns="97200" rIns="0" bIns="86400"/>
          <a:lstStyle>
            <a:lvl1pPr>
              <a:defRPr sz="5400" baseline="0"/>
            </a:lvl1pPr>
          </a:lstStyle>
          <a:p>
            <a:r>
              <a:rPr lang="en-GB" dirty="0" err="1" smtClean="0"/>
              <a:t>Avsnittsrubrik</a:t>
            </a:r>
            <a:endParaRPr lang="sv-SE" dirty="0"/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1402658" y="3052397"/>
            <a:ext cx="6177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Bildobjekt 7" descr="Lunds sigill RGB 150.png"/>
          <p:cNvPicPr>
            <a:picLocks noChangeAspect="1"/>
          </p:cNvPicPr>
          <p:nvPr userDrawn="1"/>
        </p:nvPicPr>
        <p:blipFill>
          <a:blip r:embed="rId2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snittsbild gr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ktangel 3"/>
          <p:cNvSpPr/>
          <p:nvPr userDrawn="1"/>
        </p:nvSpPr>
        <p:spPr bwMode="auto">
          <a:xfrm>
            <a:off x="179099" y="182563"/>
            <a:ext cx="8647388" cy="6495393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ubrik 1"/>
          <p:cNvSpPr>
            <a:spLocks noGrp="1"/>
          </p:cNvSpPr>
          <p:nvPr>
            <p:ph type="ctrTitle" hasCustomPrompt="1"/>
          </p:nvPr>
        </p:nvSpPr>
        <p:spPr>
          <a:xfrm>
            <a:off x="1408114" y="2225288"/>
            <a:ext cx="6176962" cy="821419"/>
          </a:xfrm>
        </p:spPr>
        <p:txBody>
          <a:bodyPr lIns="0" tIns="97200" rIns="0" bIns="86400"/>
          <a:lstStyle>
            <a:lvl1pPr>
              <a:defRPr sz="5400" baseline="0"/>
            </a:lvl1pPr>
          </a:lstStyle>
          <a:p>
            <a:r>
              <a:rPr lang="en-GB" dirty="0" err="1" smtClean="0"/>
              <a:t>Avsnittsrubrik</a:t>
            </a:r>
            <a:endParaRPr lang="sv-SE" dirty="0"/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1402658" y="3052397"/>
            <a:ext cx="6177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Bildobjekt 7" descr="Lunds sigill RGB 150.png"/>
          <p:cNvPicPr>
            <a:picLocks noChangeAspect="1"/>
          </p:cNvPicPr>
          <p:nvPr userDrawn="1"/>
        </p:nvPicPr>
        <p:blipFill>
          <a:blip r:embed="rId2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slutnings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ktangel 8"/>
          <p:cNvSpPr/>
          <p:nvPr userDrawn="1"/>
        </p:nvSpPr>
        <p:spPr bwMode="auto">
          <a:xfrm>
            <a:off x="179099" y="183473"/>
            <a:ext cx="8647388" cy="6495393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" name="Bildobjekt 4" descr="Lunds_universitet RGB 150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53903" y="1282700"/>
            <a:ext cx="3325247" cy="40817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vsnittsbild gr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ktangel 3"/>
          <p:cNvSpPr/>
          <p:nvPr userDrawn="1"/>
        </p:nvSpPr>
        <p:spPr bwMode="auto">
          <a:xfrm>
            <a:off x="179099" y="182563"/>
            <a:ext cx="8647388" cy="6495393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8" name="Bildobjekt 7" descr="Lunds sigill RGB 150.png"/>
          <p:cNvPicPr>
            <a:picLocks noChangeAspect="1"/>
          </p:cNvPicPr>
          <p:nvPr userDrawn="1"/>
        </p:nvPicPr>
        <p:blipFill>
          <a:blip r:embed="rId2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302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ida 2 rader ro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objekt 7" descr="framsidor150 ny rosa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3401" y="188913"/>
            <a:ext cx="8647200" cy="6494400"/>
          </a:xfrm>
          <a:prstGeom prst="rect">
            <a:avLst/>
          </a:prstGeom>
        </p:spPr>
      </p:pic>
      <p:sp>
        <p:nvSpPr>
          <p:cNvPr id="11" name="Rektangel 10"/>
          <p:cNvSpPr/>
          <p:nvPr userDrawn="1"/>
        </p:nvSpPr>
        <p:spPr bwMode="auto">
          <a:xfrm>
            <a:off x="2655888" y="1516104"/>
            <a:ext cx="6178550" cy="184729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2942848" y="1510712"/>
            <a:ext cx="5734178" cy="1189477"/>
          </a:xfrm>
        </p:spPr>
        <p:txBody>
          <a:bodyPr lIns="0" tIns="97200" rIns="0" bIns="82800" anchor="t" anchorCtr="0"/>
          <a:lstStyle>
            <a:lvl1pPr>
              <a:defRPr sz="3600"/>
            </a:lvl1pPr>
          </a:lstStyle>
          <a:p>
            <a:r>
              <a:rPr lang="sv-SE" dirty="0" smtClean="0"/>
              <a:t>Tvåradig </a:t>
            </a:r>
            <a:br>
              <a:rPr lang="sv-SE" dirty="0" smtClean="0"/>
            </a:br>
            <a:r>
              <a:rPr lang="sv-SE" dirty="0" smtClean="0"/>
              <a:t>titelrubrik</a:t>
            </a:r>
            <a:endParaRPr lang="sv-SE" dirty="0"/>
          </a:p>
        </p:txBody>
      </p:sp>
      <p:sp>
        <p:nvSpPr>
          <p:cNvPr id="1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2942848" y="2777523"/>
            <a:ext cx="5734178" cy="321507"/>
          </a:xfrm>
        </p:spPr>
        <p:txBody>
          <a:bodyPr lIns="0" tIns="108000" rIns="0"/>
          <a:lstStyle>
            <a:lvl1pPr marL="0" indent="0" algn="l">
              <a:buNone/>
              <a:defRPr sz="1200" b="1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v-SE" dirty="0" smtClean="0"/>
              <a:t>Underrubrik eller namn</a:t>
            </a:r>
            <a:endParaRPr lang="sv-SE" dirty="0"/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2939428" y="2768605"/>
            <a:ext cx="588161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3" name="Bildobjekt 12" descr="Lunds sigill RGB 150.png"/>
          <p:cNvPicPr>
            <a:picLocks noChangeAspect="1"/>
          </p:cNvPicPr>
          <p:nvPr userDrawn="1"/>
        </p:nvPicPr>
        <p:blipFill>
          <a:blip r:embed="rId3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  <p:pic>
        <p:nvPicPr>
          <p:cNvPr id="12" name="Bildobjekt 11" descr="Lunds_universitet RGB 150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62198" y="385307"/>
            <a:ext cx="769864" cy="9450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ida 1 rad grö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objekt 7" descr="framsidor150 ny grön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3401" y="190051"/>
            <a:ext cx="8647200" cy="6494400"/>
          </a:xfrm>
          <a:prstGeom prst="rect">
            <a:avLst/>
          </a:prstGeom>
        </p:spPr>
      </p:pic>
      <p:sp>
        <p:nvSpPr>
          <p:cNvPr id="11" name="Rektangel 10"/>
          <p:cNvSpPr/>
          <p:nvPr userDrawn="1"/>
        </p:nvSpPr>
        <p:spPr bwMode="auto">
          <a:xfrm>
            <a:off x="2655888" y="1516103"/>
            <a:ext cx="6178550" cy="1280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2942848" y="1523248"/>
            <a:ext cx="5734178" cy="714380"/>
          </a:xfrm>
        </p:spPr>
        <p:txBody>
          <a:bodyPr lIns="0" tIns="97200" rIns="0" bIns="82800"/>
          <a:lstStyle>
            <a:lvl1pPr>
              <a:defRPr sz="3600"/>
            </a:lvl1pPr>
          </a:lstStyle>
          <a:p>
            <a:r>
              <a:rPr lang="sv-SE" dirty="0" smtClean="0"/>
              <a:t>Enradig titelrubrik</a:t>
            </a:r>
            <a:endParaRPr lang="sv-SE" dirty="0"/>
          </a:p>
        </p:txBody>
      </p:sp>
      <p:sp>
        <p:nvSpPr>
          <p:cNvPr id="1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2942848" y="2220953"/>
            <a:ext cx="5734178" cy="321507"/>
          </a:xfrm>
        </p:spPr>
        <p:txBody>
          <a:bodyPr lIns="0" tIns="108000" rIns="0"/>
          <a:lstStyle>
            <a:lvl1pPr marL="0" indent="0" algn="l">
              <a:buNone/>
              <a:defRPr sz="1200" b="1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v-SE" dirty="0" smtClean="0"/>
              <a:t>Underrubrik eller namn</a:t>
            </a:r>
            <a:endParaRPr lang="sv-SE" dirty="0"/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2939428" y="2212035"/>
            <a:ext cx="588161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3" name="Bildobjekt 12" descr="Lunds sigill RGB 150.png"/>
          <p:cNvPicPr>
            <a:picLocks noChangeAspect="1"/>
          </p:cNvPicPr>
          <p:nvPr userDrawn="1"/>
        </p:nvPicPr>
        <p:blipFill>
          <a:blip r:embed="rId3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  <p:pic>
        <p:nvPicPr>
          <p:cNvPr id="10" name="Bildobjekt 9" descr="Lunds_universitet RGB 150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62198" y="385307"/>
            <a:ext cx="769864" cy="9450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ida 2 rader grö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objekt 9" descr="framsidor150 ny grön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3401" y="190051"/>
            <a:ext cx="8647200" cy="6494400"/>
          </a:xfrm>
          <a:prstGeom prst="rect">
            <a:avLst/>
          </a:prstGeom>
        </p:spPr>
      </p:pic>
      <p:sp>
        <p:nvSpPr>
          <p:cNvPr id="11" name="Rektangel 10"/>
          <p:cNvSpPr/>
          <p:nvPr userDrawn="1"/>
        </p:nvSpPr>
        <p:spPr bwMode="auto">
          <a:xfrm>
            <a:off x="2655888" y="1516104"/>
            <a:ext cx="6178550" cy="184729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2942848" y="1510712"/>
            <a:ext cx="5734178" cy="1189477"/>
          </a:xfrm>
        </p:spPr>
        <p:txBody>
          <a:bodyPr lIns="0" tIns="97200" rIns="0" bIns="82800" anchor="t" anchorCtr="0"/>
          <a:lstStyle>
            <a:lvl1pPr>
              <a:defRPr sz="3600" baseline="0"/>
            </a:lvl1pPr>
          </a:lstStyle>
          <a:p>
            <a:r>
              <a:rPr lang="sv-SE" dirty="0" smtClean="0"/>
              <a:t>Tvåradig </a:t>
            </a:r>
            <a:br>
              <a:rPr lang="sv-SE" dirty="0" smtClean="0"/>
            </a:br>
            <a:r>
              <a:rPr lang="sv-SE" dirty="0" smtClean="0"/>
              <a:t>titelrubrik</a:t>
            </a:r>
            <a:endParaRPr lang="sv-SE" dirty="0"/>
          </a:p>
        </p:txBody>
      </p:sp>
      <p:sp>
        <p:nvSpPr>
          <p:cNvPr id="1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2942848" y="2777523"/>
            <a:ext cx="5734178" cy="321507"/>
          </a:xfrm>
        </p:spPr>
        <p:txBody>
          <a:bodyPr lIns="0" tIns="108000" rIns="0"/>
          <a:lstStyle>
            <a:lvl1pPr marL="0" indent="0" algn="l">
              <a:buNone/>
              <a:defRPr sz="1200" b="1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v-SE" dirty="0" smtClean="0"/>
              <a:t>Underrubrik eller namn</a:t>
            </a:r>
            <a:endParaRPr lang="sv-SE" dirty="0"/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2939428" y="2768605"/>
            <a:ext cx="588161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4" name="Bildobjekt 13" descr="Lunds sigill RGB 150.png"/>
          <p:cNvPicPr>
            <a:picLocks noChangeAspect="1"/>
          </p:cNvPicPr>
          <p:nvPr userDrawn="1"/>
        </p:nvPicPr>
        <p:blipFill>
          <a:blip r:embed="rId3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  <p:pic>
        <p:nvPicPr>
          <p:cNvPr id="12" name="Bildobjekt 11" descr="Lunds_universitet RGB 150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62198" y="385307"/>
            <a:ext cx="769864" cy="9450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punkt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dirty="0" smtClean="0"/>
              <a:t>Rubrik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 hasCustomPrompt="1"/>
          </p:nvPr>
        </p:nvSpPr>
        <p:spPr>
          <a:xfrm>
            <a:off x="657538" y="1848670"/>
            <a:ext cx="7587440" cy="3563159"/>
          </a:xfrm>
        </p:spPr>
        <p:txBody>
          <a:bodyPr/>
          <a:lstStyle>
            <a:lvl1pPr>
              <a:spcAft>
                <a:spcPts val="0"/>
              </a:spcAft>
              <a:defRPr sz="2200"/>
            </a:lvl1pPr>
            <a:lvl2pPr>
              <a:spcAft>
                <a:spcPts val="0"/>
              </a:spcAft>
              <a:buClr>
                <a:schemeClr val="tx2"/>
              </a:buClr>
              <a:defRPr sz="2200"/>
            </a:lvl2pPr>
            <a:lvl3pPr>
              <a:spcAft>
                <a:spcPts val="0"/>
              </a:spcAft>
              <a:buClr>
                <a:schemeClr val="tx2"/>
              </a:buClr>
              <a:defRPr/>
            </a:lvl3pPr>
            <a:lvl4pPr>
              <a:spcAft>
                <a:spcPts val="0"/>
              </a:spcAft>
              <a:buClr>
                <a:schemeClr val="tx2"/>
              </a:buClr>
              <a:defRPr/>
            </a:lvl4pPr>
          </a:lstStyle>
          <a:p>
            <a:pPr lvl="0"/>
            <a:r>
              <a:rPr lang="sv-SE" dirty="0" smtClean="0"/>
              <a:t>Skriv text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</p:txBody>
      </p:sp>
      <p:cxnSp>
        <p:nvCxnSpPr>
          <p:cNvPr id="11" name="Rak 10"/>
          <p:cNvCxnSpPr/>
          <p:nvPr userDrawn="1"/>
        </p:nvCxnSpPr>
        <p:spPr bwMode="auto">
          <a:xfrm>
            <a:off x="745259" y="1499383"/>
            <a:ext cx="7506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och punkt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sv-SE" dirty="0" smtClean="0"/>
              <a:t>Rubrik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740244" y="1666308"/>
            <a:ext cx="3131642" cy="37201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 hasCustomPrompt="1"/>
          </p:nvPr>
        </p:nvSpPr>
        <p:spPr>
          <a:xfrm>
            <a:off x="4051300" y="1666307"/>
            <a:ext cx="4213225" cy="3720107"/>
          </a:xfrm>
        </p:spPr>
        <p:txBody>
          <a:bodyPr/>
          <a:lstStyle>
            <a:lvl1pPr>
              <a:spcAft>
                <a:spcPts val="0"/>
              </a:spcAft>
              <a:buClr>
                <a:schemeClr val="tx2"/>
              </a:buClr>
              <a:defRPr sz="2200"/>
            </a:lvl1pPr>
            <a:lvl2pPr>
              <a:spcAft>
                <a:spcPts val="0"/>
              </a:spcAft>
              <a:buClr>
                <a:schemeClr val="tx2"/>
              </a:buClr>
              <a:defRPr sz="2200"/>
            </a:lvl2pPr>
            <a:lvl3pPr>
              <a:spcAft>
                <a:spcPts val="0"/>
              </a:spcAft>
              <a:buClr>
                <a:schemeClr val="tx2"/>
              </a:buClr>
              <a:defRPr sz="2000"/>
            </a:lvl3pPr>
            <a:lvl4pPr>
              <a:spcAft>
                <a:spcPts val="0"/>
              </a:spcAft>
              <a:buClr>
                <a:schemeClr val="tx2"/>
              </a:buCl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dirty="0" smtClean="0"/>
              <a:t>Skriv text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</p:txBody>
      </p:sp>
      <p:sp>
        <p:nvSpPr>
          <p:cNvPr id="5" name="Rektangel 4"/>
          <p:cNvSpPr/>
          <p:nvPr userDrawn="1"/>
        </p:nvSpPr>
        <p:spPr bwMode="auto">
          <a:xfrm>
            <a:off x="7585075" y="5383213"/>
            <a:ext cx="1249363" cy="130333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8" name="Bildobjekt 7" descr="Lunds_universitet RGB 150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24067" y="5573977"/>
            <a:ext cx="769864" cy="9450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sida för större illustratio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pic>
        <p:nvPicPr>
          <p:cNvPr id="4" name="Bildobjekt 3" descr="Lunds_universitet RGB 150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24067" y="5573977"/>
            <a:ext cx="769864" cy="94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296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lbildsida 1 r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ktangel 17"/>
          <p:cNvSpPr/>
          <p:nvPr userDrawn="1"/>
        </p:nvSpPr>
        <p:spPr bwMode="auto">
          <a:xfrm>
            <a:off x="182563" y="182563"/>
            <a:ext cx="8647200" cy="6494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Rektangel 27"/>
          <p:cNvSpPr/>
          <p:nvPr userDrawn="1"/>
        </p:nvSpPr>
        <p:spPr bwMode="auto">
          <a:xfrm>
            <a:off x="2655888" y="1516103"/>
            <a:ext cx="6178550" cy="1280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Rubrik 1"/>
          <p:cNvSpPr>
            <a:spLocks noGrp="1"/>
          </p:cNvSpPr>
          <p:nvPr>
            <p:ph type="ctrTitle" hasCustomPrompt="1"/>
          </p:nvPr>
        </p:nvSpPr>
        <p:spPr>
          <a:xfrm>
            <a:off x="2942848" y="1523248"/>
            <a:ext cx="5734178" cy="714380"/>
          </a:xfrm>
        </p:spPr>
        <p:txBody>
          <a:bodyPr lIns="0" tIns="97200" rIns="0" bIns="82800"/>
          <a:lstStyle>
            <a:lvl1pPr>
              <a:defRPr sz="3600"/>
            </a:lvl1pPr>
          </a:lstStyle>
          <a:p>
            <a:r>
              <a:rPr lang="sv-SE" dirty="0" smtClean="0"/>
              <a:t>Enradig titelrubrik</a:t>
            </a:r>
            <a:endParaRPr lang="sv-SE" dirty="0"/>
          </a:p>
        </p:txBody>
      </p:sp>
      <p:sp>
        <p:nvSpPr>
          <p:cNvPr id="30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2942848" y="2220953"/>
            <a:ext cx="5734178" cy="321507"/>
          </a:xfrm>
        </p:spPr>
        <p:txBody>
          <a:bodyPr lIns="0" tIns="108000" rIns="0"/>
          <a:lstStyle>
            <a:lvl1pPr marL="0" marR="0" indent="0" algn="l" defTabSz="904875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 sz="1200" b="1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v-SE" dirty="0" smtClean="0"/>
              <a:t>Underrubrik eller namn</a:t>
            </a:r>
          </a:p>
        </p:txBody>
      </p:sp>
      <p:cxnSp>
        <p:nvCxnSpPr>
          <p:cNvPr id="31" name="Rak 30"/>
          <p:cNvCxnSpPr/>
          <p:nvPr userDrawn="1"/>
        </p:nvCxnSpPr>
        <p:spPr bwMode="auto">
          <a:xfrm>
            <a:off x="2939428" y="2212035"/>
            <a:ext cx="588161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Bildobjekt 7" descr="Lunds sigill RGB 150.png"/>
          <p:cNvPicPr>
            <a:picLocks noChangeAspect="1"/>
          </p:cNvPicPr>
          <p:nvPr userDrawn="1"/>
        </p:nvPicPr>
        <p:blipFill>
          <a:blip r:embed="rId2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lbildsida 2 r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 userDrawn="1"/>
        </p:nvSpPr>
        <p:spPr bwMode="auto">
          <a:xfrm>
            <a:off x="182563" y="182563"/>
            <a:ext cx="8647200" cy="6494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ktangel 10"/>
          <p:cNvSpPr/>
          <p:nvPr userDrawn="1"/>
        </p:nvSpPr>
        <p:spPr bwMode="auto">
          <a:xfrm>
            <a:off x="2655888" y="1516104"/>
            <a:ext cx="6178550" cy="184729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2942848" y="1510712"/>
            <a:ext cx="5734178" cy="1189477"/>
          </a:xfrm>
        </p:spPr>
        <p:txBody>
          <a:bodyPr lIns="0" tIns="97200" rIns="0" bIns="82800" anchor="t" anchorCtr="0"/>
          <a:lstStyle>
            <a:lvl1pPr>
              <a:defRPr sz="3600"/>
            </a:lvl1pPr>
          </a:lstStyle>
          <a:p>
            <a:r>
              <a:rPr lang="sv-SE" dirty="0" smtClean="0"/>
              <a:t>Tvåradig </a:t>
            </a:r>
            <a:br>
              <a:rPr lang="sv-SE" dirty="0" smtClean="0"/>
            </a:br>
            <a:r>
              <a:rPr lang="sv-SE" dirty="0" smtClean="0"/>
              <a:t>titelrubrik</a:t>
            </a:r>
            <a:endParaRPr lang="sv-SE" dirty="0"/>
          </a:p>
        </p:txBody>
      </p:sp>
      <p:sp>
        <p:nvSpPr>
          <p:cNvPr id="1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2942848" y="2777523"/>
            <a:ext cx="5734178" cy="321507"/>
          </a:xfrm>
        </p:spPr>
        <p:txBody>
          <a:bodyPr lIns="0" tIns="108000" rIns="0"/>
          <a:lstStyle>
            <a:lvl1pPr marL="0" indent="0" algn="l">
              <a:buNone/>
              <a:defRPr sz="1200" b="1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v-SE" dirty="0" smtClean="0"/>
              <a:t>Underrubrik eller namn</a:t>
            </a:r>
            <a:endParaRPr lang="sv-SE" dirty="0"/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2939428" y="2768605"/>
            <a:ext cx="588161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" name="Bildobjekt 9" descr="Lunds sigill RGB 150.png"/>
          <p:cNvPicPr>
            <a:picLocks noChangeAspect="1"/>
          </p:cNvPicPr>
          <p:nvPr userDrawn="1"/>
        </p:nvPicPr>
        <p:blipFill>
          <a:blip r:embed="rId2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p 30"/>
          <p:cNvGrpSpPr/>
          <p:nvPr/>
        </p:nvGrpSpPr>
        <p:grpSpPr>
          <a:xfrm>
            <a:off x="-119270" y="-59968"/>
            <a:ext cx="9228344" cy="6984776"/>
            <a:chOff x="-119270" y="-59968"/>
            <a:chExt cx="9228344" cy="6984776"/>
          </a:xfrm>
        </p:grpSpPr>
        <p:cxnSp>
          <p:nvCxnSpPr>
            <p:cNvPr id="25" name="Rak 24"/>
            <p:cNvCxnSpPr/>
            <p:nvPr userDrawn="1"/>
          </p:nvCxnSpPr>
          <p:spPr bwMode="auto">
            <a:xfrm>
              <a:off x="-119270" y="1772485"/>
              <a:ext cx="922834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Rak 12"/>
            <p:cNvCxnSpPr/>
            <p:nvPr/>
          </p:nvCxnSpPr>
          <p:spPr bwMode="auto">
            <a:xfrm>
              <a:off x="-119270" y="176199"/>
              <a:ext cx="922834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Rak 13"/>
            <p:cNvCxnSpPr/>
            <p:nvPr/>
          </p:nvCxnSpPr>
          <p:spPr bwMode="auto">
            <a:xfrm>
              <a:off x="-119270" y="1266406"/>
              <a:ext cx="922834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Rak 14"/>
            <p:cNvCxnSpPr/>
            <p:nvPr/>
          </p:nvCxnSpPr>
          <p:spPr bwMode="auto">
            <a:xfrm>
              <a:off x="-119270" y="6676531"/>
              <a:ext cx="922834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Rak 15"/>
            <p:cNvCxnSpPr/>
            <p:nvPr/>
          </p:nvCxnSpPr>
          <p:spPr bwMode="auto">
            <a:xfrm>
              <a:off x="170557" y="-59968"/>
              <a:ext cx="0" cy="69847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Rak 16"/>
            <p:cNvCxnSpPr/>
            <p:nvPr/>
          </p:nvCxnSpPr>
          <p:spPr bwMode="auto">
            <a:xfrm>
              <a:off x="8821042" y="-59968"/>
              <a:ext cx="0" cy="69847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Rak 19"/>
            <p:cNvCxnSpPr/>
            <p:nvPr/>
          </p:nvCxnSpPr>
          <p:spPr bwMode="auto">
            <a:xfrm>
              <a:off x="4138857" y="-59968"/>
              <a:ext cx="0" cy="69847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Rak 22"/>
            <p:cNvCxnSpPr/>
            <p:nvPr/>
          </p:nvCxnSpPr>
          <p:spPr bwMode="auto">
            <a:xfrm>
              <a:off x="770383" y="-59968"/>
              <a:ext cx="0" cy="69847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" name="Rektangel 11"/>
            <p:cNvSpPr/>
            <p:nvPr userDrawn="1"/>
          </p:nvSpPr>
          <p:spPr bwMode="auto">
            <a:xfrm>
              <a:off x="0" y="0"/>
              <a:ext cx="9001125" cy="684053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v-S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43263" y="283771"/>
            <a:ext cx="7605109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 smtClean="0"/>
              <a:t>Rubrik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7538" y="1843907"/>
            <a:ext cx="7590053" cy="3563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 smtClean="0"/>
              <a:t>Skriv text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</p:txBody>
      </p:sp>
      <p:cxnSp>
        <p:nvCxnSpPr>
          <p:cNvPr id="10" name="Rak 9"/>
          <p:cNvCxnSpPr/>
          <p:nvPr/>
        </p:nvCxnSpPr>
        <p:spPr bwMode="auto">
          <a:xfrm>
            <a:off x="745259" y="1499383"/>
            <a:ext cx="7506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9" name="Bildobjekt 18" descr="Lunds_universitet RGB 150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824067" y="5573977"/>
            <a:ext cx="769864" cy="94501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02" r:id="rId2"/>
    <p:sldLayoutId id="2147483694" r:id="rId3"/>
    <p:sldLayoutId id="2147483695" r:id="rId4"/>
    <p:sldLayoutId id="2147483684" r:id="rId5"/>
    <p:sldLayoutId id="2147483691" r:id="rId6"/>
    <p:sldLayoutId id="2147483707" r:id="rId7"/>
    <p:sldLayoutId id="2147483683" r:id="rId8"/>
    <p:sldLayoutId id="2147483705" r:id="rId9"/>
    <p:sldLayoutId id="2147483682" r:id="rId10"/>
    <p:sldLayoutId id="2147483703" r:id="rId11"/>
    <p:sldLayoutId id="2147483667" r:id="rId12"/>
    <p:sldLayoutId id="2147483666" r:id="rId13"/>
    <p:sldLayoutId id="2147483668" r:id="rId14"/>
    <p:sldLayoutId id="2147483680" r:id="rId15"/>
    <p:sldLayoutId id="2147483679" r:id="rId16"/>
    <p:sldLayoutId id="2147483689" r:id="rId17"/>
    <p:sldLayoutId id="2147483708" r:id="rId18"/>
  </p:sldLayoutIdLst>
  <p:timing>
    <p:tnLst>
      <p:par>
        <p:cTn id="1" dur="indefinite" restart="never" nodeType="tmRoot"/>
      </p:par>
    </p:tnLst>
  </p:timing>
  <p:txStyles>
    <p:titleStyle>
      <a:lvl1pPr algn="l" defTabSz="904875" rtl="0" eaLnBrk="1" fontAlgn="base" hangingPunct="1">
        <a:spcBef>
          <a:spcPct val="0"/>
        </a:spcBef>
        <a:spcAft>
          <a:spcPct val="0"/>
        </a:spcAft>
        <a:defRPr sz="3600" b="0">
          <a:solidFill>
            <a:schemeClr val="tx1"/>
          </a:solidFill>
          <a:latin typeface="+mj-lt"/>
          <a:ea typeface="ＭＳ Ｐゴシック" charset="-128"/>
          <a:cs typeface="+mj-cs"/>
        </a:defRPr>
      </a:lvl1pPr>
      <a:lvl2pPr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</a:defRPr>
      </a:lvl2pPr>
      <a:lvl3pPr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</a:defRPr>
      </a:lvl3pPr>
      <a:lvl4pPr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</a:defRPr>
      </a:lvl4pPr>
      <a:lvl5pPr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6pPr>
      <a:lvl7pPr marL="914400"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7pPr>
      <a:lvl8pPr marL="1371600"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8pPr>
      <a:lvl9pPr marL="1828800"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9pPr>
    </p:titleStyle>
    <p:bodyStyle>
      <a:lvl1pPr marL="230188" indent="-230188" algn="l" defTabSz="904875" rtl="0" eaLnBrk="1" fontAlgn="base" hangingPunct="1">
        <a:spcBef>
          <a:spcPts val="1000"/>
        </a:spcBef>
        <a:spcAft>
          <a:spcPts val="0"/>
        </a:spcAft>
        <a:buClr>
          <a:schemeClr val="tx2"/>
        </a:buClr>
        <a:buFont typeface="Arial" pitchFamily="34" charset="0"/>
        <a:buChar char="•"/>
        <a:defRPr sz="2200" b="0">
          <a:solidFill>
            <a:schemeClr val="tx2"/>
          </a:solidFill>
          <a:latin typeface="+mn-lt"/>
          <a:ea typeface="ＭＳ Ｐゴシック" charset="-128"/>
          <a:cs typeface="+mn-cs"/>
        </a:defRPr>
      </a:lvl1pPr>
      <a:lvl2pPr marL="700088" indent="-247650" algn="l" defTabSz="904875" rtl="0" eaLnBrk="1" fontAlgn="base" hangingPunct="1">
        <a:spcBef>
          <a:spcPts val="1000"/>
        </a:spcBef>
        <a:spcAft>
          <a:spcPts val="0"/>
        </a:spcAft>
        <a:buClr>
          <a:schemeClr val="tx1"/>
        </a:buClr>
        <a:buChar char="–"/>
        <a:defRPr sz="2200" b="0">
          <a:solidFill>
            <a:schemeClr val="tx2"/>
          </a:solidFill>
          <a:latin typeface="+mn-lt"/>
          <a:ea typeface="ＭＳ Ｐゴシック" charset="-128"/>
        </a:defRPr>
      </a:lvl2pPr>
      <a:lvl3pPr marL="1089025" indent="-179388" algn="l" defTabSz="904875" rtl="0" eaLnBrk="1" fontAlgn="base" hangingPunct="1">
        <a:spcBef>
          <a:spcPts val="1000"/>
        </a:spcBef>
        <a:spcAft>
          <a:spcPts val="0"/>
        </a:spcAft>
        <a:buClr>
          <a:schemeClr val="tx1"/>
        </a:buClr>
        <a:buFont typeface="Lucida Grande"/>
        <a:buChar char="»"/>
        <a:defRPr sz="2000" b="0">
          <a:solidFill>
            <a:schemeClr val="tx2"/>
          </a:solidFill>
          <a:latin typeface="+mn-lt"/>
          <a:ea typeface="ＭＳ Ｐゴシック" charset="-128"/>
        </a:defRPr>
      </a:lvl3pPr>
      <a:lvl4pPr marL="1550988" indent="-193675" algn="l" defTabSz="904875" rtl="0" eaLnBrk="1" fontAlgn="base" hangingPunct="1">
        <a:spcBef>
          <a:spcPts val="1000"/>
        </a:spcBef>
        <a:spcAft>
          <a:spcPts val="0"/>
        </a:spcAft>
        <a:buClr>
          <a:schemeClr val="tx1"/>
        </a:buClr>
        <a:buChar char="–"/>
        <a:defRPr sz="2000" b="0">
          <a:solidFill>
            <a:schemeClr val="tx2"/>
          </a:solidFill>
          <a:latin typeface="+mn-lt"/>
          <a:ea typeface="ＭＳ Ｐゴシック" charset="-128"/>
        </a:defRPr>
      </a:lvl4pPr>
      <a:lvl5pPr marL="2036763" indent="-227013" algn="l" defTabSz="904875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ＭＳ Ｐゴシック" charset="-128"/>
        </a:defRPr>
      </a:lvl5pPr>
      <a:lvl6pPr marL="2493963" indent="-227013" algn="l" defTabSz="904875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51163" indent="-227013" algn="l" defTabSz="904875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08363" indent="-227013" algn="l" defTabSz="904875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65563" indent="-227013" algn="l" defTabSz="904875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sz="2400" dirty="0" err="1" smtClean="0"/>
              <a:t>Bayesian</a:t>
            </a:r>
            <a:r>
              <a:rPr lang="sv-SE" sz="2400" dirty="0" smtClean="0"/>
              <a:t> </a:t>
            </a:r>
            <a:r>
              <a:rPr lang="sv-SE" sz="2400" dirty="0" err="1" smtClean="0"/>
              <a:t>methods</a:t>
            </a:r>
            <a:r>
              <a:rPr lang="sv-SE" sz="2400" dirty="0" smtClean="0"/>
              <a:t> in </a:t>
            </a:r>
            <a:r>
              <a:rPr lang="sv-SE" sz="2400" dirty="0" err="1" smtClean="0"/>
              <a:t>epidemiological</a:t>
            </a:r>
            <a:r>
              <a:rPr lang="sv-SE" sz="2400" dirty="0" smtClean="0"/>
              <a:t> research</a:t>
            </a:r>
            <a:endParaRPr lang="sv-SE" sz="2400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Jonas Björk, Lund </a:t>
            </a:r>
            <a:r>
              <a:rPr lang="sv-SE" dirty="0" err="1" smtClean="0"/>
              <a:t>universitY</a:t>
            </a:r>
            <a:r>
              <a:rPr lang="sv-SE" dirty="0" smtClean="0"/>
              <a:t>. </a:t>
            </a:r>
            <a:r>
              <a:rPr lang="sv-SE" dirty="0" smtClean="0"/>
              <a:t>5 </a:t>
            </a:r>
            <a:r>
              <a:rPr lang="sv-SE" dirty="0" smtClean="0"/>
              <a:t>FEBRUARY 2016.</a:t>
            </a:r>
          </a:p>
        </p:txBody>
      </p:sp>
    </p:spTree>
    <p:extLst>
      <p:ext uri="{BB962C8B-B14F-4D97-AF65-F5344CB8AC3E}">
        <p14:creationId xmlns:p14="http://schemas.microsoft.com/office/powerpoint/2010/main" val="255144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237566" y="289827"/>
            <a:ext cx="3847546" cy="1139825"/>
          </a:xfrm>
        </p:spPr>
        <p:txBody>
          <a:bodyPr/>
          <a:lstStyle/>
          <a:p>
            <a:r>
              <a:rPr lang="sv-SE" sz="3200" dirty="0" smtClean="0"/>
              <a:t>Risk </a:t>
            </a:r>
            <a:r>
              <a:rPr lang="sv-SE" sz="3200" dirty="0" err="1" smtClean="0"/>
              <a:t>assessment</a:t>
            </a:r>
            <a:r>
              <a:rPr lang="sv-SE" sz="3200" dirty="0" smtClean="0"/>
              <a:t> for </a:t>
            </a:r>
            <a:br>
              <a:rPr lang="sv-SE" sz="3200" dirty="0" smtClean="0"/>
            </a:br>
            <a:r>
              <a:rPr lang="sv-SE" sz="3200" dirty="0" err="1" smtClean="0"/>
              <a:t>individual</a:t>
            </a:r>
            <a:r>
              <a:rPr lang="sv-SE" sz="3200" dirty="0" smtClean="0"/>
              <a:t> patients</a:t>
            </a:r>
            <a:endParaRPr lang="sv-SE" sz="3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242" y="966619"/>
            <a:ext cx="4405470" cy="5495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ruta 3"/>
          <p:cNvSpPr txBox="1"/>
          <p:nvPr/>
        </p:nvSpPr>
        <p:spPr>
          <a:xfrm>
            <a:off x="522514" y="2471539"/>
            <a:ext cx="3740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0" dirty="0" smtClean="0">
                <a:solidFill>
                  <a:schemeClr val="tx2"/>
                </a:solidFill>
              </a:rPr>
              <a:t>Simple </a:t>
            </a:r>
            <a:r>
              <a:rPr lang="sv-SE" b="0" dirty="0" err="1" smtClean="0">
                <a:solidFill>
                  <a:schemeClr val="tx2"/>
                </a:solidFill>
              </a:rPr>
              <a:t>application</a:t>
            </a:r>
            <a:r>
              <a:rPr lang="sv-SE" b="0" dirty="0" smtClean="0">
                <a:solidFill>
                  <a:schemeClr val="tx2"/>
                </a:solidFill>
              </a:rPr>
              <a:t> of </a:t>
            </a:r>
            <a:br>
              <a:rPr lang="sv-SE" b="0" dirty="0" smtClean="0">
                <a:solidFill>
                  <a:schemeClr val="tx2"/>
                </a:solidFill>
              </a:rPr>
            </a:br>
            <a:r>
              <a:rPr lang="sv-SE" b="0" dirty="0" err="1" smtClean="0">
                <a:solidFill>
                  <a:schemeClr val="tx2"/>
                </a:solidFill>
              </a:rPr>
              <a:t>Bayes</a:t>
            </a:r>
            <a:r>
              <a:rPr lang="sv-SE" b="0" dirty="0" smtClean="0">
                <a:solidFill>
                  <a:schemeClr val="tx2"/>
                </a:solidFill>
              </a:rPr>
              <a:t> </a:t>
            </a:r>
            <a:r>
              <a:rPr lang="sv-SE" b="0" dirty="0" err="1" smtClean="0">
                <a:solidFill>
                  <a:schemeClr val="tx2"/>
                </a:solidFill>
              </a:rPr>
              <a:t>theorem</a:t>
            </a:r>
            <a:r>
              <a:rPr lang="sv-SE" b="0" dirty="0" smtClean="0">
                <a:solidFill>
                  <a:schemeClr val="tx2"/>
                </a:solidFill>
              </a:rPr>
              <a:t> and </a:t>
            </a:r>
            <a:r>
              <a:rPr lang="sv-SE" b="0" dirty="0" err="1" smtClean="0">
                <a:solidFill>
                  <a:schemeClr val="tx2"/>
                </a:solidFill>
              </a:rPr>
              <a:t>empirical</a:t>
            </a:r>
            <a:r>
              <a:rPr lang="sv-SE" b="0" dirty="0" smtClean="0">
                <a:solidFill>
                  <a:schemeClr val="tx2"/>
                </a:solidFill>
              </a:rPr>
              <a:t> </a:t>
            </a:r>
            <a:r>
              <a:rPr lang="sv-SE" b="0" dirty="0" err="1" smtClean="0">
                <a:solidFill>
                  <a:schemeClr val="tx2"/>
                </a:solidFill>
              </a:rPr>
              <a:t>Bayes</a:t>
            </a:r>
            <a:r>
              <a:rPr lang="sv-SE" b="0" dirty="0" smtClean="0">
                <a:solidFill>
                  <a:schemeClr val="tx2"/>
                </a:solidFill>
              </a:rPr>
              <a:t>  (</a:t>
            </a:r>
            <a:r>
              <a:rPr lang="sv-SE" b="0" dirty="0" err="1" smtClean="0">
                <a:solidFill>
                  <a:schemeClr val="tx2"/>
                </a:solidFill>
              </a:rPr>
              <a:t>to</a:t>
            </a:r>
            <a:r>
              <a:rPr lang="sv-SE" b="0" dirty="0" smtClean="0">
                <a:solidFill>
                  <a:schemeClr val="tx2"/>
                </a:solidFill>
              </a:rPr>
              <a:t> </a:t>
            </a:r>
            <a:r>
              <a:rPr lang="sv-SE" b="0" dirty="0" err="1" smtClean="0">
                <a:solidFill>
                  <a:schemeClr val="tx2"/>
                </a:solidFill>
              </a:rPr>
              <a:t>handle</a:t>
            </a:r>
            <a:r>
              <a:rPr lang="sv-SE" b="0" dirty="0" smtClean="0">
                <a:solidFill>
                  <a:schemeClr val="tx2"/>
                </a:solidFill>
              </a:rPr>
              <a:t> </a:t>
            </a:r>
            <a:r>
              <a:rPr lang="sv-SE" b="0" dirty="0" err="1" smtClean="0">
                <a:solidFill>
                  <a:schemeClr val="tx2"/>
                </a:solidFill>
              </a:rPr>
              <a:t>missing</a:t>
            </a:r>
            <a:r>
              <a:rPr lang="sv-SE" b="0" dirty="0" smtClean="0">
                <a:solidFill>
                  <a:schemeClr val="tx2"/>
                </a:solidFill>
              </a:rPr>
              <a:t> data) </a:t>
            </a:r>
          </a:p>
        </p:txBody>
      </p:sp>
      <p:sp>
        <p:nvSpPr>
          <p:cNvPr id="5" name="Rektangel 4"/>
          <p:cNvSpPr/>
          <p:nvPr/>
        </p:nvSpPr>
        <p:spPr>
          <a:xfrm>
            <a:off x="522514" y="3918239"/>
            <a:ext cx="3441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smtClean="0"/>
              <a:t>(Björk et al. </a:t>
            </a:r>
            <a:r>
              <a:rPr lang="sv-SE" dirty="0" err="1" smtClean="0"/>
              <a:t>Jrn</a:t>
            </a:r>
            <a:r>
              <a:rPr lang="sv-SE" dirty="0" smtClean="0"/>
              <a:t> </a:t>
            </a:r>
            <a:r>
              <a:rPr lang="sv-SE" dirty="0" err="1" smtClean="0"/>
              <a:t>Clin</a:t>
            </a:r>
            <a:r>
              <a:rPr lang="sv-SE" dirty="0"/>
              <a:t> </a:t>
            </a:r>
            <a:r>
              <a:rPr lang="sv-SE" dirty="0" err="1" smtClean="0"/>
              <a:t>Epi</a:t>
            </a:r>
            <a:r>
              <a:rPr lang="sv-SE" dirty="0" smtClean="0"/>
              <a:t> 2012)</a:t>
            </a:r>
            <a:endParaRPr lang="sv-SE" dirty="0"/>
          </a:p>
        </p:txBody>
      </p:sp>
      <p:sp>
        <p:nvSpPr>
          <p:cNvPr id="6" name="Höger 5"/>
          <p:cNvSpPr/>
          <p:nvPr/>
        </p:nvSpPr>
        <p:spPr bwMode="auto">
          <a:xfrm>
            <a:off x="5047012" y="859740"/>
            <a:ext cx="3051959" cy="265975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7" name="textruta 6"/>
          <p:cNvSpPr txBox="1"/>
          <p:nvPr/>
        </p:nvSpPr>
        <p:spPr>
          <a:xfrm>
            <a:off x="5570718" y="538395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0" dirty="0" smtClean="0">
                <a:solidFill>
                  <a:schemeClr val="tx2"/>
                </a:solidFill>
              </a:rPr>
              <a:t>Information </a:t>
            </a:r>
            <a:r>
              <a:rPr lang="sv-SE" b="0" dirty="0" err="1" smtClean="0">
                <a:solidFill>
                  <a:schemeClr val="tx2"/>
                </a:solidFill>
              </a:rPr>
              <a:t>flow</a:t>
            </a:r>
            <a:endParaRPr lang="sv-SE" b="0" dirty="0" smtClean="0">
              <a:solidFill>
                <a:schemeClr val="tx2"/>
              </a:solidFill>
            </a:endParaRPr>
          </a:p>
        </p:txBody>
      </p:sp>
      <p:sp>
        <p:nvSpPr>
          <p:cNvPr id="8" name="Ellips 7"/>
          <p:cNvSpPr/>
          <p:nvPr/>
        </p:nvSpPr>
        <p:spPr bwMode="auto">
          <a:xfrm>
            <a:off x="3970712" y="871615"/>
            <a:ext cx="720043" cy="301601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0" name="Ellips 9"/>
          <p:cNvSpPr/>
          <p:nvPr/>
        </p:nvSpPr>
        <p:spPr bwMode="auto">
          <a:xfrm>
            <a:off x="3984255" y="3648390"/>
            <a:ext cx="728276" cy="301601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9" name="textruta 8"/>
          <p:cNvSpPr txBox="1"/>
          <p:nvPr/>
        </p:nvSpPr>
        <p:spPr>
          <a:xfrm>
            <a:off x="3970712" y="853203"/>
            <a:ext cx="550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b="0" dirty="0" smtClean="0">
                <a:solidFill>
                  <a:schemeClr val="tx2"/>
                </a:solidFill>
              </a:rPr>
              <a:t>Pat.</a:t>
            </a:r>
          </a:p>
        </p:txBody>
      </p:sp>
      <p:sp>
        <p:nvSpPr>
          <p:cNvPr id="12" name="textruta 11"/>
          <p:cNvSpPr txBox="1"/>
          <p:nvPr/>
        </p:nvSpPr>
        <p:spPr>
          <a:xfrm>
            <a:off x="3984254" y="3618038"/>
            <a:ext cx="550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b="0" dirty="0">
                <a:solidFill>
                  <a:schemeClr val="tx2"/>
                </a:solidFill>
              </a:rPr>
              <a:t>Pat.</a:t>
            </a:r>
          </a:p>
        </p:txBody>
      </p:sp>
      <p:sp>
        <p:nvSpPr>
          <p:cNvPr id="13" name="Rektangel 12"/>
          <p:cNvSpPr/>
          <p:nvPr/>
        </p:nvSpPr>
        <p:spPr bwMode="auto">
          <a:xfrm>
            <a:off x="0" y="0"/>
            <a:ext cx="2363190" cy="30875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4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2a. Risk </a:t>
            </a:r>
            <a:r>
              <a:rPr kumimoji="0" lang="sv-SE" sz="1400" b="1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assessment</a:t>
            </a:r>
            <a:endParaRPr kumimoji="0" lang="sv-SE" sz="14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65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 </a:t>
            </a:r>
            <a:r>
              <a:rPr lang="sv-SE" dirty="0" err="1" smtClean="0"/>
              <a:t>Bayesian</a:t>
            </a:r>
            <a:r>
              <a:rPr lang="sv-SE" dirty="0" smtClean="0"/>
              <a:t> approach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br>
              <a:rPr lang="sv-SE" dirty="0" smtClean="0"/>
            </a:br>
            <a:r>
              <a:rPr lang="sv-SE" dirty="0" err="1" smtClean="0"/>
              <a:t>prevalence</a:t>
            </a:r>
            <a:r>
              <a:rPr lang="sv-SE" dirty="0" smtClean="0"/>
              <a:t> </a:t>
            </a:r>
            <a:r>
              <a:rPr lang="sv-SE" dirty="0" err="1" smtClean="0"/>
              <a:t>estimation</a:t>
            </a:r>
            <a:r>
              <a:rPr lang="sv-SE" dirty="0" smtClean="0"/>
              <a:t> – </a:t>
            </a:r>
            <a:r>
              <a:rPr lang="sv-SE" dirty="0" err="1" smtClean="0"/>
              <a:t>Example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Suppose</a:t>
            </a:r>
            <a:r>
              <a:rPr lang="sv-SE" dirty="0" smtClean="0"/>
              <a:t> </a:t>
            </a:r>
            <a:r>
              <a:rPr lang="sv-SE" dirty="0" err="1" smtClean="0"/>
              <a:t>we</a:t>
            </a:r>
            <a:r>
              <a:rPr lang="sv-SE" dirty="0" smtClean="0"/>
              <a:t> plan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investigate</a:t>
            </a:r>
            <a:r>
              <a:rPr lang="sv-SE" dirty="0" smtClean="0"/>
              <a:t> the </a:t>
            </a:r>
            <a:r>
              <a:rPr lang="sv-SE" dirty="0" err="1" smtClean="0"/>
              <a:t>prevalence</a:t>
            </a:r>
            <a:r>
              <a:rPr lang="sv-SE" dirty="0" smtClean="0"/>
              <a:t> of </a:t>
            </a:r>
            <a:br>
              <a:rPr lang="sv-SE" dirty="0" smtClean="0"/>
            </a:br>
            <a:r>
              <a:rPr lang="sv-SE" dirty="0" err="1" smtClean="0"/>
              <a:t>chronic</a:t>
            </a:r>
            <a:r>
              <a:rPr lang="sv-SE" dirty="0" smtClean="0"/>
              <a:t> </a:t>
            </a:r>
            <a:r>
              <a:rPr lang="sv-SE" dirty="0" err="1" smtClean="0"/>
              <a:t>widespread</a:t>
            </a:r>
            <a:r>
              <a:rPr lang="sv-SE" dirty="0" smtClean="0"/>
              <a:t> pain (WSP) in the general population</a:t>
            </a:r>
          </a:p>
          <a:p>
            <a:endParaRPr lang="sv-SE" dirty="0" smtClean="0"/>
          </a:p>
          <a:p>
            <a:r>
              <a:rPr lang="sv-SE" dirty="0" err="1" smtClean="0"/>
              <a:t>Based</a:t>
            </a:r>
            <a:r>
              <a:rPr lang="sv-SE" dirty="0" smtClean="0"/>
              <a:t> on </a:t>
            </a:r>
            <a:r>
              <a:rPr lang="sv-SE" dirty="0" err="1" smtClean="0"/>
              <a:t>experience</a:t>
            </a:r>
            <a:r>
              <a:rPr lang="sv-SE" dirty="0" smtClean="0"/>
              <a:t>, and </a:t>
            </a:r>
            <a:r>
              <a:rPr lang="sv-SE" dirty="0" err="1" smtClean="0"/>
              <a:t>results</a:t>
            </a:r>
            <a:r>
              <a:rPr lang="sv-SE" dirty="0" smtClean="0"/>
              <a:t> from </a:t>
            </a:r>
            <a:r>
              <a:rPr lang="sv-SE" dirty="0" err="1" smtClean="0"/>
              <a:t>other</a:t>
            </a:r>
            <a:r>
              <a:rPr lang="sv-SE" dirty="0" smtClean="0"/>
              <a:t> </a:t>
            </a:r>
            <a:r>
              <a:rPr lang="sv-SE" dirty="0" err="1" smtClean="0"/>
              <a:t>countries</a:t>
            </a:r>
            <a:r>
              <a:rPr lang="sv-SE" dirty="0" smtClean="0"/>
              <a:t>, </a:t>
            </a: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would</a:t>
            </a:r>
            <a:r>
              <a:rPr lang="sv-SE" dirty="0" smtClean="0"/>
              <a:t> </a:t>
            </a:r>
            <a:r>
              <a:rPr lang="sv-SE" dirty="0" err="1" smtClean="0"/>
              <a:t>guess</a:t>
            </a:r>
            <a:r>
              <a:rPr lang="sv-SE" dirty="0" smtClean="0"/>
              <a:t> </a:t>
            </a:r>
            <a:r>
              <a:rPr lang="sv-SE" dirty="0" err="1" smtClean="0"/>
              <a:t>that</a:t>
            </a:r>
            <a:r>
              <a:rPr lang="sv-SE" dirty="0" smtClean="0"/>
              <a:t> the </a:t>
            </a:r>
            <a:r>
              <a:rPr lang="sv-SE" dirty="0" err="1" smtClean="0"/>
              <a:t>prevalence</a:t>
            </a:r>
            <a:r>
              <a:rPr lang="sv-SE" dirty="0" smtClean="0"/>
              <a:t> is </a:t>
            </a:r>
            <a:r>
              <a:rPr lang="sv-SE" dirty="0" err="1" smtClean="0"/>
              <a:t>about</a:t>
            </a:r>
            <a:r>
              <a:rPr lang="sv-SE" dirty="0" smtClean="0"/>
              <a:t> 10%, and it is </a:t>
            </a:r>
            <a:r>
              <a:rPr lang="sv-SE" dirty="0" err="1" smtClean="0"/>
              <a:t>unlikely</a:t>
            </a:r>
            <a:r>
              <a:rPr lang="sv-SE" dirty="0" smtClean="0"/>
              <a:t> </a:t>
            </a:r>
            <a:r>
              <a:rPr lang="sv-SE" dirty="0" err="1" smtClean="0"/>
              <a:t>that</a:t>
            </a:r>
            <a:r>
              <a:rPr lang="sv-SE" dirty="0" smtClean="0"/>
              <a:t> it is </a:t>
            </a:r>
            <a:r>
              <a:rPr lang="sv-SE" dirty="0" err="1" smtClean="0"/>
              <a:t>above</a:t>
            </a:r>
            <a:r>
              <a:rPr lang="sv-SE" dirty="0" smtClean="0"/>
              <a:t> 20%:</a:t>
            </a:r>
          </a:p>
          <a:p>
            <a:pPr lvl="1"/>
            <a:r>
              <a:rPr lang="sv-SE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Best prior </a:t>
            </a:r>
            <a:r>
              <a:rPr lang="sv-SE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guess</a:t>
            </a:r>
            <a:r>
              <a:rPr lang="sv-SE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:</a:t>
            </a:r>
            <a:r>
              <a:rPr lang="sv-SE" dirty="0" smtClean="0"/>
              <a:t> 10%</a:t>
            </a:r>
          </a:p>
          <a:p>
            <a:pPr lvl="1"/>
            <a:r>
              <a:rPr lang="sv-SE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Credibility</a:t>
            </a:r>
            <a:r>
              <a:rPr lang="sv-SE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interval:</a:t>
            </a:r>
            <a:r>
              <a:rPr lang="sv-SE" dirty="0" smtClean="0"/>
              <a:t> 0 – 20%</a:t>
            </a:r>
          </a:p>
          <a:p>
            <a:endParaRPr lang="sv-SE" dirty="0"/>
          </a:p>
        </p:txBody>
      </p:sp>
      <p:sp>
        <p:nvSpPr>
          <p:cNvPr id="4" name="Rektangel 3"/>
          <p:cNvSpPr/>
          <p:nvPr/>
        </p:nvSpPr>
        <p:spPr bwMode="auto">
          <a:xfrm>
            <a:off x="-1" y="0"/>
            <a:ext cx="3431969" cy="30875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4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2b. </a:t>
            </a:r>
            <a:r>
              <a:rPr kumimoji="0" lang="sv-SE" sz="1400" b="1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Prevalence</a:t>
            </a:r>
            <a:r>
              <a:rPr kumimoji="0" lang="sv-SE" sz="14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and </a:t>
            </a:r>
            <a:r>
              <a:rPr kumimoji="0" lang="sv-SE" sz="1400" b="1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effect</a:t>
            </a:r>
            <a:r>
              <a:rPr kumimoji="0" lang="sv-SE" sz="14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</a:t>
            </a:r>
            <a:r>
              <a:rPr kumimoji="0" lang="sv-SE" sz="1400" b="1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estimation</a:t>
            </a:r>
            <a:endParaRPr kumimoji="0" lang="sv-SE" sz="14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94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597" y="2625262"/>
            <a:ext cx="3803650" cy="318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53" y="2638693"/>
            <a:ext cx="3803650" cy="318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Prior </a:t>
            </a:r>
            <a:r>
              <a:rPr lang="sv-SE" dirty="0" err="1" smtClean="0"/>
              <a:t>belief</a:t>
            </a:r>
            <a:r>
              <a:rPr lang="sv-SE" dirty="0" smtClean="0"/>
              <a:t> </a:t>
            </a:r>
            <a:r>
              <a:rPr lang="sv-SE" dirty="0" err="1" smtClean="0"/>
              <a:t>represented</a:t>
            </a:r>
            <a:r>
              <a:rPr lang="sv-SE" dirty="0" smtClean="0"/>
              <a:t> by the  </a:t>
            </a:r>
            <a:br>
              <a:rPr lang="sv-SE" dirty="0" smtClean="0"/>
            </a:br>
            <a:r>
              <a:rPr lang="sv-SE" dirty="0" smtClean="0"/>
              <a:t>beta distribution</a:t>
            </a:r>
            <a:endParaRPr lang="sv-SE" dirty="0"/>
          </a:p>
        </p:txBody>
      </p:sp>
      <p:sp>
        <p:nvSpPr>
          <p:cNvPr id="6" name="textruta 5"/>
          <p:cNvSpPr txBox="1"/>
          <p:nvPr/>
        </p:nvSpPr>
        <p:spPr>
          <a:xfrm>
            <a:off x="2090058" y="3584382"/>
            <a:ext cx="13644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600" dirty="0" smtClean="0">
                <a:solidFill>
                  <a:schemeClr val="tx2"/>
                </a:solidFill>
              </a:rPr>
              <a:t>α</a:t>
            </a:r>
            <a:r>
              <a:rPr lang="sv-SE" sz="1600" dirty="0" smtClean="0">
                <a:solidFill>
                  <a:schemeClr val="tx2"/>
                </a:solidFill>
              </a:rPr>
              <a:t> = 4, </a:t>
            </a:r>
            <a:r>
              <a:rPr lang="el-GR" sz="1600" dirty="0" smtClean="0">
                <a:solidFill>
                  <a:schemeClr val="tx2"/>
                </a:solidFill>
              </a:rPr>
              <a:t>β</a:t>
            </a:r>
            <a:r>
              <a:rPr lang="sv-SE" sz="1600" dirty="0" smtClean="0">
                <a:solidFill>
                  <a:schemeClr val="tx2"/>
                </a:solidFill>
              </a:rPr>
              <a:t> = 36</a:t>
            </a:r>
          </a:p>
        </p:txBody>
      </p:sp>
      <p:sp>
        <p:nvSpPr>
          <p:cNvPr id="9" name="textruta 8"/>
          <p:cNvSpPr txBox="1"/>
          <p:nvPr/>
        </p:nvSpPr>
        <p:spPr>
          <a:xfrm>
            <a:off x="6658045" y="3608846"/>
            <a:ext cx="12506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600" dirty="0" smtClean="0">
                <a:solidFill>
                  <a:schemeClr val="tx2"/>
                </a:solidFill>
              </a:rPr>
              <a:t>α</a:t>
            </a:r>
            <a:r>
              <a:rPr lang="sv-SE" sz="1600" dirty="0" smtClean="0">
                <a:solidFill>
                  <a:schemeClr val="tx2"/>
                </a:solidFill>
              </a:rPr>
              <a:t> = 1, </a:t>
            </a:r>
            <a:r>
              <a:rPr lang="el-GR" sz="1600" dirty="0" smtClean="0">
                <a:solidFill>
                  <a:schemeClr val="tx2"/>
                </a:solidFill>
              </a:rPr>
              <a:t>β</a:t>
            </a:r>
            <a:r>
              <a:rPr lang="sv-SE" sz="1600" dirty="0" smtClean="0">
                <a:solidFill>
                  <a:schemeClr val="tx2"/>
                </a:solidFill>
              </a:rPr>
              <a:t> = 1</a:t>
            </a:r>
          </a:p>
        </p:txBody>
      </p:sp>
      <p:sp>
        <p:nvSpPr>
          <p:cNvPr id="10" name="textruta 9"/>
          <p:cNvSpPr txBox="1"/>
          <p:nvPr/>
        </p:nvSpPr>
        <p:spPr>
          <a:xfrm>
            <a:off x="5743700" y="2020636"/>
            <a:ext cx="2422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dirty="0" smtClean="0">
                <a:solidFill>
                  <a:schemeClr val="tx2"/>
                </a:solidFill>
              </a:rPr>
              <a:t>(Non-informative prior)</a:t>
            </a:r>
          </a:p>
        </p:txBody>
      </p:sp>
      <p:sp>
        <p:nvSpPr>
          <p:cNvPr id="7" name="Vänster-höger 6"/>
          <p:cNvSpPr/>
          <p:nvPr/>
        </p:nvSpPr>
        <p:spPr bwMode="auto">
          <a:xfrm>
            <a:off x="4027329" y="3688813"/>
            <a:ext cx="841554" cy="648161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2" name="Rektangel 11"/>
          <p:cNvSpPr/>
          <p:nvPr/>
        </p:nvSpPr>
        <p:spPr bwMode="auto">
          <a:xfrm>
            <a:off x="-1" y="0"/>
            <a:ext cx="3431969" cy="30875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4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2b. </a:t>
            </a:r>
            <a:r>
              <a:rPr kumimoji="0" lang="sv-SE" sz="1400" b="1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Prevalence</a:t>
            </a:r>
            <a:r>
              <a:rPr kumimoji="0" lang="sv-SE" sz="14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and </a:t>
            </a:r>
            <a:r>
              <a:rPr kumimoji="0" lang="sv-SE" sz="1400" b="1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effect</a:t>
            </a:r>
            <a:r>
              <a:rPr kumimoji="0" lang="sv-SE" sz="14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</a:t>
            </a:r>
            <a:r>
              <a:rPr kumimoji="0" lang="sv-SE" sz="1400" b="1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estimation</a:t>
            </a:r>
            <a:endParaRPr kumimoji="0" lang="sv-SE" sz="14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82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Prior </a:t>
            </a:r>
            <a:r>
              <a:rPr lang="sv-SE" dirty="0" err="1" smtClean="0"/>
              <a:t>belief</a:t>
            </a:r>
            <a:r>
              <a:rPr lang="sv-SE" dirty="0" smtClean="0"/>
              <a:t> vs. </a:t>
            </a:r>
            <a:r>
              <a:rPr lang="sv-SE" dirty="0" err="1" smtClean="0"/>
              <a:t>sample</a:t>
            </a:r>
            <a:r>
              <a:rPr lang="sv-SE" dirty="0" smtClean="0"/>
              <a:t> </a:t>
            </a:r>
            <a:r>
              <a:rPr lang="sv-SE" dirty="0" err="1" smtClean="0"/>
              <a:t>size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7532" y="1611163"/>
            <a:ext cx="8035199" cy="3563159"/>
          </a:xfrm>
        </p:spPr>
        <p:txBody>
          <a:bodyPr/>
          <a:lstStyle/>
          <a:p>
            <a:r>
              <a:rPr lang="sv-SE" sz="1800" dirty="0" err="1"/>
              <a:t>Based</a:t>
            </a:r>
            <a:r>
              <a:rPr lang="sv-SE" sz="1800" dirty="0"/>
              <a:t> on </a:t>
            </a:r>
            <a:r>
              <a:rPr lang="sv-SE" sz="1800" dirty="0" err="1"/>
              <a:t>experience</a:t>
            </a:r>
            <a:r>
              <a:rPr lang="sv-SE" sz="1800" dirty="0"/>
              <a:t>, and </a:t>
            </a:r>
            <a:r>
              <a:rPr lang="sv-SE" sz="1800" dirty="0" err="1"/>
              <a:t>results</a:t>
            </a:r>
            <a:r>
              <a:rPr lang="sv-SE" sz="1800" dirty="0"/>
              <a:t> from </a:t>
            </a:r>
            <a:r>
              <a:rPr lang="sv-SE" sz="1800" dirty="0" err="1"/>
              <a:t>other</a:t>
            </a:r>
            <a:r>
              <a:rPr lang="sv-SE" sz="1800" dirty="0"/>
              <a:t> </a:t>
            </a:r>
            <a:r>
              <a:rPr lang="sv-SE" sz="1800" dirty="0" err="1"/>
              <a:t>countries</a:t>
            </a:r>
            <a:r>
              <a:rPr lang="sv-SE" sz="1800" dirty="0"/>
              <a:t>, </a:t>
            </a:r>
            <a:r>
              <a:rPr lang="sv-SE" sz="1800" dirty="0" err="1"/>
              <a:t>we</a:t>
            </a:r>
            <a:r>
              <a:rPr lang="sv-SE" sz="1800" dirty="0"/>
              <a:t> </a:t>
            </a:r>
            <a:r>
              <a:rPr lang="sv-SE" sz="1800" dirty="0" err="1"/>
              <a:t>would</a:t>
            </a:r>
            <a:r>
              <a:rPr lang="sv-SE" sz="1800" dirty="0"/>
              <a:t> </a:t>
            </a:r>
            <a:r>
              <a:rPr lang="sv-SE" sz="1800" dirty="0" err="1"/>
              <a:t>guess</a:t>
            </a:r>
            <a:r>
              <a:rPr lang="sv-SE" sz="1800" dirty="0"/>
              <a:t> </a:t>
            </a:r>
            <a:r>
              <a:rPr lang="sv-SE" sz="1800" dirty="0" err="1"/>
              <a:t>that</a:t>
            </a:r>
            <a:r>
              <a:rPr lang="sv-SE" sz="1800" dirty="0"/>
              <a:t> the </a:t>
            </a:r>
            <a:r>
              <a:rPr lang="sv-SE" sz="1800" dirty="0" err="1"/>
              <a:t>prevalence</a:t>
            </a:r>
            <a:r>
              <a:rPr lang="sv-SE" sz="1800" dirty="0"/>
              <a:t> is </a:t>
            </a:r>
            <a:r>
              <a:rPr lang="sv-SE" sz="1800" dirty="0" err="1"/>
              <a:t>about</a:t>
            </a:r>
            <a:r>
              <a:rPr lang="sv-SE" sz="1800" dirty="0"/>
              <a:t> 10%, and it is </a:t>
            </a:r>
            <a:r>
              <a:rPr lang="sv-SE" sz="1800" dirty="0" err="1"/>
              <a:t>unlikely</a:t>
            </a:r>
            <a:r>
              <a:rPr lang="sv-SE" sz="1800" dirty="0"/>
              <a:t> </a:t>
            </a:r>
            <a:r>
              <a:rPr lang="sv-SE" sz="1800" dirty="0" err="1"/>
              <a:t>that</a:t>
            </a:r>
            <a:r>
              <a:rPr lang="sv-SE" sz="1800" dirty="0"/>
              <a:t> it is </a:t>
            </a:r>
            <a:r>
              <a:rPr lang="sv-SE" sz="1800" dirty="0" err="1"/>
              <a:t>above</a:t>
            </a:r>
            <a:r>
              <a:rPr lang="sv-SE" sz="1800" dirty="0"/>
              <a:t> 20</a:t>
            </a:r>
            <a:r>
              <a:rPr lang="sv-SE" sz="1800" dirty="0" smtClean="0"/>
              <a:t>%</a:t>
            </a:r>
          </a:p>
          <a:p>
            <a:pPr marL="0" indent="0">
              <a:buNone/>
            </a:pPr>
            <a:endParaRPr lang="sv-SE" sz="1800" dirty="0" smtClean="0"/>
          </a:p>
          <a:p>
            <a:pPr marL="0" indent="0">
              <a:buNone/>
            </a:pPr>
            <a:endParaRPr lang="sv-SE" sz="18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48" y="3078072"/>
            <a:ext cx="2972862" cy="2491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Ned 4"/>
          <p:cNvSpPr/>
          <p:nvPr/>
        </p:nvSpPr>
        <p:spPr bwMode="auto">
          <a:xfrm>
            <a:off x="3764478" y="2327564"/>
            <a:ext cx="273132" cy="510639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6" name="textruta 5"/>
          <p:cNvSpPr txBox="1"/>
          <p:nvPr/>
        </p:nvSpPr>
        <p:spPr>
          <a:xfrm>
            <a:off x="3764477" y="3039730"/>
            <a:ext cx="407034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0" dirty="0">
                <a:solidFill>
                  <a:schemeClr val="tx2"/>
                </a:solidFill>
                <a:latin typeface="+mn-lt"/>
              </a:rPr>
              <a:t>The prior </a:t>
            </a:r>
            <a:r>
              <a:rPr lang="sv-SE" b="0" dirty="0" err="1">
                <a:solidFill>
                  <a:schemeClr val="tx2"/>
                </a:solidFill>
                <a:latin typeface="+mn-lt"/>
              </a:rPr>
              <a:t>belief</a:t>
            </a:r>
            <a:r>
              <a:rPr lang="sv-SE" b="0" dirty="0">
                <a:solidFill>
                  <a:schemeClr val="tx2"/>
                </a:solidFill>
                <a:latin typeface="+mn-lt"/>
              </a:rPr>
              <a:t> </a:t>
            </a:r>
            <a:r>
              <a:rPr lang="sv-SE" b="0" dirty="0" err="1">
                <a:solidFill>
                  <a:schemeClr val="tx2"/>
                </a:solidFill>
                <a:latin typeface="+mn-lt"/>
              </a:rPr>
              <a:t>above</a:t>
            </a:r>
            <a:r>
              <a:rPr lang="sv-SE" b="0" dirty="0">
                <a:solidFill>
                  <a:schemeClr val="tx2"/>
                </a:solidFill>
                <a:latin typeface="+mn-lt"/>
              </a:rPr>
              <a:t> </a:t>
            </a:r>
            <a:r>
              <a:rPr lang="sv-SE" b="0" dirty="0" err="1">
                <a:solidFill>
                  <a:schemeClr val="tx2"/>
                </a:solidFill>
                <a:latin typeface="+mn-lt"/>
              </a:rPr>
              <a:t>corresponds</a:t>
            </a:r>
            <a:r>
              <a:rPr lang="sv-SE" b="0" dirty="0">
                <a:solidFill>
                  <a:schemeClr val="tx2"/>
                </a:solidFill>
                <a:latin typeface="+mn-lt"/>
              </a:rPr>
              <a:t> </a:t>
            </a:r>
            <a:r>
              <a:rPr lang="sv-SE" b="0" dirty="0" err="1">
                <a:solidFill>
                  <a:schemeClr val="tx2"/>
                </a:solidFill>
                <a:latin typeface="+mn-lt"/>
              </a:rPr>
              <a:t>to</a:t>
            </a:r>
            <a:r>
              <a:rPr lang="sv-SE" b="0" dirty="0">
                <a:solidFill>
                  <a:schemeClr val="tx2"/>
                </a:solidFill>
                <a:latin typeface="+mn-lt"/>
              </a:rPr>
              <a:t> </a:t>
            </a:r>
            <a:br>
              <a:rPr lang="sv-SE" b="0" dirty="0">
                <a:solidFill>
                  <a:schemeClr val="tx2"/>
                </a:solidFill>
                <a:latin typeface="+mn-lt"/>
              </a:rPr>
            </a:br>
            <a:r>
              <a:rPr lang="sv-SE" b="0" dirty="0">
                <a:solidFill>
                  <a:schemeClr val="tx2"/>
                </a:solidFill>
                <a:latin typeface="+mn-lt"/>
              </a:rPr>
              <a:t>a </a:t>
            </a:r>
            <a:r>
              <a:rPr lang="sv-SE" b="0" dirty="0" err="1">
                <a:solidFill>
                  <a:schemeClr val="tx2"/>
                </a:solidFill>
                <a:latin typeface="+mn-lt"/>
              </a:rPr>
              <a:t>sample</a:t>
            </a:r>
            <a:r>
              <a:rPr lang="sv-SE" b="0" dirty="0">
                <a:solidFill>
                  <a:schemeClr val="tx2"/>
                </a:solidFill>
                <a:latin typeface="+mn-lt"/>
              </a:rPr>
              <a:t> </a:t>
            </a:r>
            <a:r>
              <a:rPr lang="sv-SE" b="0" dirty="0" err="1">
                <a:solidFill>
                  <a:schemeClr val="tx2"/>
                </a:solidFill>
                <a:latin typeface="+mn-lt"/>
              </a:rPr>
              <a:t>size</a:t>
            </a:r>
            <a:r>
              <a:rPr lang="sv-SE" b="0" dirty="0">
                <a:solidFill>
                  <a:schemeClr val="tx2"/>
                </a:solidFill>
                <a:latin typeface="+mn-lt"/>
              </a:rPr>
              <a:t> of ~ 40</a:t>
            </a:r>
          </a:p>
          <a:p>
            <a:endParaRPr lang="sv-SE" sz="1400" b="0" dirty="0" err="1" smtClean="0">
              <a:solidFill>
                <a:srgbClr val="262626"/>
              </a:solidFill>
            </a:endParaRPr>
          </a:p>
        </p:txBody>
      </p:sp>
      <p:graphicFrame>
        <p:nvGraphicFramePr>
          <p:cNvPr id="7" name="Tabell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702942"/>
              </p:ext>
            </p:extLst>
          </p:nvPr>
        </p:nvGraphicFramePr>
        <p:xfrm>
          <a:off x="3901044" y="4044455"/>
          <a:ext cx="3428073" cy="1525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278"/>
                <a:gridCol w="1638795"/>
              </a:tblGrid>
              <a:tr h="381266">
                <a:tc>
                  <a:txBody>
                    <a:bodyPr/>
                    <a:lstStyle/>
                    <a:p>
                      <a:r>
                        <a:rPr lang="sv-SE" dirty="0" err="1" smtClean="0"/>
                        <a:t>Disease</a:t>
                      </a:r>
                      <a:r>
                        <a:rPr lang="sv-SE" dirty="0" smtClean="0"/>
                        <a:t> status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 smtClean="0"/>
                        <a:t>Frequency</a:t>
                      </a:r>
                      <a:endParaRPr lang="sv-SE" dirty="0"/>
                    </a:p>
                  </a:txBody>
                  <a:tcPr/>
                </a:tc>
              </a:tr>
              <a:tr h="381266">
                <a:tc>
                  <a:txBody>
                    <a:bodyPr/>
                    <a:lstStyle/>
                    <a:p>
                      <a:r>
                        <a:rPr lang="sv-SE" dirty="0" smtClean="0"/>
                        <a:t>Case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4 (10%)</a:t>
                      </a:r>
                      <a:endParaRPr lang="sv-SE" dirty="0"/>
                    </a:p>
                  </a:txBody>
                  <a:tcPr/>
                </a:tc>
              </a:tr>
              <a:tr h="381266">
                <a:tc>
                  <a:txBody>
                    <a:bodyPr/>
                    <a:lstStyle/>
                    <a:p>
                      <a:r>
                        <a:rPr lang="sv-SE" dirty="0" smtClean="0"/>
                        <a:t>Non-</a:t>
                      </a:r>
                      <a:r>
                        <a:rPr lang="sv-SE" dirty="0" err="1" smtClean="0"/>
                        <a:t>case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36 (90%)</a:t>
                      </a:r>
                      <a:endParaRPr lang="sv-SE" dirty="0"/>
                    </a:p>
                  </a:txBody>
                  <a:tcPr/>
                </a:tc>
              </a:tr>
              <a:tr h="381266">
                <a:tc>
                  <a:txBody>
                    <a:bodyPr/>
                    <a:lstStyle/>
                    <a:p>
                      <a:r>
                        <a:rPr lang="sv-SE" dirty="0" smtClean="0"/>
                        <a:t>Total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40</a:t>
                      </a:r>
                      <a:endParaRPr lang="sv-S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ruta 7"/>
          <p:cNvSpPr txBox="1"/>
          <p:nvPr/>
        </p:nvSpPr>
        <p:spPr>
          <a:xfrm>
            <a:off x="1674421" y="3562950"/>
            <a:ext cx="13644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600" dirty="0" smtClean="0">
                <a:solidFill>
                  <a:schemeClr val="tx2"/>
                </a:solidFill>
              </a:rPr>
              <a:t>α</a:t>
            </a:r>
            <a:r>
              <a:rPr lang="sv-SE" sz="1600" dirty="0" smtClean="0">
                <a:solidFill>
                  <a:schemeClr val="tx2"/>
                </a:solidFill>
              </a:rPr>
              <a:t> = 4, </a:t>
            </a:r>
            <a:r>
              <a:rPr lang="el-GR" sz="1600" dirty="0" smtClean="0">
                <a:solidFill>
                  <a:schemeClr val="tx2"/>
                </a:solidFill>
              </a:rPr>
              <a:t>β</a:t>
            </a:r>
            <a:r>
              <a:rPr lang="sv-SE" sz="1600" dirty="0" smtClean="0">
                <a:solidFill>
                  <a:schemeClr val="tx2"/>
                </a:solidFill>
              </a:rPr>
              <a:t> = 36</a:t>
            </a:r>
          </a:p>
        </p:txBody>
      </p:sp>
      <p:sp>
        <p:nvSpPr>
          <p:cNvPr id="10" name="Rektangel 9"/>
          <p:cNvSpPr/>
          <p:nvPr/>
        </p:nvSpPr>
        <p:spPr bwMode="auto">
          <a:xfrm>
            <a:off x="-1" y="0"/>
            <a:ext cx="3431969" cy="30875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4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2b. </a:t>
            </a:r>
            <a:r>
              <a:rPr kumimoji="0" lang="sv-SE" sz="1400" b="1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Prevalence</a:t>
            </a:r>
            <a:r>
              <a:rPr kumimoji="0" lang="sv-SE" sz="14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and </a:t>
            </a:r>
            <a:r>
              <a:rPr kumimoji="0" lang="sv-SE" sz="1400" b="1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effect</a:t>
            </a:r>
            <a:r>
              <a:rPr kumimoji="0" lang="sv-SE" sz="14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</a:t>
            </a:r>
            <a:r>
              <a:rPr kumimoji="0" lang="sv-SE" sz="1400" b="1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estimation</a:t>
            </a:r>
            <a:endParaRPr kumimoji="0" lang="sv-SE" sz="14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64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43263" y="283771"/>
            <a:ext cx="7930721" cy="1139825"/>
          </a:xfrm>
        </p:spPr>
        <p:txBody>
          <a:bodyPr/>
          <a:lstStyle/>
          <a:p>
            <a:r>
              <a:rPr lang="sv-SE" sz="3200" dirty="0" smtClean="0"/>
              <a:t>Small </a:t>
            </a:r>
            <a:r>
              <a:rPr lang="sv-SE" sz="3200" dirty="0" err="1" smtClean="0"/>
              <a:t>study</a:t>
            </a:r>
            <a:r>
              <a:rPr lang="sv-SE" sz="3200" dirty="0" smtClean="0"/>
              <a:t> </a:t>
            </a:r>
            <a:r>
              <a:rPr lang="sv-SE" sz="3200" dirty="0" smtClean="0"/>
              <a:t>(n=20) </a:t>
            </a:r>
            <a:r>
              <a:rPr lang="sv-SE" sz="3200" dirty="0" err="1" smtClean="0"/>
              <a:t>including</a:t>
            </a:r>
            <a:r>
              <a:rPr lang="sv-SE" sz="3200" dirty="0" smtClean="0"/>
              <a:t> </a:t>
            </a:r>
            <a:r>
              <a:rPr lang="sv-SE" sz="3200" dirty="0" err="1" smtClean="0"/>
              <a:t>clinical</a:t>
            </a:r>
            <a:r>
              <a:rPr lang="sv-SE" sz="3200" dirty="0" smtClean="0"/>
              <a:t> examinations, </a:t>
            </a:r>
            <a:r>
              <a:rPr lang="sv-SE" sz="3200" dirty="0" err="1" smtClean="0"/>
              <a:t>e.g</a:t>
            </a:r>
            <a:r>
              <a:rPr lang="sv-SE" sz="3200" dirty="0" smtClean="0"/>
              <a:t>. at a </a:t>
            </a:r>
            <a:r>
              <a:rPr lang="sv-SE" sz="3200" dirty="0" err="1" smtClean="0"/>
              <a:t>primary</a:t>
            </a:r>
            <a:r>
              <a:rPr lang="sv-SE" sz="3200" dirty="0" smtClean="0"/>
              <a:t> </a:t>
            </a:r>
            <a:r>
              <a:rPr lang="sv-SE" sz="3200" dirty="0" err="1" smtClean="0"/>
              <a:t>health</a:t>
            </a:r>
            <a:r>
              <a:rPr lang="sv-SE" sz="3200" dirty="0" smtClean="0"/>
              <a:t> </a:t>
            </a:r>
            <a:r>
              <a:rPr lang="sv-SE" sz="3200" dirty="0" err="1" smtClean="0"/>
              <a:t>care</a:t>
            </a:r>
            <a:endParaRPr lang="sv-SE" sz="3200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Prior </a:t>
            </a:r>
            <a:r>
              <a:rPr lang="sv-SE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belief</a:t>
            </a:r>
            <a:r>
              <a:rPr lang="sv-SE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:</a:t>
            </a:r>
            <a:r>
              <a:rPr lang="sv-SE" dirty="0" smtClean="0"/>
              <a:t> Beta(4; 36)</a:t>
            </a:r>
            <a:br>
              <a:rPr lang="sv-SE" dirty="0" smtClean="0"/>
            </a:br>
            <a:r>
              <a:rPr lang="sv-SE" dirty="0" err="1" smtClean="0"/>
              <a:t>Prevalence</a:t>
            </a:r>
            <a:r>
              <a:rPr lang="sv-SE" dirty="0" smtClean="0"/>
              <a:t> 10%, 95% CI 0.7 – 19% </a:t>
            </a:r>
          </a:p>
          <a:p>
            <a:endParaRPr lang="sv-SE" dirty="0" smtClean="0"/>
          </a:p>
          <a:p>
            <a:r>
              <a:rPr lang="sv-SE" dirty="0">
                <a:solidFill>
                  <a:schemeClr val="bg2">
                    <a:lumMod val="40000"/>
                    <a:lumOff val="60000"/>
                  </a:schemeClr>
                </a:solidFill>
              </a:rPr>
              <a:t>Data:</a:t>
            </a:r>
            <a:r>
              <a:rPr lang="sv-SE" dirty="0"/>
              <a:t> n = 20,  a= 7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smtClean="0"/>
              <a:t>WSP </a:t>
            </a:r>
            <a:r>
              <a:rPr lang="sv-SE" dirty="0"/>
              <a:t/>
            </a:r>
            <a:br>
              <a:rPr lang="sv-SE" dirty="0"/>
            </a:br>
            <a:r>
              <a:rPr lang="sv-SE" dirty="0" err="1"/>
              <a:t>Prevalence</a:t>
            </a:r>
            <a:r>
              <a:rPr lang="sv-SE" dirty="0"/>
              <a:t>  35%, 95% CI 14 – 56%</a:t>
            </a:r>
          </a:p>
          <a:p>
            <a:pPr marL="0" indent="0">
              <a:buNone/>
            </a:pPr>
            <a:endParaRPr lang="sv-SE" dirty="0"/>
          </a:p>
          <a:p>
            <a:r>
              <a:rPr lang="sv-SE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Posterior </a:t>
            </a:r>
            <a:r>
              <a:rPr lang="sv-SE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belief</a:t>
            </a:r>
            <a:r>
              <a:rPr lang="sv-SE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:</a:t>
            </a:r>
            <a:r>
              <a:rPr lang="sv-SE" dirty="0" smtClean="0"/>
              <a:t> Beta(4+7,36+13)=Beta(11,49) </a:t>
            </a:r>
            <a:br>
              <a:rPr lang="sv-SE" dirty="0" smtClean="0"/>
            </a:br>
            <a:r>
              <a:rPr lang="sv-SE" b="1" dirty="0" err="1"/>
              <a:t>Prevalence</a:t>
            </a:r>
            <a:r>
              <a:rPr lang="sv-SE" b="1" dirty="0"/>
              <a:t> </a:t>
            </a:r>
            <a:r>
              <a:rPr lang="sv-SE" b="1" dirty="0" smtClean="0"/>
              <a:t>18%, </a:t>
            </a:r>
            <a:r>
              <a:rPr lang="sv-SE" b="1" dirty="0"/>
              <a:t>95% CI </a:t>
            </a:r>
            <a:r>
              <a:rPr lang="sv-SE" b="1" dirty="0" smtClean="0"/>
              <a:t>8 </a:t>
            </a:r>
            <a:r>
              <a:rPr lang="sv-SE" b="1" dirty="0"/>
              <a:t>– </a:t>
            </a:r>
            <a:r>
              <a:rPr lang="sv-SE" b="1" dirty="0" smtClean="0"/>
              <a:t>28% </a:t>
            </a:r>
            <a:endParaRPr lang="sv-SE" b="1" dirty="0"/>
          </a:p>
          <a:p>
            <a:endParaRPr lang="sv-SE" dirty="0" smtClean="0"/>
          </a:p>
          <a:p>
            <a:r>
              <a:rPr lang="sv-SE" dirty="0">
                <a:solidFill>
                  <a:schemeClr val="bg2">
                    <a:lumMod val="40000"/>
                    <a:lumOff val="60000"/>
                  </a:schemeClr>
                </a:solidFill>
              </a:rPr>
              <a:t>Test for </a:t>
            </a:r>
            <a:r>
              <a:rPr lang="sv-SE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consistency</a:t>
            </a:r>
            <a:r>
              <a:rPr lang="sv-SE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sv-SE" dirty="0" smtClean="0"/>
              <a:t>(prior vs. data)</a:t>
            </a:r>
            <a:br>
              <a:rPr lang="sv-SE" dirty="0" smtClean="0"/>
            </a:br>
            <a:r>
              <a:rPr lang="sv-SE" dirty="0" smtClean="0"/>
              <a:t>p = 0.03 (</a:t>
            </a:r>
            <a:r>
              <a:rPr lang="sv-SE" dirty="0" err="1" smtClean="0"/>
              <a:t>Fisher’s</a:t>
            </a:r>
            <a:r>
              <a:rPr lang="sv-SE" dirty="0" smtClean="0"/>
              <a:t> </a:t>
            </a:r>
            <a:r>
              <a:rPr lang="sv-SE" dirty="0" err="1" smtClean="0"/>
              <a:t>exact</a:t>
            </a:r>
            <a:r>
              <a:rPr lang="sv-SE" dirty="0" smtClean="0"/>
              <a:t> test)</a:t>
            </a:r>
          </a:p>
          <a:p>
            <a:endParaRPr lang="sv-SE" dirty="0"/>
          </a:p>
        </p:txBody>
      </p:sp>
      <p:sp>
        <p:nvSpPr>
          <p:cNvPr id="4" name="Rektangel 3"/>
          <p:cNvSpPr/>
          <p:nvPr/>
        </p:nvSpPr>
        <p:spPr bwMode="auto">
          <a:xfrm>
            <a:off x="926277" y="4310742"/>
            <a:ext cx="5997039" cy="938151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6" name="Rektangel 5"/>
          <p:cNvSpPr/>
          <p:nvPr/>
        </p:nvSpPr>
        <p:spPr bwMode="auto">
          <a:xfrm>
            <a:off x="-1" y="0"/>
            <a:ext cx="3431969" cy="30875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4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2b. </a:t>
            </a:r>
            <a:r>
              <a:rPr kumimoji="0" lang="sv-SE" sz="1400" b="1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Prevalence</a:t>
            </a:r>
            <a:r>
              <a:rPr kumimoji="0" lang="sv-SE" sz="14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and </a:t>
            </a:r>
            <a:r>
              <a:rPr kumimoji="0" lang="sv-SE" sz="1400" b="1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effect</a:t>
            </a:r>
            <a:r>
              <a:rPr kumimoji="0" lang="sv-SE" sz="14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</a:t>
            </a:r>
            <a:r>
              <a:rPr kumimoji="0" lang="sv-SE" sz="1400" b="1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estimation</a:t>
            </a:r>
            <a:endParaRPr kumimoji="0" lang="sv-SE" sz="14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9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43263" y="283771"/>
            <a:ext cx="8203854" cy="1139825"/>
          </a:xfrm>
        </p:spPr>
        <p:txBody>
          <a:bodyPr/>
          <a:lstStyle/>
          <a:p>
            <a:r>
              <a:rPr lang="sv-SE" sz="3200" smtClean="0"/>
              <a:t>WSP - General </a:t>
            </a:r>
            <a:r>
              <a:rPr lang="sv-SE" sz="3200" dirty="0" smtClean="0"/>
              <a:t>population survey</a:t>
            </a:r>
            <a:endParaRPr lang="sv-SE" sz="2400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657538" y="1848670"/>
            <a:ext cx="7928322" cy="3563159"/>
          </a:xfrm>
        </p:spPr>
        <p:txBody>
          <a:bodyPr/>
          <a:lstStyle/>
          <a:p>
            <a:r>
              <a:rPr lang="sv-SE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(</a:t>
            </a:r>
            <a:r>
              <a:rPr lang="sv-SE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Updated</a:t>
            </a:r>
            <a:r>
              <a:rPr lang="sv-SE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) Prior </a:t>
            </a:r>
            <a:r>
              <a:rPr lang="sv-SE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belief</a:t>
            </a:r>
            <a:r>
              <a:rPr lang="sv-SE" dirty="0">
                <a:solidFill>
                  <a:schemeClr val="bg2">
                    <a:lumMod val="40000"/>
                    <a:lumOff val="60000"/>
                  </a:schemeClr>
                </a:solidFill>
              </a:rPr>
              <a:t>:</a:t>
            </a:r>
            <a:r>
              <a:rPr lang="sv-SE" dirty="0"/>
              <a:t> </a:t>
            </a:r>
            <a:r>
              <a:rPr lang="sv-SE" dirty="0" smtClean="0"/>
              <a:t>Beta(4+7; 36+13)</a:t>
            </a:r>
            <a:r>
              <a:rPr lang="sv-SE" dirty="0"/>
              <a:t/>
            </a:r>
            <a:br>
              <a:rPr lang="sv-SE" dirty="0"/>
            </a:br>
            <a:r>
              <a:rPr lang="sv-SE" dirty="0" err="1"/>
              <a:t>Prevalence</a:t>
            </a:r>
            <a:r>
              <a:rPr lang="sv-SE" dirty="0"/>
              <a:t> </a:t>
            </a:r>
            <a:r>
              <a:rPr lang="sv-SE" dirty="0" smtClean="0"/>
              <a:t>18%, </a:t>
            </a:r>
            <a:r>
              <a:rPr lang="sv-SE" dirty="0"/>
              <a:t>95% CI </a:t>
            </a:r>
            <a:r>
              <a:rPr lang="sv-SE" dirty="0" smtClean="0"/>
              <a:t>8 </a:t>
            </a:r>
            <a:r>
              <a:rPr lang="sv-SE" dirty="0"/>
              <a:t>– </a:t>
            </a:r>
            <a:r>
              <a:rPr lang="sv-SE" dirty="0" smtClean="0"/>
              <a:t>28% </a:t>
            </a:r>
            <a:endParaRPr lang="sv-SE" dirty="0"/>
          </a:p>
          <a:p>
            <a:endParaRPr lang="sv-SE" dirty="0" smtClean="0"/>
          </a:p>
          <a:p>
            <a:r>
              <a:rPr lang="sv-SE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Data:</a:t>
            </a:r>
            <a:r>
              <a:rPr lang="sv-SE" dirty="0" smtClean="0"/>
              <a:t> n = 4371,  a= 246 </a:t>
            </a:r>
            <a:r>
              <a:rPr lang="sv-SE" dirty="0" err="1" smtClean="0"/>
              <a:t>with</a:t>
            </a:r>
            <a:r>
              <a:rPr lang="sv-SE" dirty="0" smtClean="0"/>
              <a:t> WSP  </a:t>
            </a:r>
            <a:r>
              <a:rPr lang="sv-SE" sz="2000" dirty="0" smtClean="0">
                <a:solidFill>
                  <a:schemeClr val="tx1"/>
                </a:solidFill>
              </a:rPr>
              <a:t>(</a:t>
            </a:r>
            <a:r>
              <a:rPr lang="sv-SE" sz="2000" dirty="0" err="1">
                <a:solidFill>
                  <a:schemeClr val="tx1"/>
                </a:solidFill>
              </a:rPr>
              <a:t>Grimby</a:t>
            </a:r>
            <a:r>
              <a:rPr lang="sv-SE" sz="2000" dirty="0">
                <a:solidFill>
                  <a:schemeClr val="tx1"/>
                </a:solidFill>
              </a:rPr>
              <a:t>-Ekman et al. 2015)</a:t>
            </a:r>
            <a:r>
              <a:rPr lang="sv-SE" dirty="0" smtClean="0">
                <a:solidFill>
                  <a:schemeClr val="tx1"/>
                </a:solidFill>
              </a:rPr>
              <a:t/>
            </a:r>
            <a:br>
              <a:rPr lang="sv-SE" dirty="0" smtClean="0">
                <a:solidFill>
                  <a:schemeClr val="tx1"/>
                </a:solidFill>
              </a:rPr>
            </a:br>
            <a:r>
              <a:rPr lang="sv-SE" dirty="0" err="1" smtClean="0"/>
              <a:t>Prevalence</a:t>
            </a:r>
            <a:r>
              <a:rPr lang="sv-SE" dirty="0" smtClean="0"/>
              <a:t>  5.6%, 95% CI 4.9 – 6.3%</a:t>
            </a:r>
          </a:p>
          <a:p>
            <a:pPr marL="0" indent="0">
              <a:buNone/>
            </a:pPr>
            <a:endParaRPr lang="sv-SE" dirty="0"/>
          </a:p>
          <a:p>
            <a:r>
              <a:rPr lang="sv-SE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Posterior </a:t>
            </a:r>
            <a:r>
              <a:rPr lang="sv-SE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belief</a:t>
            </a:r>
            <a:r>
              <a:rPr lang="sv-SE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: </a:t>
            </a:r>
            <a:r>
              <a:rPr lang="sv-SE" dirty="0" smtClean="0"/>
              <a:t>Beta(11+246,49+4125)=Beta(257,4174) </a:t>
            </a:r>
            <a:br>
              <a:rPr lang="sv-SE" dirty="0" smtClean="0"/>
            </a:br>
            <a:r>
              <a:rPr lang="sv-SE" b="1" dirty="0" err="1"/>
              <a:t>Prevalence</a:t>
            </a:r>
            <a:r>
              <a:rPr lang="sv-SE" b="1" dirty="0"/>
              <a:t> </a:t>
            </a:r>
            <a:r>
              <a:rPr lang="sv-SE" b="1" dirty="0" smtClean="0"/>
              <a:t>5.8%, </a:t>
            </a:r>
            <a:r>
              <a:rPr lang="sv-SE" b="1" dirty="0"/>
              <a:t>95% CI </a:t>
            </a:r>
            <a:r>
              <a:rPr lang="sv-SE" b="1" dirty="0" smtClean="0"/>
              <a:t>5.1 </a:t>
            </a:r>
            <a:r>
              <a:rPr lang="sv-SE" b="1" dirty="0"/>
              <a:t>– </a:t>
            </a:r>
            <a:r>
              <a:rPr lang="sv-SE" b="1" dirty="0" smtClean="0"/>
              <a:t>6.5% </a:t>
            </a:r>
            <a:endParaRPr lang="sv-SE" b="1" dirty="0"/>
          </a:p>
          <a:p>
            <a:endParaRPr lang="sv-SE" dirty="0" smtClean="0"/>
          </a:p>
          <a:p>
            <a:r>
              <a:rPr lang="sv-SE" dirty="0">
                <a:solidFill>
                  <a:schemeClr val="bg2">
                    <a:lumMod val="40000"/>
                    <a:lumOff val="60000"/>
                  </a:schemeClr>
                </a:solidFill>
              </a:rPr>
              <a:t>Test for  </a:t>
            </a:r>
            <a:r>
              <a:rPr lang="sv-SE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consistency</a:t>
            </a:r>
            <a:r>
              <a:rPr lang="sv-SE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sv-SE" dirty="0" smtClean="0"/>
              <a:t>(prior vs. data)</a:t>
            </a:r>
            <a:br>
              <a:rPr lang="sv-SE" dirty="0" smtClean="0"/>
            </a:br>
            <a:r>
              <a:rPr lang="sv-SE" dirty="0" smtClean="0"/>
              <a:t>p &lt; 0.001 (</a:t>
            </a:r>
            <a:r>
              <a:rPr lang="sv-SE" dirty="0" err="1" smtClean="0"/>
              <a:t>Fisher’s</a:t>
            </a:r>
            <a:r>
              <a:rPr lang="sv-SE" dirty="0" smtClean="0"/>
              <a:t> </a:t>
            </a:r>
            <a:r>
              <a:rPr lang="sv-SE" dirty="0" err="1" smtClean="0"/>
              <a:t>exact</a:t>
            </a:r>
            <a:r>
              <a:rPr lang="sv-SE" dirty="0" smtClean="0"/>
              <a:t> test)</a:t>
            </a:r>
          </a:p>
          <a:p>
            <a:endParaRPr lang="sv-SE" dirty="0"/>
          </a:p>
        </p:txBody>
      </p:sp>
      <p:sp>
        <p:nvSpPr>
          <p:cNvPr id="5" name="Rektangel 4"/>
          <p:cNvSpPr/>
          <p:nvPr/>
        </p:nvSpPr>
        <p:spPr bwMode="auto">
          <a:xfrm>
            <a:off x="-1" y="0"/>
            <a:ext cx="3431969" cy="30875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4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2b. </a:t>
            </a:r>
            <a:r>
              <a:rPr kumimoji="0" lang="sv-SE" sz="1400" b="1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Prevalence</a:t>
            </a:r>
            <a:r>
              <a:rPr kumimoji="0" lang="sv-SE" sz="14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and </a:t>
            </a:r>
            <a:r>
              <a:rPr kumimoji="0" lang="sv-SE" sz="1400" b="1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effect</a:t>
            </a:r>
            <a:r>
              <a:rPr kumimoji="0" lang="sv-SE" sz="14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</a:t>
            </a:r>
            <a:r>
              <a:rPr kumimoji="0" lang="sv-SE" sz="1400" b="1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estimation</a:t>
            </a:r>
            <a:endParaRPr kumimoji="0" lang="sv-SE" sz="14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47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 </a:t>
            </a:r>
            <a:r>
              <a:rPr lang="sv-SE" dirty="0" err="1" smtClean="0"/>
              <a:t>Bayesian</a:t>
            </a:r>
            <a:r>
              <a:rPr lang="sv-SE" dirty="0" smtClean="0"/>
              <a:t> approach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br>
              <a:rPr lang="sv-SE" dirty="0" smtClean="0"/>
            </a:br>
            <a:r>
              <a:rPr lang="sv-SE" dirty="0" err="1" smtClean="0"/>
              <a:t>effect</a:t>
            </a:r>
            <a:r>
              <a:rPr lang="sv-SE" dirty="0" smtClean="0"/>
              <a:t> </a:t>
            </a:r>
            <a:r>
              <a:rPr lang="sv-SE" dirty="0" err="1" smtClean="0"/>
              <a:t>estimation</a:t>
            </a:r>
            <a:r>
              <a:rPr lang="sv-SE" dirty="0" smtClean="0"/>
              <a:t> – </a:t>
            </a:r>
            <a:r>
              <a:rPr lang="sv-SE" dirty="0" err="1" smtClean="0"/>
              <a:t>Example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657538" y="1753670"/>
            <a:ext cx="7587440" cy="1013283"/>
          </a:xfrm>
        </p:spPr>
        <p:txBody>
          <a:bodyPr/>
          <a:lstStyle/>
          <a:p>
            <a:r>
              <a:rPr lang="sv-SE" dirty="0" smtClean="0"/>
              <a:t>The association </a:t>
            </a:r>
            <a:r>
              <a:rPr lang="sv-SE" dirty="0" err="1" smtClean="0"/>
              <a:t>between</a:t>
            </a:r>
            <a:r>
              <a:rPr lang="sv-SE" dirty="0" smtClean="0"/>
              <a:t> </a:t>
            </a:r>
            <a:r>
              <a:rPr lang="sv-SE" dirty="0" err="1" smtClean="0"/>
              <a:t>residential</a:t>
            </a:r>
            <a:r>
              <a:rPr lang="sv-SE" dirty="0" smtClean="0"/>
              <a:t> </a:t>
            </a:r>
            <a:r>
              <a:rPr lang="sv-SE" dirty="0" err="1" smtClean="0"/>
              <a:t>magnetic</a:t>
            </a:r>
            <a:r>
              <a:rPr lang="sv-SE" dirty="0" smtClean="0"/>
              <a:t> </a:t>
            </a:r>
            <a:r>
              <a:rPr lang="sv-SE" dirty="0" err="1" smtClean="0"/>
              <a:t>fields</a:t>
            </a:r>
            <a:r>
              <a:rPr lang="sv-SE" dirty="0" smtClean="0"/>
              <a:t> and </a:t>
            </a:r>
            <a:r>
              <a:rPr lang="sv-SE" dirty="0" err="1" smtClean="0"/>
              <a:t>childhood</a:t>
            </a:r>
            <a:r>
              <a:rPr lang="sv-SE" dirty="0" smtClean="0"/>
              <a:t> </a:t>
            </a:r>
            <a:r>
              <a:rPr lang="sv-SE" dirty="0" err="1" smtClean="0"/>
              <a:t>leukemia</a:t>
            </a:r>
            <a:r>
              <a:rPr lang="sv-SE" dirty="0" smtClean="0"/>
              <a:t> </a:t>
            </a:r>
            <a:r>
              <a:rPr lang="sv-SE" dirty="0" err="1" smtClean="0"/>
              <a:t>received</a:t>
            </a:r>
            <a:r>
              <a:rPr lang="sv-SE" dirty="0" smtClean="0"/>
              <a:t> </a:t>
            </a:r>
            <a:r>
              <a:rPr lang="sv-SE" dirty="0" err="1" smtClean="0"/>
              <a:t>much</a:t>
            </a:r>
            <a:r>
              <a:rPr lang="sv-SE" dirty="0" smtClean="0"/>
              <a:t> attention in 1980-90s</a:t>
            </a:r>
          </a:p>
          <a:p>
            <a:endParaRPr lang="sv-SE" dirty="0"/>
          </a:p>
          <a:p>
            <a:endParaRPr lang="sv-SE" dirty="0" smtClean="0"/>
          </a:p>
          <a:p>
            <a:endParaRPr lang="sv-SE" dirty="0"/>
          </a:p>
          <a:p>
            <a:endParaRPr lang="sv-SE" dirty="0" smtClean="0"/>
          </a:p>
          <a:p>
            <a:r>
              <a:rPr lang="sv-SE" dirty="0" smtClean="0"/>
              <a:t>RR (OR) = 3.5, 95% CI (0.80 – 15) </a:t>
            </a:r>
            <a:r>
              <a:rPr lang="sv-SE" dirty="0" smtClean="0">
                <a:solidFill>
                  <a:schemeClr val="tx1"/>
                </a:solidFill>
              </a:rPr>
              <a:t>(</a:t>
            </a:r>
            <a:r>
              <a:rPr lang="sv-SE" dirty="0" err="1" smtClean="0">
                <a:solidFill>
                  <a:schemeClr val="tx1"/>
                </a:solidFill>
              </a:rPr>
              <a:t>Savitz</a:t>
            </a:r>
            <a:r>
              <a:rPr lang="sv-SE" dirty="0" smtClean="0">
                <a:solidFill>
                  <a:schemeClr val="tx1"/>
                </a:solidFill>
              </a:rPr>
              <a:t> et al. 1988)</a:t>
            </a:r>
          </a:p>
          <a:p>
            <a:endParaRPr lang="sv-SE" dirty="0"/>
          </a:p>
          <a:p>
            <a:r>
              <a:rPr lang="sv-SE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Prior </a:t>
            </a:r>
            <a:r>
              <a:rPr lang="sv-SE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belief</a:t>
            </a:r>
            <a:r>
              <a:rPr lang="sv-SE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: </a:t>
            </a:r>
            <a:r>
              <a:rPr lang="sv-SE" dirty="0" smtClean="0"/>
              <a:t>Strong </a:t>
            </a:r>
            <a:r>
              <a:rPr lang="sv-SE" dirty="0" err="1" smtClean="0"/>
              <a:t>field</a:t>
            </a:r>
            <a:r>
              <a:rPr lang="sv-SE" dirty="0" smtClean="0"/>
              <a:t> </a:t>
            </a:r>
            <a:r>
              <a:rPr lang="sv-SE" dirty="0" err="1" smtClean="0"/>
              <a:t>effect</a:t>
            </a:r>
            <a:r>
              <a:rPr lang="sv-SE" dirty="0" smtClean="0"/>
              <a:t> (RR&gt;4) </a:t>
            </a:r>
            <a:r>
              <a:rPr lang="sv-SE" dirty="0" err="1" smtClean="0"/>
              <a:t>seems</a:t>
            </a:r>
            <a:r>
              <a:rPr lang="sv-SE" dirty="0" smtClean="0"/>
              <a:t> </a:t>
            </a:r>
            <a:r>
              <a:rPr lang="sv-SE" dirty="0" err="1" smtClean="0"/>
              <a:t>unlikely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>Normal prior for </a:t>
            </a:r>
            <a:r>
              <a:rPr lang="sv-SE" dirty="0" err="1" smtClean="0"/>
              <a:t>ln</a:t>
            </a:r>
            <a:r>
              <a:rPr lang="sv-SE" dirty="0" smtClean="0"/>
              <a:t>(RR): N(0, ½)</a:t>
            </a:r>
            <a:br>
              <a:rPr lang="sv-SE" dirty="0" smtClean="0"/>
            </a:br>
            <a:r>
              <a:rPr lang="sv-SE" dirty="0" smtClean="0"/>
              <a:t>95% CI: ¼ </a:t>
            </a:r>
            <a:r>
              <a:rPr lang="sv-SE" dirty="0" err="1" smtClean="0"/>
              <a:t>to</a:t>
            </a:r>
            <a:r>
              <a:rPr lang="sv-SE" dirty="0" smtClean="0"/>
              <a:t> 4	</a:t>
            </a:r>
            <a:r>
              <a:rPr lang="sv-SE" sz="2000" dirty="0" smtClean="0">
                <a:solidFill>
                  <a:schemeClr val="tx1"/>
                </a:solidFill>
              </a:rPr>
              <a:t>(Greenland, </a:t>
            </a:r>
            <a:r>
              <a:rPr lang="sv-SE" sz="2000" dirty="0" err="1" smtClean="0">
                <a:solidFill>
                  <a:schemeClr val="tx1"/>
                </a:solidFill>
              </a:rPr>
              <a:t>Int</a:t>
            </a:r>
            <a:r>
              <a:rPr lang="sv-SE" sz="2000" dirty="0" smtClean="0">
                <a:solidFill>
                  <a:schemeClr val="tx1"/>
                </a:solidFill>
              </a:rPr>
              <a:t> </a:t>
            </a:r>
            <a:r>
              <a:rPr lang="sv-SE" sz="2000" dirty="0" err="1" smtClean="0">
                <a:solidFill>
                  <a:schemeClr val="tx1"/>
                </a:solidFill>
              </a:rPr>
              <a:t>Jrn</a:t>
            </a:r>
            <a:r>
              <a:rPr lang="sv-SE" sz="2000" dirty="0" smtClean="0">
                <a:solidFill>
                  <a:schemeClr val="tx1"/>
                </a:solidFill>
              </a:rPr>
              <a:t> </a:t>
            </a:r>
            <a:r>
              <a:rPr lang="sv-SE" sz="2000" dirty="0" err="1" smtClean="0">
                <a:solidFill>
                  <a:schemeClr val="tx1"/>
                </a:solidFill>
              </a:rPr>
              <a:t>Epi</a:t>
            </a:r>
            <a:r>
              <a:rPr lang="sv-SE" sz="2000" dirty="0" smtClean="0">
                <a:solidFill>
                  <a:schemeClr val="tx1"/>
                </a:solidFill>
              </a:rPr>
              <a:t> 2006)</a:t>
            </a:r>
          </a:p>
        </p:txBody>
      </p:sp>
      <p:graphicFrame>
        <p:nvGraphicFramePr>
          <p:cNvPr id="4" name="Tabel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579934"/>
              </p:ext>
            </p:extLst>
          </p:nvPr>
        </p:nvGraphicFramePr>
        <p:xfrm>
          <a:off x="1037050" y="2951936"/>
          <a:ext cx="600075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250"/>
                <a:gridCol w="2000250"/>
                <a:gridCol w="2000250"/>
              </a:tblGrid>
              <a:tr h="370840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 smtClean="0"/>
                        <a:t>Exposed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 smtClean="0"/>
                        <a:t>Unexposed</a:t>
                      </a:r>
                      <a:endParaRPr lang="sv-S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Case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3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33</a:t>
                      </a:r>
                      <a:endParaRPr lang="sv-S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Control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5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193</a:t>
                      </a:r>
                      <a:endParaRPr lang="sv-S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ktangel 5"/>
          <p:cNvSpPr/>
          <p:nvPr/>
        </p:nvSpPr>
        <p:spPr bwMode="auto">
          <a:xfrm>
            <a:off x="-1" y="0"/>
            <a:ext cx="3431969" cy="30875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4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2b. </a:t>
            </a:r>
            <a:r>
              <a:rPr kumimoji="0" lang="sv-SE" sz="1400" b="1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Prevalence</a:t>
            </a:r>
            <a:r>
              <a:rPr kumimoji="0" lang="sv-SE" sz="14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and </a:t>
            </a:r>
            <a:r>
              <a:rPr kumimoji="0" lang="sv-SE" sz="1400" b="1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effect</a:t>
            </a:r>
            <a:r>
              <a:rPr kumimoji="0" lang="sv-SE" sz="14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</a:t>
            </a:r>
            <a:r>
              <a:rPr kumimoji="0" lang="sv-SE" sz="1400" b="1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estimation</a:t>
            </a:r>
            <a:endParaRPr kumimoji="0" lang="sv-SE" sz="14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63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89" y="2624529"/>
            <a:ext cx="3480088" cy="324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Prior </a:t>
            </a:r>
            <a:r>
              <a:rPr lang="sv-SE" dirty="0" err="1" smtClean="0"/>
              <a:t>belief</a:t>
            </a:r>
            <a:r>
              <a:rPr lang="sv-SE" dirty="0" smtClean="0"/>
              <a:t> </a:t>
            </a:r>
            <a:r>
              <a:rPr lang="sv-SE" dirty="0" err="1" smtClean="0"/>
              <a:t>represented</a:t>
            </a:r>
            <a:r>
              <a:rPr lang="sv-SE" dirty="0" smtClean="0"/>
              <a:t> by the  </a:t>
            </a:r>
            <a:br>
              <a:rPr lang="sv-SE" dirty="0" smtClean="0"/>
            </a:br>
            <a:r>
              <a:rPr lang="sv-SE" dirty="0" smtClean="0"/>
              <a:t>normal distribution</a:t>
            </a:r>
            <a:endParaRPr lang="sv-SE" dirty="0"/>
          </a:p>
        </p:txBody>
      </p:sp>
      <p:sp>
        <p:nvSpPr>
          <p:cNvPr id="6" name="textruta 5"/>
          <p:cNvSpPr txBox="1"/>
          <p:nvPr/>
        </p:nvSpPr>
        <p:spPr>
          <a:xfrm>
            <a:off x="806193" y="2176072"/>
            <a:ext cx="2457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dirty="0" smtClean="0">
                <a:solidFill>
                  <a:schemeClr val="tx2"/>
                </a:solidFill>
              </a:rPr>
              <a:t>RR = 1, Var(</a:t>
            </a:r>
            <a:r>
              <a:rPr lang="sv-SE" sz="1600" dirty="0" err="1" smtClean="0">
                <a:solidFill>
                  <a:schemeClr val="tx2"/>
                </a:solidFill>
              </a:rPr>
              <a:t>ln</a:t>
            </a:r>
            <a:r>
              <a:rPr lang="sv-SE" sz="1600" dirty="0" smtClean="0">
                <a:solidFill>
                  <a:schemeClr val="tx2"/>
                </a:solidFill>
              </a:rPr>
              <a:t> RR) = 1/2</a:t>
            </a:r>
          </a:p>
        </p:txBody>
      </p:sp>
      <p:sp>
        <p:nvSpPr>
          <p:cNvPr id="10" name="textruta 9"/>
          <p:cNvSpPr txBox="1"/>
          <p:nvPr/>
        </p:nvSpPr>
        <p:spPr>
          <a:xfrm>
            <a:off x="5106390" y="1707663"/>
            <a:ext cx="3164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dirty="0" smtClean="0">
                <a:solidFill>
                  <a:schemeClr val="tx2"/>
                </a:solidFill>
              </a:rPr>
              <a:t>(Non-informative normal prior)</a:t>
            </a:r>
          </a:p>
        </p:txBody>
      </p:sp>
      <p:sp>
        <p:nvSpPr>
          <p:cNvPr id="7" name="Vänster-höger 6"/>
          <p:cNvSpPr/>
          <p:nvPr/>
        </p:nvSpPr>
        <p:spPr bwMode="auto">
          <a:xfrm>
            <a:off x="4084402" y="3688814"/>
            <a:ext cx="962610" cy="648161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1" name="textruta 10"/>
          <p:cNvSpPr txBox="1"/>
          <p:nvPr/>
        </p:nvSpPr>
        <p:spPr>
          <a:xfrm>
            <a:off x="5269174" y="2188856"/>
            <a:ext cx="2286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dirty="0" smtClean="0">
                <a:solidFill>
                  <a:schemeClr val="tx2"/>
                </a:solidFill>
              </a:rPr>
              <a:t>RR = 1, Var(</a:t>
            </a:r>
            <a:r>
              <a:rPr lang="sv-SE" sz="1600" dirty="0" err="1" smtClean="0">
                <a:solidFill>
                  <a:schemeClr val="tx2"/>
                </a:solidFill>
              </a:rPr>
              <a:t>ln</a:t>
            </a:r>
            <a:r>
              <a:rPr lang="sv-SE" sz="1600" dirty="0" smtClean="0">
                <a:solidFill>
                  <a:schemeClr val="tx2"/>
                </a:solidFill>
              </a:rPr>
              <a:t> RR) = 4</a:t>
            </a: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390" y="2648882"/>
            <a:ext cx="3503220" cy="3263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ktangel 11"/>
          <p:cNvSpPr/>
          <p:nvPr/>
        </p:nvSpPr>
        <p:spPr bwMode="auto">
          <a:xfrm>
            <a:off x="-1" y="0"/>
            <a:ext cx="3431969" cy="30875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4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2b. </a:t>
            </a:r>
            <a:r>
              <a:rPr kumimoji="0" lang="sv-SE" sz="1400" b="1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Prevalence</a:t>
            </a:r>
            <a:r>
              <a:rPr kumimoji="0" lang="sv-SE" sz="14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and </a:t>
            </a:r>
            <a:r>
              <a:rPr kumimoji="0" lang="sv-SE" sz="1400" b="1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effect</a:t>
            </a:r>
            <a:r>
              <a:rPr kumimoji="0" lang="sv-SE" sz="14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</a:t>
            </a:r>
            <a:r>
              <a:rPr kumimoji="0" lang="sv-SE" sz="1400" b="1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estimation</a:t>
            </a:r>
            <a:endParaRPr kumimoji="0" lang="sv-SE" sz="14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62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Prior </a:t>
            </a:r>
            <a:r>
              <a:rPr lang="sv-SE" dirty="0" err="1" smtClean="0"/>
              <a:t>belief</a:t>
            </a:r>
            <a:r>
              <a:rPr lang="sv-SE" dirty="0" smtClean="0"/>
              <a:t> vs. </a:t>
            </a:r>
            <a:r>
              <a:rPr lang="sv-SE" dirty="0" err="1" smtClean="0"/>
              <a:t>sample</a:t>
            </a:r>
            <a:r>
              <a:rPr lang="sv-SE" dirty="0" smtClean="0"/>
              <a:t> </a:t>
            </a:r>
            <a:r>
              <a:rPr lang="sv-SE" dirty="0" err="1" smtClean="0"/>
              <a:t>size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7532" y="1611163"/>
            <a:ext cx="8035199" cy="3563159"/>
          </a:xfrm>
        </p:spPr>
        <p:txBody>
          <a:bodyPr/>
          <a:lstStyle/>
          <a:p>
            <a:r>
              <a:rPr lang="sv-SE" sz="1800" dirty="0" smtClean="0"/>
              <a:t>Strong </a:t>
            </a:r>
            <a:r>
              <a:rPr lang="sv-SE" sz="1800" dirty="0" err="1" smtClean="0"/>
              <a:t>field</a:t>
            </a:r>
            <a:r>
              <a:rPr lang="sv-SE" sz="1800" dirty="0" smtClean="0"/>
              <a:t> </a:t>
            </a:r>
            <a:r>
              <a:rPr lang="sv-SE" sz="1800" dirty="0" err="1" smtClean="0"/>
              <a:t>effect</a:t>
            </a:r>
            <a:r>
              <a:rPr lang="sv-SE" sz="1800" dirty="0" smtClean="0"/>
              <a:t> (RR &gt; 4) </a:t>
            </a:r>
            <a:r>
              <a:rPr lang="sv-SE" sz="1800" dirty="0" err="1" smtClean="0"/>
              <a:t>seem</a:t>
            </a:r>
            <a:r>
              <a:rPr lang="sv-SE" sz="1800" dirty="0" smtClean="0"/>
              <a:t> </a:t>
            </a:r>
            <a:r>
              <a:rPr lang="sv-SE" sz="1800" dirty="0" err="1" smtClean="0"/>
              <a:t>unlikely</a:t>
            </a:r>
            <a:endParaRPr lang="sv-SE" sz="1800" dirty="0" smtClean="0"/>
          </a:p>
          <a:p>
            <a:pPr marL="0" indent="0">
              <a:buNone/>
            </a:pPr>
            <a:endParaRPr lang="sv-SE" sz="1800" dirty="0" smtClean="0"/>
          </a:p>
          <a:p>
            <a:pPr marL="0" indent="0">
              <a:buNone/>
            </a:pPr>
            <a:endParaRPr lang="sv-SE" sz="1800" dirty="0"/>
          </a:p>
        </p:txBody>
      </p:sp>
      <p:sp>
        <p:nvSpPr>
          <p:cNvPr id="5" name="Ned 4"/>
          <p:cNvSpPr/>
          <p:nvPr/>
        </p:nvSpPr>
        <p:spPr bwMode="auto">
          <a:xfrm>
            <a:off x="3764478" y="2327564"/>
            <a:ext cx="273132" cy="510639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6" name="textruta 5"/>
          <p:cNvSpPr txBox="1"/>
          <p:nvPr/>
        </p:nvSpPr>
        <p:spPr>
          <a:xfrm>
            <a:off x="3599892" y="3070990"/>
            <a:ext cx="5352747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0" dirty="0" smtClean="0">
                <a:solidFill>
                  <a:schemeClr val="tx2"/>
                </a:solidFill>
                <a:latin typeface="+mn-lt"/>
              </a:rPr>
              <a:t>The </a:t>
            </a:r>
            <a:r>
              <a:rPr lang="sv-SE" b="0" dirty="0">
                <a:solidFill>
                  <a:schemeClr val="tx2"/>
                </a:solidFill>
                <a:latin typeface="+mn-lt"/>
              </a:rPr>
              <a:t>prior </a:t>
            </a:r>
            <a:r>
              <a:rPr lang="sv-SE" b="0" dirty="0" err="1">
                <a:solidFill>
                  <a:schemeClr val="tx2"/>
                </a:solidFill>
                <a:latin typeface="+mn-lt"/>
              </a:rPr>
              <a:t>belief</a:t>
            </a:r>
            <a:r>
              <a:rPr lang="sv-SE" b="0" dirty="0">
                <a:solidFill>
                  <a:schemeClr val="tx2"/>
                </a:solidFill>
                <a:latin typeface="+mn-lt"/>
              </a:rPr>
              <a:t> </a:t>
            </a:r>
            <a:r>
              <a:rPr lang="sv-SE" b="0" dirty="0" err="1">
                <a:solidFill>
                  <a:schemeClr val="tx2"/>
                </a:solidFill>
                <a:latin typeface="+mn-lt"/>
              </a:rPr>
              <a:t>above</a:t>
            </a:r>
            <a:r>
              <a:rPr lang="sv-SE" b="0" dirty="0">
                <a:solidFill>
                  <a:schemeClr val="tx2"/>
                </a:solidFill>
                <a:latin typeface="+mn-lt"/>
              </a:rPr>
              <a:t> </a:t>
            </a:r>
            <a:r>
              <a:rPr lang="sv-SE" b="0" dirty="0" err="1">
                <a:solidFill>
                  <a:schemeClr val="tx2"/>
                </a:solidFill>
                <a:latin typeface="+mn-lt"/>
              </a:rPr>
              <a:t>corresponds</a:t>
            </a:r>
            <a:r>
              <a:rPr lang="sv-SE" b="0" dirty="0">
                <a:solidFill>
                  <a:schemeClr val="tx2"/>
                </a:solidFill>
                <a:latin typeface="+mn-lt"/>
              </a:rPr>
              <a:t> </a:t>
            </a:r>
            <a:r>
              <a:rPr lang="sv-SE" b="0" dirty="0" err="1">
                <a:solidFill>
                  <a:schemeClr val="tx2"/>
                </a:solidFill>
                <a:latin typeface="+mn-lt"/>
              </a:rPr>
              <a:t>to</a:t>
            </a:r>
            <a:r>
              <a:rPr lang="sv-SE" b="0" dirty="0">
                <a:solidFill>
                  <a:schemeClr val="tx2"/>
                </a:solidFill>
                <a:latin typeface="+mn-lt"/>
              </a:rPr>
              <a:t> </a:t>
            </a:r>
            <a:r>
              <a:rPr lang="sv-SE" b="0" dirty="0" smtClean="0">
                <a:solidFill>
                  <a:schemeClr val="tx2"/>
                </a:solidFill>
                <a:latin typeface="+mn-lt"/>
              </a:rPr>
              <a:t>a </a:t>
            </a:r>
            <a:r>
              <a:rPr lang="sv-SE" b="0" dirty="0" err="1" smtClean="0">
                <a:solidFill>
                  <a:schemeClr val="tx2"/>
                </a:solidFill>
                <a:latin typeface="+mn-lt"/>
              </a:rPr>
              <a:t>study</a:t>
            </a:r>
            <a:r>
              <a:rPr lang="sv-SE" b="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sv-SE" b="0" dirty="0" err="1" smtClean="0">
                <a:solidFill>
                  <a:schemeClr val="tx2"/>
                </a:solidFill>
                <a:latin typeface="+mn-lt"/>
              </a:rPr>
              <a:t>with</a:t>
            </a:r>
            <a:r>
              <a:rPr lang="sv-SE" b="0" dirty="0" smtClean="0">
                <a:solidFill>
                  <a:schemeClr val="tx2"/>
                </a:solidFill>
                <a:latin typeface="+mn-lt"/>
              </a:rPr>
              <a:t> </a:t>
            </a:r>
            <a:br>
              <a:rPr lang="sv-SE" b="0" dirty="0" smtClean="0">
                <a:solidFill>
                  <a:schemeClr val="tx2"/>
                </a:solidFill>
                <a:latin typeface="+mn-lt"/>
              </a:rPr>
            </a:br>
            <a:r>
              <a:rPr lang="sv-SE" b="0" i="1" dirty="0" smtClean="0">
                <a:solidFill>
                  <a:schemeClr val="tx2"/>
                </a:solidFill>
                <a:latin typeface="+mn-lt"/>
              </a:rPr>
              <a:t>a</a:t>
            </a:r>
            <a:r>
              <a:rPr lang="sv-SE" b="0" dirty="0" smtClean="0">
                <a:solidFill>
                  <a:schemeClr val="tx2"/>
                </a:solidFill>
                <a:latin typeface="+mn-lt"/>
              </a:rPr>
              <a:t> = 2/ Var(</a:t>
            </a:r>
            <a:r>
              <a:rPr lang="sv-SE" b="0" dirty="0" err="1" smtClean="0">
                <a:solidFill>
                  <a:schemeClr val="tx2"/>
                </a:solidFill>
                <a:latin typeface="+mn-lt"/>
              </a:rPr>
              <a:t>ln</a:t>
            </a:r>
            <a:r>
              <a:rPr lang="sv-SE" b="0" dirty="0" smtClean="0">
                <a:solidFill>
                  <a:schemeClr val="tx2"/>
                </a:solidFill>
                <a:latin typeface="+mn-lt"/>
              </a:rPr>
              <a:t> RR) =  2 / 0.5 = 4</a:t>
            </a:r>
            <a:br>
              <a:rPr lang="sv-SE" b="0" dirty="0" smtClean="0">
                <a:solidFill>
                  <a:schemeClr val="tx2"/>
                </a:solidFill>
                <a:latin typeface="+mn-lt"/>
              </a:rPr>
            </a:br>
            <a:r>
              <a:rPr lang="sv-SE" b="0" dirty="0" err="1" smtClean="0">
                <a:solidFill>
                  <a:schemeClr val="tx2"/>
                </a:solidFill>
                <a:latin typeface="+mn-lt"/>
              </a:rPr>
              <a:t>cases</a:t>
            </a:r>
            <a:r>
              <a:rPr lang="sv-SE" b="0" dirty="0" smtClean="0">
                <a:solidFill>
                  <a:schemeClr val="tx2"/>
                </a:solidFill>
                <a:latin typeface="+mn-lt"/>
              </a:rPr>
              <a:t> in </a:t>
            </a:r>
            <a:r>
              <a:rPr lang="sv-SE" b="0" dirty="0" err="1" smtClean="0">
                <a:solidFill>
                  <a:schemeClr val="tx2"/>
                </a:solidFill>
                <a:latin typeface="+mn-lt"/>
              </a:rPr>
              <a:t>each</a:t>
            </a:r>
            <a:r>
              <a:rPr lang="sv-SE" b="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sv-SE" b="0" dirty="0" err="1" smtClean="0">
                <a:solidFill>
                  <a:schemeClr val="tx2"/>
                </a:solidFill>
                <a:latin typeface="+mn-lt"/>
              </a:rPr>
              <a:t>group</a:t>
            </a:r>
            <a:endParaRPr lang="sv-SE" b="0" dirty="0">
              <a:solidFill>
                <a:schemeClr val="tx2"/>
              </a:solidFill>
              <a:latin typeface="+mn-lt"/>
            </a:endParaRPr>
          </a:p>
          <a:p>
            <a:endParaRPr lang="sv-SE" sz="1400" b="0" dirty="0" err="1" smtClean="0">
              <a:solidFill>
                <a:srgbClr val="262626"/>
              </a:solidFill>
            </a:endParaRPr>
          </a:p>
        </p:txBody>
      </p:sp>
      <p:graphicFrame>
        <p:nvGraphicFramePr>
          <p:cNvPr id="7" name="Tabell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136733"/>
              </p:ext>
            </p:extLst>
          </p:nvPr>
        </p:nvGraphicFramePr>
        <p:xfrm>
          <a:off x="3764478" y="4101279"/>
          <a:ext cx="4215741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8717"/>
                <a:gridCol w="1363512"/>
                <a:gridCol w="1363512"/>
              </a:tblGrid>
              <a:tr h="568802">
                <a:tc>
                  <a:txBody>
                    <a:bodyPr/>
                    <a:lstStyle/>
                    <a:p>
                      <a:r>
                        <a:rPr lang="sv-SE" sz="1600" dirty="0" err="1" smtClean="0"/>
                        <a:t>Disease</a:t>
                      </a:r>
                      <a:r>
                        <a:rPr lang="sv-SE" sz="1600" dirty="0" smtClean="0"/>
                        <a:t> status</a:t>
                      </a:r>
                      <a:endParaRPr lang="sv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600" dirty="0" err="1" smtClean="0"/>
                        <a:t>Exposed</a:t>
                      </a:r>
                      <a:endParaRPr lang="sv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600" dirty="0" err="1" smtClean="0"/>
                        <a:t>Unexposed</a:t>
                      </a:r>
                      <a:endParaRPr lang="sv-SE" sz="1600" dirty="0"/>
                    </a:p>
                  </a:txBody>
                  <a:tcPr/>
                </a:tc>
              </a:tr>
              <a:tr h="325030">
                <a:tc>
                  <a:txBody>
                    <a:bodyPr/>
                    <a:lstStyle/>
                    <a:p>
                      <a:r>
                        <a:rPr lang="sv-SE" sz="1600" dirty="0" smtClean="0"/>
                        <a:t>Case</a:t>
                      </a:r>
                      <a:endParaRPr lang="sv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600" i="1" dirty="0" smtClean="0"/>
                        <a:t>a</a:t>
                      </a:r>
                      <a:r>
                        <a:rPr lang="sv-SE" sz="1600" baseline="-25000" dirty="0" smtClean="0"/>
                        <a:t>1 </a:t>
                      </a:r>
                      <a:r>
                        <a:rPr lang="sv-SE" sz="1600" baseline="0" dirty="0" smtClean="0"/>
                        <a:t>= 4</a:t>
                      </a:r>
                      <a:endParaRPr lang="sv-SE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600" i="1" dirty="0" smtClean="0"/>
                        <a:t>a</a:t>
                      </a:r>
                      <a:r>
                        <a:rPr lang="sv-SE" sz="1600" baseline="-25000" dirty="0" smtClean="0"/>
                        <a:t>2 </a:t>
                      </a:r>
                      <a:r>
                        <a:rPr lang="sv-SE" sz="1600" baseline="0" dirty="0" smtClean="0"/>
                        <a:t>= 4</a:t>
                      </a:r>
                      <a:endParaRPr lang="sv-SE" sz="1600" baseline="0" dirty="0"/>
                    </a:p>
                  </a:txBody>
                  <a:tcPr/>
                </a:tc>
              </a:tr>
              <a:tr h="325030">
                <a:tc>
                  <a:txBody>
                    <a:bodyPr/>
                    <a:lstStyle/>
                    <a:p>
                      <a:r>
                        <a:rPr lang="sv-SE" sz="1600" dirty="0" smtClean="0"/>
                        <a:t>Total</a:t>
                      </a:r>
                      <a:endParaRPr lang="sv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600" i="1" dirty="0" smtClean="0"/>
                        <a:t>N</a:t>
                      </a:r>
                      <a:endParaRPr lang="sv-SE" sz="16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600" i="1" dirty="0" smtClean="0"/>
                        <a:t>N</a:t>
                      </a:r>
                      <a:endParaRPr lang="sv-SE" sz="1600" baseline="-2500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10" y="2838203"/>
            <a:ext cx="2944677" cy="2743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ruta 9"/>
          <p:cNvSpPr txBox="1"/>
          <p:nvPr/>
        </p:nvSpPr>
        <p:spPr>
          <a:xfrm>
            <a:off x="4142509" y="2191872"/>
            <a:ext cx="42675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b="0" dirty="0" err="1" smtClean="0">
                <a:solidFill>
                  <a:schemeClr val="tx2"/>
                </a:solidFill>
                <a:latin typeface="+mn-lt"/>
              </a:rPr>
              <a:t>Assuming</a:t>
            </a:r>
            <a:r>
              <a:rPr lang="sv-SE" sz="1600" b="0" dirty="0" smtClean="0">
                <a:solidFill>
                  <a:schemeClr val="tx2"/>
                </a:solidFill>
                <a:latin typeface="+mn-lt"/>
              </a:rPr>
              <a:t> a rare </a:t>
            </a:r>
            <a:r>
              <a:rPr lang="sv-SE" sz="1600" b="0" dirty="0" err="1" smtClean="0">
                <a:solidFill>
                  <a:schemeClr val="tx2"/>
                </a:solidFill>
                <a:latin typeface="+mn-lt"/>
              </a:rPr>
              <a:t>disease</a:t>
            </a:r>
            <a:r>
              <a:rPr lang="sv-SE" sz="1600" b="0" dirty="0" smtClean="0">
                <a:solidFill>
                  <a:schemeClr val="tx2"/>
                </a:solidFill>
                <a:latin typeface="+mn-lt"/>
              </a:rPr>
              <a:t> (</a:t>
            </a:r>
            <a:r>
              <a:rPr lang="sv-SE" sz="1600" b="0" dirty="0" err="1" smtClean="0">
                <a:solidFill>
                  <a:schemeClr val="tx2"/>
                </a:solidFill>
                <a:latin typeface="+mn-lt"/>
              </a:rPr>
              <a:t>large</a:t>
            </a:r>
            <a:r>
              <a:rPr lang="sv-SE" sz="1600" b="0" dirty="0" smtClean="0">
                <a:solidFill>
                  <a:schemeClr val="tx2"/>
                </a:solidFill>
                <a:latin typeface="+mn-lt"/>
              </a:rPr>
              <a:t> Ns), and an</a:t>
            </a:r>
            <a:br>
              <a:rPr lang="sv-SE" sz="1600" b="0" dirty="0" smtClean="0">
                <a:solidFill>
                  <a:schemeClr val="tx2"/>
                </a:solidFill>
                <a:latin typeface="+mn-lt"/>
              </a:rPr>
            </a:br>
            <a:r>
              <a:rPr lang="sv-SE" sz="1600" b="0" dirty="0" err="1" smtClean="0">
                <a:solidFill>
                  <a:schemeClr val="tx2"/>
                </a:solidFill>
                <a:latin typeface="+mn-lt"/>
              </a:rPr>
              <a:t>equal</a:t>
            </a:r>
            <a:r>
              <a:rPr lang="sv-SE" sz="1600" b="0" dirty="0" smtClean="0">
                <a:solidFill>
                  <a:schemeClr val="tx2"/>
                </a:solidFill>
                <a:latin typeface="+mn-lt"/>
              </a:rPr>
              <a:t> no. of </a:t>
            </a:r>
            <a:r>
              <a:rPr lang="sv-SE" sz="1600" b="0" dirty="0" err="1" smtClean="0">
                <a:solidFill>
                  <a:schemeClr val="tx2"/>
                </a:solidFill>
                <a:latin typeface="+mn-lt"/>
              </a:rPr>
              <a:t>cases</a:t>
            </a:r>
            <a:r>
              <a:rPr lang="sv-SE" sz="1600" b="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sv-SE" sz="1600" b="0" dirty="0" err="1" smtClean="0">
                <a:solidFill>
                  <a:schemeClr val="tx2"/>
                </a:solidFill>
                <a:latin typeface="+mn-lt"/>
              </a:rPr>
              <a:t>ascertained</a:t>
            </a:r>
            <a:r>
              <a:rPr lang="sv-SE" sz="1600" b="0" dirty="0" smtClean="0">
                <a:solidFill>
                  <a:schemeClr val="tx2"/>
                </a:solidFill>
                <a:latin typeface="+mn-lt"/>
              </a:rPr>
              <a:t> in </a:t>
            </a:r>
            <a:r>
              <a:rPr lang="sv-SE" sz="1600" b="0" dirty="0" err="1" smtClean="0">
                <a:solidFill>
                  <a:schemeClr val="tx2"/>
                </a:solidFill>
                <a:latin typeface="+mn-lt"/>
              </a:rPr>
              <a:t>each</a:t>
            </a:r>
            <a:r>
              <a:rPr lang="sv-SE" sz="1600" b="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sv-SE" sz="1600" b="0" dirty="0" err="1" smtClean="0">
                <a:solidFill>
                  <a:schemeClr val="tx2"/>
                </a:solidFill>
                <a:latin typeface="+mn-lt"/>
              </a:rPr>
              <a:t>group</a:t>
            </a:r>
            <a:endParaRPr lang="sv-SE" sz="1200" b="0" dirty="0" smtClean="0">
              <a:solidFill>
                <a:srgbClr val="262626"/>
              </a:solidFill>
            </a:endParaRPr>
          </a:p>
        </p:txBody>
      </p:sp>
      <p:sp>
        <p:nvSpPr>
          <p:cNvPr id="11" name="textruta 10"/>
          <p:cNvSpPr txBox="1"/>
          <p:nvPr/>
        </p:nvSpPr>
        <p:spPr>
          <a:xfrm>
            <a:off x="616193" y="2401697"/>
            <a:ext cx="2457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dirty="0" smtClean="0">
                <a:solidFill>
                  <a:schemeClr val="tx2"/>
                </a:solidFill>
              </a:rPr>
              <a:t>RR = 1, Var(</a:t>
            </a:r>
            <a:r>
              <a:rPr lang="sv-SE" sz="1600" dirty="0" err="1" smtClean="0">
                <a:solidFill>
                  <a:schemeClr val="tx2"/>
                </a:solidFill>
              </a:rPr>
              <a:t>ln</a:t>
            </a:r>
            <a:r>
              <a:rPr lang="sv-SE" sz="1600" dirty="0" smtClean="0">
                <a:solidFill>
                  <a:schemeClr val="tx2"/>
                </a:solidFill>
              </a:rPr>
              <a:t> RR) = 1/2</a:t>
            </a:r>
          </a:p>
        </p:txBody>
      </p:sp>
      <p:sp>
        <p:nvSpPr>
          <p:cNvPr id="12" name="Rektangel 11"/>
          <p:cNvSpPr/>
          <p:nvPr/>
        </p:nvSpPr>
        <p:spPr>
          <a:xfrm>
            <a:off x="4102488" y="5930519"/>
            <a:ext cx="3313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/>
              <a:t>(Greenland, </a:t>
            </a:r>
            <a:r>
              <a:rPr lang="sv-SE" dirty="0" err="1"/>
              <a:t>Int</a:t>
            </a:r>
            <a:r>
              <a:rPr lang="sv-SE" dirty="0"/>
              <a:t> </a:t>
            </a:r>
            <a:r>
              <a:rPr lang="sv-SE" dirty="0" err="1"/>
              <a:t>Jrn</a:t>
            </a:r>
            <a:r>
              <a:rPr lang="sv-SE" dirty="0"/>
              <a:t> </a:t>
            </a:r>
            <a:r>
              <a:rPr lang="sv-SE" dirty="0" err="1"/>
              <a:t>Epi</a:t>
            </a:r>
            <a:r>
              <a:rPr lang="sv-SE" dirty="0"/>
              <a:t> 2006)</a:t>
            </a:r>
          </a:p>
        </p:txBody>
      </p:sp>
      <p:sp>
        <p:nvSpPr>
          <p:cNvPr id="14" name="Rektangel 13"/>
          <p:cNvSpPr/>
          <p:nvPr/>
        </p:nvSpPr>
        <p:spPr bwMode="auto">
          <a:xfrm>
            <a:off x="-1" y="0"/>
            <a:ext cx="3431969" cy="30875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4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2b. </a:t>
            </a:r>
            <a:r>
              <a:rPr kumimoji="0" lang="sv-SE" sz="1400" b="1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Prevalence</a:t>
            </a:r>
            <a:r>
              <a:rPr kumimoji="0" lang="sv-SE" sz="14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and </a:t>
            </a:r>
            <a:r>
              <a:rPr kumimoji="0" lang="sv-SE" sz="1400" b="1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effect</a:t>
            </a:r>
            <a:r>
              <a:rPr kumimoji="0" lang="sv-SE" sz="14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</a:t>
            </a:r>
            <a:r>
              <a:rPr kumimoji="0" lang="sv-SE" sz="1400" b="1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estimation</a:t>
            </a:r>
            <a:endParaRPr kumimoji="0" lang="sv-SE" sz="14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40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43263" y="283771"/>
            <a:ext cx="7930721" cy="1139825"/>
          </a:xfrm>
        </p:spPr>
        <p:txBody>
          <a:bodyPr/>
          <a:lstStyle/>
          <a:p>
            <a:r>
              <a:rPr lang="sv-SE" sz="3200" dirty="0"/>
              <a:t>A </a:t>
            </a:r>
            <a:r>
              <a:rPr lang="sv-SE" sz="3200" dirty="0" err="1"/>
              <a:t>Bayesian</a:t>
            </a:r>
            <a:r>
              <a:rPr lang="sv-SE" sz="3200" dirty="0"/>
              <a:t> approach </a:t>
            </a:r>
            <a:r>
              <a:rPr lang="sv-SE" sz="3200" dirty="0" err="1"/>
              <a:t>to</a:t>
            </a:r>
            <a:r>
              <a:rPr lang="sv-SE" sz="3200" dirty="0"/>
              <a:t> </a:t>
            </a:r>
            <a:br>
              <a:rPr lang="sv-SE" sz="3200" dirty="0"/>
            </a:br>
            <a:r>
              <a:rPr lang="sv-SE" sz="3200" dirty="0" err="1"/>
              <a:t>effect</a:t>
            </a:r>
            <a:r>
              <a:rPr lang="sv-SE" sz="3200" dirty="0"/>
              <a:t> </a:t>
            </a:r>
            <a:r>
              <a:rPr lang="sv-SE" sz="3200" dirty="0" err="1"/>
              <a:t>estimation</a:t>
            </a:r>
            <a:r>
              <a:rPr lang="sv-SE" sz="3200" dirty="0"/>
              <a:t> – </a:t>
            </a:r>
            <a:r>
              <a:rPr lang="sv-SE" sz="3200" dirty="0" err="1" smtClean="0"/>
              <a:t>Example</a:t>
            </a:r>
            <a:r>
              <a:rPr lang="sv-SE" sz="3200" dirty="0" smtClean="0"/>
              <a:t> (</a:t>
            </a:r>
            <a:r>
              <a:rPr lang="sv-SE" sz="3200" dirty="0" err="1" smtClean="0"/>
              <a:t>cont</a:t>
            </a:r>
            <a:r>
              <a:rPr lang="sv-SE" sz="3200" dirty="0" smtClean="0"/>
              <a:t>.)</a:t>
            </a:r>
            <a:endParaRPr lang="sv-SE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dirty="0" smtClean="0">
                    <a:solidFill>
                      <a:schemeClr val="bg2">
                        <a:lumMod val="40000"/>
                        <a:lumOff val="60000"/>
                      </a:schemeClr>
                    </a:solidFill>
                  </a:rPr>
                  <a:t>Prior </a:t>
                </a:r>
                <a:r>
                  <a:rPr lang="sv-SE" dirty="0" err="1" smtClean="0">
                    <a:solidFill>
                      <a:schemeClr val="bg2">
                        <a:lumMod val="40000"/>
                        <a:lumOff val="60000"/>
                      </a:schemeClr>
                    </a:solidFill>
                  </a:rPr>
                  <a:t>belief</a:t>
                </a:r>
                <a:r>
                  <a:rPr lang="sv-SE" dirty="0" smtClean="0">
                    <a:solidFill>
                      <a:schemeClr val="bg2">
                        <a:lumMod val="40000"/>
                        <a:lumOff val="60000"/>
                      </a:schemeClr>
                    </a:solidFill>
                  </a:rPr>
                  <a:t> :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ln</a:t>
                </a:r>
                <a:r>
                  <a:rPr lang="sv-SE" dirty="0" smtClean="0"/>
                  <a:t> RR ~ N (0; 1/2)</a:t>
                </a:r>
                <a:br>
                  <a:rPr lang="sv-SE" dirty="0" smtClean="0"/>
                </a:br>
                <a:r>
                  <a:rPr lang="sv-SE" dirty="0" smtClean="0"/>
                  <a:t>RR = 1, 95% CI 1/4 – 4 </a:t>
                </a:r>
              </a:p>
              <a:p>
                <a:r>
                  <a:rPr lang="sv-SE" dirty="0">
                    <a:solidFill>
                      <a:schemeClr val="bg2">
                        <a:lumMod val="40000"/>
                        <a:lumOff val="60000"/>
                      </a:schemeClr>
                    </a:solidFill>
                  </a:rPr>
                  <a:t>Data:</a:t>
                </a:r>
                <a:r>
                  <a:rPr lang="sv-SE" dirty="0"/>
                  <a:t> </a:t>
                </a:r>
                <a:r>
                  <a:rPr lang="sv-SE" dirty="0" err="1" smtClean="0"/>
                  <a:t>ln</a:t>
                </a:r>
                <a:r>
                  <a:rPr lang="sv-SE" dirty="0" smtClean="0"/>
                  <a:t> RR = </a:t>
                </a:r>
                <a:r>
                  <a:rPr lang="sv-SE" dirty="0" err="1" smtClean="0"/>
                  <a:t>ln</a:t>
                </a:r>
                <a:r>
                  <a:rPr lang="sv-SE" dirty="0" smtClean="0"/>
                  <a:t> 3.51 = 1.255, Var(</a:t>
                </a:r>
                <a:r>
                  <a:rPr lang="sv-SE" dirty="0" err="1" smtClean="0"/>
                  <a:t>ln</a:t>
                </a:r>
                <a:r>
                  <a:rPr lang="sv-SE" dirty="0" smtClean="0"/>
                  <a:t> RR) = 0.569</a:t>
                </a:r>
                <a:br>
                  <a:rPr lang="sv-SE" dirty="0" smtClean="0"/>
                </a:br>
                <a:r>
                  <a:rPr lang="sv-SE" dirty="0" smtClean="0"/>
                  <a:t>95</a:t>
                </a:r>
                <a:r>
                  <a:rPr lang="sv-SE" dirty="0"/>
                  <a:t>% CI </a:t>
                </a:r>
                <a:r>
                  <a:rPr lang="sv-SE" dirty="0" smtClean="0"/>
                  <a:t>0.80 </a:t>
                </a:r>
                <a:r>
                  <a:rPr lang="sv-SE" dirty="0"/>
                  <a:t>– </a:t>
                </a:r>
                <a:r>
                  <a:rPr lang="sv-SE" dirty="0" smtClean="0"/>
                  <a:t>15</a:t>
                </a:r>
                <a:br>
                  <a:rPr lang="sv-SE" dirty="0" smtClean="0"/>
                </a:br>
                <a:endParaRPr lang="sv-SE" dirty="0"/>
              </a:p>
              <a:p>
                <a:r>
                  <a:rPr lang="sv-SE" dirty="0" smtClean="0">
                    <a:solidFill>
                      <a:schemeClr val="bg2">
                        <a:lumMod val="40000"/>
                        <a:lumOff val="60000"/>
                      </a:schemeClr>
                    </a:solidFill>
                  </a:rPr>
                  <a:t>Posterior </a:t>
                </a:r>
                <a:r>
                  <a:rPr lang="sv-SE" dirty="0" err="1" smtClean="0">
                    <a:solidFill>
                      <a:schemeClr val="bg2">
                        <a:lumMod val="40000"/>
                        <a:lumOff val="60000"/>
                      </a:schemeClr>
                    </a:solidFill>
                  </a:rPr>
                  <a:t>belief</a:t>
                </a:r>
                <a:r>
                  <a:rPr lang="sv-SE" dirty="0" smtClean="0">
                    <a:solidFill>
                      <a:schemeClr val="bg2">
                        <a:lumMod val="40000"/>
                        <a:lumOff val="60000"/>
                      </a:schemeClr>
                    </a:solidFill>
                  </a:rPr>
                  <a:t>:</a:t>
                </a:r>
                <a:br>
                  <a:rPr lang="sv-SE" dirty="0" smtClean="0">
                    <a:solidFill>
                      <a:schemeClr val="bg2">
                        <a:lumMod val="40000"/>
                        <a:lumOff val="60000"/>
                      </a:schemeClr>
                    </a:solidFill>
                  </a:rPr>
                </a:br>
                <a:r>
                  <a:rPr lang="sv-SE" dirty="0" smtClean="0">
                    <a:solidFill>
                      <a:schemeClr val="bg2">
                        <a:lumMod val="40000"/>
                        <a:lumOff val="60000"/>
                      </a:schemeClr>
                    </a:solidFill>
                  </a:rPr>
                  <a:t/>
                </a:r>
                <a:br>
                  <a:rPr lang="sv-SE" dirty="0" smtClean="0">
                    <a:solidFill>
                      <a:schemeClr val="bg2">
                        <a:lumMod val="40000"/>
                        <a:lumOff val="60000"/>
                      </a:schemeClr>
                    </a:solidFill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sv-SE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v-SE">
                            <a:latin typeface="Cambria Math"/>
                          </a:rPr>
                          <m:t>ln</m:t>
                        </m:r>
                      </m:fName>
                      <m:e>
                        <m:r>
                          <a:rPr lang="sv-SE">
                            <a:latin typeface="Cambria Math"/>
                          </a:rPr>
                          <m:t>𝑅𝑅</m:t>
                        </m:r>
                      </m:e>
                    </m:func>
                    <m:r>
                      <a:rPr lang="sv-SE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sv-SE" i="1">
                            <a:latin typeface="Cambria Math"/>
                          </a:rPr>
                        </m:ctrlPr>
                      </m:fPr>
                      <m:num>
                        <m:r>
                          <a:rPr lang="sv-SE">
                            <a:latin typeface="Cambria Math"/>
                          </a:rPr>
                          <m:t>1/0.5∙0+1/1.255∙0.569</m:t>
                        </m:r>
                      </m:num>
                      <m:den>
                        <m:r>
                          <a:rPr lang="sv-SE">
                            <a:latin typeface="Cambria Math"/>
                          </a:rPr>
                          <m:t>1/0.5+1/1.255</m:t>
                        </m:r>
                      </m:den>
                    </m:f>
                    <m:r>
                      <a:rPr lang="sv-SE">
                        <a:latin typeface="Cambria Math"/>
                      </a:rPr>
                      <m:t>=0.587</m:t>
                    </m:r>
                  </m:oMath>
                </a14:m>
                <a:r>
                  <a:rPr lang="sv-SE" dirty="0"/>
                  <a:t/>
                </a:r>
                <a:br>
                  <a:rPr lang="sv-SE" dirty="0"/>
                </a:br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𝑉𝑎𝑟</m:t>
                    </m:r>
                    <m:r>
                      <a:rPr lang="sv-SE" b="0" i="1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sv-SE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v-SE" b="0" i="0" smtClean="0">
                            <a:latin typeface="Cambria Math"/>
                          </a:rPr>
                          <m:t>ln</m:t>
                        </m:r>
                      </m:fName>
                      <m:e>
                        <m:r>
                          <a:rPr lang="sv-SE" b="0" i="1" smtClean="0">
                            <a:latin typeface="Cambria Math"/>
                          </a:rPr>
                          <m:t>𝑅𝑅</m:t>
                        </m:r>
                        <m:r>
                          <a:rPr lang="sv-SE" b="0" i="1" smtClean="0">
                            <a:latin typeface="Cambria Math"/>
                          </a:rPr>
                          <m:t>)=</m:t>
                        </m:r>
                      </m:e>
                    </m:func>
                    <m:f>
                      <m:fPr>
                        <m:ctrlPr>
                          <a:rPr lang="sv-SE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sv-SE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sv-SE" b="0" i="1" smtClean="0">
                            <a:latin typeface="Cambria Math"/>
                          </a:rPr>
                          <m:t>1/0.5+1/1.255</m:t>
                        </m:r>
                      </m:den>
                    </m:f>
                    <m:r>
                      <a:rPr lang="sv-SE" b="0" i="1" smtClean="0">
                        <a:latin typeface="Cambria Math"/>
                      </a:rPr>
                      <m:t>=0.266</m:t>
                    </m:r>
                  </m:oMath>
                </a14:m>
                <a:endParaRPr lang="sv-SE" dirty="0" smtClean="0"/>
              </a:p>
              <a:p>
                <a:pPr marL="0" indent="0">
                  <a:buNone/>
                  <a:tabLst>
                    <a:tab pos="177800" algn="l"/>
                  </a:tabLst>
                </a:pPr>
                <a:r>
                  <a:rPr lang="sv-SE" dirty="0" smtClean="0"/>
                  <a:t>	</a:t>
                </a:r>
                <a:r>
                  <a:rPr lang="sv-SE" b="1" dirty="0" smtClean="0"/>
                  <a:t>RR = 1.8, 95% CI 0.65 – 4.9</a:t>
                </a:r>
                <a:br>
                  <a:rPr lang="sv-SE" b="1" dirty="0" smtClean="0"/>
                </a:br>
                <a:endParaRPr lang="sv-SE" b="1" dirty="0" smtClean="0"/>
              </a:p>
              <a:p>
                <a:endParaRPr lang="sv-SE" dirty="0"/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4" t="-855" b="-3059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ktangel 3"/>
          <p:cNvSpPr/>
          <p:nvPr/>
        </p:nvSpPr>
        <p:spPr>
          <a:xfrm>
            <a:off x="4328113" y="6346144"/>
            <a:ext cx="3313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/>
              <a:t>(Greenland, </a:t>
            </a:r>
            <a:r>
              <a:rPr lang="sv-SE" dirty="0" err="1"/>
              <a:t>Int</a:t>
            </a:r>
            <a:r>
              <a:rPr lang="sv-SE" dirty="0"/>
              <a:t> </a:t>
            </a:r>
            <a:r>
              <a:rPr lang="sv-SE" dirty="0" err="1"/>
              <a:t>Jrn</a:t>
            </a:r>
            <a:r>
              <a:rPr lang="sv-SE" dirty="0"/>
              <a:t> </a:t>
            </a:r>
            <a:r>
              <a:rPr lang="sv-SE" dirty="0" err="1"/>
              <a:t>Epi</a:t>
            </a:r>
            <a:r>
              <a:rPr lang="sv-SE" dirty="0"/>
              <a:t> 2006)</a:t>
            </a:r>
          </a:p>
        </p:txBody>
      </p:sp>
      <p:sp>
        <p:nvSpPr>
          <p:cNvPr id="5" name="textruta 4"/>
          <p:cNvSpPr txBox="1"/>
          <p:nvPr/>
        </p:nvSpPr>
        <p:spPr>
          <a:xfrm>
            <a:off x="6353299" y="3657601"/>
            <a:ext cx="24341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b="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Test for </a:t>
            </a:r>
            <a:r>
              <a:rPr lang="sv-SE" sz="2000" b="0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consistency</a:t>
            </a:r>
            <a:endParaRPr lang="sv-SE" sz="2000" b="0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sv-SE" sz="2000" b="0" dirty="0" smtClean="0">
                <a:solidFill>
                  <a:schemeClr val="tx2"/>
                </a:solidFill>
              </a:rPr>
              <a:t>p = 0.22 (Z-test)</a:t>
            </a:r>
          </a:p>
        </p:txBody>
      </p:sp>
      <p:sp>
        <p:nvSpPr>
          <p:cNvPr id="7" name="Rektangel 6"/>
          <p:cNvSpPr/>
          <p:nvPr/>
        </p:nvSpPr>
        <p:spPr bwMode="auto">
          <a:xfrm>
            <a:off x="-1" y="0"/>
            <a:ext cx="3431969" cy="30875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4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2b. </a:t>
            </a:r>
            <a:r>
              <a:rPr kumimoji="0" lang="sv-SE" sz="1400" b="1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Prevalence</a:t>
            </a:r>
            <a:r>
              <a:rPr kumimoji="0" lang="sv-SE" sz="14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and </a:t>
            </a:r>
            <a:r>
              <a:rPr kumimoji="0" lang="sv-SE" sz="1400" b="1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effect</a:t>
            </a:r>
            <a:r>
              <a:rPr kumimoji="0" lang="sv-SE" sz="14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</a:t>
            </a:r>
            <a:r>
              <a:rPr kumimoji="0" lang="sv-SE" sz="1400" b="1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estimation</a:t>
            </a:r>
            <a:endParaRPr kumimoji="0" lang="sv-SE" sz="14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9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Bayesian</a:t>
            </a:r>
            <a:r>
              <a:rPr lang="sv-SE" dirty="0" smtClean="0"/>
              <a:t> </a:t>
            </a:r>
            <a:r>
              <a:rPr lang="sv-SE" dirty="0" err="1" smtClean="0"/>
              <a:t>methods</a:t>
            </a:r>
            <a:r>
              <a:rPr lang="sv-SE" dirty="0" smtClean="0"/>
              <a:t> in </a:t>
            </a:r>
            <a:br>
              <a:rPr lang="sv-SE" dirty="0" smtClean="0"/>
            </a:br>
            <a:r>
              <a:rPr lang="sv-SE" dirty="0" err="1" smtClean="0"/>
              <a:t>epidemiological</a:t>
            </a:r>
            <a:r>
              <a:rPr lang="sv-SE" dirty="0" smtClean="0"/>
              <a:t> research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36905" y="1634914"/>
            <a:ext cx="7904571" cy="356315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What is Epidemiology?</a:t>
            </a:r>
          </a:p>
          <a:p>
            <a:pPr marL="909638" lvl="1" indent="-457200">
              <a:buFont typeface="+mj-lt"/>
              <a:buAutoNum type="alphaLcPeriod"/>
            </a:pPr>
            <a:r>
              <a:rPr lang="en-US" sz="1800" dirty="0" smtClean="0"/>
              <a:t>Why are Bayesian methods so seldom used in Epidemiology?</a:t>
            </a:r>
            <a:br>
              <a:rPr lang="en-US" sz="1800" dirty="0" smtClean="0"/>
            </a:br>
            <a:endParaRPr lang="en-US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Illustrative examples</a:t>
            </a:r>
          </a:p>
          <a:p>
            <a:pPr marL="909638" lvl="1" indent="-457200">
              <a:buFont typeface="+mj-lt"/>
              <a:buAutoNum type="alphaLcPeriod"/>
            </a:pPr>
            <a:r>
              <a:rPr lang="en-US" sz="1800" dirty="0" smtClean="0"/>
              <a:t>Risk assessment</a:t>
            </a:r>
          </a:p>
          <a:p>
            <a:pPr marL="909638" lvl="1" indent="-457200">
              <a:buFont typeface="+mj-lt"/>
              <a:buAutoNum type="alphaLcPeriod"/>
            </a:pPr>
            <a:r>
              <a:rPr lang="en-US" sz="1800" dirty="0" smtClean="0"/>
              <a:t>Prevalence and effect estimation</a:t>
            </a:r>
          </a:p>
          <a:p>
            <a:pPr marL="909638" lvl="1" indent="-457200">
              <a:buFont typeface="+mj-lt"/>
              <a:buAutoNum type="alphaLcPeriod"/>
            </a:pPr>
            <a:r>
              <a:rPr lang="en-US" sz="1800" dirty="0" smtClean="0"/>
              <a:t>Subgroup analysis</a:t>
            </a:r>
          </a:p>
          <a:p>
            <a:pPr marL="909638" lvl="1" indent="-457200">
              <a:buFont typeface="+mj-lt"/>
              <a:buAutoNum type="alphaLcPeriod"/>
            </a:pPr>
            <a:r>
              <a:rPr lang="en-US" sz="1800" dirty="0" smtClean="0"/>
              <a:t>Meta-analysis</a:t>
            </a:r>
            <a:br>
              <a:rPr lang="en-US" sz="1800" dirty="0" smtClean="0"/>
            </a:br>
            <a:endParaRPr lang="en-US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Conclusions</a:t>
            </a:r>
          </a:p>
          <a:p>
            <a:pPr marL="909638" lvl="1" indent="-457200">
              <a:buFont typeface="+mj-lt"/>
              <a:buAutoNum type="alphaLcPeriod"/>
            </a:pPr>
            <a:r>
              <a:rPr lang="en-US" sz="1800" dirty="0"/>
              <a:t>How do we promote Bayesian methods in Epidemiology?</a:t>
            </a:r>
            <a:br>
              <a:rPr lang="en-US" sz="1800" dirty="0"/>
            </a:br>
            <a:endParaRPr lang="en-US" sz="18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9046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261260" y="283771"/>
            <a:ext cx="9108373" cy="1139825"/>
          </a:xfrm>
        </p:spPr>
        <p:txBody>
          <a:bodyPr/>
          <a:lstStyle/>
          <a:p>
            <a:r>
              <a:rPr lang="sv-SE" sz="3200" dirty="0" err="1" smtClean="0"/>
              <a:t>Subgroup</a:t>
            </a:r>
            <a:r>
              <a:rPr lang="sv-SE" sz="3200" dirty="0" smtClean="0"/>
              <a:t> </a:t>
            </a:r>
            <a:r>
              <a:rPr lang="sv-SE" sz="3200" dirty="0" err="1" smtClean="0"/>
              <a:t>analysis</a:t>
            </a:r>
            <a:r>
              <a:rPr lang="sv-SE" sz="3200" dirty="0" smtClean="0"/>
              <a:t> - </a:t>
            </a:r>
            <a:r>
              <a:rPr lang="sv-SE" sz="3200" dirty="0" err="1" smtClean="0"/>
              <a:t>overestimation</a:t>
            </a:r>
            <a:r>
              <a:rPr lang="sv-SE" sz="3200" dirty="0" smtClean="0"/>
              <a:t> of </a:t>
            </a:r>
            <a:r>
              <a:rPr lang="sv-SE" sz="3200" dirty="0" err="1" smtClean="0"/>
              <a:t>heterogeneity</a:t>
            </a:r>
            <a:r>
              <a:rPr lang="sv-SE" sz="3200" dirty="0" smtClean="0"/>
              <a:t/>
            </a:r>
            <a:br>
              <a:rPr lang="sv-SE" sz="3200" dirty="0" smtClean="0"/>
            </a:br>
            <a:r>
              <a:rPr lang="sv-SE" sz="2400" dirty="0" smtClean="0"/>
              <a:t>A simple </a:t>
            </a:r>
            <a:r>
              <a:rPr lang="sv-SE" sz="2400" dirty="0" err="1" smtClean="0"/>
              <a:t>simulated</a:t>
            </a:r>
            <a:r>
              <a:rPr lang="sv-SE" sz="2400" dirty="0" smtClean="0"/>
              <a:t> </a:t>
            </a:r>
            <a:r>
              <a:rPr lang="sv-SE" sz="2400" dirty="0" err="1" smtClean="0"/>
              <a:t>example</a:t>
            </a:r>
            <a:endParaRPr lang="sv-SE" sz="2400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657538" y="1694290"/>
            <a:ext cx="7587440" cy="3563159"/>
          </a:xfrm>
        </p:spPr>
        <p:txBody>
          <a:bodyPr/>
          <a:lstStyle/>
          <a:p>
            <a:r>
              <a:rPr lang="en-US" sz="2000" dirty="0" smtClean="0"/>
              <a:t>Case-control study</a:t>
            </a:r>
          </a:p>
          <a:p>
            <a:r>
              <a:rPr lang="en-US" sz="2000" dirty="0" smtClean="0"/>
              <a:t>5 subgroups, 200 cases and 200 controls in each</a:t>
            </a:r>
          </a:p>
          <a:p>
            <a:r>
              <a:rPr lang="en-US" sz="2000" dirty="0" smtClean="0"/>
              <a:t>Exposure prevalence 15% among controls</a:t>
            </a:r>
          </a:p>
          <a:p>
            <a:r>
              <a:rPr lang="en-US" sz="2000" dirty="0" smtClean="0"/>
              <a:t>True RR(OR) = 1.4</a:t>
            </a:r>
          </a:p>
          <a:p>
            <a:r>
              <a:rPr lang="en-US" sz="2000" dirty="0" smtClean="0"/>
              <a:t>No heterogeneity  </a:t>
            </a:r>
            <a:r>
              <a:rPr lang="en-US" sz="2000" dirty="0" smtClean="0">
                <a:sym typeface="Wingdings" panose="05000000000000000000" pitchFamily="2" charset="2"/>
              </a:rPr>
              <a:t> Variance(ln OR across groups) = 0</a:t>
            </a:r>
            <a:endParaRPr lang="en-US" sz="2000" dirty="0"/>
          </a:p>
        </p:txBody>
      </p:sp>
      <p:graphicFrame>
        <p:nvGraphicFramePr>
          <p:cNvPr id="4" name="Diagra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9976727"/>
              </p:ext>
            </p:extLst>
          </p:nvPr>
        </p:nvGraphicFramePr>
        <p:xfrm>
          <a:off x="1763300" y="409733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ruta 4"/>
          <p:cNvSpPr txBox="1"/>
          <p:nvPr/>
        </p:nvSpPr>
        <p:spPr>
          <a:xfrm>
            <a:off x="4081087" y="4085109"/>
            <a:ext cx="6974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dirty="0" err="1" smtClean="0">
                <a:solidFill>
                  <a:schemeClr val="tx2"/>
                </a:solidFill>
              </a:rPr>
              <a:t>Truth</a:t>
            </a:r>
            <a:endParaRPr lang="sv-SE" sz="1600" dirty="0" smtClean="0">
              <a:solidFill>
                <a:schemeClr val="tx2"/>
              </a:solidFill>
            </a:endParaRPr>
          </a:p>
        </p:txBody>
      </p:sp>
      <p:sp>
        <p:nvSpPr>
          <p:cNvPr id="6" name="Rektangel 5"/>
          <p:cNvSpPr/>
          <p:nvPr/>
        </p:nvSpPr>
        <p:spPr bwMode="auto">
          <a:xfrm>
            <a:off x="-1" y="0"/>
            <a:ext cx="2185061" cy="30875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4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2c. </a:t>
            </a:r>
            <a:r>
              <a:rPr kumimoji="0" lang="sv-SE" sz="1400" b="1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Subgroup</a:t>
            </a:r>
            <a:r>
              <a:rPr kumimoji="0" lang="sv-SE" sz="14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</a:t>
            </a:r>
            <a:r>
              <a:rPr kumimoji="0" lang="sv-SE" sz="1400" b="1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analysis</a:t>
            </a:r>
            <a:endParaRPr kumimoji="0" lang="sv-SE" sz="14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78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Overestimation</a:t>
            </a:r>
            <a:r>
              <a:rPr lang="sv-SE" dirty="0" smtClean="0"/>
              <a:t> of </a:t>
            </a:r>
            <a:r>
              <a:rPr lang="sv-SE" dirty="0" err="1" smtClean="0"/>
              <a:t>heterogeneity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sz="2800" dirty="0" smtClean="0"/>
              <a:t>A simple </a:t>
            </a:r>
            <a:r>
              <a:rPr lang="sv-SE" sz="2800" dirty="0" err="1" smtClean="0"/>
              <a:t>simulated</a:t>
            </a:r>
            <a:r>
              <a:rPr lang="sv-SE" sz="2800" dirty="0" smtClean="0"/>
              <a:t> </a:t>
            </a:r>
            <a:r>
              <a:rPr lang="sv-SE" sz="2800" dirty="0" err="1" smtClean="0"/>
              <a:t>example</a:t>
            </a:r>
            <a:r>
              <a:rPr lang="sv-SE" sz="2800" dirty="0" smtClean="0"/>
              <a:t> (</a:t>
            </a:r>
            <a:r>
              <a:rPr lang="sv-SE" sz="2800" dirty="0" err="1" smtClean="0"/>
              <a:t>cont</a:t>
            </a:r>
            <a:r>
              <a:rPr lang="sv-SE" sz="2800" dirty="0" smtClean="0"/>
              <a:t>.)</a:t>
            </a:r>
            <a:endParaRPr lang="sv-SE" sz="2800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636116" y="1575537"/>
            <a:ext cx="7587440" cy="882653"/>
          </a:xfrm>
        </p:spPr>
        <p:txBody>
          <a:bodyPr/>
          <a:lstStyle/>
          <a:p>
            <a:r>
              <a:rPr lang="en-US" sz="2000" dirty="0" smtClean="0"/>
              <a:t>1000 simulated studies</a:t>
            </a:r>
          </a:p>
          <a:p>
            <a:r>
              <a:rPr lang="en-US" sz="2000" dirty="0" smtClean="0"/>
              <a:t>Median </a:t>
            </a:r>
            <a:r>
              <a:rPr lang="en-US" sz="2000" dirty="0" smtClean="0">
                <a:sym typeface="Wingdings" panose="05000000000000000000" pitchFamily="2" charset="2"/>
              </a:rPr>
              <a:t>Variance(ln </a:t>
            </a:r>
            <a:r>
              <a:rPr lang="en-US" sz="2000" dirty="0">
                <a:sym typeface="Wingdings" panose="05000000000000000000" pitchFamily="2" charset="2"/>
              </a:rPr>
              <a:t>OR) = </a:t>
            </a:r>
            <a:r>
              <a:rPr lang="en-US" sz="2000" dirty="0" smtClean="0">
                <a:sym typeface="Wingdings" panose="05000000000000000000" pitchFamily="2" charset="2"/>
              </a:rPr>
              <a:t>0.0434, Q1 – Q3: 0.0259 to 0.0641</a:t>
            </a:r>
            <a:endParaRPr lang="en-US" sz="2000" dirty="0"/>
          </a:p>
        </p:txBody>
      </p:sp>
      <p:graphicFrame>
        <p:nvGraphicFramePr>
          <p:cNvPr id="5" name="Diagram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7083936"/>
              </p:ext>
            </p:extLst>
          </p:nvPr>
        </p:nvGraphicFramePr>
        <p:xfrm>
          <a:off x="274858" y="4958123"/>
          <a:ext cx="3663723" cy="20130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ruta 5"/>
          <p:cNvSpPr txBox="1"/>
          <p:nvPr/>
        </p:nvSpPr>
        <p:spPr>
          <a:xfrm>
            <a:off x="1626926" y="4788057"/>
            <a:ext cx="1907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dirty="0" smtClean="0">
                <a:solidFill>
                  <a:schemeClr val="tx2"/>
                </a:solidFill>
              </a:rPr>
              <a:t>Median (</a:t>
            </a:r>
            <a:r>
              <a:rPr lang="sv-SE" sz="1600" dirty="0" err="1" smtClean="0">
                <a:solidFill>
                  <a:schemeClr val="tx2"/>
                </a:solidFill>
              </a:rPr>
              <a:t>example</a:t>
            </a:r>
            <a:r>
              <a:rPr lang="sv-SE" sz="1600" dirty="0" smtClean="0">
                <a:solidFill>
                  <a:schemeClr val="tx2"/>
                </a:solidFill>
              </a:rPr>
              <a:t>)</a:t>
            </a:r>
          </a:p>
        </p:txBody>
      </p:sp>
      <p:graphicFrame>
        <p:nvGraphicFramePr>
          <p:cNvPr id="7" name="Diagram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8649801"/>
              </p:ext>
            </p:extLst>
          </p:nvPr>
        </p:nvGraphicFramePr>
        <p:xfrm>
          <a:off x="3871354" y="4772116"/>
          <a:ext cx="3983985" cy="2203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ruta 7"/>
          <p:cNvSpPr txBox="1"/>
          <p:nvPr/>
        </p:nvSpPr>
        <p:spPr>
          <a:xfrm>
            <a:off x="5614952" y="4752431"/>
            <a:ext cx="28696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dirty="0" smtClean="0">
                <a:solidFill>
                  <a:schemeClr val="tx2"/>
                </a:solidFill>
              </a:rPr>
              <a:t>Q3 (25% </a:t>
            </a:r>
            <a:r>
              <a:rPr lang="sv-SE" sz="1600" dirty="0" err="1" smtClean="0">
                <a:solidFill>
                  <a:schemeClr val="tx2"/>
                </a:solidFill>
              </a:rPr>
              <a:t>most</a:t>
            </a:r>
            <a:r>
              <a:rPr lang="sv-SE" sz="1600" dirty="0" smtClean="0">
                <a:solidFill>
                  <a:schemeClr val="tx2"/>
                </a:solidFill>
              </a:rPr>
              <a:t> extreme; ex.)</a:t>
            </a:r>
          </a:p>
        </p:txBody>
      </p:sp>
      <p:sp>
        <p:nvSpPr>
          <p:cNvPr id="9" name="textruta 8"/>
          <p:cNvSpPr txBox="1"/>
          <p:nvPr/>
        </p:nvSpPr>
        <p:spPr>
          <a:xfrm>
            <a:off x="3732335" y="2573918"/>
            <a:ext cx="6974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dirty="0" err="1" smtClean="0">
                <a:solidFill>
                  <a:schemeClr val="tx2"/>
                </a:solidFill>
              </a:rPr>
              <a:t>Truth</a:t>
            </a:r>
            <a:endParaRPr lang="sv-SE" sz="1600" dirty="0" smtClean="0">
              <a:solidFill>
                <a:schemeClr val="tx2"/>
              </a:solidFill>
            </a:endParaRPr>
          </a:p>
        </p:txBody>
      </p:sp>
      <p:graphicFrame>
        <p:nvGraphicFramePr>
          <p:cNvPr id="10" name="Diagram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2136326"/>
              </p:ext>
            </p:extLst>
          </p:nvPr>
        </p:nvGraphicFramePr>
        <p:xfrm>
          <a:off x="2007352" y="2416511"/>
          <a:ext cx="3607600" cy="22474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2" name="Rak pil 11"/>
          <p:cNvCxnSpPr/>
          <p:nvPr/>
        </p:nvCxnSpPr>
        <p:spPr bwMode="auto">
          <a:xfrm flipH="1">
            <a:off x="2268187" y="4310743"/>
            <a:ext cx="312686" cy="4416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Rak pil 12"/>
          <p:cNvCxnSpPr/>
          <p:nvPr/>
        </p:nvCxnSpPr>
        <p:spPr bwMode="auto">
          <a:xfrm>
            <a:off x="5607004" y="4244600"/>
            <a:ext cx="306908" cy="4416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ktangel 13"/>
          <p:cNvSpPr/>
          <p:nvPr/>
        </p:nvSpPr>
        <p:spPr bwMode="auto">
          <a:xfrm>
            <a:off x="-1" y="0"/>
            <a:ext cx="2185061" cy="30875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4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2c. </a:t>
            </a:r>
            <a:r>
              <a:rPr kumimoji="0" lang="sv-SE" sz="1400" b="1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Subgroup</a:t>
            </a:r>
            <a:r>
              <a:rPr kumimoji="0" lang="sv-SE" sz="14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</a:t>
            </a:r>
            <a:r>
              <a:rPr kumimoji="0" lang="sv-SE" sz="1400" b="1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analysis</a:t>
            </a:r>
            <a:endParaRPr kumimoji="0" lang="sv-SE" sz="14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20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Correcting</a:t>
            </a:r>
            <a:r>
              <a:rPr lang="sv-SE" dirty="0" smtClean="0"/>
              <a:t> for </a:t>
            </a:r>
            <a:r>
              <a:rPr lang="sv-SE" dirty="0" err="1" smtClean="0"/>
              <a:t>overestimation</a:t>
            </a:r>
            <a:r>
              <a:rPr lang="sv-SE" dirty="0" smtClean="0"/>
              <a:t> of </a:t>
            </a:r>
            <a:r>
              <a:rPr lang="sv-SE" dirty="0" err="1" smtClean="0"/>
              <a:t>heterogeneity</a:t>
            </a:r>
            <a:r>
              <a:rPr lang="sv-SE" dirty="0" smtClean="0"/>
              <a:t> </a:t>
            </a:r>
            <a:r>
              <a:rPr lang="sv-SE" dirty="0" err="1" smtClean="0"/>
              <a:t>using</a:t>
            </a:r>
            <a:r>
              <a:rPr lang="sv-SE" dirty="0" smtClean="0"/>
              <a:t> </a:t>
            </a:r>
            <a:r>
              <a:rPr lang="sv-SE" dirty="0" err="1" smtClean="0"/>
              <a:t>Empirical</a:t>
            </a:r>
            <a:r>
              <a:rPr lang="sv-SE" dirty="0" smtClean="0"/>
              <a:t> </a:t>
            </a:r>
            <a:r>
              <a:rPr lang="sv-SE" dirty="0" err="1" smtClean="0"/>
              <a:t>Bayes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645390" y="4853127"/>
            <a:ext cx="7587440" cy="1797055"/>
          </a:xfrm>
        </p:spPr>
        <p:txBody>
          <a:bodyPr/>
          <a:lstStyle/>
          <a:p>
            <a:r>
              <a:rPr lang="sv-SE" dirty="0" err="1" smtClean="0"/>
              <a:t>Corrects</a:t>
            </a:r>
            <a:r>
              <a:rPr lang="sv-SE" dirty="0" smtClean="0"/>
              <a:t> for </a:t>
            </a:r>
            <a:r>
              <a:rPr lang="sv-SE" dirty="0" err="1" smtClean="0"/>
              <a:t>overestimation</a:t>
            </a:r>
            <a:r>
              <a:rPr lang="sv-SE" dirty="0" smtClean="0"/>
              <a:t> of </a:t>
            </a:r>
            <a:r>
              <a:rPr lang="sv-SE" dirty="0" err="1" smtClean="0"/>
              <a:t>heterogeneity</a:t>
            </a:r>
            <a:endParaRPr lang="sv-SE" dirty="0" smtClean="0"/>
          </a:p>
          <a:p>
            <a:r>
              <a:rPr lang="sv-SE" dirty="0" smtClean="0"/>
              <a:t>Overall </a:t>
            </a:r>
            <a:r>
              <a:rPr lang="sv-SE" dirty="0" err="1" smtClean="0"/>
              <a:t>estimation</a:t>
            </a:r>
            <a:r>
              <a:rPr lang="sv-SE" dirty="0" smtClean="0"/>
              <a:t> </a:t>
            </a:r>
            <a:r>
              <a:rPr lang="sv-SE" dirty="0" err="1" smtClean="0"/>
              <a:t>error</a:t>
            </a:r>
            <a:r>
              <a:rPr lang="sv-SE" dirty="0" smtClean="0"/>
              <a:t> </a:t>
            </a:r>
            <a:r>
              <a:rPr lang="sv-SE" dirty="0" err="1" smtClean="0"/>
              <a:t>decreased</a:t>
            </a:r>
            <a:endParaRPr lang="sv-SE" dirty="0" smtClean="0"/>
          </a:p>
          <a:p>
            <a:r>
              <a:rPr lang="sv-SE" dirty="0" smtClean="0"/>
              <a:t>Bias for </a:t>
            </a:r>
            <a:r>
              <a:rPr lang="sv-SE" dirty="0" err="1" smtClean="0"/>
              <a:t>specific</a:t>
            </a:r>
            <a:r>
              <a:rPr lang="sv-SE" dirty="0" smtClean="0"/>
              <a:t> </a:t>
            </a:r>
            <a:r>
              <a:rPr lang="sv-SE" dirty="0" err="1" smtClean="0"/>
              <a:t>subgroups</a:t>
            </a:r>
            <a:r>
              <a:rPr lang="sv-SE" dirty="0" smtClean="0"/>
              <a:t> </a:t>
            </a:r>
            <a:r>
              <a:rPr lang="sv-SE" dirty="0" err="1" smtClean="0"/>
              <a:t>introduced</a:t>
            </a:r>
            <a:endParaRPr lang="sv-SE" dirty="0" smtClean="0"/>
          </a:p>
          <a:p>
            <a:pPr lvl="1"/>
            <a:r>
              <a:rPr lang="sv-SE" sz="1800" dirty="0" err="1" smtClean="0"/>
              <a:t>More</a:t>
            </a:r>
            <a:r>
              <a:rPr lang="sv-SE" sz="1800" dirty="0" smtClean="0"/>
              <a:t> </a:t>
            </a:r>
            <a:r>
              <a:rPr lang="sv-SE" sz="1800" dirty="0" err="1" smtClean="0"/>
              <a:t>suitable</a:t>
            </a:r>
            <a:r>
              <a:rPr lang="sv-SE" sz="1800" dirty="0" smtClean="0"/>
              <a:t> for </a:t>
            </a:r>
            <a:r>
              <a:rPr lang="sv-SE" sz="1800" dirty="0" err="1" smtClean="0"/>
              <a:t>secondary</a:t>
            </a:r>
            <a:r>
              <a:rPr lang="sv-SE" sz="1800" dirty="0" smtClean="0"/>
              <a:t> </a:t>
            </a:r>
            <a:r>
              <a:rPr lang="sv-SE" sz="1800" dirty="0" err="1" smtClean="0"/>
              <a:t>subgroup</a:t>
            </a:r>
            <a:r>
              <a:rPr lang="sv-SE" sz="1800" dirty="0" smtClean="0"/>
              <a:t> analyses</a:t>
            </a:r>
            <a:endParaRPr lang="sv-SE" sz="18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414" y="1791969"/>
            <a:ext cx="4087637" cy="2934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ruta 4"/>
          <p:cNvSpPr txBox="1"/>
          <p:nvPr/>
        </p:nvSpPr>
        <p:spPr>
          <a:xfrm>
            <a:off x="4439110" y="4023756"/>
            <a:ext cx="4327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b="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(</a:t>
            </a:r>
            <a:r>
              <a:rPr lang="sv-SE" sz="2000" b="0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Lipsky</a:t>
            </a:r>
            <a:r>
              <a:rPr lang="sv-SE" sz="2000" b="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et al., Ann </a:t>
            </a:r>
            <a:r>
              <a:rPr lang="sv-SE" sz="2000" b="0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Emerg</a:t>
            </a:r>
            <a:r>
              <a:rPr lang="sv-SE" sz="2000" b="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Med 2010)</a:t>
            </a:r>
          </a:p>
        </p:txBody>
      </p:sp>
      <p:sp>
        <p:nvSpPr>
          <p:cNvPr id="6" name="Rektangel 5"/>
          <p:cNvSpPr/>
          <p:nvPr/>
        </p:nvSpPr>
        <p:spPr bwMode="auto">
          <a:xfrm>
            <a:off x="-1" y="0"/>
            <a:ext cx="2185061" cy="30875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4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2c. </a:t>
            </a:r>
            <a:r>
              <a:rPr kumimoji="0" lang="sv-SE" sz="1400" b="1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Subgroup</a:t>
            </a:r>
            <a:r>
              <a:rPr kumimoji="0" lang="sv-SE" sz="14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</a:t>
            </a:r>
            <a:r>
              <a:rPr kumimoji="0" lang="sv-SE" sz="1400" b="1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analysis</a:t>
            </a:r>
            <a:endParaRPr kumimoji="0" lang="sv-SE" sz="14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34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26637" y="129392"/>
            <a:ext cx="7605109" cy="1139825"/>
          </a:xfrm>
        </p:spPr>
        <p:txBody>
          <a:bodyPr/>
          <a:lstStyle/>
          <a:p>
            <a:r>
              <a:rPr lang="sv-SE" dirty="0" err="1" smtClean="0"/>
              <a:t>Bayesian</a:t>
            </a:r>
            <a:r>
              <a:rPr lang="sv-SE" dirty="0" smtClean="0"/>
              <a:t> </a:t>
            </a:r>
            <a:r>
              <a:rPr lang="sv-SE" dirty="0" err="1" smtClean="0"/>
              <a:t>perspective</a:t>
            </a:r>
            <a:r>
              <a:rPr lang="sv-SE" dirty="0" smtClean="0"/>
              <a:t> in meta-analysis</a:t>
            </a:r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4274088" y="6320578"/>
            <a:ext cx="3903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smtClean="0"/>
              <a:t>(</a:t>
            </a:r>
            <a:r>
              <a:rPr lang="sv-SE" dirty="0" err="1" smtClean="0"/>
              <a:t>McCandless</a:t>
            </a:r>
            <a:r>
              <a:rPr lang="sv-SE" dirty="0" smtClean="0"/>
              <a:t>, </a:t>
            </a:r>
            <a:r>
              <a:rPr lang="sv-SE" dirty="0" err="1" smtClean="0"/>
              <a:t>Epidemiology</a:t>
            </a:r>
            <a:r>
              <a:rPr lang="sv-SE" dirty="0" smtClean="0"/>
              <a:t> 2012)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39733" y="1454988"/>
            <a:ext cx="7679127" cy="609522"/>
          </a:xfrm>
        </p:spPr>
        <p:txBody>
          <a:bodyPr/>
          <a:lstStyle/>
          <a:p>
            <a:r>
              <a:rPr lang="sv-SE" dirty="0" smtClean="0"/>
              <a:t>Statin </a:t>
            </a:r>
            <a:r>
              <a:rPr lang="sv-SE" dirty="0" err="1" smtClean="0"/>
              <a:t>use</a:t>
            </a:r>
            <a:r>
              <a:rPr lang="sv-SE" dirty="0" smtClean="0"/>
              <a:t> is </a:t>
            </a:r>
            <a:r>
              <a:rPr lang="sv-SE" dirty="0" err="1" smtClean="0"/>
              <a:t>associated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r>
              <a:rPr lang="sv-SE" dirty="0" smtClean="0"/>
              <a:t> </a:t>
            </a:r>
            <a:r>
              <a:rPr lang="sv-SE" dirty="0" err="1" smtClean="0"/>
              <a:t>lower</a:t>
            </a:r>
            <a:r>
              <a:rPr lang="sv-SE" dirty="0" smtClean="0"/>
              <a:t> </a:t>
            </a:r>
            <a:r>
              <a:rPr lang="sv-SE" dirty="0" err="1" smtClean="0"/>
              <a:t>fracture</a:t>
            </a:r>
            <a:r>
              <a:rPr lang="sv-SE" dirty="0" smtClean="0"/>
              <a:t> </a:t>
            </a:r>
            <a:r>
              <a:rPr lang="sv-SE" dirty="0" smtClean="0"/>
              <a:t>risk in </a:t>
            </a:r>
            <a:r>
              <a:rPr lang="sv-SE" dirty="0" err="1" smtClean="0"/>
              <a:t>observational</a:t>
            </a:r>
            <a:r>
              <a:rPr lang="sv-SE" dirty="0" smtClean="0"/>
              <a:t> studies, </a:t>
            </a:r>
            <a:r>
              <a:rPr lang="sv-SE" dirty="0" err="1" smtClean="0"/>
              <a:t>but</a:t>
            </a:r>
            <a:r>
              <a:rPr lang="sv-SE" dirty="0" smtClean="0"/>
              <a:t> not in </a:t>
            </a:r>
            <a:r>
              <a:rPr lang="sv-SE" dirty="0" err="1" smtClean="0"/>
              <a:t>randomized</a:t>
            </a:r>
            <a:r>
              <a:rPr lang="sv-SE" dirty="0" smtClean="0"/>
              <a:t> </a:t>
            </a:r>
            <a:r>
              <a:rPr lang="sv-SE" dirty="0" err="1" smtClean="0"/>
              <a:t>trials</a:t>
            </a:r>
            <a:endParaRPr lang="sv-SE" dirty="0" smtClean="0"/>
          </a:p>
          <a:p>
            <a:pPr lvl="1"/>
            <a:r>
              <a:rPr lang="sv-SE" sz="1800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Unmeasured</a:t>
            </a:r>
            <a:r>
              <a:rPr lang="sv-SE" sz="18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sv-SE" sz="1800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confounding</a:t>
            </a:r>
            <a:r>
              <a:rPr lang="sv-SE" sz="1800" dirty="0" smtClean="0"/>
              <a:t> </a:t>
            </a:r>
            <a:r>
              <a:rPr lang="sv-SE" sz="1800" i="1" dirty="0" smtClean="0"/>
              <a:t>U</a:t>
            </a:r>
            <a:r>
              <a:rPr lang="sv-SE" sz="1800" dirty="0" smtClean="0"/>
              <a:t> (</a:t>
            </a:r>
            <a:r>
              <a:rPr lang="sv-SE" sz="1800" dirty="0" err="1" smtClean="0"/>
              <a:t>healthy-user</a:t>
            </a:r>
            <a:r>
              <a:rPr lang="sv-SE" sz="1800" dirty="0" smtClean="0"/>
              <a:t> bias)?</a:t>
            </a:r>
          </a:p>
          <a:p>
            <a:pPr lvl="1"/>
            <a:r>
              <a:rPr lang="sv-SE" sz="1800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Selection</a:t>
            </a:r>
            <a:r>
              <a:rPr lang="sv-SE" sz="18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bias</a:t>
            </a:r>
            <a:r>
              <a:rPr lang="sv-SE" sz="1800" dirty="0" smtClean="0"/>
              <a:t> (prevalent </a:t>
            </a:r>
            <a:r>
              <a:rPr lang="sv-SE" sz="1800" dirty="0" err="1" smtClean="0"/>
              <a:t>rather</a:t>
            </a:r>
            <a:r>
              <a:rPr lang="sv-SE" sz="1800" dirty="0" smtClean="0"/>
              <a:t> </a:t>
            </a:r>
            <a:r>
              <a:rPr lang="sv-SE" sz="1800" dirty="0" err="1" smtClean="0"/>
              <a:t>than</a:t>
            </a:r>
            <a:r>
              <a:rPr lang="sv-SE" sz="1800" dirty="0" smtClean="0"/>
              <a:t> incident </a:t>
            </a:r>
            <a:r>
              <a:rPr lang="sv-SE" sz="1800" dirty="0" err="1" smtClean="0"/>
              <a:t>cases</a:t>
            </a:r>
            <a:r>
              <a:rPr lang="sv-SE" sz="1800" dirty="0" smtClean="0"/>
              <a:t>)?</a:t>
            </a:r>
            <a:endParaRPr lang="sv-SE" sz="1800" dirty="0"/>
          </a:p>
        </p:txBody>
      </p:sp>
      <p:sp>
        <p:nvSpPr>
          <p:cNvPr id="4" name="textruta 3"/>
          <p:cNvSpPr txBox="1"/>
          <p:nvPr/>
        </p:nvSpPr>
        <p:spPr>
          <a:xfrm>
            <a:off x="525305" y="3118690"/>
            <a:ext cx="71497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b="0" dirty="0" err="1" smtClean="0">
                <a:solidFill>
                  <a:schemeClr val="tx2"/>
                </a:solidFill>
              </a:rPr>
              <a:t>Use</a:t>
            </a:r>
            <a:r>
              <a:rPr lang="sv-SE" sz="2000" b="0" dirty="0" smtClean="0">
                <a:solidFill>
                  <a:schemeClr val="tx2"/>
                </a:solidFill>
              </a:rPr>
              <a:t> of </a:t>
            </a:r>
            <a:r>
              <a:rPr lang="sv-SE" sz="2000" b="0" dirty="0" err="1" smtClean="0">
                <a:solidFill>
                  <a:schemeClr val="tx2"/>
                </a:solidFill>
              </a:rPr>
              <a:t>health</a:t>
            </a:r>
            <a:r>
              <a:rPr lang="sv-SE" sz="2000" b="0" dirty="0" smtClean="0">
                <a:solidFill>
                  <a:schemeClr val="tx2"/>
                </a:solidFill>
              </a:rPr>
              <a:t> </a:t>
            </a:r>
            <a:r>
              <a:rPr lang="sv-SE" sz="2000" b="0" dirty="0" err="1" smtClean="0">
                <a:solidFill>
                  <a:schemeClr val="tx2"/>
                </a:solidFill>
              </a:rPr>
              <a:t>preventive</a:t>
            </a:r>
            <a:r>
              <a:rPr lang="sv-SE" sz="2000" b="0" dirty="0" smtClean="0">
                <a:solidFill>
                  <a:schemeClr val="tx2"/>
                </a:solidFill>
              </a:rPr>
              <a:t> services (</a:t>
            </a:r>
            <a:r>
              <a:rPr lang="sv-SE" sz="2000" b="0" dirty="0" err="1" smtClean="0">
                <a:solidFill>
                  <a:schemeClr val="tx2"/>
                </a:solidFill>
              </a:rPr>
              <a:t>e.g</a:t>
            </a:r>
            <a:r>
              <a:rPr lang="sv-SE" sz="2000" b="0" dirty="0" smtClean="0">
                <a:solidFill>
                  <a:schemeClr val="tx2"/>
                </a:solidFill>
              </a:rPr>
              <a:t>. </a:t>
            </a:r>
            <a:r>
              <a:rPr lang="sv-SE" sz="2000" b="0" dirty="0" err="1" smtClean="0">
                <a:solidFill>
                  <a:schemeClr val="tx2"/>
                </a:solidFill>
              </a:rPr>
              <a:t>influenca</a:t>
            </a:r>
            <a:r>
              <a:rPr lang="sv-SE" sz="2000" b="0" dirty="0" smtClean="0">
                <a:solidFill>
                  <a:schemeClr val="tx2"/>
                </a:solidFill>
              </a:rPr>
              <a:t> vaccination) </a:t>
            </a:r>
            <a:br>
              <a:rPr lang="sv-SE" sz="2000" b="0" dirty="0" smtClean="0">
                <a:solidFill>
                  <a:schemeClr val="tx2"/>
                </a:solidFill>
              </a:rPr>
            </a:br>
            <a:r>
              <a:rPr lang="sv-SE" sz="2000" b="0" dirty="0" err="1" smtClean="0">
                <a:solidFill>
                  <a:schemeClr val="tx2"/>
                </a:solidFill>
              </a:rPr>
              <a:t>could</a:t>
            </a:r>
            <a:r>
              <a:rPr lang="sv-SE" sz="2000" b="0" dirty="0" smtClean="0">
                <a:solidFill>
                  <a:schemeClr val="tx2"/>
                </a:solidFill>
              </a:rPr>
              <a:t> </a:t>
            </a:r>
            <a:r>
              <a:rPr lang="sv-SE" sz="2000" b="0" dirty="0" err="1" smtClean="0">
                <a:solidFill>
                  <a:schemeClr val="tx2"/>
                </a:solidFill>
              </a:rPr>
              <a:t>possibly</a:t>
            </a:r>
            <a:r>
              <a:rPr lang="sv-SE" sz="2000" b="0" dirty="0" smtClean="0">
                <a:solidFill>
                  <a:schemeClr val="tx2"/>
                </a:solidFill>
              </a:rPr>
              <a:t> be </a:t>
            </a:r>
            <a:r>
              <a:rPr lang="sv-SE" sz="2000" b="0" dirty="0" err="1" smtClean="0">
                <a:solidFill>
                  <a:schemeClr val="tx2"/>
                </a:solidFill>
              </a:rPr>
              <a:t>used</a:t>
            </a:r>
            <a:r>
              <a:rPr lang="sv-SE" sz="2000" b="0" dirty="0" smtClean="0">
                <a:solidFill>
                  <a:schemeClr val="tx2"/>
                </a:solidFill>
              </a:rPr>
              <a:t> as a </a:t>
            </a:r>
            <a:r>
              <a:rPr lang="sv-SE" sz="2000" b="0" dirty="0" err="1" smtClean="0">
                <a:solidFill>
                  <a:schemeClr val="tx2"/>
                </a:solidFill>
              </a:rPr>
              <a:t>proxy</a:t>
            </a:r>
            <a:r>
              <a:rPr lang="sv-SE" sz="2000" b="0" dirty="0" smtClean="0">
                <a:solidFill>
                  <a:schemeClr val="tx2"/>
                </a:solidFill>
              </a:rPr>
              <a:t> for </a:t>
            </a:r>
            <a:r>
              <a:rPr lang="sv-SE" sz="2000" b="0" i="1" dirty="0" smtClean="0">
                <a:solidFill>
                  <a:schemeClr val="tx2"/>
                </a:solidFill>
              </a:rPr>
              <a:t>U</a:t>
            </a:r>
          </a:p>
        </p:txBody>
      </p:sp>
      <p:sp>
        <p:nvSpPr>
          <p:cNvPr id="6" name="textruta 5"/>
          <p:cNvSpPr txBox="1"/>
          <p:nvPr/>
        </p:nvSpPr>
        <p:spPr>
          <a:xfrm>
            <a:off x="525305" y="4960824"/>
            <a:ext cx="81259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b="0" dirty="0" smtClean="0">
                <a:solidFill>
                  <a:schemeClr val="tx2"/>
                </a:solidFill>
              </a:rPr>
              <a:t>Parameters </a:t>
            </a:r>
            <a:r>
              <a:rPr lang="sv-SE" sz="2000" b="0" dirty="0" err="1">
                <a:solidFill>
                  <a:schemeClr val="tx2"/>
                </a:solidFill>
              </a:rPr>
              <a:t>required</a:t>
            </a:r>
            <a:r>
              <a:rPr lang="sv-SE" sz="2000" b="0" dirty="0">
                <a:solidFill>
                  <a:schemeClr val="tx2"/>
                </a:solidFill>
              </a:rPr>
              <a:t> for </a:t>
            </a:r>
            <a:r>
              <a:rPr lang="el-GR" sz="2000" b="0" dirty="0">
                <a:solidFill>
                  <a:schemeClr val="tx2"/>
                </a:solidFill>
              </a:rPr>
              <a:t>Ω</a:t>
            </a:r>
            <a:r>
              <a:rPr lang="sv-SE" sz="2000" b="0" dirty="0">
                <a:solidFill>
                  <a:schemeClr val="tx2"/>
                </a:solidFill>
              </a:rPr>
              <a:t> </a:t>
            </a:r>
            <a:r>
              <a:rPr lang="sv-SE" sz="2000" b="0" dirty="0" err="1">
                <a:solidFill>
                  <a:schemeClr val="tx2"/>
                </a:solidFill>
              </a:rPr>
              <a:t>can</a:t>
            </a:r>
            <a:r>
              <a:rPr lang="sv-SE" sz="2000" b="0" dirty="0">
                <a:solidFill>
                  <a:schemeClr val="tx2"/>
                </a:solidFill>
              </a:rPr>
              <a:t> be </a:t>
            </a:r>
            <a:r>
              <a:rPr lang="sv-SE" sz="2000" b="0" dirty="0" err="1">
                <a:solidFill>
                  <a:schemeClr val="tx2"/>
                </a:solidFill>
              </a:rPr>
              <a:t>assessed</a:t>
            </a:r>
            <a:r>
              <a:rPr lang="sv-SE" sz="2000" b="0" dirty="0">
                <a:solidFill>
                  <a:schemeClr val="tx2"/>
                </a:solidFill>
              </a:rPr>
              <a:t> </a:t>
            </a:r>
            <a:r>
              <a:rPr lang="sv-SE" sz="2000" b="0" dirty="0" err="1">
                <a:solidFill>
                  <a:schemeClr val="tx2"/>
                </a:solidFill>
              </a:rPr>
              <a:t>using</a:t>
            </a:r>
            <a:r>
              <a:rPr lang="sv-SE" sz="2000" b="0" dirty="0">
                <a:solidFill>
                  <a:schemeClr val="tx2"/>
                </a:solidFill>
              </a:rPr>
              <a:t> </a:t>
            </a:r>
            <a:r>
              <a:rPr lang="sv-SE" sz="2000" b="0" dirty="0" err="1">
                <a:solidFill>
                  <a:schemeClr val="tx2"/>
                </a:solidFill>
              </a:rPr>
              <a:t>empirical</a:t>
            </a:r>
            <a:r>
              <a:rPr lang="sv-SE" sz="2000" b="0" dirty="0">
                <a:solidFill>
                  <a:schemeClr val="tx2"/>
                </a:solidFill>
              </a:rPr>
              <a:t> </a:t>
            </a:r>
            <a:r>
              <a:rPr lang="sv-SE" sz="2000" b="0" dirty="0" smtClean="0">
                <a:solidFill>
                  <a:schemeClr val="tx2"/>
                </a:solidFill>
              </a:rPr>
              <a:t>data</a:t>
            </a:r>
            <a:br>
              <a:rPr lang="sv-SE" sz="2000" b="0" dirty="0" smtClean="0">
                <a:solidFill>
                  <a:schemeClr val="tx2"/>
                </a:solidFill>
              </a:rPr>
            </a:br>
            <a:r>
              <a:rPr lang="sv-SE" sz="2000" b="0" dirty="0" smtClean="0">
                <a:solidFill>
                  <a:schemeClr val="tx2"/>
                </a:solidFill>
              </a:rPr>
              <a:t/>
            </a:r>
            <a:br>
              <a:rPr lang="sv-SE" sz="2000" b="0" dirty="0" smtClean="0">
                <a:solidFill>
                  <a:schemeClr val="tx2"/>
                </a:solidFill>
              </a:rPr>
            </a:br>
            <a:r>
              <a:rPr lang="sv-SE" sz="2000" b="0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Reverse-Bayes</a:t>
            </a:r>
            <a:r>
              <a:rPr lang="sv-SE" sz="2000" b="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sv-SE" sz="2000" b="0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analysis</a:t>
            </a:r>
            <a:r>
              <a:rPr lang="sv-SE" sz="2000" b="0" dirty="0" smtClean="0">
                <a:solidFill>
                  <a:schemeClr val="tx2"/>
                </a:solidFill>
              </a:rPr>
              <a:t> </a:t>
            </a:r>
            <a:r>
              <a:rPr lang="sv-SE" sz="2000" b="0" dirty="0" err="1" smtClean="0">
                <a:solidFill>
                  <a:schemeClr val="tx2"/>
                </a:solidFill>
              </a:rPr>
              <a:t>also</a:t>
            </a:r>
            <a:r>
              <a:rPr lang="sv-SE" sz="2000" b="0" dirty="0" smtClean="0">
                <a:solidFill>
                  <a:schemeClr val="tx2"/>
                </a:solidFill>
              </a:rPr>
              <a:t> an option - </a:t>
            </a:r>
            <a:r>
              <a:rPr lang="sv-SE" sz="2000" b="0" dirty="0" err="1" smtClean="0">
                <a:solidFill>
                  <a:schemeClr val="tx2"/>
                </a:solidFill>
              </a:rPr>
              <a:t>how</a:t>
            </a:r>
            <a:r>
              <a:rPr lang="sv-SE" sz="2000" b="0" dirty="0" smtClean="0">
                <a:solidFill>
                  <a:schemeClr val="tx2"/>
                </a:solidFill>
              </a:rPr>
              <a:t> </a:t>
            </a:r>
            <a:r>
              <a:rPr lang="sv-SE" sz="2000" b="0" dirty="0" err="1" smtClean="0">
                <a:solidFill>
                  <a:schemeClr val="tx2"/>
                </a:solidFill>
              </a:rPr>
              <a:t>large</a:t>
            </a:r>
            <a:r>
              <a:rPr lang="sv-SE" sz="2000" b="0" dirty="0" smtClean="0">
                <a:solidFill>
                  <a:schemeClr val="tx2"/>
                </a:solidFill>
              </a:rPr>
              <a:t> must </a:t>
            </a:r>
            <a:r>
              <a:rPr lang="el-GR" sz="2000" b="0" dirty="0" smtClean="0">
                <a:solidFill>
                  <a:schemeClr val="tx2"/>
                </a:solidFill>
              </a:rPr>
              <a:t>Ω</a:t>
            </a:r>
            <a:r>
              <a:rPr lang="sv-SE" sz="2000" b="0" dirty="0" smtClean="0">
                <a:solidFill>
                  <a:schemeClr val="tx2"/>
                </a:solidFill>
              </a:rPr>
              <a:t> be in order</a:t>
            </a:r>
            <a:br>
              <a:rPr lang="sv-SE" sz="2000" b="0" dirty="0" smtClean="0">
                <a:solidFill>
                  <a:schemeClr val="tx2"/>
                </a:solidFill>
              </a:rPr>
            </a:br>
            <a:r>
              <a:rPr lang="sv-SE" sz="2000" b="0" dirty="0" smtClean="0">
                <a:solidFill>
                  <a:schemeClr val="tx2"/>
                </a:solidFill>
              </a:rPr>
              <a:t>					</a:t>
            </a:r>
            <a:r>
              <a:rPr lang="sv-SE" sz="2000" b="0" dirty="0" err="1" smtClean="0">
                <a:solidFill>
                  <a:schemeClr val="tx2"/>
                </a:solidFill>
              </a:rPr>
              <a:t>to</a:t>
            </a:r>
            <a:r>
              <a:rPr lang="sv-SE" sz="2000" b="0" dirty="0" smtClean="0">
                <a:solidFill>
                  <a:schemeClr val="tx2"/>
                </a:solidFill>
              </a:rPr>
              <a:t> </a:t>
            </a:r>
            <a:r>
              <a:rPr lang="sv-SE" sz="2000" b="0" dirty="0" err="1" smtClean="0">
                <a:solidFill>
                  <a:schemeClr val="tx2"/>
                </a:solidFill>
              </a:rPr>
              <a:t>explain</a:t>
            </a:r>
            <a:r>
              <a:rPr lang="sv-SE" sz="2000" b="0" dirty="0" smtClean="0">
                <a:solidFill>
                  <a:schemeClr val="tx2"/>
                </a:solidFill>
              </a:rPr>
              <a:t> the association?</a:t>
            </a:r>
            <a:endParaRPr lang="sv-SE" sz="2000" b="0" dirty="0">
              <a:solidFill>
                <a:schemeClr val="tx2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168" y="4004701"/>
            <a:ext cx="411480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ruta 6"/>
          <p:cNvSpPr txBox="1"/>
          <p:nvPr/>
        </p:nvSpPr>
        <p:spPr>
          <a:xfrm>
            <a:off x="1053755" y="4246825"/>
            <a:ext cx="1394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b="0" dirty="0">
                <a:solidFill>
                  <a:schemeClr val="tx2"/>
                </a:solidFill>
              </a:rPr>
              <a:t>Bias </a:t>
            </a:r>
            <a:r>
              <a:rPr lang="sv-SE" sz="2000" b="0" dirty="0" err="1">
                <a:solidFill>
                  <a:schemeClr val="tx2"/>
                </a:solidFill>
              </a:rPr>
              <a:t>factor</a:t>
            </a:r>
            <a:endParaRPr lang="sv-SE" sz="2000" b="0" dirty="0">
              <a:solidFill>
                <a:schemeClr val="tx2"/>
              </a:solidFill>
            </a:endParaRPr>
          </a:p>
        </p:txBody>
      </p:sp>
      <p:sp>
        <p:nvSpPr>
          <p:cNvPr id="8" name="Rektangel 7"/>
          <p:cNvSpPr/>
          <p:nvPr/>
        </p:nvSpPr>
        <p:spPr bwMode="auto">
          <a:xfrm>
            <a:off x="855026" y="4001990"/>
            <a:ext cx="7442645" cy="843137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9" name="textruta 8"/>
          <p:cNvSpPr txBox="1"/>
          <p:nvPr/>
        </p:nvSpPr>
        <p:spPr>
          <a:xfrm>
            <a:off x="4723454" y="407324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b="0" dirty="0" smtClean="0">
                <a:solidFill>
                  <a:schemeClr val="tx2"/>
                </a:solidFill>
              </a:rPr>
              <a:t>×</a:t>
            </a:r>
          </a:p>
        </p:txBody>
      </p:sp>
      <p:sp>
        <p:nvSpPr>
          <p:cNvPr id="12" name="textruta 11"/>
          <p:cNvSpPr txBox="1"/>
          <p:nvPr/>
        </p:nvSpPr>
        <p:spPr>
          <a:xfrm>
            <a:off x="4697729" y="441135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b="0" dirty="0" smtClean="0">
                <a:solidFill>
                  <a:schemeClr val="tx2"/>
                </a:solidFill>
              </a:rPr>
              <a:t>×</a:t>
            </a:r>
          </a:p>
        </p:txBody>
      </p:sp>
      <p:sp>
        <p:nvSpPr>
          <p:cNvPr id="13" name="textruta 12"/>
          <p:cNvSpPr txBox="1"/>
          <p:nvPr/>
        </p:nvSpPr>
        <p:spPr>
          <a:xfrm>
            <a:off x="6453897" y="4227184"/>
            <a:ext cx="18437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b="0" dirty="0" smtClean="0">
                <a:solidFill>
                  <a:schemeClr val="tx2"/>
                </a:solidFill>
              </a:rPr>
              <a:t>~ Prior distribution</a:t>
            </a:r>
            <a:endParaRPr lang="sv-SE" sz="1600" b="0" dirty="0">
              <a:solidFill>
                <a:schemeClr val="tx2"/>
              </a:solidFill>
            </a:endParaRPr>
          </a:p>
        </p:txBody>
      </p:sp>
      <p:sp>
        <p:nvSpPr>
          <p:cNvPr id="14" name="Rektangel 13"/>
          <p:cNvSpPr/>
          <p:nvPr/>
        </p:nvSpPr>
        <p:spPr bwMode="auto">
          <a:xfrm>
            <a:off x="0" y="0"/>
            <a:ext cx="1858098" cy="30875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4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2d. Meta-analysis</a:t>
            </a:r>
          </a:p>
        </p:txBody>
      </p:sp>
    </p:spTree>
    <p:extLst>
      <p:ext uri="{BB962C8B-B14F-4D97-AF65-F5344CB8AC3E}">
        <p14:creationId xmlns:p14="http://schemas.microsoft.com/office/powerpoint/2010/main" val="241782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26637" y="129392"/>
            <a:ext cx="7605109" cy="1139825"/>
          </a:xfrm>
        </p:spPr>
        <p:txBody>
          <a:bodyPr/>
          <a:lstStyle/>
          <a:p>
            <a:r>
              <a:rPr lang="sv-SE" sz="3200" dirty="0" err="1" smtClean="0"/>
              <a:t>Bayesian</a:t>
            </a:r>
            <a:r>
              <a:rPr lang="sv-SE" sz="3200" dirty="0" smtClean="0"/>
              <a:t> </a:t>
            </a:r>
            <a:r>
              <a:rPr lang="sv-SE" sz="3200" dirty="0" err="1" smtClean="0"/>
              <a:t>perspective</a:t>
            </a:r>
            <a:r>
              <a:rPr lang="sv-SE" sz="3200" dirty="0" smtClean="0"/>
              <a:t> in meta-analysis (</a:t>
            </a:r>
            <a:r>
              <a:rPr lang="sv-SE" sz="3200" dirty="0" err="1" smtClean="0"/>
              <a:t>cont</a:t>
            </a:r>
            <a:r>
              <a:rPr lang="sv-SE" sz="3200" dirty="0" smtClean="0"/>
              <a:t>.)</a:t>
            </a:r>
            <a:endParaRPr lang="sv-SE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24" y="1969508"/>
            <a:ext cx="7953375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ktangel 4"/>
          <p:cNvSpPr/>
          <p:nvPr/>
        </p:nvSpPr>
        <p:spPr>
          <a:xfrm>
            <a:off x="4328113" y="6346144"/>
            <a:ext cx="3903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smtClean="0"/>
              <a:t>(</a:t>
            </a:r>
            <a:r>
              <a:rPr lang="sv-SE" dirty="0" err="1" smtClean="0"/>
              <a:t>McCandless</a:t>
            </a:r>
            <a:r>
              <a:rPr lang="sv-SE" dirty="0" smtClean="0"/>
              <a:t>, </a:t>
            </a:r>
            <a:r>
              <a:rPr lang="sv-SE" dirty="0" err="1" smtClean="0"/>
              <a:t>Epidemiology</a:t>
            </a:r>
            <a:r>
              <a:rPr lang="sv-SE" dirty="0" smtClean="0"/>
              <a:t> 2012)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785321" y="1969508"/>
            <a:ext cx="3890898" cy="609522"/>
          </a:xfrm>
        </p:spPr>
        <p:txBody>
          <a:bodyPr/>
          <a:lstStyle/>
          <a:p>
            <a:pPr marL="0" indent="0">
              <a:buNone/>
            </a:pPr>
            <a:r>
              <a:rPr lang="sv-SE" u="sng" dirty="0" smtClean="0"/>
              <a:t>Statin </a:t>
            </a:r>
            <a:r>
              <a:rPr lang="sv-SE" u="sng" dirty="0" err="1" smtClean="0"/>
              <a:t>use</a:t>
            </a:r>
            <a:r>
              <a:rPr lang="sv-SE" u="sng" dirty="0" smtClean="0"/>
              <a:t> and </a:t>
            </a:r>
            <a:r>
              <a:rPr lang="sv-SE" u="sng" dirty="0" err="1" smtClean="0"/>
              <a:t>fracture</a:t>
            </a:r>
            <a:r>
              <a:rPr lang="sv-SE" u="sng" dirty="0" smtClean="0"/>
              <a:t> risk</a:t>
            </a:r>
            <a:endParaRPr lang="sv-SE" u="sng" dirty="0"/>
          </a:p>
        </p:txBody>
      </p:sp>
      <p:cxnSp>
        <p:nvCxnSpPr>
          <p:cNvPr id="6" name="Rak pil 5"/>
          <p:cNvCxnSpPr/>
          <p:nvPr/>
        </p:nvCxnSpPr>
        <p:spPr bwMode="auto">
          <a:xfrm>
            <a:off x="7481455" y="1828800"/>
            <a:ext cx="0" cy="29688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ruta 8"/>
          <p:cNvSpPr txBox="1"/>
          <p:nvPr/>
        </p:nvSpPr>
        <p:spPr>
          <a:xfrm>
            <a:off x="6590320" y="1508165"/>
            <a:ext cx="2146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 err="1" smtClean="0">
                <a:solidFill>
                  <a:schemeClr val="tx2"/>
                </a:solidFill>
              </a:rPr>
              <a:t>With</a:t>
            </a:r>
            <a:r>
              <a:rPr lang="sv-SE" sz="1400" dirty="0" smtClean="0">
                <a:solidFill>
                  <a:schemeClr val="tx2"/>
                </a:solidFill>
              </a:rPr>
              <a:t> bias </a:t>
            </a:r>
            <a:r>
              <a:rPr lang="sv-SE" sz="1400" dirty="0" err="1" smtClean="0">
                <a:solidFill>
                  <a:schemeClr val="tx2"/>
                </a:solidFill>
              </a:rPr>
              <a:t>correction</a:t>
            </a:r>
            <a:r>
              <a:rPr lang="sv-SE" sz="1400" dirty="0" smtClean="0">
                <a:solidFill>
                  <a:schemeClr val="tx2"/>
                </a:solidFill>
              </a:rPr>
              <a:t> </a:t>
            </a:r>
            <a:r>
              <a:rPr lang="el-GR" sz="1400" dirty="0" smtClean="0">
                <a:solidFill>
                  <a:schemeClr val="tx2"/>
                </a:solidFill>
              </a:rPr>
              <a:t>Ω</a:t>
            </a:r>
            <a:r>
              <a:rPr lang="sv-SE" sz="1400" dirty="0" smtClean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11" name="Rektangel 10"/>
          <p:cNvSpPr/>
          <p:nvPr/>
        </p:nvSpPr>
        <p:spPr bwMode="auto">
          <a:xfrm>
            <a:off x="0" y="0"/>
            <a:ext cx="1858098" cy="30875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4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2d. Meta-analysis</a:t>
            </a:r>
          </a:p>
        </p:txBody>
      </p:sp>
    </p:spTree>
    <p:extLst>
      <p:ext uri="{BB962C8B-B14F-4D97-AF65-F5344CB8AC3E}">
        <p14:creationId xmlns:p14="http://schemas.microsoft.com/office/powerpoint/2010/main" val="334455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26637" y="129392"/>
            <a:ext cx="7605109" cy="1139825"/>
          </a:xfrm>
        </p:spPr>
        <p:txBody>
          <a:bodyPr/>
          <a:lstStyle/>
          <a:p>
            <a:r>
              <a:rPr lang="sv-SE" sz="3200" dirty="0" err="1" smtClean="0"/>
              <a:t>Bayesian</a:t>
            </a:r>
            <a:r>
              <a:rPr lang="sv-SE" sz="3200" dirty="0" smtClean="0"/>
              <a:t> </a:t>
            </a:r>
            <a:r>
              <a:rPr lang="sv-SE" sz="3200" dirty="0" err="1" smtClean="0"/>
              <a:t>perspective</a:t>
            </a:r>
            <a:r>
              <a:rPr lang="sv-SE" sz="3200" dirty="0" smtClean="0"/>
              <a:t> in meta-analysis (</a:t>
            </a:r>
            <a:r>
              <a:rPr lang="sv-SE" sz="3200" dirty="0" err="1" smtClean="0"/>
              <a:t>cont</a:t>
            </a:r>
            <a:r>
              <a:rPr lang="sv-SE" sz="3200" dirty="0" smtClean="0"/>
              <a:t>.)</a:t>
            </a:r>
            <a:br>
              <a:rPr lang="sv-SE" sz="3200" dirty="0" smtClean="0"/>
            </a:br>
            <a:endParaRPr lang="sv-SE" sz="2400" dirty="0"/>
          </a:p>
        </p:txBody>
      </p:sp>
      <p:sp>
        <p:nvSpPr>
          <p:cNvPr id="5" name="Rektangel 4"/>
          <p:cNvSpPr/>
          <p:nvPr/>
        </p:nvSpPr>
        <p:spPr>
          <a:xfrm>
            <a:off x="4328113" y="6346144"/>
            <a:ext cx="3903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smtClean="0"/>
              <a:t>(</a:t>
            </a:r>
            <a:r>
              <a:rPr lang="sv-SE" dirty="0" err="1" smtClean="0"/>
              <a:t>McCandless</a:t>
            </a:r>
            <a:r>
              <a:rPr lang="sv-SE" dirty="0" smtClean="0"/>
              <a:t>, </a:t>
            </a:r>
            <a:r>
              <a:rPr lang="sv-SE" dirty="0" err="1" smtClean="0"/>
              <a:t>Epidemiology</a:t>
            </a:r>
            <a:r>
              <a:rPr lang="sv-SE" dirty="0" smtClean="0"/>
              <a:t> 2012)</a:t>
            </a:r>
            <a:endParaRPr lang="sv-S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39" y="1626920"/>
            <a:ext cx="4048389" cy="426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ruta 6"/>
          <p:cNvSpPr txBox="1"/>
          <p:nvPr/>
        </p:nvSpPr>
        <p:spPr>
          <a:xfrm>
            <a:off x="4727685" y="2182375"/>
            <a:ext cx="442781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b="0" dirty="0" smtClean="0">
                <a:solidFill>
                  <a:schemeClr val="tx2"/>
                </a:solidFill>
                <a:latin typeface="+mn-lt"/>
              </a:rPr>
              <a:t>The </a:t>
            </a:r>
            <a:r>
              <a:rPr lang="sv-SE" sz="2000" b="0" dirty="0" err="1" smtClean="0">
                <a:solidFill>
                  <a:schemeClr val="tx2"/>
                </a:solidFill>
                <a:latin typeface="+mn-lt"/>
              </a:rPr>
              <a:t>unmeasured</a:t>
            </a:r>
            <a:r>
              <a:rPr lang="sv-SE" sz="2000" b="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sv-SE" sz="2000" b="0" dirty="0" err="1" smtClean="0">
                <a:solidFill>
                  <a:schemeClr val="tx2"/>
                </a:solidFill>
                <a:latin typeface="+mn-lt"/>
              </a:rPr>
              <a:t>confounder</a:t>
            </a:r>
            <a:r>
              <a:rPr lang="sv-SE" sz="2000" b="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sv-SE" sz="2000" b="0" i="1" dirty="0" smtClean="0">
                <a:solidFill>
                  <a:schemeClr val="tx2"/>
                </a:solidFill>
                <a:latin typeface="+mn-lt"/>
              </a:rPr>
              <a:t>U</a:t>
            </a:r>
            <a:r>
              <a:rPr lang="sv-SE" sz="2000" b="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sv-SE" sz="2000" b="0" dirty="0">
                <a:solidFill>
                  <a:schemeClr val="tx2"/>
                </a:solidFill>
                <a:latin typeface="+mn-lt"/>
              </a:rPr>
              <a:t>must </a:t>
            </a:r>
            <a:endParaRPr lang="sv-SE" sz="2000" b="0" dirty="0" smtClean="0">
              <a:solidFill>
                <a:schemeClr val="tx2"/>
              </a:solidFill>
              <a:latin typeface="+mn-lt"/>
            </a:endParaRPr>
          </a:p>
          <a:p>
            <a:endParaRPr lang="sv-SE" sz="2000" b="0" dirty="0">
              <a:solidFill>
                <a:schemeClr val="tx2"/>
              </a:solidFill>
              <a:latin typeface="+mn-lt"/>
            </a:endParaRPr>
          </a:p>
          <a:p>
            <a:r>
              <a:rPr lang="sv-SE" sz="2000" b="0" dirty="0" smtClean="0">
                <a:solidFill>
                  <a:schemeClr val="tx2"/>
                </a:solidFill>
                <a:latin typeface="+mn-lt"/>
              </a:rPr>
              <a:t>- </a:t>
            </a:r>
            <a:r>
              <a:rPr lang="sv-SE" sz="2000" b="0" dirty="0" err="1" smtClean="0">
                <a:solidFill>
                  <a:schemeClr val="tx2"/>
                </a:solidFill>
                <a:latin typeface="+mn-lt"/>
              </a:rPr>
              <a:t>reduce</a:t>
            </a:r>
            <a:r>
              <a:rPr lang="sv-SE" sz="2000" b="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sv-SE" sz="2000" b="0" dirty="0" err="1">
                <a:solidFill>
                  <a:schemeClr val="tx2"/>
                </a:solidFill>
                <a:latin typeface="+mn-lt"/>
              </a:rPr>
              <a:t>fracture</a:t>
            </a:r>
            <a:r>
              <a:rPr lang="sv-SE" sz="2000" b="0" dirty="0">
                <a:solidFill>
                  <a:schemeClr val="tx2"/>
                </a:solidFill>
                <a:latin typeface="+mn-lt"/>
              </a:rPr>
              <a:t> risk </a:t>
            </a:r>
            <a:r>
              <a:rPr lang="sv-SE" sz="2000" b="0" dirty="0" err="1">
                <a:solidFill>
                  <a:schemeClr val="tx2"/>
                </a:solidFill>
                <a:latin typeface="+mn-lt"/>
              </a:rPr>
              <a:t>with</a:t>
            </a:r>
            <a:r>
              <a:rPr lang="sv-SE" sz="2000" b="0" dirty="0">
                <a:solidFill>
                  <a:schemeClr val="tx2"/>
                </a:solidFill>
                <a:latin typeface="+mn-lt"/>
              </a:rPr>
              <a:t> 75%</a:t>
            </a:r>
          </a:p>
          <a:p>
            <a:endParaRPr lang="sv-SE" sz="2000" b="0" dirty="0" smtClean="0">
              <a:solidFill>
                <a:schemeClr val="tx2"/>
              </a:solidFill>
              <a:latin typeface="+mn-lt"/>
            </a:endParaRPr>
          </a:p>
          <a:p>
            <a:r>
              <a:rPr lang="sv-SE" sz="2000" b="0" dirty="0" smtClean="0">
                <a:solidFill>
                  <a:schemeClr val="tx2"/>
                </a:solidFill>
                <a:latin typeface="+mn-lt"/>
              </a:rPr>
              <a:t>- be </a:t>
            </a:r>
            <a:r>
              <a:rPr lang="sv-SE" sz="2000" b="0" dirty="0" err="1" smtClean="0">
                <a:solidFill>
                  <a:schemeClr val="tx2"/>
                </a:solidFill>
                <a:latin typeface="+mn-lt"/>
              </a:rPr>
              <a:t>about</a:t>
            </a:r>
            <a:r>
              <a:rPr lang="sv-SE" sz="2000" b="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sv-SE" sz="2000" b="0" dirty="0">
                <a:solidFill>
                  <a:schemeClr val="tx2"/>
                </a:solidFill>
                <a:latin typeface="+mn-lt"/>
              </a:rPr>
              <a:t>4 </a:t>
            </a:r>
            <a:r>
              <a:rPr lang="sv-SE" sz="2000" b="0" dirty="0" err="1">
                <a:solidFill>
                  <a:schemeClr val="tx2"/>
                </a:solidFill>
                <a:latin typeface="+mn-lt"/>
              </a:rPr>
              <a:t>times</a:t>
            </a:r>
            <a:r>
              <a:rPr lang="sv-SE" sz="2000" b="0" dirty="0">
                <a:solidFill>
                  <a:schemeClr val="tx2"/>
                </a:solidFill>
                <a:latin typeface="+mn-lt"/>
              </a:rPr>
              <a:t> </a:t>
            </a:r>
            <a:r>
              <a:rPr lang="sv-SE" sz="2000" b="0" dirty="0" err="1">
                <a:solidFill>
                  <a:schemeClr val="tx2"/>
                </a:solidFill>
                <a:latin typeface="+mn-lt"/>
              </a:rPr>
              <a:t>more</a:t>
            </a:r>
            <a:r>
              <a:rPr lang="sv-SE" sz="2000" b="0" dirty="0">
                <a:solidFill>
                  <a:schemeClr val="tx2"/>
                </a:solidFill>
                <a:latin typeface="+mn-lt"/>
              </a:rPr>
              <a:t> </a:t>
            </a:r>
            <a:r>
              <a:rPr lang="sv-SE" sz="2000" b="0" dirty="0" err="1">
                <a:solidFill>
                  <a:schemeClr val="tx2"/>
                </a:solidFill>
                <a:latin typeface="+mn-lt"/>
              </a:rPr>
              <a:t>frequent</a:t>
            </a:r>
            <a:r>
              <a:rPr lang="sv-SE" sz="2000" b="0" dirty="0">
                <a:solidFill>
                  <a:schemeClr val="tx2"/>
                </a:solidFill>
                <a:latin typeface="+mn-lt"/>
              </a:rPr>
              <a:t> </a:t>
            </a:r>
          </a:p>
          <a:p>
            <a:r>
              <a:rPr lang="sv-SE" sz="2000" b="0" dirty="0" smtClean="0">
                <a:solidFill>
                  <a:schemeClr val="tx2"/>
                </a:solidFill>
                <a:latin typeface="+mn-lt"/>
              </a:rPr>
              <a:t>  </a:t>
            </a:r>
            <a:r>
              <a:rPr lang="sv-SE" sz="2000" b="0" dirty="0" err="1" smtClean="0">
                <a:solidFill>
                  <a:schemeClr val="tx2"/>
                </a:solidFill>
                <a:latin typeface="+mn-lt"/>
              </a:rPr>
              <a:t>among</a:t>
            </a:r>
            <a:r>
              <a:rPr lang="sv-SE" sz="2000" b="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sv-SE" sz="2000" b="0" dirty="0">
                <a:solidFill>
                  <a:schemeClr val="tx2"/>
                </a:solidFill>
                <a:latin typeface="+mn-lt"/>
              </a:rPr>
              <a:t>statin </a:t>
            </a:r>
            <a:r>
              <a:rPr lang="sv-SE" sz="2000" b="0" dirty="0" err="1">
                <a:solidFill>
                  <a:schemeClr val="tx2"/>
                </a:solidFill>
                <a:latin typeface="+mn-lt"/>
              </a:rPr>
              <a:t>users</a:t>
            </a:r>
            <a:r>
              <a:rPr lang="sv-SE" sz="2000" b="0" dirty="0">
                <a:solidFill>
                  <a:schemeClr val="tx2"/>
                </a:solidFill>
                <a:latin typeface="+mn-lt"/>
              </a:rPr>
              <a:t> </a:t>
            </a:r>
            <a:endParaRPr lang="sv-SE" sz="2000" b="0" dirty="0" smtClean="0">
              <a:solidFill>
                <a:schemeClr val="tx2"/>
              </a:solidFill>
              <a:latin typeface="+mn-lt"/>
            </a:endParaRPr>
          </a:p>
          <a:p>
            <a:endParaRPr lang="sv-SE" sz="2000" b="0" dirty="0">
              <a:solidFill>
                <a:schemeClr val="tx2"/>
              </a:solidFill>
              <a:latin typeface="+mn-lt"/>
            </a:endParaRPr>
          </a:p>
          <a:p>
            <a:r>
              <a:rPr lang="sv-SE" sz="2000" b="0" dirty="0" err="1" smtClean="0">
                <a:solidFill>
                  <a:schemeClr val="tx2"/>
                </a:solidFill>
                <a:latin typeface="+mn-lt"/>
              </a:rPr>
              <a:t>to</a:t>
            </a:r>
            <a:r>
              <a:rPr lang="sv-SE" sz="2000" b="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sv-SE" sz="2000" b="0" dirty="0" err="1">
                <a:solidFill>
                  <a:schemeClr val="tx2"/>
                </a:solidFill>
                <a:latin typeface="+mn-lt"/>
              </a:rPr>
              <a:t>completely</a:t>
            </a:r>
            <a:r>
              <a:rPr lang="sv-SE" sz="2000" b="0" dirty="0">
                <a:solidFill>
                  <a:schemeClr val="tx2"/>
                </a:solidFill>
                <a:latin typeface="+mn-lt"/>
              </a:rPr>
              <a:t> </a:t>
            </a:r>
            <a:r>
              <a:rPr lang="sv-SE" sz="2000" b="0" dirty="0" err="1">
                <a:solidFill>
                  <a:schemeClr val="tx2"/>
                </a:solidFill>
                <a:latin typeface="+mn-lt"/>
              </a:rPr>
              <a:t>explain</a:t>
            </a:r>
            <a:endParaRPr lang="sv-SE" sz="2000" b="0" dirty="0">
              <a:solidFill>
                <a:schemeClr val="tx2"/>
              </a:solidFill>
              <a:latin typeface="+mn-lt"/>
            </a:endParaRPr>
          </a:p>
          <a:p>
            <a:r>
              <a:rPr lang="sv-SE" sz="2000" b="0" dirty="0">
                <a:solidFill>
                  <a:schemeClr val="tx2"/>
                </a:solidFill>
                <a:latin typeface="+mn-lt"/>
              </a:rPr>
              <a:t>the </a:t>
            </a:r>
            <a:r>
              <a:rPr lang="sv-SE" sz="2000" b="0" dirty="0" err="1">
                <a:solidFill>
                  <a:schemeClr val="tx2"/>
                </a:solidFill>
                <a:latin typeface="+mn-lt"/>
              </a:rPr>
              <a:t>observed</a:t>
            </a:r>
            <a:r>
              <a:rPr lang="sv-SE" sz="2000" b="0" dirty="0">
                <a:solidFill>
                  <a:schemeClr val="tx2"/>
                </a:solidFill>
                <a:latin typeface="+mn-lt"/>
              </a:rPr>
              <a:t> </a:t>
            </a:r>
            <a:r>
              <a:rPr lang="sv-SE" sz="2000" b="0" dirty="0" err="1">
                <a:solidFill>
                  <a:schemeClr val="tx2"/>
                </a:solidFill>
                <a:latin typeface="+mn-lt"/>
              </a:rPr>
              <a:t>assocation</a:t>
            </a:r>
            <a:endParaRPr lang="sv-SE" sz="2000" b="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" name="textruta 7"/>
          <p:cNvSpPr txBox="1"/>
          <p:nvPr/>
        </p:nvSpPr>
        <p:spPr>
          <a:xfrm>
            <a:off x="716556" y="1385549"/>
            <a:ext cx="5904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Reverse-Bayes</a:t>
            </a:r>
            <a:r>
              <a:rPr lang="sv-SE" dirty="0"/>
              <a:t> </a:t>
            </a:r>
            <a:r>
              <a:rPr lang="sv-SE" dirty="0" err="1"/>
              <a:t>analysis</a:t>
            </a:r>
            <a:r>
              <a:rPr lang="sv-SE" dirty="0"/>
              <a:t> – </a:t>
            </a:r>
            <a:r>
              <a:rPr lang="sv-SE" dirty="0" err="1"/>
              <a:t>unmeasured</a:t>
            </a:r>
            <a:r>
              <a:rPr lang="sv-SE" dirty="0"/>
              <a:t> </a:t>
            </a:r>
            <a:r>
              <a:rPr lang="sv-SE" dirty="0" err="1"/>
              <a:t>confounding</a:t>
            </a:r>
            <a:endParaRPr lang="sv-SE" b="0" dirty="0" smtClean="0">
              <a:solidFill>
                <a:schemeClr val="tx2"/>
              </a:solidFill>
            </a:endParaRPr>
          </a:p>
        </p:txBody>
      </p:sp>
      <p:sp>
        <p:nvSpPr>
          <p:cNvPr id="12" name="Rektangel 11"/>
          <p:cNvSpPr/>
          <p:nvPr/>
        </p:nvSpPr>
        <p:spPr bwMode="auto">
          <a:xfrm>
            <a:off x="0" y="0"/>
            <a:ext cx="1858098" cy="30875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4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2d. Meta-analysis</a:t>
            </a:r>
          </a:p>
        </p:txBody>
      </p:sp>
    </p:spTree>
    <p:extLst>
      <p:ext uri="{BB962C8B-B14F-4D97-AF65-F5344CB8AC3E}">
        <p14:creationId xmlns:p14="http://schemas.microsoft.com/office/powerpoint/2010/main" val="328727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26637" y="129392"/>
            <a:ext cx="7605109" cy="1139825"/>
          </a:xfrm>
        </p:spPr>
        <p:txBody>
          <a:bodyPr/>
          <a:lstStyle/>
          <a:p>
            <a:r>
              <a:rPr lang="sv-SE" sz="3200" dirty="0" err="1" smtClean="0"/>
              <a:t>Bayesian</a:t>
            </a:r>
            <a:r>
              <a:rPr lang="sv-SE" sz="3200" dirty="0" smtClean="0"/>
              <a:t> </a:t>
            </a:r>
            <a:r>
              <a:rPr lang="sv-SE" sz="3200" dirty="0" err="1" smtClean="0"/>
              <a:t>perspective</a:t>
            </a:r>
            <a:r>
              <a:rPr lang="sv-SE" sz="3200" dirty="0" smtClean="0"/>
              <a:t> in meta-analysis (</a:t>
            </a:r>
            <a:r>
              <a:rPr lang="sv-SE" sz="3200" dirty="0" err="1" smtClean="0"/>
              <a:t>cont</a:t>
            </a:r>
            <a:r>
              <a:rPr lang="sv-SE" sz="3200" dirty="0" smtClean="0"/>
              <a:t>.)</a:t>
            </a:r>
            <a:br>
              <a:rPr lang="sv-SE" sz="3200" dirty="0" smtClean="0"/>
            </a:br>
            <a:endParaRPr lang="sv-SE" sz="2400" dirty="0"/>
          </a:p>
        </p:txBody>
      </p:sp>
      <p:sp>
        <p:nvSpPr>
          <p:cNvPr id="5" name="Rektangel 4"/>
          <p:cNvSpPr/>
          <p:nvPr/>
        </p:nvSpPr>
        <p:spPr>
          <a:xfrm>
            <a:off x="4328113" y="6346144"/>
            <a:ext cx="3903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smtClean="0"/>
              <a:t>(</a:t>
            </a:r>
            <a:r>
              <a:rPr lang="sv-SE" dirty="0" err="1" smtClean="0"/>
              <a:t>McCandless</a:t>
            </a:r>
            <a:r>
              <a:rPr lang="sv-SE" dirty="0" smtClean="0"/>
              <a:t>, </a:t>
            </a:r>
            <a:r>
              <a:rPr lang="sv-SE" dirty="0" err="1" smtClean="0"/>
              <a:t>Epidemiology</a:t>
            </a:r>
            <a:r>
              <a:rPr lang="sv-SE" dirty="0" smtClean="0"/>
              <a:t> 2012)</a:t>
            </a:r>
            <a:endParaRPr lang="sv-SE" dirty="0"/>
          </a:p>
        </p:txBody>
      </p:sp>
      <p:sp>
        <p:nvSpPr>
          <p:cNvPr id="7" name="textruta 6"/>
          <p:cNvSpPr txBox="1"/>
          <p:nvPr/>
        </p:nvSpPr>
        <p:spPr>
          <a:xfrm>
            <a:off x="5214577" y="2895417"/>
            <a:ext cx="38587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b="0" dirty="0" smtClean="0">
                <a:solidFill>
                  <a:schemeClr val="tx2"/>
                </a:solidFill>
                <a:latin typeface="+mn-lt"/>
              </a:rPr>
              <a:t>Moderate </a:t>
            </a:r>
            <a:r>
              <a:rPr lang="sv-SE" sz="2000" b="0" dirty="0" err="1" smtClean="0">
                <a:solidFill>
                  <a:schemeClr val="tx2"/>
                </a:solidFill>
                <a:latin typeface="+mn-lt"/>
              </a:rPr>
              <a:t>amounts</a:t>
            </a:r>
            <a:r>
              <a:rPr lang="sv-SE" sz="2000" b="0" dirty="0" smtClean="0">
                <a:solidFill>
                  <a:schemeClr val="tx2"/>
                </a:solidFill>
                <a:latin typeface="+mn-lt"/>
              </a:rPr>
              <a:t> of </a:t>
            </a:r>
            <a:br>
              <a:rPr lang="sv-SE" sz="2000" b="0" dirty="0" smtClean="0">
                <a:solidFill>
                  <a:schemeClr val="tx2"/>
                </a:solidFill>
                <a:latin typeface="+mn-lt"/>
              </a:rPr>
            </a:br>
            <a:r>
              <a:rPr lang="sv-SE" sz="2000" b="0" dirty="0" err="1" smtClean="0">
                <a:solidFill>
                  <a:schemeClr val="tx2"/>
                </a:solidFill>
                <a:latin typeface="+mn-lt"/>
              </a:rPr>
              <a:t>selection</a:t>
            </a:r>
            <a:r>
              <a:rPr lang="sv-SE" sz="2000" b="0" dirty="0" smtClean="0">
                <a:solidFill>
                  <a:schemeClr val="tx2"/>
                </a:solidFill>
                <a:latin typeface="+mn-lt"/>
              </a:rPr>
              <a:t> bias, </a:t>
            </a:r>
            <a:r>
              <a:rPr lang="sv-SE" sz="2000" b="0" dirty="0" err="1" smtClean="0">
                <a:solidFill>
                  <a:schemeClr val="tx2"/>
                </a:solidFill>
                <a:latin typeface="+mn-lt"/>
              </a:rPr>
              <a:t>typically</a:t>
            </a:r>
            <a:r>
              <a:rPr lang="sv-SE" sz="2000" b="0" dirty="0" smtClean="0">
                <a:solidFill>
                  <a:schemeClr val="tx2"/>
                </a:solidFill>
                <a:latin typeface="+mn-lt"/>
              </a:rPr>
              <a:t> of </a:t>
            </a:r>
          </a:p>
          <a:p>
            <a:r>
              <a:rPr lang="sv-SE" sz="2000" b="0" dirty="0" err="1" smtClean="0">
                <a:solidFill>
                  <a:schemeClr val="tx2"/>
                </a:solidFill>
                <a:latin typeface="+mn-lt"/>
              </a:rPr>
              <a:t>those</a:t>
            </a:r>
            <a:r>
              <a:rPr lang="sv-SE" sz="2000" b="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sv-SE" sz="2000" b="0" dirty="0" err="1" smtClean="0">
                <a:solidFill>
                  <a:schemeClr val="tx2"/>
                </a:solidFill>
                <a:latin typeface="+mn-lt"/>
              </a:rPr>
              <a:t>observed</a:t>
            </a:r>
            <a:r>
              <a:rPr lang="sv-SE" sz="2000" b="0" dirty="0" smtClean="0">
                <a:solidFill>
                  <a:schemeClr val="tx2"/>
                </a:solidFill>
                <a:latin typeface="+mn-lt"/>
              </a:rPr>
              <a:t> in </a:t>
            </a:r>
            <a:r>
              <a:rPr lang="sv-SE" sz="2000" b="0" dirty="0" err="1" smtClean="0">
                <a:solidFill>
                  <a:schemeClr val="tx2"/>
                </a:solidFill>
                <a:latin typeface="+mn-lt"/>
              </a:rPr>
              <a:t>some</a:t>
            </a:r>
            <a:r>
              <a:rPr lang="sv-SE" sz="2000" b="0" dirty="0" smtClean="0">
                <a:solidFill>
                  <a:schemeClr val="tx2"/>
                </a:solidFill>
                <a:latin typeface="+mn-lt"/>
              </a:rPr>
              <a:t> studies,</a:t>
            </a:r>
          </a:p>
          <a:p>
            <a:r>
              <a:rPr lang="sv-SE" sz="2000" b="0" dirty="0" err="1" smtClean="0">
                <a:solidFill>
                  <a:schemeClr val="tx2"/>
                </a:solidFill>
                <a:latin typeface="+mn-lt"/>
              </a:rPr>
              <a:t>could</a:t>
            </a:r>
            <a:r>
              <a:rPr lang="sv-SE" sz="2000" b="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sv-SE" sz="2000" b="0" dirty="0" err="1" smtClean="0">
                <a:solidFill>
                  <a:schemeClr val="tx2"/>
                </a:solidFill>
                <a:latin typeface="+mn-lt"/>
              </a:rPr>
              <a:t>eliminate</a:t>
            </a:r>
            <a:r>
              <a:rPr lang="sv-SE" sz="2000" b="0" dirty="0" smtClean="0">
                <a:solidFill>
                  <a:schemeClr val="tx2"/>
                </a:solidFill>
                <a:latin typeface="+mn-lt"/>
              </a:rPr>
              <a:t> the association</a:t>
            </a:r>
            <a:endParaRPr lang="sv-SE" sz="2000" b="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" name="textruta 7"/>
          <p:cNvSpPr txBox="1"/>
          <p:nvPr/>
        </p:nvSpPr>
        <p:spPr>
          <a:xfrm>
            <a:off x="716554" y="1251897"/>
            <a:ext cx="4666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Assessing</a:t>
            </a:r>
            <a:r>
              <a:rPr lang="sv-SE" dirty="0" smtClean="0"/>
              <a:t> the </a:t>
            </a:r>
            <a:r>
              <a:rPr lang="sv-SE" dirty="0" err="1" smtClean="0"/>
              <a:t>impact</a:t>
            </a:r>
            <a:r>
              <a:rPr lang="sv-SE" dirty="0" smtClean="0"/>
              <a:t> of </a:t>
            </a:r>
            <a:r>
              <a:rPr lang="sv-SE" dirty="0" err="1" smtClean="0"/>
              <a:t>selection</a:t>
            </a:r>
            <a:r>
              <a:rPr lang="sv-SE" dirty="0" smtClean="0"/>
              <a:t> bias </a:t>
            </a:r>
            <a:r>
              <a:rPr lang="el-GR" dirty="0" smtClean="0"/>
              <a:t>ᴪ</a:t>
            </a:r>
            <a:endParaRPr lang="sv-SE" b="0" dirty="0" smtClean="0">
              <a:solidFill>
                <a:schemeClr val="tx2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483" y="1590451"/>
            <a:ext cx="4619082" cy="4595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ktangel 8"/>
          <p:cNvSpPr/>
          <p:nvPr/>
        </p:nvSpPr>
        <p:spPr bwMode="auto">
          <a:xfrm>
            <a:off x="0" y="0"/>
            <a:ext cx="1858098" cy="30875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4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2d. Meta-analysis</a:t>
            </a:r>
          </a:p>
        </p:txBody>
      </p:sp>
    </p:spTree>
    <p:extLst>
      <p:ext uri="{BB962C8B-B14F-4D97-AF65-F5344CB8AC3E}">
        <p14:creationId xmlns:p14="http://schemas.microsoft.com/office/powerpoint/2010/main" val="150268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3200" dirty="0" err="1" smtClean="0"/>
              <a:t>How</a:t>
            </a:r>
            <a:r>
              <a:rPr lang="sv-SE" sz="3200" dirty="0" smtClean="0"/>
              <a:t> </a:t>
            </a:r>
            <a:r>
              <a:rPr lang="sv-SE" sz="3200" dirty="0" err="1" smtClean="0"/>
              <a:t>can</a:t>
            </a:r>
            <a:r>
              <a:rPr lang="sv-SE" sz="3200" dirty="0" smtClean="0"/>
              <a:t> </a:t>
            </a:r>
            <a:r>
              <a:rPr lang="sv-SE" sz="3200" dirty="0" err="1" smtClean="0"/>
              <a:t>Bayesian</a:t>
            </a:r>
            <a:r>
              <a:rPr lang="sv-SE" sz="3200" dirty="0" smtClean="0"/>
              <a:t> </a:t>
            </a:r>
            <a:r>
              <a:rPr lang="sv-SE" sz="3200" dirty="0" err="1" smtClean="0"/>
              <a:t>perspectives</a:t>
            </a:r>
            <a:r>
              <a:rPr lang="sv-SE" sz="3200" dirty="0" smtClean="0"/>
              <a:t> be promoted in </a:t>
            </a:r>
            <a:r>
              <a:rPr lang="sv-SE" sz="3200" dirty="0" err="1" smtClean="0"/>
              <a:t>epidemiological</a:t>
            </a:r>
            <a:r>
              <a:rPr lang="sv-SE" sz="3200" dirty="0" smtClean="0"/>
              <a:t> research?</a:t>
            </a:r>
            <a:endParaRPr lang="sv-SE" sz="3200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669413" y="1967423"/>
            <a:ext cx="7904570" cy="3563159"/>
          </a:xfrm>
        </p:spPr>
        <p:txBody>
          <a:bodyPr/>
          <a:lstStyle/>
          <a:p>
            <a:r>
              <a:rPr lang="en-US" dirty="0" smtClean="0"/>
              <a:t>Continue publishing illustrative examples </a:t>
            </a:r>
          </a:p>
          <a:p>
            <a:r>
              <a:rPr lang="en-US" dirty="0" smtClean="0"/>
              <a:t>Guideline work</a:t>
            </a:r>
          </a:p>
          <a:p>
            <a:pPr lvl="1"/>
            <a:r>
              <a:rPr lang="en-US" sz="1800" dirty="0" smtClean="0"/>
              <a:t>Best practice for reporting Bayesian analysis </a:t>
            </a:r>
            <a:br>
              <a:rPr lang="en-US" sz="1800" dirty="0" smtClean="0"/>
            </a:br>
            <a:r>
              <a:rPr lang="en-US" sz="1800" dirty="0" smtClean="0"/>
              <a:t>in Epidemiology</a:t>
            </a:r>
          </a:p>
          <a:p>
            <a:pPr marL="325438" indent="-342900"/>
            <a:r>
              <a:rPr lang="en-US" dirty="0" smtClean="0"/>
              <a:t>Structured methods for assessing prior beliefs</a:t>
            </a:r>
            <a:br>
              <a:rPr lang="en-US" dirty="0" smtClean="0"/>
            </a:br>
            <a:r>
              <a:rPr lang="en-US" sz="2000" dirty="0" smtClean="0">
                <a:solidFill>
                  <a:schemeClr val="tx1"/>
                </a:solidFill>
              </a:rPr>
              <a:t>			(Johnson et al. </a:t>
            </a:r>
            <a:r>
              <a:rPr lang="en-US" sz="2000" dirty="0" err="1" smtClean="0">
                <a:solidFill>
                  <a:schemeClr val="tx1"/>
                </a:solidFill>
              </a:rPr>
              <a:t>Jrn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Clin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Epidemol</a:t>
            </a:r>
            <a:r>
              <a:rPr lang="en-US" sz="2000" dirty="0" smtClean="0">
                <a:solidFill>
                  <a:schemeClr val="tx1"/>
                </a:solidFill>
              </a:rPr>
              <a:t> 2010)</a:t>
            </a:r>
          </a:p>
          <a:p>
            <a:pPr marL="325438" indent="-342900"/>
            <a:r>
              <a:rPr lang="en-US" dirty="0" smtClean="0"/>
              <a:t>Analytical methods</a:t>
            </a:r>
          </a:p>
          <a:p>
            <a:pPr marL="795338" lvl="1" indent="-342900"/>
            <a:r>
              <a:rPr lang="en-US" sz="1800" dirty="0"/>
              <a:t>Accuracy of simplistic methods (?)</a:t>
            </a:r>
          </a:p>
          <a:p>
            <a:pPr marL="795338" lvl="1" indent="-342900"/>
            <a:r>
              <a:rPr lang="en-US" sz="1800" dirty="0"/>
              <a:t>Availability of more advanced methods (when needed)</a:t>
            </a:r>
          </a:p>
          <a:p>
            <a:pPr marL="795338" lvl="1" indent="-342900"/>
            <a:r>
              <a:rPr lang="en-US" sz="1800" dirty="0"/>
              <a:t>Methodological development</a:t>
            </a:r>
          </a:p>
        </p:txBody>
      </p:sp>
      <p:sp>
        <p:nvSpPr>
          <p:cNvPr id="4" name="Ellips 3"/>
          <p:cNvSpPr/>
          <p:nvPr/>
        </p:nvSpPr>
        <p:spPr bwMode="auto">
          <a:xfrm>
            <a:off x="6887688" y="1751609"/>
            <a:ext cx="1923801" cy="146660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Show the benefits -attack</a:t>
            </a:r>
            <a:r>
              <a:rPr kumimoji="0" lang="en-US" sz="1600" b="1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the obstacles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5" name="Rektangel 4"/>
          <p:cNvSpPr/>
          <p:nvPr/>
        </p:nvSpPr>
        <p:spPr bwMode="auto">
          <a:xfrm>
            <a:off x="0" y="0"/>
            <a:ext cx="1496291" cy="30875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4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3. </a:t>
            </a:r>
            <a:r>
              <a:rPr kumimoji="0" lang="sv-SE" sz="1400" b="1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Conclusions</a:t>
            </a:r>
            <a:endParaRPr kumimoji="0" lang="sv-SE" sz="14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03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The </a:t>
            </a:r>
            <a:r>
              <a:rPr lang="sv-SE" dirty="0" err="1" smtClean="0"/>
              <a:t>Field</a:t>
            </a:r>
            <a:r>
              <a:rPr lang="sv-SE" dirty="0" smtClean="0"/>
              <a:t> of </a:t>
            </a:r>
            <a:r>
              <a:rPr lang="sv-SE" dirty="0" err="1" smtClean="0"/>
              <a:t>Epidemiology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study  of occurrence, determinants and consequences of disease</a:t>
            </a:r>
          </a:p>
          <a:p>
            <a:endParaRPr lang="en-US" dirty="0"/>
          </a:p>
          <a:p>
            <a:r>
              <a:rPr lang="en-US" dirty="0" smtClean="0"/>
              <a:t>Both chronic and infectious diseases</a:t>
            </a:r>
          </a:p>
          <a:p>
            <a:endParaRPr lang="en-US" dirty="0"/>
          </a:p>
          <a:p>
            <a:r>
              <a:rPr lang="en-US" dirty="0" smtClean="0"/>
              <a:t>Determinants (both risk and preventive factors) </a:t>
            </a:r>
          </a:p>
          <a:p>
            <a:pPr lvl="1"/>
            <a:r>
              <a:rPr lang="en-US" dirty="0" smtClean="0"/>
              <a:t>Environmental</a:t>
            </a:r>
          </a:p>
          <a:p>
            <a:pPr lvl="1"/>
            <a:r>
              <a:rPr lang="en-US" dirty="0" smtClean="0"/>
              <a:t>Life-style</a:t>
            </a:r>
          </a:p>
          <a:p>
            <a:pPr lvl="1"/>
            <a:r>
              <a:rPr lang="en-US" dirty="0" smtClean="0"/>
              <a:t>Genetics</a:t>
            </a:r>
          </a:p>
          <a:p>
            <a:pPr lvl="1"/>
            <a:r>
              <a:rPr lang="en-US" dirty="0" smtClean="0"/>
              <a:t>Social</a:t>
            </a:r>
          </a:p>
          <a:p>
            <a:pPr lvl="1"/>
            <a:r>
              <a:rPr lang="en-US" dirty="0" smtClean="0"/>
              <a:t>...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452438" lvl="1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ktangel 3"/>
          <p:cNvSpPr/>
          <p:nvPr/>
        </p:nvSpPr>
        <p:spPr bwMode="auto">
          <a:xfrm>
            <a:off x="0" y="0"/>
            <a:ext cx="2363190" cy="30875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4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1. </a:t>
            </a:r>
            <a:r>
              <a:rPr kumimoji="0" lang="sv-SE" sz="1400" b="1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What</a:t>
            </a:r>
            <a:r>
              <a:rPr kumimoji="0" lang="sv-SE" sz="14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is </a:t>
            </a:r>
            <a:r>
              <a:rPr kumimoji="0" lang="sv-SE" sz="1400" b="1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Epi</a:t>
            </a:r>
            <a:r>
              <a:rPr lang="sv-SE" sz="1400" dirty="0" err="1" smtClean="0">
                <a:solidFill>
                  <a:schemeClr val="tx2"/>
                </a:solidFill>
              </a:rPr>
              <a:t>demiology</a:t>
            </a:r>
            <a:r>
              <a:rPr lang="sv-SE" sz="1400" dirty="0" smtClean="0">
                <a:solidFill>
                  <a:schemeClr val="tx2"/>
                </a:solidFill>
              </a:rPr>
              <a:t>?</a:t>
            </a:r>
            <a:endParaRPr kumimoji="0" lang="sv-SE" sz="14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42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The </a:t>
            </a:r>
            <a:r>
              <a:rPr lang="sv-SE" dirty="0" err="1" smtClean="0"/>
              <a:t>Field</a:t>
            </a:r>
            <a:r>
              <a:rPr lang="sv-SE" dirty="0" smtClean="0"/>
              <a:t> of </a:t>
            </a:r>
            <a:r>
              <a:rPr lang="sv-SE" dirty="0" err="1" smtClean="0"/>
              <a:t>Epidemiology</a:t>
            </a:r>
            <a:r>
              <a:rPr lang="sv-SE" dirty="0" smtClean="0"/>
              <a:t> (</a:t>
            </a:r>
            <a:r>
              <a:rPr lang="sv-SE" dirty="0" err="1" smtClean="0"/>
              <a:t>cont</a:t>
            </a:r>
            <a:r>
              <a:rPr lang="sv-SE" dirty="0" smtClean="0"/>
              <a:t>.)</a:t>
            </a:r>
            <a:endParaRPr lang="sv-SE" dirty="0"/>
          </a:p>
        </p:txBody>
      </p:sp>
      <p:sp>
        <p:nvSpPr>
          <p:cNvPr id="4" name="textruta 3"/>
          <p:cNvSpPr txBox="1"/>
          <p:nvPr/>
        </p:nvSpPr>
        <p:spPr>
          <a:xfrm>
            <a:off x="546278" y="1781317"/>
            <a:ext cx="34804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b="0" dirty="0" err="1" smtClean="0">
                <a:solidFill>
                  <a:schemeClr val="tx2"/>
                </a:solidFill>
              </a:rPr>
              <a:t>Cardiovascular</a:t>
            </a:r>
            <a:r>
              <a:rPr lang="sv-SE" sz="2000" b="0" dirty="0" smtClean="0">
                <a:solidFill>
                  <a:schemeClr val="tx2"/>
                </a:solidFill>
              </a:rPr>
              <a:t> </a:t>
            </a:r>
            <a:r>
              <a:rPr lang="sv-SE" sz="2000" b="0" dirty="0" err="1" smtClean="0">
                <a:solidFill>
                  <a:schemeClr val="tx2"/>
                </a:solidFill>
              </a:rPr>
              <a:t>epidemiology</a:t>
            </a:r>
            <a:endParaRPr lang="sv-SE" sz="2000" b="0" dirty="0" smtClean="0">
              <a:solidFill>
                <a:schemeClr val="tx2"/>
              </a:solidFill>
            </a:endParaRPr>
          </a:p>
        </p:txBody>
      </p:sp>
      <p:sp>
        <p:nvSpPr>
          <p:cNvPr id="5" name="textruta 4"/>
          <p:cNvSpPr txBox="1"/>
          <p:nvPr/>
        </p:nvSpPr>
        <p:spPr>
          <a:xfrm>
            <a:off x="4925082" y="3300532"/>
            <a:ext cx="2595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b="0" dirty="0" smtClean="0">
                <a:solidFill>
                  <a:schemeClr val="tx2"/>
                </a:solidFill>
              </a:rPr>
              <a:t>Cancer </a:t>
            </a:r>
            <a:r>
              <a:rPr lang="sv-SE" sz="2000" b="0" dirty="0" err="1" smtClean="0">
                <a:solidFill>
                  <a:schemeClr val="tx2"/>
                </a:solidFill>
              </a:rPr>
              <a:t>epidemiology</a:t>
            </a:r>
            <a:endParaRPr lang="sv-SE" sz="2000" b="0" dirty="0" smtClean="0">
              <a:solidFill>
                <a:schemeClr val="tx2"/>
              </a:solidFill>
            </a:endParaRPr>
          </a:p>
        </p:txBody>
      </p:sp>
      <p:sp>
        <p:nvSpPr>
          <p:cNvPr id="6" name="textruta 5"/>
          <p:cNvSpPr txBox="1"/>
          <p:nvPr/>
        </p:nvSpPr>
        <p:spPr>
          <a:xfrm>
            <a:off x="962073" y="4663217"/>
            <a:ext cx="3408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b="0" dirty="0" smtClean="0">
                <a:solidFill>
                  <a:schemeClr val="tx2"/>
                </a:solidFill>
              </a:rPr>
              <a:t>Environmental </a:t>
            </a:r>
            <a:r>
              <a:rPr lang="sv-SE" sz="2000" b="0" dirty="0" err="1" smtClean="0">
                <a:solidFill>
                  <a:schemeClr val="tx2"/>
                </a:solidFill>
              </a:rPr>
              <a:t>epidemiology</a:t>
            </a:r>
            <a:endParaRPr lang="sv-SE" sz="2000" b="0" dirty="0" smtClean="0">
              <a:solidFill>
                <a:schemeClr val="tx2"/>
              </a:solidFill>
            </a:endParaRPr>
          </a:p>
        </p:txBody>
      </p:sp>
      <p:sp>
        <p:nvSpPr>
          <p:cNvPr id="7" name="textruta 6"/>
          <p:cNvSpPr txBox="1"/>
          <p:nvPr/>
        </p:nvSpPr>
        <p:spPr>
          <a:xfrm>
            <a:off x="4866917" y="4263107"/>
            <a:ext cx="3265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b="0" dirty="0" err="1" smtClean="0">
                <a:solidFill>
                  <a:schemeClr val="tx2"/>
                </a:solidFill>
              </a:rPr>
              <a:t>Occupational</a:t>
            </a:r>
            <a:r>
              <a:rPr lang="sv-SE" sz="2000" b="0" dirty="0" smtClean="0">
                <a:solidFill>
                  <a:schemeClr val="tx2"/>
                </a:solidFill>
              </a:rPr>
              <a:t> </a:t>
            </a:r>
            <a:r>
              <a:rPr lang="sv-SE" sz="2000" b="0" dirty="0" err="1" smtClean="0">
                <a:solidFill>
                  <a:schemeClr val="tx2"/>
                </a:solidFill>
              </a:rPr>
              <a:t>epidemiology</a:t>
            </a:r>
            <a:endParaRPr lang="sv-SE" sz="2000" b="0" dirty="0" smtClean="0">
              <a:solidFill>
                <a:schemeClr val="tx2"/>
              </a:solidFill>
            </a:endParaRPr>
          </a:p>
        </p:txBody>
      </p:sp>
      <p:sp>
        <p:nvSpPr>
          <p:cNvPr id="8" name="textruta 7"/>
          <p:cNvSpPr txBox="1"/>
          <p:nvPr/>
        </p:nvSpPr>
        <p:spPr>
          <a:xfrm>
            <a:off x="3426915" y="5360978"/>
            <a:ext cx="27959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b="0" dirty="0" err="1" smtClean="0">
                <a:solidFill>
                  <a:schemeClr val="tx2"/>
                </a:solidFill>
              </a:rPr>
              <a:t>Nutrional</a:t>
            </a:r>
            <a:r>
              <a:rPr lang="sv-SE" sz="2000" b="0" dirty="0" smtClean="0">
                <a:solidFill>
                  <a:schemeClr val="tx2"/>
                </a:solidFill>
              </a:rPr>
              <a:t> </a:t>
            </a:r>
            <a:r>
              <a:rPr lang="sv-SE" sz="2000" b="0" dirty="0" err="1" smtClean="0">
                <a:solidFill>
                  <a:schemeClr val="tx2"/>
                </a:solidFill>
              </a:rPr>
              <a:t>epidemiology</a:t>
            </a:r>
            <a:endParaRPr lang="sv-SE" sz="2000" b="0" dirty="0" smtClean="0">
              <a:solidFill>
                <a:schemeClr val="tx2"/>
              </a:solidFill>
            </a:endParaRPr>
          </a:p>
        </p:txBody>
      </p:sp>
      <p:sp>
        <p:nvSpPr>
          <p:cNvPr id="9" name="textruta 8"/>
          <p:cNvSpPr txBox="1"/>
          <p:nvPr/>
        </p:nvSpPr>
        <p:spPr>
          <a:xfrm>
            <a:off x="546278" y="3700642"/>
            <a:ext cx="30364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b="0" dirty="0" smtClean="0">
                <a:solidFill>
                  <a:schemeClr val="tx2"/>
                </a:solidFill>
              </a:rPr>
              <a:t>Life-</a:t>
            </a:r>
            <a:r>
              <a:rPr lang="sv-SE" sz="2000" b="0" dirty="0" err="1" smtClean="0">
                <a:solidFill>
                  <a:schemeClr val="tx2"/>
                </a:solidFill>
              </a:rPr>
              <a:t>course</a:t>
            </a:r>
            <a:r>
              <a:rPr lang="sv-SE" sz="2000" b="0" dirty="0" smtClean="0">
                <a:solidFill>
                  <a:schemeClr val="tx2"/>
                </a:solidFill>
              </a:rPr>
              <a:t> </a:t>
            </a:r>
            <a:r>
              <a:rPr lang="sv-SE" sz="2000" b="0" dirty="0" err="1" smtClean="0">
                <a:solidFill>
                  <a:schemeClr val="tx2"/>
                </a:solidFill>
              </a:rPr>
              <a:t>epidemiology</a:t>
            </a:r>
            <a:endParaRPr lang="sv-SE" sz="2000" b="0" dirty="0" smtClean="0">
              <a:solidFill>
                <a:schemeClr val="tx2"/>
              </a:solidFill>
            </a:endParaRPr>
          </a:p>
        </p:txBody>
      </p:sp>
      <p:sp>
        <p:nvSpPr>
          <p:cNvPr id="10" name="textruta 9"/>
          <p:cNvSpPr txBox="1"/>
          <p:nvPr/>
        </p:nvSpPr>
        <p:spPr>
          <a:xfrm>
            <a:off x="5094840" y="1878010"/>
            <a:ext cx="26516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b="0" dirty="0" err="1" smtClean="0">
                <a:solidFill>
                  <a:schemeClr val="tx2"/>
                </a:solidFill>
              </a:rPr>
              <a:t>Genetic</a:t>
            </a:r>
            <a:r>
              <a:rPr lang="sv-SE" sz="2000" b="0" dirty="0" smtClean="0">
                <a:solidFill>
                  <a:schemeClr val="tx2"/>
                </a:solidFill>
              </a:rPr>
              <a:t> </a:t>
            </a:r>
            <a:r>
              <a:rPr lang="sv-SE" sz="2000" b="0" dirty="0" err="1" smtClean="0">
                <a:solidFill>
                  <a:schemeClr val="tx2"/>
                </a:solidFill>
              </a:rPr>
              <a:t>epidemiology</a:t>
            </a:r>
            <a:endParaRPr lang="sv-SE" sz="2000" b="0" dirty="0" smtClean="0">
              <a:solidFill>
                <a:schemeClr val="tx2"/>
              </a:solidFill>
            </a:endParaRPr>
          </a:p>
        </p:txBody>
      </p:sp>
      <p:sp>
        <p:nvSpPr>
          <p:cNvPr id="11" name="textruta 10"/>
          <p:cNvSpPr txBox="1"/>
          <p:nvPr/>
        </p:nvSpPr>
        <p:spPr>
          <a:xfrm>
            <a:off x="756088" y="6099995"/>
            <a:ext cx="3820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b="0" dirty="0" err="1" smtClean="0">
                <a:solidFill>
                  <a:schemeClr val="tx2"/>
                </a:solidFill>
              </a:rPr>
              <a:t>Infectious</a:t>
            </a:r>
            <a:r>
              <a:rPr lang="sv-SE" sz="2000" b="0" dirty="0" smtClean="0">
                <a:solidFill>
                  <a:schemeClr val="tx2"/>
                </a:solidFill>
              </a:rPr>
              <a:t> </a:t>
            </a:r>
            <a:r>
              <a:rPr lang="sv-SE" sz="2000" b="0" dirty="0" err="1" smtClean="0">
                <a:solidFill>
                  <a:schemeClr val="tx2"/>
                </a:solidFill>
              </a:rPr>
              <a:t>disease</a:t>
            </a:r>
            <a:r>
              <a:rPr lang="sv-SE" sz="2000" b="0" dirty="0" smtClean="0">
                <a:solidFill>
                  <a:schemeClr val="tx2"/>
                </a:solidFill>
              </a:rPr>
              <a:t> </a:t>
            </a:r>
            <a:r>
              <a:rPr lang="sv-SE" sz="2000" b="0" dirty="0" err="1" smtClean="0">
                <a:solidFill>
                  <a:schemeClr val="tx2"/>
                </a:solidFill>
              </a:rPr>
              <a:t>epidemiology</a:t>
            </a:r>
            <a:endParaRPr lang="sv-SE" sz="2000" b="0" dirty="0" smtClean="0">
              <a:solidFill>
                <a:schemeClr val="tx2"/>
              </a:solidFill>
            </a:endParaRPr>
          </a:p>
        </p:txBody>
      </p:sp>
      <p:sp>
        <p:nvSpPr>
          <p:cNvPr id="12" name="textruta 11"/>
          <p:cNvSpPr txBox="1"/>
          <p:nvPr/>
        </p:nvSpPr>
        <p:spPr>
          <a:xfrm>
            <a:off x="957969" y="2689433"/>
            <a:ext cx="24689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b="0" dirty="0" smtClean="0">
                <a:solidFill>
                  <a:schemeClr val="tx2"/>
                </a:solidFill>
              </a:rPr>
              <a:t>Social </a:t>
            </a:r>
            <a:r>
              <a:rPr lang="sv-SE" sz="2000" b="0" dirty="0" err="1" smtClean="0">
                <a:solidFill>
                  <a:schemeClr val="tx2"/>
                </a:solidFill>
              </a:rPr>
              <a:t>epidemiology</a:t>
            </a:r>
            <a:endParaRPr lang="sv-SE" sz="2000" b="0" dirty="0" smtClean="0">
              <a:solidFill>
                <a:schemeClr val="tx2"/>
              </a:solidFill>
            </a:endParaRPr>
          </a:p>
        </p:txBody>
      </p:sp>
      <p:sp>
        <p:nvSpPr>
          <p:cNvPr id="13" name="textruta 12"/>
          <p:cNvSpPr txBox="1"/>
          <p:nvPr/>
        </p:nvSpPr>
        <p:spPr>
          <a:xfrm>
            <a:off x="6499736" y="6099995"/>
            <a:ext cx="396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b="0" dirty="0" smtClean="0">
                <a:solidFill>
                  <a:schemeClr val="tx2"/>
                </a:solidFill>
              </a:rPr>
              <a:t>...</a:t>
            </a:r>
          </a:p>
        </p:txBody>
      </p:sp>
      <p:sp>
        <p:nvSpPr>
          <p:cNvPr id="14" name="textruta 13"/>
          <p:cNvSpPr txBox="1"/>
          <p:nvPr/>
        </p:nvSpPr>
        <p:spPr>
          <a:xfrm>
            <a:off x="4233959" y="2689433"/>
            <a:ext cx="2598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b="0" dirty="0" smtClean="0">
                <a:solidFill>
                  <a:schemeClr val="tx2"/>
                </a:solidFill>
              </a:rPr>
              <a:t>Clinical </a:t>
            </a:r>
            <a:r>
              <a:rPr lang="sv-SE" sz="2000" b="0" dirty="0" err="1" smtClean="0">
                <a:solidFill>
                  <a:schemeClr val="tx2"/>
                </a:solidFill>
              </a:rPr>
              <a:t>epidemiology</a:t>
            </a:r>
            <a:endParaRPr lang="sv-SE" sz="2000" b="0" dirty="0" smtClean="0">
              <a:solidFill>
                <a:schemeClr val="tx2"/>
              </a:solidFill>
            </a:endParaRPr>
          </a:p>
        </p:txBody>
      </p:sp>
      <p:sp>
        <p:nvSpPr>
          <p:cNvPr id="15" name="Rektangel 14"/>
          <p:cNvSpPr/>
          <p:nvPr/>
        </p:nvSpPr>
        <p:spPr bwMode="auto">
          <a:xfrm>
            <a:off x="0" y="0"/>
            <a:ext cx="2363190" cy="30875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4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1. </a:t>
            </a:r>
            <a:r>
              <a:rPr kumimoji="0" lang="sv-SE" sz="1400" b="1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What</a:t>
            </a:r>
            <a:r>
              <a:rPr kumimoji="0" lang="sv-SE" sz="14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is </a:t>
            </a:r>
            <a:r>
              <a:rPr kumimoji="0" lang="sv-SE" sz="1400" b="1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Epi</a:t>
            </a:r>
            <a:r>
              <a:rPr lang="sv-SE" sz="1400" dirty="0" err="1" smtClean="0">
                <a:solidFill>
                  <a:schemeClr val="tx2"/>
                </a:solidFill>
              </a:rPr>
              <a:t>demiology</a:t>
            </a:r>
            <a:r>
              <a:rPr lang="sv-SE" sz="1400" dirty="0" smtClean="0">
                <a:solidFill>
                  <a:schemeClr val="tx2"/>
                </a:solidFill>
              </a:rPr>
              <a:t>?</a:t>
            </a:r>
            <a:endParaRPr kumimoji="0" lang="sv-SE" sz="14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11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The </a:t>
            </a:r>
            <a:r>
              <a:rPr lang="sv-SE" dirty="0" err="1" smtClean="0"/>
              <a:t>Field</a:t>
            </a:r>
            <a:r>
              <a:rPr lang="sv-SE" dirty="0" smtClean="0"/>
              <a:t> of </a:t>
            </a:r>
            <a:r>
              <a:rPr lang="sv-SE" dirty="0" err="1" smtClean="0"/>
              <a:t>Epidemiology</a:t>
            </a:r>
            <a:r>
              <a:rPr lang="sv-SE" dirty="0" smtClean="0"/>
              <a:t> (</a:t>
            </a:r>
            <a:r>
              <a:rPr lang="sv-SE" dirty="0" err="1" smtClean="0"/>
              <a:t>cont</a:t>
            </a:r>
            <a:r>
              <a:rPr lang="sv-SE" dirty="0" smtClean="0"/>
              <a:t>.)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610037" y="1646789"/>
            <a:ext cx="7587440" cy="3563159"/>
          </a:xfrm>
        </p:spPr>
        <p:txBody>
          <a:bodyPr/>
          <a:lstStyle/>
          <a:p>
            <a:r>
              <a:rPr lang="sv-SE" sz="2000" dirty="0" err="1" smtClean="0"/>
              <a:t>Observational</a:t>
            </a:r>
            <a:r>
              <a:rPr lang="sv-SE" sz="2000" dirty="0" smtClean="0"/>
              <a:t> studies</a:t>
            </a:r>
          </a:p>
          <a:p>
            <a:endParaRPr lang="sv-SE" sz="1800" dirty="0"/>
          </a:p>
          <a:p>
            <a:r>
              <a:rPr lang="sv-SE" sz="2000" dirty="0" err="1" smtClean="0"/>
              <a:t>Samples</a:t>
            </a:r>
            <a:r>
              <a:rPr lang="sv-SE" sz="2000" dirty="0" smtClean="0"/>
              <a:t> </a:t>
            </a:r>
            <a:r>
              <a:rPr lang="sv-SE" sz="2000" dirty="0" err="1" smtClean="0"/>
              <a:t>usually</a:t>
            </a:r>
            <a:r>
              <a:rPr lang="sv-SE" sz="2000" dirty="0" smtClean="0"/>
              <a:t> not </a:t>
            </a:r>
            <a:r>
              <a:rPr lang="sv-SE" sz="2000" dirty="0" err="1" smtClean="0"/>
              <a:t>random</a:t>
            </a:r>
            <a:endParaRPr lang="sv-SE" sz="2000" dirty="0" smtClean="0"/>
          </a:p>
          <a:p>
            <a:endParaRPr lang="sv-SE" sz="1800" dirty="0"/>
          </a:p>
          <a:p>
            <a:r>
              <a:rPr lang="sv-SE" sz="2000" dirty="0" err="1" smtClean="0"/>
              <a:t>Multiple</a:t>
            </a:r>
            <a:r>
              <a:rPr lang="sv-SE" sz="2000" dirty="0" smtClean="0"/>
              <a:t> </a:t>
            </a:r>
            <a:r>
              <a:rPr lang="sv-SE" sz="2000" dirty="0" err="1" smtClean="0"/>
              <a:t>inference</a:t>
            </a:r>
            <a:endParaRPr lang="sv-SE" sz="2000" dirty="0" smtClean="0"/>
          </a:p>
          <a:p>
            <a:pPr lvl="1"/>
            <a:r>
              <a:rPr lang="sv-SE" sz="1800" dirty="0" err="1" smtClean="0"/>
              <a:t>Multiple</a:t>
            </a:r>
            <a:r>
              <a:rPr lang="sv-SE" sz="1800" dirty="0" smtClean="0"/>
              <a:t> risk </a:t>
            </a:r>
            <a:r>
              <a:rPr lang="sv-SE" sz="1800" dirty="0" err="1" smtClean="0"/>
              <a:t>factors</a:t>
            </a:r>
            <a:endParaRPr lang="sv-SE" sz="1800" dirty="0" smtClean="0"/>
          </a:p>
          <a:p>
            <a:pPr lvl="1"/>
            <a:r>
              <a:rPr lang="sv-SE" sz="1800" dirty="0" err="1" smtClean="0"/>
              <a:t>Multiple</a:t>
            </a:r>
            <a:r>
              <a:rPr lang="sv-SE" sz="1800" dirty="0" smtClean="0"/>
              <a:t> </a:t>
            </a:r>
            <a:r>
              <a:rPr lang="sv-SE" sz="1800" dirty="0" err="1" smtClean="0"/>
              <a:t>subgroups</a:t>
            </a:r>
            <a:endParaRPr lang="sv-SE" sz="1800" dirty="0" smtClean="0"/>
          </a:p>
          <a:p>
            <a:endParaRPr lang="sv-SE" sz="1800" dirty="0" smtClean="0"/>
          </a:p>
          <a:p>
            <a:r>
              <a:rPr lang="sv-SE" sz="2000" dirty="0" err="1" smtClean="0"/>
              <a:t>Plauged</a:t>
            </a:r>
            <a:r>
              <a:rPr lang="sv-SE" sz="2000" dirty="0" smtClean="0"/>
              <a:t> by </a:t>
            </a:r>
            <a:r>
              <a:rPr lang="sv-SE" sz="2000" dirty="0" err="1" smtClean="0"/>
              <a:t>multiple</a:t>
            </a:r>
            <a:r>
              <a:rPr lang="sv-SE" sz="2000" dirty="0" smtClean="0"/>
              <a:t> </a:t>
            </a:r>
            <a:r>
              <a:rPr lang="sv-SE" sz="2000" dirty="0" err="1" smtClean="0"/>
              <a:t>sources</a:t>
            </a:r>
            <a:r>
              <a:rPr lang="sv-SE" sz="2000" dirty="0" smtClean="0"/>
              <a:t> of bias</a:t>
            </a:r>
          </a:p>
          <a:p>
            <a:pPr lvl="1"/>
            <a:r>
              <a:rPr lang="sv-SE" sz="1800" dirty="0" err="1" smtClean="0"/>
              <a:t>Selection</a:t>
            </a:r>
            <a:r>
              <a:rPr lang="sv-SE" sz="1800" dirty="0" smtClean="0"/>
              <a:t> bias</a:t>
            </a:r>
          </a:p>
          <a:p>
            <a:pPr lvl="1"/>
            <a:r>
              <a:rPr lang="sv-SE" sz="1800" dirty="0" err="1" smtClean="0"/>
              <a:t>Confounding</a:t>
            </a:r>
            <a:endParaRPr lang="sv-SE" sz="1800" dirty="0" smtClean="0"/>
          </a:p>
          <a:p>
            <a:pPr lvl="1"/>
            <a:r>
              <a:rPr lang="sv-SE" sz="1800" dirty="0" smtClean="0"/>
              <a:t>Information bias (</a:t>
            </a:r>
            <a:r>
              <a:rPr lang="sv-SE" sz="1800" dirty="0" err="1" smtClean="0"/>
              <a:t>inaccurate</a:t>
            </a:r>
            <a:r>
              <a:rPr lang="sv-SE" sz="1800" dirty="0" smtClean="0"/>
              <a:t> </a:t>
            </a:r>
            <a:r>
              <a:rPr lang="sv-SE" sz="1800" dirty="0" err="1" smtClean="0"/>
              <a:t>measurements</a:t>
            </a:r>
            <a:r>
              <a:rPr lang="sv-SE" sz="1800" dirty="0" smtClean="0"/>
              <a:t>) </a:t>
            </a:r>
          </a:p>
          <a:p>
            <a:pPr lvl="1"/>
            <a:endParaRPr lang="sv-SE" sz="1800" dirty="0"/>
          </a:p>
        </p:txBody>
      </p:sp>
      <p:sp>
        <p:nvSpPr>
          <p:cNvPr id="4" name="Höger 3"/>
          <p:cNvSpPr/>
          <p:nvPr/>
        </p:nvSpPr>
        <p:spPr bwMode="auto">
          <a:xfrm>
            <a:off x="4773881" y="3546717"/>
            <a:ext cx="1472540" cy="593766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5" name="textruta 4"/>
          <p:cNvSpPr txBox="1"/>
          <p:nvPr/>
        </p:nvSpPr>
        <p:spPr>
          <a:xfrm>
            <a:off x="6397987" y="3335768"/>
            <a:ext cx="2436886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v-SE" sz="2000" b="0" dirty="0" smtClean="0">
                <a:solidFill>
                  <a:schemeClr val="tx2"/>
                </a:solidFill>
              </a:rPr>
              <a:t>Suitable arena </a:t>
            </a:r>
            <a:br>
              <a:rPr lang="sv-SE" sz="2000" b="0" dirty="0" smtClean="0">
                <a:solidFill>
                  <a:schemeClr val="tx2"/>
                </a:solidFill>
              </a:rPr>
            </a:br>
            <a:r>
              <a:rPr lang="sv-SE" sz="2000" b="0" dirty="0" smtClean="0">
                <a:solidFill>
                  <a:schemeClr val="tx2"/>
                </a:solidFill>
              </a:rPr>
              <a:t>for</a:t>
            </a:r>
          </a:p>
          <a:p>
            <a:r>
              <a:rPr lang="sv-SE" sz="2000" b="0" dirty="0" err="1" smtClean="0">
                <a:solidFill>
                  <a:schemeClr val="tx2"/>
                </a:solidFill>
              </a:rPr>
              <a:t>Bayesian</a:t>
            </a:r>
            <a:r>
              <a:rPr lang="sv-SE" sz="2000" b="0" dirty="0" smtClean="0">
                <a:solidFill>
                  <a:schemeClr val="tx2"/>
                </a:solidFill>
              </a:rPr>
              <a:t> </a:t>
            </a:r>
            <a:r>
              <a:rPr lang="sv-SE" sz="2000" b="0" dirty="0" err="1" smtClean="0">
                <a:solidFill>
                  <a:schemeClr val="tx2"/>
                </a:solidFill>
              </a:rPr>
              <a:t>methods</a:t>
            </a:r>
            <a:r>
              <a:rPr lang="sv-SE" sz="2000" b="0" dirty="0" smtClean="0">
                <a:solidFill>
                  <a:schemeClr val="tx2"/>
                </a:solidFill>
              </a:rPr>
              <a:t>?</a:t>
            </a:r>
          </a:p>
        </p:txBody>
      </p:sp>
      <p:sp>
        <p:nvSpPr>
          <p:cNvPr id="6" name="Rektangel 5"/>
          <p:cNvSpPr/>
          <p:nvPr/>
        </p:nvSpPr>
        <p:spPr bwMode="auto">
          <a:xfrm>
            <a:off x="0" y="0"/>
            <a:ext cx="2363190" cy="30875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4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1. </a:t>
            </a:r>
            <a:r>
              <a:rPr kumimoji="0" lang="sv-SE" sz="1400" b="1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What</a:t>
            </a:r>
            <a:r>
              <a:rPr kumimoji="0" lang="sv-SE" sz="14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is </a:t>
            </a:r>
            <a:r>
              <a:rPr kumimoji="0" lang="sv-SE" sz="1400" b="1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Epi</a:t>
            </a:r>
            <a:r>
              <a:rPr lang="sv-SE" sz="1400" dirty="0" err="1" smtClean="0">
                <a:solidFill>
                  <a:schemeClr val="tx2"/>
                </a:solidFill>
              </a:rPr>
              <a:t>demiology</a:t>
            </a:r>
            <a:r>
              <a:rPr lang="sv-SE" sz="1400" dirty="0" smtClean="0">
                <a:solidFill>
                  <a:schemeClr val="tx2"/>
                </a:solidFill>
              </a:rPr>
              <a:t>?</a:t>
            </a:r>
            <a:endParaRPr kumimoji="0" lang="sv-SE" sz="14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85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Bayesian</a:t>
            </a:r>
            <a:r>
              <a:rPr lang="sv-SE" dirty="0" smtClean="0"/>
              <a:t> </a:t>
            </a:r>
            <a:r>
              <a:rPr lang="sv-SE" dirty="0" err="1" smtClean="0"/>
              <a:t>methods</a:t>
            </a:r>
            <a:r>
              <a:rPr lang="sv-SE" dirty="0" smtClean="0"/>
              <a:t> </a:t>
            </a:r>
            <a:r>
              <a:rPr lang="sv-SE" dirty="0" err="1" smtClean="0"/>
              <a:t>are</a:t>
            </a:r>
            <a:r>
              <a:rPr lang="sv-SE" dirty="0" smtClean="0"/>
              <a:t> still not </a:t>
            </a:r>
            <a:r>
              <a:rPr lang="sv-SE" dirty="0" err="1" smtClean="0"/>
              <a:t>commonly</a:t>
            </a:r>
            <a:r>
              <a:rPr lang="sv-SE" dirty="0" smtClean="0"/>
              <a:t> </a:t>
            </a:r>
            <a:r>
              <a:rPr lang="sv-SE" dirty="0" err="1" smtClean="0"/>
              <a:t>used</a:t>
            </a:r>
            <a:r>
              <a:rPr lang="sv-SE" dirty="0" smtClean="0"/>
              <a:t> in </a:t>
            </a:r>
            <a:r>
              <a:rPr lang="sv-SE" dirty="0" err="1" smtClean="0"/>
              <a:t>Epidemiology</a:t>
            </a:r>
            <a:r>
              <a:rPr lang="sv-SE" dirty="0" smtClean="0"/>
              <a:t>. </a:t>
            </a:r>
            <a:r>
              <a:rPr lang="sv-SE" dirty="0" err="1" smtClean="0"/>
              <a:t>Why</a:t>
            </a:r>
            <a:r>
              <a:rPr lang="sv-SE" dirty="0" smtClean="0"/>
              <a:t>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633787" y="1741792"/>
            <a:ext cx="7587440" cy="3563159"/>
          </a:xfrm>
        </p:spPr>
        <p:txBody>
          <a:bodyPr/>
          <a:lstStyle/>
          <a:p>
            <a:r>
              <a:rPr lang="sv-SE" dirty="0" smtClean="0"/>
              <a:t>”</a:t>
            </a:r>
            <a:r>
              <a:rPr lang="sv-SE" dirty="0" err="1" smtClean="0"/>
              <a:t>Too</a:t>
            </a:r>
            <a:r>
              <a:rPr lang="sv-SE" dirty="0" smtClean="0"/>
              <a:t> </a:t>
            </a:r>
            <a:r>
              <a:rPr lang="sv-SE" dirty="0" err="1" smtClean="0"/>
              <a:t>subjective</a:t>
            </a:r>
            <a:r>
              <a:rPr lang="sv-SE" dirty="0" smtClean="0"/>
              <a:t>”</a:t>
            </a:r>
          </a:p>
          <a:p>
            <a:endParaRPr lang="sv-SE" dirty="0"/>
          </a:p>
          <a:p>
            <a:r>
              <a:rPr lang="sv-SE" dirty="0" smtClean="0"/>
              <a:t>”</a:t>
            </a:r>
            <a:r>
              <a:rPr lang="sv-SE" dirty="0" smtClean="0"/>
              <a:t>Not </a:t>
            </a:r>
            <a:r>
              <a:rPr lang="sv-SE" dirty="0" err="1" smtClean="0"/>
              <a:t>compatible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r>
              <a:rPr lang="sv-SE" dirty="0" smtClean="0"/>
              <a:t> EBM (</a:t>
            </a:r>
            <a:r>
              <a:rPr lang="sv-SE" dirty="0" err="1" smtClean="0"/>
              <a:t>Evidence-based</a:t>
            </a:r>
            <a:r>
              <a:rPr lang="sv-SE" dirty="0" smtClean="0"/>
              <a:t> Medicine)”</a:t>
            </a:r>
          </a:p>
          <a:p>
            <a:pPr marL="0" indent="0">
              <a:buNone/>
            </a:pPr>
            <a:endParaRPr lang="sv-SE" dirty="0"/>
          </a:p>
          <a:p>
            <a:r>
              <a:rPr lang="sv-SE" dirty="0" smtClean="0"/>
              <a:t>”</a:t>
            </a:r>
            <a:r>
              <a:rPr lang="sv-SE" dirty="0" err="1" smtClean="0"/>
              <a:t>Complex</a:t>
            </a:r>
            <a:r>
              <a:rPr lang="sv-SE" dirty="0" smtClean="0"/>
              <a:t> analyses </a:t>
            </a:r>
            <a:r>
              <a:rPr lang="sv-SE" dirty="0" err="1" smtClean="0"/>
              <a:t>that</a:t>
            </a:r>
            <a:r>
              <a:rPr lang="sv-SE" dirty="0" smtClean="0"/>
              <a:t> </a:t>
            </a:r>
            <a:r>
              <a:rPr lang="sv-SE" dirty="0" err="1" smtClean="0"/>
              <a:t>require</a:t>
            </a:r>
            <a:r>
              <a:rPr lang="sv-SE" dirty="0" smtClean="0"/>
              <a:t> specialised </a:t>
            </a:r>
            <a:r>
              <a:rPr lang="sv-SE" dirty="0" err="1" smtClean="0"/>
              <a:t>skills</a:t>
            </a:r>
            <a:r>
              <a:rPr lang="sv-SE" dirty="0" smtClean="0"/>
              <a:t> and software”</a:t>
            </a:r>
          </a:p>
          <a:p>
            <a:endParaRPr lang="sv-SE" dirty="0"/>
          </a:p>
          <a:p>
            <a:r>
              <a:rPr lang="sv-SE" dirty="0" smtClean="0"/>
              <a:t>”Benefit </a:t>
            </a:r>
            <a:r>
              <a:rPr lang="sv-SE" dirty="0" err="1" smtClean="0"/>
              <a:t>unclear</a:t>
            </a:r>
            <a:r>
              <a:rPr lang="sv-SE" dirty="0" smtClean="0"/>
              <a:t>”</a:t>
            </a:r>
          </a:p>
          <a:p>
            <a:endParaRPr lang="sv-SE" dirty="0"/>
          </a:p>
          <a:p>
            <a:r>
              <a:rPr lang="sv-SE" dirty="0" smtClean="0"/>
              <a:t>Not part of the </a:t>
            </a:r>
            <a:r>
              <a:rPr lang="sv-SE" dirty="0" err="1" smtClean="0"/>
              <a:t>generally</a:t>
            </a:r>
            <a:r>
              <a:rPr lang="sv-SE" dirty="0" smtClean="0"/>
              <a:t> accepted STROBE-</a:t>
            </a:r>
            <a:r>
              <a:rPr lang="sv-SE" dirty="0" err="1" smtClean="0"/>
              <a:t>guidelines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>for </a:t>
            </a:r>
            <a:r>
              <a:rPr lang="sv-SE" dirty="0" err="1" smtClean="0"/>
              <a:t>epidemiological</a:t>
            </a:r>
            <a:r>
              <a:rPr lang="sv-SE" dirty="0" smtClean="0"/>
              <a:t> </a:t>
            </a:r>
            <a:r>
              <a:rPr lang="sv-SE" dirty="0" err="1" smtClean="0"/>
              <a:t>reserach</a:t>
            </a:r>
            <a:endParaRPr lang="sv-SE" dirty="0"/>
          </a:p>
        </p:txBody>
      </p:sp>
      <p:sp>
        <p:nvSpPr>
          <p:cNvPr id="4" name="Rektangel 3"/>
          <p:cNvSpPr/>
          <p:nvPr/>
        </p:nvSpPr>
        <p:spPr bwMode="auto">
          <a:xfrm>
            <a:off x="0" y="0"/>
            <a:ext cx="2363190" cy="30875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4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1. </a:t>
            </a:r>
            <a:r>
              <a:rPr kumimoji="0" lang="sv-SE" sz="1400" b="1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What</a:t>
            </a:r>
            <a:r>
              <a:rPr kumimoji="0" lang="sv-SE" sz="14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is </a:t>
            </a:r>
            <a:r>
              <a:rPr kumimoji="0" lang="sv-SE" sz="1400" b="1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Epi</a:t>
            </a:r>
            <a:r>
              <a:rPr lang="sv-SE" sz="1400" dirty="0" err="1" smtClean="0">
                <a:solidFill>
                  <a:schemeClr val="tx2"/>
                </a:solidFill>
              </a:rPr>
              <a:t>demiology</a:t>
            </a:r>
            <a:r>
              <a:rPr lang="sv-SE" sz="1400" dirty="0" smtClean="0">
                <a:solidFill>
                  <a:schemeClr val="tx2"/>
                </a:solidFill>
              </a:rPr>
              <a:t>?</a:t>
            </a:r>
            <a:endParaRPr kumimoji="0" lang="sv-SE" sz="14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76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STROBE – </a:t>
            </a:r>
            <a:r>
              <a:rPr lang="sv-SE" dirty="0" err="1" smtClean="0"/>
              <a:t>guidelines</a:t>
            </a:r>
            <a:r>
              <a:rPr lang="sv-SE" dirty="0" smtClean="0"/>
              <a:t> (2007)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03161" y="5648773"/>
            <a:ext cx="7587440" cy="3563159"/>
          </a:xfrm>
        </p:spPr>
        <p:txBody>
          <a:bodyPr/>
          <a:lstStyle/>
          <a:p>
            <a:r>
              <a:rPr lang="sv-SE" sz="2000" dirty="0" smtClean="0"/>
              <a:t>”</a:t>
            </a:r>
            <a:r>
              <a:rPr lang="sv-SE" sz="2000" dirty="0" err="1" smtClean="0"/>
              <a:t>Bayes</a:t>
            </a:r>
            <a:r>
              <a:rPr lang="sv-SE" sz="2000" dirty="0" smtClean="0"/>
              <a:t>” is not </a:t>
            </a:r>
            <a:r>
              <a:rPr lang="sv-SE" sz="2000" dirty="0" err="1" smtClean="0"/>
              <a:t>mentioned</a:t>
            </a:r>
            <a:r>
              <a:rPr lang="sv-SE" sz="2000" dirty="0" smtClean="0"/>
              <a:t> at all in the 31 page long </a:t>
            </a:r>
            <a:r>
              <a:rPr lang="sv-SE" sz="2000" dirty="0" err="1" smtClean="0"/>
              <a:t>document</a:t>
            </a:r>
            <a:endParaRPr lang="sv-SE" sz="2000" dirty="0" smtClean="0"/>
          </a:p>
          <a:p>
            <a:r>
              <a:rPr lang="sv-SE" sz="2000" dirty="0" err="1" smtClean="0"/>
              <a:t>Published</a:t>
            </a:r>
            <a:r>
              <a:rPr lang="sv-SE" sz="2000" dirty="0" smtClean="0"/>
              <a:t> in 2007 – situation </a:t>
            </a:r>
            <a:r>
              <a:rPr lang="sv-SE" sz="2000" dirty="0" err="1" smtClean="0"/>
              <a:t>much</a:t>
            </a:r>
            <a:r>
              <a:rPr lang="sv-SE" sz="2000" dirty="0" smtClean="0"/>
              <a:t> the same </a:t>
            </a:r>
            <a:r>
              <a:rPr lang="sv-SE" sz="2000" dirty="0" err="1" smtClean="0"/>
              <a:t>since</a:t>
            </a:r>
            <a:r>
              <a:rPr lang="sv-SE" sz="2000" dirty="0" smtClean="0"/>
              <a:t> </a:t>
            </a:r>
            <a:r>
              <a:rPr lang="sv-SE" sz="2000" dirty="0" err="1" smtClean="0"/>
              <a:t>then</a:t>
            </a:r>
            <a:endParaRPr lang="sv-SE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97" y="1639483"/>
            <a:ext cx="6329548" cy="3811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ktangel 4"/>
          <p:cNvSpPr/>
          <p:nvPr/>
        </p:nvSpPr>
        <p:spPr bwMode="auto">
          <a:xfrm>
            <a:off x="0" y="0"/>
            <a:ext cx="2363190" cy="30875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4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1. </a:t>
            </a:r>
            <a:r>
              <a:rPr kumimoji="0" lang="sv-SE" sz="1400" b="1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What</a:t>
            </a:r>
            <a:r>
              <a:rPr kumimoji="0" lang="sv-SE" sz="14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is </a:t>
            </a:r>
            <a:r>
              <a:rPr kumimoji="0" lang="sv-SE" sz="1400" b="1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Epi</a:t>
            </a:r>
            <a:r>
              <a:rPr lang="sv-SE" sz="1400" dirty="0" err="1" smtClean="0">
                <a:solidFill>
                  <a:schemeClr val="tx2"/>
                </a:solidFill>
              </a:rPr>
              <a:t>demiology</a:t>
            </a:r>
            <a:r>
              <a:rPr lang="sv-SE" sz="1400" dirty="0" smtClean="0">
                <a:solidFill>
                  <a:schemeClr val="tx2"/>
                </a:solidFill>
              </a:rPr>
              <a:t>?</a:t>
            </a:r>
            <a:endParaRPr kumimoji="0" lang="sv-SE" sz="14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21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 </a:t>
            </a:r>
            <a:r>
              <a:rPr lang="sv-SE" dirty="0" err="1" smtClean="0"/>
              <a:t>Bayesian</a:t>
            </a:r>
            <a:r>
              <a:rPr lang="sv-SE" dirty="0" smtClean="0"/>
              <a:t> </a:t>
            </a:r>
            <a:r>
              <a:rPr lang="sv-SE" dirty="0" err="1" smtClean="0"/>
              <a:t>perspective</a:t>
            </a:r>
            <a:r>
              <a:rPr lang="sv-SE" dirty="0" smtClean="0"/>
              <a:t> </a:t>
            </a:r>
            <a:r>
              <a:rPr lang="sv-SE" dirty="0" err="1" smtClean="0"/>
              <a:t>does</a:t>
            </a:r>
            <a:r>
              <a:rPr lang="sv-SE" dirty="0" smtClean="0"/>
              <a:t> not 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err="1" smtClean="0"/>
              <a:t>always</a:t>
            </a:r>
            <a:r>
              <a:rPr lang="sv-SE" dirty="0" smtClean="0"/>
              <a:t> </a:t>
            </a:r>
            <a:r>
              <a:rPr lang="sv-SE" dirty="0" err="1" smtClean="0"/>
              <a:t>require</a:t>
            </a:r>
            <a:r>
              <a:rPr lang="sv-SE" dirty="0" smtClean="0"/>
              <a:t> </a:t>
            </a:r>
            <a:r>
              <a:rPr lang="sv-SE" dirty="0" err="1" smtClean="0"/>
              <a:t>complex</a:t>
            </a:r>
            <a:r>
              <a:rPr lang="sv-SE" dirty="0" smtClean="0"/>
              <a:t> </a:t>
            </a:r>
            <a:r>
              <a:rPr lang="sv-SE" dirty="0" err="1" smtClean="0"/>
              <a:t>methods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Simplistic methods often yield sufficient accuracy (?) </a:t>
            </a:r>
            <a:br>
              <a:rPr lang="en-US" dirty="0" smtClean="0"/>
            </a:br>
            <a:r>
              <a:rPr lang="en-US" dirty="0" smtClean="0"/>
              <a:t>for practical purposes</a:t>
            </a:r>
          </a:p>
          <a:p>
            <a:pPr lvl="1"/>
            <a:r>
              <a:rPr lang="en-US" sz="2000" dirty="0" smtClean="0"/>
              <a:t>Information-weighted averaging</a:t>
            </a:r>
          </a:p>
          <a:p>
            <a:pPr lvl="1"/>
            <a:r>
              <a:rPr lang="en-US" sz="2000" dirty="0" smtClean="0"/>
              <a:t>Data-augmentation (prior as a separate stratum)</a:t>
            </a:r>
          </a:p>
          <a:p>
            <a:pPr marL="452438" lvl="1" indent="0">
              <a:buNone/>
            </a:pPr>
            <a:endParaRPr lang="en-US" dirty="0" smtClean="0"/>
          </a:p>
          <a:p>
            <a:pPr marL="452438" lvl="1" indent="0">
              <a:buNone/>
            </a:pPr>
            <a:r>
              <a:rPr lang="en-US" i="1" dirty="0" smtClean="0"/>
              <a:t>”Furthermore, I have yet to see MCMC* make a scientifically meaningful difference in everyday epidemiological problems, even with small or sparse data sets”  </a:t>
            </a:r>
            <a:r>
              <a:rPr lang="en-US" sz="1800" i="1" dirty="0" smtClean="0"/>
              <a:t>* = Markov-Chain Monte Carlo</a:t>
            </a:r>
            <a:endParaRPr lang="en-US" sz="1800" i="1" dirty="0"/>
          </a:p>
        </p:txBody>
      </p:sp>
      <p:sp>
        <p:nvSpPr>
          <p:cNvPr id="4" name="Rektangel 3"/>
          <p:cNvSpPr/>
          <p:nvPr/>
        </p:nvSpPr>
        <p:spPr>
          <a:xfrm>
            <a:off x="1703667" y="5786189"/>
            <a:ext cx="5570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/>
              <a:t>(</a:t>
            </a:r>
            <a:r>
              <a:rPr lang="sv-SE" dirty="0" smtClean="0"/>
              <a:t>Greenland S, </a:t>
            </a:r>
            <a:r>
              <a:rPr lang="sv-SE" dirty="0" err="1"/>
              <a:t>Int</a:t>
            </a:r>
            <a:r>
              <a:rPr lang="sv-SE" dirty="0"/>
              <a:t> </a:t>
            </a:r>
            <a:r>
              <a:rPr lang="sv-SE" dirty="0" err="1"/>
              <a:t>Jrn</a:t>
            </a:r>
            <a:r>
              <a:rPr lang="sv-SE" dirty="0"/>
              <a:t> </a:t>
            </a:r>
            <a:r>
              <a:rPr lang="sv-SE" dirty="0" err="1"/>
              <a:t>Epi</a:t>
            </a:r>
            <a:r>
              <a:rPr lang="sv-SE" dirty="0"/>
              <a:t> </a:t>
            </a:r>
            <a:r>
              <a:rPr lang="sv-SE" dirty="0" smtClean="0"/>
              <a:t>2006;35:765-775, p. 774)</a:t>
            </a:r>
            <a:endParaRPr lang="sv-SE" dirty="0"/>
          </a:p>
        </p:txBody>
      </p:sp>
      <p:sp>
        <p:nvSpPr>
          <p:cNvPr id="6" name="Rektangel 5"/>
          <p:cNvSpPr/>
          <p:nvPr/>
        </p:nvSpPr>
        <p:spPr bwMode="auto">
          <a:xfrm>
            <a:off x="0" y="0"/>
            <a:ext cx="2363190" cy="30875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4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1. </a:t>
            </a:r>
            <a:r>
              <a:rPr kumimoji="0" lang="sv-SE" sz="1400" b="1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What</a:t>
            </a:r>
            <a:r>
              <a:rPr kumimoji="0" lang="sv-SE" sz="14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is </a:t>
            </a:r>
            <a:r>
              <a:rPr kumimoji="0" lang="sv-SE" sz="1400" b="1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Epi</a:t>
            </a:r>
            <a:r>
              <a:rPr lang="sv-SE" sz="1400" dirty="0" err="1" smtClean="0">
                <a:solidFill>
                  <a:schemeClr val="tx2"/>
                </a:solidFill>
              </a:rPr>
              <a:t>demiology</a:t>
            </a:r>
            <a:r>
              <a:rPr lang="sv-SE" sz="1400" dirty="0" smtClean="0">
                <a:solidFill>
                  <a:schemeClr val="tx2"/>
                </a:solidFill>
              </a:rPr>
              <a:t>?</a:t>
            </a:r>
            <a:endParaRPr kumimoji="0" lang="sv-SE" sz="14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78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Bayesian</a:t>
            </a:r>
            <a:r>
              <a:rPr lang="sv-SE" dirty="0" smtClean="0"/>
              <a:t> </a:t>
            </a:r>
            <a:r>
              <a:rPr lang="sv-SE" dirty="0" err="1"/>
              <a:t>methods</a:t>
            </a:r>
            <a:r>
              <a:rPr lang="sv-SE" dirty="0"/>
              <a:t> in 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err="1" smtClean="0"/>
              <a:t>epidemiological</a:t>
            </a:r>
            <a:r>
              <a:rPr lang="sv-SE" dirty="0" smtClean="0"/>
              <a:t> research (and </a:t>
            </a:r>
            <a:r>
              <a:rPr lang="sv-SE" dirty="0" err="1" smtClean="0"/>
              <a:t>practice</a:t>
            </a:r>
            <a:r>
              <a:rPr lang="sv-SE" dirty="0" smtClean="0"/>
              <a:t>)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91283" y="1646794"/>
            <a:ext cx="7904571" cy="3563159"/>
          </a:xfrm>
        </p:spPr>
        <p:txBody>
          <a:bodyPr/>
          <a:lstStyle/>
          <a:p>
            <a:r>
              <a:rPr lang="sv-SE" sz="18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Risk </a:t>
            </a:r>
            <a:r>
              <a:rPr lang="sv-SE" sz="1800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assessments</a:t>
            </a:r>
            <a:r>
              <a:rPr lang="sv-SE" sz="1800" dirty="0" smtClean="0"/>
              <a:t> </a:t>
            </a:r>
            <a:r>
              <a:rPr lang="sv-SE" sz="1800" dirty="0" err="1" smtClean="0"/>
              <a:t>with</a:t>
            </a:r>
            <a:r>
              <a:rPr lang="sv-SE" sz="1800" dirty="0" smtClean="0"/>
              <a:t>/</a:t>
            </a:r>
            <a:r>
              <a:rPr lang="sv-SE" sz="1800" dirty="0" err="1" smtClean="0"/>
              <a:t>without</a:t>
            </a:r>
            <a:r>
              <a:rPr lang="sv-SE" sz="1800" dirty="0"/>
              <a:t> </a:t>
            </a:r>
            <a:r>
              <a:rPr lang="sv-SE" sz="1800" dirty="0" err="1" smtClean="0"/>
              <a:t>complete</a:t>
            </a:r>
            <a:r>
              <a:rPr lang="sv-SE" sz="1800" dirty="0" smtClean="0"/>
              <a:t> data at hand</a:t>
            </a:r>
          </a:p>
          <a:p>
            <a:endParaRPr lang="sv-SE" sz="1800" dirty="0" smtClean="0"/>
          </a:p>
          <a:p>
            <a:r>
              <a:rPr lang="sv-SE" sz="1800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Prevalence</a:t>
            </a:r>
            <a:r>
              <a:rPr lang="sv-SE" sz="18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and </a:t>
            </a:r>
            <a:r>
              <a:rPr lang="sv-SE" sz="1800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effect</a:t>
            </a:r>
            <a:r>
              <a:rPr lang="sv-SE" sz="18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sv-SE" sz="1800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estimation</a:t>
            </a:r>
            <a:r>
              <a:rPr lang="sv-SE" sz="18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sv-SE" sz="1800" dirty="0" smtClean="0"/>
              <a:t>(</a:t>
            </a:r>
            <a:r>
              <a:rPr lang="sv-SE" sz="1800" dirty="0" err="1" smtClean="0"/>
              <a:t>e.g</a:t>
            </a:r>
            <a:r>
              <a:rPr lang="sv-SE" sz="1800" dirty="0" smtClean="0"/>
              <a:t>. relative risks)</a:t>
            </a:r>
          </a:p>
          <a:p>
            <a:pPr lvl="1"/>
            <a:r>
              <a:rPr lang="sv-SE" sz="1600" dirty="0" err="1" smtClean="0"/>
              <a:t>Mostly</a:t>
            </a:r>
            <a:r>
              <a:rPr lang="sv-SE" sz="1600" dirty="0" smtClean="0"/>
              <a:t> </a:t>
            </a:r>
            <a:r>
              <a:rPr lang="sv-SE" sz="1600" dirty="0" err="1" smtClean="0"/>
              <a:t>usefil</a:t>
            </a:r>
            <a:r>
              <a:rPr lang="sv-SE" sz="1600" dirty="0" smtClean="0"/>
              <a:t> for </a:t>
            </a:r>
            <a:r>
              <a:rPr lang="sv-SE" sz="1600" dirty="0" err="1" smtClean="0"/>
              <a:t>initital</a:t>
            </a:r>
            <a:r>
              <a:rPr lang="sv-SE" sz="1600" dirty="0" smtClean="0"/>
              <a:t> (</a:t>
            </a:r>
            <a:r>
              <a:rPr lang="sv-SE" sz="1600" dirty="0" err="1" smtClean="0"/>
              <a:t>statistically</a:t>
            </a:r>
            <a:r>
              <a:rPr lang="sv-SE" sz="1600" dirty="0" smtClean="0"/>
              <a:t> </a:t>
            </a:r>
            <a:r>
              <a:rPr lang="sv-SE" sz="1600" dirty="0" err="1" smtClean="0"/>
              <a:t>uncertain</a:t>
            </a:r>
            <a:r>
              <a:rPr lang="sv-SE" sz="1600" dirty="0" smtClean="0"/>
              <a:t>) studies</a:t>
            </a:r>
          </a:p>
          <a:p>
            <a:pPr lvl="1"/>
            <a:r>
              <a:rPr lang="sv-SE" sz="1600" dirty="0" err="1"/>
              <a:t>Consistency</a:t>
            </a:r>
            <a:r>
              <a:rPr lang="sv-SE" sz="1600" dirty="0"/>
              <a:t> checks  of prior </a:t>
            </a:r>
            <a:r>
              <a:rPr lang="sv-SE" sz="1600" dirty="0" err="1"/>
              <a:t>beliefs</a:t>
            </a:r>
            <a:r>
              <a:rPr lang="sv-SE" sz="1600" dirty="0"/>
              <a:t> vs. data</a:t>
            </a:r>
            <a:br>
              <a:rPr lang="sv-SE" sz="1600" dirty="0"/>
            </a:br>
            <a:endParaRPr lang="sv-SE" sz="1800" dirty="0" smtClean="0"/>
          </a:p>
          <a:p>
            <a:r>
              <a:rPr lang="sv-SE" sz="1800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Subgroup</a:t>
            </a:r>
            <a:r>
              <a:rPr lang="sv-SE" sz="18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sv-SE" sz="1800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analysis</a:t>
            </a:r>
            <a:endParaRPr lang="sv-SE" sz="1800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sv-SE" sz="1600" dirty="0" err="1" smtClean="0"/>
              <a:t>Correction</a:t>
            </a:r>
            <a:r>
              <a:rPr lang="sv-SE" sz="1600" dirty="0" smtClean="0"/>
              <a:t> (</a:t>
            </a:r>
            <a:r>
              <a:rPr lang="sv-SE" sz="1600" dirty="0" err="1" smtClean="0"/>
              <a:t>smoothing</a:t>
            </a:r>
            <a:r>
              <a:rPr lang="sv-SE" sz="1600" dirty="0" smtClean="0"/>
              <a:t>) for </a:t>
            </a:r>
            <a:r>
              <a:rPr lang="sv-SE" sz="1600" dirty="0" err="1" smtClean="0"/>
              <a:t>overestimation</a:t>
            </a:r>
            <a:r>
              <a:rPr lang="sv-SE" sz="1600" dirty="0" smtClean="0"/>
              <a:t> of </a:t>
            </a:r>
            <a:r>
              <a:rPr lang="sv-SE" sz="1600" dirty="0" err="1" smtClean="0"/>
              <a:t>heterogeneity</a:t>
            </a:r>
            <a:endParaRPr lang="sv-SE" sz="1600" dirty="0" smtClean="0"/>
          </a:p>
          <a:p>
            <a:pPr lvl="1"/>
            <a:r>
              <a:rPr lang="sv-SE" sz="1600" dirty="0" err="1" smtClean="0"/>
              <a:t>Genetic</a:t>
            </a:r>
            <a:r>
              <a:rPr lang="sv-SE" sz="1600" dirty="0" smtClean="0"/>
              <a:t> </a:t>
            </a:r>
            <a:r>
              <a:rPr lang="sv-SE" sz="1600" dirty="0" err="1" smtClean="0"/>
              <a:t>epidemiology</a:t>
            </a:r>
            <a:r>
              <a:rPr lang="sv-SE" sz="1600" dirty="0" smtClean="0"/>
              <a:t> – (</a:t>
            </a:r>
            <a:r>
              <a:rPr lang="sv-SE" sz="1600" dirty="0" err="1" smtClean="0"/>
              <a:t>e.g</a:t>
            </a:r>
            <a:r>
              <a:rPr lang="sv-SE" sz="1600" dirty="0" smtClean="0"/>
              <a:t>. FPRP; </a:t>
            </a:r>
            <a:r>
              <a:rPr lang="sv-SE" sz="1600" dirty="0" err="1" smtClean="0"/>
              <a:t>False</a:t>
            </a:r>
            <a:r>
              <a:rPr lang="sv-SE" sz="1600" dirty="0" smtClean="0"/>
              <a:t> Positive </a:t>
            </a:r>
            <a:r>
              <a:rPr lang="sv-SE" sz="1600" dirty="0" err="1" smtClean="0"/>
              <a:t>Report</a:t>
            </a:r>
            <a:r>
              <a:rPr lang="sv-SE" sz="1600" dirty="0" smtClean="0"/>
              <a:t> </a:t>
            </a:r>
            <a:r>
              <a:rPr lang="sv-SE" sz="1600" dirty="0" err="1" smtClean="0"/>
              <a:t>Probability</a:t>
            </a:r>
            <a:r>
              <a:rPr lang="sv-SE" sz="1600" dirty="0" smtClean="0"/>
              <a:t>)</a:t>
            </a:r>
          </a:p>
          <a:p>
            <a:pPr lvl="1"/>
            <a:r>
              <a:rPr lang="sv-SE" sz="1600" dirty="0" smtClean="0"/>
              <a:t>Spatial </a:t>
            </a:r>
            <a:r>
              <a:rPr lang="sv-SE" sz="1600" dirty="0" err="1" smtClean="0"/>
              <a:t>epidemiology</a:t>
            </a:r>
            <a:endParaRPr lang="sv-SE" sz="1600" dirty="0" smtClean="0"/>
          </a:p>
          <a:p>
            <a:r>
              <a:rPr lang="sv-SE" sz="18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Bias </a:t>
            </a:r>
            <a:r>
              <a:rPr lang="sv-SE" sz="1800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assessment</a:t>
            </a:r>
            <a:r>
              <a:rPr lang="sv-SE" sz="18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sv-SE" sz="1800" dirty="0" smtClean="0"/>
              <a:t>(</a:t>
            </a:r>
            <a:r>
              <a:rPr lang="sv-SE" sz="1800" dirty="0" err="1" smtClean="0"/>
              <a:t>e.g</a:t>
            </a:r>
            <a:r>
              <a:rPr lang="sv-SE" sz="1800" dirty="0" smtClean="0"/>
              <a:t>. in meta-analyses)</a:t>
            </a:r>
          </a:p>
          <a:p>
            <a:pPr lvl="1"/>
            <a:r>
              <a:rPr lang="sv-SE" sz="1600" dirty="0" err="1"/>
              <a:t>Reverse-Bayes</a:t>
            </a:r>
            <a:r>
              <a:rPr lang="sv-SE" sz="1600" dirty="0"/>
              <a:t> </a:t>
            </a:r>
            <a:r>
              <a:rPr lang="sv-SE" sz="1600" dirty="0" err="1"/>
              <a:t>analysis</a:t>
            </a:r>
            <a:endParaRPr lang="sv-SE" sz="1600" dirty="0"/>
          </a:p>
          <a:p>
            <a:r>
              <a:rPr lang="sv-SE" sz="1800" dirty="0" smtClean="0"/>
              <a:t>...</a:t>
            </a:r>
          </a:p>
        </p:txBody>
      </p:sp>
      <p:sp>
        <p:nvSpPr>
          <p:cNvPr id="4" name="Rektangel 3"/>
          <p:cNvSpPr/>
          <p:nvPr/>
        </p:nvSpPr>
        <p:spPr bwMode="auto">
          <a:xfrm>
            <a:off x="0" y="0"/>
            <a:ext cx="2363190" cy="30875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4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2. Illustrative examples</a:t>
            </a:r>
          </a:p>
        </p:txBody>
      </p:sp>
    </p:spTree>
    <p:extLst>
      <p:ext uri="{BB962C8B-B14F-4D97-AF65-F5344CB8AC3E}">
        <p14:creationId xmlns:p14="http://schemas.microsoft.com/office/powerpoint/2010/main" val="318287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U_PP Mall">
  <a:themeElements>
    <a:clrScheme name="LU 2012">
      <a:dk1>
        <a:srgbClr val="9C6114"/>
      </a:dk1>
      <a:lt1>
        <a:srgbClr val="FFFFFF"/>
      </a:lt1>
      <a:dk2>
        <a:srgbClr val="4D4C44"/>
      </a:dk2>
      <a:lt2>
        <a:srgbClr val="000080"/>
      </a:lt2>
      <a:accent1>
        <a:srgbClr val="9A5B0B"/>
      </a:accent1>
      <a:accent2>
        <a:srgbClr val="E9C4C7"/>
      </a:accent2>
      <a:accent3>
        <a:srgbClr val="B9D3DC"/>
      </a:accent3>
      <a:accent4>
        <a:srgbClr val="ADCAB8"/>
      </a:accent4>
      <a:accent5>
        <a:srgbClr val="D6D2C4"/>
      </a:accent5>
      <a:accent6>
        <a:srgbClr val="BFB8AF"/>
      </a:accent6>
      <a:hlink>
        <a:srgbClr val="333333"/>
      </a:hlink>
      <a:folHlink>
        <a:srgbClr val="D2BA81"/>
      </a:folHlink>
    </a:clrScheme>
    <a:fontScheme name="LundsUniversitet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048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048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200" b="0" dirty="0" err="1" smtClean="0">
            <a:solidFill>
              <a:schemeClr val="tx2"/>
            </a:solidFill>
          </a:defRPr>
        </a:defPPr>
      </a:lstStyle>
    </a:txDef>
  </a:objectDefaults>
  <a:extraClrSchemeLst>
    <a:extraClrScheme>
      <a:clrScheme name="Standardformgivn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6633"/>
        </a:accent1>
        <a:accent2>
          <a:srgbClr val="C4BC9C"/>
        </a:accent2>
        <a:accent3>
          <a:srgbClr val="FFFFFF"/>
        </a:accent3>
        <a:accent4>
          <a:srgbClr val="000000"/>
        </a:accent4>
        <a:accent5>
          <a:srgbClr val="CAB8AD"/>
        </a:accent5>
        <a:accent6>
          <a:srgbClr val="B1AA8D"/>
        </a:accent6>
        <a:hlink>
          <a:srgbClr val="EB730F"/>
        </a:hlink>
        <a:folHlink>
          <a:srgbClr val="0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LU_PP Mall</Template>
  <TotalTime>2043</TotalTime>
  <Words>1054</Words>
  <Application>Microsoft Office PowerPoint</Application>
  <PresentationFormat>Anpassad</PresentationFormat>
  <Paragraphs>274</Paragraphs>
  <Slides>27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27</vt:i4>
      </vt:variant>
    </vt:vector>
  </HeadingPairs>
  <TitlesOfParts>
    <vt:vector size="28" baseType="lpstr">
      <vt:lpstr>LU_PP Mall</vt:lpstr>
      <vt:lpstr>Bayesian methods in epidemiological research</vt:lpstr>
      <vt:lpstr>Bayesian methods in  epidemiological research</vt:lpstr>
      <vt:lpstr>The Field of Epidemiology</vt:lpstr>
      <vt:lpstr>The Field of Epidemiology (cont.)</vt:lpstr>
      <vt:lpstr>The Field of Epidemiology (cont.)</vt:lpstr>
      <vt:lpstr>Bayesian methods are still not commonly used in Epidemiology. Why?</vt:lpstr>
      <vt:lpstr>STROBE – guidelines (2007)</vt:lpstr>
      <vt:lpstr>A Bayesian perspective does not  always require complex methods</vt:lpstr>
      <vt:lpstr>Bayesian methods in  epidemiological research (and practice)</vt:lpstr>
      <vt:lpstr>Risk assessment for  individual patients</vt:lpstr>
      <vt:lpstr>A Bayesian approach to  prevalence estimation – Example</vt:lpstr>
      <vt:lpstr>Prior belief represented by the   beta distribution</vt:lpstr>
      <vt:lpstr>Prior belief vs. sample size</vt:lpstr>
      <vt:lpstr>Small study (n=20) including clinical examinations, e.g. at a primary health care</vt:lpstr>
      <vt:lpstr>WSP - General population survey</vt:lpstr>
      <vt:lpstr>A Bayesian approach to  effect estimation – Example</vt:lpstr>
      <vt:lpstr>Prior belief represented by the   normal distribution</vt:lpstr>
      <vt:lpstr>Prior belief vs. sample size</vt:lpstr>
      <vt:lpstr>A Bayesian approach to  effect estimation – Example (cont.)</vt:lpstr>
      <vt:lpstr>Subgroup analysis - overestimation of heterogeneity A simple simulated example</vt:lpstr>
      <vt:lpstr>Overestimation of heterogeneity A simple simulated example (cont.)</vt:lpstr>
      <vt:lpstr>Correcting for overestimation of heterogeneity using Empirical Bayes</vt:lpstr>
      <vt:lpstr>Bayesian perspective in meta-analysis</vt:lpstr>
      <vt:lpstr>Bayesian perspective in meta-analysis (cont.)</vt:lpstr>
      <vt:lpstr>Bayesian perspective in meta-analysis (cont.) </vt:lpstr>
      <vt:lpstr>Bayesian perspective in meta-analysis (cont.) </vt:lpstr>
      <vt:lpstr>How can Bayesian perspectives be promoted in epidemiological research?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Framtiden för epidemiologi vid LU</dc:title>
  <dc:creator>admin</dc:creator>
  <cp:lastModifiedBy>Jonas</cp:lastModifiedBy>
  <cp:revision>182</cp:revision>
  <cp:lastPrinted>2013-10-01T08:32:27Z</cp:lastPrinted>
  <dcterms:created xsi:type="dcterms:W3CDTF">2012-11-27T15:17:39Z</dcterms:created>
  <dcterms:modified xsi:type="dcterms:W3CDTF">2016-02-04T09:10:47Z</dcterms:modified>
</cp:coreProperties>
</file>