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300" r:id="rId8"/>
    <p:sldId id="262" r:id="rId9"/>
    <p:sldId id="307" r:id="rId10"/>
    <p:sldId id="305" r:id="rId11"/>
    <p:sldId id="306" r:id="rId12"/>
    <p:sldId id="265" r:id="rId13"/>
    <p:sldId id="266" r:id="rId14"/>
    <p:sldId id="267" r:id="rId15"/>
    <p:sldId id="297" r:id="rId16"/>
    <p:sldId id="269" r:id="rId17"/>
    <p:sldId id="270" r:id="rId18"/>
    <p:sldId id="271" r:id="rId19"/>
    <p:sldId id="272" r:id="rId20"/>
    <p:sldId id="273" r:id="rId21"/>
    <p:sldId id="304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8" r:id="rId33"/>
    <p:sldId id="301" r:id="rId34"/>
    <p:sldId id="285" r:id="rId35"/>
    <p:sldId id="286" r:id="rId36"/>
    <p:sldId id="287" r:id="rId37"/>
    <p:sldId id="288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E03B1D9-CEE0-43BD-AE49-A66C2F3A67E5}">
          <p14:sldIdLst>
            <p14:sldId id="299"/>
            <p14:sldId id="257"/>
            <p14:sldId id="258"/>
            <p14:sldId id="259"/>
          </p14:sldIdLst>
        </p14:section>
        <p14:section name="Objective 1" id="{C801201D-E303-4090-8389-F75AC61C8033}">
          <p14:sldIdLst>
            <p14:sldId id="260"/>
            <p14:sldId id="261"/>
            <p14:sldId id="300"/>
            <p14:sldId id="262"/>
          </p14:sldIdLst>
        </p14:section>
        <p14:section name="UpSet Plot for Reasons" id="{0FE7553B-CC3F-479D-9810-56FC0493E296}">
          <p14:sldIdLst>
            <p14:sldId id="307"/>
          </p14:sldIdLst>
        </p14:section>
        <p14:section name="Section 1" id="{E29D3430-1193-4F87-9625-AEA714338365}">
          <p14:sldIdLst>
            <p14:sldId id="305"/>
          </p14:sldIdLst>
        </p14:section>
        <p14:section name="Section 2" id="{5FABE345-60CB-40B9-BAEB-1DC710CA9C27}">
          <p14:sldIdLst>
            <p14:sldId id="306"/>
          </p14:sldIdLst>
        </p14:section>
        <p14:section name="Ob 1" id="{66D8F792-7EFF-42F1-9FE4-D755AD01D80E}">
          <p14:sldIdLst>
            <p14:sldId id="265"/>
            <p14:sldId id="266"/>
            <p14:sldId id="267"/>
          </p14:sldIdLst>
        </p14:section>
        <p14:section name="Objective 2" id="{4E2DA299-2E86-4CB4-83E7-63B28C642DB5}">
          <p14:sldIdLst>
            <p14:sldId id="297"/>
            <p14:sldId id="269"/>
            <p14:sldId id="270"/>
            <p14:sldId id="271"/>
            <p14:sldId id="272"/>
            <p14:sldId id="273"/>
          </p14:sldIdLst>
        </p14:section>
        <p14:section name="Section 1" id="{431FF8D4-4601-4CCB-8E0F-9347B9CDD04D}">
          <p14:sldIdLst/>
        </p14:section>
        <p14:section name="UpSet Plot for Skills" id="{C7A2E79E-2016-4D22-8FE4-B232C3F5B58F}">
          <p14:sldIdLst>
            <p14:sldId id="304"/>
          </p14:sldIdLst>
        </p14:section>
        <p14:section name="Section 1" id="{E97D9B01-7187-431D-94F1-FAD2124BF06C}">
          <p14:sldIdLst>
            <p14:sldId id="302"/>
          </p14:sldIdLst>
        </p14:section>
        <p14:section name="Section 2" id="{D371B1A3-646E-4341-97C9-8FB9D786CEFF}">
          <p14:sldIdLst>
            <p14:sldId id="303"/>
          </p14:sldIdLst>
        </p14:section>
        <p14:section name="Ob2" id="{0502A963-33A3-4BF0-AF7C-B8194313A1F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Objective 3" id="{1C0E2091-2FFB-449D-9C15-B3F236EBCEBE}">
          <p14:sldIdLst>
            <p14:sldId id="298"/>
            <p14:sldId id="301"/>
          </p14:sldIdLst>
        </p14:section>
        <p14:section name="Section 1" id="{23692355-2525-49BA-AEAA-67C0A7FE1EB5}">
          <p14:sldIdLst>
            <p14:sldId id="285"/>
          </p14:sldIdLst>
        </p14:section>
        <p14:section name="Section 2" id="{E9EFE525-61C7-4588-9795-E7CB384F3AC5}">
          <p14:sldIdLst>
            <p14:sldId id="286"/>
          </p14:sldIdLst>
        </p14:section>
        <p14:section name="Section 3" id="{6BFFA983-0AF1-499E-824D-F2551F9D5EFD}">
          <p14:sldIdLst>
            <p14:sldId id="287"/>
          </p14:sldIdLst>
        </p14:section>
        <p14:section name="Section 4" id="{DF1F9B2A-631E-4275-98B1-F84FA42F5E60}">
          <p14:sldIdLst>
            <p14:sldId id="288"/>
          </p14:sldIdLst>
        </p14:section>
        <p14:section name="Summary" id="{D340659A-88D3-4B91-B382-42FAB82ABC10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4" orient="horz" pos="822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80" y="78"/>
      </p:cViewPr>
      <p:guideLst>
        <p:guide pos="211"/>
        <p:guide orient="horz" pos="822"/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0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5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3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1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2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AE9C-CA47-4785-A196-FD3C2DE7121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8049-A190-434A-B3A2-B2C7C6B7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5636264_Family_Socioeconomic_Status_and_Choice_of_STEM_Major_in_College_An_Analysis_of_a_National_Sampl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45.png"/><Relationship Id="rId7" Type="http://schemas.openxmlformats.org/officeDocument/2006/relationships/slide" Target="slide3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18" Type="http://schemas.openxmlformats.org/officeDocument/2006/relationships/image" Target="../media/image6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ias.com/ca/editorial-analysis/20-01-2024/gender-gap-in-stem-fiel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714" y="0"/>
            <a:ext cx="2826055" cy="6858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392314" y="2444469"/>
            <a:ext cx="12212714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9"/>
              </a:lnSpc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latsi"/>
                <a:cs typeface="Times New Roman" panose="02020603050405020304" pitchFamily="18" charset="0"/>
                <a:sym typeface="Alatsi"/>
              </a:rPr>
              <a:t>COMPARATIVE STATISTICAL ANALYSIS</a:t>
            </a:r>
          </a:p>
          <a:p>
            <a:pPr algn="ctr">
              <a:lnSpc>
                <a:spcPts val="4069"/>
              </a:lnSpc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latsi"/>
                <a:cs typeface="Times New Roman" panose="02020603050405020304" pitchFamily="18" charset="0"/>
                <a:sym typeface="Alatsi"/>
              </a:rPr>
              <a:t>OF STEM AND NON-STEM STUDENTS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11760" y="5816668"/>
            <a:ext cx="4588072" cy="33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7"/>
              </a:lnSpc>
            </a:pPr>
            <a:endParaRPr lang="en-US" sz="2084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7407338" y="5648760"/>
            <a:ext cx="4876800" cy="1651855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805343" y="323843"/>
            <a:ext cx="7264399" cy="14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The Maharaja </a:t>
            </a:r>
            <a:r>
              <a:rPr lang="en-US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Sayajirao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University of Baroda</a:t>
            </a:r>
            <a:b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Faculty of Science</a:t>
            </a:r>
            <a:b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Department of Statistics</a:t>
            </a:r>
            <a:b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Final Year </a:t>
            </a:r>
            <a:r>
              <a:rPr lang="en-US" sz="2133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B.Sc</a:t>
            </a:r>
            <a:r>
              <a:rPr lang="en-US" sz="213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(2024-25)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8" name="Picture 17" descr="A logo with text and a flower&#10;&#10;Description automatically generated">
            <a:extLst>
              <a:ext uri="{FF2B5EF4-FFF2-40B4-BE49-F238E27FC236}">
                <a16:creationId xmlns:a16="http://schemas.microsoft.com/office/drawing/2014/main" id="{EEA31210-3E02-5AA4-D97D-91C517175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741" y="404306"/>
            <a:ext cx="1727200" cy="145842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800662" y="3733800"/>
            <a:ext cx="639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5342" y="2057400"/>
            <a:ext cx="639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8341" y="3905346"/>
            <a:ext cx="4622800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latin typeface="Alatsi" panose="020B0604020202020204" charset="0"/>
              </a:rPr>
              <a:t>Under the guidance of:</a:t>
            </a:r>
          </a:p>
          <a:p>
            <a:pPr lvl="0" algn="ctr"/>
            <a:r>
              <a:rPr lang="en-IN" sz="2133" dirty="0" err="1">
                <a:latin typeface="Alatsi" panose="020B0604020202020204" charset="0"/>
              </a:rPr>
              <a:t>Dr.</a:t>
            </a:r>
            <a:r>
              <a:rPr lang="en-IN" sz="2133" dirty="0">
                <a:latin typeface="Alatsi" panose="020B0604020202020204" charset="0"/>
              </a:rPr>
              <a:t> </a:t>
            </a:r>
            <a:r>
              <a:rPr lang="en-IN" sz="2133" dirty="0" err="1">
                <a:latin typeface="Alatsi" panose="020B0604020202020204" charset="0"/>
              </a:rPr>
              <a:t>Rupal</a:t>
            </a:r>
            <a:r>
              <a:rPr lang="en-IN" sz="2133" dirty="0">
                <a:latin typeface="Alatsi" panose="020B0604020202020204" charset="0"/>
              </a:rPr>
              <a:t> M. Shah</a:t>
            </a:r>
          </a:p>
          <a:p>
            <a:pPr algn="ctr"/>
            <a:r>
              <a:rPr lang="en-GB" sz="2133" dirty="0">
                <a:latin typeface="Alatsi" panose="020B0604020202020204" charset="0"/>
              </a:rPr>
              <a:t>Ms. Shreya </a:t>
            </a:r>
            <a:r>
              <a:rPr lang="en-GB" sz="2133" dirty="0" err="1">
                <a:latin typeface="Alatsi" panose="020B0604020202020204" charset="0"/>
              </a:rPr>
              <a:t>Mathur</a:t>
            </a:r>
            <a:endParaRPr lang="en-GB" sz="2133" dirty="0">
              <a:latin typeface="Alatsi" panose="020B0604020202020204" charset="0"/>
            </a:endParaRPr>
          </a:p>
          <a:p>
            <a:pPr lvl="0" algn="ctr"/>
            <a:endParaRPr lang="en-IN" sz="2133" dirty="0">
              <a:latin typeface="Alatsi" panose="020B0604020202020204" charset="0"/>
            </a:endParaRPr>
          </a:p>
          <a:p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0557" y="4959325"/>
            <a:ext cx="3911600" cy="173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atsi" panose="020B0604020202020204" charset="0"/>
              </a:rPr>
              <a:t>A presentation by:</a:t>
            </a:r>
          </a:p>
          <a:p>
            <a:r>
              <a:rPr lang="en-US" sz="1600" dirty="0" err="1">
                <a:latin typeface="Alatsi" panose="020B0604020202020204" charset="0"/>
              </a:rPr>
              <a:t>Puri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Ankitkumar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Kaushlendra</a:t>
            </a:r>
            <a:endParaRPr lang="en-US" sz="1600" dirty="0">
              <a:latin typeface="Alatsi" panose="020B0604020202020204" charset="0"/>
            </a:endParaRPr>
          </a:p>
          <a:p>
            <a:r>
              <a:rPr lang="en-US" sz="1600" dirty="0" err="1">
                <a:latin typeface="Alatsi" panose="020B0604020202020204" charset="0"/>
              </a:rPr>
              <a:t>Kharva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Shruti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Harivadan</a:t>
            </a:r>
            <a:endParaRPr lang="en-US" sz="1600" dirty="0">
              <a:latin typeface="Alatsi" panose="020B0604020202020204" charset="0"/>
            </a:endParaRPr>
          </a:p>
          <a:p>
            <a:r>
              <a:rPr lang="en-US" sz="1600" dirty="0">
                <a:latin typeface="Alatsi" panose="020B0604020202020204" charset="0"/>
              </a:rPr>
              <a:t>Acharya </a:t>
            </a:r>
            <a:r>
              <a:rPr lang="en-US" sz="1600" dirty="0" err="1">
                <a:latin typeface="Alatsi" panose="020B0604020202020204" charset="0"/>
              </a:rPr>
              <a:t>Matra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Rajeshbhai</a:t>
            </a:r>
            <a:endParaRPr lang="en-US" sz="1600" dirty="0">
              <a:latin typeface="Alatsi" panose="020B0604020202020204" charset="0"/>
            </a:endParaRPr>
          </a:p>
          <a:p>
            <a:r>
              <a:rPr lang="en-US" sz="1600" dirty="0" err="1">
                <a:latin typeface="Alatsi" panose="020B0604020202020204" charset="0"/>
              </a:rPr>
              <a:t>Jha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Alokchandra</a:t>
            </a:r>
            <a:r>
              <a:rPr lang="en-US" sz="1600" dirty="0">
                <a:latin typeface="Alatsi" panose="020B0604020202020204" charset="0"/>
              </a:rPr>
              <a:t> </a:t>
            </a:r>
            <a:r>
              <a:rPr lang="en-US" sz="1600" dirty="0" err="1">
                <a:latin typeface="Alatsi" panose="020B0604020202020204" charset="0"/>
              </a:rPr>
              <a:t>Shreepati</a:t>
            </a:r>
            <a:endParaRPr lang="en-US" sz="1600" dirty="0">
              <a:latin typeface="Alatsi" panose="020B0604020202020204" charset="0"/>
            </a:endParaRPr>
          </a:p>
          <a:p>
            <a:r>
              <a:rPr lang="en-US" sz="1600" dirty="0" err="1">
                <a:latin typeface="Alatsi" panose="020B0604020202020204" charset="0"/>
              </a:rPr>
              <a:t>Dheeraj</a:t>
            </a:r>
            <a:r>
              <a:rPr lang="en-US" sz="1600" dirty="0">
                <a:latin typeface="Alatsi" panose="020B0604020202020204" charset="0"/>
              </a:rPr>
              <a:t> Joshi</a:t>
            </a:r>
          </a:p>
          <a:p>
            <a:endParaRPr lang="en-IN" sz="1067" dirty="0"/>
          </a:p>
        </p:txBody>
      </p:sp>
    </p:spTree>
    <p:extLst>
      <p:ext uri="{BB962C8B-B14F-4D97-AF65-F5344CB8AC3E}">
        <p14:creationId xmlns:p14="http://schemas.microsoft.com/office/powerpoint/2010/main" val="9572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1BD-93C0-E1C2-B82F-75900D55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A28A-DB20-6A64-F254-F0921090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ttps://lh7-rt.googleusercontent.com/slidesz/AGV_vUcy-mYnIPVXW-DMwjFW7nQEBP5esEgnGc59vZ8sN8xaqa6THZ-FQl6OzTCmCpteMGqVPiYlSCWbOO-8Ro3Z82vFWKl5eo_wU9kOUlW7CPisWUmWNm3PSD6YFUpH9rCpjxB89JqrioabgSXk0M6ETA=s2048?key=6BkL4Ab7QjF2KG7HtncgZJJJ">
            <a:extLst>
              <a:ext uri="{FF2B5EF4-FFF2-40B4-BE49-F238E27FC236}">
                <a16:creationId xmlns:a16="http://schemas.microsoft.com/office/drawing/2014/main" id="{7AD52DFE-C52B-73BB-DD8D-8BE16812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6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646E-9C52-7D90-F275-6DEAE57D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004D-A42F-B843-6E4F-E956E457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https://lh7-rt.googleusercontent.com/slidesz/AGV_vUcF1xIB2w2OrY66O_oed1R56_et7Xk_32RIVLzmfogdm6V4i0uiKXNVT_4yJDit6sNQ6Mt8KSTLSKof1pQsji8BnQoTy7_DZeTwug7BouyPhN5RtqwEBJIOVQh2cHhfB_t-NFF2uFtkTdCtogXBdfM=s2048?key=6BkL4Ab7QjF2KG7HtncgZJJJ">
            <a:extLst>
              <a:ext uri="{FF2B5EF4-FFF2-40B4-BE49-F238E27FC236}">
                <a16:creationId xmlns:a16="http://schemas.microsoft.com/office/drawing/2014/main" id="{27D90FCA-297C-4322-D745-800DE17E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3"/>
            <a:ext cx="12192002" cy="685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1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811" y="365125"/>
            <a:ext cx="11282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As the counts are from the multi-responses question, Chi Square Test of independence cannot be directly applied to check for association. Hence, a 2x2 contingency table is formed for each reason and subsequently, Chi Square Test is applied.</a:t>
            </a:r>
            <a:endParaRPr lang="en-IN" sz="2000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4" y="880422"/>
            <a:ext cx="11120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#Hypothesis: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H₀: There is no association between academic stream and reason being career opportunities.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H₁: There is an association between academic stream and reason being career opportunities.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7170" name="Picture 2" descr="https://lh7-rt.googleusercontent.com/slidesz/AGV_vUc15i7PSmjfS2LDmmyywohzNmb5-wBNYHkdFmO8LO3-lCvVDQjWv8BXBCW9iUOOw16L1eyKzaDcnMwUPx2q9eJ7_HTZmNfmRE07HHyD-cHk25BYXQn2kUhVyo0VM-6GJImIfKD53u0tzsInOwCS6Ao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1" y="2473540"/>
            <a:ext cx="7379373" cy="17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4810" y="4301347"/>
            <a:ext cx="11630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As the p-value &lt; 0.05, we reject the null hypothesis at  5% level of significance.</a:t>
            </a:r>
            <a:endParaRPr lang="en-IN" b="0" dirty="0">
              <a:effectLst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Therefore, we conclude that there </a:t>
            </a:r>
            <a:r>
              <a:rPr lang="en-IN" b="1" dirty="0">
                <a:solidFill>
                  <a:srgbClr val="3A7D22"/>
                </a:solidFill>
                <a:latin typeface="Arial" panose="020B0604020202020204" pitchFamily="34" charset="0"/>
              </a:rPr>
              <a:t>exists an association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between Stream and Career Opportunity being the reason of students to select a stream.</a:t>
            </a:r>
          </a:p>
          <a:p>
            <a:endParaRPr lang="en-US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Next up, is the task to determine that which stream gives more preference to “career opportunity” as a reason to choose their field. For that purpose, one-sided proportion test is applied.</a:t>
            </a:r>
            <a:endParaRPr lang="en-IN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048D5B1-5526-FEDF-1535-915452B2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45639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4541E-7A39-45B2-CC4E-EA4C528F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572594"/>
            <a:ext cx="6917846" cy="2553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0681" y="289262"/>
            <a:ext cx="1159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#Hypothesis: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H₀: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≤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(The proportion of STEM students who choose career opportunity as a primary motivation is less than or equal to the proportion of Non-STEM students.) 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H₁: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&gt;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(The proportion of STEM students who choose career opportunity as a primary motivation is greater than the proportion of Non-STEM students.)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1475" y="4008696"/>
            <a:ext cx="115198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As the p-value &lt; 0.05, we reject the null hypothesis at  5% level of significance.</a:t>
            </a:r>
            <a:endParaRPr lang="en-IN" b="0" dirty="0">
              <a:effectLst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Therefore, we conclude that STEM students are more likely than Non-STEM students to cite “Career Opportunity" as a reason for their course choice.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Similarly, 2x2 contingency table is formed for each reason and following that Chi Square test is applied and proportion test is done for significant reasons.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93B3461-1EFA-A7E7-16A8-33522C3C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194793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55540"/>
              </p:ext>
            </p:extLst>
          </p:nvPr>
        </p:nvGraphicFramePr>
        <p:xfrm>
          <a:off x="371475" y="273912"/>
          <a:ext cx="11503367" cy="1711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84936">
                  <a:extLst>
                    <a:ext uri="{9D8B030D-6E8A-4147-A177-3AD203B41FA5}">
                      <a16:colId xmlns:a16="http://schemas.microsoft.com/office/drawing/2014/main" val="3418483829"/>
                    </a:ext>
                  </a:extLst>
                </a:gridCol>
                <a:gridCol w="3792319">
                  <a:extLst>
                    <a:ext uri="{9D8B030D-6E8A-4147-A177-3AD203B41FA5}">
                      <a16:colId xmlns:a16="http://schemas.microsoft.com/office/drawing/2014/main" val="1825060287"/>
                    </a:ext>
                  </a:extLst>
                </a:gridCol>
                <a:gridCol w="3826112">
                  <a:extLst>
                    <a:ext uri="{9D8B030D-6E8A-4147-A177-3AD203B41FA5}">
                      <a16:colId xmlns:a16="http://schemas.microsoft.com/office/drawing/2014/main" val="760478197"/>
                    </a:ext>
                  </a:extLst>
                </a:gridCol>
              </a:tblGrid>
              <a:tr h="281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318251"/>
                  </a:ext>
                </a:extLst>
              </a:tr>
              <a:tr h="281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Career Opportunities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0.001988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808399"/>
                  </a:ext>
                </a:extLst>
              </a:tr>
              <a:tr h="2945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 Influence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0.5133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57078"/>
                  </a:ext>
                </a:extLst>
              </a:tr>
              <a:tr h="281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Stability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0.002659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051081"/>
                  </a:ext>
                </a:extLst>
              </a:tr>
              <a:tr h="29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 in career options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0.07608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91102"/>
                  </a:ext>
                </a:extLst>
              </a:tr>
              <a:tr h="281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Passion/Interest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0.3859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10741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985827"/>
            <a:ext cx="11503367" cy="48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1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52588" y="1304925"/>
            <a:ext cx="3614737" cy="361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5199"/>
            <a:ext cx="10515600" cy="5192712"/>
          </a:xfrm>
        </p:spPr>
        <p:txBody>
          <a:bodyPr/>
          <a:lstStyle/>
          <a:p>
            <a:pPr marL="0" indent="0">
              <a:buNone/>
            </a:pPr>
            <a:br>
              <a:rPr lang="en-IN" b="0" dirty="0">
                <a:effectLst/>
              </a:rPr>
            </a:br>
            <a:br>
              <a:rPr lang="en-IN" b="1" i="1" dirty="0"/>
            </a:b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To compare the academic performance and study pattern of STEM and Non-STEM students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1650" y="2625199"/>
            <a:ext cx="3857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#Objective_2:</a:t>
            </a:r>
          </a:p>
          <a:p>
            <a:endParaRPr lang="en-IN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4145E76-8FC9-08AD-191D-82C8216A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75274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-20638"/>
            <a:ext cx="10515600" cy="1325563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data$Performance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1F1040-EFD2-59BF-9CAA-C0FB2232D0F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460170"/>
            <a:ext cx="9275989" cy="439782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892630"/>
            <a:ext cx="9275989" cy="1719942"/>
          </a:xfrm>
          <a:prstGeom prst="rect">
            <a:avLst/>
          </a:prstGeom>
          <a:noFill/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07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137313A-5C26-19BB-B88A-E5B37C3B4DE7}"/>
              </a:ext>
            </a:extLst>
          </p:cNvPr>
          <p:cNvSpPr txBox="1"/>
          <p:nvPr/>
        </p:nvSpPr>
        <p:spPr>
          <a:xfrm>
            <a:off x="371475" y="172008"/>
            <a:ext cx="833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 : There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association between Stream and Performance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H1: There is an association between Stream and Performance of students.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338766-38EC-58C7-990B-11261103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5" y="1130048"/>
            <a:ext cx="4679085" cy="109737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1F78479-47CB-8EC5-C693-FA6599BE2D24}"/>
              </a:ext>
            </a:extLst>
          </p:cNvPr>
          <p:cNvSpPr txBox="1"/>
          <p:nvPr/>
        </p:nvSpPr>
        <p:spPr>
          <a:xfrm>
            <a:off x="371475" y="2178609"/>
            <a:ext cx="1175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 the p-value &gt; 0.05, we do not have enough evidence to reject the null hypothesis at  5% level of significance.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Therefore, we conclude that there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no association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between Stream and Performances of students.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2B6D229-6364-8209-3C1D-6370383B5328}"/>
              </a:ext>
            </a:extLst>
          </p:cNvPr>
          <p:cNvSpPr txBox="1"/>
          <p:nvPr/>
        </p:nvSpPr>
        <p:spPr>
          <a:xfrm>
            <a:off x="589029" y="3183276"/>
            <a:ext cx="1101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performance is not affected by the stream chosen, but can we say that there is a relationship between performance and study hours?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move forward using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Goodman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Gamma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if there is a meaningful relationship between Performance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StudyHours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A98A1-7B85-1CE9-9800-0D887474B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5" y="4530550"/>
            <a:ext cx="5677392" cy="75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552" y="5244955"/>
            <a:ext cx="11494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Goodman-</a:t>
            </a:r>
            <a:r>
              <a:rPr lang="en-US" altLang="en-US" dirty="0" err="1"/>
              <a:t>Kruskal</a:t>
            </a:r>
            <a:r>
              <a:rPr lang="en-US" altLang="en-US" dirty="0"/>
              <a:t> Gamma value of </a:t>
            </a:r>
            <a:r>
              <a:rPr lang="en-US" altLang="en-US" dirty="0">
                <a:solidFill>
                  <a:srgbClr val="FF0000"/>
                </a:solidFill>
              </a:rPr>
              <a:t>-0.019 </a:t>
            </a:r>
            <a:r>
              <a:rPr lang="en-US" altLang="en-US" dirty="0"/>
              <a:t>indicates a </a:t>
            </a:r>
            <a:r>
              <a:rPr lang="en-US" altLang="en-US" b="1" dirty="0"/>
              <a:t>very weak and essentially negligible negative association between Study Hours per day and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negative sign suggests a slight tendency to perform better even with minimal but required hours of study — but the value is so close to 0 that it's likely due to </a:t>
            </a:r>
            <a:r>
              <a:rPr lang="en-US" altLang="en-US" b="1" dirty="0"/>
              <a:t>random variation or noise </a:t>
            </a:r>
            <a:r>
              <a:rPr lang="en-US" altLang="en-US" dirty="0"/>
              <a:t>in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82" y="2346385"/>
            <a:ext cx="6389688" cy="487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data$ResourcesUsed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lh7-rt.googleusercontent.com/slidesz/AGV_vUcQsRkE3EGY5GCJBJvI3KmvW0c--WlTSTwyYeTL0VbHNHsT7COws5XvVQBY-JzRb-MZjt7K49G9u_UDVQs5F3uAJaWV8wugfqfy67u8q5Cpn9nX8-w6wk6onxIhRL5qJofGnO8ejUUH-LUYalDf_Qc=s2048?key=6BkL4Ab7QjF2KG7HtncgZJJ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052513"/>
            <a:ext cx="91249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26" y="28694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Network graph of stream to the resources used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DCA561-46B3-A235-A643-648B62D66F7F}"/>
              </a:ext>
            </a:extLst>
          </p:cNvPr>
          <p:cNvCxnSpPr/>
          <p:nvPr/>
        </p:nvCxnSpPr>
        <p:spPr>
          <a:xfrm>
            <a:off x="1533525" y="1052513"/>
            <a:ext cx="0" cy="1704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9DF664-504C-7E5E-DDBC-372E6B27EB29}"/>
              </a:ext>
            </a:extLst>
          </p:cNvPr>
          <p:cNvCxnSpPr/>
          <p:nvPr/>
        </p:nvCxnSpPr>
        <p:spPr>
          <a:xfrm>
            <a:off x="1522922" y="1052513"/>
            <a:ext cx="0" cy="1704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5AF2D36-AE24-9315-6706-281B30C1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69172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37436"/>
              </p:ext>
            </p:extLst>
          </p:nvPr>
        </p:nvGraphicFramePr>
        <p:xfrm>
          <a:off x="6405690" y="4053355"/>
          <a:ext cx="5725160" cy="25491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167491393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89090655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98798396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868096566"/>
                    </a:ext>
                  </a:extLst>
                </a:gridCol>
              </a:tblGrid>
              <a:tr h="423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 Used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Chi-Square values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p-values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37794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Joining study groups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0.47266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0.4918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49560"/>
                  </a:ext>
                </a:extLst>
              </a:tr>
              <a:tr h="639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Seeking guidance from professors/peers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7.9835</a:t>
                      </a:r>
                      <a:endParaRPr lang="en-IN" sz="105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05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0.00472</a:t>
                      </a:r>
                      <a:endParaRPr lang="en-IN" sz="105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05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73615"/>
                  </a:ext>
                </a:extLst>
              </a:tr>
              <a:tr h="639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additional online learning resources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1.0083</a:t>
                      </a:r>
                      <a:endParaRPr lang="en-IN" sz="105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05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0.3153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36992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harder independently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0.12809</a:t>
                      </a:r>
                      <a:endParaRPr lang="en-IN" sz="105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0.7204</a:t>
                      </a:r>
                      <a:endParaRPr lang="en-IN" sz="105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6923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4962" y="342847"/>
            <a:ext cx="112967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Question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Do STEM and Non-STEM students differ in the types of learning resources they use?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00" y="753821"/>
            <a:ext cx="2797811" cy="8096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80" y="753504"/>
            <a:ext cx="3859227" cy="8001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5" y="1589798"/>
            <a:ext cx="3737499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92" y="1589798"/>
            <a:ext cx="3267977" cy="640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4962" y="2562935"/>
            <a:ext cx="11700155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presume 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Using additional online resources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to be our variable of interest. Hence, the hypothesis is formed in the following way,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</a:t>
            </a:r>
            <a:r>
              <a:rPr lang="en-IN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₀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There is no association between academic stream and resources used being online resources.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</a:t>
            </a:r>
            <a:r>
              <a:rPr lang="en-IN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₁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There is an association between academic stream and resources used being online resources.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540570" y="4092017"/>
            <a:ext cx="5731510" cy="1652270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5DD83B6-E440-AFDF-019F-8EDC0FFE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967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11588877" cy="1325563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Picking_where_we_left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00212"/>
            <a:ext cx="11052238" cy="4895659"/>
          </a:xfrm>
        </p:spPr>
        <p:txBody>
          <a:bodyPr/>
          <a:lstStyle/>
          <a:p>
            <a:pPr marL="0" indent="0">
              <a:buNone/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Mid-Semester presentation, we displayed our findings based on pilot data. </a:t>
            </a:r>
            <a:endParaRPr lang="en-I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Since then, we have collected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samples, out of which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from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Non-STEM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students and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from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students.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the sample data,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49.26%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from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50.74%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from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E7BBD-B89E-4370-B4BB-F1D98C9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68999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-20638"/>
            <a:ext cx="10515600" cy="1325563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data$Skills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4" b="24688"/>
          <a:stretch/>
        </p:blipFill>
        <p:spPr bwMode="auto">
          <a:xfrm>
            <a:off x="838200" y="1052513"/>
            <a:ext cx="10515600" cy="1264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0EE88-6E7E-F1C8-C7AA-1F38624019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2" b="3585"/>
          <a:stretch/>
        </p:blipFill>
        <p:spPr>
          <a:xfrm>
            <a:off x="2869565" y="2689076"/>
            <a:ext cx="6452870" cy="4168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5084" y="231743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Skills Network by Stream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ABD8B-F5EB-2786-D583-B1546D7C1C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15" y="3700668"/>
            <a:ext cx="680085" cy="171577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A9512B5-9442-5AD7-1A7A-C62BC09A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132723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40A-65E7-D249-73A7-FAFE00CB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85" y="331373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Upset Plot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E6852DA-1F57-CC02-364C-749FEC3AD3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579397"/>
                  </p:ext>
                </p:extLst>
              </p:nvPr>
            </p:nvGraphicFramePr>
            <p:xfrm>
              <a:off x="715636" y="1511739"/>
              <a:ext cx="10760728" cy="4451229"/>
            </p:xfrm>
            <a:graphic>
              <a:graphicData uri="http://schemas.microsoft.com/office/powerpoint/2016/summaryzoom">
                <psuz:summaryZm>
                  <psuz:summaryZmObj sectionId="{E97D9B01-7187-431D-94F1-FAD2124BF06C}" offsetFactorX="-3609" offsetFactorY="-633" scaleFactorX="111254" scaleFactorY="118925">
                    <psuz:zmPr id="{BF3157AF-2312-4B75-A44D-245D20C88F5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" y="588732"/>
                          <a:ext cx="5387283" cy="32392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371B1A3-646E-4341-97C9-8FB9D786CEFF}" offsetFactorX="4067" offsetFactorY="-317" scaleFactorX="110338" scaleFactorY="120010">
                    <psuz:zmPr id="{8E55D7D1-2BD9-43C5-9FB2-06ECA6EDA7B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17795" y="582559"/>
                          <a:ext cx="5342927" cy="32688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E6852DA-1F57-CC02-364C-749FEC3AD3E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15636" y="1511739"/>
                <a:ext cx="10760728" cy="4451229"/>
                <a:chOff x="715636" y="1511739"/>
                <a:chExt cx="10760728" cy="4451229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5641" y="2100471"/>
                  <a:ext cx="5387283" cy="3239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33431" y="2094298"/>
                  <a:ext cx="5342927" cy="326884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C25E7B-880A-34D3-937B-E7BC7F0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42851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7834-D56D-D75B-964F-B2206BEC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A34E-0D36-E8A5-880B-BD78FCC7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1249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8931-C185-63B6-C6F8-F30440D1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1988-EB93-D254-ADBA-6C1BF52A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22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16576"/>
              </p:ext>
            </p:extLst>
          </p:nvPr>
        </p:nvGraphicFramePr>
        <p:xfrm>
          <a:off x="604520" y="750420"/>
          <a:ext cx="10982960" cy="18805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45740">
                  <a:extLst>
                    <a:ext uri="{9D8B030D-6E8A-4147-A177-3AD203B41FA5}">
                      <a16:colId xmlns:a16="http://schemas.microsoft.com/office/drawing/2014/main" val="1655239038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157572260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3112519560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2905630154"/>
                    </a:ext>
                  </a:extLst>
                </a:gridCol>
              </a:tblGrid>
              <a:tr h="2686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Chi-square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379287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4.092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0.04309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8754315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Creativity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3.4278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0.06411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79586706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0.15513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0.6937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6628725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Networking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0.83609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0.3605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26588578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Solving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1.1077e-30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9831415"/>
                  </a:ext>
                </a:extLst>
              </a:tr>
              <a:tr h="26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Skills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45.101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1.871e-11</a:t>
                      </a:r>
                      <a:endParaRPr lang="en-IN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680043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4520" y="2844801"/>
            <a:ext cx="112423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As communication shows a significant value for difference in proportion, we conduct a test presuming that students in Non-STEM fields require more communication skill comparatively.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H₀: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≥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(The proportion of STEM students require Communication skill is greater than or equal to the proportion of Non-STEM students.)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H₁: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IN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1200" i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(The proportion of STEM students require Communication skill is less than the proportion of Non-STEM students.)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lh7-rt.googleusercontent.com/slidesz/AGV_vUf5kUheC8b6Bb7z3_EOzILDO1Nf9z_P79mj0QyBim62RRPprEM4oaUraZ0_dITdYX8-dCqJ7gjbJR9NUvKbELDiw0ZcFQRErAL6mSfGRhOgHFCpLHWibwuwRGdh9vrjnCDgrO4fQpuGYV8TuN196Pg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4605337"/>
            <a:ext cx="63341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88138" y="4826675"/>
            <a:ext cx="5503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p-value &lt; 0.05, hence we reject null hypothesis at 5% level of significance.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we conclude that Non-STEM student have more requirement of communication skill than STEM student.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-20638"/>
            <a:ext cx="10515600" cy="1325563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data$EconomicClass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9" y="1052513"/>
            <a:ext cx="8243886" cy="1319212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05685"/>
            <a:ext cx="6708140" cy="447611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267575" y="3758912"/>
            <a:ext cx="4791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Do we observe significant difference in students choosing STEM or Non-STEM fields by their economic status?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11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65125"/>
            <a:ext cx="974883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#Hypotheses: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</a:t>
            </a:r>
            <a:r>
              <a:rPr lang="en-IN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₀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There is no association between Stream and Economic class.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</a:t>
            </a:r>
            <a:r>
              <a:rPr lang="en-IN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₁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There is an association between Stream and Economic class.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25625"/>
            <a:ext cx="3976688" cy="946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137" y="2771775"/>
            <a:ext cx="11052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p-value &gt; 0.05, therefore we do not have enough evidence to reject the null hypothesis at 5% level of significance.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status of a student is not a measure that significantly determines choice of field.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912" y="3972104"/>
            <a:ext cx="11052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Family Socioeconomic Status and Choice of STEM Major in College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students from low socio-economic background have a lower representation in STEM, but the same is not reflected in our sample.</a:t>
            </a: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ACFB03B-C02E-9DBA-969A-915ED96A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386151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10515600" cy="1325563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data$FirstChoice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962" y="1325563"/>
            <a:ext cx="11857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Here, we aim to study that is there any evidence to conclude that students of any specific stream are studying the field as their first choice.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pic>
        <p:nvPicPr>
          <p:cNvPr id="2050" name="Picture 2" descr="https://lh7-rt.googleusercontent.com/slidesz/AGV_vUdrseGuSzPmZrrpGZPcLKBbnzP9O45n6has7EcoMctEpyvRLNT4MYASWYAFlIeaqaGLcFOPF7M1EfSx_bgSwlxJ3PGqOyPqgM4FqfAkws8vpAb1Ou12bSN7RuQ5RbK1kanOtAsEumVmA8lqW_7MxOo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957388"/>
            <a:ext cx="8588375" cy="46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6231" y="2333685"/>
            <a:ext cx="53387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p-values are much higher than 0.05, so no statistically significant association between stream (STEM vs Non-STEM) and response to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FirstChoice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 ratio (OR) for STEM =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1.071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students in STEM are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7.1%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likely to say “Yes” to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FirstChoice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compared to Non-STEM students.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here's the catch, the 95% Confidence Interval is from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0.543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2.228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Since 1 falls within the CI, the result is not statistically significant.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48A2254-F1B8-0F1C-FAFA-16401158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114233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963" y="365125"/>
            <a:ext cx="9852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But is there any association between Stream and Switching?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lh7-rt.googleusercontent.com/slidesz/AGV_vUehKf66KBnR1UynMh2d5owzI22fR0YlH9dN0oxQpK6_pFygxTzgTWexf9kRdQVyvJVY5LlajMzvB4jYb416bQFXNHkISUWl90DB6Tx0g0YUA8Hwus-G0QMTTyIXmemJnp-BFK-XnikTHQELW_tObw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734457"/>
            <a:ext cx="7723187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1472674"/>
            <a:ext cx="57824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 ratio (OR) for STEM =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0.8285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students in STEM are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17.18%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likely to switch their field of study compared to Non-STEM students.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95% Confidence Interval is from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1.667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Since 1 falls within the CI, the result is not statistically significant.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the odds ratio suggests STEM students are slightly less likely to switch than Non-STEM students, this difference is not statistically significant (p &gt; 0.5). So, we can’t confidently say there’s a real difference between stream and switching.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3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#10;A table of he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414463"/>
            <a:ext cx="10391775" cy="530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-206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0525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now aim to find the association between all the variables present in the data. The tool we use for this purpose is Cramer’s V.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25B18-3F0F-5973-256D-9C72A293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4040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?data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7-rt.googleusercontent.com/slidesz/AGV_vUfirLxDROvR2iyGmMPNc8fuulO3P9tXXHAEic-NhkOGSe6E4tNyZfRsVM9QpQLCqoCUo7BWi51YKGE7pMdfUVe7ZykcRuXqdeE1dzB-T_jyGRlP8nc3lAAuGHU5Kd4GXTSlUlL50VF1Y1P0qUaGiA=s2048?key=6BkL4Ab7QjF2KG7HtncgZJJ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52513"/>
            <a:ext cx="11552301" cy="5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B2A5297-AAC5-B5BF-7EBE-5FD63BB9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191170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963" y="3651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963" y="184816"/>
            <a:ext cx="32751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 5 associations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A screenshot of a computer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768349"/>
            <a:ext cx="8137525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963" y="3084611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7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Bottom 5 associations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6148" name="Picture 4" descr="A screenshot of a computer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615525"/>
            <a:ext cx="825182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72438" y="986512"/>
            <a:ext cx="4119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High association between Co-curriculars and Gender may suggest that Males and Females do have a preference for co-curricular activities.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4963" y="5833961"/>
            <a:ext cx="11737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But wait, there is low association between Stream and </a:t>
            </a:r>
            <a:r>
              <a:rPr lang="en-IN" b="1" dirty="0" err="1">
                <a:solidFill>
                  <a:srgbClr val="000000"/>
                </a:solidFill>
                <a:latin typeface="Arial" panose="020B0604020202020204" pitchFamily="34" charset="0"/>
              </a:rPr>
              <a:t>FirstChoice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? Does this mean that most of students are not studying according to their first choice?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BA68668-9A1C-C0CD-3805-711340C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57578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A close-up of a pie chart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6489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594136"/>
            <a:ext cx="11068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We observe from the pie graph that the proportion of students studying STEM or Non-STEM as their first choice is nearly the same. This explains the low value of association between the variables. 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D8AF43-6BD6-A514-778E-BFC71718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414662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52588" y="1304925"/>
            <a:ext cx="3614737" cy="361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556"/>
            <a:ext cx="10515600" cy="5192712"/>
          </a:xfrm>
        </p:spPr>
        <p:txBody>
          <a:bodyPr/>
          <a:lstStyle/>
          <a:p>
            <a:pPr marL="0" indent="0">
              <a:buNone/>
            </a:pPr>
            <a:br>
              <a:rPr lang="en-IN" b="0" dirty="0">
                <a:effectLst/>
              </a:rPr>
            </a:br>
            <a:br>
              <a:rPr lang="en-IN" b="1" i="1" dirty="0"/>
            </a:br>
            <a:r>
              <a:rPr lang="en-IN" b="1" i="1" dirty="0"/>
              <a:t> </a:t>
            </a: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To perform SWOT analysis for STEM and Non-STEM fields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1650" y="2625199"/>
            <a:ext cx="3857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#Objective_3:</a:t>
            </a:r>
          </a:p>
          <a:p>
            <a:endParaRPr lang="en-IN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489079A-C629-9F0C-FE8F-E4789A6C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3328372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F98-CB8F-3A0E-51C1-0F89A47C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" y="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by MCA Plot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824B5BB-49D8-BEF4-A17D-736B30BF05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6362403"/>
                  </p:ext>
                </p:extLst>
              </p:nvPr>
            </p:nvGraphicFramePr>
            <p:xfrm>
              <a:off x="-774939" y="1253331"/>
              <a:ext cx="11514826" cy="5061205"/>
            </p:xfrm>
            <a:graphic>
              <a:graphicData uri="http://schemas.microsoft.com/office/powerpoint/2016/summaryzoom">
                <psuz:summaryZm>
                  <psuz:summaryZmObj sectionId="{23692355-2525-49BA-AEAA-67C0A7FE1EB5}" scaleFactorX="111171">
                    <psuz:zmPr id="{05D5D140-CDBF-4EB0-985B-6298D14A9B2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406377" y="177143"/>
                          <a:ext cx="4501272" cy="2277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9EFE525-61C7-4588-9795-E7CB384F3AC5}" offsetFactorX="14701" offsetFactorY="758" scaleFactorX="110332">
                    <psuz:zmPr id="{D269AEE2-D67B-4DEE-89E4-B54B6F0D6BD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19400" y="194407"/>
                          <a:ext cx="4467301" cy="2277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BFFA983-0AF1-499E-824D-F2551F9D5EFD}" scaleFactorX="111597">
                    <psuz:zmPr id="{02F80705-27CC-46A4-9B52-A3547AB0B04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97753" y="2606521"/>
                          <a:ext cx="4518521" cy="2277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1F9B2A-631E-4275-98B1-F84FA42F5E60}" offsetFactorX="14701" offsetFactorY="-379" scaleFactorX="110758">
                    <psuz:zmPr id="{95BB6D5F-7CB5-4498-A575-BD6FED0A83A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10775" y="2597889"/>
                          <a:ext cx="4484550" cy="2277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824B5BB-49D8-BEF4-A17D-736B30BF051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774939" y="1253331"/>
                <a:ext cx="11514826" cy="5061205"/>
                <a:chOff x="-774939" y="1253331"/>
                <a:chExt cx="11514826" cy="5061205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1438" y="1430474"/>
                  <a:ext cx="4501272" cy="227754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4461" y="1447738"/>
                  <a:ext cx="4467301" cy="227754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814" y="3859852"/>
                  <a:ext cx="4518521" cy="227754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5836" y="3851220"/>
                  <a:ext cx="4484550" cy="227754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BB25EC7-4911-23D7-17B1-4F33D1FD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14648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https://lh7-rt.googleusercontent.com/slidesz/AGV_vUe4_cbyQSGOfOyuzRJx4SqhFBjNDhIVsRC4L7LkQb3IFzouLfa7G_XZR8mClz88ABo9Mg84E5w-wJhCnO0gR5douEWBs0JqZQKLuuNWWE3Zh1yUsIMdxyhos2hTnkSNQNoV7FctJsJGQ8v4cCD6U_o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121920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5BF2-FDEB-FFAD-166E-2BBE663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654921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https://lh7-rt.googleusercontent.com/slidesz/AGV_vUcX7q71b9_NLXV7Asuqorv9uscwZwaz5IKXGFhDgHerzpFuDwjG-i1H0Ymlaz-q0ThhsXPlifzgOazyQUaNvxqxJz_hbrMSoz7NC3xJC30vf0B-Hq3FGEKrwXYc9Ym8Hx8vycRkNe8VgXAJLZ9u4w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8"/>
            <a:ext cx="12192000" cy="65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6701C7-571B-A34C-6C87-DA699078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749896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https://lh7-rt.googleusercontent.com/slidesz/AGV_vUdNOa6erBQuihQ8a3w8YEkKWzj8RwkhGikJ4FHyzzY1llttHHjGJ0P1e2m9p4VmqidsIDOlVWlu5c6DO4h4aHRI7OLELGo1ZSJbW-yRwcyd02-bOo2FszdJMEotoxjPvT5LPqq01rWVlSBO027IzdY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"/>
            <a:ext cx="12192000" cy="6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CC21D-8696-04FE-A4CD-9F00820D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363327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https://lh7-rt.googleusercontent.com/slidesz/AGV_vUeQKf-LNlRlUQIrR1qqWU9CR5Esla35D_2NI7BE7lVb_RHi_RZCHMF0Nkb23_iSs0QIHlb6bTB4kkX-MhdDPjXlR6O-B5ahocO6Fz1vC9b3QL6BvDZzh_wh-JeqAV55Zd475YslYNA6HNcocFhajQ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8"/>
            <a:ext cx="12192000" cy="66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24C5A-B19F-3B79-39DE-3ACC53AF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20535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60877A51-8CE5-A131-C897-80D6BDC0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summarize(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key_findings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B604917-3044-B705-71CC-4DB18DB0C34D}"/>
              </a:ext>
            </a:extLst>
          </p:cNvPr>
          <p:cNvGrpSpPr/>
          <p:nvPr/>
        </p:nvGrpSpPr>
        <p:grpSpPr>
          <a:xfrm>
            <a:off x="935939" y="1460589"/>
            <a:ext cx="10581327" cy="4579988"/>
            <a:chOff x="303641" y="1616232"/>
            <a:chExt cx="10581327" cy="45799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B4265E-EEC7-0C5A-BCC9-85C9156FAA9D}"/>
                </a:ext>
              </a:extLst>
            </p:cNvPr>
            <p:cNvGrpSpPr/>
            <p:nvPr/>
          </p:nvGrpSpPr>
          <p:grpSpPr>
            <a:xfrm>
              <a:off x="303641" y="1659873"/>
              <a:ext cx="2138464" cy="2198451"/>
              <a:chOff x="303641" y="1659873"/>
              <a:chExt cx="2138464" cy="219845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FB450E-A3A7-9F65-7596-141009A1B401}"/>
                  </a:ext>
                </a:extLst>
              </p:cNvPr>
              <p:cNvGrpSpPr/>
              <p:nvPr/>
            </p:nvGrpSpPr>
            <p:grpSpPr>
              <a:xfrm>
                <a:off x="303641" y="1659873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A05F2AB-8DF0-4A5F-4805-3204D57F97DC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108000D-BC0C-2EA3-ABCA-0ECB03B0249B}"/>
                    </a:ext>
                  </a:extLst>
                </p:cNvPr>
                <p:cNvSpPr txBox="1"/>
                <p:nvPr/>
              </p:nvSpPr>
              <p:spPr>
                <a:xfrm>
                  <a:off x="4192620" y="3104135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GENDER &amp; STREAM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58DC078-2E7D-6E43-708F-D656B8D33D8E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Significant association found. Female more likely to choose Non-STEM while Male more likely to go for STEM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D0C210A-11F0-02A9-137F-B8EC67F6C5BA}"/>
                  </a:ext>
                </a:extLst>
              </p:cNvPr>
              <p:cNvGrpSpPr/>
              <p:nvPr/>
            </p:nvGrpSpPr>
            <p:grpSpPr>
              <a:xfrm>
                <a:off x="841308" y="1743847"/>
                <a:ext cx="994838" cy="466327"/>
                <a:chOff x="1120398" y="215821"/>
                <a:chExt cx="994838" cy="466327"/>
              </a:xfrm>
            </p:grpSpPr>
            <p:grpSp>
              <p:nvGrpSpPr>
                <p:cNvPr id="49" name="Content Placeholder 9" descr="Male profile outline">
                  <a:extLst>
                    <a:ext uri="{FF2B5EF4-FFF2-40B4-BE49-F238E27FC236}">
                      <a16:creationId xmlns:a16="http://schemas.microsoft.com/office/drawing/2014/main" id="{51D376A2-11A6-3A71-AF60-1E934B252A6F}"/>
                    </a:ext>
                  </a:extLst>
                </p:cNvPr>
                <p:cNvGrpSpPr/>
                <p:nvPr/>
              </p:nvGrpSpPr>
              <p:grpSpPr>
                <a:xfrm>
                  <a:off x="1120398" y="215821"/>
                  <a:ext cx="431189" cy="463681"/>
                  <a:chOff x="1120398" y="215821"/>
                  <a:chExt cx="431189" cy="463681"/>
                </a:xfrm>
                <a:solidFill>
                  <a:srgbClr val="000000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02FE282-8226-FF7A-DC67-B00F6DB8E473}"/>
                      </a:ext>
                    </a:extLst>
                  </p:cNvPr>
                  <p:cNvSpPr/>
                  <p:nvPr/>
                </p:nvSpPr>
                <p:spPr>
                  <a:xfrm>
                    <a:off x="1200514" y="215821"/>
                    <a:ext cx="243208" cy="231283"/>
                  </a:xfrm>
                  <a:custGeom>
                    <a:avLst/>
                    <a:gdLst>
                      <a:gd name="connsiteX0" fmla="*/ 6674 w 243208"/>
                      <a:gd name="connsiteY0" fmla="*/ 130069 h 231283"/>
                      <a:gd name="connsiteX1" fmla="*/ 21045 w 243208"/>
                      <a:gd name="connsiteY1" fmla="*/ 130069 h 231283"/>
                      <a:gd name="connsiteX2" fmla="*/ 130809 w 243208"/>
                      <a:gd name="connsiteY2" fmla="*/ 231264 h 231283"/>
                      <a:gd name="connsiteX3" fmla="*/ 236478 w 243208"/>
                      <a:gd name="connsiteY3" fmla="*/ 129308 h 231283"/>
                      <a:gd name="connsiteX4" fmla="*/ 235925 w 243208"/>
                      <a:gd name="connsiteY4" fmla="*/ 52003 h 231283"/>
                      <a:gd name="connsiteX5" fmla="*/ 183084 w 243208"/>
                      <a:gd name="connsiteY5" fmla="*/ 21461 h 231283"/>
                      <a:gd name="connsiteX6" fmla="*/ 60943 w 243208"/>
                      <a:gd name="connsiteY6" fmla="*/ 12653 h 231283"/>
                      <a:gd name="connsiteX7" fmla="*/ 6243 w 243208"/>
                      <a:gd name="connsiteY7" fmla="*/ 97360 h 231283"/>
                      <a:gd name="connsiteX8" fmla="*/ 179 w 243208"/>
                      <a:gd name="connsiteY8" fmla="*/ 122171 h 231283"/>
                      <a:gd name="connsiteX9" fmla="*/ 5203 w 243208"/>
                      <a:gd name="connsiteY9" fmla="*/ 129925 h 231283"/>
                      <a:gd name="connsiteX10" fmla="*/ 6660 w 243208"/>
                      <a:gd name="connsiteY10" fmla="*/ 130095 h 231283"/>
                      <a:gd name="connsiteX11" fmla="*/ 128741 w 243208"/>
                      <a:gd name="connsiteY11" fmla="*/ 218473 h 231283"/>
                      <a:gd name="connsiteX12" fmla="*/ 34499 w 243208"/>
                      <a:gd name="connsiteY12" fmla="*/ 129669 h 231283"/>
                      <a:gd name="connsiteX13" fmla="*/ 108105 w 243208"/>
                      <a:gd name="connsiteY13" fmla="*/ 117080 h 231283"/>
                      <a:gd name="connsiteX14" fmla="*/ 173214 w 243208"/>
                      <a:gd name="connsiteY14" fmla="*/ 73013 h 231283"/>
                      <a:gd name="connsiteX15" fmla="*/ 197421 w 243208"/>
                      <a:gd name="connsiteY15" fmla="*/ 90746 h 231283"/>
                      <a:gd name="connsiteX16" fmla="*/ 211664 w 243208"/>
                      <a:gd name="connsiteY16" fmla="*/ 111646 h 231283"/>
                      <a:gd name="connsiteX17" fmla="*/ 222969 w 243208"/>
                      <a:gd name="connsiteY17" fmla="*/ 129882 h 231283"/>
                      <a:gd name="connsiteX18" fmla="*/ 128741 w 243208"/>
                      <a:gd name="connsiteY18" fmla="*/ 218473 h 231283"/>
                      <a:gd name="connsiteX19" fmla="*/ 19556 w 243208"/>
                      <a:gd name="connsiteY19" fmla="*/ 99470 h 231283"/>
                      <a:gd name="connsiteX20" fmla="*/ 19731 w 243208"/>
                      <a:gd name="connsiteY20" fmla="*/ 97773 h 231283"/>
                      <a:gd name="connsiteX21" fmla="*/ 66697 w 243208"/>
                      <a:gd name="connsiteY21" fmla="*/ 24281 h 231283"/>
                      <a:gd name="connsiteX22" fmla="*/ 117032 w 243208"/>
                      <a:gd name="connsiteY22" fmla="*/ 12666 h 231283"/>
                      <a:gd name="connsiteX23" fmla="*/ 176320 w 243208"/>
                      <a:gd name="connsiteY23" fmla="*/ 32793 h 231283"/>
                      <a:gd name="connsiteX24" fmla="*/ 182053 w 243208"/>
                      <a:gd name="connsiteY24" fmla="*/ 34483 h 231283"/>
                      <a:gd name="connsiteX25" fmla="*/ 223960 w 243208"/>
                      <a:gd name="connsiteY25" fmla="*/ 57914 h 231283"/>
                      <a:gd name="connsiteX26" fmla="*/ 226992 w 243208"/>
                      <a:gd name="connsiteY26" fmla="*/ 111401 h 231283"/>
                      <a:gd name="connsiteX27" fmla="*/ 223401 w 243208"/>
                      <a:gd name="connsiteY27" fmla="*/ 105316 h 231283"/>
                      <a:gd name="connsiteX28" fmla="*/ 207568 w 243208"/>
                      <a:gd name="connsiteY28" fmla="*/ 82228 h 231283"/>
                      <a:gd name="connsiteX29" fmla="*/ 173342 w 243208"/>
                      <a:gd name="connsiteY29" fmla="*/ 59391 h 231283"/>
                      <a:gd name="connsiteX30" fmla="*/ 167279 w 243208"/>
                      <a:gd name="connsiteY30" fmla="*/ 60856 h 231283"/>
                      <a:gd name="connsiteX31" fmla="*/ 102385 w 243208"/>
                      <a:gd name="connsiteY31" fmla="*/ 105381 h 231283"/>
                      <a:gd name="connsiteX32" fmla="*/ 15264 w 243208"/>
                      <a:gd name="connsiteY32" fmla="*/ 117138 h 231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243208" h="231283">
                        <a:moveTo>
                          <a:pt x="6674" y="130069"/>
                        </a:moveTo>
                        <a:cubicBezTo>
                          <a:pt x="10945" y="130121"/>
                          <a:pt x="15823" y="130115"/>
                          <a:pt x="21045" y="130069"/>
                        </a:cubicBezTo>
                        <a:cubicBezTo>
                          <a:pt x="22179" y="187044"/>
                          <a:pt x="71323" y="232351"/>
                          <a:pt x="130809" y="231264"/>
                        </a:cubicBezTo>
                        <a:cubicBezTo>
                          <a:pt x="189006" y="230201"/>
                          <a:pt x="235797" y="185054"/>
                          <a:pt x="236478" y="129308"/>
                        </a:cubicBezTo>
                        <a:cubicBezTo>
                          <a:pt x="238438" y="122945"/>
                          <a:pt x="250916" y="79485"/>
                          <a:pt x="235925" y="52003"/>
                        </a:cubicBezTo>
                        <a:cubicBezTo>
                          <a:pt x="226274" y="32617"/>
                          <a:pt x="205490" y="20604"/>
                          <a:pt x="183084" y="21461"/>
                        </a:cubicBezTo>
                        <a:cubicBezTo>
                          <a:pt x="172069" y="13111"/>
                          <a:pt x="125884" y="-16714"/>
                          <a:pt x="60943" y="12653"/>
                        </a:cubicBezTo>
                        <a:cubicBezTo>
                          <a:pt x="7718" y="36703"/>
                          <a:pt x="6175" y="89442"/>
                          <a:pt x="6243" y="97360"/>
                        </a:cubicBezTo>
                        <a:lnTo>
                          <a:pt x="179" y="122171"/>
                        </a:lnTo>
                        <a:cubicBezTo>
                          <a:pt x="-670" y="125641"/>
                          <a:pt x="1579" y="129113"/>
                          <a:pt x="5203" y="129925"/>
                        </a:cubicBezTo>
                        <a:cubicBezTo>
                          <a:pt x="5680" y="130033"/>
                          <a:pt x="6169" y="130090"/>
                          <a:pt x="6660" y="130095"/>
                        </a:cubicBezTo>
                        <a:close/>
                        <a:moveTo>
                          <a:pt x="128741" y="218473"/>
                        </a:moveTo>
                        <a:cubicBezTo>
                          <a:pt x="77314" y="218404"/>
                          <a:pt x="35409" y="178917"/>
                          <a:pt x="34499" y="129669"/>
                        </a:cubicBezTo>
                        <a:cubicBezTo>
                          <a:pt x="59690" y="128669"/>
                          <a:pt x="89408" y="125539"/>
                          <a:pt x="108105" y="117080"/>
                        </a:cubicBezTo>
                        <a:cubicBezTo>
                          <a:pt x="132568" y="106020"/>
                          <a:pt x="163485" y="81105"/>
                          <a:pt x="173214" y="73013"/>
                        </a:cubicBezTo>
                        <a:cubicBezTo>
                          <a:pt x="182553" y="77137"/>
                          <a:pt x="190821" y="83193"/>
                          <a:pt x="197421" y="90746"/>
                        </a:cubicBezTo>
                        <a:cubicBezTo>
                          <a:pt x="202938" y="97204"/>
                          <a:pt x="207713" y="104211"/>
                          <a:pt x="211664" y="111646"/>
                        </a:cubicBezTo>
                        <a:cubicBezTo>
                          <a:pt x="214817" y="117035"/>
                          <a:pt x="218401" y="123126"/>
                          <a:pt x="222969" y="129882"/>
                        </a:cubicBezTo>
                        <a:cubicBezTo>
                          <a:pt x="221943" y="179043"/>
                          <a:pt x="180079" y="218402"/>
                          <a:pt x="128741" y="218473"/>
                        </a:cubicBezTo>
                        <a:close/>
                        <a:moveTo>
                          <a:pt x="19556" y="99470"/>
                        </a:moveTo>
                        <a:cubicBezTo>
                          <a:pt x="19691" y="98914"/>
                          <a:pt x="19750" y="98343"/>
                          <a:pt x="19731" y="97773"/>
                        </a:cubicBezTo>
                        <a:cubicBezTo>
                          <a:pt x="19664" y="95669"/>
                          <a:pt x="18505" y="46073"/>
                          <a:pt x="66697" y="24281"/>
                        </a:cubicBezTo>
                        <a:cubicBezTo>
                          <a:pt x="82362" y="16866"/>
                          <a:pt x="99560" y="12898"/>
                          <a:pt x="117032" y="12666"/>
                        </a:cubicBezTo>
                        <a:cubicBezTo>
                          <a:pt x="138667" y="12393"/>
                          <a:pt x="159693" y="19531"/>
                          <a:pt x="176320" y="32793"/>
                        </a:cubicBezTo>
                        <a:cubicBezTo>
                          <a:pt x="177853" y="34180"/>
                          <a:pt x="179972" y="34805"/>
                          <a:pt x="182053" y="34483"/>
                        </a:cubicBezTo>
                        <a:cubicBezTo>
                          <a:pt x="199804" y="32957"/>
                          <a:pt x="216619" y="42359"/>
                          <a:pt x="223960" y="57914"/>
                        </a:cubicBezTo>
                        <a:cubicBezTo>
                          <a:pt x="232368" y="73329"/>
                          <a:pt x="229942" y="96418"/>
                          <a:pt x="226992" y="111401"/>
                        </a:cubicBezTo>
                        <a:cubicBezTo>
                          <a:pt x="225725" y="109285"/>
                          <a:pt x="224539" y="107259"/>
                          <a:pt x="223401" y="105316"/>
                        </a:cubicBezTo>
                        <a:cubicBezTo>
                          <a:pt x="219011" y="97094"/>
                          <a:pt x="213702" y="89353"/>
                          <a:pt x="207568" y="82228"/>
                        </a:cubicBezTo>
                        <a:cubicBezTo>
                          <a:pt x="198688" y="71623"/>
                          <a:pt x="186805" y="63695"/>
                          <a:pt x="173342" y="59391"/>
                        </a:cubicBezTo>
                        <a:cubicBezTo>
                          <a:pt x="171192" y="58897"/>
                          <a:pt x="168926" y="59445"/>
                          <a:pt x="167279" y="60856"/>
                        </a:cubicBezTo>
                        <a:cubicBezTo>
                          <a:pt x="166901" y="61179"/>
                          <a:pt x="129421" y="93185"/>
                          <a:pt x="102385" y="105381"/>
                        </a:cubicBezTo>
                        <a:cubicBezTo>
                          <a:pt x="80441" y="115299"/>
                          <a:pt x="38811" y="116996"/>
                          <a:pt x="15264" y="11713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6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FF9A1CAE-FEA5-8FE6-1BA6-515525731BF6}"/>
                      </a:ext>
                    </a:extLst>
                  </p:cNvPr>
                  <p:cNvSpPr/>
                  <p:nvPr/>
                </p:nvSpPr>
                <p:spPr>
                  <a:xfrm>
                    <a:off x="1120398" y="478670"/>
                    <a:ext cx="431189" cy="200832"/>
                  </a:xfrm>
                  <a:custGeom>
                    <a:avLst/>
                    <a:gdLst>
                      <a:gd name="connsiteX0" fmla="*/ 407831 w 431189"/>
                      <a:gd name="connsiteY0" fmla="*/ 55804 h 200832"/>
                      <a:gd name="connsiteX1" fmla="*/ 303685 w 431189"/>
                      <a:gd name="connsiteY1" fmla="*/ 7111 h 200832"/>
                      <a:gd name="connsiteX2" fmla="*/ 277639 w 431189"/>
                      <a:gd name="connsiteY2" fmla="*/ 703 h 200832"/>
                      <a:gd name="connsiteX3" fmla="*/ 274223 w 431189"/>
                      <a:gd name="connsiteY3" fmla="*/ 0 h 200832"/>
                      <a:gd name="connsiteX4" fmla="*/ 271656 w 431189"/>
                      <a:gd name="connsiteY4" fmla="*/ 2278 h 200832"/>
                      <a:gd name="connsiteX5" fmla="*/ 215595 w 431189"/>
                      <a:gd name="connsiteY5" fmla="*/ 26605 h 200832"/>
                      <a:gd name="connsiteX6" fmla="*/ 159513 w 431189"/>
                      <a:gd name="connsiteY6" fmla="*/ 2600 h 200832"/>
                      <a:gd name="connsiteX7" fmla="*/ 156960 w 431189"/>
                      <a:gd name="connsiteY7" fmla="*/ 355 h 200832"/>
                      <a:gd name="connsiteX8" fmla="*/ 153591 w 431189"/>
                      <a:gd name="connsiteY8" fmla="*/ 1039 h 200832"/>
                      <a:gd name="connsiteX9" fmla="*/ 127605 w 431189"/>
                      <a:gd name="connsiteY9" fmla="*/ 7092 h 200832"/>
                      <a:gd name="connsiteX10" fmla="*/ 23439 w 431189"/>
                      <a:gd name="connsiteY10" fmla="*/ 55759 h 200832"/>
                      <a:gd name="connsiteX11" fmla="*/ 0 w 431189"/>
                      <a:gd name="connsiteY11" fmla="*/ 100813 h 200832"/>
                      <a:gd name="connsiteX12" fmla="*/ 0 w 431189"/>
                      <a:gd name="connsiteY12" fmla="*/ 200832 h 200832"/>
                      <a:gd name="connsiteX13" fmla="*/ 13475 w 431189"/>
                      <a:gd name="connsiteY13" fmla="*/ 200832 h 200832"/>
                      <a:gd name="connsiteX14" fmla="*/ 13475 w 431189"/>
                      <a:gd name="connsiteY14" fmla="*/ 100813 h 200832"/>
                      <a:gd name="connsiteX15" fmla="*/ 31585 w 431189"/>
                      <a:gd name="connsiteY15" fmla="*/ 66019 h 200832"/>
                      <a:gd name="connsiteX16" fmla="*/ 131216 w 431189"/>
                      <a:gd name="connsiteY16" fmla="*/ 19559 h 200832"/>
                      <a:gd name="connsiteX17" fmla="*/ 153012 w 431189"/>
                      <a:gd name="connsiteY17" fmla="*/ 14396 h 200832"/>
                      <a:gd name="connsiteX18" fmla="*/ 215595 w 431189"/>
                      <a:gd name="connsiteY18" fmla="*/ 39511 h 200832"/>
                      <a:gd name="connsiteX19" fmla="*/ 278185 w 431189"/>
                      <a:gd name="connsiteY19" fmla="*/ 14029 h 200832"/>
                      <a:gd name="connsiteX20" fmla="*/ 299899 w 431189"/>
                      <a:gd name="connsiteY20" fmla="*/ 19501 h 200832"/>
                      <a:gd name="connsiteX21" fmla="*/ 399355 w 431189"/>
                      <a:gd name="connsiteY21" fmla="*/ 65838 h 200832"/>
                      <a:gd name="connsiteX22" fmla="*/ 417715 w 431189"/>
                      <a:gd name="connsiteY22" fmla="*/ 100813 h 200832"/>
                      <a:gd name="connsiteX23" fmla="*/ 417715 w 431189"/>
                      <a:gd name="connsiteY23" fmla="*/ 200832 h 200832"/>
                      <a:gd name="connsiteX24" fmla="*/ 431189 w 431189"/>
                      <a:gd name="connsiteY24" fmla="*/ 200832 h 200832"/>
                      <a:gd name="connsiteX25" fmla="*/ 431189 w 431189"/>
                      <a:gd name="connsiteY25" fmla="*/ 100813 h 200832"/>
                      <a:gd name="connsiteX26" fmla="*/ 407831 w 431189"/>
                      <a:gd name="connsiteY26" fmla="*/ 55804 h 200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31189" h="200832">
                        <a:moveTo>
                          <a:pt x="407831" y="55804"/>
                        </a:moveTo>
                        <a:cubicBezTo>
                          <a:pt x="376906" y="33002"/>
                          <a:pt x="341478" y="16438"/>
                          <a:pt x="303685" y="7111"/>
                        </a:cubicBezTo>
                        <a:cubicBezTo>
                          <a:pt x="294981" y="4614"/>
                          <a:pt x="286215" y="2459"/>
                          <a:pt x="277639" y="703"/>
                        </a:cubicBezTo>
                        <a:lnTo>
                          <a:pt x="274223" y="0"/>
                        </a:lnTo>
                        <a:lnTo>
                          <a:pt x="271656" y="2278"/>
                        </a:lnTo>
                        <a:cubicBezTo>
                          <a:pt x="244201" y="26605"/>
                          <a:pt x="225593" y="26605"/>
                          <a:pt x="215595" y="26605"/>
                        </a:cubicBezTo>
                        <a:cubicBezTo>
                          <a:pt x="205596" y="26605"/>
                          <a:pt x="186833" y="26605"/>
                          <a:pt x="159513" y="2600"/>
                        </a:cubicBezTo>
                        <a:lnTo>
                          <a:pt x="156960" y="355"/>
                        </a:lnTo>
                        <a:lnTo>
                          <a:pt x="153591" y="1039"/>
                        </a:lnTo>
                        <a:cubicBezTo>
                          <a:pt x="145338" y="2704"/>
                          <a:pt x="136620" y="4736"/>
                          <a:pt x="127605" y="7092"/>
                        </a:cubicBezTo>
                        <a:cubicBezTo>
                          <a:pt x="90266" y="17572"/>
                          <a:pt x="55047" y="34027"/>
                          <a:pt x="23439" y="55759"/>
                        </a:cubicBezTo>
                        <a:cubicBezTo>
                          <a:pt x="8947" y="66634"/>
                          <a:pt x="338" y="83182"/>
                          <a:pt x="0" y="100813"/>
                        </a:cubicBezTo>
                        <a:lnTo>
                          <a:pt x="0" y="200832"/>
                        </a:lnTo>
                        <a:lnTo>
                          <a:pt x="13475" y="200832"/>
                        </a:lnTo>
                        <a:lnTo>
                          <a:pt x="13475" y="100813"/>
                        </a:lnTo>
                        <a:cubicBezTo>
                          <a:pt x="13772" y="87204"/>
                          <a:pt x="20416" y="74438"/>
                          <a:pt x="31585" y="66019"/>
                        </a:cubicBezTo>
                        <a:cubicBezTo>
                          <a:pt x="61834" y="45280"/>
                          <a:pt x="95516" y="29573"/>
                          <a:pt x="131216" y="19559"/>
                        </a:cubicBezTo>
                        <a:cubicBezTo>
                          <a:pt x="138695" y="17623"/>
                          <a:pt x="146038" y="15868"/>
                          <a:pt x="153012" y="14396"/>
                        </a:cubicBezTo>
                        <a:cubicBezTo>
                          <a:pt x="179213" y="36459"/>
                          <a:pt x="199317" y="39511"/>
                          <a:pt x="215595" y="39511"/>
                        </a:cubicBezTo>
                        <a:cubicBezTo>
                          <a:pt x="231872" y="39511"/>
                          <a:pt x="251868" y="36420"/>
                          <a:pt x="278185" y="14029"/>
                        </a:cubicBezTo>
                        <a:cubicBezTo>
                          <a:pt x="285333" y="15577"/>
                          <a:pt x="292602" y="17403"/>
                          <a:pt x="299899" y="19501"/>
                        </a:cubicBezTo>
                        <a:cubicBezTo>
                          <a:pt x="335976" y="28361"/>
                          <a:pt x="369808" y="44123"/>
                          <a:pt x="399355" y="65838"/>
                        </a:cubicBezTo>
                        <a:cubicBezTo>
                          <a:pt x="410654" y="74260"/>
                          <a:pt x="417396" y="87104"/>
                          <a:pt x="417715" y="100813"/>
                        </a:cubicBezTo>
                        <a:lnTo>
                          <a:pt x="417715" y="200832"/>
                        </a:lnTo>
                        <a:lnTo>
                          <a:pt x="431189" y="200832"/>
                        </a:lnTo>
                        <a:lnTo>
                          <a:pt x="431189" y="100813"/>
                        </a:lnTo>
                        <a:cubicBezTo>
                          <a:pt x="430863" y="83210"/>
                          <a:pt x="422285" y="66681"/>
                          <a:pt x="407831" y="5580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6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aphic 11" descr="Female Profile outline">
                  <a:extLst>
                    <a:ext uri="{FF2B5EF4-FFF2-40B4-BE49-F238E27FC236}">
                      <a16:creationId xmlns:a16="http://schemas.microsoft.com/office/drawing/2014/main" id="{E66B54B6-BF39-0CDA-8133-355EC31FCC60}"/>
                    </a:ext>
                  </a:extLst>
                </p:cNvPr>
                <p:cNvGrpSpPr/>
                <p:nvPr/>
              </p:nvGrpSpPr>
              <p:grpSpPr>
                <a:xfrm>
                  <a:off x="1684047" y="219301"/>
                  <a:ext cx="431189" cy="462847"/>
                  <a:chOff x="1684047" y="219301"/>
                  <a:chExt cx="431189" cy="462847"/>
                </a:xfrm>
                <a:solidFill>
                  <a:srgbClr val="000000"/>
                </a:solidFill>
              </p:grpSpPr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19F35F0C-159F-D232-CD2B-FB4F1DCDE825}"/>
                      </a:ext>
                    </a:extLst>
                  </p:cNvPr>
                  <p:cNvSpPr/>
                  <p:nvPr/>
                </p:nvSpPr>
                <p:spPr>
                  <a:xfrm>
                    <a:off x="1753402" y="219301"/>
                    <a:ext cx="292285" cy="283544"/>
                  </a:xfrm>
                  <a:custGeom>
                    <a:avLst/>
                    <a:gdLst>
                      <a:gd name="connsiteX0" fmla="*/ 6730 w 292285"/>
                      <a:gd name="connsiteY0" fmla="*/ 283544 h 283544"/>
                      <a:gd name="connsiteX1" fmla="*/ 6831 w 292285"/>
                      <a:gd name="connsiteY1" fmla="*/ 283544 h 283544"/>
                      <a:gd name="connsiteX2" fmla="*/ 80780 w 292285"/>
                      <a:gd name="connsiteY2" fmla="*/ 270981 h 283544"/>
                      <a:gd name="connsiteX3" fmla="*/ 81386 w 292285"/>
                      <a:gd name="connsiteY3" fmla="*/ 270640 h 283544"/>
                      <a:gd name="connsiteX4" fmla="*/ 109070 w 292285"/>
                      <a:gd name="connsiteY4" fmla="*/ 248308 h 283544"/>
                      <a:gd name="connsiteX5" fmla="*/ 113577 w 292285"/>
                      <a:gd name="connsiteY5" fmla="*/ 244307 h 283544"/>
                      <a:gd name="connsiteX6" fmla="*/ 141139 w 292285"/>
                      <a:gd name="connsiteY6" fmla="*/ 249078 h 283544"/>
                      <a:gd name="connsiteX7" fmla="*/ 146320 w 292285"/>
                      <a:gd name="connsiteY7" fmla="*/ 249191 h 283544"/>
                      <a:gd name="connsiteX8" fmla="*/ 173944 w 292285"/>
                      <a:gd name="connsiteY8" fmla="*/ 245771 h 283544"/>
                      <a:gd name="connsiteX9" fmla="*/ 177764 w 292285"/>
                      <a:gd name="connsiteY9" fmla="*/ 249135 h 283544"/>
                      <a:gd name="connsiteX10" fmla="*/ 203723 w 292285"/>
                      <a:gd name="connsiteY10" fmla="*/ 270293 h 283544"/>
                      <a:gd name="connsiteX11" fmla="*/ 287117 w 292285"/>
                      <a:gd name="connsiteY11" fmla="*/ 272653 h 283544"/>
                      <a:gd name="connsiteX12" fmla="*/ 292191 w 292285"/>
                      <a:gd name="connsiteY12" fmla="*/ 267605 h 283544"/>
                      <a:gd name="connsiteX13" fmla="*/ 289179 w 292285"/>
                      <a:gd name="connsiteY13" fmla="*/ 261175 h 283544"/>
                      <a:gd name="connsiteX14" fmla="*/ 266602 w 292285"/>
                      <a:gd name="connsiteY14" fmla="*/ 219962 h 283544"/>
                      <a:gd name="connsiteX15" fmla="*/ 274013 w 292285"/>
                      <a:gd name="connsiteY15" fmla="*/ 165871 h 283544"/>
                      <a:gd name="connsiteX16" fmla="*/ 284550 w 292285"/>
                      <a:gd name="connsiteY16" fmla="*/ 101979 h 283544"/>
                      <a:gd name="connsiteX17" fmla="*/ 252784 w 292285"/>
                      <a:gd name="connsiteY17" fmla="*/ 40271 h 283544"/>
                      <a:gd name="connsiteX18" fmla="*/ 217797 w 292285"/>
                      <a:gd name="connsiteY18" fmla="*/ 38296 h 283544"/>
                      <a:gd name="connsiteX19" fmla="*/ 161810 w 292285"/>
                      <a:gd name="connsiteY19" fmla="*/ 4738 h 283544"/>
                      <a:gd name="connsiteX20" fmla="*/ 53541 w 292285"/>
                      <a:gd name="connsiteY20" fmla="*/ 17813 h 283544"/>
                      <a:gd name="connsiteX21" fmla="*/ 11183 w 292285"/>
                      <a:gd name="connsiteY21" fmla="*/ 115906 h 283544"/>
                      <a:gd name="connsiteX22" fmla="*/ 14026 w 292285"/>
                      <a:gd name="connsiteY22" fmla="*/ 187887 h 283544"/>
                      <a:gd name="connsiteX23" fmla="*/ 15003 w 292285"/>
                      <a:gd name="connsiteY23" fmla="*/ 241411 h 283544"/>
                      <a:gd name="connsiteX24" fmla="*/ 1313 w 292285"/>
                      <a:gd name="connsiteY24" fmla="*/ 273492 h 283544"/>
                      <a:gd name="connsiteX25" fmla="*/ 2743 w 292285"/>
                      <a:gd name="connsiteY25" fmla="*/ 282315 h 283544"/>
                      <a:gd name="connsiteX26" fmla="*/ 6703 w 292285"/>
                      <a:gd name="connsiteY26" fmla="*/ 283544 h 283544"/>
                      <a:gd name="connsiteX27" fmla="*/ 141759 w 292285"/>
                      <a:gd name="connsiteY27" fmla="*/ 236470 h 283544"/>
                      <a:gd name="connsiteX28" fmla="*/ 52099 w 292285"/>
                      <a:gd name="connsiteY28" fmla="*/ 153023 h 283544"/>
                      <a:gd name="connsiteX29" fmla="*/ 52099 w 292285"/>
                      <a:gd name="connsiteY29" fmla="*/ 143860 h 283544"/>
                      <a:gd name="connsiteX30" fmla="*/ 64785 w 292285"/>
                      <a:gd name="connsiteY30" fmla="*/ 132104 h 283544"/>
                      <a:gd name="connsiteX31" fmla="*/ 79257 w 292285"/>
                      <a:gd name="connsiteY31" fmla="*/ 130842 h 283544"/>
                      <a:gd name="connsiteX32" fmla="*/ 142723 w 292285"/>
                      <a:gd name="connsiteY32" fmla="*/ 114063 h 283544"/>
                      <a:gd name="connsiteX33" fmla="*/ 203985 w 292285"/>
                      <a:gd name="connsiteY33" fmla="*/ 74858 h 283544"/>
                      <a:gd name="connsiteX34" fmla="*/ 214967 w 292285"/>
                      <a:gd name="connsiteY34" fmla="*/ 102591 h 283544"/>
                      <a:gd name="connsiteX35" fmla="*/ 215398 w 292285"/>
                      <a:gd name="connsiteY35" fmla="*/ 103172 h 283544"/>
                      <a:gd name="connsiteX36" fmla="*/ 224568 w 292285"/>
                      <a:gd name="connsiteY36" fmla="*/ 110971 h 283544"/>
                      <a:gd name="connsiteX37" fmla="*/ 225666 w 292285"/>
                      <a:gd name="connsiteY37" fmla="*/ 111748 h 283544"/>
                      <a:gd name="connsiteX38" fmla="*/ 229163 w 292285"/>
                      <a:gd name="connsiteY38" fmla="*/ 114840 h 283544"/>
                      <a:gd name="connsiteX39" fmla="*/ 240070 w 292285"/>
                      <a:gd name="connsiteY39" fmla="*/ 138983 h 283544"/>
                      <a:gd name="connsiteX40" fmla="*/ 240562 w 292285"/>
                      <a:gd name="connsiteY40" fmla="*/ 148227 h 283544"/>
                      <a:gd name="connsiteX41" fmla="*/ 146238 w 292285"/>
                      <a:gd name="connsiteY41" fmla="*/ 236570 h 283544"/>
                      <a:gd name="connsiteX42" fmla="*/ 141759 w 292285"/>
                      <a:gd name="connsiteY42" fmla="*/ 236470 h 283544"/>
                      <a:gd name="connsiteX43" fmla="*/ 27481 w 292285"/>
                      <a:gd name="connsiteY43" fmla="*/ 187086 h 283544"/>
                      <a:gd name="connsiteX44" fmla="*/ 24658 w 292285"/>
                      <a:gd name="connsiteY44" fmla="*/ 116020 h 283544"/>
                      <a:gd name="connsiteX45" fmla="*/ 60547 w 292285"/>
                      <a:gd name="connsiteY45" fmla="*/ 28591 h 283544"/>
                      <a:gd name="connsiteX46" fmla="*/ 158010 w 292285"/>
                      <a:gd name="connsiteY46" fmla="*/ 16829 h 283544"/>
                      <a:gd name="connsiteX47" fmla="*/ 208836 w 292285"/>
                      <a:gd name="connsiteY47" fmla="*/ 48380 h 283544"/>
                      <a:gd name="connsiteX48" fmla="*/ 216746 w 292285"/>
                      <a:gd name="connsiteY48" fmla="*/ 51472 h 283544"/>
                      <a:gd name="connsiteX49" fmla="*/ 246767 w 292285"/>
                      <a:gd name="connsiteY49" fmla="*/ 51529 h 283544"/>
                      <a:gd name="connsiteX50" fmla="*/ 271022 w 292285"/>
                      <a:gd name="connsiteY50" fmla="*/ 101897 h 283544"/>
                      <a:gd name="connsiteX51" fmla="*/ 260801 w 292285"/>
                      <a:gd name="connsiteY51" fmla="*/ 163107 h 283544"/>
                      <a:gd name="connsiteX52" fmla="*/ 253511 w 292285"/>
                      <a:gd name="connsiteY52" fmla="*/ 223054 h 283544"/>
                      <a:gd name="connsiteX53" fmla="*/ 271979 w 292285"/>
                      <a:gd name="connsiteY53" fmla="*/ 262544 h 283544"/>
                      <a:gd name="connsiteX54" fmla="*/ 211592 w 292285"/>
                      <a:gd name="connsiteY54" fmla="*/ 260083 h 283544"/>
                      <a:gd name="connsiteX55" fmla="*/ 188341 w 292285"/>
                      <a:gd name="connsiteY55" fmla="*/ 241152 h 283544"/>
                      <a:gd name="connsiteX56" fmla="*/ 254037 w 292285"/>
                      <a:gd name="connsiteY56" fmla="*/ 148227 h 283544"/>
                      <a:gd name="connsiteX57" fmla="*/ 253458 w 292285"/>
                      <a:gd name="connsiteY57" fmla="*/ 137664 h 283544"/>
                      <a:gd name="connsiteX58" fmla="*/ 239168 w 292285"/>
                      <a:gd name="connsiteY58" fmla="*/ 106390 h 283544"/>
                      <a:gd name="connsiteX59" fmla="*/ 233778 w 292285"/>
                      <a:gd name="connsiteY59" fmla="*/ 101664 h 283544"/>
                      <a:gd name="connsiteX60" fmla="*/ 232626 w 292285"/>
                      <a:gd name="connsiteY60" fmla="*/ 100856 h 283544"/>
                      <a:gd name="connsiteX61" fmla="*/ 226225 w 292285"/>
                      <a:gd name="connsiteY61" fmla="*/ 95650 h 283544"/>
                      <a:gd name="connsiteX62" fmla="*/ 217110 w 292285"/>
                      <a:gd name="connsiteY62" fmla="*/ 71823 h 283544"/>
                      <a:gd name="connsiteX63" fmla="*/ 202575 w 292285"/>
                      <a:gd name="connsiteY63" fmla="*/ 61714 h 283544"/>
                      <a:gd name="connsiteX64" fmla="*/ 195631 w 292285"/>
                      <a:gd name="connsiteY64" fmla="*/ 64881 h 283544"/>
                      <a:gd name="connsiteX65" fmla="*/ 136949 w 292285"/>
                      <a:gd name="connsiteY65" fmla="*/ 102623 h 283544"/>
                      <a:gd name="connsiteX66" fmla="*/ 77195 w 292285"/>
                      <a:gd name="connsiteY66" fmla="*/ 118342 h 283544"/>
                      <a:gd name="connsiteX67" fmla="*/ 64442 w 292285"/>
                      <a:gd name="connsiteY67" fmla="*/ 119471 h 283544"/>
                      <a:gd name="connsiteX68" fmla="*/ 38624 w 292285"/>
                      <a:gd name="connsiteY68" fmla="*/ 143223 h 283544"/>
                      <a:gd name="connsiteX69" fmla="*/ 38624 w 292285"/>
                      <a:gd name="connsiteY69" fmla="*/ 143223 h 283544"/>
                      <a:gd name="connsiteX70" fmla="*/ 38624 w 292285"/>
                      <a:gd name="connsiteY70" fmla="*/ 153667 h 283544"/>
                      <a:gd name="connsiteX71" fmla="*/ 99853 w 292285"/>
                      <a:gd name="connsiteY71" fmla="*/ 239095 h 283544"/>
                      <a:gd name="connsiteX72" fmla="*/ 99779 w 292285"/>
                      <a:gd name="connsiteY72" fmla="*/ 239164 h 283544"/>
                      <a:gd name="connsiteX73" fmla="*/ 74177 w 292285"/>
                      <a:gd name="connsiteY73" fmla="*/ 259988 h 283544"/>
                      <a:gd name="connsiteX74" fmla="*/ 19227 w 292285"/>
                      <a:gd name="connsiteY74" fmla="*/ 270394 h 283544"/>
                      <a:gd name="connsiteX75" fmla="*/ 28336 w 292285"/>
                      <a:gd name="connsiteY75" fmla="*/ 243146 h 283544"/>
                      <a:gd name="connsiteX76" fmla="*/ 27481 w 292285"/>
                      <a:gd name="connsiteY76" fmla="*/ 187086 h 28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</a:cxnLst>
                    <a:rect l="l" t="t" r="r" b="b"/>
                    <a:pathLst>
                      <a:path w="292285" h="283544">
                        <a:moveTo>
                          <a:pt x="6730" y="283544"/>
                        </a:moveTo>
                        <a:lnTo>
                          <a:pt x="6831" y="283544"/>
                        </a:lnTo>
                        <a:cubicBezTo>
                          <a:pt x="8852" y="283544"/>
                          <a:pt x="57051" y="282724"/>
                          <a:pt x="80780" y="270981"/>
                        </a:cubicBezTo>
                        <a:cubicBezTo>
                          <a:pt x="80982" y="270873"/>
                          <a:pt x="81191" y="270760"/>
                          <a:pt x="81386" y="270640"/>
                        </a:cubicBezTo>
                        <a:cubicBezTo>
                          <a:pt x="91221" y="263882"/>
                          <a:pt x="100476" y="256415"/>
                          <a:pt x="109070" y="248308"/>
                        </a:cubicBezTo>
                        <a:cubicBezTo>
                          <a:pt x="110619" y="246926"/>
                          <a:pt x="112115" y="245595"/>
                          <a:pt x="113577" y="244307"/>
                        </a:cubicBezTo>
                        <a:cubicBezTo>
                          <a:pt x="122495" y="247046"/>
                          <a:pt x="131765" y="248651"/>
                          <a:pt x="141139" y="249078"/>
                        </a:cubicBezTo>
                        <a:cubicBezTo>
                          <a:pt x="142871" y="249153"/>
                          <a:pt x="144602" y="249191"/>
                          <a:pt x="146320" y="249191"/>
                        </a:cubicBezTo>
                        <a:cubicBezTo>
                          <a:pt x="155647" y="249172"/>
                          <a:pt x="164932" y="248023"/>
                          <a:pt x="173944" y="245771"/>
                        </a:cubicBezTo>
                        <a:cubicBezTo>
                          <a:pt x="175176" y="246850"/>
                          <a:pt x="176423" y="247948"/>
                          <a:pt x="177764" y="249135"/>
                        </a:cubicBezTo>
                        <a:cubicBezTo>
                          <a:pt x="185949" y="256675"/>
                          <a:pt x="194619" y="263740"/>
                          <a:pt x="203723" y="270293"/>
                        </a:cubicBezTo>
                        <a:cubicBezTo>
                          <a:pt x="225767" y="285242"/>
                          <a:pt x="280899" y="273984"/>
                          <a:pt x="287117" y="272653"/>
                        </a:cubicBezTo>
                        <a:cubicBezTo>
                          <a:pt x="289732" y="272069"/>
                          <a:pt x="291726" y="270085"/>
                          <a:pt x="292191" y="267605"/>
                        </a:cubicBezTo>
                        <a:cubicBezTo>
                          <a:pt x="292642" y="265091"/>
                          <a:pt x="291459" y="262566"/>
                          <a:pt x="289179" y="261175"/>
                        </a:cubicBezTo>
                        <a:cubicBezTo>
                          <a:pt x="289037" y="261093"/>
                          <a:pt x="275381" y="252460"/>
                          <a:pt x="266602" y="219962"/>
                        </a:cubicBezTo>
                        <a:cubicBezTo>
                          <a:pt x="263725" y="209418"/>
                          <a:pt x="268711" y="188266"/>
                          <a:pt x="274013" y="165871"/>
                        </a:cubicBezTo>
                        <a:cubicBezTo>
                          <a:pt x="279803" y="144958"/>
                          <a:pt x="283334" y="123553"/>
                          <a:pt x="284550" y="101979"/>
                        </a:cubicBezTo>
                        <a:cubicBezTo>
                          <a:pt x="284550" y="69955"/>
                          <a:pt x="274444" y="50342"/>
                          <a:pt x="252784" y="40271"/>
                        </a:cubicBezTo>
                        <a:cubicBezTo>
                          <a:pt x="241627" y="36212"/>
                          <a:pt x="229394" y="35522"/>
                          <a:pt x="217797" y="38296"/>
                        </a:cubicBezTo>
                        <a:cubicBezTo>
                          <a:pt x="211733" y="30667"/>
                          <a:pt x="195604" y="14601"/>
                          <a:pt x="161810" y="4738"/>
                        </a:cubicBezTo>
                        <a:cubicBezTo>
                          <a:pt x="125307" y="-4665"/>
                          <a:pt x="86303" y="46"/>
                          <a:pt x="53541" y="17813"/>
                        </a:cubicBezTo>
                        <a:cubicBezTo>
                          <a:pt x="25338" y="34851"/>
                          <a:pt x="11810" y="53908"/>
                          <a:pt x="11183" y="115906"/>
                        </a:cubicBezTo>
                        <a:cubicBezTo>
                          <a:pt x="10927" y="142043"/>
                          <a:pt x="12571" y="166388"/>
                          <a:pt x="14026" y="187887"/>
                        </a:cubicBezTo>
                        <a:cubicBezTo>
                          <a:pt x="15987" y="205670"/>
                          <a:pt x="16314" y="223576"/>
                          <a:pt x="15003" y="241411"/>
                        </a:cubicBezTo>
                        <a:cubicBezTo>
                          <a:pt x="13434" y="253023"/>
                          <a:pt x="8721" y="264066"/>
                          <a:pt x="1313" y="273492"/>
                        </a:cubicBezTo>
                        <a:cubicBezTo>
                          <a:pt x="-894" y="276298"/>
                          <a:pt x="-254" y="280249"/>
                          <a:pt x="2743" y="282315"/>
                        </a:cubicBezTo>
                        <a:cubicBezTo>
                          <a:pt x="3891" y="283107"/>
                          <a:pt x="5277" y="283537"/>
                          <a:pt x="6703" y="283544"/>
                        </a:cubicBezTo>
                        <a:close/>
                        <a:moveTo>
                          <a:pt x="141759" y="236470"/>
                        </a:moveTo>
                        <a:cubicBezTo>
                          <a:pt x="93585" y="234015"/>
                          <a:pt x="55025" y="198127"/>
                          <a:pt x="52099" y="153023"/>
                        </a:cubicBezTo>
                        <a:cubicBezTo>
                          <a:pt x="51934" y="149971"/>
                          <a:pt x="51934" y="146913"/>
                          <a:pt x="52099" y="143860"/>
                        </a:cubicBezTo>
                        <a:cubicBezTo>
                          <a:pt x="52414" y="137445"/>
                          <a:pt x="57933" y="132331"/>
                          <a:pt x="64785" y="132104"/>
                        </a:cubicBezTo>
                        <a:cubicBezTo>
                          <a:pt x="69637" y="132031"/>
                          <a:pt x="74475" y="131608"/>
                          <a:pt x="79257" y="130842"/>
                        </a:cubicBezTo>
                        <a:cubicBezTo>
                          <a:pt x="101163" y="128132"/>
                          <a:pt x="122537" y="122481"/>
                          <a:pt x="142723" y="114063"/>
                        </a:cubicBezTo>
                        <a:cubicBezTo>
                          <a:pt x="164915" y="103605"/>
                          <a:pt x="185518" y="90421"/>
                          <a:pt x="203985" y="74858"/>
                        </a:cubicBezTo>
                        <a:cubicBezTo>
                          <a:pt x="205660" y="84690"/>
                          <a:pt x="209392" y="94115"/>
                          <a:pt x="214967" y="102591"/>
                        </a:cubicBezTo>
                        <a:cubicBezTo>
                          <a:pt x="215097" y="102794"/>
                          <a:pt x="215241" y="102988"/>
                          <a:pt x="215398" y="103172"/>
                        </a:cubicBezTo>
                        <a:cubicBezTo>
                          <a:pt x="218064" y="106148"/>
                          <a:pt x="221149" y="108772"/>
                          <a:pt x="224568" y="110971"/>
                        </a:cubicBezTo>
                        <a:lnTo>
                          <a:pt x="225666" y="111748"/>
                        </a:lnTo>
                        <a:cubicBezTo>
                          <a:pt x="226935" y="112670"/>
                          <a:pt x="228106" y="113706"/>
                          <a:pt x="229163" y="114840"/>
                        </a:cubicBezTo>
                        <a:cubicBezTo>
                          <a:pt x="235442" y="121599"/>
                          <a:pt x="239262" y="130055"/>
                          <a:pt x="240070" y="138983"/>
                        </a:cubicBezTo>
                        <a:cubicBezTo>
                          <a:pt x="240407" y="142054"/>
                          <a:pt x="240571" y="145140"/>
                          <a:pt x="240562" y="148227"/>
                        </a:cubicBezTo>
                        <a:cubicBezTo>
                          <a:pt x="240562" y="197018"/>
                          <a:pt x="198331" y="236570"/>
                          <a:pt x="146238" y="236570"/>
                        </a:cubicBezTo>
                        <a:cubicBezTo>
                          <a:pt x="144745" y="236570"/>
                          <a:pt x="143251" y="236536"/>
                          <a:pt x="141759" y="236470"/>
                        </a:cubicBezTo>
                        <a:close/>
                        <a:moveTo>
                          <a:pt x="27481" y="187086"/>
                        </a:moveTo>
                        <a:cubicBezTo>
                          <a:pt x="26039" y="165814"/>
                          <a:pt x="24402" y="141696"/>
                          <a:pt x="24658" y="116020"/>
                        </a:cubicBezTo>
                        <a:cubicBezTo>
                          <a:pt x="25230" y="59461"/>
                          <a:pt x="36286" y="43281"/>
                          <a:pt x="60547" y="28591"/>
                        </a:cubicBezTo>
                        <a:cubicBezTo>
                          <a:pt x="90056" y="12641"/>
                          <a:pt x="125148" y="8405"/>
                          <a:pt x="158010" y="16829"/>
                        </a:cubicBezTo>
                        <a:cubicBezTo>
                          <a:pt x="196608" y="28092"/>
                          <a:pt x="208735" y="48241"/>
                          <a:pt x="208836" y="48380"/>
                        </a:cubicBezTo>
                        <a:cubicBezTo>
                          <a:pt x="210343" y="51051"/>
                          <a:pt x="213659" y="52347"/>
                          <a:pt x="216746" y="51472"/>
                        </a:cubicBezTo>
                        <a:cubicBezTo>
                          <a:pt x="221920" y="50014"/>
                          <a:pt x="237409" y="47175"/>
                          <a:pt x="246767" y="51529"/>
                        </a:cubicBezTo>
                        <a:cubicBezTo>
                          <a:pt x="258073" y="56779"/>
                          <a:pt x="271022" y="67260"/>
                          <a:pt x="271022" y="101897"/>
                        </a:cubicBezTo>
                        <a:cubicBezTo>
                          <a:pt x="269777" y="122566"/>
                          <a:pt x="266354" y="143069"/>
                          <a:pt x="260801" y="163107"/>
                        </a:cubicBezTo>
                        <a:cubicBezTo>
                          <a:pt x="254920" y="188045"/>
                          <a:pt x="249840" y="209588"/>
                          <a:pt x="253511" y="223054"/>
                        </a:cubicBezTo>
                        <a:cubicBezTo>
                          <a:pt x="256805" y="237236"/>
                          <a:pt x="263083" y="250660"/>
                          <a:pt x="271979" y="262544"/>
                        </a:cubicBezTo>
                        <a:cubicBezTo>
                          <a:pt x="252777" y="265503"/>
                          <a:pt x="223193" y="267945"/>
                          <a:pt x="211592" y="260083"/>
                        </a:cubicBezTo>
                        <a:cubicBezTo>
                          <a:pt x="203445" y="254213"/>
                          <a:pt x="195681" y="247891"/>
                          <a:pt x="188341" y="241152"/>
                        </a:cubicBezTo>
                        <a:cubicBezTo>
                          <a:pt x="228174" y="225342"/>
                          <a:pt x="254046" y="188747"/>
                          <a:pt x="254037" y="148227"/>
                        </a:cubicBezTo>
                        <a:cubicBezTo>
                          <a:pt x="254037" y="144699"/>
                          <a:pt x="253844" y="141174"/>
                          <a:pt x="253458" y="137664"/>
                        </a:cubicBezTo>
                        <a:cubicBezTo>
                          <a:pt x="252355" y="126084"/>
                          <a:pt x="247351" y="115132"/>
                          <a:pt x="239168" y="106390"/>
                        </a:cubicBezTo>
                        <a:cubicBezTo>
                          <a:pt x="237535" y="104658"/>
                          <a:pt x="235730" y="103075"/>
                          <a:pt x="233778" y="101664"/>
                        </a:cubicBezTo>
                        <a:lnTo>
                          <a:pt x="232626" y="100856"/>
                        </a:lnTo>
                        <a:cubicBezTo>
                          <a:pt x="230285" y="99357"/>
                          <a:pt x="228137" y="97611"/>
                          <a:pt x="226225" y="95650"/>
                        </a:cubicBezTo>
                        <a:cubicBezTo>
                          <a:pt x="221500" y="88366"/>
                          <a:pt x="218398" y="80260"/>
                          <a:pt x="217110" y="71823"/>
                        </a:cubicBezTo>
                        <a:cubicBezTo>
                          <a:pt x="216076" y="65272"/>
                          <a:pt x="209569" y="60746"/>
                          <a:pt x="202575" y="61714"/>
                        </a:cubicBezTo>
                        <a:cubicBezTo>
                          <a:pt x="199967" y="62075"/>
                          <a:pt x="197542" y="63181"/>
                          <a:pt x="195631" y="64881"/>
                        </a:cubicBezTo>
                        <a:cubicBezTo>
                          <a:pt x="177970" y="79874"/>
                          <a:pt x="158231" y="92569"/>
                          <a:pt x="136949" y="102623"/>
                        </a:cubicBezTo>
                        <a:cubicBezTo>
                          <a:pt x="117937" y="110516"/>
                          <a:pt x="97814" y="115809"/>
                          <a:pt x="77195" y="118342"/>
                        </a:cubicBezTo>
                        <a:cubicBezTo>
                          <a:pt x="72981" y="119024"/>
                          <a:pt x="68718" y="119401"/>
                          <a:pt x="64442" y="119471"/>
                        </a:cubicBezTo>
                        <a:cubicBezTo>
                          <a:pt x="50545" y="119883"/>
                          <a:pt x="39312" y="130216"/>
                          <a:pt x="38624" y="143223"/>
                        </a:cubicBezTo>
                        <a:lnTo>
                          <a:pt x="38624" y="143223"/>
                        </a:lnTo>
                        <a:cubicBezTo>
                          <a:pt x="38449" y="146706"/>
                          <a:pt x="38456" y="150215"/>
                          <a:pt x="38624" y="153667"/>
                        </a:cubicBezTo>
                        <a:cubicBezTo>
                          <a:pt x="41017" y="190425"/>
                          <a:pt x="64437" y="223100"/>
                          <a:pt x="99853" y="239095"/>
                        </a:cubicBezTo>
                        <a:lnTo>
                          <a:pt x="99779" y="239164"/>
                        </a:lnTo>
                        <a:cubicBezTo>
                          <a:pt x="91803" y="246686"/>
                          <a:pt x="83246" y="253646"/>
                          <a:pt x="74177" y="259988"/>
                        </a:cubicBezTo>
                        <a:cubicBezTo>
                          <a:pt x="60029" y="266847"/>
                          <a:pt x="34521" y="269454"/>
                          <a:pt x="19227" y="270394"/>
                        </a:cubicBezTo>
                        <a:cubicBezTo>
                          <a:pt x="23967" y="261890"/>
                          <a:pt x="27051" y="252663"/>
                          <a:pt x="28336" y="243146"/>
                        </a:cubicBezTo>
                        <a:cubicBezTo>
                          <a:pt x="29854" y="224473"/>
                          <a:pt x="29568" y="205711"/>
                          <a:pt x="27481" y="1870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6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6BC3777-9383-C130-5B5D-804CD2D5A222}"/>
                      </a:ext>
                    </a:extLst>
                  </p:cNvPr>
                  <p:cNvSpPr/>
                  <p:nvPr/>
                </p:nvSpPr>
                <p:spPr>
                  <a:xfrm>
                    <a:off x="1684047" y="499268"/>
                    <a:ext cx="431189" cy="182880"/>
                  </a:xfrm>
                  <a:custGeom>
                    <a:avLst/>
                    <a:gdLst>
                      <a:gd name="connsiteX0" fmla="*/ 407831 w 431189"/>
                      <a:gd name="connsiteY0" fmla="*/ 54571 h 196394"/>
                      <a:gd name="connsiteX1" fmla="*/ 303685 w 431189"/>
                      <a:gd name="connsiteY1" fmla="*/ 6954 h 196394"/>
                      <a:gd name="connsiteX2" fmla="*/ 277639 w 431189"/>
                      <a:gd name="connsiteY2" fmla="*/ 688 h 196394"/>
                      <a:gd name="connsiteX3" fmla="*/ 274223 w 431189"/>
                      <a:gd name="connsiteY3" fmla="*/ 0 h 196394"/>
                      <a:gd name="connsiteX4" fmla="*/ 271656 w 431189"/>
                      <a:gd name="connsiteY4" fmla="*/ 2228 h 196394"/>
                      <a:gd name="connsiteX5" fmla="*/ 215595 w 431189"/>
                      <a:gd name="connsiteY5" fmla="*/ 26017 h 196394"/>
                      <a:gd name="connsiteX6" fmla="*/ 159513 w 431189"/>
                      <a:gd name="connsiteY6" fmla="*/ 2543 h 196394"/>
                      <a:gd name="connsiteX7" fmla="*/ 156960 w 431189"/>
                      <a:gd name="connsiteY7" fmla="*/ 347 h 196394"/>
                      <a:gd name="connsiteX8" fmla="*/ 153591 w 431189"/>
                      <a:gd name="connsiteY8" fmla="*/ 1016 h 196394"/>
                      <a:gd name="connsiteX9" fmla="*/ 127605 w 431189"/>
                      <a:gd name="connsiteY9" fmla="*/ 6935 h 196394"/>
                      <a:gd name="connsiteX10" fmla="*/ 23439 w 431189"/>
                      <a:gd name="connsiteY10" fmla="*/ 54527 h 196394"/>
                      <a:gd name="connsiteX11" fmla="*/ 0 w 431189"/>
                      <a:gd name="connsiteY11" fmla="*/ 98585 h 196394"/>
                      <a:gd name="connsiteX12" fmla="*/ 0 w 431189"/>
                      <a:gd name="connsiteY12" fmla="*/ 196394 h 196394"/>
                      <a:gd name="connsiteX13" fmla="*/ 13475 w 431189"/>
                      <a:gd name="connsiteY13" fmla="*/ 196394 h 196394"/>
                      <a:gd name="connsiteX14" fmla="*/ 13475 w 431189"/>
                      <a:gd name="connsiteY14" fmla="*/ 98585 h 196394"/>
                      <a:gd name="connsiteX15" fmla="*/ 31585 w 431189"/>
                      <a:gd name="connsiteY15" fmla="*/ 64560 h 196394"/>
                      <a:gd name="connsiteX16" fmla="*/ 131216 w 431189"/>
                      <a:gd name="connsiteY16" fmla="*/ 19126 h 196394"/>
                      <a:gd name="connsiteX17" fmla="*/ 153012 w 431189"/>
                      <a:gd name="connsiteY17" fmla="*/ 14078 h 196394"/>
                      <a:gd name="connsiteX18" fmla="*/ 215595 w 431189"/>
                      <a:gd name="connsiteY18" fmla="*/ 38638 h 196394"/>
                      <a:gd name="connsiteX19" fmla="*/ 278185 w 431189"/>
                      <a:gd name="connsiteY19" fmla="*/ 13719 h 196394"/>
                      <a:gd name="connsiteX20" fmla="*/ 299899 w 431189"/>
                      <a:gd name="connsiteY20" fmla="*/ 19070 h 196394"/>
                      <a:gd name="connsiteX21" fmla="*/ 399355 w 431189"/>
                      <a:gd name="connsiteY21" fmla="*/ 64384 h 196394"/>
                      <a:gd name="connsiteX22" fmla="*/ 417715 w 431189"/>
                      <a:gd name="connsiteY22" fmla="*/ 98585 h 196394"/>
                      <a:gd name="connsiteX23" fmla="*/ 417715 w 431189"/>
                      <a:gd name="connsiteY23" fmla="*/ 196394 h 196394"/>
                      <a:gd name="connsiteX24" fmla="*/ 431189 w 431189"/>
                      <a:gd name="connsiteY24" fmla="*/ 196394 h 196394"/>
                      <a:gd name="connsiteX25" fmla="*/ 431189 w 431189"/>
                      <a:gd name="connsiteY25" fmla="*/ 98585 h 196394"/>
                      <a:gd name="connsiteX26" fmla="*/ 407831 w 431189"/>
                      <a:gd name="connsiteY26" fmla="*/ 54571 h 19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31189" h="196394">
                        <a:moveTo>
                          <a:pt x="407831" y="54571"/>
                        </a:moveTo>
                        <a:cubicBezTo>
                          <a:pt x="376906" y="32273"/>
                          <a:pt x="341478" y="16075"/>
                          <a:pt x="303685" y="6954"/>
                        </a:cubicBezTo>
                        <a:cubicBezTo>
                          <a:pt x="294981" y="4512"/>
                          <a:pt x="286215" y="2404"/>
                          <a:pt x="277639" y="688"/>
                        </a:cubicBezTo>
                        <a:lnTo>
                          <a:pt x="274223" y="0"/>
                        </a:lnTo>
                        <a:lnTo>
                          <a:pt x="271656" y="2228"/>
                        </a:lnTo>
                        <a:cubicBezTo>
                          <a:pt x="244201" y="26017"/>
                          <a:pt x="225593" y="26017"/>
                          <a:pt x="215595" y="26017"/>
                        </a:cubicBezTo>
                        <a:cubicBezTo>
                          <a:pt x="205596" y="26017"/>
                          <a:pt x="186833" y="26017"/>
                          <a:pt x="159513" y="2543"/>
                        </a:cubicBezTo>
                        <a:lnTo>
                          <a:pt x="156960" y="347"/>
                        </a:lnTo>
                        <a:lnTo>
                          <a:pt x="153591" y="1016"/>
                        </a:lnTo>
                        <a:cubicBezTo>
                          <a:pt x="145338" y="2644"/>
                          <a:pt x="136620" y="4632"/>
                          <a:pt x="127605" y="6935"/>
                        </a:cubicBezTo>
                        <a:cubicBezTo>
                          <a:pt x="90266" y="17184"/>
                          <a:pt x="55047" y="33275"/>
                          <a:pt x="23439" y="54527"/>
                        </a:cubicBezTo>
                        <a:cubicBezTo>
                          <a:pt x="8947" y="65162"/>
                          <a:pt x="338" y="81344"/>
                          <a:pt x="0" y="98585"/>
                        </a:cubicBezTo>
                        <a:lnTo>
                          <a:pt x="0" y="196394"/>
                        </a:lnTo>
                        <a:lnTo>
                          <a:pt x="13475" y="196394"/>
                        </a:lnTo>
                        <a:lnTo>
                          <a:pt x="13475" y="98585"/>
                        </a:lnTo>
                        <a:cubicBezTo>
                          <a:pt x="13772" y="85277"/>
                          <a:pt x="20416" y="72793"/>
                          <a:pt x="31585" y="64560"/>
                        </a:cubicBezTo>
                        <a:cubicBezTo>
                          <a:pt x="61834" y="44280"/>
                          <a:pt x="95516" y="28920"/>
                          <a:pt x="131216" y="19126"/>
                        </a:cubicBezTo>
                        <a:cubicBezTo>
                          <a:pt x="138695" y="17233"/>
                          <a:pt x="146038" y="15517"/>
                          <a:pt x="153012" y="14078"/>
                        </a:cubicBezTo>
                        <a:cubicBezTo>
                          <a:pt x="179213" y="35653"/>
                          <a:pt x="199317" y="38638"/>
                          <a:pt x="215595" y="38638"/>
                        </a:cubicBezTo>
                        <a:cubicBezTo>
                          <a:pt x="231872" y="38638"/>
                          <a:pt x="251868" y="35615"/>
                          <a:pt x="278185" y="13719"/>
                        </a:cubicBezTo>
                        <a:cubicBezTo>
                          <a:pt x="285333" y="15233"/>
                          <a:pt x="292602" y="17019"/>
                          <a:pt x="299899" y="19070"/>
                        </a:cubicBezTo>
                        <a:cubicBezTo>
                          <a:pt x="335976" y="27734"/>
                          <a:pt x="369808" y="43148"/>
                          <a:pt x="399355" y="64384"/>
                        </a:cubicBezTo>
                        <a:cubicBezTo>
                          <a:pt x="410654" y="72619"/>
                          <a:pt x="417396" y="85179"/>
                          <a:pt x="417715" y="98585"/>
                        </a:cubicBezTo>
                        <a:lnTo>
                          <a:pt x="417715" y="196394"/>
                        </a:lnTo>
                        <a:lnTo>
                          <a:pt x="431189" y="196394"/>
                        </a:lnTo>
                        <a:lnTo>
                          <a:pt x="431189" y="98585"/>
                        </a:lnTo>
                        <a:cubicBezTo>
                          <a:pt x="430863" y="81371"/>
                          <a:pt x="422285" y="65208"/>
                          <a:pt x="407831" y="545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6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7E63AD4-F31E-1CD8-501F-60287C6EAA1F}"/>
                </a:ext>
              </a:extLst>
            </p:cNvPr>
            <p:cNvGrpSpPr/>
            <p:nvPr/>
          </p:nvGrpSpPr>
          <p:grpSpPr>
            <a:xfrm>
              <a:off x="2382466" y="1634819"/>
              <a:ext cx="2138464" cy="2198451"/>
              <a:chOff x="2382466" y="1634819"/>
              <a:chExt cx="2138464" cy="219845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ED7DE89-CA3A-B99F-FDFC-6A0EC90A6B66}"/>
                  </a:ext>
                </a:extLst>
              </p:cNvPr>
              <p:cNvGrpSpPr/>
              <p:nvPr/>
            </p:nvGrpSpPr>
            <p:grpSpPr>
              <a:xfrm>
                <a:off x="2382466" y="1634819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7B74410E-FE9C-AEDC-CE3E-21D37A5C3480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BA063F-4928-DAFF-F288-976A67A2F86E}"/>
                    </a:ext>
                  </a:extLst>
                </p:cNvPr>
                <p:cNvSpPr txBox="1"/>
                <p:nvPr/>
              </p:nvSpPr>
              <p:spPr>
                <a:xfrm>
                  <a:off x="4192620" y="3104135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MOTIVATION DIFFER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B9D0522-7F1B-62B8-E5C1-304655306B9D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STEM: Driven by passion/ interest(intrinsic)</a:t>
                  </a:r>
                </a:p>
                <a:p>
                  <a:r>
                    <a:rPr lang="en-US" sz="1400" dirty="0"/>
                    <a:t>Non-STEM: Influenced by external factors like career prospects</a:t>
                  </a:r>
                </a:p>
              </p:txBody>
            </p:sp>
          </p:grpSp>
          <p:pic>
            <p:nvPicPr>
              <p:cNvPr id="57" name="Graphic 56" descr="Brain in head outline">
                <a:extLst>
                  <a:ext uri="{FF2B5EF4-FFF2-40B4-BE49-F238E27FC236}">
                    <a16:creationId xmlns:a16="http://schemas.microsoft.com/office/drawing/2014/main" id="{3E0D47AA-1DA8-70DB-4222-963206513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32719" y="1639489"/>
                <a:ext cx="713362" cy="611879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B65D52E-ED72-E81D-26EF-1A1FDAF29DF2}"/>
                </a:ext>
              </a:extLst>
            </p:cNvPr>
            <p:cNvGrpSpPr/>
            <p:nvPr/>
          </p:nvGrpSpPr>
          <p:grpSpPr>
            <a:xfrm>
              <a:off x="4458378" y="1616232"/>
              <a:ext cx="2415184" cy="2200869"/>
              <a:chOff x="4458378" y="1616232"/>
              <a:chExt cx="2415184" cy="220086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E37AAD-4A59-0845-BC3B-77C4B8B045D9}"/>
                  </a:ext>
                </a:extLst>
              </p:cNvPr>
              <p:cNvGrpSpPr/>
              <p:nvPr/>
            </p:nvGrpSpPr>
            <p:grpSpPr>
              <a:xfrm>
                <a:off x="4458378" y="1618650"/>
                <a:ext cx="2415184" cy="2198451"/>
                <a:chOff x="4192620" y="2540321"/>
                <a:chExt cx="2415184" cy="2198451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4F5A9919-7E67-12CA-93AF-9E75E340283F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D23709-D8F2-6430-18FC-4AF68324A120}"/>
                    </a:ext>
                  </a:extLst>
                </p:cNvPr>
                <p:cNvSpPr txBox="1"/>
                <p:nvPr/>
              </p:nvSpPr>
              <p:spPr>
                <a:xfrm>
                  <a:off x="4469340" y="3121871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PERFORMANCE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0CFE5-347E-56B8-257F-533C1EFEEFD4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No significant difference between STEM and Non-STEM performances</a:t>
                  </a:r>
                </a:p>
              </p:txBody>
            </p:sp>
          </p:grpSp>
          <p:pic>
            <p:nvPicPr>
              <p:cNvPr id="63" name="Graphic 62" descr="Signal outline">
                <a:extLst>
                  <a:ext uri="{FF2B5EF4-FFF2-40B4-BE49-F238E27FC236}">
                    <a16:creationId xmlns:a16="http://schemas.microsoft.com/office/drawing/2014/main" id="{7BBF49F0-910E-3598-EFB1-04DBACE4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11544" y="1616232"/>
                <a:ext cx="643892" cy="625981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3344F00-B9C1-8C2F-E04D-B9DB137F5F97}"/>
                </a:ext>
              </a:extLst>
            </p:cNvPr>
            <p:cNvGrpSpPr/>
            <p:nvPr/>
          </p:nvGrpSpPr>
          <p:grpSpPr>
            <a:xfrm>
              <a:off x="6585264" y="1617191"/>
              <a:ext cx="2138464" cy="2199909"/>
              <a:chOff x="6585264" y="1617191"/>
              <a:chExt cx="2138464" cy="21999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7F8B203-6737-693F-5096-DC9D9741F0E9}"/>
                  </a:ext>
                </a:extLst>
              </p:cNvPr>
              <p:cNvGrpSpPr/>
              <p:nvPr/>
            </p:nvGrpSpPr>
            <p:grpSpPr>
              <a:xfrm>
                <a:off x="6585264" y="1618649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BDEC26A-38E1-29B0-FF87-4D3D4BB1AF39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51C243-3150-4414-04B8-95C06AAA0DCC}"/>
                    </a:ext>
                  </a:extLst>
                </p:cNvPr>
                <p:cNvSpPr txBox="1"/>
                <p:nvPr/>
              </p:nvSpPr>
              <p:spPr>
                <a:xfrm>
                  <a:off x="4192620" y="3104135"/>
                  <a:ext cx="21384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STUDY HOURS &amp; PERFORMANCE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CCA9A4-C4CE-CE4A-54E7-53E5BAFA872F}"/>
                    </a:ext>
                  </a:extLst>
                </p:cNvPr>
                <p:cNvSpPr txBox="1"/>
                <p:nvPr/>
              </p:nvSpPr>
              <p:spPr>
                <a:xfrm>
                  <a:off x="4221523" y="3596632"/>
                  <a:ext cx="19844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No meaningful correlation found.</a:t>
                  </a:r>
                </a:p>
              </p:txBody>
            </p:sp>
          </p:grpSp>
          <p:pic>
            <p:nvPicPr>
              <p:cNvPr id="65" name="Graphic 64" descr="Stopwatch outline">
                <a:extLst>
                  <a:ext uri="{FF2B5EF4-FFF2-40B4-BE49-F238E27FC236}">
                    <a16:creationId xmlns:a16="http://schemas.microsoft.com/office/drawing/2014/main" id="{E4F346A2-DCEF-7632-ACD5-6106158CB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90942" y="1617191"/>
                <a:ext cx="758435" cy="625981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50D9C5E-B226-C5C0-8175-325E64441FE8}"/>
                </a:ext>
              </a:extLst>
            </p:cNvPr>
            <p:cNvGrpSpPr/>
            <p:nvPr/>
          </p:nvGrpSpPr>
          <p:grpSpPr>
            <a:xfrm>
              <a:off x="8695827" y="1629506"/>
              <a:ext cx="2138464" cy="2198451"/>
              <a:chOff x="8695827" y="1629506"/>
              <a:chExt cx="2138464" cy="219845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CC5FC3-3EF3-FBDA-AEEA-99CB0D4F46F3}"/>
                  </a:ext>
                </a:extLst>
              </p:cNvPr>
              <p:cNvGrpSpPr/>
              <p:nvPr/>
            </p:nvGrpSpPr>
            <p:grpSpPr>
              <a:xfrm>
                <a:off x="8695827" y="1629506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8CC82D1-22B6-BE37-F619-29093C175B36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165AADF-16D1-6784-374C-423DB5C88688}"/>
                    </a:ext>
                  </a:extLst>
                </p:cNvPr>
                <p:cNvSpPr txBox="1"/>
                <p:nvPr/>
              </p:nvSpPr>
              <p:spPr>
                <a:xfrm>
                  <a:off x="4192620" y="3104135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RESOURCES USED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B05190-8969-C6EF-24EF-98ECF5949632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Similar patterns across both streams, no stream exclusive usage</a:t>
                  </a:r>
                </a:p>
              </p:txBody>
            </p:sp>
          </p:grpSp>
          <p:pic>
            <p:nvPicPr>
              <p:cNvPr id="67" name="Graphic 66" descr="Computer outline">
                <a:extLst>
                  <a:ext uri="{FF2B5EF4-FFF2-40B4-BE49-F238E27FC236}">
                    <a16:creationId xmlns:a16="http://schemas.microsoft.com/office/drawing/2014/main" id="{42A38CE8-565C-BC9E-EE36-D36C7614E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84883" y="1657825"/>
                <a:ext cx="604414" cy="65142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F2547AA-F148-EBF7-B4A7-FD42BF7A0975}"/>
                </a:ext>
              </a:extLst>
            </p:cNvPr>
            <p:cNvGrpSpPr/>
            <p:nvPr/>
          </p:nvGrpSpPr>
          <p:grpSpPr>
            <a:xfrm>
              <a:off x="2393126" y="3952672"/>
              <a:ext cx="2330680" cy="2231787"/>
              <a:chOff x="2393126" y="3952672"/>
              <a:chExt cx="2330680" cy="22317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B1D9CD6-08B6-207A-B77A-63C90400DB18}"/>
                  </a:ext>
                </a:extLst>
              </p:cNvPr>
              <p:cNvGrpSpPr/>
              <p:nvPr/>
            </p:nvGrpSpPr>
            <p:grpSpPr>
              <a:xfrm>
                <a:off x="2393126" y="3986008"/>
                <a:ext cx="2330680" cy="2198451"/>
                <a:chOff x="4192620" y="2540321"/>
                <a:chExt cx="2330680" cy="2198451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5D14F1DB-1A10-C970-244A-E3D40A3717E8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3CF5D28-AB7D-49ED-2DE7-BA4B3D35FDDB}"/>
                    </a:ext>
                  </a:extLst>
                </p:cNvPr>
                <p:cNvSpPr txBox="1"/>
                <p:nvPr/>
              </p:nvSpPr>
              <p:spPr>
                <a:xfrm>
                  <a:off x="4384836" y="3094945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CAREER GOALS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DAD8349-8DC4-F86B-E81A-19A044B7E94E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STEM leans toward research</a:t>
                  </a:r>
                </a:p>
                <a:p>
                  <a:r>
                    <a:rPr lang="en-US" sz="1400" dirty="0"/>
                    <a:t>Non-STEM prefers Industry and Entrepreneurship</a:t>
                  </a:r>
                </a:p>
              </p:txBody>
            </p:sp>
          </p:grpSp>
          <p:pic>
            <p:nvPicPr>
              <p:cNvPr id="69" name="Graphic 68" descr="Bullseye outline">
                <a:extLst>
                  <a:ext uri="{FF2B5EF4-FFF2-40B4-BE49-F238E27FC236}">
                    <a16:creationId xmlns:a16="http://schemas.microsoft.com/office/drawing/2014/main" id="{CABCE7C8-9C73-4F76-8C8D-63E03576B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133503" y="3952672"/>
                <a:ext cx="636569" cy="71078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164EBAF-89F1-957F-DA40-4F695073C15F}"/>
                </a:ext>
              </a:extLst>
            </p:cNvPr>
            <p:cNvGrpSpPr/>
            <p:nvPr/>
          </p:nvGrpSpPr>
          <p:grpSpPr>
            <a:xfrm>
              <a:off x="4494342" y="3997769"/>
              <a:ext cx="2367928" cy="2198451"/>
              <a:chOff x="4494342" y="3997769"/>
              <a:chExt cx="2367928" cy="21984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FCBF0C3-16F4-DDED-ED5E-C4D9CBB1C284}"/>
                  </a:ext>
                </a:extLst>
              </p:cNvPr>
              <p:cNvGrpSpPr/>
              <p:nvPr/>
            </p:nvGrpSpPr>
            <p:grpSpPr>
              <a:xfrm>
                <a:off x="4494342" y="3997769"/>
                <a:ext cx="2367928" cy="2198451"/>
                <a:chOff x="4192620" y="2540321"/>
                <a:chExt cx="2367928" cy="2198451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1517EA0-A2AF-569E-0A33-AFC950293B5E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33CBD64-A4B0-E83F-A2D4-10F71B73C854}"/>
                    </a:ext>
                  </a:extLst>
                </p:cNvPr>
                <p:cNvSpPr txBox="1"/>
                <p:nvPr/>
              </p:nvSpPr>
              <p:spPr>
                <a:xfrm>
                  <a:off x="4422084" y="3070436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SKILLS VALUED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0C0746B-994D-419D-4D6B-1DFA9C36AEFB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Significant association found. Female more likely to choose Non-STEM while Male more likely to go for STEM</a:t>
                  </a:r>
                </a:p>
              </p:txBody>
            </p:sp>
          </p:grpSp>
          <p:pic>
            <p:nvPicPr>
              <p:cNvPr id="71" name="Graphic 70" descr="Head with gears outline">
                <a:extLst>
                  <a:ext uri="{FF2B5EF4-FFF2-40B4-BE49-F238E27FC236}">
                    <a16:creationId xmlns:a16="http://schemas.microsoft.com/office/drawing/2014/main" id="{18CD81DE-F556-0ACF-0DD1-8425C948B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48554" y="4035373"/>
                <a:ext cx="577174" cy="577174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6999871-C13E-C497-500B-C34D2F795B35}"/>
                </a:ext>
              </a:extLst>
            </p:cNvPr>
            <p:cNvGrpSpPr/>
            <p:nvPr/>
          </p:nvGrpSpPr>
          <p:grpSpPr>
            <a:xfrm>
              <a:off x="6620423" y="3997769"/>
              <a:ext cx="2138464" cy="2198451"/>
              <a:chOff x="6620423" y="3997769"/>
              <a:chExt cx="2138464" cy="219845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A44426D-090C-3C52-9AF6-513F63A119B9}"/>
                  </a:ext>
                </a:extLst>
              </p:cNvPr>
              <p:cNvGrpSpPr/>
              <p:nvPr/>
            </p:nvGrpSpPr>
            <p:grpSpPr>
              <a:xfrm>
                <a:off x="6620423" y="3997769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307123F6-75DB-0A9E-D0A0-40FD13D0A8D3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EAEC654-D950-83BB-148C-C4E77A6626E7}"/>
                    </a:ext>
                  </a:extLst>
                </p:cNvPr>
                <p:cNvSpPr txBox="1"/>
                <p:nvPr/>
              </p:nvSpPr>
              <p:spPr>
                <a:xfrm>
                  <a:off x="4192620" y="3074607"/>
                  <a:ext cx="21384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FIRST CHOICE AND SWITCHING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851EB5F-DBF7-724E-C6CE-C27445D80BF7}"/>
                    </a:ext>
                  </a:extLst>
                </p:cNvPr>
                <p:cNvSpPr txBox="1"/>
                <p:nvPr/>
              </p:nvSpPr>
              <p:spPr>
                <a:xfrm>
                  <a:off x="4255680" y="3569120"/>
                  <a:ext cx="19844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No significant difference.</a:t>
                  </a:r>
                </a:p>
              </p:txBody>
            </p:sp>
          </p:grpSp>
          <p:pic>
            <p:nvPicPr>
              <p:cNvPr id="73" name="Graphic 72" descr="Toggle outline">
                <a:extLst>
                  <a:ext uri="{FF2B5EF4-FFF2-40B4-BE49-F238E27FC236}">
                    <a16:creationId xmlns:a16="http://schemas.microsoft.com/office/drawing/2014/main" id="{2ACC9F0B-CF08-6007-D0E9-76FCA48D9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59623" y="4011265"/>
                <a:ext cx="509933" cy="509933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2F5A995-793E-8AB9-AAB9-F11E95340F13}"/>
                </a:ext>
              </a:extLst>
            </p:cNvPr>
            <p:cNvGrpSpPr/>
            <p:nvPr/>
          </p:nvGrpSpPr>
          <p:grpSpPr>
            <a:xfrm>
              <a:off x="8729642" y="3997769"/>
              <a:ext cx="2155326" cy="2198451"/>
              <a:chOff x="8729642" y="3997769"/>
              <a:chExt cx="2155326" cy="2198451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C51EAD9-AC94-0968-B7BF-EED5C64CD32D}"/>
                  </a:ext>
                </a:extLst>
              </p:cNvPr>
              <p:cNvGrpSpPr/>
              <p:nvPr/>
            </p:nvGrpSpPr>
            <p:grpSpPr>
              <a:xfrm>
                <a:off x="8729642" y="3997769"/>
                <a:ext cx="2155326" cy="2198451"/>
                <a:chOff x="4192620" y="2540321"/>
                <a:chExt cx="2155326" cy="2198451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63157657-DA5D-1950-4659-25C113927349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1E29776-1AEF-A654-F844-F0783943C855}"/>
                    </a:ext>
                  </a:extLst>
                </p:cNvPr>
                <p:cNvSpPr txBox="1"/>
                <p:nvPr/>
              </p:nvSpPr>
              <p:spPr>
                <a:xfrm>
                  <a:off x="4209482" y="3070436"/>
                  <a:ext cx="21384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ECONOMIC BACKGROUND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620447E-D16A-3B74-C360-65068B628A00}"/>
                    </a:ext>
                  </a:extLst>
                </p:cNvPr>
                <p:cNvSpPr txBox="1"/>
                <p:nvPr/>
              </p:nvSpPr>
              <p:spPr>
                <a:xfrm>
                  <a:off x="4235815" y="3615286"/>
                  <a:ext cx="198444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No significant stream- based relation found with economic background</a:t>
                  </a:r>
                </a:p>
              </p:txBody>
            </p:sp>
          </p:grpSp>
          <p:pic>
            <p:nvPicPr>
              <p:cNvPr id="75" name="Graphic 74" descr="Piggy Bank outline">
                <a:extLst>
                  <a:ext uri="{FF2B5EF4-FFF2-40B4-BE49-F238E27FC236}">
                    <a16:creationId xmlns:a16="http://schemas.microsoft.com/office/drawing/2014/main" id="{F9E1BF7A-D5F4-C023-2264-EC3B30C2D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36458" y="4023081"/>
                <a:ext cx="584774" cy="584774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D047953-9408-60E0-F3AA-C282A68D72D4}"/>
                </a:ext>
              </a:extLst>
            </p:cNvPr>
            <p:cNvGrpSpPr/>
            <p:nvPr/>
          </p:nvGrpSpPr>
          <p:grpSpPr>
            <a:xfrm>
              <a:off x="335725" y="3972182"/>
              <a:ext cx="2138464" cy="2211862"/>
              <a:chOff x="335725" y="3972182"/>
              <a:chExt cx="2138464" cy="221186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15E8082-4428-C6DB-C852-E98B49178771}"/>
                  </a:ext>
                </a:extLst>
              </p:cNvPr>
              <p:cNvGrpSpPr/>
              <p:nvPr/>
            </p:nvGrpSpPr>
            <p:grpSpPr>
              <a:xfrm>
                <a:off x="335725" y="3985593"/>
                <a:ext cx="2138464" cy="2198451"/>
                <a:chOff x="4192620" y="2540321"/>
                <a:chExt cx="2138464" cy="2198451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1FEEE429-B4CC-D749-C7A8-66BF93BAD5B7}"/>
                    </a:ext>
                  </a:extLst>
                </p:cNvPr>
                <p:cNvSpPr/>
                <p:nvPr/>
              </p:nvSpPr>
              <p:spPr>
                <a:xfrm>
                  <a:off x="4192620" y="2540321"/>
                  <a:ext cx="1984443" cy="2198451"/>
                </a:xfrm>
                <a:prstGeom prst="roundRect">
                  <a:avLst>
                    <a:gd name="adj" fmla="val 826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0F8EE0C-4816-23BE-C401-B621EE117163}"/>
                    </a:ext>
                  </a:extLst>
                </p:cNvPr>
                <p:cNvSpPr txBox="1"/>
                <p:nvPr/>
              </p:nvSpPr>
              <p:spPr>
                <a:xfrm>
                  <a:off x="4192620" y="3104135"/>
                  <a:ext cx="2138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CO-CURRICULARS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79ADE6-0DD5-A945-F938-CE939398DD9B}"/>
                    </a:ext>
                  </a:extLst>
                </p:cNvPr>
                <p:cNvSpPr txBox="1"/>
                <p:nvPr/>
              </p:nvSpPr>
              <p:spPr>
                <a:xfrm>
                  <a:off x="4255680" y="3340591"/>
                  <a:ext cx="198444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STEM: Sports &amp; Fitness</a:t>
                  </a:r>
                </a:p>
                <a:p>
                  <a:r>
                    <a:rPr lang="en-US" sz="1400" dirty="0"/>
                    <a:t>Non-STEM: Arts, Creativity and Social Service</a:t>
                  </a:r>
                </a:p>
              </p:txBody>
            </p:sp>
          </p:grpSp>
          <p:pic>
            <p:nvPicPr>
              <p:cNvPr id="77" name="Graphic 76" descr="Dumbbell outline">
                <a:extLst>
                  <a:ext uri="{FF2B5EF4-FFF2-40B4-BE49-F238E27FC236}">
                    <a16:creationId xmlns:a16="http://schemas.microsoft.com/office/drawing/2014/main" id="{5B528851-8D03-11FC-5DDB-4C607BA96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80062" y="3972182"/>
                <a:ext cx="557719" cy="557719"/>
              </a:xfrm>
              <a:prstGeom prst="rect">
                <a:avLst/>
              </a:prstGeom>
            </p:spPr>
          </p:pic>
        </p:grpSp>
      </p:grpSp>
      <p:sp>
        <p:nvSpPr>
          <p:cNvPr id="89" name="Footer Placeholder 3">
            <a:extLst>
              <a:ext uri="{FF2B5EF4-FFF2-40B4-BE49-F238E27FC236}">
                <a16:creationId xmlns:a16="http://schemas.microsoft.com/office/drawing/2014/main" id="{474A635B-3FA8-92DB-CDB4-A159343C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60822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missing.values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7-rt.googleusercontent.com/slidesz/AGV_vUcHbFr2pNLv5Bygtm0Na9GWXod2_pMSzZ4kxcELRYS87sGeYB6hpaw3zmzALBjZHhPvbC7GpKadkOguWFZYaTdwdrj-KCoi_zCi7LLOB3Ut2ofG6UUeMWNwi5hC3nd9i2VecnIxysqrix8OvZYgQg=s2048?key=6BkL4Ab7QjF2KG7HtncgZJJ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52514"/>
            <a:ext cx="7258589" cy="56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39456" y="4657636"/>
            <a:ext cx="43525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find no missing observation in our data, and can safely move onto the next part.</a:t>
            </a:r>
            <a:endParaRPr lang="en-IN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6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52588" y="1304925"/>
            <a:ext cx="3614737" cy="361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5199"/>
            <a:ext cx="10515600" cy="5192712"/>
          </a:xfrm>
        </p:spPr>
        <p:txBody>
          <a:bodyPr/>
          <a:lstStyle/>
          <a:p>
            <a:pPr marL="0" indent="0">
              <a:buNone/>
            </a:pPr>
            <a:br>
              <a:rPr lang="en-IN" b="0" dirty="0">
                <a:effectLst/>
              </a:rPr>
            </a:br>
            <a:br>
              <a:rPr lang="en-IN" b="1" i="1" dirty="0"/>
            </a:b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# To investigate the motivating  factors and reasons behind choosing STEM and Non-STEM courses</a:t>
            </a:r>
            <a:endParaRPr lang="en-I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1650" y="2625199"/>
            <a:ext cx="3857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#Objective_1:</a:t>
            </a:r>
          </a:p>
          <a:p>
            <a:endParaRPr lang="en-IN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7BE9F0A-99BD-9D38-AD57-18CB6B44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16246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7-rt.googleusercontent.com/slidesz/AGV_vUdHGgBpxK3tPqEVaHzsL7QpgJaCnc3ND2HvMwKOdjg_7v4NIo93i7rTCTL1ZXYxUiaz40qUQsT7FhTqdUZUByUnhTJHeAoKh4tw5ZEwPLV2P9phZJdKMu1uBGeL0357oaglGj-HAOl-ubIVX5asJg=s2048?key=6BkL4Ab7QjF2KG7HtncgZ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93" y="2631057"/>
            <a:ext cx="7988061" cy="42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618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data$Gender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28664"/>
              </p:ext>
            </p:extLst>
          </p:nvPr>
        </p:nvGraphicFramePr>
        <p:xfrm>
          <a:off x="371474" y="1373685"/>
          <a:ext cx="4991100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1005006696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424648025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81138404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37434921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Stream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988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Gender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Non-STEM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Grand Total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352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Female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108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</a:rPr>
                        <a:t>133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457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137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69705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Grand Total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198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72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</a:rPr>
                        <a:t>270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4605" marR="14605" marT="146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6983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85902" y="15486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Do we have a preference of the study </a:t>
            </a:r>
            <a:endParaRPr lang="en-IN" sz="2400" b="0" dirty="0">
              <a:effectLst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fields based on gender?</a:t>
            </a:r>
            <a:endParaRPr lang="en-IN" sz="2400" b="0" dirty="0">
              <a:effectLst/>
            </a:endParaRPr>
          </a:p>
          <a:p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737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7633-3CDB-497C-F12E-6986EE92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8C728-DB02-C6A9-32E4-45532161EB09}"/>
              </a:ext>
            </a:extLst>
          </p:cNvPr>
          <p:cNvSpPr/>
          <p:nvPr/>
        </p:nvSpPr>
        <p:spPr>
          <a:xfrm>
            <a:off x="838200" y="1086961"/>
            <a:ext cx="7955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#Hypothesis: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There is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association between Gender and Stream.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There is an association between Gender and Stream. 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https://lh7-rt.googleusercontent.com/slidesz/AGV_vUe2fiHNCLKJ8VYZNhjRV31hVmDVHH6ZxpmgyROaUJtkOlGTBuYlBZK1WyoESzy7UtF77GTWBFJk-LLyin_a1IfehOYaJtdLf7swXvo5rwHHn4RBQetp0cFfUPN5QHKaZtiw7K4q8elRFRg01KHjtv4=s2048?key=6BkL4Ab7QjF2KG7HtncgZJJJ">
            <a:extLst>
              <a:ext uri="{FF2B5EF4-FFF2-40B4-BE49-F238E27FC236}">
                <a16:creationId xmlns:a16="http://schemas.microsoft.com/office/drawing/2014/main" id="{8CCCBB6F-22D2-5E43-FE8E-0CF3A50B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7" y="1927494"/>
            <a:ext cx="7955660" cy="13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D96A60-2122-5236-E915-3AA83F6B3261}"/>
              </a:ext>
            </a:extLst>
          </p:cNvPr>
          <p:cNvSpPr/>
          <p:nvPr/>
        </p:nvSpPr>
        <p:spPr>
          <a:xfrm>
            <a:off x="859727" y="3625241"/>
            <a:ext cx="10820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As the p-value &lt; 0.05, we reject the null hypothesis at  5% level of significance.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52E1B-5169-B4EC-6E1D-CF782F1999FB}"/>
              </a:ext>
            </a:extLst>
          </p:cNvPr>
          <p:cNvSpPr/>
          <p:nvPr/>
        </p:nvSpPr>
        <p:spPr>
          <a:xfrm>
            <a:off x="756393" y="4770172"/>
            <a:ext cx="11626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529"/>
                </a:solidFill>
                <a:latin typeface="Mulish"/>
              </a:rPr>
              <a:t>The study published in </a:t>
            </a:r>
            <a:r>
              <a:rPr lang="en-IN" u="sng" dirty="0">
                <a:solidFill>
                  <a:srgbClr val="4892DC"/>
                </a:solidFill>
                <a:latin typeface="Mulish"/>
                <a:hlinkClick r:id="rId3"/>
              </a:rPr>
              <a:t>Global Gender Gap Report 2023</a:t>
            </a:r>
            <a:r>
              <a:rPr lang="en-IN" dirty="0">
                <a:solidFill>
                  <a:srgbClr val="212529"/>
                </a:solidFill>
                <a:latin typeface="Mulish"/>
              </a:rPr>
              <a:t>, states that women make up only 29.2 per cent of all STEM (science, technology, engineering and mathematics) workers across 146 countries.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4F7D89-4367-3291-A6A7-477F617D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9687"/>
            <a:ext cx="10515600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Therefore, we conclude that there exists an association between Gender and Stream of students.</a:t>
            </a:r>
          </a:p>
          <a:p>
            <a:pPr marL="0" indent="0">
              <a:buNone/>
            </a:pPr>
            <a:b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C84552A-96F0-474D-C5D8-75C486B3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8807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786009"/>
              </p:ext>
            </p:extLst>
          </p:nvPr>
        </p:nvGraphicFramePr>
        <p:xfrm>
          <a:off x="720725" y="1304925"/>
          <a:ext cx="5397500" cy="1552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49226457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910857618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12125514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733890844"/>
                    </a:ext>
                  </a:extLst>
                </a:gridCol>
              </a:tblGrid>
              <a:tr h="3079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   Stream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82124"/>
                  </a:ext>
                </a:extLst>
              </a:tr>
              <a:tr h="307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Non-STEM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Grand Total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59720"/>
                  </a:ext>
                </a:extLst>
              </a:tr>
              <a:tr h="307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Female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97.53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35.47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133.00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82081"/>
                  </a:ext>
                </a:extLst>
              </a:tr>
              <a:tr h="32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100.47</a:t>
                      </a:r>
                      <a:endParaRPr lang="en-IN" sz="11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36.53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137.00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125320"/>
                  </a:ext>
                </a:extLst>
              </a:tr>
              <a:tr h="307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Grand Total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198.00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72.00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270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3644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1475" y="225425"/>
            <a:ext cx="6096000" cy="39241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Standardized Pearson Residual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Expected Values</a:t>
            </a:r>
          </a:p>
          <a:p>
            <a:pPr fontAlgn="base">
              <a:spcBef>
                <a:spcPts val="1000"/>
              </a:spcBef>
            </a:pP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IN" b="0" dirty="0">
              <a:effectLst/>
            </a:endParaRPr>
          </a:p>
          <a:p>
            <a:pPr fontAlgn="base">
              <a:spcBef>
                <a:spcPts val="1000"/>
              </a:spcBef>
            </a:pP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Pearson’s Residual</a:t>
            </a: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75244"/>
              </p:ext>
            </p:extLst>
          </p:nvPr>
        </p:nvGraphicFramePr>
        <p:xfrm>
          <a:off x="720725" y="3314701"/>
          <a:ext cx="3581400" cy="1128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169">
                  <a:extLst>
                    <a:ext uri="{9D8B030D-6E8A-4147-A177-3AD203B41FA5}">
                      <a16:colId xmlns:a16="http://schemas.microsoft.com/office/drawing/2014/main" val="4061319724"/>
                    </a:ext>
                  </a:extLst>
                </a:gridCol>
                <a:gridCol w="1442684">
                  <a:extLst>
                    <a:ext uri="{9D8B030D-6E8A-4147-A177-3AD203B41FA5}">
                      <a16:colId xmlns:a16="http://schemas.microsoft.com/office/drawing/2014/main" val="3772933474"/>
                    </a:ext>
                  </a:extLst>
                </a:gridCol>
                <a:gridCol w="1227547">
                  <a:extLst>
                    <a:ext uri="{9D8B030D-6E8A-4147-A177-3AD203B41FA5}">
                      <a16:colId xmlns:a16="http://schemas.microsoft.com/office/drawing/2014/main" val="2016514167"/>
                    </a:ext>
                  </a:extLst>
                </a:gridCol>
              </a:tblGrid>
              <a:tr h="2821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Stream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3426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Non-STEM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STEM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7520637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Female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1.06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-1.76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893547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Male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-1.04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1.73</a:t>
                      </a:r>
                      <a:endParaRPr lang="en-IN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762705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51375" y="3087453"/>
            <a:ext cx="72608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All residuals are between -2 and +2, so none of the individual cells stand out strongly, but they do contribute together to the overall significant Chi-square result.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Females are more likely expected to choose Non-STEM while males are more likely expected to choose STEM.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Although no individual cell exceeds ±1.96 (the usual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cutoff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for strong residuals at 5% level of significance), the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overall pattern still supports a gender-stream association.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596018B-42B6-94D5-13F2-5D8008CD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42373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CCFD-B97C-3EA9-27E4-19C2AAF5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35" y="2669514"/>
            <a:ext cx="10515600" cy="1325563"/>
          </a:xfrm>
        </p:spPr>
        <p:txBody>
          <a:bodyPr/>
          <a:lstStyle/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UpSet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Plot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A405610-B658-583F-D6F3-6AE27FDE9B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8187007"/>
                  </p:ext>
                </p:extLst>
              </p:nvPr>
            </p:nvGraphicFramePr>
            <p:xfrm>
              <a:off x="838200" y="2866470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E29D3430-1193-4F87-9625-AEA714338365}">
                    <psuz:zmPr id="{12B2AEEE-613F-46CF-9DF4-59F785EAE97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7054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FABE345-60CB-40B9-BAEB-1DC710CA9C27}">
                    <psuz:zmPr id="{8F85A1CF-3491-4FF5-A9D5-EC04E7A0734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46525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A405610-B658-583F-D6F3-6AE27FDE9B8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2866470"/>
                <a:ext cx="10515600" cy="4351338"/>
                <a:chOff x="838200" y="2866470"/>
                <a:chExt cx="10515600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75254" y="3711258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4725" y="3711258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B60992-3B26-0137-0666-94378F9DEEB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8" b="22781"/>
          <a:stretch/>
        </p:blipFill>
        <p:spPr bwMode="auto">
          <a:xfrm>
            <a:off x="838200" y="1239114"/>
            <a:ext cx="10515600" cy="1715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3C9778-0766-37ED-2A77-45AA2ADFF8F0}"/>
              </a:ext>
            </a:extLst>
          </p:cNvPr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data$Stream, data$Reasons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B1AD8BE-EE65-B634-EEB8-4EFF1A7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6307" y="6413703"/>
            <a:ext cx="5704463" cy="365125"/>
          </a:xfrm>
        </p:spPr>
        <p:txBody>
          <a:bodyPr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statistical analysis of STEM and Non-STEM students</a:t>
            </a:r>
          </a:p>
        </p:txBody>
      </p:sp>
    </p:spTree>
    <p:extLst>
      <p:ext uri="{BB962C8B-B14F-4D97-AF65-F5344CB8AC3E}">
        <p14:creationId xmlns:p14="http://schemas.microsoft.com/office/powerpoint/2010/main" val="4165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2141</Words>
  <Application>Microsoft Office PowerPoint</Application>
  <PresentationFormat>Widescreen</PresentationFormat>
  <Paragraphs>316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Alatsi</vt:lpstr>
      <vt:lpstr>Arial</vt:lpstr>
      <vt:lpstr>Calibri</vt:lpstr>
      <vt:lpstr>Calibri Light</vt:lpstr>
      <vt:lpstr>Cambria Math</vt:lpstr>
      <vt:lpstr>Mulish</vt:lpstr>
      <vt:lpstr>Noto Sans Symbols</vt:lpstr>
      <vt:lpstr>Rockwell</vt:lpstr>
      <vt:lpstr>Segoe UI</vt:lpstr>
      <vt:lpstr>Symbol</vt:lpstr>
      <vt:lpstr>Times New Roman</vt:lpstr>
      <vt:lpstr>Office Theme</vt:lpstr>
      <vt:lpstr>PowerPoint Presentation</vt:lpstr>
      <vt:lpstr>install.packages(“Picking_where_we_left”)</vt:lpstr>
      <vt:lpstr>?data</vt:lpstr>
      <vt:lpstr>?missing.values</vt:lpstr>
      <vt:lpstr>PowerPoint Presentation</vt:lpstr>
      <vt:lpstr>data$Stream, data$Gender</vt:lpstr>
      <vt:lpstr>PowerPoint Presentation</vt:lpstr>
      <vt:lpstr>PowerPoint Presentation</vt:lpstr>
      <vt:lpstr>UpSet Plot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data$Stream, data$Performance</vt:lpstr>
      <vt:lpstr>PowerPoint Presentation</vt:lpstr>
      <vt:lpstr>data$Stream, data$ResourcesUsed</vt:lpstr>
      <vt:lpstr>PowerPoint Presentation</vt:lpstr>
      <vt:lpstr>data$Stream, data$Skills</vt:lpstr>
      <vt:lpstr>Upset Plot </vt:lpstr>
      <vt:lpstr>PowerPoint Presentation</vt:lpstr>
      <vt:lpstr>PowerPoint Presentation</vt:lpstr>
      <vt:lpstr>PowerPoint Presentation</vt:lpstr>
      <vt:lpstr>data$Stream, data$EconomicClass</vt:lpstr>
      <vt:lpstr>PowerPoint Presentation</vt:lpstr>
      <vt:lpstr>data$Stream, data$FirstChoice</vt:lpstr>
      <vt:lpstr>PowerPoint Presentation</vt:lpstr>
      <vt:lpstr>?associations</vt:lpstr>
      <vt:lpstr>PowerPoint Presentation</vt:lpstr>
      <vt:lpstr>PowerPoint Presentation</vt:lpstr>
      <vt:lpstr>PowerPoint Presentation</vt:lpstr>
      <vt:lpstr>SWOT Analysis by MCA Plot</vt:lpstr>
      <vt:lpstr>PowerPoint Presentation</vt:lpstr>
      <vt:lpstr>PowerPoint Presentation</vt:lpstr>
      <vt:lpstr>PowerPoint Presentation</vt:lpstr>
      <vt:lpstr>PowerPoint Presentation</vt:lpstr>
      <vt:lpstr>summarize(key_findings)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HITENDRA PARMAR</cp:lastModifiedBy>
  <cp:revision>54</cp:revision>
  <dcterms:created xsi:type="dcterms:W3CDTF">2025-04-27T09:10:22Z</dcterms:created>
  <dcterms:modified xsi:type="dcterms:W3CDTF">2025-04-28T06:25:47Z</dcterms:modified>
</cp:coreProperties>
</file>