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8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8ACC1-934F-42CF-894A-6EB3B3EDB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CCC8EC-33F6-42AF-8062-F1F877734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FA5AAB-9581-49CF-8AF9-90AEC1EBC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5AEF-6B13-4FBD-8A3C-8C7EC9E68CE4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372F27-28D3-4307-9456-3A7BE8205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EA90DB-E071-4D9E-8CBE-53370DC1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B7D9-3B00-4A43-A80A-7995A1930E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72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C2268-FCF2-4900-BD7C-BB18044C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8CF8F1-2438-4188-A303-EB76BCCD6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B0B5F4-BA9A-44B8-9E6F-572703B3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5AEF-6B13-4FBD-8A3C-8C7EC9E68CE4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018828-183C-401E-B2CB-1C3F88B7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92B9CC-4738-44DD-9F2A-E6BD17A7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B7D9-3B00-4A43-A80A-7995A1930E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15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C933B47-BEE8-42E9-8995-D0DEDCC2F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4B7F94-E4C4-4FAF-9FB4-5998798FC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D920E3-370F-41CA-B66B-966017889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5AEF-6B13-4FBD-8A3C-8C7EC9E68CE4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132E4B-D853-4EA8-966B-A91AC2AFD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883A3D-19D6-4D4F-BC86-F1BBBF7CD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B7D9-3B00-4A43-A80A-7995A1930E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59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836D3B-E0B4-4AE3-B30E-F45F93CD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C3DD19-26FB-4834-B45B-880348F5E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F50DF4-5F56-4C44-ACFC-2AB805D5C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5AEF-6B13-4FBD-8A3C-8C7EC9E68CE4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52371D-F6B0-484B-9458-A2BC3F0F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69F498-37E6-46AD-B536-6734D50A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B7D9-3B00-4A43-A80A-7995A1930E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7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D467DF-A429-4C27-BEBA-7900A775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D9D012-6747-4C95-B6B3-E1FB3A3E1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E9CE1B-0EE6-4AEB-9FC9-1ED8DBCE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5AEF-6B13-4FBD-8A3C-8C7EC9E68CE4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8C8F8E-0357-4BDA-B85E-5764103D7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DDDAE5-78C8-4F4C-A49C-CA70EBBB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B7D9-3B00-4A43-A80A-7995A1930E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20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2CAA5-3E60-414B-BD6D-E77EA0F6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5EA2C7-0061-4F6D-B6AC-8E77D3AF2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3FE492-7A87-43E6-B0EC-81F4D8CC2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9D2237-A04C-43DE-8E3F-C8693414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5AEF-6B13-4FBD-8A3C-8C7EC9E68CE4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938FF0-6950-4499-ACFC-7DDAB3444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99A5D0-9547-488E-AC6B-2F8C41C4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B7D9-3B00-4A43-A80A-7995A1930E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59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5FAF0-271B-44E9-B19C-131C8A01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3B9068-678B-4A93-818F-9E4444554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868821-35EE-4AD5-B486-8B400C618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DE1DE85-ACB2-47CD-B01B-5B84BA1B9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E690F3-CDD4-4126-8AFC-0BAA48E1C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826A6B-99A0-41F8-8465-6494CCD8A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5AEF-6B13-4FBD-8A3C-8C7EC9E68CE4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DF9CC4A-A8CC-4D99-8850-326B9471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E45A94A-C325-47CD-B8A0-6A3751DE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B7D9-3B00-4A43-A80A-7995A1930E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98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A3B8E-F968-4E4B-A8F3-25D390D6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7B3E7BC-9867-40D7-B2C3-0B1C3E7B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5AEF-6B13-4FBD-8A3C-8C7EC9E68CE4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E0A90A1-DEC0-4F35-9642-D9019CE52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E050184-3A44-415F-985F-25B7AF10B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B7D9-3B00-4A43-A80A-7995A1930E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4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EE301B-4C81-4D59-B3D6-E26D0E10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5AEF-6B13-4FBD-8A3C-8C7EC9E68CE4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18F9DE9-01D9-4657-A0D8-71BB2516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63FE6D-6D15-4E86-A3AF-85649294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B7D9-3B00-4A43-A80A-7995A1930E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97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57D1E-D83B-4E32-ACF8-0D8473BD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1E26E3-73E6-4B23-B889-4191366C2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39E09D-0D5E-4AA0-9236-E55767D38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87C5FA-D9C7-48FE-9C5F-8F954EDE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5AEF-6B13-4FBD-8A3C-8C7EC9E68CE4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96E4E3-C8EA-4205-A19C-424083B2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4CDD71-B3D6-44EE-AC4B-80014448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B7D9-3B00-4A43-A80A-7995A1930E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56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413B6-7A13-43A1-AE26-3E13583A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D0A7A09-C163-42C1-9755-682675CF9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876DD0-2EC5-4BB3-BAA9-073D813D6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205D59-6F9B-402D-9C84-E5FB576F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5AEF-6B13-4FBD-8A3C-8C7EC9E68CE4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5BE35E-3F96-4C47-8F8F-5F123C3D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D4607A-7985-48FE-96AE-D66322BF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B7D9-3B00-4A43-A80A-7995A1930E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15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14F13A-F431-4721-A9F6-4F9F1D26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86ADE9-C7E0-4AFF-BBC8-437EF98BD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17D3F5-B930-4998-B3A4-2ACD09ED6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5AEF-6B13-4FBD-8A3C-8C7EC9E68CE4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89C212-EE9D-4FD7-9928-1C2A76B5E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16FDB8-B91B-4D81-9A5F-F8A7DEA22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3B7D9-3B00-4A43-A80A-7995A1930E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22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03EA76-E4C4-4E8F-9677-972F84ADC5BC}"/>
              </a:ext>
            </a:extLst>
          </p:cNvPr>
          <p:cNvSpPr txBox="1"/>
          <p:nvPr/>
        </p:nvSpPr>
        <p:spPr>
          <a:xfrm>
            <a:off x="2586444" y="2351782"/>
            <a:ext cx="701910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Generative Modeling by Estimating Gradients of the Data Distribution</a:t>
            </a:r>
            <a:endParaRPr lang="ru-R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0D2768-F40D-4AAE-B66E-BF85B1B88730}"/>
              </a:ext>
            </a:extLst>
          </p:cNvPr>
          <p:cNvSpPr txBox="1"/>
          <p:nvPr/>
        </p:nvSpPr>
        <p:spPr>
          <a:xfrm>
            <a:off x="4676502" y="3536462"/>
            <a:ext cx="283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Анищенко Илья, БПМИ 171</a:t>
            </a:r>
          </a:p>
        </p:txBody>
      </p:sp>
    </p:spTree>
    <p:extLst>
      <p:ext uri="{BB962C8B-B14F-4D97-AF65-F5344CB8AC3E}">
        <p14:creationId xmlns:p14="http://schemas.microsoft.com/office/powerpoint/2010/main" val="313786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7BD1FAD-BE52-46EF-A2F8-6E684FED6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42" y="1697282"/>
            <a:ext cx="2924175" cy="466725"/>
          </a:xfrm>
          <a:prstGeom prst="rect">
            <a:avLst/>
          </a:prstGeom>
        </p:spPr>
      </p:pic>
      <p:pic>
        <p:nvPicPr>
          <p:cNvPr id="3" name="Рисунок 2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8E08C201-1C51-4E9E-9840-9ABAE217E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70" y="617940"/>
            <a:ext cx="1095375" cy="561975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87AB3FC-1728-4A59-85CE-9F3F10781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586" y="646515"/>
            <a:ext cx="2762250" cy="533400"/>
          </a:xfrm>
          <a:prstGeom prst="rect">
            <a:avLst/>
          </a:prstGeom>
        </p:spPr>
      </p:pic>
      <p:pic>
        <p:nvPicPr>
          <p:cNvPr id="7" name="Рисунок 6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9022258D-B9BE-4BB9-9A5B-E725BCB7C6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46" y="1668254"/>
            <a:ext cx="1066800" cy="5524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A052730-112B-4EEA-9949-A0DAFB9C92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940" y="2326233"/>
            <a:ext cx="4838700" cy="4381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A44AE2-1C76-4B2D-9782-501D1B4B687E}"/>
              </a:ext>
            </a:extLst>
          </p:cNvPr>
          <p:cNvSpPr txBox="1"/>
          <p:nvPr/>
        </p:nvSpPr>
        <p:spPr>
          <a:xfrm>
            <a:off x="101600" y="15245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Noise Conditional Score Networks</a:t>
            </a:r>
            <a:endParaRPr lang="ru-R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6A992E-B682-4801-AE73-4DF234F08389}"/>
              </a:ext>
            </a:extLst>
          </p:cNvPr>
          <p:cNvSpPr txBox="1"/>
          <p:nvPr/>
        </p:nvSpPr>
        <p:spPr>
          <a:xfrm>
            <a:off x="101599" y="3402683"/>
            <a:ext cx="46851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Learning NCSNs via score matching</a:t>
            </a:r>
            <a:endParaRPr lang="ru-RU" sz="240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AC7E999-020D-4341-B651-76B4D55A88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761" y="4080939"/>
            <a:ext cx="3619500" cy="3429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71EEA40-82B6-49BE-8F72-41AC6BFCC3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16" y="4060924"/>
            <a:ext cx="3476625" cy="400050"/>
          </a:xfrm>
          <a:prstGeom prst="rect">
            <a:avLst/>
          </a:prstGeom>
        </p:spPr>
      </p:pic>
      <p:pic>
        <p:nvPicPr>
          <p:cNvPr id="21" name="Рисунок 2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723DCAA-9423-4D82-8B48-0DAB5A6770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221" y="4640429"/>
            <a:ext cx="6886575" cy="1019175"/>
          </a:xfrm>
          <a:prstGeom prst="rect">
            <a:avLst/>
          </a:prstGeom>
        </p:spPr>
      </p:pic>
      <p:pic>
        <p:nvPicPr>
          <p:cNvPr id="23" name="Рисунок 22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4C3CA00E-07CD-4B37-8914-E79C985DB0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747" y="5546673"/>
            <a:ext cx="4581525" cy="10191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387640B-441F-4F5D-AED9-2BD5C6BBA27E}"/>
              </a:ext>
            </a:extLst>
          </p:cNvPr>
          <p:cNvSpPr txBox="1"/>
          <p:nvPr/>
        </p:nvSpPr>
        <p:spPr>
          <a:xfrm>
            <a:off x="4448908" y="646515"/>
            <a:ext cx="4685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Геометрическая последовательность выбранных сигм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FA0E33-12C9-4DA0-8399-FFC952061909}"/>
              </a:ext>
            </a:extLst>
          </p:cNvPr>
          <p:cNvSpPr txBox="1"/>
          <p:nvPr/>
        </p:nvSpPr>
        <p:spPr>
          <a:xfrm>
            <a:off x="4448908" y="1819599"/>
            <a:ext cx="407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Распределение зашумленных данных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D5CE6F-168B-4834-BE1D-1613B51F4808}"/>
              </a:ext>
            </a:extLst>
          </p:cNvPr>
          <p:cNvSpPr txBox="1"/>
          <p:nvPr/>
        </p:nvSpPr>
        <p:spPr>
          <a:xfrm>
            <a:off x="1486823" y="2361376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Общий </a:t>
            </a:r>
            <a:r>
              <a:rPr lang="en-US" dirty="0"/>
              <a:t>score network</a:t>
            </a:r>
            <a:r>
              <a:rPr lang="ru-RU" dirty="0"/>
              <a:t> для всех уровней шума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247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37EAD5-AC66-44DA-9AA3-C522848FBC9D}"/>
              </a:ext>
            </a:extLst>
          </p:cNvPr>
          <p:cNvSpPr txBox="1"/>
          <p:nvPr/>
        </p:nvSpPr>
        <p:spPr>
          <a:xfrm>
            <a:off x="319313" y="301562"/>
            <a:ext cx="72069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NCSN inference via annealed Langevin dynamics</a:t>
            </a:r>
            <a:endParaRPr lang="ru-RU" sz="2400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ACBEF83-F3CF-4DF8-B91D-536719583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763" y="890587"/>
            <a:ext cx="66484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24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722B737-FD71-4229-AC1B-931544D1B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71" y="1321619"/>
            <a:ext cx="9373843" cy="35595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B3DDCD-F864-432C-AF9A-6E1212613485}"/>
              </a:ext>
            </a:extLst>
          </p:cNvPr>
          <p:cNvSpPr txBox="1"/>
          <p:nvPr/>
        </p:nvSpPr>
        <p:spPr>
          <a:xfrm>
            <a:off x="2940908" y="4881127"/>
            <a:ext cx="8402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Сэмплы</a:t>
            </a:r>
            <a:r>
              <a:rPr lang="ru-RU" dirty="0"/>
              <a:t> из семи распределений  Гаусса с различными методами:</a:t>
            </a:r>
          </a:p>
          <a:p>
            <a:r>
              <a:rPr lang="ru-RU" dirty="0"/>
              <a:t>а) точная выборка</a:t>
            </a:r>
          </a:p>
          <a:p>
            <a:r>
              <a:rPr lang="ru-RU" dirty="0"/>
              <a:t>б) </a:t>
            </a:r>
            <a:r>
              <a:rPr lang="ru-RU" dirty="0" err="1"/>
              <a:t>Сэмплы</a:t>
            </a:r>
            <a:r>
              <a:rPr lang="ru-RU" dirty="0"/>
              <a:t> с использованием динамики Ланжевена</a:t>
            </a:r>
          </a:p>
          <a:p>
            <a:r>
              <a:rPr lang="ru-RU" dirty="0"/>
              <a:t>в) </a:t>
            </a:r>
            <a:r>
              <a:rPr lang="ru-RU" dirty="0" err="1"/>
              <a:t>Сэмплы</a:t>
            </a:r>
            <a:r>
              <a:rPr lang="ru-RU" dirty="0"/>
              <a:t> с использованием </a:t>
            </a:r>
            <a:r>
              <a:rPr lang="ru-RU" dirty="0" err="1"/>
              <a:t>отоженной</a:t>
            </a:r>
            <a:r>
              <a:rPr lang="ru-RU" dirty="0"/>
              <a:t> динамикой Ланжевена (про неё ниже)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E2904-2AB8-47DF-8F78-F3511DE17CDC}"/>
              </a:ext>
            </a:extLst>
          </p:cNvPr>
          <p:cNvSpPr txBox="1"/>
          <p:nvPr/>
        </p:nvSpPr>
        <p:spPr>
          <a:xfrm>
            <a:off x="319313" y="301562"/>
            <a:ext cx="6784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NCSN inference via annealed Langevin dynamics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20643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2EEE14-1012-42F5-AFAB-4F267861CAB9}"/>
              </a:ext>
            </a:extLst>
          </p:cNvPr>
          <p:cNvSpPr txBox="1"/>
          <p:nvPr/>
        </p:nvSpPr>
        <p:spPr>
          <a:xfrm>
            <a:off x="391886" y="362857"/>
            <a:ext cx="808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Эксперименты: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5CC2F-A91F-43B3-AADC-CEDCE5D93BFB}"/>
              </a:ext>
            </a:extLst>
          </p:cNvPr>
          <p:cNvSpPr txBox="1"/>
          <p:nvPr/>
        </p:nvSpPr>
        <p:spPr>
          <a:xfrm>
            <a:off x="391886" y="81927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Image generation</a:t>
            </a:r>
            <a:endParaRPr lang="ru-RU" sz="2400" dirty="0"/>
          </a:p>
        </p:txBody>
      </p:sp>
      <p:pic>
        <p:nvPicPr>
          <p:cNvPr id="8" name="Рисунок 7" descr="Изображение выглядит как фотография, сидит, другой, много&#10;&#10;Автоматически созданное описание">
            <a:extLst>
              <a:ext uri="{FF2B5EF4-FFF2-40B4-BE49-F238E27FC236}">
                <a16:creationId xmlns:a16="http://schemas.microsoft.com/office/drawing/2014/main" id="{F7E7D2F3-3CDF-4E31-A9AC-8CF08026B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1645024"/>
            <a:ext cx="10221792" cy="388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68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31FCCB3-2AB9-4B11-A884-F8066B1E3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43" y="295127"/>
            <a:ext cx="5261498" cy="46391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5C4956-AE5B-4E8E-9477-34D8AE7F9151}"/>
              </a:ext>
            </a:extLst>
          </p:cNvPr>
          <p:cNvSpPr txBox="1"/>
          <p:nvPr/>
        </p:nvSpPr>
        <p:spPr>
          <a:xfrm>
            <a:off x="391886" y="362857"/>
            <a:ext cx="808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Эксперименты: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5C948-EBCE-4798-8CC6-990F84F35880}"/>
              </a:ext>
            </a:extLst>
          </p:cNvPr>
          <p:cNvSpPr txBox="1"/>
          <p:nvPr/>
        </p:nvSpPr>
        <p:spPr>
          <a:xfrm>
            <a:off x="391886" y="81927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Image generation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D80BD-286A-4A13-BFF6-385457998BBB}"/>
              </a:ext>
            </a:extLst>
          </p:cNvPr>
          <p:cNvSpPr txBox="1"/>
          <p:nvPr/>
        </p:nvSpPr>
        <p:spPr>
          <a:xfrm>
            <a:off x="5682343" y="4934297"/>
            <a:ext cx="4955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Переходы </a:t>
            </a:r>
            <a:r>
              <a:rPr lang="ru-RU" dirty="0" err="1"/>
              <a:t>отоженной</a:t>
            </a:r>
            <a:r>
              <a:rPr lang="ru-RU" dirty="0"/>
              <a:t> динамики Ланжевена между шумовыми распределениями данных. От большего шума к меньшему</a:t>
            </a:r>
          </a:p>
        </p:txBody>
      </p:sp>
      <p:pic>
        <p:nvPicPr>
          <p:cNvPr id="7" name="Рисунок 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DDDDE0B0-D3B2-4A10-8AE9-711C641EC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55" y="1589644"/>
            <a:ext cx="4912212" cy="444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93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E6F6B9-1BE9-410C-B824-65CD7745EDE8}"/>
              </a:ext>
            </a:extLst>
          </p:cNvPr>
          <p:cNvSpPr txBox="1"/>
          <p:nvPr/>
        </p:nvSpPr>
        <p:spPr>
          <a:xfrm>
            <a:off x="217715" y="69344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Image inpainting</a:t>
            </a:r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E33F2-45F7-4303-8FC4-4D19C304EC27}"/>
              </a:ext>
            </a:extLst>
          </p:cNvPr>
          <p:cNvSpPr txBox="1"/>
          <p:nvPr/>
        </p:nvSpPr>
        <p:spPr>
          <a:xfrm>
            <a:off x="217715" y="174171"/>
            <a:ext cx="808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Эксперименты</a:t>
            </a:r>
            <a:r>
              <a:rPr lang="ru-RU" dirty="0"/>
              <a:t>:</a:t>
            </a:r>
          </a:p>
        </p:txBody>
      </p:sp>
      <p:pic>
        <p:nvPicPr>
          <p:cNvPr id="6" name="Рисунок 5" descr="Изображение выглядит как машина, клавиатура&#10;&#10;Автоматически созданное описание">
            <a:extLst>
              <a:ext uri="{FF2B5EF4-FFF2-40B4-BE49-F238E27FC236}">
                <a16:creationId xmlns:a16="http://schemas.microsoft.com/office/drawing/2014/main" id="{932B08C6-B177-4E65-ABEF-B8A08F7C4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97" y="1212723"/>
            <a:ext cx="11997003" cy="492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9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9D3077-B964-4051-B7EF-06C157AC3702}"/>
              </a:ext>
            </a:extLst>
          </p:cNvPr>
          <p:cNvSpPr txBox="1"/>
          <p:nvPr/>
        </p:nvSpPr>
        <p:spPr>
          <a:xfrm>
            <a:off x="406400" y="406400"/>
            <a:ext cx="9216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Заключение: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06224-450F-4DA6-BD7C-6495757CDAB0}"/>
              </a:ext>
            </a:extLst>
          </p:cNvPr>
          <p:cNvSpPr txBox="1"/>
          <p:nvPr/>
        </p:nvSpPr>
        <p:spPr>
          <a:xfrm>
            <a:off x="1016000" y="1294456"/>
            <a:ext cx="860697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Была предложена структура генеративного моделирования формата </a:t>
            </a:r>
            <a:r>
              <a:rPr lang="en-US" dirty="0"/>
              <a:t>score-based</a:t>
            </a:r>
            <a:r>
              <a:rPr lang="ru-RU" dirty="0"/>
              <a:t>, где сначала оцениваются градиенты плотности данных с </a:t>
            </a:r>
            <a:r>
              <a:rPr lang="en-US" dirty="0"/>
              <a:t>score matching</a:t>
            </a:r>
            <a:r>
              <a:rPr lang="ru-RU" dirty="0"/>
              <a:t>, а затем генерируются объекты с помощью динамики Ланжевена.</a:t>
            </a:r>
            <a:endParaRPr lang="en-US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Был проведен анализ нескольких проблем, с которыми сталкивается наивное применение этого подхода.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Было предложено решать их путем обучения условно шумовых </a:t>
            </a:r>
            <a:r>
              <a:rPr lang="en-US" dirty="0"/>
              <a:t>score </a:t>
            </a:r>
            <a:r>
              <a:rPr lang="ru-RU" dirty="0"/>
              <a:t>сетей (NCSN) и генерировать выборки с отожженной динамикой Ланжевена.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Такой подход не требует никакого состязательного обучения, использования MCMC во время обучения и никаких специальных архитектур моделей.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Экспериментально было показано, что такой подход может генерировать высококачественные изображения, которые ранее были получены только с помощью лучших вероятностных моделей и G</a:t>
            </a:r>
            <a:r>
              <a:rPr lang="en-US" dirty="0"/>
              <a:t>AN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2987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5B3D38-1FD1-4C92-9DD6-F9AA6BCA87A1}"/>
              </a:ext>
            </a:extLst>
          </p:cNvPr>
          <p:cNvSpPr txBox="1"/>
          <p:nvPr/>
        </p:nvSpPr>
        <p:spPr>
          <a:xfrm>
            <a:off x="1865085" y="1856293"/>
            <a:ext cx="8461829" cy="3145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Вопросы: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Какие нововведения предлагают авторы в своем подходе в задаче генерации?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ru-RU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какими основными проблемами сталкиваются авторы статьи в своей модели генерации?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ru-RU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 добавление гауссовского шума влияет на обучение модели?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ru-RU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Кратко опишите алгоритм с динамикой отжига Ланжевена для генерации данных из обученной авторами модели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NCSN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7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F09342-E0A3-4331-BBCD-18FD7E888014}"/>
              </a:ext>
            </a:extLst>
          </p:cNvPr>
          <p:cNvSpPr txBox="1"/>
          <p:nvPr/>
        </p:nvSpPr>
        <p:spPr>
          <a:xfrm>
            <a:off x="188686" y="2104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Вступление</a:t>
            </a:r>
            <a:r>
              <a:rPr lang="en-US" sz="2400" dirty="0"/>
              <a:t>: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7EB91E-2631-40F5-9680-DBC305E6E0AE}"/>
              </a:ext>
            </a:extLst>
          </p:cNvPr>
          <p:cNvSpPr txBox="1"/>
          <p:nvPr/>
        </p:nvSpPr>
        <p:spPr>
          <a:xfrm>
            <a:off x="333829" y="1383476"/>
            <a:ext cx="8040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Два основных видна генеративных моделей: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На основе вероятностных методов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На основе состязательного обучения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9E570-4D12-48F3-A87D-0B55DDAFD194}"/>
              </a:ext>
            </a:extLst>
          </p:cNvPr>
          <p:cNvSpPr txBox="1"/>
          <p:nvPr/>
        </p:nvSpPr>
        <p:spPr>
          <a:xfrm>
            <a:off x="478972" y="3124200"/>
            <a:ext cx="9114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Проблемы вероятностных моделей:</a:t>
            </a:r>
          </a:p>
          <a:p>
            <a:r>
              <a:rPr lang="ru-RU" dirty="0"/>
              <a:t>Использование специальных архитектур для построение нормализованной вероятностной модели</a:t>
            </a:r>
          </a:p>
          <a:p>
            <a:r>
              <a:rPr lang="ru-RU" dirty="0"/>
              <a:t>Использование суррогатных функций потерь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6E87D8-B423-4A27-9524-95A153019593}"/>
              </a:ext>
            </a:extLst>
          </p:cNvPr>
          <p:cNvSpPr txBox="1"/>
          <p:nvPr/>
        </p:nvSpPr>
        <p:spPr>
          <a:xfrm>
            <a:off x="478972" y="4691743"/>
            <a:ext cx="934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GAN</a:t>
            </a:r>
            <a:r>
              <a:rPr lang="ru-RU" dirty="0"/>
              <a:t>ы же нестабильны из-за своей процедуры состязательного обучения.</a:t>
            </a:r>
          </a:p>
        </p:txBody>
      </p:sp>
    </p:spTree>
    <p:extLst>
      <p:ext uri="{BB962C8B-B14F-4D97-AF65-F5344CB8AC3E}">
        <p14:creationId xmlns:p14="http://schemas.microsoft.com/office/powerpoint/2010/main" val="103206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E53A59-BA1B-464E-8041-5ECF20966A3C}"/>
              </a:ext>
            </a:extLst>
          </p:cNvPr>
          <p:cNvSpPr txBox="1"/>
          <p:nvPr/>
        </p:nvSpPr>
        <p:spPr>
          <a:xfrm>
            <a:off x="254000" y="21515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Score-based generative </a:t>
            </a:r>
            <a:r>
              <a:rPr lang="en-GB" sz="2400" dirty="0" err="1"/>
              <a:t>modeling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17DDE1-D22A-4F7A-B59F-B7E01E9468DC}"/>
              </a:ext>
            </a:extLst>
          </p:cNvPr>
          <p:cNvSpPr txBox="1"/>
          <p:nvPr/>
        </p:nvSpPr>
        <p:spPr>
          <a:xfrm>
            <a:off x="423333" y="240866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Score matching for score estimation 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0D3D54B-6FE1-4496-8ED0-73AF466E4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75" y="3016207"/>
            <a:ext cx="6410325" cy="723900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33B7303-99C6-480A-B56E-67FF706C0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711" y="3885988"/>
            <a:ext cx="7105650" cy="1295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692281-FE14-4602-9012-7F2B2BEFB8E6}"/>
              </a:ext>
            </a:extLst>
          </p:cNvPr>
          <p:cNvSpPr txBox="1"/>
          <p:nvPr/>
        </p:nvSpPr>
        <p:spPr>
          <a:xfrm>
            <a:off x="2363711" y="896840"/>
            <a:ext cx="2610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score:</a:t>
            </a:r>
          </a:p>
          <a:p>
            <a:endParaRPr lang="en-US" dirty="0"/>
          </a:p>
          <a:p>
            <a:r>
              <a:rPr lang="en-US" dirty="0"/>
              <a:t>Score network: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71675A-D727-47D4-9CB7-4010351B14AF}"/>
              </a:ext>
            </a:extLst>
          </p:cNvPr>
          <p:cNvSpPr txBox="1"/>
          <p:nvPr/>
        </p:nvSpPr>
        <p:spPr>
          <a:xfrm>
            <a:off x="207508" y="5408242"/>
            <a:ext cx="114977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Однако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score matching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не масштабируется для глубоких сетей и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высокоразмерных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данных из-за вычисления следа.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Поэтому для этих задач используют модернизированные подходы</a:t>
            </a:r>
            <a:endParaRPr lang="ru-RU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01DAABF-B997-4D22-B095-F43BC5D55F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628" y="881054"/>
            <a:ext cx="1428750" cy="3429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A68F989-3C26-488C-B8AE-075488E189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096" y="1454529"/>
            <a:ext cx="1924050" cy="3619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D99DD83-0F45-4D3B-B132-6DE8012ADD52}"/>
              </a:ext>
            </a:extLst>
          </p:cNvPr>
          <p:cNvSpPr txBox="1"/>
          <p:nvPr/>
        </p:nvSpPr>
        <p:spPr>
          <a:xfrm>
            <a:off x="207508" y="1173409"/>
            <a:ext cx="211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Основные понятия</a:t>
            </a:r>
          </a:p>
        </p:txBody>
      </p:sp>
    </p:spTree>
    <p:extLst>
      <p:ext uri="{BB962C8B-B14F-4D97-AF65-F5344CB8AC3E}">
        <p14:creationId xmlns:p14="http://schemas.microsoft.com/office/powerpoint/2010/main" val="328897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357DA0-BBA3-4959-8992-CF9557C4064B}"/>
              </a:ext>
            </a:extLst>
          </p:cNvPr>
          <p:cNvSpPr txBox="1"/>
          <p:nvPr/>
        </p:nvSpPr>
        <p:spPr>
          <a:xfrm>
            <a:off x="338667" y="3487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Denoising score matching</a:t>
            </a:r>
            <a:endParaRPr lang="ru-RU" sz="2800" dirty="0"/>
          </a:p>
        </p:txBody>
      </p:sp>
      <p:pic>
        <p:nvPicPr>
          <p:cNvPr id="9" name="Рисунок 8" descr="Изображение выглядит как объект, часы, стол&#10;&#10;Автоматически созданное описание">
            <a:extLst>
              <a:ext uri="{FF2B5EF4-FFF2-40B4-BE49-F238E27FC236}">
                <a16:creationId xmlns:a16="http://schemas.microsoft.com/office/drawing/2014/main" id="{ED7A3998-3C2F-446F-B975-D17440759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99" y="947152"/>
            <a:ext cx="1876425" cy="5429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6504A53-87B9-4A42-A4E9-F7240E8BC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10" y="1955799"/>
            <a:ext cx="5848350" cy="695325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ABC4FEA-A9D8-4985-BD76-64EECC10AB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812" y="2838638"/>
            <a:ext cx="8420100" cy="136207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23FB2C1-53DD-4940-AEB3-A6C8F5608F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335" y="4445998"/>
            <a:ext cx="5810739" cy="434092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стол, часы&#10;&#10;Автоматически созданное описание">
            <a:extLst>
              <a:ext uri="{FF2B5EF4-FFF2-40B4-BE49-F238E27FC236}">
                <a16:creationId xmlns:a16="http://schemas.microsoft.com/office/drawing/2014/main" id="{8D1FFD12-ABDD-40A4-82B4-DBB2EC047A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53933"/>
            <a:ext cx="3067050" cy="6381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6341C5C-EBEE-4C33-A8D5-B3034F16DFEF}"/>
              </a:ext>
            </a:extLst>
          </p:cNvPr>
          <p:cNvSpPr txBox="1"/>
          <p:nvPr/>
        </p:nvSpPr>
        <p:spPr>
          <a:xfrm>
            <a:off x="492369" y="1064408"/>
            <a:ext cx="265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Распределение шума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930446-2AD6-455D-B8A7-B66D73B75EF9}"/>
              </a:ext>
            </a:extLst>
          </p:cNvPr>
          <p:cNvSpPr txBox="1"/>
          <p:nvPr/>
        </p:nvSpPr>
        <p:spPr>
          <a:xfrm>
            <a:off x="346156" y="2115810"/>
            <a:ext cx="294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Зашумленные данные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1AB04F-C9AB-497A-A490-CAAF1E8A6F95}"/>
              </a:ext>
            </a:extLst>
          </p:cNvPr>
          <p:cNvSpPr txBox="1"/>
          <p:nvPr/>
        </p:nvSpPr>
        <p:spPr>
          <a:xfrm>
            <a:off x="389506" y="3315293"/>
            <a:ext cx="268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Новый вид оптимизации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D90E47-3ABC-40E8-ACE4-89B698473328}"/>
              </a:ext>
            </a:extLst>
          </p:cNvPr>
          <p:cNvSpPr txBox="1"/>
          <p:nvPr/>
        </p:nvSpPr>
        <p:spPr>
          <a:xfrm>
            <a:off x="338667" y="4334780"/>
            <a:ext cx="2213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Получившийся </a:t>
            </a:r>
            <a:r>
              <a:rPr lang="en-US" dirty="0"/>
              <a:t>score network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CAB1B5-6D88-4215-9FA8-3DFD30DB4106}"/>
              </a:ext>
            </a:extLst>
          </p:cNvPr>
          <p:cNvSpPr txBox="1"/>
          <p:nvPr/>
        </p:nvSpPr>
        <p:spPr>
          <a:xfrm>
            <a:off x="2391508" y="5328138"/>
            <a:ext cx="3704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 network </a:t>
            </a:r>
            <a:r>
              <a:rPr lang="ru-RU" dirty="0"/>
              <a:t>принимает такое значение, когда</a:t>
            </a:r>
          </a:p>
        </p:txBody>
      </p:sp>
    </p:spTree>
    <p:extLst>
      <p:ext uri="{BB962C8B-B14F-4D97-AF65-F5344CB8AC3E}">
        <p14:creationId xmlns:p14="http://schemas.microsoft.com/office/powerpoint/2010/main" val="308819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276670-E47B-4EF0-81D5-F521FC90F9BC}"/>
              </a:ext>
            </a:extLst>
          </p:cNvPr>
          <p:cNvSpPr txBox="1"/>
          <p:nvPr/>
        </p:nvSpPr>
        <p:spPr>
          <a:xfrm>
            <a:off x="304800" y="43340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Sliced score matching</a:t>
            </a:r>
            <a:endParaRPr lang="ru-RU" sz="2400" dirty="0"/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506BD45-5F16-448C-BEEA-24665DBE5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686" y="2276475"/>
            <a:ext cx="6210300" cy="11525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3C7ECD1-B93C-4082-AF89-7D87B8510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2" y="3452533"/>
            <a:ext cx="2209800" cy="390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7E9678-3148-4675-93B2-32E007797BDA}"/>
              </a:ext>
            </a:extLst>
          </p:cNvPr>
          <p:cNvSpPr txBox="1"/>
          <p:nvPr/>
        </p:nvSpPr>
        <p:spPr>
          <a:xfrm>
            <a:off x="2930769" y="3473726"/>
            <a:ext cx="703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Вычисляется методами авто-дифференцирования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D58EA-7BF5-450A-ADDB-03DFE9602960}"/>
              </a:ext>
            </a:extLst>
          </p:cNvPr>
          <p:cNvSpPr txBox="1"/>
          <p:nvPr/>
        </p:nvSpPr>
        <p:spPr>
          <a:xfrm>
            <a:off x="542192" y="1475592"/>
            <a:ext cx="4698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Используем случайные проекции для аппроксимации следа, и как итог получаем:</a:t>
            </a:r>
          </a:p>
        </p:txBody>
      </p:sp>
      <p:pic>
        <p:nvPicPr>
          <p:cNvPr id="12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0E4F224-FF6E-49EA-B015-592AA0AFE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517" y="5269860"/>
            <a:ext cx="6610350" cy="9715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249BB7-2E2A-4B48-B60C-6BC7A0A7E5F9}"/>
              </a:ext>
            </a:extLst>
          </p:cNvPr>
          <p:cNvSpPr txBox="1"/>
          <p:nvPr/>
        </p:nvSpPr>
        <p:spPr>
          <a:xfrm>
            <a:off x="304800" y="452877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Sampling with Langevin dynamics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171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C3C9FF-ADD0-419C-BB72-FF48E0F8A1AC}"/>
              </a:ext>
            </a:extLst>
          </p:cNvPr>
          <p:cNvSpPr txBox="1"/>
          <p:nvPr/>
        </p:nvSpPr>
        <p:spPr>
          <a:xfrm>
            <a:off x="199328" y="238668"/>
            <a:ext cx="589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Проблемы данного</a:t>
            </a:r>
            <a:r>
              <a:rPr lang="en-US" sz="2400" dirty="0"/>
              <a:t> score-based </a:t>
            </a:r>
            <a:r>
              <a:rPr lang="ru-RU" sz="2400" dirty="0"/>
              <a:t>подхода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50EDAA-46F8-4C9C-968A-8DE805F7F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483" y="877333"/>
            <a:ext cx="8408633" cy="3109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385DDA-38CC-49EE-B08C-1A4DA7042EEC}"/>
              </a:ext>
            </a:extLst>
          </p:cNvPr>
          <p:cNvSpPr txBox="1"/>
          <p:nvPr/>
        </p:nvSpPr>
        <p:spPr>
          <a:xfrm>
            <a:off x="4576354" y="3851428"/>
            <a:ext cx="721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Слева: </a:t>
            </a:r>
            <a:r>
              <a:rPr lang="en-US" dirty="0"/>
              <a:t>Sliced score matching (SSM) loss</a:t>
            </a:r>
            <a:r>
              <a:rPr lang="ru-RU" dirty="0"/>
              <a:t> от номера итерации, без добавления шума в данные. Справа: тоже самое, но в данные добавлен шум -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FC09B-9E48-4A29-92CA-8B415CC6F6D7}"/>
              </a:ext>
            </a:extLst>
          </p:cNvPr>
          <p:cNvSpPr txBox="1"/>
          <p:nvPr/>
        </p:nvSpPr>
        <p:spPr>
          <a:xfrm>
            <a:off x="6183086" y="604167"/>
            <a:ext cx="60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Обучение </a:t>
            </a:r>
            <a:r>
              <a:rPr lang="en-US" dirty="0" err="1"/>
              <a:t>ResNet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SSM loss</a:t>
            </a:r>
            <a:r>
              <a:rPr lang="ru-RU" dirty="0"/>
              <a:t> на </a:t>
            </a:r>
            <a:r>
              <a:rPr lang="en-US" dirty="0"/>
              <a:t>CIFAR-10: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DE24DCB-34B2-41D1-87C2-501A12D03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794" y="4503581"/>
            <a:ext cx="1175657" cy="2102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D3B2CA-CA53-4A3A-B25B-8B904EB3CD51}"/>
              </a:ext>
            </a:extLst>
          </p:cNvPr>
          <p:cNvSpPr txBox="1"/>
          <p:nvPr/>
        </p:nvSpPr>
        <p:spPr>
          <a:xfrm>
            <a:off x="277464" y="4898872"/>
            <a:ext cx="116370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Гипотеза многообразия</a:t>
            </a:r>
            <a:r>
              <a:rPr lang="en-US" b="1" dirty="0"/>
              <a:t>: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данные в реальном мире имеют тенденцию концентрироваться на низкоразмерных многообразиях, встроенных в высокомерное пространство (иначе называемое окружающим пространством). Эта гипотеза эмпирически справедлива для многих наборов данных и стала основой многомерного обучения [3, 47]. В соответствии с гипотезой многообразия генеративные модели, основанные на баллах, столкнутся с двумя ключевыми трудностями.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775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A52739-FF4B-4D38-A6E5-3EF0EE5BAE86}"/>
              </a:ext>
            </a:extLst>
          </p:cNvPr>
          <p:cNvSpPr txBox="1"/>
          <p:nvPr/>
        </p:nvSpPr>
        <p:spPr>
          <a:xfrm>
            <a:off x="287867" y="23020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Low data density regions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BC21AA-2BA4-4113-91B0-9A43583E7FD6}"/>
              </a:ext>
            </a:extLst>
          </p:cNvPr>
          <p:cNvSpPr txBox="1"/>
          <p:nvPr/>
        </p:nvSpPr>
        <p:spPr>
          <a:xfrm>
            <a:off x="287867" y="7720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Inaccurate score estimation with score matching 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1E86935-F6AD-446E-8358-738A56CC2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58144"/>
            <a:ext cx="5641975" cy="295149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1DF4791-EEB3-439E-A127-006CB6E4C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242" y="526360"/>
            <a:ext cx="6329891" cy="45596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C69E474-B558-45F2-AE42-B5E47B521A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1" y="1826151"/>
            <a:ext cx="5247541" cy="59259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F662DAC-9D44-4215-BCDF-4FB9CDED26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592" y="4200715"/>
            <a:ext cx="3638550" cy="6096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C4483A0-C2DE-43B8-8C1C-5C1ABA1C3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862" y="5609683"/>
            <a:ext cx="1819275" cy="47625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FEFA6C9-5EA6-4EC1-8CFD-364D57F40F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808" y="5562058"/>
            <a:ext cx="2381250" cy="5715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CA10C8D-4720-42F2-9A28-64969192AA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815" y="5620478"/>
            <a:ext cx="3162300" cy="533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5C3AA9C-A6A1-44FA-9E29-D2A55D4995F1}"/>
              </a:ext>
            </a:extLst>
          </p:cNvPr>
          <p:cNvSpPr txBox="1"/>
          <p:nvPr/>
        </p:nvSpPr>
        <p:spPr>
          <a:xfrm>
            <a:off x="326701" y="4409749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выборка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2C2390-E44D-4490-9937-1732CB69C4BA}"/>
              </a:ext>
            </a:extLst>
          </p:cNvPr>
          <p:cNvSpPr txBox="1"/>
          <p:nvPr/>
        </p:nvSpPr>
        <p:spPr>
          <a:xfrm>
            <a:off x="287867" y="5702512"/>
            <a:ext cx="147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рассмотрим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1587F2-CF2A-4337-9712-7D5874637E29}"/>
              </a:ext>
            </a:extLst>
          </p:cNvPr>
          <p:cNvSpPr txBox="1"/>
          <p:nvPr/>
        </p:nvSpPr>
        <p:spPr>
          <a:xfrm>
            <a:off x="3655485" y="5677764"/>
            <a:ext cx="50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что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47197E-A0BE-409C-8244-8EB2738828BB}"/>
              </a:ext>
            </a:extLst>
          </p:cNvPr>
          <p:cNvSpPr txBox="1"/>
          <p:nvPr/>
        </p:nvSpPr>
        <p:spPr>
          <a:xfrm>
            <a:off x="7192108" y="5677764"/>
            <a:ext cx="84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тогда</a:t>
            </a:r>
          </a:p>
        </p:txBody>
      </p:sp>
    </p:spTree>
    <p:extLst>
      <p:ext uri="{BB962C8B-B14F-4D97-AF65-F5344CB8AC3E}">
        <p14:creationId xmlns:p14="http://schemas.microsoft.com/office/powerpoint/2010/main" val="3756331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2E9084-1DBE-4294-987A-D12375468BB7}"/>
              </a:ext>
            </a:extLst>
          </p:cNvPr>
          <p:cNvSpPr txBox="1"/>
          <p:nvPr/>
        </p:nvSpPr>
        <p:spPr>
          <a:xfrm>
            <a:off x="372533" y="2471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Slow mixing of Langevin dynamics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9453E63-3AF7-454D-ADDF-5C21D55D0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" y="940619"/>
            <a:ext cx="4352925" cy="381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AC649D0-CCA7-4D5F-B3AE-8F82E0E25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71" y="1321619"/>
            <a:ext cx="9373843" cy="355950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8936491-A7F7-49DF-9C80-D1E0AEE59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386" y="911559"/>
            <a:ext cx="6096000" cy="4391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20528D-20E9-4C52-A048-ABAA0E6D83B5}"/>
              </a:ext>
            </a:extLst>
          </p:cNvPr>
          <p:cNvSpPr txBox="1"/>
          <p:nvPr/>
        </p:nvSpPr>
        <p:spPr>
          <a:xfrm>
            <a:off x="2940908" y="4881127"/>
            <a:ext cx="8402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Сэмплы</a:t>
            </a:r>
            <a:r>
              <a:rPr lang="ru-RU" dirty="0"/>
              <a:t> из семи распределений  Гаусса с различными методами:</a:t>
            </a:r>
          </a:p>
          <a:p>
            <a:r>
              <a:rPr lang="ru-RU" dirty="0"/>
              <a:t>а) точная выборка</a:t>
            </a:r>
          </a:p>
          <a:p>
            <a:r>
              <a:rPr lang="ru-RU" dirty="0"/>
              <a:t>б) </a:t>
            </a:r>
            <a:r>
              <a:rPr lang="ru-RU" dirty="0" err="1"/>
              <a:t>Сэмплы</a:t>
            </a:r>
            <a:r>
              <a:rPr lang="ru-RU" dirty="0"/>
              <a:t> с использованием динамики Ланжевена</a:t>
            </a:r>
          </a:p>
          <a:p>
            <a:r>
              <a:rPr lang="ru-RU" dirty="0"/>
              <a:t>в) </a:t>
            </a:r>
            <a:r>
              <a:rPr lang="ru-RU" dirty="0" err="1"/>
              <a:t>Сэмплы</a:t>
            </a:r>
            <a:r>
              <a:rPr lang="ru-RU" dirty="0"/>
              <a:t> с использованием </a:t>
            </a:r>
            <a:r>
              <a:rPr lang="ru-RU" dirty="0" err="1"/>
              <a:t>отоженной</a:t>
            </a:r>
            <a:r>
              <a:rPr lang="ru-RU" dirty="0"/>
              <a:t> динамикой Ланжевена (про неё ниже) </a:t>
            </a:r>
          </a:p>
        </p:txBody>
      </p:sp>
    </p:spTree>
    <p:extLst>
      <p:ext uri="{BB962C8B-B14F-4D97-AF65-F5344CB8AC3E}">
        <p14:creationId xmlns:p14="http://schemas.microsoft.com/office/powerpoint/2010/main" val="100090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BD880D-97A0-4F62-9A67-10C3816710C7}"/>
              </a:ext>
            </a:extLst>
          </p:cNvPr>
          <p:cNvSpPr txBox="1"/>
          <p:nvPr/>
        </p:nvSpPr>
        <p:spPr>
          <a:xfrm>
            <a:off x="159656" y="330591"/>
            <a:ext cx="87557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Noise Conditional Score Networks</a:t>
            </a:r>
            <a:r>
              <a:rPr lang="ru-RU" sz="2400" dirty="0"/>
              <a:t>: обучение и вывод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E5AE1B-60EE-4F09-B142-AF609BDE8BDC}"/>
              </a:ext>
            </a:extLst>
          </p:cNvPr>
          <p:cNvSpPr txBox="1"/>
          <p:nvPr/>
        </p:nvSpPr>
        <p:spPr>
          <a:xfrm>
            <a:off x="551540" y="1092484"/>
            <a:ext cx="979714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Можно заметить, что данные с добавленным случайным гауссовским шумом выдают нам распределение данных более поддающееся для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score-based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моделей.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поскольку опорой нашего распределения  гауссовского шума является все пространство, возмущенные данные не будут ограничены низкоразмерным многообразием, что устраняет трудности с гипотезой многообразия и делает оценку баллов хорошо определенной. </a:t>
            </a:r>
          </a:p>
          <a:p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большой Гауссов шум имеет эффект заполнения областей низкой плотности в исходном невозмущенном распределении данных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поэтому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score matching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может получить больше обучающего сигнала для улучшения оценки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13D08-3CAC-4388-9BDF-82A4E794177A}"/>
              </a:ext>
            </a:extLst>
          </p:cNvPr>
          <p:cNvSpPr txBox="1"/>
          <p:nvPr/>
        </p:nvSpPr>
        <p:spPr>
          <a:xfrm>
            <a:off x="159657" y="3933371"/>
            <a:ext cx="90859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Предлагаемые нововведения в текущую</a:t>
            </a:r>
            <a:r>
              <a:rPr lang="en-US" dirty="0"/>
              <a:t> score-based</a:t>
            </a:r>
            <a:r>
              <a:rPr lang="ru-RU" dirty="0"/>
              <a:t> модель:</a:t>
            </a:r>
          </a:p>
          <a:p>
            <a:r>
              <a:rPr lang="ru-RU" dirty="0"/>
              <a:t>Возмущение данных с использованием различных уровней шума</a:t>
            </a:r>
          </a:p>
          <a:p>
            <a:r>
              <a:rPr lang="ru-RU" dirty="0"/>
              <a:t>Одновременная оценка</a:t>
            </a:r>
            <a:r>
              <a:rPr lang="en-US" dirty="0"/>
              <a:t> score</a:t>
            </a:r>
            <a:r>
              <a:rPr lang="ru-RU" dirty="0"/>
              <a:t>, соответствующих всем уровням шума, путем обучения одной условной </a:t>
            </a:r>
            <a:r>
              <a:rPr lang="en-US" dirty="0"/>
              <a:t>score network</a:t>
            </a:r>
          </a:p>
          <a:p>
            <a:r>
              <a:rPr lang="ru-RU" dirty="0"/>
              <a:t>Использованием </a:t>
            </a:r>
            <a:r>
              <a:rPr lang="ru-RU" dirty="0" err="1"/>
              <a:t>отоженной</a:t>
            </a:r>
            <a:r>
              <a:rPr lang="ru-RU" dirty="0"/>
              <a:t> динамики Ланжевена. Т.е. при её использовании для генерации </a:t>
            </a:r>
            <a:r>
              <a:rPr lang="ru-RU" dirty="0" err="1"/>
              <a:t>сэмплов</a:t>
            </a:r>
            <a:r>
              <a:rPr lang="ru-RU" dirty="0"/>
              <a:t> мы сначала используем оценки, соответствующие большому шуму, и постепенно переходим на результат генераций с меньшим шумом.</a:t>
            </a:r>
          </a:p>
        </p:txBody>
      </p:sp>
    </p:spTree>
    <p:extLst>
      <p:ext uri="{BB962C8B-B14F-4D97-AF65-F5344CB8AC3E}">
        <p14:creationId xmlns:p14="http://schemas.microsoft.com/office/powerpoint/2010/main" val="11604927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691</Words>
  <Application>Microsoft Office PowerPoint</Application>
  <PresentationFormat>Широкоэкранный</PresentationFormat>
  <Paragraphs>88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15</cp:revision>
  <dcterms:created xsi:type="dcterms:W3CDTF">2020-12-09T08:53:48Z</dcterms:created>
  <dcterms:modified xsi:type="dcterms:W3CDTF">2020-12-09T16:34:34Z</dcterms:modified>
</cp:coreProperties>
</file>