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12192000"/>
  <p:notesSz cx="6858000" cy="9144000"/>
  <p:embeddedFontLs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OpenSans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OpenSans-italic.fntdata"/><Relationship Id="rId14" Type="http://schemas.openxmlformats.org/officeDocument/2006/relationships/slide" Target="slides/slide10.xml"/><Relationship Id="rId36" Type="http://schemas.openxmlformats.org/officeDocument/2006/relationships/font" Target="fonts/OpenSans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c3bb26253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9c3bb26253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c1afb11d0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9c1afb11d0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c3bb26253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9c3bb26253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c3bb26253_0_1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9c3bb26253_0_1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c3bb26253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9c3bb26253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9c3bb26253_0_2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9c3bb26253_0_2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9c1afb11d0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9c1afb11d0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c3bb26253_0_2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9c3bb26253_0_2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c3bb26253_0_2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9c3bb26253_0_2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9c3bb26253_0_2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9c3bb26253_0_2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c3bb26253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9c3bb26253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c3bb26253_0_2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9c3bb26253_0_2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c3bb26253_0_2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9c3bb26253_0_2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95eb5cb62_1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995eb5cb62_1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9c3bb26253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9c3bb26253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9c3bb26253_0_2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9c3bb26253_0_2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9c3bb26253_0_2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9c3bb26253_0_2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9c3bb26253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9c3bb26253_0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9c3bb26253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9c3bb26253_0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c3bb26253_0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9c3bb26253_0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c1afb11d0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9c1afb11d0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9c3bb26253_0_3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9c3bb26253_0_3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3bb26253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9c3bb26253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c3bb26253_0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9c3bb26253_0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c3bb26253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9c3bb26253_0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c3bb26253_0_1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9c3bb26253_0_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c3bb26253_0_1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9c3bb26253_0_1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c3bb26253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9c3bb26253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solidFill>
          <a:schemeClr val="dk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/>
        </p:nvSpPr>
        <p:spPr>
          <a:xfrm rot="5400000">
            <a:off x="6065590" y="5925974"/>
            <a:ext cx="235642" cy="1107996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"/>
              <a:buNone/>
            </a:pPr>
            <a:r>
              <a:rPr b="0" i="0" lang="en-GB" sz="7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›</a:t>
            </a:r>
            <a:endParaRPr b="0" i="0" sz="7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418253"/>
            <a:ext cx="10515600" cy="4758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Arial"/>
              <a:buChar char="▶"/>
              <a:defRPr sz="2400"/>
            </a:lvl1pPr>
            <a:lvl2pPr indent="-355600" lvl="1" marL="9144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TR"/>
              <a:buChar char="–"/>
              <a:defRPr sz="2000"/>
            </a:lvl2pPr>
            <a:lvl3pPr indent="-342900" lvl="2" marL="13716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TR"/>
              <a:buChar char="–"/>
              <a:defRPr sz="1800"/>
            </a:lvl3pPr>
            <a:lvl4pPr indent="-330200" lvl="3" marL="18288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TR"/>
              <a:buChar char="–"/>
              <a:defRPr sz="1600"/>
            </a:lvl4pPr>
            <a:lvl5pPr indent="-330200" lvl="4" marL="22860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TR"/>
              <a:buChar char="–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192505" y="72192"/>
            <a:ext cx="11806990" cy="765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Open Sans"/>
              <a:buNone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5220393" y="6492875"/>
            <a:ext cx="17512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192505" y="6492875"/>
            <a:ext cx="376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9256295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192505" y="72192"/>
            <a:ext cx="11806990" cy="765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Open Sans"/>
              <a:buNone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Arial"/>
              <a:buChar char="▶"/>
              <a:defRPr/>
            </a:lvl1pPr>
            <a:lvl2pPr indent="-381000" lvl="1" marL="9144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TR"/>
              <a:buChar char="–"/>
              <a:defRPr/>
            </a:lvl2pPr>
            <a:lvl3pPr indent="-355600" lvl="2" marL="13716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TR"/>
              <a:buChar char="–"/>
              <a:defRPr/>
            </a:lvl3pPr>
            <a:lvl4pPr indent="-342900" lvl="3" marL="18288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TR"/>
              <a:buChar char="–"/>
              <a:defRPr/>
            </a:lvl4pPr>
            <a:lvl5pPr indent="-342900" lvl="4" marL="22860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TR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172202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Arial"/>
              <a:buChar char="▶"/>
              <a:defRPr/>
            </a:lvl1pPr>
            <a:lvl2pPr indent="-381000" lvl="1" marL="9144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TR"/>
              <a:buChar char="–"/>
              <a:defRPr/>
            </a:lvl2pPr>
            <a:lvl3pPr indent="-355600" lvl="2" marL="13716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TR"/>
              <a:buChar char="–"/>
              <a:defRPr/>
            </a:lvl3pPr>
            <a:lvl4pPr indent="-342900" lvl="3" marL="18288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TR"/>
              <a:buChar char="–"/>
              <a:defRPr/>
            </a:lvl4pPr>
            <a:lvl5pPr indent="-342900" lvl="4" marL="22860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TR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5220393" y="6492875"/>
            <a:ext cx="17512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192505" y="6492875"/>
            <a:ext cx="376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9256295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638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172200" y="1681163"/>
            <a:ext cx="5183188" cy="638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6"/>
          <p:cNvSpPr txBox="1"/>
          <p:nvPr>
            <p:ph type="title"/>
          </p:nvPr>
        </p:nvSpPr>
        <p:spPr>
          <a:xfrm>
            <a:off x="192505" y="72192"/>
            <a:ext cx="11806990" cy="765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Open Sans"/>
              <a:buNone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838200" y="2505075"/>
            <a:ext cx="5181600" cy="3671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Arial"/>
              <a:buChar char="▶"/>
              <a:defRPr/>
            </a:lvl1pPr>
            <a:lvl2pPr indent="-381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TR"/>
              <a:buChar char="–"/>
              <a:defRPr/>
            </a:lvl2pPr>
            <a:lvl3pPr indent="-355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TR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TR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TR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6172202" y="2505075"/>
            <a:ext cx="5181600" cy="3671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Arial"/>
              <a:buChar char="▶"/>
              <a:defRPr/>
            </a:lvl1pPr>
            <a:lvl2pPr indent="-381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TR"/>
              <a:buChar char="–"/>
              <a:defRPr/>
            </a:lvl2pPr>
            <a:lvl3pPr indent="-355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TR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TR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TR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5220393" y="6492875"/>
            <a:ext cx="17512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192505" y="6492875"/>
            <a:ext cx="376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9256295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192505" y="72192"/>
            <a:ext cx="11806990" cy="765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Open Sans"/>
              <a:buNone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5220393" y="6492875"/>
            <a:ext cx="17512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192505" y="6492875"/>
            <a:ext cx="376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9256295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>
            <a:off x="5220393" y="6492875"/>
            <a:ext cx="17512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192505" y="6492875"/>
            <a:ext cx="376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9256295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"/>
              <a:buNone/>
              <a:defRPr sz="3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5180012" y="995363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Arial"/>
              <a:buChar char="▶"/>
              <a:defRPr/>
            </a:lvl1pPr>
            <a:lvl2pPr indent="-381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TR"/>
              <a:buChar char="–"/>
              <a:defRPr/>
            </a:lvl2pPr>
            <a:lvl3pPr indent="-355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TR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TR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TR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5220393" y="6492875"/>
            <a:ext cx="17512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192505" y="6492875"/>
            <a:ext cx="376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9256295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"/>
              <a:buNone/>
              <a:defRPr sz="3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5220393" y="6492875"/>
            <a:ext cx="17512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192505" y="6492875"/>
            <a:ext cx="376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9256295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  <a:defRPr b="0" i="0" sz="4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22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26.png"/><Relationship Id="rId6" Type="http://schemas.openxmlformats.org/officeDocument/2006/relationships/image" Target="../media/image18.png"/><Relationship Id="rId7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Relationship Id="rId4" Type="http://schemas.openxmlformats.org/officeDocument/2006/relationships/image" Target="../media/image28.png"/><Relationship Id="rId5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5.png"/><Relationship Id="rId4" Type="http://schemas.openxmlformats.org/officeDocument/2006/relationships/image" Target="../media/image29.png"/><Relationship Id="rId5" Type="http://schemas.openxmlformats.org/officeDocument/2006/relationships/image" Target="../media/image3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3.png"/><Relationship Id="rId4" Type="http://schemas.openxmlformats.org/officeDocument/2006/relationships/image" Target="../media/image3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ml-jku.github.io/hopfield-layers/#mjx-eqn-equpdate_sepp4" TargetMode="External"/><Relationship Id="rId4" Type="http://schemas.openxmlformats.org/officeDocument/2006/relationships/hyperlink" Target="https://arxiv.org/pdf/2008.02217.pdf" TargetMode="External"/><Relationship Id="rId5" Type="http://schemas.openxmlformats.org/officeDocument/2006/relationships/hyperlink" Target="https://www.youtube.com/watch?v=nv6oFDp6rN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38717" y="5771676"/>
            <a:ext cx="771527" cy="70337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1"/>
          <p:cNvSpPr txBox="1"/>
          <p:nvPr/>
        </p:nvSpPr>
        <p:spPr>
          <a:xfrm>
            <a:off x="1524000" y="6475050"/>
            <a:ext cx="9144000" cy="439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Oct 14</a:t>
            </a:r>
            <a:r>
              <a:rPr b="0" i="0" lang="en-GB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2020</a:t>
            </a:r>
            <a:endParaRPr b="0" i="0" sz="12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1"/>
          <p:cNvSpPr txBox="1"/>
          <p:nvPr>
            <p:ph type="ctrTitle"/>
          </p:nvPr>
        </p:nvSpPr>
        <p:spPr>
          <a:xfrm>
            <a:off x="381750" y="977423"/>
            <a:ext cx="11428500" cy="32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6900">
                <a:solidFill>
                  <a:schemeClr val="dk2"/>
                </a:solidFill>
              </a:rPr>
              <a:t>Hopfield Networks : Attention is all you need</a:t>
            </a:r>
            <a:endParaRPr b="1" sz="6900">
              <a:solidFill>
                <a:schemeClr val="dk2"/>
              </a:solidFill>
            </a:endParaRPr>
          </a:p>
        </p:txBody>
      </p:sp>
      <p:sp>
        <p:nvSpPr>
          <p:cNvPr id="76" name="Google Shape;76;p11"/>
          <p:cNvSpPr txBox="1"/>
          <p:nvPr/>
        </p:nvSpPr>
        <p:spPr>
          <a:xfrm>
            <a:off x="3346051" y="4646975"/>
            <a:ext cx="54999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Валитов Эльдар, БПМИ-172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437275" y="906575"/>
            <a:ext cx="10236000" cy="55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2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4000"/>
              <a:buChar char="▶"/>
            </a:pPr>
            <a:r>
              <a:rPr lang="en-GB" sz="4000"/>
              <a:t>Относительно небольшая память для хранения паттернов</a:t>
            </a:r>
            <a:endParaRPr sz="4000"/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Char char="▶"/>
            </a:pPr>
            <a:r>
              <a:rPr lang="en-GB" sz="4000"/>
              <a:t>Бинарность значений</a:t>
            </a:r>
            <a:endParaRPr sz="4000"/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Char char="▶"/>
            </a:pPr>
            <a:r>
              <a:rPr lang="en-GB" sz="4000"/>
              <a:t>Для визуально близких изображений восстановление затруднительно</a:t>
            </a:r>
            <a:endParaRPr sz="4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03719" lvl="0" marL="719999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Arial"/>
              <a:buNone/>
            </a:pPr>
            <a:r>
              <a:t/>
            </a:r>
            <a:endParaRPr/>
          </a:p>
          <a:p>
            <a:pPr indent="-303719" lvl="0" marL="719999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 txBox="1"/>
          <p:nvPr>
            <p:ph type="title"/>
          </p:nvPr>
        </p:nvSpPr>
        <p:spPr>
          <a:xfrm>
            <a:off x="192505" y="72192"/>
            <a:ext cx="118071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Open Sans"/>
              <a:buNone/>
            </a:pPr>
            <a:r>
              <a:rPr lang="en-GB"/>
              <a:t>Проблемы</a:t>
            </a:r>
            <a:endParaRPr/>
          </a:p>
        </p:txBody>
      </p:sp>
      <p:sp>
        <p:nvSpPr>
          <p:cNvPr id="164" name="Google Shape;164;p20"/>
          <p:cNvSpPr txBox="1"/>
          <p:nvPr>
            <p:ph idx="10" type="dt"/>
          </p:nvPr>
        </p:nvSpPr>
        <p:spPr>
          <a:xfrm>
            <a:off x="5220393" y="6492875"/>
            <a:ext cx="17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GB"/>
              <a:t>Oct 14, 2020</a:t>
            </a:r>
            <a:endParaRPr/>
          </a:p>
        </p:txBody>
      </p: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9256295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838200" y="276621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</a:pPr>
            <a:r>
              <a:rPr lang="en-GB"/>
              <a:t>Современная сеть Хопфилда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437275" y="906575"/>
            <a:ext cx="10236000" cy="55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Krotov и Hopfield: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03719" lvl="0" marL="719999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Arial"/>
              <a:buNone/>
            </a:pPr>
            <a:r>
              <a:t/>
            </a:r>
            <a:endParaRPr/>
          </a:p>
          <a:p>
            <a:pPr indent="-303719" lvl="0" marL="719999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 txBox="1"/>
          <p:nvPr>
            <p:ph type="title"/>
          </p:nvPr>
        </p:nvSpPr>
        <p:spPr>
          <a:xfrm>
            <a:off x="192505" y="72192"/>
            <a:ext cx="118071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Open Sans"/>
              <a:buNone/>
            </a:pPr>
            <a:r>
              <a:rPr lang="en-GB"/>
              <a:t>Современная сеть Хопфилда</a:t>
            </a:r>
            <a:endParaRPr/>
          </a:p>
        </p:txBody>
      </p:sp>
      <p:sp>
        <p:nvSpPr>
          <p:cNvPr id="177" name="Google Shape;177;p22"/>
          <p:cNvSpPr txBox="1"/>
          <p:nvPr>
            <p:ph idx="10" type="dt"/>
          </p:nvPr>
        </p:nvSpPr>
        <p:spPr>
          <a:xfrm>
            <a:off x="5220393" y="6492875"/>
            <a:ext cx="17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GB"/>
              <a:t>Oct 14, 2020</a:t>
            </a:r>
            <a:endParaRPr/>
          </a:p>
        </p:txBody>
      </p:sp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9256295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79" name="Google Shape;17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875" y="1055875"/>
            <a:ext cx="2454042" cy="12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2"/>
          <p:cNvSpPr txBox="1"/>
          <p:nvPr/>
        </p:nvSpPr>
        <p:spPr>
          <a:xfrm>
            <a:off x="1002775" y="3152225"/>
            <a:ext cx="2593500" cy="10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Open Sans"/>
                <a:ea typeface="Open Sans"/>
                <a:cs typeface="Open Sans"/>
                <a:sym typeface="Open Sans"/>
              </a:rPr>
              <a:t>Память: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948775" y="4527650"/>
            <a:ext cx="31581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Open Sans"/>
                <a:ea typeface="Open Sans"/>
                <a:cs typeface="Open Sans"/>
                <a:sym typeface="Open Sans"/>
              </a:rPr>
              <a:t>Память нежесткая: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9050" y="2657475"/>
            <a:ext cx="453390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6875" y="4298825"/>
            <a:ext cx="228600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5850" y="1442988"/>
            <a:ext cx="16764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2"/>
          <p:cNvSpPr txBox="1"/>
          <p:nvPr/>
        </p:nvSpPr>
        <p:spPr>
          <a:xfrm>
            <a:off x="6028125" y="3469350"/>
            <a:ext cx="364800" cy="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437275" y="906575"/>
            <a:ext cx="10236000" cy="55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Demircigil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03719" lvl="0" marL="719999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Arial"/>
              <a:buNone/>
            </a:pPr>
            <a:r>
              <a:t/>
            </a:r>
            <a:endParaRPr/>
          </a:p>
          <a:p>
            <a:pPr indent="-303719" lvl="0" marL="719999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1" name="Google Shape;191;p23"/>
          <p:cNvSpPr txBox="1"/>
          <p:nvPr>
            <p:ph type="title"/>
          </p:nvPr>
        </p:nvSpPr>
        <p:spPr>
          <a:xfrm>
            <a:off x="192505" y="72192"/>
            <a:ext cx="118071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Open Sans"/>
              <a:buNone/>
            </a:pPr>
            <a:r>
              <a:rPr lang="en-GB"/>
              <a:t>Современная сеть Хопфилда</a:t>
            </a:r>
            <a:endParaRPr/>
          </a:p>
        </p:txBody>
      </p:sp>
      <p:sp>
        <p:nvSpPr>
          <p:cNvPr id="192" name="Google Shape;192;p23"/>
          <p:cNvSpPr txBox="1"/>
          <p:nvPr>
            <p:ph idx="10" type="dt"/>
          </p:nvPr>
        </p:nvSpPr>
        <p:spPr>
          <a:xfrm>
            <a:off x="5220393" y="6492875"/>
            <a:ext cx="17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GB"/>
              <a:t>Oct 14, 2020</a:t>
            </a:r>
            <a:endParaRPr/>
          </a:p>
        </p:txBody>
      </p:sp>
      <p:sp>
        <p:nvSpPr>
          <p:cNvPr id="193" name="Google Shape;193;p23"/>
          <p:cNvSpPr txBox="1"/>
          <p:nvPr>
            <p:ph idx="12" type="sldNum"/>
          </p:nvPr>
        </p:nvSpPr>
        <p:spPr>
          <a:xfrm>
            <a:off x="9256295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4" name="Google Shape;194;p23"/>
          <p:cNvSpPr txBox="1"/>
          <p:nvPr/>
        </p:nvSpPr>
        <p:spPr>
          <a:xfrm>
            <a:off x="1002775" y="3152225"/>
            <a:ext cx="2593500" cy="10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948775" y="4527650"/>
            <a:ext cx="31581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6028125" y="3469350"/>
            <a:ext cx="364800" cy="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8525" y="1463800"/>
            <a:ext cx="24193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7700" y="1111375"/>
            <a:ext cx="37338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1200" y="2559175"/>
            <a:ext cx="424815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31200" y="3571625"/>
            <a:ext cx="5408175" cy="1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/>
          <p:nvPr/>
        </p:nvSpPr>
        <p:spPr>
          <a:xfrm>
            <a:off x="688000" y="5106025"/>
            <a:ext cx="27432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Open Sans"/>
                <a:ea typeface="Open Sans"/>
                <a:cs typeface="Open Sans"/>
                <a:sym typeface="Open Sans"/>
              </a:rPr>
              <a:t>Новая память: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96275" y="5106017"/>
            <a:ext cx="1213925" cy="51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437275" y="906575"/>
            <a:ext cx="10236000" cy="55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03719" lvl="0" marL="719999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Arial"/>
              <a:buNone/>
            </a:pPr>
            <a:r>
              <a:t/>
            </a:r>
            <a:endParaRPr/>
          </a:p>
          <a:p>
            <a:pPr indent="-303719" lvl="0" marL="719999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8" name="Google Shape;208;p24"/>
          <p:cNvSpPr txBox="1"/>
          <p:nvPr>
            <p:ph type="title"/>
          </p:nvPr>
        </p:nvSpPr>
        <p:spPr>
          <a:xfrm>
            <a:off x="192505" y="72192"/>
            <a:ext cx="118071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Open Sans"/>
              <a:buNone/>
            </a:pPr>
            <a:r>
              <a:rPr lang="en-GB"/>
              <a:t>Новое правило обновления</a:t>
            </a:r>
            <a:endParaRPr/>
          </a:p>
        </p:txBody>
      </p:sp>
      <p:sp>
        <p:nvSpPr>
          <p:cNvPr id="209" name="Google Shape;209;p24"/>
          <p:cNvSpPr txBox="1"/>
          <p:nvPr>
            <p:ph idx="10" type="dt"/>
          </p:nvPr>
        </p:nvSpPr>
        <p:spPr>
          <a:xfrm>
            <a:off x="5220393" y="6492875"/>
            <a:ext cx="17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GB"/>
              <a:t>Oct 14, 2020</a:t>
            </a:r>
            <a:endParaRPr/>
          </a:p>
        </p:txBody>
      </p:sp>
      <p:sp>
        <p:nvSpPr>
          <p:cNvPr id="210" name="Google Shape;210;p24"/>
          <p:cNvSpPr txBox="1"/>
          <p:nvPr>
            <p:ph idx="12" type="sldNum"/>
          </p:nvPr>
        </p:nvSpPr>
        <p:spPr>
          <a:xfrm>
            <a:off x="9256295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850" y="1420900"/>
            <a:ext cx="691515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2850" y="2648787"/>
            <a:ext cx="8641100" cy="156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225" y="4233100"/>
            <a:ext cx="11468100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4"/>
          <p:cNvSpPr txBox="1"/>
          <p:nvPr/>
        </p:nvSpPr>
        <p:spPr>
          <a:xfrm>
            <a:off x="622400" y="5186725"/>
            <a:ext cx="107076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Open Sans"/>
                <a:ea typeface="Open Sans"/>
                <a:cs typeface="Open Sans"/>
                <a:sym typeface="Open Sans"/>
              </a:rPr>
              <a:t>Согласно статье Demircigil, с высокой вероятностью сходится за один асинхронный шаг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192505" y="72192"/>
            <a:ext cx="118071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Open Sans"/>
              <a:buNone/>
            </a:pPr>
            <a:r>
              <a:rPr lang="en-GB"/>
              <a:t>Пример работы</a:t>
            </a:r>
            <a:endParaRPr/>
          </a:p>
        </p:txBody>
      </p:sp>
      <p:sp>
        <p:nvSpPr>
          <p:cNvPr id="220" name="Google Shape;220;p25"/>
          <p:cNvSpPr txBox="1"/>
          <p:nvPr>
            <p:ph idx="10" type="dt"/>
          </p:nvPr>
        </p:nvSpPr>
        <p:spPr>
          <a:xfrm>
            <a:off x="5220393" y="6492875"/>
            <a:ext cx="17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GB"/>
              <a:t>Oct 14, 2020</a:t>
            </a:r>
            <a:endParaRPr/>
          </a:p>
        </p:txBody>
      </p:sp>
      <p:sp>
        <p:nvSpPr>
          <p:cNvPr id="221" name="Google Shape;221;p25"/>
          <p:cNvSpPr txBox="1"/>
          <p:nvPr>
            <p:ph idx="12" type="sldNum"/>
          </p:nvPr>
        </p:nvSpPr>
        <p:spPr>
          <a:xfrm>
            <a:off x="9256295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0492"/>
            <a:ext cx="11012378" cy="5349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838200" y="276621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</a:pPr>
            <a:r>
              <a:rPr lang="en-GB"/>
              <a:t>Новая функция энергии. Связь с Attention.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192505" y="72192"/>
            <a:ext cx="118071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Open Sans"/>
              <a:buNone/>
            </a:pPr>
            <a:r>
              <a:rPr lang="en-GB"/>
              <a:t>Новая функция энергии</a:t>
            </a:r>
            <a:endParaRPr/>
          </a:p>
        </p:txBody>
      </p:sp>
      <p:sp>
        <p:nvSpPr>
          <p:cNvPr id="233" name="Google Shape;233;p27"/>
          <p:cNvSpPr txBox="1"/>
          <p:nvPr>
            <p:ph idx="10" type="dt"/>
          </p:nvPr>
        </p:nvSpPr>
        <p:spPr>
          <a:xfrm>
            <a:off x="5220393" y="6492875"/>
            <a:ext cx="17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GB"/>
              <a:t>Oct 14, 2020</a:t>
            </a:r>
            <a:endParaRPr/>
          </a:p>
        </p:txBody>
      </p:sp>
      <p:sp>
        <p:nvSpPr>
          <p:cNvPr id="234" name="Google Shape;234;p27"/>
          <p:cNvSpPr txBox="1"/>
          <p:nvPr>
            <p:ph idx="12" type="sldNum"/>
          </p:nvPr>
        </p:nvSpPr>
        <p:spPr>
          <a:xfrm>
            <a:off x="9256295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35" name="Google Shape;2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900" y="1174892"/>
            <a:ext cx="859155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7"/>
          <p:cNvSpPr txBox="1"/>
          <p:nvPr/>
        </p:nvSpPr>
        <p:spPr>
          <a:xfrm>
            <a:off x="991250" y="2996775"/>
            <a:ext cx="10442700" cy="15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Open Sans"/>
                <a:ea typeface="Open Sans"/>
                <a:cs typeface="Open Sans"/>
                <a:sym typeface="Open Sans"/>
              </a:rPr>
              <a:t>Позволяет хранить непрерывные паттерны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192505" y="72192"/>
            <a:ext cx="118071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Open Sans"/>
              <a:buNone/>
            </a:pPr>
            <a:r>
              <a:rPr lang="en-GB"/>
              <a:t>CCCP(Concave-Convex-Procedure)</a:t>
            </a:r>
            <a:endParaRPr/>
          </a:p>
        </p:txBody>
      </p:sp>
      <p:sp>
        <p:nvSpPr>
          <p:cNvPr id="242" name="Google Shape;242;p28"/>
          <p:cNvSpPr txBox="1"/>
          <p:nvPr>
            <p:ph idx="10" type="dt"/>
          </p:nvPr>
        </p:nvSpPr>
        <p:spPr>
          <a:xfrm>
            <a:off x="5220393" y="6492875"/>
            <a:ext cx="17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GB"/>
              <a:t>Oct 14, 2020</a:t>
            </a:r>
            <a:endParaRPr/>
          </a:p>
        </p:txBody>
      </p:sp>
      <p:sp>
        <p:nvSpPr>
          <p:cNvPr id="243" name="Google Shape;243;p28"/>
          <p:cNvSpPr txBox="1"/>
          <p:nvPr>
            <p:ph idx="12" type="sldNum"/>
          </p:nvPr>
        </p:nvSpPr>
        <p:spPr>
          <a:xfrm>
            <a:off x="9256295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44" name="Google Shape;2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0492"/>
            <a:ext cx="11887200" cy="217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7850" y="3115148"/>
            <a:ext cx="4965176" cy="207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3625" y="5374299"/>
            <a:ext cx="4342750" cy="6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8"/>
          <p:cNvSpPr txBox="1"/>
          <p:nvPr/>
        </p:nvSpPr>
        <p:spPr>
          <a:xfrm>
            <a:off x="414925" y="5451825"/>
            <a:ext cx="1095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Open Sans"/>
                <a:ea typeface="Open Sans"/>
                <a:cs typeface="Open Sans"/>
                <a:sym typeface="Open Sans"/>
              </a:rPr>
              <a:t>где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type="title"/>
          </p:nvPr>
        </p:nvSpPr>
        <p:spPr>
          <a:xfrm>
            <a:off x="192505" y="72192"/>
            <a:ext cx="118071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Open Sans"/>
              <a:buNone/>
            </a:pPr>
            <a:r>
              <a:rPr lang="en-GB"/>
              <a:t>CCCP(Concave-Convex-Procedure)</a:t>
            </a:r>
            <a:endParaRPr/>
          </a:p>
        </p:txBody>
      </p:sp>
      <p:sp>
        <p:nvSpPr>
          <p:cNvPr id="253" name="Google Shape;253;p29"/>
          <p:cNvSpPr txBox="1"/>
          <p:nvPr>
            <p:ph idx="10" type="dt"/>
          </p:nvPr>
        </p:nvSpPr>
        <p:spPr>
          <a:xfrm>
            <a:off x="5220393" y="6492875"/>
            <a:ext cx="17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GB"/>
              <a:t>Oct 14, 2020</a:t>
            </a:r>
            <a:endParaRPr/>
          </a:p>
        </p:txBody>
      </p:sp>
      <p:sp>
        <p:nvSpPr>
          <p:cNvPr id="254" name="Google Shape;254;p29"/>
          <p:cNvSpPr txBox="1"/>
          <p:nvPr>
            <p:ph idx="12" type="sldNum"/>
          </p:nvPr>
        </p:nvSpPr>
        <p:spPr>
          <a:xfrm>
            <a:off x="9256295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5" name="Google Shape;255;p29"/>
          <p:cNvSpPr txBox="1"/>
          <p:nvPr/>
        </p:nvSpPr>
        <p:spPr>
          <a:xfrm>
            <a:off x="461050" y="1417700"/>
            <a:ext cx="56133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Правило обновления теперь выглядит так: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6" name="Google Shape;2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5650" y="2123325"/>
            <a:ext cx="455295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9"/>
          <p:cNvSpPr txBox="1"/>
          <p:nvPr/>
        </p:nvSpPr>
        <p:spPr>
          <a:xfrm>
            <a:off x="576300" y="3135075"/>
            <a:ext cx="80220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Open Sans"/>
                <a:ea typeface="Open Sans"/>
                <a:cs typeface="Open Sans"/>
                <a:sym typeface="Open Sans"/>
              </a:rPr>
              <a:t>Основные свойства нашей новой функции энергии: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" name="Google Shape;258;p29"/>
          <p:cNvSpPr txBox="1"/>
          <p:nvPr/>
        </p:nvSpPr>
        <p:spPr>
          <a:xfrm>
            <a:off x="368825" y="3964950"/>
            <a:ext cx="10016100" cy="22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GB" sz="2400">
                <a:latin typeface="Open Sans"/>
                <a:ea typeface="Open Sans"/>
                <a:cs typeface="Open Sans"/>
                <a:sym typeface="Open Sans"/>
              </a:rPr>
              <a:t>Глобальная сходимость к локальному минимуму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GB" sz="2400">
                <a:latin typeface="Open Sans"/>
                <a:ea typeface="Open Sans"/>
                <a:cs typeface="Open Sans"/>
                <a:sym typeface="Open Sans"/>
              </a:rPr>
              <a:t>Экспоненциальная память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GB" sz="2400">
                <a:latin typeface="Open Sans"/>
                <a:ea typeface="Open Sans"/>
                <a:cs typeface="Open Sans"/>
                <a:sym typeface="Open Sans"/>
              </a:rPr>
              <a:t>Сходимость после одного шага обновления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GB" sz="2400">
                <a:latin typeface="Open Sans"/>
                <a:ea typeface="Open Sans"/>
                <a:cs typeface="Open Sans"/>
                <a:sym typeface="Open Sans"/>
              </a:rPr>
              <a:t>Применение CCCP гарантирует монотонное уменьшение функции энергии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</a:pPr>
            <a:r>
              <a:rPr lang="en-GB"/>
              <a:t>Классическая сеть Хопфилда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/>
          <p:nvPr>
            <p:ph type="title"/>
          </p:nvPr>
        </p:nvSpPr>
        <p:spPr>
          <a:xfrm>
            <a:off x="192505" y="72192"/>
            <a:ext cx="118071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Open Sans"/>
              <a:buNone/>
            </a:pPr>
            <a:r>
              <a:rPr lang="en-GB"/>
              <a:t>Пример работы</a:t>
            </a:r>
            <a:endParaRPr/>
          </a:p>
        </p:txBody>
      </p:sp>
      <p:sp>
        <p:nvSpPr>
          <p:cNvPr id="264" name="Google Shape;264;p30"/>
          <p:cNvSpPr txBox="1"/>
          <p:nvPr>
            <p:ph idx="10" type="dt"/>
          </p:nvPr>
        </p:nvSpPr>
        <p:spPr>
          <a:xfrm>
            <a:off x="5220393" y="6492875"/>
            <a:ext cx="17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GB"/>
              <a:t>Oct 14, 2020</a:t>
            </a:r>
            <a:endParaRPr/>
          </a:p>
        </p:txBody>
      </p:sp>
      <p:sp>
        <p:nvSpPr>
          <p:cNvPr id="265" name="Google Shape;265;p30"/>
          <p:cNvSpPr txBox="1"/>
          <p:nvPr>
            <p:ph idx="12" type="sldNum"/>
          </p:nvPr>
        </p:nvSpPr>
        <p:spPr>
          <a:xfrm>
            <a:off x="9256295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66" name="Google Shape;2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0492"/>
            <a:ext cx="11362345" cy="5349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>
            <p:ph type="title"/>
          </p:nvPr>
        </p:nvSpPr>
        <p:spPr>
          <a:xfrm>
            <a:off x="192505" y="72192"/>
            <a:ext cx="118071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Open Sans"/>
              <a:buNone/>
            </a:pPr>
            <a:r>
              <a:rPr lang="en-GB"/>
              <a:t>Пример работы</a:t>
            </a:r>
            <a:endParaRPr/>
          </a:p>
        </p:txBody>
      </p:sp>
      <p:sp>
        <p:nvSpPr>
          <p:cNvPr id="272" name="Google Shape;272;p31"/>
          <p:cNvSpPr txBox="1"/>
          <p:nvPr>
            <p:ph idx="10" type="dt"/>
          </p:nvPr>
        </p:nvSpPr>
        <p:spPr>
          <a:xfrm>
            <a:off x="5220393" y="6492875"/>
            <a:ext cx="17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GB"/>
              <a:t>Oct 14, 2020</a:t>
            </a:r>
            <a:endParaRPr/>
          </a:p>
        </p:txBody>
      </p:sp>
      <p:sp>
        <p:nvSpPr>
          <p:cNvPr id="273" name="Google Shape;273;p31"/>
          <p:cNvSpPr txBox="1"/>
          <p:nvPr>
            <p:ph idx="12" type="sldNum"/>
          </p:nvPr>
        </p:nvSpPr>
        <p:spPr>
          <a:xfrm>
            <a:off x="9256295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74" name="Google Shape;2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400" y="644717"/>
            <a:ext cx="2843337" cy="5715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/>
          <p:nvPr>
            <p:ph type="title"/>
          </p:nvPr>
        </p:nvSpPr>
        <p:spPr>
          <a:xfrm>
            <a:off x="192505" y="72192"/>
            <a:ext cx="118071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Open Sans"/>
              <a:buNone/>
            </a:pPr>
            <a:r>
              <a:rPr lang="en-GB"/>
              <a:t>Связь с Attention</a:t>
            </a:r>
            <a:endParaRPr/>
          </a:p>
        </p:txBody>
      </p:sp>
      <p:sp>
        <p:nvSpPr>
          <p:cNvPr id="280" name="Google Shape;280;p32"/>
          <p:cNvSpPr txBox="1"/>
          <p:nvPr>
            <p:ph idx="10" type="dt"/>
          </p:nvPr>
        </p:nvSpPr>
        <p:spPr>
          <a:xfrm>
            <a:off x="5220393" y="6492875"/>
            <a:ext cx="17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GB"/>
              <a:t>Oct 14, 2020</a:t>
            </a:r>
            <a:endParaRPr/>
          </a:p>
        </p:txBody>
      </p:sp>
      <p:sp>
        <p:nvSpPr>
          <p:cNvPr id="281" name="Google Shape;281;p32"/>
          <p:cNvSpPr txBox="1"/>
          <p:nvPr>
            <p:ph idx="12" type="sldNum"/>
          </p:nvPr>
        </p:nvSpPr>
        <p:spPr>
          <a:xfrm>
            <a:off x="9256295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82" name="Google Shape;2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66167"/>
            <a:ext cx="11887199" cy="194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/>
          <p:nvPr>
            <p:ph type="title"/>
          </p:nvPr>
        </p:nvSpPr>
        <p:spPr>
          <a:xfrm>
            <a:off x="838200" y="276621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</a:pPr>
            <a:r>
              <a:rPr lang="en-GB"/>
              <a:t>Практическое применение.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/>
          <p:nvPr>
            <p:ph type="title"/>
          </p:nvPr>
        </p:nvSpPr>
        <p:spPr>
          <a:xfrm>
            <a:off x="192505" y="72192"/>
            <a:ext cx="118071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Open Sans"/>
              <a:buNone/>
            </a:pPr>
            <a:r>
              <a:rPr lang="en-GB"/>
              <a:t>Описание слоя PyTorch</a:t>
            </a:r>
            <a:endParaRPr/>
          </a:p>
        </p:txBody>
      </p:sp>
      <p:sp>
        <p:nvSpPr>
          <p:cNvPr id="293" name="Google Shape;293;p34"/>
          <p:cNvSpPr txBox="1"/>
          <p:nvPr>
            <p:ph idx="10" type="dt"/>
          </p:nvPr>
        </p:nvSpPr>
        <p:spPr>
          <a:xfrm>
            <a:off x="5220393" y="6492875"/>
            <a:ext cx="17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GB"/>
              <a:t>Oct 14, 2020</a:t>
            </a:r>
            <a:endParaRPr/>
          </a:p>
        </p:txBody>
      </p:sp>
      <p:sp>
        <p:nvSpPr>
          <p:cNvPr id="294" name="Google Shape;294;p34"/>
          <p:cNvSpPr txBox="1"/>
          <p:nvPr>
            <p:ph idx="12" type="sldNum"/>
          </p:nvPr>
        </p:nvSpPr>
        <p:spPr>
          <a:xfrm>
            <a:off x="9256295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95" name="Google Shape;2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8700" y="777767"/>
            <a:ext cx="3631203" cy="5715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450" y="1302450"/>
            <a:ext cx="6688924" cy="11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75" y="3088975"/>
            <a:ext cx="6971502" cy="16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"/>
          <p:cNvSpPr txBox="1"/>
          <p:nvPr>
            <p:ph type="title"/>
          </p:nvPr>
        </p:nvSpPr>
        <p:spPr>
          <a:xfrm>
            <a:off x="192505" y="72192"/>
            <a:ext cx="118071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Open Sans"/>
              <a:buNone/>
            </a:pPr>
            <a:r>
              <a:rPr lang="en-GB"/>
              <a:t>Описание слоя PyTorch</a:t>
            </a:r>
            <a:endParaRPr/>
          </a:p>
        </p:txBody>
      </p:sp>
      <p:sp>
        <p:nvSpPr>
          <p:cNvPr id="303" name="Google Shape;303;p35"/>
          <p:cNvSpPr txBox="1"/>
          <p:nvPr>
            <p:ph idx="10" type="dt"/>
          </p:nvPr>
        </p:nvSpPr>
        <p:spPr>
          <a:xfrm>
            <a:off x="5220393" y="6492875"/>
            <a:ext cx="17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GB"/>
              <a:t>Oct 14, 2020</a:t>
            </a:r>
            <a:endParaRPr/>
          </a:p>
        </p:txBody>
      </p:sp>
      <p:sp>
        <p:nvSpPr>
          <p:cNvPr id="304" name="Google Shape;304;p35"/>
          <p:cNvSpPr txBox="1"/>
          <p:nvPr>
            <p:ph idx="12" type="sldNum"/>
          </p:nvPr>
        </p:nvSpPr>
        <p:spPr>
          <a:xfrm>
            <a:off x="9256295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05" name="Google Shape;3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0492"/>
            <a:ext cx="11887200" cy="1892551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5"/>
          <p:cNvSpPr txBox="1"/>
          <p:nvPr/>
        </p:nvSpPr>
        <p:spPr>
          <a:xfrm>
            <a:off x="192500" y="3278188"/>
            <a:ext cx="66390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Open Sans"/>
                <a:ea typeface="Open Sans"/>
                <a:cs typeface="Open Sans"/>
                <a:sym typeface="Open Sans"/>
              </a:rPr>
              <a:t>Практический пример: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7" name="Google Shape;30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3800" y="3876850"/>
            <a:ext cx="8852024" cy="231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"/>
          <p:cNvSpPr txBox="1"/>
          <p:nvPr>
            <p:ph type="title"/>
          </p:nvPr>
        </p:nvSpPr>
        <p:spPr>
          <a:xfrm>
            <a:off x="192505" y="72192"/>
            <a:ext cx="118071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Open Sans"/>
              <a:buNone/>
            </a:pPr>
            <a:r>
              <a:rPr lang="en-GB"/>
              <a:t>Описание слоя PyTorch (Pooling)</a:t>
            </a:r>
            <a:endParaRPr/>
          </a:p>
        </p:txBody>
      </p:sp>
      <p:sp>
        <p:nvSpPr>
          <p:cNvPr id="313" name="Google Shape;313;p36"/>
          <p:cNvSpPr txBox="1"/>
          <p:nvPr>
            <p:ph idx="10" type="dt"/>
          </p:nvPr>
        </p:nvSpPr>
        <p:spPr>
          <a:xfrm>
            <a:off x="5220393" y="6492875"/>
            <a:ext cx="17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GB"/>
              <a:t>Oct 14, 2020</a:t>
            </a:r>
            <a:endParaRPr/>
          </a:p>
        </p:txBody>
      </p:sp>
      <p:sp>
        <p:nvSpPr>
          <p:cNvPr id="314" name="Google Shape;314;p36"/>
          <p:cNvSpPr txBox="1"/>
          <p:nvPr>
            <p:ph idx="12" type="sldNum"/>
          </p:nvPr>
        </p:nvSpPr>
        <p:spPr>
          <a:xfrm>
            <a:off x="9256295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5" name="Google Shape;315;p36"/>
          <p:cNvSpPr txBox="1"/>
          <p:nvPr/>
        </p:nvSpPr>
        <p:spPr>
          <a:xfrm>
            <a:off x="192500" y="3278188"/>
            <a:ext cx="66390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6" name="Google Shape;3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82767"/>
            <a:ext cx="11887203" cy="2070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"/>
          <p:cNvSpPr txBox="1"/>
          <p:nvPr>
            <p:ph idx="1" type="body"/>
          </p:nvPr>
        </p:nvSpPr>
        <p:spPr>
          <a:xfrm>
            <a:off x="437275" y="906575"/>
            <a:ext cx="10236000" cy="55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03719" lvl="0" marL="719999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Arial"/>
              <a:buNone/>
            </a:pPr>
            <a:r>
              <a:t/>
            </a:r>
            <a:endParaRPr/>
          </a:p>
          <a:p>
            <a:pPr indent="-303719" lvl="0" marL="719999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2" name="Google Shape;322;p37"/>
          <p:cNvSpPr txBox="1"/>
          <p:nvPr>
            <p:ph type="title"/>
          </p:nvPr>
        </p:nvSpPr>
        <p:spPr>
          <a:xfrm>
            <a:off x="192505" y="72192"/>
            <a:ext cx="118071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Open Sans"/>
              <a:buNone/>
            </a:pPr>
            <a:r>
              <a:rPr lang="en-GB"/>
              <a:t>DeepRC</a:t>
            </a:r>
            <a:endParaRPr/>
          </a:p>
        </p:txBody>
      </p:sp>
      <p:sp>
        <p:nvSpPr>
          <p:cNvPr id="323" name="Google Shape;323;p37"/>
          <p:cNvSpPr txBox="1"/>
          <p:nvPr>
            <p:ph idx="10" type="dt"/>
          </p:nvPr>
        </p:nvSpPr>
        <p:spPr>
          <a:xfrm>
            <a:off x="5220393" y="6492875"/>
            <a:ext cx="17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GB"/>
              <a:t>Oct 14, 2020</a:t>
            </a:r>
            <a:endParaRPr/>
          </a:p>
        </p:txBody>
      </p:sp>
      <p:sp>
        <p:nvSpPr>
          <p:cNvPr id="324" name="Google Shape;324;p37"/>
          <p:cNvSpPr txBox="1"/>
          <p:nvPr>
            <p:ph idx="12" type="sldNum"/>
          </p:nvPr>
        </p:nvSpPr>
        <p:spPr>
          <a:xfrm>
            <a:off x="9256295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25" name="Google Shape;3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" y="1020172"/>
            <a:ext cx="12192001" cy="3244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9025" y="4264650"/>
            <a:ext cx="4079651" cy="2228226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7"/>
          <p:cNvSpPr txBox="1"/>
          <p:nvPr/>
        </p:nvSpPr>
        <p:spPr>
          <a:xfrm>
            <a:off x="1152575" y="4585025"/>
            <a:ext cx="28932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Open Sans"/>
                <a:ea typeface="Open Sans"/>
                <a:cs typeface="Open Sans"/>
                <a:sym typeface="Open Sans"/>
              </a:rPr>
              <a:t>Hopfield layer: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8"/>
          <p:cNvSpPr txBox="1"/>
          <p:nvPr>
            <p:ph type="title"/>
          </p:nvPr>
        </p:nvSpPr>
        <p:spPr>
          <a:xfrm>
            <a:off x="192505" y="72192"/>
            <a:ext cx="118071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Open Sans"/>
              <a:buNone/>
            </a:pPr>
            <a:r>
              <a:rPr lang="en-GB"/>
              <a:t>BERT</a:t>
            </a:r>
            <a:endParaRPr/>
          </a:p>
        </p:txBody>
      </p:sp>
      <p:sp>
        <p:nvSpPr>
          <p:cNvPr id="333" name="Google Shape;333;p38"/>
          <p:cNvSpPr txBox="1"/>
          <p:nvPr>
            <p:ph idx="10" type="dt"/>
          </p:nvPr>
        </p:nvSpPr>
        <p:spPr>
          <a:xfrm>
            <a:off x="5220393" y="6492875"/>
            <a:ext cx="17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GB"/>
              <a:t>Oct 14, 2020</a:t>
            </a:r>
            <a:endParaRPr/>
          </a:p>
        </p:txBody>
      </p:sp>
      <p:sp>
        <p:nvSpPr>
          <p:cNvPr id="334" name="Google Shape;334;p38"/>
          <p:cNvSpPr txBox="1"/>
          <p:nvPr>
            <p:ph idx="12" type="sldNum"/>
          </p:nvPr>
        </p:nvSpPr>
        <p:spPr>
          <a:xfrm>
            <a:off x="9256295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35" name="Google Shape;3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8650" y="990492"/>
            <a:ext cx="5518850" cy="5349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9"/>
          <p:cNvSpPr txBox="1"/>
          <p:nvPr>
            <p:ph idx="1" type="body"/>
          </p:nvPr>
        </p:nvSpPr>
        <p:spPr>
          <a:xfrm>
            <a:off x="437275" y="906575"/>
            <a:ext cx="10236000" cy="55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3100"/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▶"/>
            </a:pPr>
            <a:r>
              <a:rPr lang="en-GB" sz="3100">
                <a:latin typeface="Arial"/>
                <a:ea typeface="Arial"/>
                <a:cs typeface="Arial"/>
                <a:sym typeface="Arial"/>
              </a:rPr>
              <a:t>Какие проблемы существуют у классической сети Хопфилда и как их решает современная версия?</a:t>
            </a:r>
            <a:endParaRPr sz="3100">
              <a:latin typeface="Arial"/>
              <a:ea typeface="Arial"/>
              <a:cs typeface="Arial"/>
              <a:sym typeface="Arial"/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▶"/>
            </a:pPr>
            <a:r>
              <a:rPr lang="en-GB" sz="3100">
                <a:latin typeface="Arial"/>
                <a:ea typeface="Arial"/>
                <a:cs typeface="Arial"/>
                <a:sym typeface="Arial"/>
              </a:rPr>
              <a:t>Какая аналогия между новой функцией энергии и механизмом attention?</a:t>
            </a:r>
            <a:endParaRPr sz="3100">
              <a:latin typeface="Arial"/>
              <a:ea typeface="Arial"/>
              <a:cs typeface="Arial"/>
              <a:sym typeface="Arial"/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▶"/>
            </a:pPr>
            <a:r>
              <a:rPr lang="en-GB" sz="3100">
                <a:latin typeface="Arial"/>
                <a:ea typeface="Arial"/>
                <a:cs typeface="Arial"/>
                <a:sym typeface="Arial"/>
              </a:rPr>
              <a:t>Что из себя представляет классическая сеть Хопфилда, какую задачу она решает и каким образом?</a:t>
            </a:r>
            <a:endParaRPr sz="3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03719" lvl="0" marL="719999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Arial"/>
              <a:buNone/>
            </a:pPr>
            <a:r>
              <a:t/>
            </a:r>
            <a:endParaRPr/>
          </a:p>
          <a:p>
            <a:pPr indent="-303719" lvl="0" marL="719999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1" name="Google Shape;341;p39"/>
          <p:cNvSpPr txBox="1"/>
          <p:nvPr>
            <p:ph type="title"/>
          </p:nvPr>
        </p:nvSpPr>
        <p:spPr>
          <a:xfrm>
            <a:off x="192505" y="72192"/>
            <a:ext cx="118071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Open Sans"/>
              <a:buNone/>
            </a:pPr>
            <a:r>
              <a:rPr lang="en-GB"/>
              <a:t>Вопросы</a:t>
            </a:r>
            <a:endParaRPr/>
          </a:p>
        </p:txBody>
      </p:sp>
      <p:sp>
        <p:nvSpPr>
          <p:cNvPr id="342" name="Google Shape;342;p39"/>
          <p:cNvSpPr txBox="1"/>
          <p:nvPr>
            <p:ph idx="10" type="dt"/>
          </p:nvPr>
        </p:nvSpPr>
        <p:spPr>
          <a:xfrm>
            <a:off x="5220393" y="6492875"/>
            <a:ext cx="17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GB"/>
              <a:t>Oct 14, 2020</a:t>
            </a:r>
            <a:endParaRPr/>
          </a:p>
        </p:txBody>
      </p:sp>
      <p:sp>
        <p:nvSpPr>
          <p:cNvPr id="343" name="Google Shape;343;p39"/>
          <p:cNvSpPr txBox="1"/>
          <p:nvPr>
            <p:ph idx="12" type="sldNum"/>
          </p:nvPr>
        </p:nvSpPr>
        <p:spPr>
          <a:xfrm>
            <a:off x="9256295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37275" y="906575"/>
            <a:ext cx="10236000" cy="55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425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100"/>
              <a:buChar char="▶"/>
            </a:pPr>
            <a:r>
              <a:rPr lang="en-GB" sz="3100"/>
              <a:t>Полносвязная нейронная сеть с симметричной матрицей весов. Матрица весов W хранит паттерны </a:t>
            </a:r>
            <a:endParaRPr sz="3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03719" lvl="0" marL="719999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Arial"/>
              <a:buNone/>
            </a:pPr>
            <a:r>
              <a:t/>
            </a:r>
            <a:endParaRPr/>
          </a:p>
          <a:p>
            <a:pPr indent="-303719" lvl="0" marL="719999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type="title"/>
          </p:nvPr>
        </p:nvSpPr>
        <p:spPr>
          <a:xfrm>
            <a:off x="192505" y="72192"/>
            <a:ext cx="118071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Open Sans"/>
              <a:buNone/>
            </a:pPr>
            <a:r>
              <a:rPr lang="en-GB"/>
              <a:t>Нейронная сеть Хопфилда(1982)</a:t>
            </a:r>
            <a:endParaRPr/>
          </a:p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5220393" y="6492875"/>
            <a:ext cx="17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GB"/>
              <a:t>Oct 14, 2020</a:t>
            </a:r>
            <a:endParaRPr/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9256295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263" y="3356525"/>
            <a:ext cx="4782975" cy="27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2775" y="4598900"/>
            <a:ext cx="3011450" cy="6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1850" y="2627192"/>
            <a:ext cx="26670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0"/>
          <p:cNvSpPr txBox="1"/>
          <p:nvPr>
            <p:ph idx="1" type="body"/>
          </p:nvPr>
        </p:nvSpPr>
        <p:spPr>
          <a:xfrm>
            <a:off x="437275" y="906575"/>
            <a:ext cx="10236000" cy="55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3100"/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▶"/>
            </a:pPr>
            <a:r>
              <a:rPr lang="en-GB" sz="3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https://ml-jku.github.io/hopfield-layers/#mjx-eqn-equpdate_sepp4</a:t>
            </a:r>
            <a:r>
              <a:rPr lang="en-GB" sz="3100">
                <a:latin typeface="Arial"/>
                <a:ea typeface="Arial"/>
                <a:cs typeface="Arial"/>
                <a:sym typeface="Arial"/>
              </a:rPr>
              <a:t> - блог о статье</a:t>
            </a:r>
            <a:endParaRPr sz="3100">
              <a:latin typeface="Arial"/>
              <a:ea typeface="Arial"/>
              <a:cs typeface="Arial"/>
              <a:sym typeface="Arial"/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Arial"/>
              <a:buChar char="▶"/>
            </a:pPr>
            <a:r>
              <a:rPr lang="en-GB" sz="3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https://arxiv.org/pdf/2008.02217.pdf</a:t>
            </a:r>
            <a:r>
              <a:rPr lang="en-GB" sz="3100">
                <a:latin typeface="Arial"/>
                <a:ea typeface="Arial"/>
                <a:cs typeface="Arial"/>
                <a:sym typeface="Arial"/>
              </a:rPr>
              <a:t> - статья</a:t>
            </a:r>
            <a:endParaRPr sz="3100">
              <a:latin typeface="Arial"/>
              <a:ea typeface="Arial"/>
              <a:cs typeface="Arial"/>
              <a:sym typeface="Arial"/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Arial"/>
              <a:buChar char="▶"/>
            </a:pPr>
            <a:r>
              <a:rPr lang="en-GB" sz="3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https://www.youtube.com/watch?v=nv6oFDp6rNQ</a:t>
            </a:r>
            <a:r>
              <a:rPr lang="en-GB" sz="3100">
                <a:latin typeface="Arial"/>
                <a:ea typeface="Arial"/>
                <a:cs typeface="Arial"/>
                <a:sym typeface="Arial"/>
              </a:rPr>
              <a:t> - видео разбор статьи</a:t>
            </a:r>
            <a:endParaRPr sz="3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03719" lvl="0" marL="719999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Arial"/>
              <a:buNone/>
            </a:pPr>
            <a:r>
              <a:t/>
            </a:r>
            <a:endParaRPr/>
          </a:p>
          <a:p>
            <a:pPr indent="-303719" lvl="0" marL="719999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9" name="Google Shape;349;p40"/>
          <p:cNvSpPr txBox="1"/>
          <p:nvPr>
            <p:ph type="title"/>
          </p:nvPr>
        </p:nvSpPr>
        <p:spPr>
          <a:xfrm>
            <a:off x="192505" y="72192"/>
            <a:ext cx="118071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Open Sans"/>
              <a:buNone/>
            </a:pPr>
            <a:r>
              <a:rPr lang="en-GB"/>
              <a:t>Источники</a:t>
            </a:r>
            <a:endParaRPr/>
          </a:p>
        </p:txBody>
      </p:sp>
      <p:sp>
        <p:nvSpPr>
          <p:cNvPr id="350" name="Google Shape;350;p40"/>
          <p:cNvSpPr txBox="1"/>
          <p:nvPr>
            <p:ph idx="10" type="dt"/>
          </p:nvPr>
        </p:nvSpPr>
        <p:spPr>
          <a:xfrm>
            <a:off x="5220393" y="6492875"/>
            <a:ext cx="17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GB"/>
              <a:t>Oct 14, 2020</a:t>
            </a:r>
            <a:endParaRPr/>
          </a:p>
        </p:txBody>
      </p:sp>
      <p:sp>
        <p:nvSpPr>
          <p:cNvPr id="351" name="Google Shape;351;p40"/>
          <p:cNvSpPr txBox="1"/>
          <p:nvPr>
            <p:ph idx="12" type="sldNum"/>
          </p:nvPr>
        </p:nvSpPr>
        <p:spPr>
          <a:xfrm>
            <a:off x="9256295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437275" y="906575"/>
            <a:ext cx="10236000" cy="55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03719" lvl="0" marL="719999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Arial"/>
              <a:buNone/>
            </a:pPr>
            <a:r>
              <a:t/>
            </a:r>
            <a:endParaRPr/>
          </a:p>
          <a:p>
            <a:pPr indent="-303719" lvl="0" marL="719999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192505" y="72192"/>
            <a:ext cx="118071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Open Sans"/>
              <a:buNone/>
            </a:pPr>
            <a:r>
              <a:rPr lang="en-GB"/>
              <a:t>Синхронное правило обновления</a:t>
            </a:r>
            <a:endParaRPr/>
          </a:p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>
            <a:off x="5220393" y="6492875"/>
            <a:ext cx="17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GB"/>
              <a:t>Oct 14, 2020</a:t>
            </a:r>
            <a:endParaRPr/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9256295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113" y="2374362"/>
            <a:ext cx="7804325" cy="210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437275" y="906575"/>
            <a:ext cx="10236000" cy="55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03719" lvl="0" marL="719999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Arial"/>
              <a:buNone/>
            </a:pPr>
            <a:r>
              <a:t/>
            </a:r>
            <a:endParaRPr/>
          </a:p>
          <a:p>
            <a:pPr indent="-303719" lvl="0" marL="719999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 txBox="1"/>
          <p:nvPr>
            <p:ph type="title"/>
          </p:nvPr>
        </p:nvSpPr>
        <p:spPr>
          <a:xfrm>
            <a:off x="192505" y="72192"/>
            <a:ext cx="118071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Open Sans"/>
              <a:buNone/>
            </a:pPr>
            <a:r>
              <a:rPr lang="en-GB"/>
              <a:t>Ас</a:t>
            </a:r>
            <a:r>
              <a:rPr lang="en-GB"/>
              <a:t>инхронное правило обновления</a:t>
            </a:r>
            <a:endParaRPr/>
          </a:p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5220393" y="6492875"/>
            <a:ext cx="17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GB"/>
              <a:t>Oct 14, 2020</a:t>
            </a:r>
            <a:endParaRPr/>
          </a:p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9256295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25" y="2547250"/>
            <a:ext cx="11662875" cy="1785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437275" y="906575"/>
            <a:ext cx="10236000" cy="55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03719" lvl="0" marL="719999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Arial"/>
              <a:buNone/>
            </a:pPr>
            <a:r>
              <a:t/>
            </a:r>
            <a:endParaRPr/>
          </a:p>
          <a:p>
            <a:pPr indent="-303719" lvl="0" marL="719999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 txBox="1"/>
          <p:nvPr>
            <p:ph type="title"/>
          </p:nvPr>
        </p:nvSpPr>
        <p:spPr>
          <a:xfrm>
            <a:off x="192505" y="72192"/>
            <a:ext cx="118071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Open Sans"/>
              <a:buNone/>
            </a:pPr>
            <a:r>
              <a:rPr lang="en-GB"/>
              <a:t>Пример работы</a:t>
            </a:r>
            <a:endParaRPr/>
          </a:p>
        </p:txBody>
      </p:sp>
      <p:sp>
        <p:nvSpPr>
          <p:cNvPr id="117" name="Google Shape;117;p16"/>
          <p:cNvSpPr txBox="1"/>
          <p:nvPr>
            <p:ph idx="10" type="dt"/>
          </p:nvPr>
        </p:nvSpPr>
        <p:spPr>
          <a:xfrm>
            <a:off x="5220393" y="6492875"/>
            <a:ext cx="17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GB"/>
              <a:t>Oct 14, 2020</a:t>
            </a:r>
            <a:endParaRPr/>
          </a:p>
        </p:txBody>
      </p: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9256295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950" y="1279375"/>
            <a:ext cx="2676875" cy="24519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6604425" y="2189950"/>
            <a:ext cx="12333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4368375" y="2455050"/>
            <a:ext cx="3549900" cy="21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8050" y="1279375"/>
            <a:ext cx="2327997" cy="245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1500" y="4001100"/>
            <a:ext cx="2574800" cy="5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46300" y="4082450"/>
            <a:ext cx="2054492" cy="51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494900" y="872338"/>
            <a:ext cx="10236000" cy="55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03719" lvl="0" marL="719999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Arial"/>
              <a:buNone/>
            </a:pPr>
            <a:r>
              <a:t/>
            </a:r>
            <a:endParaRPr/>
          </a:p>
          <a:p>
            <a:pPr indent="-303719" lvl="0" marL="719999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>
            <p:ph type="title"/>
          </p:nvPr>
        </p:nvSpPr>
        <p:spPr>
          <a:xfrm>
            <a:off x="192505" y="72192"/>
            <a:ext cx="118071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Open Sans"/>
              <a:buNone/>
            </a:pPr>
            <a:r>
              <a:rPr lang="en-GB"/>
              <a:t>Пример работы</a:t>
            </a:r>
            <a:endParaRPr/>
          </a:p>
        </p:txBody>
      </p:sp>
      <p:sp>
        <p:nvSpPr>
          <p:cNvPr id="131" name="Google Shape;131;p17"/>
          <p:cNvSpPr txBox="1"/>
          <p:nvPr>
            <p:ph idx="10" type="dt"/>
          </p:nvPr>
        </p:nvSpPr>
        <p:spPr>
          <a:xfrm>
            <a:off x="5220393" y="6492875"/>
            <a:ext cx="17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GB"/>
              <a:t>Oct 14, 2020</a:t>
            </a:r>
            <a:endParaRPr/>
          </a:p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9256295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6604425" y="2189950"/>
            <a:ext cx="12333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" y="1295400"/>
            <a:ext cx="1144905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494900" y="872338"/>
            <a:ext cx="10236000" cy="55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03719" lvl="0" marL="719999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Arial"/>
              <a:buNone/>
            </a:pPr>
            <a:r>
              <a:t/>
            </a:r>
            <a:endParaRPr/>
          </a:p>
          <a:p>
            <a:pPr indent="-303719" lvl="0" marL="719999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 txBox="1"/>
          <p:nvPr>
            <p:ph type="title"/>
          </p:nvPr>
        </p:nvSpPr>
        <p:spPr>
          <a:xfrm>
            <a:off x="192505" y="72192"/>
            <a:ext cx="118071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Open Sans"/>
              <a:buNone/>
            </a:pPr>
            <a:r>
              <a:rPr lang="en-GB"/>
              <a:t>Проблемы</a:t>
            </a:r>
            <a:endParaRPr/>
          </a:p>
        </p:txBody>
      </p:sp>
      <p:sp>
        <p:nvSpPr>
          <p:cNvPr id="141" name="Google Shape;141;p18"/>
          <p:cNvSpPr txBox="1"/>
          <p:nvPr>
            <p:ph idx="10" type="dt"/>
          </p:nvPr>
        </p:nvSpPr>
        <p:spPr>
          <a:xfrm>
            <a:off x="5220393" y="6492875"/>
            <a:ext cx="17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GB"/>
              <a:t>Oct 14, 2020</a:t>
            </a:r>
            <a:endParaRPr/>
          </a:p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9256295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6604425" y="2189950"/>
            <a:ext cx="12333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8343"/>
            <a:ext cx="12192000" cy="510131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/>
          <p:nvPr/>
        </p:nvSpPr>
        <p:spPr>
          <a:xfrm>
            <a:off x="11353150" y="1233275"/>
            <a:ext cx="646500" cy="48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379650" y="872338"/>
            <a:ext cx="10236000" cy="55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03719" lvl="0" marL="719999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Arial"/>
              <a:buNone/>
            </a:pPr>
            <a:r>
              <a:t/>
            </a:r>
            <a:endParaRPr/>
          </a:p>
          <a:p>
            <a:pPr indent="-303719" lvl="0" marL="719999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 txBox="1"/>
          <p:nvPr>
            <p:ph type="title"/>
          </p:nvPr>
        </p:nvSpPr>
        <p:spPr>
          <a:xfrm>
            <a:off x="192505" y="72192"/>
            <a:ext cx="118071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Open Sans"/>
              <a:buNone/>
            </a:pPr>
            <a:r>
              <a:rPr lang="en-GB"/>
              <a:t>Память</a:t>
            </a:r>
            <a:endParaRPr/>
          </a:p>
        </p:txBody>
      </p:sp>
      <p:sp>
        <p:nvSpPr>
          <p:cNvPr id="152" name="Google Shape;152;p19"/>
          <p:cNvSpPr txBox="1"/>
          <p:nvPr>
            <p:ph idx="10" type="dt"/>
          </p:nvPr>
        </p:nvSpPr>
        <p:spPr>
          <a:xfrm>
            <a:off x="5220393" y="6492875"/>
            <a:ext cx="17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GB"/>
              <a:t>Oct 14, 2020</a:t>
            </a:r>
            <a:endParaRPr/>
          </a:p>
        </p:txBody>
      </p:sp>
      <p:sp>
        <p:nvSpPr>
          <p:cNvPr id="153" name="Google Shape;153;p19"/>
          <p:cNvSpPr txBox="1"/>
          <p:nvPr>
            <p:ph idx="12" type="sldNum"/>
          </p:nvPr>
        </p:nvSpPr>
        <p:spPr>
          <a:xfrm>
            <a:off x="9256295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" y="2977168"/>
            <a:ext cx="12191999" cy="1595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9575" y="1174213"/>
            <a:ext cx="2628900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/>
        </p:nvSpPr>
        <p:spPr>
          <a:xfrm>
            <a:off x="5820700" y="1671275"/>
            <a:ext cx="34356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Open Sans"/>
                <a:ea typeface="Open Sans"/>
                <a:cs typeface="Open Sans"/>
                <a:sym typeface="Open Sans"/>
              </a:rPr>
              <a:t>, где d - размерность входа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7" name="Google Shape;15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2250" y="4572375"/>
            <a:ext cx="586740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SE">
  <a:themeElements>
    <a:clrScheme name="HSE">
      <a:dk1>
        <a:srgbClr val="000000"/>
      </a:dk1>
      <a:lt1>
        <a:srgbClr val="FFFFFF"/>
      </a:lt1>
      <a:dk2>
        <a:srgbClr val="005AAA"/>
      </a:dk2>
      <a:lt2>
        <a:srgbClr val="CED9EA"/>
      </a:lt2>
      <a:accent1>
        <a:srgbClr val="992622"/>
      </a:accent1>
      <a:accent2>
        <a:srgbClr val="F36C2A"/>
      </a:accent2>
      <a:accent3>
        <a:srgbClr val="E58224"/>
      </a:accent3>
      <a:accent4>
        <a:srgbClr val="142B50"/>
      </a:accent4>
      <a:accent5>
        <a:srgbClr val="4C5FAB"/>
      </a:accent5>
      <a:accent6>
        <a:srgbClr val="28A348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