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4" r:id="rId6"/>
    <p:sldId id="285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8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F5929-8F92-43F2-B0F4-215C68934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2A2B43-8BDC-41B7-9A5F-2AAF77438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99D111-F20D-4D87-9511-3DE7D4C8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6D3D-45A7-4C87-82FD-F8DDAD66733C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3DE935-A6F6-499B-ACA8-0D51540D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A7D856-4B29-48A1-A09E-0C582DBB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E3-267E-4025-874B-26B939680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92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1E2C3C-3566-4810-A251-824526FD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BEB12D-05F0-494B-A223-00144BD4A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41CBCB-E384-4E28-9174-63C408B0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6D3D-45A7-4C87-82FD-F8DDAD66733C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D490B6-7F34-413F-99EE-A6A5A8D5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23D82A-2932-4DE6-A01B-B5BAECDB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E3-267E-4025-874B-26B939680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07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4BDEFDA-CCE6-4AD0-8C19-036F07C3B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E11A02-4F35-44FA-8558-BD1B545DE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B0665B-88CE-49D6-B315-4F405B45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6D3D-45A7-4C87-82FD-F8DDAD66733C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7A6810-9C33-4C86-A115-8708F441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2E2706-512F-4D45-BD4B-3CA20B0E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E3-267E-4025-874B-26B939680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8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A664C-7CED-475F-A196-EA1063A5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B07058-A470-4425-AB62-498F98667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3990D3-EC48-4717-8321-4EC8278D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6D3D-45A7-4C87-82FD-F8DDAD66733C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3D9B93-B68A-44A7-82DC-5E2396E8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F9A1E5-0A07-409F-8485-4742BA74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E3-267E-4025-874B-26B939680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7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99A59-7DB8-465F-A8C4-4ACBE6CD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2726B6-C8E8-43E9-B0C4-5B42E783F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452824-47A2-4952-BE66-840CCB3F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6D3D-45A7-4C87-82FD-F8DDAD66733C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0151DF-B441-48F9-A0E5-F447EFC6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A7F8C9-CB7E-48BA-AE0D-25A8B8FA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E3-267E-4025-874B-26B939680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78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3EA74-77DC-495F-84D2-62813FB8C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A75923-77B2-4E48-A4F0-3F67665A8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7E7EF4-A355-460A-AB89-05D0B6ACC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8351B7-A34E-4EF0-A2F3-BFB832F3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6D3D-45A7-4C87-82FD-F8DDAD66733C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052E51-7A38-4CB7-9654-052FA704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8C2CF0-235B-4D53-99C3-00DD0590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E3-267E-4025-874B-26B939680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03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111AA-E079-4B0B-AF2A-B715143C7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1A4E5A-6519-4D36-8595-ADD6EDB2D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C222DE-FCE9-44D0-8216-F9274ABF8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D4B49B8-CA47-4B8D-AD8F-B778F37B4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494053-D79F-4969-967B-7831B8DA1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61ED728-FC4B-428F-A575-CE05CAD4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6D3D-45A7-4C87-82FD-F8DDAD66733C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5AB011-29CD-46F1-A6EC-F4B3856A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CA5647-48DE-4217-BF44-F37EA176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E3-267E-4025-874B-26B939680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59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CFFDE-EE97-454E-ADC7-4BF39166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4C2BE5-BE69-467B-B153-9524043F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6D3D-45A7-4C87-82FD-F8DDAD66733C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C7F895-91A7-48F2-9EEE-DDD36335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7462BA-70A1-45D5-82F4-D0E6F2FE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E3-267E-4025-874B-26B939680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04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31B9D0-A3BA-4D17-B7BF-9F5B6726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6D3D-45A7-4C87-82FD-F8DDAD66733C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5D641A-C383-4501-94E4-9650CD89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B3690A-C50A-4BE2-B974-8F61E0A8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E3-267E-4025-874B-26B939680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60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B9B4D-08F3-45A9-A04F-A4671ECE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B6976C-3B58-484F-A599-784BFADF9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9496CE-C1E8-4829-BBDD-2123F133D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B04A02-EFE3-4022-8145-EC8B2563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6D3D-45A7-4C87-82FD-F8DDAD66733C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AACB2C-35E3-46AD-9C4F-391743FC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021EA6-923F-4C0A-A7A0-B8FAA024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E3-267E-4025-874B-26B939680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23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3BA6D-00CE-4271-85CA-A59541F2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A854F2-73EF-41C6-BBF0-800842992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079CAE-7C46-4341-9944-864A5CA68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0DC85C-35A0-4E04-B55C-0C06A520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6D3D-45A7-4C87-82FD-F8DDAD66733C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79A222-67C6-4187-A29F-0494A06A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C06009-387C-4AC6-846B-EF2680C7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E3-267E-4025-874B-26B939680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49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3988D-E775-4C55-A403-AFC1F7BD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CA5440-FBAC-460A-850D-49C47C55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9BFFBF-DC80-4875-8845-13A91B5CB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16D3D-45A7-4C87-82FD-F8DDAD66733C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3A50C8-024B-4FCB-94D2-BDB05361F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0233ED-8826-4D10-B37C-E7ADF6E38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EEE3-267E-4025-874B-26B939680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51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FB91C7C-B452-4F0B-B31D-CF3F8FD36947}"/>
              </a:ext>
            </a:extLst>
          </p:cNvPr>
          <p:cNvSpPr txBox="1"/>
          <p:nvPr/>
        </p:nvSpPr>
        <p:spPr>
          <a:xfrm>
            <a:off x="3048000" y="2286685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000000"/>
                </a:solidFill>
                <a:effectLst/>
                <a:latin typeface="Lucida Grande"/>
              </a:rPr>
              <a:t>Putting An End to End-to-End: Gradient-Isolated Learning of Representations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32806-06D8-40B4-92A3-D2E5F2B18819}"/>
              </a:ext>
            </a:extLst>
          </p:cNvPr>
          <p:cNvSpPr txBox="1"/>
          <p:nvPr/>
        </p:nvSpPr>
        <p:spPr>
          <a:xfrm>
            <a:off x="5129212" y="3981629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Анищенко Илья</a:t>
            </a:r>
          </a:p>
        </p:txBody>
      </p:sp>
    </p:spTree>
    <p:extLst>
      <p:ext uri="{BB962C8B-B14F-4D97-AF65-F5344CB8AC3E}">
        <p14:creationId xmlns:p14="http://schemas.microsoft.com/office/powerpoint/2010/main" val="3797845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EF63F1-FEF0-4F8D-928D-E74ADC24FD33}"/>
              </a:ext>
            </a:extLst>
          </p:cNvPr>
          <p:cNvSpPr txBox="1"/>
          <p:nvPr/>
        </p:nvSpPr>
        <p:spPr>
          <a:xfrm>
            <a:off x="203200" y="252400"/>
            <a:ext cx="1036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База авторского метода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119994-4EC6-4B9A-92E4-D13934BED659}"/>
              </a:ext>
            </a:extLst>
          </p:cNvPr>
          <p:cNvSpPr txBox="1"/>
          <p:nvPr/>
        </p:nvSpPr>
        <p:spPr>
          <a:xfrm>
            <a:off x="362857" y="1088571"/>
            <a:ext cx="695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Аналитическое оптимальное </a:t>
            </a:r>
            <a:r>
              <a:rPr lang="en-US" dirty="0"/>
              <a:t>f:</a:t>
            </a:r>
            <a:endParaRPr lang="ru-RU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621E963-7FAE-4773-B128-DF14C7BA1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028" y="737814"/>
            <a:ext cx="4360295" cy="1070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F5F1D1-B9A6-4709-BBDD-FFB81AA9D32C}"/>
              </a:ext>
            </a:extLst>
          </p:cNvPr>
          <p:cNvSpPr txBox="1"/>
          <p:nvPr/>
        </p:nvSpPr>
        <p:spPr>
          <a:xfrm>
            <a:off x="362857" y="3119558"/>
            <a:ext cx="924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основе этого можно сформулировать, что </a:t>
            </a:r>
            <a:r>
              <a:rPr lang="en-US" dirty="0"/>
              <a:t>L_N</a:t>
            </a:r>
            <a:r>
              <a:rPr lang="ru-RU" dirty="0"/>
              <a:t> это нижняя граница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7B6F91E-1E0E-437D-B61A-498DD7678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090" y="3049621"/>
            <a:ext cx="1564368" cy="5092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A75E87-B9EB-4146-A1E7-0C4CE69BDCF2}"/>
              </a:ext>
            </a:extLst>
          </p:cNvPr>
          <p:cNvSpPr txBox="1"/>
          <p:nvPr/>
        </p:nvSpPr>
        <p:spPr>
          <a:xfrm>
            <a:off x="362857" y="52186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Это дает ограничение на взаимную информацию</a:t>
            </a:r>
          </a:p>
        </p:txBody>
      </p:sp>
      <p:pic>
        <p:nvPicPr>
          <p:cNvPr id="11" name="Рисунок 10" descr="Изображение выглядит как текст, датчик&#10;&#10;Автоматически созданное описание">
            <a:extLst>
              <a:ext uri="{FF2B5EF4-FFF2-40B4-BE49-F238E27FC236}">
                <a16:creationId xmlns:a16="http://schemas.microsoft.com/office/drawing/2014/main" id="{0657683A-1C9B-4EFF-8663-24F06CB85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5150545"/>
            <a:ext cx="1790700" cy="46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36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водный вид спорта, плавание, дно океана&#10;&#10;Автоматически созданное описание">
            <a:extLst>
              <a:ext uri="{FF2B5EF4-FFF2-40B4-BE49-F238E27FC236}">
                <a16:creationId xmlns:a16="http://schemas.microsoft.com/office/drawing/2014/main" id="{D7D8270C-3D8C-4BDD-A81D-4923915DD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849" y="2724377"/>
            <a:ext cx="5289234" cy="37780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1452A0-DDA6-4274-AECC-8F335E3C0C3A}"/>
              </a:ext>
            </a:extLst>
          </p:cNvPr>
          <p:cNvSpPr txBox="1"/>
          <p:nvPr/>
        </p:nvSpPr>
        <p:spPr>
          <a:xfrm>
            <a:off x="275771" y="340304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Концепция этих принципов взята из нейробиологии (</a:t>
            </a:r>
            <a:r>
              <a:rPr lang="en-GB" dirty="0" err="1"/>
              <a:t>Linsker</a:t>
            </a:r>
            <a:r>
              <a:rPr lang="en-GB" dirty="0"/>
              <a:t> [1988]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2572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EC75AC-0809-4F69-BB69-FDB414FA2C07}"/>
              </a:ext>
            </a:extLst>
          </p:cNvPr>
          <p:cNvSpPr txBox="1"/>
          <p:nvPr/>
        </p:nvSpPr>
        <p:spPr>
          <a:xfrm>
            <a:off x="290286" y="377371"/>
            <a:ext cx="725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Greedy </a:t>
            </a:r>
            <a:r>
              <a:rPr lang="en-US" dirty="0" err="1"/>
              <a:t>InfoMax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E4C695-FC39-41C2-80DE-CA9D59161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6" y="1049634"/>
            <a:ext cx="3839092" cy="326836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AB4CA2A-5CA1-487C-B07D-131303FE1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378" y="912318"/>
            <a:ext cx="4779477" cy="3542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9F3438-C7B4-42AF-949E-C820E509D2BC}"/>
              </a:ext>
            </a:extLst>
          </p:cNvPr>
          <p:cNvSpPr txBox="1"/>
          <p:nvPr/>
        </p:nvSpPr>
        <p:spPr>
          <a:xfrm>
            <a:off x="410677" y="4970571"/>
            <a:ext cx="9521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Деление глубинной сетки на модули: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 уровне каждого отдельного слоя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 уровне блоков (несколько сверток, к примеру)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Выходной слой для задачи классификации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2564248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BDD74B-70D9-4DCB-8CC1-DD695DE162CF}"/>
              </a:ext>
            </a:extLst>
          </p:cNvPr>
          <p:cNvSpPr txBox="1"/>
          <p:nvPr/>
        </p:nvSpPr>
        <p:spPr>
          <a:xfrm>
            <a:off x="290286" y="377371"/>
            <a:ext cx="725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Greedy </a:t>
            </a:r>
            <a:r>
              <a:rPr lang="en-US" dirty="0" err="1"/>
              <a:t>InfoMax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471AAD-D0CA-4E24-BEE0-E4FD07C7A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862" y="148855"/>
            <a:ext cx="5222766" cy="387160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4506FE-7DC1-4920-BA5E-D29B7AB42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6" y="4545105"/>
            <a:ext cx="3985759" cy="353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8FB5C6-CD74-43FE-93A4-615CCFFDBEAD}"/>
              </a:ext>
            </a:extLst>
          </p:cNvPr>
          <p:cNvSpPr txBox="1"/>
          <p:nvPr/>
        </p:nvSpPr>
        <p:spPr>
          <a:xfrm>
            <a:off x="4442829" y="4528786"/>
            <a:ext cx="620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Кодировка данных с предыдущего модуля текущим слоем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9D80B-7902-4DBE-AFCE-9AE5DBE5D27D}"/>
              </a:ext>
            </a:extLst>
          </p:cNvPr>
          <p:cNvSpPr txBox="1"/>
          <p:nvPr/>
        </p:nvSpPr>
        <p:spPr>
          <a:xfrm>
            <a:off x="3869645" y="5395185"/>
            <a:ext cx="725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концепции </a:t>
            </a:r>
            <a:r>
              <a:rPr lang="en-US" dirty="0"/>
              <a:t>GIM </a:t>
            </a:r>
            <a:r>
              <a:rPr lang="ru-RU" dirty="0"/>
              <a:t>не смотрится, так как авторы в экспериментах не получили с таким отслеживанием информации хорошие результаты.</a:t>
            </a:r>
          </a:p>
        </p:txBody>
      </p:sp>
      <p:pic>
        <p:nvPicPr>
          <p:cNvPr id="10" name="Рисунок 9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1B113AC8-EF94-4787-9DE0-E5540C022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78" y="5422803"/>
            <a:ext cx="551509" cy="26980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033359B-B6E6-4996-A157-AC10E7CE0E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058" y="5389428"/>
            <a:ext cx="319087" cy="3286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0D2FA4-530C-4965-82C3-96AC4D3B1F71}"/>
              </a:ext>
            </a:extLst>
          </p:cNvPr>
          <p:cNvSpPr txBox="1"/>
          <p:nvPr/>
        </p:nvSpPr>
        <p:spPr>
          <a:xfrm>
            <a:off x="1201371" y="5348708"/>
            <a:ext cx="231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Связь между             и            </a:t>
            </a:r>
          </a:p>
        </p:txBody>
      </p:sp>
    </p:spTree>
    <p:extLst>
      <p:ext uri="{BB962C8B-B14F-4D97-AF65-F5344CB8AC3E}">
        <p14:creationId xmlns:p14="http://schemas.microsoft.com/office/powerpoint/2010/main" val="1610569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BDD74B-70D9-4DCB-8CC1-DD695DE162CF}"/>
              </a:ext>
            </a:extLst>
          </p:cNvPr>
          <p:cNvSpPr txBox="1"/>
          <p:nvPr/>
        </p:nvSpPr>
        <p:spPr>
          <a:xfrm>
            <a:off x="290286" y="377371"/>
            <a:ext cx="725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Greedy </a:t>
            </a:r>
            <a:r>
              <a:rPr lang="en-US" dirty="0" err="1"/>
              <a:t>InfoMax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471AAD-D0CA-4E24-BEE0-E4FD07C7A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862" y="148855"/>
            <a:ext cx="5222766" cy="38716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A54224-3F14-4DA4-AD3B-CAC74CF2CE68}"/>
              </a:ext>
            </a:extLst>
          </p:cNvPr>
          <p:cNvSpPr txBox="1"/>
          <p:nvPr/>
        </p:nvSpPr>
        <p:spPr>
          <a:xfrm>
            <a:off x="290286" y="2084656"/>
            <a:ext cx="50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Поэтому функция обучения и локальной </a:t>
            </a:r>
            <a:r>
              <a:rPr lang="ru-RU" dirty="0" err="1"/>
              <a:t>лосс</a:t>
            </a:r>
            <a:r>
              <a:rPr lang="ru-RU" dirty="0"/>
              <a:t> в методе авторов претерпевают след. изменения:</a:t>
            </a: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ABD48DD-4C15-4F22-B45E-0FE1D0F6F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53" y="3745775"/>
            <a:ext cx="5015133" cy="64633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8A703F-F2AC-4E8E-9DEB-132F45F80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6" y="4847080"/>
            <a:ext cx="5336008" cy="102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49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E1DF2B-41DC-45C4-BC0A-0327D3D47562}"/>
              </a:ext>
            </a:extLst>
          </p:cNvPr>
          <p:cNvSpPr txBox="1"/>
          <p:nvPr/>
        </p:nvSpPr>
        <p:spPr>
          <a:xfrm>
            <a:off x="290286" y="377371"/>
            <a:ext cx="725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Greedy </a:t>
            </a:r>
            <a:r>
              <a:rPr lang="en-US" dirty="0" err="1"/>
              <a:t>InfoMax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CEE37E-42E2-43BA-95FE-B42AF3FE8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862" y="148855"/>
            <a:ext cx="5222766" cy="387160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F5198B-EE1F-4E64-B289-BFC1CC138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6" y="4025952"/>
            <a:ext cx="5222766" cy="7909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D4F989-5E1C-4AD3-A5A4-0595FC87DA1F}"/>
              </a:ext>
            </a:extLst>
          </p:cNvPr>
          <p:cNvSpPr txBox="1"/>
          <p:nvPr/>
        </p:nvSpPr>
        <p:spPr>
          <a:xfrm>
            <a:off x="5542081" y="4170609"/>
            <a:ext cx="476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Фактический результат работы моделей после сходимости всех модулей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F69D610-E264-4F28-8E62-13D7DA839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6" y="5126557"/>
            <a:ext cx="4862285" cy="4183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31C1636-2ACC-455E-BEA8-DF8F1AF43215}"/>
              </a:ext>
            </a:extLst>
          </p:cNvPr>
          <p:cNvSpPr txBox="1"/>
          <p:nvPr/>
        </p:nvSpPr>
        <p:spPr>
          <a:xfrm>
            <a:off x="5485862" y="5011002"/>
            <a:ext cx="476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Вводим </a:t>
            </a:r>
            <a:r>
              <a:rPr lang="ru-RU" dirty="0" err="1"/>
              <a:t>авторег</a:t>
            </a:r>
            <a:r>
              <a:rPr lang="ru-RU" dirty="0"/>
              <a:t>. Блок для формирования контекста под наши задачи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608C687-1B64-460B-ADA7-82B971E4E5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5" y="5851395"/>
            <a:ext cx="6675315" cy="5315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D6C1052-DF87-42F2-B3EB-E6E0FA9CF988}"/>
              </a:ext>
            </a:extLst>
          </p:cNvPr>
          <p:cNvSpPr txBox="1"/>
          <p:nvPr/>
        </p:nvSpPr>
        <p:spPr>
          <a:xfrm>
            <a:off x="7068457" y="5851395"/>
            <a:ext cx="483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Функция обучения </a:t>
            </a:r>
            <a:r>
              <a:rPr lang="ru-RU" dirty="0" err="1"/>
              <a:t>авторег</a:t>
            </a:r>
            <a:r>
              <a:rPr lang="ru-RU" dirty="0"/>
              <a:t>. блока</a:t>
            </a:r>
          </a:p>
        </p:txBody>
      </p:sp>
    </p:spTree>
    <p:extLst>
      <p:ext uri="{BB962C8B-B14F-4D97-AF65-F5344CB8AC3E}">
        <p14:creationId xmlns:p14="http://schemas.microsoft.com/office/powerpoint/2010/main" val="4288010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BEA788-EE49-4152-9480-9008AD339195}"/>
              </a:ext>
            </a:extLst>
          </p:cNvPr>
          <p:cNvSpPr txBox="1"/>
          <p:nvPr/>
        </p:nvSpPr>
        <p:spPr>
          <a:xfrm>
            <a:off x="290286" y="377371"/>
            <a:ext cx="725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Greedy </a:t>
            </a:r>
            <a:r>
              <a:rPr lang="en-US" dirty="0" err="1"/>
              <a:t>InfoMax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C7B78-B43E-4D00-84DF-ABC8F999696D}"/>
              </a:ext>
            </a:extLst>
          </p:cNvPr>
          <p:cNvSpPr txBox="1"/>
          <p:nvPr/>
        </p:nvSpPr>
        <p:spPr>
          <a:xfrm>
            <a:off x="290286" y="1102072"/>
            <a:ext cx="924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Получившаяся локальная функция потерь – тоже нижняя граница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FE85A4-B748-489B-9062-65D877F7D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514" y="987134"/>
            <a:ext cx="2206172" cy="5992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35629A-45AE-41F6-86FF-2683A52066A6}"/>
              </a:ext>
            </a:extLst>
          </p:cNvPr>
          <p:cNvSpPr txBox="1"/>
          <p:nvPr/>
        </p:nvSpPr>
        <p:spPr>
          <a:xfrm>
            <a:off x="290286" y="1973943"/>
            <a:ext cx="818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Также важно, что </a:t>
            </a:r>
            <a:r>
              <a:rPr lang="en-US" dirty="0" err="1"/>
              <a:t>InfoNCE</a:t>
            </a:r>
            <a:r>
              <a:rPr lang="en-US" dirty="0"/>
              <a:t> loss </a:t>
            </a:r>
            <a:r>
              <a:rPr lang="ru-RU" dirty="0"/>
              <a:t>максимизирует нижнюю границу</a:t>
            </a:r>
          </a:p>
        </p:txBody>
      </p:sp>
      <p:pic>
        <p:nvPicPr>
          <p:cNvPr id="10" name="Рисунок 9" descr="Изображение выглядит как текст, часы, датчик&#10;&#10;Автоматически созданное описание">
            <a:extLst>
              <a:ext uri="{FF2B5EF4-FFF2-40B4-BE49-F238E27FC236}">
                <a16:creationId xmlns:a16="http://schemas.microsoft.com/office/drawing/2014/main" id="{5189A0D6-0DD8-418F-9281-64BD92E5C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514" y="1826772"/>
            <a:ext cx="2820612" cy="6591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FAA381-E7B5-41DA-94CB-0CA69476794A}"/>
              </a:ext>
            </a:extLst>
          </p:cNvPr>
          <p:cNvSpPr txBox="1"/>
          <p:nvPr/>
        </p:nvSpPr>
        <p:spPr>
          <a:xfrm>
            <a:off x="290286" y="3429000"/>
            <a:ext cx="98116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Практические выводы: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Последовательная оптимизация модулей (не держим в памяти всю сетку)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Обучать модель на очень больших данных (на начальных слоях данные будут «сжиматься»)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Обучать модули сетки с разной частотой, обучать их асинхронно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Решение проблемы с исчезанием градиента</a:t>
            </a:r>
          </a:p>
        </p:txBody>
      </p:sp>
    </p:spTree>
    <p:extLst>
      <p:ext uri="{BB962C8B-B14F-4D97-AF65-F5344CB8AC3E}">
        <p14:creationId xmlns:p14="http://schemas.microsoft.com/office/powerpoint/2010/main" val="4003052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14B9EF-1E99-4D6F-8C2B-35FD00FE0942}"/>
              </a:ext>
            </a:extLst>
          </p:cNvPr>
          <p:cNvSpPr txBox="1"/>
          <p:nvPr/>
        </p:nvSpPr>
        <p:spPr>
          <a:xfrm>
            <a:off x="275771" y="333829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Эксперименты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2544F-71B2-4228-8E32-C7179EAC36E2}"/>
              </a:ext>
            </a:extLst>
          </p:cNvPr>
          <p:cNvSpPr txBox="1"/>
          <p:nvPr/>
        </p:nvSpPr>
        <p:spPr>
          <a:xfrm>
            <a:off x="275771" y="1117600"/>
            <a:ext cx="894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Классификация изображений</a:t>
            </a:r>
          </a:p>
          <a:p>
            <a:endParaRPr lang="ru-RU" dirty="0"/>
          </a:p>
          <a:p>
            <a:r>
              <a:rPr lang="ru-RU" dirty="0"/>
              <a:t>Сеть обучается на </a:t>
            </a:r>
            <a:r>
              <a:rPr lang="en-US" dirty="0"/>
              <a:t>STL-10 (</a:t>
            </a:r>
            <a:r>
              <a:rPr lang="ru-RU" dirty="0"/>
              <a:t>неразмеченные данные</a:t>
            </a:r>
            <a:r>
              <a:rPr lang="en-US" dirty="0"/>
              <a:t>)</a:t>
            </a:r>
            <a:r>
              <a:rPr lang="ru-RU" dirty="0"/>
              <a:t>, после получения каких-то паттернов на конечном слое, сеть замораживается и отдельно </a:t>
            </a:r>
            <a:r>
              <a:rPr lang="ru-RU" dirty="0" err="1"/>
              <a:t>дообучается</a:t>
            </a:r>
            <a:r>
              <a:rPr lang="ru-RU" dirty="0"/>
              <a:t> линейный классификатор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Работа с картинками:</a:t>
            </a:r>
          </a:p>
          <a:p>
            <a:r>
              <a:rPr lang="ru-RU" dirty="0"/>
              <a:t>Изображения 96 х 96 обрезаются до 64 х 64 с разными аугментациями, и представляют себя набор перекрещивающихся патчей размера 7х7. Каждый патч размера 16 х 16</a:t>
            </a:r>
          </a:p>
          <a:p>
            <a:endParaRPr lang="ru-RU" dirty="0"/>
          </a:p>
          <a:p>
            <a:r>
              <a:rPr lang="ru-RU" dirty="0"/>
              <a:t>За основу берется </a:t>
            </a:r>
            <a:r>
              <a:rPr lang="en-US" dirty="0"/>
              <a:t>ResNet-50 v2</a:t>
            </a:r>
            <a:r>
              <a:rPr lang="ru-RU" dirty="0"/>
              <a:t> без </a:t>
            </a:r>
            <a:r>
              <a:rPr lang="ru-RU" dirty="0" err="1"/>
              <a:t>батчнорма</a:t>
            </a:r>
            <a:r>
              <a:rPr lang="ru-RU" dirty="0"/>
              <a:t> и делится на 3 отдельных модуля.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32C16C-F001-491B-AA57-8E9BFFBAE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729" y="4124325"/>
            <a:ext cx="33655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87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BBBF2C-1C6F-4B57-9913-E210DAF97A81}"/>
              </a:ext>
            </a:extLst>
          </p:cNvPr>
          <p:cNvSpPr txBox="1"/>
          <p:nvPr/>
        </p:nvSpPr>
        <p:spPr>
          <a:xfrm>
            <a:off x="275771" y="333829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Эксперименты</a:t>
            </a:r>
          </a:p>
          <a:p>
            <a:endParaRPr lang="ru-RU" dirty="0"/>
          </a:p>
          <a:p>
            <a:r>
              <a:rPr lang="ru-RU" dirty="0"/>
              <a:t>Результаты:</a:t>
            </a:r>
          </a:p>
        </p:txBody>
      </p:sp>
      <p:pic>
        <p:nvPicPr>
          <p:cNvPr id="6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8099F00-8930-418C-8DC1-C036595B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71" y="1695818"/>
            <a:ext cx="5138058" cy="3764728"/>
          </a:xfrm>
          <a:prstGeom prst="rect">
            <a:avLst/>
          </a:prstGeom>
        </p:spPr>
      </p:pic>
      <p:pic>
        <p:nvPicPr>
          <p:cNvPr id="8" name="Рисунок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B7FE5C3E-9ED0-4DE2-95BB-A46874238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993" y="1695817"/>
            <a:ext cx="5618522" cy="37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28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888124-785E-4661-B6CD-BB7D1D19D9F0}"/>
              </a:ext>
            </a:extLst>
          </p:cNvPr>
          <p:cNvSpPr txBox="1"/>
          <p:nvPr/>
        </p:nvSpPr>
        <p:spPr>
          <a:xfrm>
            <a:off x="275771" y="333829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Эксперименты</a:t>
            </a:r>
          </a:p>
          <a:p>
            <a:endParaRPr lang="ru-RU" dirty="0"/>
          </a:p>
          <a:p>
            <a:r>
              <a:rPr lang="ru-RU" dirty="0"/>
              <a:t>Интерпретация: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920619-E419-482A-93A4-1B55C5DA1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63" y="116115"/>
            <a:ext cx="5650508" cy="4775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1EAB30-E975-455D-89DC-18D0E72A46E9}"/>
              </a:ext>
            </a:extLst>
          </p:cNvPr>
          <p:cNvSpPr txBox="1"/>
          <p:nvPr/>
        </p:nvSpPr>
        <p:spPr>
          <a:xfrm>
            <a:off x="284020" y="5109028"/>
            <a:ext cx="93326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Группы из 4 патчей изображения, которые возбуждают определенный нейрон, на 3 уровнях модели.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Несмотря на неконтролируемое жадное обучение, нейроны, по-видимому, извлекают все больше семантических признаков.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605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E1EBA-E3CE-4F1C-8FC3-655C0BC633A5}"/>
              </a:ext>
            </a:extLst>
          </p:cNvPr>
          <p:cNvSpPr txBox="1"/>
          <p:nvPr/>
        </p:nvSpPr>
        <p:spPr>
          <a:xfrm>
            <a:off x="206375" y="388993"/>
            <a:ext cx="504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Основной подход к обучению: </a:t>
            </a:r>
            <a:r>
              <a:rPr lang="en-US" dirty="0"/>
              <a:t>backpropagation</a:t>
            </a:r>
            <a:r>
              <a:rPr lang="ru-RU" dirty="0"/>
              <a:t> и глобальная функция потерь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9BFA58-C968-4D49-AC27-3306D9AF6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98" y="408043"/>
            <a:ext cx="5338702" cy="30030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A788FB-735C-47E3-967A-0C68427B12FC}"/>
              </a:ext>
            </a:extLst>
          </p:cNvPr>
          <p:cNvSpPr txBox="1"/>
          <p:nvPr/>
        </p:nvSpPr>
        <p:spPr>
          <a:xfrm>
            <a:off x="206375" y="3799417"/>
            <a:ext cx="9059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Проблемы, с которыми этот метод сталкивается:</a:t>
            </a:r>
          </a:p>
          <a:p>
            <a:r>
              <a:rPr lang="ru-RU" dirty="0"/>
              <a:t>При </a:t>
            </a:r>
            <a:r>
              <a:rPr lang="en-US" dirty="0"/>
              <a:t>supervised </a:t>
            </a:r>
            <a:r>
              <a:rPr lang="ru-RU" dirty="0"/>
              <a:t>обучении нужно много размеченных данных (размечать дорого и долго)</a:t>
            </a:r>
          </a:p>
          <a:p>
            <a:r>
              <a:rPr lang="ru-RU" dirty="0"/>
              <a:t>Все объекты оптимизации: веса, активации, градиенты, сама модель со слоями, - должны вмещаться в единую память </a:t>
            </a:r>
            <a:r>
              <a:rPr lang="en-US" dirty="0"/>
              <a:t>GPU</a:t>
            </a:r>
            <a:endParaRPr lang="ru-RU" dirty="0"/>
          </a:p>
          <a:p>
            <a:r>
              <a:rPr lang="ru-RU" dirty="0"/>
              <a:t>Проблема исчезающего градиента</a:t>
            </a:r>
          </a:p>
          <a:p>
            <a:r>
              <a:rPr lang="ru-RU" dirty="0"/>
              <a:t>Нет возможности асинхронного обучения слоев, т.к. либо они ждут свои входы, либо градиент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372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26BC64-6034-4479-A94B-C8E9D38DE87F}"/>
              </a:ext>
            </a:extLst>
          </p:cNvPr>
          <p:cNvSpPr txBox="1"/>
          <p:nvPr/>
        </p:nvSpPr>
        <p:spPr>
          <a:xfrm>
            <a:off x="275771" y="333829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Эксперименты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51CC58-17CB-4790-86A5-15D564604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001487"/>
            <a:ext cx="8911772" cy="2678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34A309-CDAE-4CAA-ADE2-186382C777B1}"/>
              </a:ext>
            </a:extLst>
          </p:cNvPr>
          <p:cNvSpPr txBox="1"/>
          <p:nvPr/>
        </p:nvSpPr>
        <p:spPr>
          <a:xfrm>
            <a:off x="275771" y="4325257"/>
            <a:ext cx="98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Сравнение результаты работы 3 модулей сети при последовательном и асинхронном обучении</a:t>
            </a:r>
          </a:p>
        </p:txBody>
      </p:sp>
    </p:spTree>
    <p:extLst>
      <p:ext uri="{BB962C8B-B14F-4D97-AF65-F5344CB8AC3E}">
        <p14:creationId xmlns:p14="http://schemas.microsoft.com/office/powerpoint/2010/main" val="404060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E10F53-F69E-4692-9839-4E42293D74D5}"/>
              </a:ext>
            </a:extLst>
          </p:cNvPr>
          <p:cNvSpPr txBox="1"/>
          <p:nvPr/>
        </p:nvSpPr>
        <p:spPr>
          <a:xfrm>
            <a:off x="275771" y="333829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Эксперименты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1A489-0E00-495B-A2F7-D4291C5B07B2}"/>
              </a:ext>
            </a:extLst>
          </p:cNvPr>
          <p:cNvSpPr txBox="1"/>
          <p:nvPr/>
        </p:nvSpPr>
        <p:spPr>
          <a:xfrm>
            <a:off x="377371" y="1136134"/>
            <a:ext cx="612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Аудио: 100 часовой </a:t>
            </a:r>
            <a:r>
              <a:rPr lang="ru-RU" dirty="0" err="1"/>
              <a:t>датасет</a:t>
            </a:r>
            <a:r>
              <a:rPr lang="ru-RU" dirty="0"/>
              <a:t> </a:t>
            </a:r>
            <a:r>
              <a:rPr lang="en-US" dirty="0" err="1"/>
              <a:t>LibriSpeech</a:t>
            </a:r>
            <a:endParaRPr lang="ru-RU" dirty="0"/>
          </a:p>
        </p:txBody>
      </p:sp>
      <p:pic>
        <p:nvPicPr>
          <p:cNvPr id="5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404E6456-6823-40C7-8449-8105FEDEC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010" y="1938439"/>
            <a:ext cx="9199979" cy="406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47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F67FCA-2F8A-4954-9B60-E34BE4DCE0AC}"/>
              </a:ext>
            </a:extLst>
          </p:cNvPr>
          <p:cNvSpPr txBox="1"/>
          <p:nvPr/>
        </p:nvSpPr>
        <p:spPr>
          <a:xfrm>
            <a:off x="1393371" y="1859339"/>
            <a:ext cx="94052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Выводы: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Авторами был представлен новый метод обучения сетей, в перспективе имеющий очень полезные практические значения.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Сравнительная производительность с другими методами показывает, что глубокие сетки не обязательно требуют </a:t>
            </a:r>
            <a:r>
              <a:rPr lang="en-US" dirty="0"/>
              <a:t>backprop </a:t>
            </a:r>
            <a:r>
              <a:rPr lang="ru-RU" dirty="0"/>
              <a:t>метода.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Их метод позволят проводить обучение модели с жадной оптимизацией на неразмеченных данных, что помогает в борьбе с переобучением и исчезающим градиентом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Дает возможность проводить асинхронное обучение отдельных частей модели.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Такой подход к обучению имеет больше общего с работой человеческого мозга </a:t>
            </a:r>
          </a:p>
        </p:txBody>
      </p:sp>
    </p:spTree>
    <p:extLst>
      <p:ext uri="{BB962C8B-B14F-4D97-AF65-F5344CB8AC3E}">
        <p14:creationId xmlns:p14="http://schemas.microsoft.com/office/powerpoint/2010/main" val="3298952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FA882E-1D5F-4FA1-AE94-C6E6A187AB73}"/>
              </a:ext>
            </a:extLst>
          </p:cNvPr>
          <p:cNvSpPr txBox="1"/>
          <p:nvPr/>
        </p:nvSpPr>
        <p:spPr>
          <a:xfrm>
            <a:off x="1865086" y="2346427"/>
            <a:ext cx="8461828" cy="2165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Вопросы: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какими проблемами можно столкнуться при обучении нейронных моделей с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backprop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Какую альтернативу этому методу предлагают авторы статьи?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 авторы создают компактное представление данных?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Опишите все практические преимущества обучения с модели с жадным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InfoMax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которые мы можем получить по мнению авторов.</a:t>
            </a:r>
          </a:p>
        </p:txBody>
      </p:sp>
    </p:spTree>
    <p:extLst>
      <p:ext uri="{BB962C8B-B14F-4D97-AF65-F5344CB8AC3E}">
        <p14:creationId xmlns:p14="http://schemas.microsoft.com/office/powerpoint/2010/main" val="261361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B9780B-8A5F-4254-8D4E-3162A55CB61B}"/>
              </a:ext>
            </a:extLst>
          </p:cNvPr>
          <p:cNvSpPr txBox="1"/>
          <p:nvPr/>
        </p:nvSpPr>
        <p:spPr>
          <a:xfrm>
            <a:off x="251882" y="385739"/>
            <a:ext cx="93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Ассоциации с работой мозга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800F53-0535-4A59-B335-C42FD1371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330" y="376290"/>
            <a:ext cx="6170788" cy="4628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5373BA-04E2-4E92-97D9-5F693D03340E}"/>
              </a:ext>
            </a:extLst>
          </p:cNvPr>
          <p:cNvSpPr txBox="1"/>
          <p:nvPr/>
        </p:nvSpPr>
        <p:spPr>
          <a:xfrm>
            <a:off x="251882" y="2550637"/>
            <a:ext cx="5266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Мозг человека обладает высокой модульностью и обучается на основе локальной информации.</a:t>
            </a:r>
          </a:p>
          <a:p>
            <a:endParaRPr lang="ru-RU" dirty="0"/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ети могут научиться распознавать новую категорию на основе нескольких образцов.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893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8928A5-24CC-4AA6-B2E6-744D91E082E5}"/>
              </a:ext>
            </a:extLst>
          </p:cNvPr>
          <p:cNvSpPr txBox="1"/>
          <p:nvPr/>
        </p:nvSpPr>
        <p:spPr>
          <a:xfrm>
            <a:off x="433917" y="5381722"/>
            <a:ext cx="9990666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Предложенный жадный алгоритм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InfoMax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обеспечивает высокую производительность при выполнении задач классификации аудио и изображений, несмотря на жадное самоконтролируемое обучение.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993CAE-4F35-4D87-9115-B1A28F1DB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67" y="355600"/>
            <a:ext cx="5571067" cy="47428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191F09-6C7F-49B3-B98F-8514FF8099C4}"/>
              </a:ext>
            </a:extLst>
          </p:cNvPr>
          <p:cNvSpPr txBox="1"/>
          <p:nvPr/>
        </p:nvSpPr>
        <p:spPr>
          <a:xfrm>
            <a:off x="491067" y="508000"/>
            <a:ext cx="3488266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Предложенный метод: </a:t>
            </a:r>
            <a:br>
              <a:rPr lang="ru-RU" dirty="0"/>
            </a:br>
            <a:r>
              <a:rPr lang="en-US" dirty="0"/>
              <a:t>Greedy </a:t>
            </a:r>
            <a:r>
              <a:rPr lang="en-US" dirty="0" err="1"/>
              <a:t>InfoMax</a:t>
            </a:r>
            <a:r>
              <a:rPr lang="en-US" dirty="0"/>
              <a:t> (GIM)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738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8928A5-24CC-4AA6-B2E6-744D91E082E5}"/>
              </a:ext>
            </a:extLst>
          </p:cNvPr>
          <p:cNvSpPr txBox="1"/>
          <p:nvPr/>
        </p:nvSpPr>
        <p:spPr>
          <a:xfrm>
            <a:off x="491067" y="5098461"/>
            <a:ext cx="9990666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Это обеспечивает асинхронное, несвязанное обучение нейронных сетей, позволяя обучать произвольно глубокие сети на входных данных, превышающих объем памяти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2A650-139F-400B-82B0-798EC0B185B4}"/>
              </a:ext>
            </a:extLst>
          </p:cNvPr>
          <p:cNvSpPr txBox="1"/>
          <p:nvPr/>
        </p:nvSpPr>
        <p:spPr>
          <a:xfrm>
            <a:off x="491067" y="508000"/>
            <a:ext cx="3488266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Предложенный метод: </a:t>
            </a:r>
            <a:br>
              <a:rPr lang="ru-RU" dirty="0"/>
            </a:br>
            <a:r>
              <a:rPr lang="en-US" dirty="0"/>
              <a:t>Greedy </a:t>
            </a:r>
            <a:r>
              <a:rPr lang="en-US" dirty="0" err="1"/>
              <a:t>InfoMax</a:t>
            </a:r>
            <a:r>
              <a:rPr lang="en-US" dirty="0"/>
              <a:t> (GIM)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0B78D01-4800-484A-9C92-38EE13CA0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67" y="355600"/>
            <a:ext cx="5571067" cy="474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6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8928A5-24CC-4AA6-B2E6-744D91E082E5}"/>
              </a:ext>
            </a:extLst>
          </p:cNvPr>
          <p:cNvSpPr txBox="1"/>
          <p:nvPr/>
        </p:nvSpPr>
        <p:spPr>
          <a:xfrm>
            <a:off x="491067" y="5098461"/>
            <a:ext cx="9990666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Мы показываем, что взаимная максимизация информации особенно подходит для послойной жадной оптимизации, и утверждаем, что это уменьшает проблему исчезающих градиентов.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26BC21-3223-42AA-9817-A4073FCCF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67" y="355600"/>
            <a:ext cx="5571067" cy="47428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FF0FAB-ECDF-4CD0-A3D3-7DB5ED0B8FC5}"/>
              </a:ext>
            </a:extLst>
          </p:cNvPr>
          <p:cNvSpPr txBox="1"/>
          <p:nvPr/>
        </p:nvSpPr>
        <p:spPr>
          <a:xfrm>
            <a:off x="491067" y="508000"/>
            <a:ext cx="3488266" cy="6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Предложенный метод: </a:t>
            </a:r>
            <a:br>
              <a:rPr lang="ru-RU" dirty="0"/>
            </a:br>
            <a:r>
              <a:rPr lang="en-US" dirty="0"/>
              <a:t>Greedy </a:t>
            </a:r>
            <a:r>
              <a:rPr lang="en-US" dirty="0" err="1"/>
              <a:t>InfoMax</a:t>
            </a:r>
            <a:r>
              <a:rPr lang="en-US" dirty="0"/>
              <a:t> (GIM)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64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F9D803-4668-40CE-92F4-370F2F39C671}"/>
              </a:ext>
            </a:extLst>
          </p:cNvPr>
          <p:cNvSpPr txBox="1"/>
          <p:nvPr/>
        </p:nvSpPr>
        <p:spPr>
          <a:xfrm>
            <a:off x="203200" y="252400"/>
            <a:ext cx="1036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База авторского метода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65E472-5107-46AD-922A-3BDFD8E02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7066"/>
            <a:ext cx="5705856" cy="5724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4F0AB0-1C1D-4E9F-B588-75069EFA72B4}"/>
              </a:ext>
            </a:extLst>
          </p:cNvPr>
          <p:cNvSpPr txBox="1"/>
          <p:nvPr/>
        </p:nvSpPr>
        <p:spPr>
          <a:xfrm>
            <a:off x="390144" y="2553057"/>
            <a:ext cx="553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Понимание объекта как конструкции из патчей: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Соседние части объекта имеют много общих аспектов, информации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Далекие объекты необязательно при этом имеют общую информацию</a:t>
            </a:r>
          </a:p>
        </p:txBody>
      </p:sp>
    </p:spTree>
    <p:extLst>
      <p:ext uri="{BB962C8B-B14F-4D97-AF65-F5344CB8AC3E}">
        <p14:creationId xmlns:p14="http://schemas.microsoft.com/office/powerpoint/2010/main" val="125351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E15F01-E11B-4683-B023-63473448CBD0}"/>
              </a:ext>
            </a:extLst>
          </p:cNvPr>
          <p:cNvSpPr txBox="1"/>
          <p:nvPr/>
        </p:nvSpPr>
        <p:spPr>
          <a:xfrm>
            <a:off x="203200" y="252400"/>
            <a:ext cx="1036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База авторского метода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842804-7767-468B-9757-DB79C4F113FC}"/>
              </a:ext>
            </a:extLst>
          </p:cNvPr>
          <p:cNvSpPr txBox="1"/>
          <p:nvPr/>
        </p:nvSpPr>
        <p:spPr>
          <a:xfrm>
            <a:off x="203200" y="1134533"/>
            <a:ext cx="9025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Contrastive Predictive Coding (CPC) –</a:t>
            </a:r>
            <a:r>
              <a:rPr lang="ru-RU" dirty="0"/>
              <a:t> метод для изучения представлений, которые максимизируют взаимную инфу, разделяемую между соседями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329E37-3AB2-45C0-8380-E9CBA03E4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371" y="2060607"/>
            <a:ext cx="5401896" cy="4004390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C16038F-055B-411D-A298-AD2AD15981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65"/>
          <a:stretch/>
        </p:blipFill>
        <p:spPr>
          <a:xfrm>
            <a:off x="203200" y="1998660"/>
            <a:ext cx="2495445" cy="590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927B87-2781-43F1-8BD6-69E3A49B132D}"/>
              </a:ext>
            </a:extLst>
          </p:cNvPr>
          <p:cNvSpPr txBox="1"/>
          <p:nvPr/>
        </p:nvSpPr>
        <p:spPr>
          <a:xfrm>
            <a:off x="2830286" y="2184432"/>
            <a:ext cx="364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Обработка входного сигнала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53E5A16-C007-4E1A-B68F-39165EC98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3032771"/>
            <a:ext cx="2381913" cy="4352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4C10E8-F081-4FAD-87F5-BFBB56D6FF89}"/>
              </a:ext>
            </a:extLst>
          </p:cNvPr>
          <p:cNvSpPr txBox="1"/>
          <p:nvPr/>
        </p:nvSpPr>
        <p:spPr>
          <a:xfrm>
            <a:off x="2830286" y="2994671"/>
            <a:ext cx="326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Агрегация информации от шага 0 до </a:t>
            </a:r>
            <a:r>
              <a:rPr lang="en-US" dirty="0"/>
              <a:t>t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1D543B-C2E6-456F-9DE4-1F44440396D5}"/>
              </a:ext>
            </a:extLst>
          </p:cNvPr>
          <p:cNvSpPr txBox="1"/>
          <p:nvPr/>
        </p:nvSpPr>
        <p:spPr>
          <a:xfrm>
            <a:off x="203200" y="5092700"/>
            <a:ext cx="589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полученным данным хотим отследить связь информации между </a:t>
            </a:r>
            <a:r>
              <a:rPr lang="en-US" dirty="0"/>
              <a:t>             </a:t>
            </a:r>
            <a:r>
              <a:rPr lang="ru-RU" dirty="0"/>
              <a:t>и</a:t>
            </a:r>
          </a:p>
        </p:txBody>
      </p:sp>
      <p:pic>
        <p:nvPicPr>
          <p:cNvPr id="14" name="Рисунок 13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6E659A19-7D07-42DE-9F20-C169720B0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358" y="5419029"/>
            <a:ext cx="551509" cy="26980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D8F9FEB-2169-445A-B589-A99FC0EE42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238" y="5385654"/>
            <a:ext cx="319087" cy="3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79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F9DEC6-35D2-4207-98F4-10D34AF972A4}"/>
              </a:ext>
            </a:extLst>
          </p:cNvPr>
          <p:cNvSpPr txBox="1"/>
          <p:nvPr/>
        </p:nvSpPr>
        <p:spPr>
          <a:xfrm>
            <a:off x="203200" y="252400"/>
            <a:ext cx="1036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База авторского метода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EAE06-827F-449C-9749-3217ECAD632C}"/>
              </a:ext>
            </a:extLst>
          </p:cNvPr>
          <p:cNvSpPr txBox="1"/>
          <p:nvPr/>
        </p:nvSpPr>
        <p:spPr>
          <a:xfrm>
            <a:off x="101600" y="1668453"/>
            <a:ext cx="905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Используемая локальная функция потерь - </a:t>
            </a:r>
            <a:r>
              <a:rPr lang="en-US" dirty="0"/>
              <a:t>Noise Contrastive Estimation (NCE):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54AE53-EDC0-4BD4-B7F5-C9A3F2D30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72" y="4820214"/>
            <a:ext cx="6603828" cy="14773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CBE8AA-01F6-4229-BCB3-9000D811E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46166"/>
            <a:ext cx="3962400" cy="4766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96E8F5-506F-480C-BE2A-05C0BFA3213C}"/>
              </a:ext>
            </a:extLst>
          </p:cNvPr>
          <p:cNvSpPr txBox="1"/>
          <p:nvPr/>
        </p:nvSpPr>
        <p:spPr>
          <a:xfrm>
            <a:off x="4383314" y="2417919"/>
            <a:ext cx="5423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Набор из одного «положительного» эл-та (кодируемый сигнал через </a:t>
            </a:r>
            <a:r>
              <a:rPr lang="en-US" dirty="0"/>
              <a:t>k</a:t>
            </a:r>
            <a:r>
              <a:rPr lang="ru-RU" dirty="0"/>
              <a:t> шагов)</a:t>
            </a:r>
            <a:br>
              <a:rPr lang="ru-RU" dirty="0"/>
            </a:br>
            <a:r>
              <a:rPr lang="ru-RU" dirty="0"/>
              <a:t>и </a:t>
            </a:r>
            <a:r>
              <a:rPr lang="en-US" dirty="0"/>
              <a:t>N-1</a:t>
            </a:r>
            <a:r>
              <a:rPr lang="ru-RU" dirty="0"/>
              <a:t> «отрицательного» эл-та (берутся равномерно из всех имеющихся закодированных входных сигналов)</a:t>
            </a: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1CB4F0E-F0F5-4FA2-BAF1-4497CC6FD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15" y="4131227"/>
            <a:ext cx="4180114" cy="5266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156385-5059-4626-B0EF-9E7A1EF8D14E}"/>
              </a:ext>
            </a:extLst>
          </p:cNvPr>
          <p:cNvSpPr txBox="1"/>
          <p:nvPr/>
        </p:nvSpPr>
        <p:spPr>
          <a:xfrm>
            <a:off x="4427029" y="4216032"/>
            <a:ext cx="542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Вариант используемой ф-</a:t>
            </a:r>
            <a:r>
              <a:rPr lang="ru-RU" dirty="0" err="1"/>
              <a:t>ии</a:t>
            </a:r>
            <a:r>
              <a:rPr lang="ru-RU" dirty="0"/>
              <a:t> </a:t>
            </a:r>
            <a:r>
              <a:rPr lang="en-US" dirty="0"/>
              <a:t>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661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780</Words>
  <Application>Microsoft Office PowerPoint</Application>
  <PresentationFormat>Широкоэкранный</PresentationFormat>
  <Paragraphs>98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Lucida Grande</vt:lpstr>
      <vt:lpstr>Symbol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14</cp:revision>
  <dcterms:created xsi:type="dcterms:W3CDTF">2021-02-10T11:23:39Z</dcterms:created>
  <dcterms:modified xsi:type="dcterms:W3CDTF">2021-02-10T14:02:10Z</dcterms:modified>
</cp:coreProperties>
</file>