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71" r:id="rId9"/>
    <p:sldId id="265" r:id="rId10"/>
    <p:sldId id="266" r:id="rId11"/>
    <p:sldId id="270" r:id="rId12"/>
    <p:sldId id="262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2BC"/>
    <a:srgbClr val="9F1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7E6A-C742-3841-BA6B-9B9B1F105DF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4911-FA55-8549-80A2-215C512FA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3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5788C-774B-5F4A-9D7D-83422184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9F0015-9C5C-D14F-A22E-B0637FC8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59151-6675-A645-9F3A-78D25E1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0049-A41B-1B46-942D-6DF20390EF98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082FA-A191-234E-A56C-C2147913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773EA-B54E-1241-8F0F-9B848A06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604F8-A4A8-FB4B-8321-ADB5CFC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ED0EC-9DFD-C349-AAE0-9EBC449A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56D46-DB2E-7E4A-8A24-62205B55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E88B-C4F7-F344-88F7-1CBF04628277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20623-E362-D24F-893A-D17DE89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2B330-36A0-BF47-B335-0A24663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9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EAD5A2-9A74-A649-B4EF-23536A9D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5C262-01E9-CB43-B11C-B58FE6BA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88FCA-B2AB-0541-B7F1-3AA9E377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EE7A-9F1F-324D-BC52-BFEE2364F56D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72AF1-CAED-2D4C-9AA8-0DAB7CF0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2126F-F491-DF47-9064-18C7131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FD706-8C08-4B49-9DBC-AC9D79A7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35323-C184-2E45-BBB9-0BD1CBAC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8297-5C12-514C-94D2-FB9F47C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465E-0EB4-8B4D-B25D-FCDF47916982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D0B5D-B647-AD46-8F5C-E23BC51F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A9F93-DC40-C74D-83ED-54C3DE1A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3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D7C74-235A-2B46-8D67-F0C101AE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2762C-D8D1-1C4F-827C-BD214AB5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40698-17A2-D542-82C5-18513ACC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A6EE-0BE5-B047-9C0E-4E02850B3617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0D0B8-9FE2-4C4C-B774-B571CE5C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8C685-96F9-674B-9AC9-123EFD4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C6792-A041-5A42-A091-AD8DDFA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0FF42-03B5-DE4F-A7ED-0F23EA0BC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997288-219D-4D47-BC51-A1207C07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7A765D-6EAA-8B41-858B-7FB575C5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1FCD-0A65-7F4D-9109-6ED782840519}" type="datetime1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41EBFF-716D-9C46-96DF-DEDEC2CE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2AD72-F581-9344-BFC3-37A44B7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B1344-0DB7-0443-A009-17DCBDDF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5E52B5-2752-FF43-B03F-DA57FF27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B5222-60E6-CF46-BF59-C2BC47648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99229C-6305-3D43-B751-E58AA27C9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AF857A-CEC9-0F42-AD89-26BA46E00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746EEA-9A96-C74D-B449-2E300F2C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ABBE-7A0C-BB4B-B873-A54C26BED606}" type="datetime1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7CEAFB-3611-E443-9097-462746F4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B2BB86-B3B7-2A4A-B10F-5B66051A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9EF45-E5BA-FB4C-8312-4F241A9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4F47A8-7238-BE42-9A1C-5AFB33E0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DB81-6560-3942-A727-C799F3EA1AC0}" type="datetime1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28A2E-7937-A847-9854-2826EEFC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C43BF3-BA4C-1E4E-82F6-513A350D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0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627AFC-88AA-7443-895B-D124AC3C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4450-3088-EA4B-BC29-943F53256111}" type="datetime1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857134-E675-9D4E-AC79-5C8E1FC5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16E4F4-C584-124F-8E30-336B405F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BF3F4-ECBB-9C48-ADBA-F4CEC333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B50E3-A23F-3E42-B64D-E96A40C4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1CC32-2874-364E-AE56-055A9CC6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A8F74-FC60-9E41-9563-2CE4103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3227-5A6C-F945-9AE7-F2A8BAE66CA8}" type="datetime1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3D03D-8CE6-0B42-8FDC-D049144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FD6FC7-1F44-0245-8883-A62E7C40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5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A8444-A9C1-9C47-80F1-D7A9143C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57C2F9-6BA8-214C-A6AF-FF15EC884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91C993-599A-9347-9534-62575E16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E70BAE-7552-4D4F-A869-B3F1ED8D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62B8-4D50-474F-AFFA-515BD41D6836}" type="datetime1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A445D-DB8D-FA4B-8752-26640A4E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A8FF3E-EFB7-BF45-828C-16741AB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3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04116-5E02-A949-9EA0-BC8F01D9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C21926-278E-4B44-9238-00841BBE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27487-6DBF-364B-925E-4DC34E91E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7BF5-E945-2E48-A6E4-197B09B309C1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5ED8C-3C1A-5649-A18F-A5A02E8B9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90C62-9335-E84F-BA26-707B1DE0F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79EC988C-23E2-DB44-A48F-6D18C7C9896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5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AEF5-BDA1-7946-BE53-5DF0BC52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746443"/>
            <a:ext cx="9144000" cy="2387600"/>
          </a:xfrm>
        </p:spPr>
        <p:txBody>
          <a:bodyPr/>
          <a:lstStyle/>
          <a:p>
            <a:r>
              <a:rPr lang="en-US" dirty="0"/>
              <a:t>Locality-Sensitive Hashing (Reformer)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989F3-C020-5341-9CCA-9E6F89462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8042"/>
          </a:xfrm>
        </p:spPr>
        <p:txBody>
          <a:bodyPr>
            <a:normAutofit/>
          </a:bodyPr>
          <a:lstStyle/>
          <a:p>
            <a:r>
              <a:rPr lang="ru-RU" sz="3200" dirty="0"/>
              <a:t>Подготовила Курченко Лилия, группа 191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6356F-7775-7548-8C86-28AA1B0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2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643"/>
            <a:ext cx="10515600" cy="4013200"/>
          </a:xfrm>
        </p:spPr>
        <p:txBody>
          <a:bodyPr>
            <a:normAutofit/>
          </a:bodyPr>
          <a:lstStyle/>
          <a:p>
            <a:r>
              <a:rPr lang="ru-RU" sz="4000" dirty="0"/>
              <a:t>Запрос относится только к позициям из той же группы</a:t>
            </a:r>
          </a:p>
          <a:p>
            <a:r>
              <a:rPr lang="ru-RU" sz="4000" dirty="0"/>
              <a:t>Матрица </a:t>
            </a:r>
            <a:r>
              <a:rPr lang="en-US" sz="4000" dirty="0"/>
              <a:t>attention </a:t>
            </a:r>
            <a:r>
              <a:rPr lang="ru-RU" sz="4000" dirty="0"/>
              <a:t>для </a:t>
            </a:r>
            <a:r>
              <a:rPr lang="en-US" sz="4000" dirty="0"/>
              <a:t>full attention </a:t>
            </a:r>
            <a:r>
              <a:rPr lang="ru-RU" sz="4000" dirty="0"/>
              <a:t>часто разреженная</a:t>
            </a:r>
            <a:endParaRPr lang="en-US" sz="4000" dirty="0"/>
          </a:p>
          <a:p>
            <a:r>
              <a:rPr lang="ru-RU" sz="4000" dirty="0"/>
              <a:t>Сортируем ключи и запросы относительно их хэш групп</a:t>
            </a:r>
            <a:r>
              <a:rPr lang="en-US" sz="4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1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0FD68FCB-C7D1-6E45-B0FD-A346F827C138}"/>
              </a:ext>
            </a:extLst>
          </p:cNvPr>
          <p:cNvSpPr/>
          <p:nvPr/>
        </p:nvSpPr>
        <p:spPr>
          <a:xfrm>
            <a:off x="493986" y="4311733"/>
            <a:ext cx="7086600" cy="1954924"/>
          </a:xfrm>
          <a:prstGeom prst="roundRect">
            <a:avLst>
              <a:gd name="adj" fmla="val 91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280" y="1250426"/>
            <a:ext cx="3332480" cy="5348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LSH attention:</a:t>
            </a:r>
            <a:endParaRPr lang="ru-RU" sz="3600" dirty="0"/>
          </a:p>
          <a:p>
            <a:r>
              <a:rPr lang="en-US" sz="3600" dirty="0"/>
              <a:t> </a:t>
            </a:r>
            <a:r>
              <a:rPr lang="ru-RU" sz="3600" dirty="0"/>
              <a:t>группировка</a:t>
            </a:r>
            <a:r>
              <a:rPr lang="en-US" sz="3600" dirty="0"/>
              <a:t>,</a:t>
            </a:r>
            <a:endParaRPr lang="ru-RU" sz="3600" dirty="0"/>
          </a:p>
          <a:p>
            <a:r>
              <a:rPr lang="ru-RU" sz="3600" dirty="0"/>
              <a:t> сортировка</a:t>
            </a:r>
            <a:r>
              <a:rPr lang="en-US" sz="3600" dirty="0"/>
              <a:t>, </a:t>
            </a:r>
            <a:endParaRPr lang="ru-RU" sz="3600" dirty="0"/>
          </a:p>
          <a:p>
            <a:r>
              <a:rPr lang="ru-RU" sz="3600" dirty="0"/>
              <a:t> разделение</a:t>
            </a:r>
            <a:r>
              <a:rPr lang="en-US" sz="3600" dirty="0"/>
              <a:t>, </a:t>
            </a:r>
            <a:endParaRPr lang="ru-RU" sz="3600" dirty="0"/>
          </a:p>
          <a:p>
            <a:r>
              <a:rPr lang="ru-RU" sz="3600" dirty="0"/>
              <a:t> вычисление </a:t>
            </a:r>
            <a:r>
              <a:rPr lang="en-US" sz="3600" dirty="0"/>
              <a:t>attention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BF1980-A2C4-4B5F-8C9C-A77C15BA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6" y="1250426"/>
            <a:ext cx="7748110" cy="51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Обратимые остаточные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ru-RU" dirty="0"/>
              <a:t>Слой </a:t>
            </a:r>
            <a:r>
              <a:rPr lang="en-US" dirty="0" err="1"/>
              <a:t>x↦y</a:t>
            </a:r>
            <a:r>
              <a:rPr lang="en-US" dirty="0"/>
              <a:t>, normal residual layer</a:t>
            </a:r>
            <a:r>
              <a:rPr lang="ru-RU" dirty="0"/>
              <a:t>:</a:t>
            </a:r>
            <a:r>
              <a:rPr lang="en-US" dirty="0"/>
              <a:t> y=</a:t>
            </a:r>
            <a:r>
              <a:rPr lang="en-US" dirty="0" err="1"/>
              <a:t>x+F</a:t>
            </a:r>
            <a:r>
              <a:rPr lang="en-US" dirty="0"/>
              <a:t>(x)</a:t>
            </a:r>
            <a:endParaRPr lang="ru-RU" dirty="0"/>
          </a:p>
          <a:p>
            <a:r>
              <a:rPr lang="ru-RU" dirty="0"/>
              <a:t>Обратимые слои делят </a:t>
            </a:r>
            <a:r>
              <a:rPr lang="en-US" dirty="0"/>
              <a:t>input </a:t>
            </a:r>
            <a:r>
              <a:rPr lang="ru-RU" dirty="0"/>
              <a:t>и </a:t>
            </a:r>
            <a:r>
              <a:rPr lang="en-US" dirty="0"/>
              <a:t>output </a:t>
            </a:r>
            <a:r>
              <a:rPr lang="ru-RU" dirty="0"/>
              <a:t>на пары </a:t>
            </a:r>
            <a:r>
              <a:rPr lang="en-US" dirty="0"/>
              <a:t>(x1,x2)↦(y1,y2)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12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E0827-30A6-468D-9BE5-A169CF0407A2}"/>
              </a:ext>
            </a:extLst>
          </p:cNvPr>
          <p:cNvSpPr txBox="1"/>
          <p:nvPr/>
        </p:nvSpPr>
        <p:spPr>
          <a:xfrm>
            <a:off x="1209040" y="3535680"/>
            <a:ext cx="629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Вычисляем:</a:t>
            </a:r>
          </a:p>
          <a:p>
            <a:r>
              <a:rPr lang="ru-RU" sz="3600" dirty="0">
                <a:solidFill>
                  <a:srgbClr val="FF0000"/>
                </a:solidFill>
              </a:rPr>
              <a:t>y1=x1+F(x2), y2=x2+G(y1)</a:t>
            </a:r>
          </a:p>
          <a:p>
            <a:r>
              <a:rPr lang="ru-RU" sz="3600" dirty="0"/>
              <a:t>Обратить легко:</a:t>
            </a:r>
          </a:p>
          <a:p>
            <a:r>
              <a:rPr lang="ru-RU" sz="3600" dirty="0">
                <a:solidFill>
                  <a:srgbClr val="FF0000"/>
                </a:solidFill>
              </a:rPr>
              <a:t>x2=y2−G(y1),x1=y1−F(x2)</a:t>
            </a:r>
          </a:p>
        </p:txBody>
      </p:sp>
    </p:spTree>
    <p:extLst>
      <p:ext uri="{BB962C8B-B14F-4D97-AF65-F5344CB8AC3E}">
        <p14:creationId xmlns:p14="http://schemas.microsoft.com/office/powerpoint/2010/main" val="33363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Обратимые остаточные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err="1"/>
              <a:t>Реформер</a:t>
            </a:r>
            <a:r>
              <a:rPr lang="ru-RU" sz="3600" dirty="0"/>
              <a:t> применяет ту же идею к трансформеру</a:t>
            </a:r>
          </a:p>
          <a:p>
            <a:endParaRPr lang="ru-RU" sz="3600" dirty="0"/>
          </a:p>
          <a:p>
            <a:r>
              <a:rPr lang="ru-RU" sz="3600" dirty="0"/>
              <a:t>Комбинируем </a:t>
            </a:r>
            <a:r>
              <a:rPr lang="en-US" sz="3600" dirty="0"/>
              <a:t>attention (F) </a:t>
            </a:r>
            <a:r>
              <a:rPr lang="ru-RU" sz="3600" dirty="0"/>
              <a:t>и</a:t>
            </a:r>
            <a:r>
              <a:rPr lang="en-US" sz="3600" dirty="0"/>
              <a:t> </a:t>
            </a:r>
            <a:r>
              <a:rPr lang="ru-RU" sz="3600" dirty="0"/>
              <a:t>слои с прямой связью </a:t>
            </a:r>
            <a:r>
              <a:rPr lang="en-US" sz="3600" dirty="0"/>
              <a:t>(G) </a:t>
            </a:r>
            <a:r>
              <a:rPr lang="ru-RU" sz="3600" dirty="0"/>
              <a:t>внутри</a:t>
            </a:r>
            <a:r>
              <a:rPr lang="en-US" sz="3600" dirty="0"/>
              <a:t> </a:t>
            </a:r>
            <a:r>
              <a:rPr lang="ru-RU" sz="3600" dirty="0"/>
              <a:t>реверсивного блока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Y1=X1+Attention(X2),</a:t>
            </a:r>
            <a:r>
              <a:rPr lang="ru-RU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Y2=X2+FeedForward(Y1)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18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-109073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Обратимые остаточные нейросети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253016"/>
            <a:ext cx="10515600" cy="846773"/>
          </a:xfrm>
        </p:spPr>
        <p:txBody>
          <a:bodyPr>
            <a:noAutofit/>
          </a:bodyPr>
          <a:lstStyle/>
          <a:p>
            <a:r>
              <a:rPr lang="ru-RU" sz="3600" dirty="0"/>
              <a:t>Память может быть еще уменьшена</a:t>
            </a:r>
            <a:r>
              <a:rPr lang="en-US" sz="3600" dirty="0"/>
              <a:t> </a:t>
            </a:r>
            <a:endParaRPr lang="ru-RU" sz="3600" dirty="0"/>
          </a:p>
          <a:p>
            <a:r>
              <a:rPr lang="ru-RU" sz="3600" dirty="0"/>
              <a:t>Разделим для этого вычисления с прямой связью</a:t>
            </a:r>
            <a:r>
              <a:rPr lang="en-US" sz="3600" dirty="0"/>
              <a:t>: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4283C2C-15A4-45AD-9BA4-057CF014C7C2}"/>
              </a:ext>
            </a:extLst>
          </p:cNvPr>
          <p:cNvSpPr txBox="1">
            <a:spLocks/>
          </p:cNvSpPr>
          <p:nvPr/>
        </p:nvSpPr>
        <p:spPr>
          <a:xfrm>
            <a:off x="604520" y="3168526"/>
            <a:ext cx="11516360" cy="146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Y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[Y</a:t>
            </a:r>
            <a:r>
              <a:rPr lang="en-US" sz="3200" baseline="30000" dirty="0">
                <a:solidFill>
                  <a:srgbClr val="FF0000"/>
                </a:solidFill>
              </a:rPr>
              <a:t>(1)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;…;Y</a:t>
            </a:r>
            <a:r>
              <a:rPr lang="en-US" sz="3200" baseline="30000" dirty="0">
                <a:solidFill>
                  <a:srgbClr val="FF0000"/>
                </a:solidFill>
              </a:rPr>
              <a:t>(c)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]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[X</a:t>
            </a:r>
            <a:r>
              <a:rPr lang="en-US" sz="3200" baseline="30000" dirty="0">
                <a:solidFill>
                  <a:srgbClr val="FF0000"/>
                </a:solidFill>
              </a:rPr>
              <a:t>(1)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ru-RU" sz="3200" baseline="-250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FeedForward</a:t>
            </a:r>
            <a:r>
              <a:rPr lang="en-US" sz="3200" dirty="0">
                <a:solidFill>
                  <a:srgbClr val="FF0000"/>
                </a:solidFill>
              </a:rPr>
              <a:t>(Y</a:t>
            </a:r>
            <a:r>
              <a:rPr lang="en-US" sz="3200" baseline="30000" dirty="0">
                <a:solidFill>
                  <a:srgbClr val="FF0000"/>
                </a:solidFill>
              </a:rPr>
              <a:t>(1)</a:t>
            </a:r>
            <a:r>
              <a:rPr lang="ru-RU" sz="3200" baseline="30000" dirty="0">
                <a:solidFill>
                  <a:srgbClr val="FF0000"/>
                </a:solidFill>
              </a:rPr>
              <a:t> 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);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…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;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X</a:t>
            </a:r>
            <a:r>
              <a:rPr lang="en-US" sz="3200" baseline="30000" dirty="0">
                <a:solidFill>
                  <a:srgbClr val="FF0000"/>
                </a:solidFill>
              </a:rPr>
              <a:t>(c)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FeedForward</a:t>
            </a:r>
            <a:r>
              <a:rPr lang="en-US" sz="3200" dirty="0">
                <a:solidFill>
                  <a:srgbClr val="FF0000"/>
                </a:solidFill>
              </a:rPr>
              <a:t>(Y</a:t>
            </a:r>
            <a:r>
              <a:rPr lang="en-US" sz="3200" baseline="30000" dirty="0">
                <a:solidFill>
                  <a:srgbClr val="FF0000"/>
                </a:solidFill>
              </a:rPr>
              <a:t>(c)</a:t>
            </a:r>
            <a:r>
              <a:rPr lang="en-US" sz="3200" baseline="-250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0000"/>
                </a:solidFill>
              </a:rPr>
              <a:t>)]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8320195-1E14-48DC-ABD9-FD28E546953A}"/>
              </a:ext>
            </a:extLst>
          </p:cNvPr>
          <p:cNvSpPr txBox="1">
            <a:spLocks/>
          </p:cNvSpPr>
          <p:nvPr/>
        </p:nvSpPr>
        <p:spPr>
          <a:xfrm>
            <a:off x="604520" y="5092407"/>
            <a:ext cx="10515600" cy="1054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Полученный обратимый трансформер может не хранить активацию в каждом слое</a:t>
            </a:r>
          </a:p>
        </p:txBody>
      </p:sp>
    </p:spTree>
    <p:extLst>
      <p:ext uri="{BB962C8B-B14F-4D97-AF65-F5344CB8AC3E}">
        <p14:creationId xmlns:p14="http://schemas.microsoft.com/office/powerpoint/2010/main" val="22582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421005"/>
            <a:ext cx="4881880" cy="1245235"/>
          </a:xfrm>
        </p:spPr>
        <p:txBody>
          <a:bodyPr>
            <a:normAutofit/>
          </a:bodyPr>
          <a:lstStyle/>
          <a:p>
            <a:r>
              <a:rPr lang="ru-RU" sz="6000" dirty="0"/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2374503"/>
            <a:ext cx="10408920" cy="3708242"/>
          </a:xfrm>
        </p:spPr>
        <p:txBody>
          <a:bodyPr>
            <a:noAutofit/>
          </a:bodyPr>
          <a:lstStyle/>
          <a:p>
            <a:r>
              <a:rPr lang="ru-RU" sz="4400" dirty="0"/>
              <a:t>Благодаря </a:t>
            </a:r>
            <a:r>
              <a:rPr lang="en-US" sz="4400" dirty="0"/>
              <a:t>LSH attention </a:t>
            </a:r>
            <a:r>
              <a:rPr lang="ru-RU" sz="4400" dirty="0"/>
              <a:t>уменьшили сложность до </a:t>
            </a:r>
            <a:r>
              <a:rPr lang="en-US" sz="4400" dirty="0"/>
              <a:t>O(</a:t>
            </a:r>
            <a:r>
              <a:rPr lang="en-US" sz="4400" dirty="0" err="1"/>
              <a:t>LlogL</a:t>
            </a:r>
            <a:r>
              <a:rPr lang="en-US" sz="4400" dirty="0"/>
              <a:t>).</a:t>
            </a:r>
          </a:p>
          <a:p>
            <a:r>
              <a:rPr lang="ru-RU" sz="4400" dirty="0"/>
              <a:t>Благодаря обратимости остаточных слоев храним активации только 1 раз за обучение, вместо </a:t>
            </a:r>
            <a:r>
              <a:rPr lang="en-US" sz="4400" dirty="0"/>
              <a:t>N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Проблемы трансформеров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920" cy="4189095"/>
          </a:xfrm>
        </p:spPr>
        <p:txBody>
          <a:bodyPr>
            <a:normAutofit/>
          </a:bodyPr>
          <a:lstStyle/>
          <a:p>
            <a:r>
              <a:rPr lang="ru-RU" sz="4400" dirty="0"/>
              <a:t>N слоёв – в N раз больше памяти (хранение активации для обратного распространения)</a:t>
            </a:r>
          </a:p>
          <a:p>
            <a:r>
              <a:rPr lang="ru-RU" sz="4400" dirty="0"/>
              <a:t>Промежуточные слои FF часто достаточно большие.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17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2931160"/>
            <a:ext cx="10662920" cy="4189095"/>
          </a:xfrm>
        </p:spPr>
        <p:txBody>
          <a:bodyPr>
            <a:normAutofit/>
          </a:bodyPr>
          <a:lstStyle/>
          <a:p>
            <a:r>
              <a:rPr lang="ru-RU" sz="4400" dirty="0"/>
              <a:t>Матрица </a:t>
            </a:r>
            <a:r>
              <a:rPr lang="en-US" sz="4400" dirty="0"/>
              <a:t>attention</a:t>
            </a:r>
            <a:r>
              <a:rPr lang="ru-RU" sz="4400" dirty="0"/>
              <a:t> на последовательностях длины L часто требует O(L</a:t>
            </a:r>
            <a:r>
              <a:rPr lang="ru-RU" sz="4400" baseline="30000" dirty="0"/>
              <a:t>2</a:t>
            </a:r>
            <a:r>
              <a:rPr lang="ru-RU" sz="4400" dirty="0"/>
              <a:t>) как в памяти, так и во времени.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3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4B7C11-31B3-4AF5-A778-77832FA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Проблемы трансформеров </a:t>
            </a:r>
          </a:p>
        </p:txBody>
      </p:sp>
    </p:spTree>
    <p:extLst>
      <p:ext uri="{BB962C8B-B14F-4D97-AF65-F5344CB8AC3E}">
        <p14:creationId xmlns:p14="http://schemas.microsoft.com/office/powerpoint/2010/main" val="14136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Как их решить?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7240" cy="1110615"/>
          </a:xfrm>
        </p:spPr>
        <p:txBody>
          <a:bodyPr>
            <a:normAutofit/>
          </a:bodyPr>
          <a:lstStyle/>
          <a:p>
            <a:r>
              <a:rPr lang="ru-RU" sz="6000" dirty="0" err="1"/>
              <a:t>Реформер</a:t>
            </a:r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8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908333"/>
            <a:ext cx="1077468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ru-RU" sz="4000" dirty="0"/>
              <a:t>скалярное произведение</a:t>
            </a:r>
            <a:r>
              <a:rPr lang="en-US" sz="4000" dirty="0"/>
              <a:t> attention</a:t>
            </a:r>
            <a:r>
              <a:rPr lang="ru-RU" sz="4000" dirty="0"/>
              <a:t> -</a:t>
            </a:r>
            <a:r>
              <a:rPr lang="en-US" sz="4000" dirty="0"/>
              <a:t>&gt; </a:t>
            </a:r>
            <a:r>
              <a:rPr lang="ru-RU" sz="4000" dirty="0"/>
              <a:t>LSH</a:t>
            </a:r>
            <a:br>
              <a:rPr lang="en-US" sz="4000" dirty="0"/>
            </a:br>
            <a:r>
              <a:rPr lang="ru-RU" sz="4000" dirty="0"/>
              <a:t>O(L</a:t>
            </a:r>
            <a:r>
              <a:rPr lang="ru-RU" sz="4000" baseline="30000" dirty="0"/>
              <a:t>2</a:t>
            </a:r>
            <a:r>
              <a:rPr lang="ru-RU" sz="4000" dirty="0"/>
              <a:t>) -</a:t>
            </a:r>
            <a:r>
              <a:rPr lang="en-US" sz="4000" dirty="0"/>
              <a:t>&gt;</a:t>
            </a:r>
            <a:r>
              <a:rPr lang="ru-RU" sz="4000" dirty="0"/>
              <a:t> O(L</a:t>
            </a:r>
            <a:r>
              <a:rPr lang="en-US" sz="4000" dirty="0"/>
              <a:t>log</a:t>
            </a:r>
            <a:r>
              <a:rPr lang="ru-RU" sz="4000" dirty="0"/>
              <a:t>L)</a:t>
            </a:r>
            <a:endParaRPr lang="en-US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A67F30B-A527-4081-AA6C-C39B2F34E21C}"/>
              </a:ext>
            </a:extLst>
          </p:cNvPr>
          <p:cNvSpPr txBox="1">
            <a:spLocks/>
          </p:cNvSpPr>
          <p:nvPr/>
        </p:nvSpPr>
        <p:spPr>
          <a:xfrm>
            <a:off x="695960" y="3971133"/>
            <a:ext cx="10434320" cy="243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/>
              <a:t>Стандартные остаточные блоки</a:t>
            </a:r>
            <a:r>
              <a:rPr lang="en-US" sz="4000" dirty="0"/>
              <a:t> </a:t>
            </a:r>
            <a:r>
              <a:rPr lang="ru-RU" sz="4000" dirty="0"/>
              <a:t>-</a:t>
            </a:r>
            <a:r>
              <a:rPr lang="en-US" sz="4000" dirty="0"/>
              <a:t>&gt; </a:t>
            </a:r>
            <a:r>
              <a:rPr lang="ru-RU" sz="4000" dirty="0"/>
              <a:t>обратимые остаточные слои</a:t>
            </a:r>
            <a:br>
              <a:rPr lang="ru-RU" sz="4000" dirty="0"/>
            </a:br>
            <a:r>
              <a:rPr lang="en-US" sz="4000" dirty="0"/>
              <a:t>N </a:t>
            </a:r>
            <a:r>
              <a:rPr lang="ru-RU" sz="4000" dirty="0"/>
              <a:t>активаций -</a:t>
            </a:r>
            <a:r>
              <a:rPr lang="en-US" sz="4000" dirty="0"/>
              <a:t>&gt; 1 </a:t>
            </a:r>
            <a:r>
              <a:rPr lang="ru-RU" sz="4000" dirty="0"/>
              <a:t>активация сохраняется</a:t>
            </a:r>
            <a:endParaRPr lang="en-US" sz="400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51DFD08-C2B7-43AD-ACB1-6B3B7C76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Что нового в </a:t>
            </a:r>
            <a:r>
              <a:rPr lang="ru-RU" sz="5400" dirty="0" err="1"/>
              <a:t>реформере</a:t>
            </a:r>
            <a:r>
              <a:rPr lang="ru-RU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908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20" y="3429001"/>
            <a:ext cx="10515600" cy="2209800"/>
          </a:xfrm>
        </p:spPr>
        <p:txBody>
          <a:bodyPr>
            <a:normAutofit/>
          </a:bodyPr>
          <a:lstStyle/>
          <a:p>
            <a:r>
              <a:rPr lang="ru-RU" dirty="0"/>
              <a:t>Нас интересуют только самые большие элементы в </a:t>
            </a:r>
            <a:r>
              <a:rPr lang="en-US" dirty="0"/>
              <a:t>QK.</a:t>
            </a:r>
          </a:p>
          <a:p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qi∈Q</a:t>
            </a:r>
            <a:r>
              <a:rPr lang="en-US" dirty="0"/>
              <a:t> </a:t>
            </a:r>
            <a:r>
              <a:rPr lang="ru-RU" dirty="0"/>
              <a:t>ищем ближайшие к </a:t>
            </a:r>
            <a:r>
              <a:rPr lang="en-US" dirty="0"/>
              <a:t>qi </a:t>
            </a:r>
            <a:r>
              <a:rPr lang="ru-RU" dirty="0"/>
              <a:t>строки в</a:t>
            </a:r>
            <a:r>
              <a:rPr lang="en-US" dirty="0"/>
              <a:t> K</a:t>
            </a:r>
            <a:r>
              <a:rPr lang="ru-RU" dirty="0"/>
              <a:t>.</a:t>
            </a:r>
          </a:p>
          <a:p>
            <a:r>
              <a:rPr lang="ru-RU" dirty="0"/>
              <a:t>Для быстрого поиска используем</a:t>
            </a:r>
            <a:r>
              <a:rPr lang="en-US" dirty="0"/>
              <a:t> Locality-Sensitive Hashing (LSH) </a:t>
            </a:r>
            <a:r>
              <a:rPr lang="ru-RU" dirty="0"/>
              <a:t>в </a:t>
            </a:r>
            <a:r>
              <a:rPr lang="en-US" dirty="0"/>
              <a:t>attention</a:t>
            </a: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3882E7-4B49-4ED4-92C0-78CA6C20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5" t="14597" r="2790" b="15231"/>
          <a:stretch/>
        </p:blipFill>
        <p:spPr>
          <a:xfrm>
            <a:off x="1964275" y="1325563"/>
            <a:ext cx="6895245" cy="1194355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8B01C75C-E6CC-4F74-AAF2-167DDE037645}"/>
              </a:ext>
            </a:extLst>
          </p:cNvPr>
          <p:cNvSpPr/>
          <p:nvPr/>
        </p:nvSpPr>
        <p:spPr>
          <a:xfrm>
            <a:off x="7122160" y="1341159"/>
            <a:ext cx="1239520" cy="686356"/>
          </a:xfrm>
          <a:prstGeom prst="ellipse">
            <a:avLst/>
          </a:prstGeom>
          <a:noFill/>
          <a:ln w="76200">
            <a:solidFill>
              <a:srgbClr val="E062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448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32F02-EB80-9641-9D8B-1CA3D19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4613592"/>
            <a:ext cx="11526520" cy="2092960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Схема хэширования</a:t>
            </a:r>
            <a:r>
              <a:rPr lang="en-US" sz="3600" dirty="0"/>
              <a:t> </a:t>
            </a:r>
            <a:r>
              <a:rPr lang="en-US" sz="3600" dirty="0" err="1"/>
              <a:t>x↦h</a:t>
            </a:r>
            <a:r>
              <a:rPr lang="en-US" sz="3600" dirty="0"/>
              <a:t>(x) </a:t>
            </a:r>
            <a:r>
              <a:rPr lang="ru-RU" sz="3600" dirty="0"/>
              <a:t>является </a:t>
            </a:r>
            <a:r>
              <a:rPr lang="en-US" sz="3600" dirty="0"/>
              <a:t>locality-sensitive</a:t>
            </a:r>
            <a:r>
              <a:rPr lang="ru-RU" sz="3600" dirty="0"/>
              <a:t>,</a:t>
            </a:r>
            <a:r>
              <a:rPr lang="en-US" sz="3600" dirty="0"/>
              <a:t> </a:t>
            </a:r>
            <a:r>
              <a:rPr lang="ru-RU" sz="3600" dirty="0"/>
              <a:t>если сохраняет информацию о расстоянии между данными</a:t>
            </a:r>
            <a:r>
              <a:rPr lang="en-US" sz="3600" dirty="0"/>
              <a:t> </a:t>
            </a:r>
            <a:r>
              <a:rPr lang="ru-RU" sz="3600" dirty="0"/>
              <a:t>так</a:t>
            </a:r>
            <a:r>
              <a:rPr lang="en-US" sz="3600" dirty="0"/>
              <a:t>, </a:t>
            </a:r>
            <a:r>
              <a:rPr lang="ru-RU" sz="3600" dirty="0"/>
              <a:t>что близкие вектора получают одинаковые хэши, а далекие получают совершенно разные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06208-81F2-4AD1-930E-C67ADACC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2" b="13519"/>
          <a:stretch/>
        </p:blipFill>
        <p:spPr>
          <a:xfrm>
            <a:off x="492760" y="787083"/>
            <a:ext cx="7522861" cy="3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5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3D5D83-41B8-4702-937F-135CF53EDA40}"/>
              </a:ext>
            </a:extLst>
          </p:cNvPr>
          <p:cNvSpPr txBox="1">
            <a:spLocks/>
          </p:cNvSpPr>
          <p:nvPr/>
        </p:nvSpPr>
        <p:spPr>
          <a:xfrm>
            <a:off x="767080" y="1577022"/>
            <a:ext cx="10398760" cy="185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err="1"/>
              <a:t>Реформер</a:t>
            </a:r>
            <a:r>
              <a:rPr lang="ru-RU" sz="4000" dirty="0"/>
              <a:t> адаптирует схему хэширования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E29F9D2F-5443-4862-94DB-305BE1FAF36F}"/>
              </a:ext>
            </a:extLst>
          </p:cNvPr>
          <p:cNvSpPr txBox="1">
            <a:spLocks/>
          </p:cNvSpPr>
          <p:nvPr/>
        </p:nvSpPr>
        <p:spPr>
          <a:xfrm>
            <a:off x="589280" y="3966686"/>
            <a:ext cx="10398760" cy="1851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Фиксированная случайная матрица </a:t>
            </a:r>
            <a:r>
              <a:rPr lang="en-US" sz="3600" dirty="0" err="1"/>
              <a:t>R∈R</a:t>
            </a:r>
            <a:r>
              <a:rPr lang="en-US" sz="3600" baseline="30000" dirty="0" err="1"/>
              <a:t>d×b</a:t>
            </a:r>
            <a:r>
              <a:rPr lang="en-US" sz="3600" baseline="30000" dirty="0"/>
              <a:t>/2 </a:t>
            </a:r>
            <a:r>
              <a:rPr lang="en-US" sz="3600" dirty="0"/>
              <a:t>, b - </a:t>
            </a:r>
            <a:r>
              <a:rPr lang="ru-RU" sz="3600" dirty="0" err="1"/>
              <a:t>гиперпараметр</a:t>
            </a:r>
            <a:endParaRPr lang="ru-RU" sz="3600" dirty="0"/>
          </a:p>
          <a:p>
            <a:r>
              <a:rPr lang="en-US" sz="3600" dirty="0">
                <a:solidFill>
                  <a:srgbClr val="FF0000"/>
                </a:solidFill>
              </a:rPr>
              <a:t>h(x)=argmax([</a:t>
            </a:r>
            <a:r>
              <a:rPr lang="en-US" sz="3600" dirty="0" err="1">
                <a:solidFill>
                  <a:srgbClr val="FF0000"/>
                </a:solidFill>
              </a:rPr>
              <a:t>xR</a:t>
            </a:r>
            <a:r>
              <a:rPr lang="en-US" sz="3600" dirty="0">
                <a:solidFill>
                  <a:srgbClr val="FF0000"/>
                </a:solidFill>
              </a:rPr>
              <a:t>;−</a:t>
            </a:r>
            <a:r>
              <a:rPr lang="en-US" sz="3600" dirty="0" err="1">
                <a:solidFill>
                  <a:srgbClr val="FF0000"/>
                </a:solidFill>
              </a:rPr>
              <a:t>xR</a:t>
            </a:r>
            <a:r>
              <a:rPr lang="en-US" sz="3600" dirty="0">
                <a:solidFill>
                  <a:srgbClr val="FF0000"/>
                </a:solidFill>
              </a:rPr>
              <a:t>])</a:t>
            </a:r>
          </a:p>
          <a:p>
            <a:endParaRPr lang="ru-RU" sz="3600" dirty="0"/>
          </a:p>
        </p:txBody>
      </p:sp>
      <p:sp>
        <p:nvSpPr>
          <p:cNvPr id="12" name="AutoShape 4" descr="\mathbb {R} ">
            <a:extLst>
              <a:ext uri="{FF2B5EF4-FFF2-40B4-BE49-F238E27FC236}">
                <a16:creationId xmlns:a16="http://schemas.microsoft.com/office/drawing/2014/main" id="{B48F9F65-C0C8-4254-83DF-A16870D2E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5760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06797-5BA5-5C4F-AA9D-EA010B04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Locality-Sensitive Hashing Attention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0E5D66-0CF6-444E-839D-F221BDA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988C-23E2-DB44-A48F-6D18C7C98966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B71FA3-7604-4F13-85BC-178D1CF7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796212"/>
            <a:ext cx="11231880" cy="31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2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485</Words>
  <Application>Microsoft Office PowerPoint</Application>
  <PresentationFormat>Широкоэкранный</PresentationFormat>
  <Paragraphs>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 Neue</vt:lpstr>
      <vt:lpstr>Helvetica Neue Medium</vt:lpstr>
      <vt:lpstr>Тема Office</vt:lpstr>
      <vt:lpstr>Locality-Sensitive Hashing (Reformer)</vt:lpstr>
      <vt:lpstr>Проблемы трансформеров</vt:lpstr>
      <vt:lpstr>Проблемы трансформеров </vt:lpstr>
      <vt:lpstr>Как их решить?</vt:lpstr>
      <vt:lpstr>Что нового в реформере?</vt:lpstr>
      <vt:lpstr>Locality-Sensitive Hashing Attention</vt:lpstr>
      <vt:lpstr>Locality-Sensitive Hashing Attention</vt:lpstr>
      <vt:lpstr>Locality-Sensitive Hashing Attention</vt:lpstr>
      <vt:lpstr>Locality-Sensitive Hashing Attention</vt:lpstr>
      <vt:lpstr>Locality-Sensitive Hashing Attention</vt:lpstr>
      <vt:lpstr>Locality-Sensitive Hashing Attention</vt:lpstr>
      <vt:lpstr>Обратимые остаточные нейросети</vt:lpstr>
      <vt:lpstr>Обратимые остаточные нейросети</vt:lpstr>
      <vt:lpstr>Обратимые остаточные нейросети</vt:lpstr>
      <vt:lpstr>Результаты: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раздела</dc:title>
  <dc:creator>Денис Козлов</dc:creator>
  <cp:lastModifiedBy>Лилия Курченко</cp:lastModifiedBy>
  <cp:revision>3</cp:revision>
  <dcterms:created xsi:type="dcterms:W3CDTF">2021-12-05T13:37:19Z</dcterms:created>
  <dcterms:modified xsi:type="dcterms:W3CDTF">2021-12-13T10:50:36Z</dcterms:modified>
</cp:coreProperties>
</file>