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71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E718B-9658-42D3-908B-EB4A7C9712F9}" type="doc">
      <dgm:prSet loTypeId="urn:microsoft.com/office/officeart/2005/8/layout/vList4" loCatId="list" qsTypeId="urn:microsoft.com/office/officeart/2005/8/quickstyle/simple1" qsCatId="simple" csTypeId="urn:microsoft.com/office/officeart/2005/8/colors/accent0_2" csCatId="accent1" phldr="0"/>
      <dgm:spPr/>
      <dgm:t>
        <a:bodyPr/>
        <a:p>
          <a:endParaRPr lang="en-US"/>
        </a:p>
      </dgm:t>
    </dgm:pt>
    <dgm:pt modelId="{7CA35C6E-7C46-4797-8A42-DCA022D7A78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en-US">
              <a:sym typeface="+mn-ea"/>
            </a:rPr>
            <a:t>Изучение метода обучения </a:t>
          </a:r>
          <a:r>
            <a:rPr lang="en-US" altLang="en-US">
              <a:sym typeface="+mn-ea"/>
            </a:rPr>
            <a:t>RLHF </a:t>
          </a:r>
          <a:r>
            <a:rPr lang="ru-RU" altLang="en-US">
              <a:sym typeface="+mn-ea"/>
            </a:rPr>
            <a:t>на языковой модели персонального ассистента. </a:t>
          </a:r>
          <a:endParaRPr lang="ru-RU" altLang="en-US"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en-US">
              <a:sym typeface="+mn-ea"/>
            </a:rPr>
            <a:t>Решение проблемы helpful </a:t>
          </a:r>
          <a:r>
            <a:rPr lang="en-US" altLang="en-US">
              <a:sym typeface="+mn-ea"/>
            </a:rPr>
            <a:t>vs </a:t>
          </a:r>
          <a:r>
            <a:rPr lang="ru-RU" altLang="en-US">
              <a:sym typeface="+mn-ea"/>
            </a:rPr>
            <a:t>harmless</a:t>
          </a:r>
          <a:r>
            <a:rPr lang="en-US" altLang="ru-RU">
              <a:sym typeface="+mn-ea"/>
            </a:rPr>
            <a:t>.</a:t>
          </a:r>
          <a:r>
            <a:rPr lang="en-US"/>
            <a:t/>
          </a:r>
          <a:endParaRPr lang="en-US"/>
        </a:p>
      </dgm:t>
    </dgm:pt>
    <dgm:pt modelId="{FA4CC6AE-475B-4D5D-AEBF-E8621255EB5F}" cxnId="{2A215B06-2D5B-4700-8C84-3C8B3F6AA02E}" type="parTrans">
      <dgm:prSet/>
      <dgm:spPr/>
      <dgm:t>
        <a:bodyPr/>
        <a:p>
          <a:endParaRPr lang="en-US"/>
        </a:p>
      </dgm:t>
    </dgm:pt>
    <dgm:pt modelId="{B3E4CB04-4EAF-415F-BAB5-2E611B0CE1CF}" cxnId="{2A215B06-2D5B-4700-8C84-3C8B3F6AA02E}" type="sibTrans">
      <dgm:prSet/>
      <dgm:spPr/>
      <dgm:t>
        <a:bodyPr/>
        <a:p>
          <a:endParaRPr lang="en-US"/>
        </a:p>
      </dgm:t>
    </dgm:pt>
    <dgm:pt modelId="{9B3FCC69-D90A-4B8C-B14B-952F56CE359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ru-RU">
              <a:sym typeface="+mn-ea"/>
            </a:rPr>
            <a:t>Изучение эффектов в области </a:t>
          </a:r>
          <a:r>
            <a:rPr lang="en-US" altLang="ru-RU">
              <a:sym typeface="+mn-ea"/>
            </a:rPr>
            <a:t>RL</a:t>
          </a:r>
          <a:r>
            <a:rPr lang="ru-RU" altLang="ru-RU">
              <a:sym typeface="+mn-ea"/>
            </a:rPr>
            <a:t>.</a:t>
          </a:r>
          <a:r>
            <a:rPr lang="en-US"/>
            <a:t/>
          </a:r>
          <a:endParaRPr lang="en-US"/>
        </a:p>
      </dgm:t>
    </dgm:pt>
    <dgm:pt modelId="{6566F408-C1BF-4823-B02A-D15F3569BA22}" cxnId="{06E450A5-1286-48D9-94C0-5E92370F399E}" type="parTrans">
      <dgm:prSet/>
      <dgm:spPr/>
      <dgm:t>
        <a:bodyPr/>
        <a:p>
          <a:endParaRPr lang="en-US"/>
        </a:p>
      </dgm:t>
    </dgm:pt>
    <dgm:pt modelId="{21E16C35-FFFC-48AF-ACC9-821F23AE1333}" cxnId="{06E450A5-1286-48D9-94C0-5E92370F399E}" type="sibTrans">
      <dgm:prSet/>
      <dgm:spPr/>
      <dgm:t>
        <a:bodyPr/>
        <a:p>
          <a:endParaRPr lang="en-US"/>
        </a:p>
      </dgm:t>
    </dgm:pt>
    <dgm:pt modelId="{7C7EB1EF-EE42-409B-9E0A-15115F48CFA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ru-RU">
              <a:sym typeface="+mn-ea"/>
            </a:rPr>
            <a:t>Открытые базы данных взаимодействия модели с человеком!</a:t>
          </a:r>
          <a:r>
            <a:rPr lang="en-US"/>
            <a:t/>
          </a:r>
          <a:endParaRPr lang="en-US"/>
        </a:p>
      </dgm:t>
    </dgm:pt>
    <dgm:pt modelId="{C8D6C08E-C6E1-4309-8483-D779EC44C348}" cxnId="{FB91D18C-837C-43C6-AD81-E28ADAC3084C}" type="parTrans">
      <dgm:prSet/>
      <dgm:spPr/>
      <dgm:t>
        <a:bodyPr/>
        <a:p>
          <a:endParaRPr lang="en-US"/>
        </a:p>
      </dgm:t>
    </dgm:pt>
    <dgm:pt modelId="{665D2D1D-86FC-45EB-A5D3-8A4C55326DA6}" cxnId="{FB91D18C-837C-43C6-AD81-E28ADAC3084C}" type="sibTrans">
      <dgm:prSet/>
      <dgm:spPr/>
      <dgm:t>
        <a:bodyPr/>
        <a:p>
          <a:endParaRPr lang="en-US"/>
        </a:p>
      </dgm:t>
    </dgm:pt>
    <dgm:pt modelId="{9D8FDF43-5F22-4C58-95A6-F6FA2BC1C4FF}" type="pres">
      <dgm:prSet presAssocID="{EBAE718B-9658-42D3-908B-EB4A7C9712F9}" presName="linear" presStyleCnt="0">
        <dgm:presLayoutVars>
          <dgm:dir/>
          <dgm:resizeHandles val="exact"/>
        </dgm:presLayoutVars>
      </dgm:prSet>
      <dgm:spPr/>
    </dgm:pt>
    <dgm:pt modelId="{90F28F1B-BFCA-4AA0-91E0-00F817812988}" type="pres">
      <dgm:prSet presAssocID="{7CA35C6E-7C46-4797-8A42-DCA022D7A785}" presName="comp" presStyleCnt="0"/>
      <dgm:spPr/>
    </dgm:pt>
    <dgm:pt modelId="{59E8ACA1-F6CD-4305-8E84-F80CD676165B}" type="pres">
      <dgm:prSet presAssocID="{7CA35C6E-7C46-4797-8A42-DCA022D7A785}" presName="box" presStyleLbl="node1" presStyleIdx="0" presStyleCnt="3"/>
      <dgm:spPr/>
    </dgm:pt>
    <dgm:pt modelId="{7D3926AE-D279-4284-8D3C-73162E8460EB}" type="pres">
      <dgm:prSet presAssocID="{7CA35C6E-7C46-4797-8A42-DCA022D7A785}" presName="img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F9ED24FD-8912-4203-85DC-387A30A0B443}" type="pres">
      <dgm:prSet presAssocID="{7CA35C6E-7C46-4797-8A42-DCA022D7A785}" presName="text" presStyleCnt="0">
        <dgm:presLayoutVars>
          <dgm:bulletEnabled val="1"/>
        </dgm:presLayoutVars>
      </dgm:prSet>
      <dgm:spPr/>
    </dgm:pt>
    <dgm:pt modelId="{EA370BF9-61F4-4BBE-9D45-1C3713175010}" type="pres">
      <dgm:prSet presAssocID="{B3E4CB04-4EAF-415F-BAB5-2E611B0CE1CF}" presName="spacer" presStyleCnt="0"/>
      <dgm:spPr/>
    </dgm:pt>
    <dgm:pt modelId="{40FC0718-56A6-4FC8-AF46-C62CEBD47C6E}" type="pres">
      <dgm:prSet presAssocID="{9B3FCC69-D90A-4B8C-B14B-952F56CE3593}" presName="comp" presStyleCnt="0"/>
      <dgm:spPr/>
    </dgm:pt>
    <dgm:pt modelId="{D7042EFD-CCE5-4CA8-A3F3-419686917197}" type="pres">
      <dgm:prSet presAssocID="{9B3FCC69-D90A-4B8C-B14B-952F56CE3593}" presName="box" presStyleLbl="node1" presStyleIdx="1" presStyleCnt="3"/>
      <dgm:spPr/>
    </dgm:pt>
    <dgm:pt modelId="{496928D0-279A-404C-9494-F9AEFF1DA841}" type="pres">
      <dgm:prSet presAssocID="{9B3FCC69-D90A-4B8C-B14B-952F56CE3593}" presName="img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6BC3DDFE-6E6C-4FDD-A060-90502780408B}" type="pres">
      <dgm:prSet presAssocID="{9B3FCC69-D90A-4B8C-B14B-952F56CE3593}" presName="text" presStyleCnt="0">
        <dgm:presLayoutVars>
          <dgm:bulletEnabled val="1"/>
        </dgm:presLayoutVars>
      </dgm:prSet>
      <dgm:spPr/>
    </dgm:pt>
    <dgm:pt modelId="{2A907511-2512-4DF3-8654-94AEE97BEABE}" type="pres">
      <dgm:prSet presAssocID="{21E16C35-FFFC-48AF-ACC9-821F23AE1333}" presName="spacer" presStyleCnt="0"/>
      <dgm:spPr/>
    </dgm:pt>
    <dgm:pt modelId="{C7C37455-B6E1-4A17-9E8F-A863B96D9EC5}" type="pres">
      <dgm:prSet presAssocID="{7C7EB1EF-EE42-409B-9E0A-15115F48CFAF}" presName="comp" presStyleCnt="0"/>
      <dgm:spPr/>
    </dgm:pt>
    <dgm:pt modelId="{F7325B12-B68A-4A84-8ED8-D4B790DBB36E}" type="pres">
      <dgm:prSet presAssocID="{7C7EB1EF-EE42-409B-9E0A-15115F48CFAF}" presName="box" presStyleLbl="node1" presStyleIdx="2" presStyleCnt="3"/>
      <dgm:spPr/>
    </dgm:pt>
    <dgm:pt modelId="{6E1FFB89-BF20-43BD-ACE3-941E30684381}" type="pres">
      <dgm:prSet presAssocID="{7C7EB1EF-EE42-409B-9E0A-15115F48CFAF}" presName="img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F69C9C61-A40B-4B2E-B8E2-B1A4181B3902}" type="pres">
      <dgm:prSet presAssocID="{7C7EB1EF-EE42-409B-9E0A-15115F48CFAF}" presName="text" presStyleCnt="0">
        <dgm:presLayoutVars>
          <dgm:bulletEnabled val="1"/>
        </dgm:presLayoutVars>
      </dgm:prSet>
      <dgm:spPr/>
    </dgm:pt>
  </dgm:ptLst>
  <dgm:cxnLst>
    <dgm:cxn modelId="{2A215B06-2D5B-4700-8C84-3C8B3F6AA02E}" srcId="{EBAE718B-9658-42D3-908B-EB4A7C9712F9}" destId="{7CA35C6E-7C46-4797-8A42-DCA022D7A785}" srcOrd="0" destOrd="0" parTransId="{FA4CC6AE-475B-4D5D-AEBF-E8621255EB5F}" sibTransId="{B3E4CB04-4EAF-415F-BAB5-2E611B0CE1CF}"/>
    <dgm:cxn modelId="{06E450A5-1286-48D9-94C0-5E92370F399E}" srcId="{EBAE718B-9658-42D3-908B-EB4A7C9712F9}" destId="{9B3FCC69-D90A-4B8C-B14B-952F56CE3593}" srcOrd="1" destOrd="0" parTransId="{6566F408-C1BF-4823-B02A-D15F3569BA22}" sibTransId="{21E16C35-FFFC-48AF-ACC9-821F23AE1333}"/>
    <dgm:cxn modelId="{FB91D18C-837C-43C6-AD81-E28ADAC3084C}" srcId="{EBAE718B-9658-42D3-908B-EB4A7C9712F9}" destId="{7C7EB1EF-EE42-409B-9E0A-15115F48CFAF}" srcOrd="2" destOrd="0" parTransId="{C8D6C08E-C6E1-4309-8483-D779EC44C348}" sibTransId="{665D2D1D-86FC-45EB-A5D3-8A4C55326DA6}"/>
    <dgm:cxn modelId="{1E25F18E-DA4B-4919-B3AB-E28C13E7DB59}" type="presOf" srcId="{EBAE718B-9658-42D3-908B-EB4A7C9712F9}" destId="{9D8FDF43-5F22-4C58-95A6-F6FA2BC1C4FF}" srcOrd="0" destOrd="0" presId="urn:microsoft.com/office/officeart/2005/8/layout/vList4"/>
    <dgm:cxn modelId="{AD456F41-7DFE-4EFA-9C76-48DF7284D71B}" type="presParOf" srcId="{9D8FDF43-5F22-4C58-95A6-F6FA2BC1C4FF}" destId="{90F28F1B-BFCA-4AA0-91E0-00F817812988}" srcOrd="0" destOrd="0" presId="urn:microsoft.com/office/officeart/2005/8/layout/vList4"/>
    <dgm:cxn modelId="{E6463EA4-3D3A-469C-B6E9-A9996A91A973}" type="presParOf" srcId="{90F28F1B-BFCA-4AA0-91E0-00F817812988}" destId="{59E8ACA1-F6CD-4305-8E84-F80CD676165B}" srcOrd="0" destOrd="0" presId="urn:microsoft.com/office/officeart/2005/8/layout/vList4"/>
    <dgm:cxn modelId="{BFE67951-70D9-4859-AEB2-5A86AACFD377}" type="presOf" srcId="{7CA35C6E-7C46-4797-8A42-DCA022D7A785}" destId="{59E8ACA1-F6CD-4305-8E84-F80CD676165B}" srcOrd="0" destOrd="0" presId="urn:microsoft.com/office/officeart/2005/8/layout/vList4"/>
    <dgm:cxn modelId="{756B8459-6D17-4FD7-BDAF-8BD8F116BC45}" type="presParOf" srcId="{90F28F1B-BFCA-4AA0-91E0-00F817812988}" destId="{7D3926AE-D279-4284-8D3C-73162E8460EB}" srcOrd="1" destOrd="0" presId="urn:microsoft.com/office/officeart/2005/8/layout/vList4"/>
    <dgm:cxn modelId="{5FA5163A-4D64-4892-99D9-2EC2F1EA9D15}" type="presParOf" srcId="{90F28F1B-BFCA-4AA0-91E0-00F817812988}" destId="{F9ED24FD-8912-4203-85DC-387A30A0B443}" srcOrd="2" destOrd="0" presId="urn:microsoft.com/office/officeart/2005/8/layout/vList4"/>
    <dgm:cxn modelId="{7FECFBAB-0E51-4BB4-A3E2-2A5C02ED7944}" type="presOf" srcId="{7CA35C6E-7C46-4797-8A42-DCA022D7A785}" destId="{F9ED24FD-8912-4203-85DC-387A30A0B443}" srcOrd="1" destOrd="0" presId="urn:microsoft.com/office/officeart/2005/8/layout/vList4"/>
    <dgm:cxn modelId="{E8397634-F1D7-4B4F-963B-0A4E8B8729AE}" type="presParOf" srcId="{9D8FDF43-5F22-4C58-95A6-F6FA2BC1C4FF}" destId="{EA370BF9-61F4-4BBE-9D45-1C3713175010}" srcOrd="1" destOrd="0" presId="urn:microsoft.com/office/officeart/2005/8/layout/vList4"/>
    <dgm:cxn modelId="{3B645752-E2C9-4684-A6FC-B28694B357E1}" type="presOf" srcId="{B3E4CB04-4EAF-415F-BAB5-2E611B0CE1CF}" destId="{EA370BF9-61F4-4BBE-9D45-1C3713175010}" srcOrd="0" destOrd="0" presId="urn:microsoft.com/office/officeart/2005/8/layout/vList4"/>
    <dgm:cxn modelId="{359AB4FC-C13B-4E78-98E7-3BA76683A81D}" type="presParOf" srcId="{9D8FDF43-5F22-4C58-95A6-F6FA2BC1C4FF}" destId="{40FC0718-56A6-4FC8-AF46-C62CEBD47C6E}" srcOrd="2" destOrd="0" presId="urn:microsoft.com/office/officeart/2005/8/layout/vList4"/>
    <dgm:cxn modelId="{0C138AE8-EA16-4745-9CA9-C34E33D11477}" type="presParOf" srcId="{40FC0718-56A6-4FC8-AF46-C62CEBD47C6E}" destId="{D7042EFD-CCE5-4CA8-A3F3-419686917197}" srcOrd="0" destOrd="2" presId="urn:microsoft.com/office/officeart/2005/8/layout/vList4"/>
    <dgm:cxn modelId="{F8A42C06-D48E-4E3D-AE0D-C07A25722EDB}" type="presOf" srcId="{9B3FCC69-D90A-4B8C-B14B-952F56CE3593}" destId="{D7042EFD-CCE5-4CA8-A3F3-419686917197}" srcOrd="0" destOrd="0" presId="urn:microsoft.com/office/officeart/2005/8/layout/vList4"/>
    <dgm:cxn modelId="{8BAFEE03-9B9F-4D4B-BB90-AC30B593952B}" type="presParOf" srcId="{40FC0718-56A6-4FC8-AF46-C62CEBD47C6E}" destId="{496928D0-279A-404C-9494-F9AEFF1DA841}" srcOrd="1" destOrd="2" presId="urn:microsoft.com/office/officeart/2005/8/layout/vList4"/>
    <dgm:cxn modelId="{9BFF0F07-CFDB-4402-8972-56F4C92A02B7}" type="presParOf" srcId="{40FC0718-56A6-4FC8-AF46-C62CEBD47C6E}" destId="{6BC3DDFE-6E6C-4FDD-A060-90502780408B}" srcOrd="2" destOrd="2" presId="urn:microsoft.com/office/officeart/2005/8/layout/vList4"/>
    <dgm:cxn modelId="{D3AC8FAF-F362-4AB8-AC3F-F8E7997FF2C0}" type="presOf" srcId="{9B3FCC69-D90A-4B8C-B14B-952F56CE3593}" destId="{6BC3DDFE-6E6C-4FDD-A060-90502780408B}" srcOrd="1" destOrd="0" presId="urn:microsoft.com/office/officeart/2005/8/layout/vList4"/>
    <dgm:cxn modelId="{1758D634-B1F5-4A51-B74F-8C03F33C0115}" type="presParOf" srcId="{9D8FDF43-5F22-4C58-95A6-F6FA2BC1C4FF}" destId="{2A907511-2512-4DF3-8654-94AEE97BEABE}" srcOrd="3" destOrd="0" presId="urn:microsoft.com/office/officeart/2005/8/layout/vList4"/>
    <dgm:cxn modelId="{4A769D03-B1FC-46AC-85C5-1E3749D19861}" type="presOf" srcId="{21E16C35-FFFC-48AF-ACC9-821F23AE1333}" destId="{2A907511-2512-4DF3-8654-94AEE97BEABE}" srcOrd="0" destOrd="0" presId="urn:microsoft.com/office/officeart/2005/8/layout/vList4"/>
    <dgm:cxn modelId="{65F061AE-EF4D-4736-AB50-5AFA6B0189A2}" type="presParOf" srcId="{9D8FDF43-5F22-4C58-95A6-F6FA2BC1C4FF}" destId="{C7C37455-B6E1-4A17-9E8F-A863B96D9EC5}" srcOrd="4" destOrd="0" presId="urn:microsoft.com/office/officeart/2005/8/layout/vList4"/>
    <dgm:cxn modelId="{8E3DE1EA-9DFA-4051-B78C-A337D3491899}" type="presParOf" srcId="{C7C37455-B6E1-4A17-9E8F-A863B96D9EC5}" destId="{F7325B12-B68A-4A84-8ED8-D4B790DBB36E}" srcOrd="0" destOrd="4" presId="urn:microsoft.com/office/officeart/2005/8/layout/vList4"/>
    <dgm:cxn modelId="{EADE146B-90E2-4941-ADB9-F68FCF0C9E8B}" type="presOf" srcId="{7C7EB1EF-EE42-409B-9E0A-15115F48CFAF}" destId="{F7325B12-B68A-4A84-8ED8-D4B790DBB36E}" srcOrd="0" destOrd="0" presId="urn:microsoft.com/office/officeart/2005/8/layout/vList4"/>
    <dgm:cxn modelId="{E92F6DE5-C303-4917-B065-AB02BE20A5B6}" type="presParOf" srcId="{C7C37455-B6E1-4A17-9E8F-A863B96D9EC5}" destId="{6E1FFB89-BF20-43BD-ACE3-941E30684381}" srcOrd="1" destOrd="4" presId="urn:microsoft.com/office/officeart/2005/8/layout/vList4"/>
    <dgm:cxn modelId="{EFB6C8B6-2C44-4D1F-808D-2EBB3F15F5E3}" type="presParOf" srcId="{C7C37455-B6E1-4A17-9E8F-A863B96D9EC5}" destId="{F69C9C61-A40B-4B2E-B8E2-B1A4181B3902}" srcOrd="2" destOrd="4" presId="urn:microsoft.com/office/officeart/2005/8/layout/vList4"/>
    <dgm:cxn modelId="{7AE52BAC-834D-407A-A70F-BF75F2CF0343}" type="presOf" srcId="{7C7EB1EF-EE42-409B-9E0A-15115F48CFAF}" destId="{F69C9C61-A40B-4B2E-B8E2-B1A4181B3902}" srcOrd="1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156700" cy="5858510"/>
        <a:chOff x="0" y="0"/>
        <a:chExt cx="9156700" cy="5858510"/>
      </a:xfrm>
    </dsp:grpSpPr>
    <dsp:sp modelId="{59E8ACA1-F6CD-4305-8E84-F80CD676165B}">
      <dsp:nvSpPr>
        <dsp:cNvPr id="3" name="Rounded Rectangle 2"/>
        <dsp:cNvSpPr/>
      </dsp:nvSpPr>
      <dsp:spPr bwMode="white">
        <a:xfrm>
          <a:off x="0" y="0"/>
          <a:ext cx="9156700" cy="1830784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en-US">
              <a:solidFill>
                <a:schemeClr val="dk2"/>
              </a:solidFill>
              <a:sym typeface="+mn-ea"/>
            </a:rPr>
            <a:t>Изучение метода обучения </a:t>
          </a:r>
          <a:r>
            <a:rPr lang="en-US" altLang="en-US">
              <a:solidFill>
                <a:schemeClr val="dk2"/>
              </a:solidFill>
              <a:sym typeface="+mn-ea"/>
            </a:rPr>
            <a:t>RLHF </a:t>
          </a:r>
          <a:r>
            <a:rPr lang="ru-RU" altLang="en-US">
              <a:solidFill>
                <a:schemeClr val="dk2"/>
              </a:solidFill>
              <a:sym typeface="+mn-ea"/>
            </a:rPr>
            <a:t>на языковой модели персонального ассистента. </a:t>
          </a:r>
          <a:endParaRPr lang="ru-RU" altLang="en-US">
            <a:solidFill>
              <a:schemeClr val="dk2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en-US">
              <a:solidFill>
                <a:schemeClr val="dk2"/>
              </a:solidFill>
              <a:sym typeface="+mn-ea"/>
            </a:rPr>
            <a:t>Решение проблемы helpful </a:t>
          </a:r>
          <a:r>
            <a:rPr lang="en-US" altLang="en-US">
              <a:solidFill>
                <a:schemeClr val="dk2"/>
              </a:solidFill>
              <a:sym typeface="+mn-ea"/>
            </a:rPr>
            <a:t>vs </a:t>
          </a:r>
          <a:r>
            <a:rPr lang="ru-RU" altLang="en-US">
              <a:solidFill>
                <a:schemeClr val="dk2"/>
              </a:solidFill>
              <a:sym typeface="+mn-ea"/>
            </a:rPr>
            <a:t>harmless</a:t>
          </a:r>
          <a:r>
            <a:rPr lang="en-US" altLang="ru-RU">
              <a:solidFill>
                <a:schemeClr val="dk2"/>
              </a:solidFill>
              <a:sym typeface="+mn-ea"/>
            </a:rPr>
            <a:t>.</a:t>
          </a:r>
          <a:endParaRPr lang="en-US">
            <a:solidFill>
              <a:schemeClr val="dk2"/>
            </a:solidFill>
          </a:endParaRPr>
        </a:p>
      </dsp:txBody>
      <dsp:txXfrm>
        <a:off x="0" y="0"/>
        <a:ext cx="9156700" cy="1830784"/>
      </dsp:txXfrm>
    </dsp:sp>
    <dsp:sp modelId="{7D3926AE-D279-4284-8D3C-73162E8460EB}">
      <dsp:nvSpPr>
        <dsp:cNvPr id="4" name="Rounded Rectangle 3"/>
        <dsp:cNvSpPr/>
      </dsp:nvSpPr>
      <dsp:spPr bwMode="white">
        <a:xfrm>
          <a:off x="183078" y="183078"/>
          <a:ext cx="1831340" cy="1464628"/>
        </a:xfrm>
        <a:prstGeom prst="roundRect">
          <a:avLst>
            <a:gd name="adj" fmla="val 10000"/>
          </a:avLst>
        </a:prstGeom>
        <a:blipFill>
          <a:blip r:embed="rId1"/>
          <a:stretch>
            <a:fillRect/>
          </a:stretch>
        </a:blipFill>
      </dsp:spPr>
      <dsp:style>
        <a:lnRef idx="2">
          <a:schemeClr val="dk2">
            <a:shade val="80000"/>
          </a:schemeClr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  <dsp:txXfrm>
        <a:off x="183078" y="183078"/>
        <a:ext cx="1831340" cy="1464628"/>
      </dsp:txXfrm>
    </dsp:sp>
    <dsp:sp modelId="{D7042EFD-CCE5-4CA8-A3F3-419686917197}">
      <dsp:nvSpPr>
        <dsp:cNvPr id="5" name="Rounded Rectangle 4"/>
        <dsp:cNvSpPr/>
      </dsp:nvSpPr>
      <dsp:spPr bwMode="white">
        <a:xfrm>
          <a:off x="0" y="2013863"/>
          <a:ext cx="9156700" cy="1830784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ru-RU">
              <a:solidFill>
                <a:schemeClr val="dk2"/>
              </a:solidFill>
              <a:sym typeface="+mn-ea"/>
            </a:rPr>
            <a:t>Изучение эффектов в области </a:t>
          </a:r>
          <a:r>
            <a:rPr lang="en-US" altLang="ru-RU">
              <a:solidFill>
                <a:schemeClr val="dk2"/>
              </a:solidFill>
              <a:sym typeface="+mn-ea"/>
            </a:rPr>
            <a:t>RL</a:t>
          </a:r>
          <a:r>
            <a:rPr lang="ru-RU" altLang="ru-RU">
              <a:solidFill>
                <a:schemeClr val="dk2"/>
              </a:solidFill>
              <a:sym typeface="+mn-ea"/>
            </a:rPr>
            <a:t>.</a:t>
          </a:r>
          <a:endParaRPr lang="en-US">
            <a:solidFill>
              <a:schemeClr val="dk2"/>
            </a:solidFill>
          </a:endParaRPr>
        </a:p>
      </dsp:txBody>
      <dsp:txXfrm>
        <a:off x="0" y="2013863"/>
        <a:ext cx="9156700" cy="1830784"/>
      </dsp:txXfrm>
    </dsp:sp>
    <dsp:sp modelId="{496928D0-279A-404C-9494-F9AEFF1DA841}">
      <dsp:nvSpPr>
        <dsp:cNvPr id="6" name="Rounded Rectangle 5"/>
        <dsp:cNvSpPr/>
      </dsp:nvSpPr>
      <dsp:spPr bwMode="white">
        <a:xfrm>
          <a:off x="183078" y="2196941"/>
          <a:ext cx="1831340" cy="1464628"/>
        </a:xfrm>
        <a:prstGeom prst="roundRect">
          <a:avLst>
            <a:gd name="adj" fmla="val 10000"/>
          </a:avLst>
        </a:prstGeom>
        <a:blipFill>
          <a:blip r:embed="rId2"/>
          <a:stretch>
            <a:fillRect/>
          </a:stretch>
        </a:blipFill>
      </dsp:spPr>
      <dsp:style>
        <a:lnRef idx="2">
          <a:schemeClr val="dk2">
            <a:shade val="80000"/>
          </a:schemeClr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  <dsp:txXfrm>
        <a:off x="183078" y="2196941"/>
        <a:ext cx="1831340" cy="1464628"/>
      </dsp:txXfrm>
    </dsp:sp>
    <dsp:sp modelId="{F7325B12-B68A-4A84-8ED8-D4B790DBB36E}">
      <dsp:nvSpPr>
        <dsp:cNvPr id="7" name="Rounded Rectangle 6"/>
        <dsp:cNvSpPr/>
      </dsp:nvSpPr>
      <dsp:spPr bwMode="white">
        <a:xfrm>
          <a:off x="0" y="4027726"/>
          <a:ext cx="9156700" cy="1830784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ru-RU">
              <a:solidFill>
                <a:schemeClr val="dk2"/>
              </a:solidFill>
              <a:sym typeface="+mn-ea"/>
            </a:rPr>
            <a:t>Открытые базы данных взаимодействия модели с человеком!</a:t>
          </a:r>
          <a:endParaRPr lang="en-US">
            <a:solidFill>
              <a:schemeClr val="dk2"/>
            </a:solidFill>
          </a:endParaRPr>
        </a:p>
      </dsp:txBody>
      <dsp:txXfrm>
        <a:off x="0" y="4027726"/>
        <a:ext cx="9156700" cy="1830784"/>
      </dsp:txXfrm>
    </dsp:sp>
    <dsp:sp modelId="{6E1FFB89-BF20-43BD-ACE3-941E30684381}">
      <dsp:nvSpPr>
        <dsp:cNvPr id="8" name="Rounded Rectangle 7"/>
        <dsp:cNvSpPr/>
      </dsp:nvSpPr>
      <dsp:spPr bwMode="white">
        <a:xfrm>
          <a:off x="183078" y="4210804"/>
          <a:ext cx="1831340" cy="1464628"/>
        </a:xfrm>
        <a:prstGeom prst="roundRect">
          <a:avLst>
            <a:gd name="adj" fmla="val 10000"/>
          </a:avLst>
        </a:prstGeom>
        <a:blipFill>
          <a:blip r:embed="rId3"/>
          <a:stretch>
            <a:fillRect/>
          </a:stretch>
        </a:blipFill>
      </dsp:spPr>
      <dsp:style>
        <a:lnRef idx="2">
          <a:schemeClr val="dk2">
            <a:shade val="80000"/>
          </a:schemeClr>
        </a:lnRef>
        <a:fillRef idx="1">
          <a:schemeClr val="dk2">
            <a:tint val="40000"/>
          </a:schemeClr>
        </a:fillRef>
        <a:effectRef idx="0">
          <a:scrgbClr r="0" g="0" b="0"/>
        </a:effectRef>
        <a:fontRef idx="minor"/>
      </dsp:style>
      <dsp:txXfrm>
        <a:off x="183078" y="4210804"/>
        <a:ext cx="1831340" cy="146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rxiv.org/pdf/2203.02155.pdf&#13;" TargetMode="External"/><Relationship Id="rId1" Type="http://schemas.openxmlformats.org/officeDocument/2006/relationships/hyperlink" Target="https://arxiv.org/pdf/2112.00861.pdf&#13;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895" y="1122680"/>
            <a:ext cx="9888220" cy="2387600"/>
          </a:xfrm>
        </p:spPr>
        <p:txBody>
          <a:bodyPr>
            <a:noAutofit/>
          </a:bodyPr>
          <a:p>
            <a:r>
              <a:rPr lang="en-US" sz="4000"/>
              <a:t>Training a Helpful and Harmless Assistant with</a:t>
            </a:r>
            <a:br>
              <a:rPr lang="en-US" sz="4000"/>
            </a:br>
            <a:r>
              <a:rPr lang="en-US" sz="4000"/>
              <a:t>Reinforcement Learning from Human Feedback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b="1"/>
              <a:t>Обзор-Рецензия</a:t>
            </a:r>
            <a:r>
              <a:rPr lang="ru-RU"/>
              <a:t> </a:t>
            </a:r>
            <a:br>
              <a:rPr lang="ru-RU"/>
            </a:br>
            <a:r>
              <a:rPr lang="ru-RU"/>
              <a:t>от Иванова Данилы, 193.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4730"/>
          </a:xfrm>
        </p:spPr>
        <p:txBody>
          <a:bodyPr/>
          <a:p>
            <a:pPr algn="ctr"/>
            <a:r>
              <a:rPr lang="ru-RU" altLang="en-US" b="1"/>
              <a:t>Основной вклад статьи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ru-RU"/>
          </a:p>
          <a:p>
            <a:endParaRPr lang="ru-RU" altLang="ru-RU"/>
          </a:p>
        </p:txBody>
      </p:sp>
      <p:graphicFrame>
        <p:nvGraphicFramePr>
          <p:cNvPr id="4" name="Diagram 3"/>
          <p:cNvGraphicFramePr/>
          <p:nvPr/>
        </p:nvGraphicFramePr>
        <p:xfrm>
          <a:off x="1517650" y="882015"/>
          <a:ext cx="9156700" cy="585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895"/>
            <a:ext cx="10515600" cy="4351338"/>
          </a:xfrm>
        </p:spPr>
        <p:txBody>
          <a:bodyPr/>
          <a:p>
            <a:r>
              <a:rPr lang="en-US"/>
              <a:t>AI Safety лаборатори</a:t>
            </a:r>
            <a:r>
              <a:rPr lang="ru-RU"/>
              <a:t>я появившаяся в 2021 году.</a:t>
            </a:r>
            <a:endParaRPr lang="ru-RU"/>
          </a:p>
          <a:p>
            <a:r>
              <a:rPr lang="ru-RU" u="sng"/>
              <a:t>Основной упор</a:t>
            </a:r>
            <a:r>
              <a:rPr lang="ru-RU"/>
              <a:t>: Надежность и безопасность моделей, изучение языковых модели, подготовка датасетов, теоретические исследования в современном ML.</a:t>
            </a:r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785" y="3445510"/>
            <a:ext cx="6743065" cy="341249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521335"/>
            <a:ext cx="6248400" cy="661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ru-RU" altLang="en-US" sz="5400"/>
              <a:t>Авторы статьи</a:t>
            </a:r>
            <a:endParaRPr lang="ru-RU" altLang="en-US" sz="5400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228715" y="365061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492885" y="1325880"/>
            <a:ext cx="1699895" cy="1699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072515" y="30257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Yuntao Bai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03910" y="3576955"/>
            <a:ext cx="30778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/>
              <a:t>Физик и </a:t>
            </a:r>
            <a:r>
              <a:rPr lang="en-US" altLang="en-US"/>
              <a:t>ML-</a:t>
            </a:r>
            <a:r>
              <a:rPr lang="ru-RU" altLang="en-US"/>
              <a:t>инженер.</a:t>
            </a:r>
            <a:br>
              <a:rPr lang="ru-RU" altLang="en-US"/>
            </a:br>
            <a:endParaRPr lang="ru-RU" altLang="en-US"/>
          </a:p>
          <a:p>
            <a:pPr algn="ctr"/>
            <a:r>
              <a:rPr lang="ru-RU" altLang="en-US"/>
              <a:t>Специалист в области проектирования и проведения экспериментов. Исследователь языковых моделей.</a:t>
            </a:r>
            <a:endParaRPr lang="ru-RU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761865" y="30257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Andy Jones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4493260" y="3576955"/>
            <a:ext cx="30778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/>
              <a:t>ML-</a:t>
            </a:r>
            <a:r>
              <a:rPr lang="ru-RU" altLang="en-US"/>
              <a:t>инженер.</a:t>
            </a:r>
            <a:br>
              <a:rPr lang="ru-RU" altLang="en-US"/>
            </a:br>
            <a:endParaRPr lang="ru-RU" altLang="en-US"/>
          </a:p>
          <a:p>
            <a:pPr algn="ctr"/>
            <a:r>
              <a:rPr lang="ru-RU" altLang="en-US"/>
              <a:t>Специалист в области обучения с подкреплением. Исследователь языковых моделей.</a:t>
            </a:r>
            <a:endParaRPr lang="ru-RU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451850" y="30257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Yuntao Bai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8183245" y="3576955"/>
            <a:ext cx="30778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sym typeface="+mn-ea"/>
              </a:rPr>
              <a:t>RL-</a:t>
            </a:r>
            <a:r>
              <a:rPr lang="ru-RU" altLang="en-US">
                <a:sym typeface="+mn-ea"/>
              </a:rPr>
              <a:t>инженер.</a:t>
            </a:r>
            <a:br>
              <a:rPr lang="ru-RU" altLang="en-US">
                <a:sym typeface="+mn-ea"/>
              </a:rPr>
            </a:br>
            <a:endParaRPr lang="ru-RU" altLang="en-US"/>
          </a:p>
          <a:p>
            <a:pPr algn="ctr"/>
            <a:r>
              <a:rPr lang="ru-RU" altLang="en-US">
                <a:sym typeface="+mn-ea"/>
              </a:rPr>
              <a:t>Специалист в области обучения с подкреплением</a:t>
            </a:r>
            <a:r>
              <a:rPr lang="en-US" altLang="ru-RU">
                <a:sym typeface="+mn-ea"/>
              </a:rPr>
              <a:t> c </a:t>
            </a:r>
            <a:r>
              <a:rPr lang="ru-RU" altLang="ru-RU">
                <a:sym typeface="+mn-ea"/>
              </a:rPr>
              <a:t>фидбеком пользователей</a:t>
            </a:r>
            <a:r>
              <a:rPr lang="ru-RU" altLang="en-US">
                <a:sym typeface="+mn-ea"/>
              </a:rPr>
              <a:t>. Исследователь языковых моделей.</a:t>
            </a:r>
            <a:endParaRPr lang="ru-RU" altLang="en-US"/>
          </a:p>
        </p:txBody>
      </p:sp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5187950" y="1325880"/>
            <a:ext cx="1699895" cy="1699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8883015" y="1325880"/>
            <a:ext cx="1713230" cy="1699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4258310" y="5742305"/>
            <a:ext cx="35591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3600"/>
              <a:t>и другие...</a:t>
            </a:r>
            <a:endParaRPr lang="ru-RU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ru-RU" altLang="en-US" b="1"/>
              <a:t>Базовая статья и статья конкурент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5035550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A General Language Assistant</a:t>
            </a:r>
            <a:r>
              <a:rPr lang="ru-RU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as a Laboratory for Alignment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hlinkClick r:id="rId1" tooltip="" action="ppaction://hlinkfile"/>
              </a:rPr>
              <a:t>https://arxiv.org/pdf/2112.00861.pdf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tx1"/>
                </a:solidFill>
              </a:rPr>
              <a:t>Статья от тех же авторов, без которой нельзя понять нашу.</a:t>
            </a:r>
            <a:endParaRPr lang="ru-RU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en-US">
              <a:solidFill>
                <a:schemeClr val="tx1"/>
              </a:solidFill>
            </a:endParaRPr>
          </a:p>
          <a:p>
            <a:r>
              <a:rPr lang="ru-RU" altLang="en-US">
                <a:solidFill>
                  <a:schemeClr val="tx1"/>
                </a:solidFill>
              </a:rPr>
              <a:t>Training language models to follow instructions</a:t>
            </a:r>
            <a:r>
              <a:rPr lang="en-US" altLang="ru-RU">
                <a:solidFill>
                  <a:schemeClr val="tx1"/>
                </a:solidFill>
              </a:rPr>
              <a:t> </a:t>
            </a:r>
            <a:r>
              <a:rPr lang="ru-RU" altLang="en-US">
                <a:solidFill>
                  <a:schemeClr val="tx1"/>
                </a:solidFill>
              </a:rPr>
              <a:t>with human feedback</a:t>
            </a:r>
            <a:r>
              <a:rPr lang="en-US" altLang="ru-RU">
                <a:solidFill>
                  <a:schemeClr val="tx1"/>
                </a:solidFill>
              </a:rPr>
              <a:t>.</a:t>
            </a:r>
            <a:endParaRPr lang="en-US" altLang="ru-RU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ru-RU">
                <a:solidFill>
                  <a:schemeClr val="tx1"/>
                </a:solidFill>
                <a:hlinkClick r:id="rId2" tooltip="" action="ppaction://hlinkfile"/>
              </a:rPr>
              <a:t>https://arxiv.org/pdf/2203.02155.pdf</a:t>
            </a:r>
            <a:endParaRPr lang="en-US" altLang="ru-RU">
              <a:solidFill>
                <a:schemeClr val="tx1"/>
              </a:solidFill>
              <a:hlinkClick r:id="rId2" tooltip="" action="ppaction://hlinkfile"/>
            </a:endParaRPr>
          </a:p>
          <a:p>
            <a:pPr marL="0" indent="0">
              <a:buNone/>
            </a:pPr>
            <a:r>
              <a:rPr lang="en-US" altLang="ru-RU">
                <a:sym typeface="+mn-ea"/>
              </a:rPr>
              <a:t>OpenAI</a:t>
            </a:r>
            <a:endParaRPr lang="en-US" altLang="ru-RU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0690" y="3429000"/>
            <a:ext cx="11310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123950"/>
            <a:ext cx="5901690" cy="5499100"/>
          </a:xfrm>
        </p:spPr>
        <p:txBody>
          <a:bodyPr/>
          <a:p>
            <a:r>
              <a:rPr lang="ru-RU" altLang="en-US" b="1"/>
              <a:t>Сам результат работы:</a:t>
            </a:r>
            <a:br>
              <a:rPr lang="ru-RU" altLang="en-US"/>
            </a:br>
            <a:r>
              <a:rPr lang="ru-RU" altLang="en-US"/>
              <a:t> 1. Предложенный метод универсальный и эффективный -</a:t>
            </a:r>
            <a:br>
              <a:rPr lang="ru-RU" altLang="en-US"/>
            </a:br>
            <a:r>
              <a:rPr lang="ru-RU" altLang="en-US"/>
              <a:t>он используется в </a:t>
            </a:r>
            <a:r>
              <a:rPr lang="en-US" altLang="en-US"/>
              <a:t>ChatGPT.</a:t>
            </a:r>
            <a:br>
              <a:rPr lang="en-US" altLang="en-US"/>
            </a:br>
            <a:r>
              <a:rPr lang="en-US" altLang="en-US"/>
              <a:t>2. </a:t>
            </a:r>
            <a:r>
              <a:rPr lang="ru-RU" altLang="en-US"/>
              <a:t>Открытие линейной корреляции </a:t>
            </a:r>
            <a:r>
              <a:rPr lang="ru-RU" altLang="en-US">
                <a:latin typeface="Consolas" panose="020B0609020204030204" charset="0"/>
                <a:cs typeface="Consolas" panose="020B0609020204030204" charset="0"/>
              </a:rPr>
              <a:t>Reward</a:t>
            </a:r>
            <a:r>
              <a:rPr lang="ru-RU" altLang="en-US"/>
              <a:t> и </a:t>
            </a:r>
            <a:r>
              <a:rPr lang="ru-RU" altLang="en-US">
                <a:latin typeface="Consolas" panose="020B0609020204030204" charset="0"/>
                <a:cs typeface="Consolas" panose="020B0609020204030204" charset="0"/>
              </a:rPr>
              <a:t>√KL</a:t>
            </a:r>
            <a:r>
              <a:rPr lang="ru-RU" altLang="en-US"/>
              <a:t>.</a:t>
            </a:r>
            <a:br>
              <a:rPr lang="ru-RU" altLang="en-US"/>
            </a:br>
            <a:endParaRPr lang="ru-RU" altLang="en-US"/>
          </a:p>
          <a:p>
            <a:r>
              <a:rPr lang="ru-RU" altLang="en-US" b="1"/>
              <a:t>Модель адаптивная так как используется </a:t>
            </a:r>
            <a:r>
              <a:rPr lang="en-US" altLang="en-US" b="1"/>
              <a:t>online RL</a:t>
            </a:r>
            <a:r>
              <a:rPr lang="en-US" altLang="en-US"/>
              <a:t>.</a:t>
            </a:r>
            <a:br>
              <a:rPr lang="en-US" altLang="en-US"/>
            </a:br>
            <a:endParaRPr lang="en-US" altLang="en-US"/>
          </a:p>
          <a:p>
            <a:r>
              <a:rPr lang="ru-RU" altLang="en-US" b="1"/>
              <a:t>Статья хорошо </a:t>
            </a:r>
            <a:br>
              <a:rPr lang="ru-RU" altLang="en-US" b="1"/>
            </a:br>
            <a:r>
              <a:rPr lang="ru-RU" altLang="en-US" b="1"/>
              <a:t>иллюстрирована.</a:t>
            </a:r>
            <a:endParaRPr lang="ru-RU" altLang="en-US" b="1"/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0" y="0"/>
            <a:ext cx="9497695" cy="1123950"/>
          </a:xfrm>
        </p:spPr>
        <p:txBody>
          <a:bodyPr>
            <a:normAutofit/>
          </a:bodyPr>
          <a:p>
            <a:pPr algn="ctr"/>
            <a:r>
              <a:rPr lang="ru-RU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Сильные стороны</a:t>
            </a:r>
            <a:endParaRPr lang="ru-RU" altLang="en-US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5" name="Title 3"/>
          <p:cNvSpPr/>
          <p:nvPr/>
        </p:nvSpPr>
        <p:spPr>
          <a:xfrm>
            <a:off x="9497695" y="0"/>
            <a:ext cx="4700270" cy="112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 b="1">
                <a:gradFill>
                  <a:gsLst>
                    <a:gs pos="0">
                      <a:srgbClr val="FE4444">
                        <a:alpha val="24000"/>
                      </a:srgbClr>
                    </a:gs>
                    <a:gs pos="100000">
                      <a:srgbClr val="832B2B"/>
                    </a:gs>
                  </a:gsLst>
                  <a:lin ang="5340000" scaled="0"/>
                </a:gradFill>
              </a:rPr>
              <a:t>Слабые стороны</a:t>
            </a:r>
            <a:endParaRPr lang="ru-RU" altLang="en-US" b="1">
              <a:gradFill>
                <a:gsLst>
                  <a:gs pos="0">
                    <a:srgbClr val="FE4444">
                      <a:alpha val="24000"/>
                    </a:srgbClr>
                  </a:gs>
                  <a:gs pos="100000">
                    <a:srgbClr val="832B2B"/>
                  </a:gs>
                </a:gsLst>
                <a:lin ang="534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764395" y="0"/>
            <a:ext cx="0" cy="68668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3620" y="1171575"/>
            <a:ext cx="3279775" cy="126682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9224645" y="2486025"/>
            <a:ext cx="1079500" cy="1122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80" y="2532380"/>
            <a:ext cx="285432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20" y="4722495"/>
            <a:ext cx="3048000" cy="213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-1351280" y="0"/>
            <a:ext cx="4565015" cy="1123950"/>
          </a:xfrm>
        </p:spPr>
        <p:txBody>
          <a:bodyPr>
            <a:normAutofit/>
          </a:bodyPr>
          <a:p>
            <a:pPr algn="ctr"/>
            <a:r>
              <a:rPr lang="ru-RU" altLang="en-US" b="1">
                <a:gradFill>
                  <a:gsLst>
                    <a:gs pos="0">
                      <a:srgbClr val="14CD68">
                        <a:alpha val="29000"/>
                      </a:srgbClr>
                    </a:gs>
                    <a:gs pos="100000">
                      <a:srgbClr val="035C7D"/>
                    </a:gs>
                  </a:gsLst>
                  <a:lin ang="5460000" scaled="0"/>
                </a:gradFill>
              </a:rPr>
              <a:t>Сильные стороны</a:t>
            </a:r>
            <a:endParaRPr lang="ru-RU" altLang="en-US" b="1">
              <a:gradFill>
                <a:gsLst>
                  <a:gs pos="0">
                    <a:srgbClr val="14CD68">
                      <a:alpha val="29000"/>
                    </a:srgbClr>
                  </a:gs>
                  <a:gs pos="100000">
                    <a:srgbClr val="035C7D"/>
                  </a:gs>
                </a:gsLst>
                <a:lin ang="5460000" scaled="0"/>
              </a:gradFill>
            </a:endParaRPr>
          </a:p>
        </p:txBody>
      </p:sp>
      <p:sp>
        <p:nvSpPr>
          <p:cNvPr id="5" name="Title 3"/>
          <p:cNvSpPr/>
          <p:nvPr/>
        </p:nvSpPr>
        <p:spPr>
          <a:xfrm>
            <a:off x="3442335" y="0"/>
            <a:ext cx="8749665" cy="112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 b="1">
                <a:gradFill>
                  <a:gsLst>
                    <a:gs pos="0">
                      <a:srgbClr val="FE4444">
                        <a:alpha val="100000"/>
                      </a:srgbClr>
                    </a:gs>
                    <a:gs pos="100000">
                      <a:srgbClr val="832B2B"/>
                    </a:gs>
                  </a:gsLst>
                  <a:lin ang="5340000" scaled="0"/>
                </a:gradFill>
              </a:rPr>
              <a:t>Слабые стороны</a:t>
            </a:r>
            <a:endParaRPr lang="ru-RU" altLang="en-US" b="1">
              <a:gradFill>
                <a:gsLst>
                  <a:gs pos="0">
                    <a:srgbClr val="FE4444">
                      <a:alpha val="100000"/>
                    </a:srgbClr>
                  </a:gs>
                  <a:gs pos="100000">
                    <a:srgbClr val="832B2B"/>
                  </a:gs>
                </a:gsLst>
                <a:lin ang="534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13735" y="0"/>
            <a:ext cx="0" cy="68668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3350" y="1123950"/>
            <a:ext cx="8046720" cy="5499100"/>
          </a:xfrm>
        </p:spPr>
        <p:txBody>
          <a:bodyPr/>
          <a:p>
            <a:r>
              <a:rPr lang="ru-RU" altLang="en-US"/>
              <a:t>В работе объединяются </a:t>
            </a:r>
            <a:r>
              <a:rPr lang="ru-RU" altLang="en-US" b="1"/>
              <a:t>идеи уже существующие</a:t>
            </a:r>
            <a:r>
              <a:rPr lang="ru-RU" altLang="en-US"/>
              <a:t> в мире </a:t>
            </a:r>
            <a:r>
              <a:rPr lang="en-US" altLang="en-US"/>
              <a:t>ML</a:t>
            </a:r>
            <a:r>
              <a:rPr lang="ru-RU" altLang="en-US"/>
              <a:t>, а не придумываются новые.</a:t>
            </a:r>
            <a:br>
              <a:rPr lang="ru-RU" altLang="en-US"/>
            </a:br>
            <a:br>
              <a:rPr lang="ru-RU" altLang="en-US"/>
            </a:br>
            <a:endParaRPr lang="ru-RU" altLang="en-US"/>
          </a:p>
          <a:p>
            <a:r>
              <a:rPr lang="ru-RU" b="1"/>
              <a:t>Сложность воспроизведения результатов</a:t>
            </a:r>
            <a:r>
              <a:rPr lang="en-US" altLang="en-US"/>
              <a:t>. </a:t>
            </a:r>
            <a:br>
              <a:rPr lang="en-US" altLang="en-US"/>
            </a:br>
            <a:r>
              <a:rPr lang="ru-RU" altLang="en-US"/>
              <a:t>Для воспроизведения данного исследования </a:t>
            </a:r>
            <a:br>
              <a:rPr lang="ru-RU" altLang="en-US"/>
            </a:br>
            <a:r>
              <a:rPr lang="ru-RU" altLang="en-US"/>
              <a:t>с 0 необходима разметка от пользователей!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ru-RU" altLang="en-US" b="1"/>
              <a:t>Размер, структуризация, сложность чтения.</a:t>
            </a:r>
            <a:endParaRPr lang="ru-RU" alt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1001395"/>
            <a:ext cx="3156585" cy="126682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320" y="330644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9825"/>
            <a:ext cx="2854325" cy="2047875"/>
          </a:xfrm>
          <a:prstGeom prst="rect">
            <a:avLst/>
          </a:prstGeom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2673985" y="2268220"/>
            <a:ext cx="1079500" cy="1122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599305"/>
            <a:ext cx="3086100" cy="213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ru-RU" b="1"/>
              <a:t>Занимательный факт</a:t>
            </a:r>
            <a:endParaRPr lang="ru-RU" b="1"/>
          </a:p>
        </p:txBody>
      </p:sp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2352675" y="1325880"/>
            <a:ext cx="7486650" cy="499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WPS Presentation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Training a Helpful and Harmless Assistant with Reinforcement Learning from Human Feedback</vt:lpstr>
      <vt:lpstr>Основной вклад статьи</vt:lpstr>
      <vt:lpstr>PowerPoint 演示文稿</vt:lpstr>
      <vt:lpstr>Авторы статьи</vt:lpstr>
      <vt:lpstr>PowerPoint 演示文稿</vt:lpstr>
      <vt:lpstr>Сильные стороны</vt:lpstr>
      <vt:lpstr>Сильные стороны</vt:lpstr>
      <vt:lpstr>Занимательный факт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Helpful and Harmless Assistant with Reinforcement Learning from Human Feedback</dc:title>
  <dc:creator/>
  <cp:lastModifiedBy>ddiva</cp:lastModifiedBy>
  <cp:revision>2</cp:revision>
  <dcterms:created xsi:type="dcterms:W3CDTF">2023-02-01T11:24:00Z</dcterms:created>
  <dcterms:modified xsi:type="dcterms:W3CDTF">2023-02-01T11:39:20Z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AB1FAFBE8EB1491A9BC4AD3F1AAB8741</vt:lpwstr>
  </property>
  <property fmtid="{D5CDD505-2E9C-101B-9397-08002B2CF9AE}" pid="3" name="KSOProductBuildVer">
    <vt:lpwstr>1033-11.2.0.11219</vt:lpwstr>
  </property>
</Properties>
</file>