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43891200" cy="21945600"/>
  <p:notesSz cx="6858000" cy="9144000"/>
  <p:custDataLst>
    <p:tags r:id="rId4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3519" autoAdjust="0"/>
  </p:normalViewPr>
  <p:slideViewPr>
    <p:cSldViewPr snapToGrid="0">
      <p:cViewPr>
        <p:scale>
          <a:sx n="30" d="100"/>
          <a:sy n="30" d="100"/>
        </p:scale>
        <p:origin x="-1236" y="-480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50193" y="157656"/>
            <a:ext cx="36590819" cy="167163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400" baseline="0"/>
            </a:lvl1pPr>
          </a:lstStyle>
          <a:p>
            <a:pPr algn="ctr"/>
            <a:r>
              <a:rPr lang="en-US" sz="620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This is a Scientific Poster Template created by Graphicsland &amp; MakeSigns.com</a:t>
            </a:r>
            <a:br>
              <a:rPr lang="en-US" sz="620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</a:br>
            <a:r>
              <a:rPr lang="en-US" sz="620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Your poster title would go on these lines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50193" y="1702406"/>
            <a:ext cx="36590819" cy="14827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400"/>
            </a:lvl1pPr>
          </a:lstStyle>
          <a:p>
            <a:pPr algn="ctr"/>
            <a:r>
              <a:rPr lang="en-US" sz="5000" smtClean="0"/>
              <a:t>Author names go here. You can add subscript numbers to assign a university. </a:t>
            </a:r>
            <a:br>
              <a:rPr lang="en-US" sz="5000" smtClean="0"/>
            </a:br>
            <a:r>
              <a:rPr lang="en-US" sz="5000" smtClean="0"/>
              <a:t>University names or departments go here. 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6" y="2814321"/>
            <a:ext cx="35547303" cy="599186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9" y="2814321"/>
            <a:ext cx="105925615" cy="599186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5" y="14102082"/>
            <a:ext cx="37307521" cy="435864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5" y="9301483"/>
            <a:ext cx="37307521" cy="4800598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3" y="16388083"/>
            <a:ext cx="70736459" cy="46344843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1" y="16388083"/>
            <a:ext cx="70736464" cy="46344843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878842"/>
            <a:ext cx="39502079" cy="36576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4912362"/>
            <a:ext cx="19392903" cy="2047238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6959600"/>
            <a:ext cx="19392903" cy="12644122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4912362"/>
            <a:ext cx="19400520" cy="2047238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6959600"/>
            <a:ext cx="19400520" cy="12644122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873760"/>
            <a:ext cx="14439903" cy="371856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873763"/>
            <a:ext cx="24536400" cy="18729961"/>
          </a:xfr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4592321"/>
            <a:ext cx="14439903" cy="1501140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5" y="15361920"/>
            <a:ext cx="26334721" cy="1813562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5" y="1960883"/>
            <a:ext cx="26334721" cy="1316735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5" y="17175482"/>
            <a:ext cx="26334721" cy="257555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2" y="878842"/>
            <a:ext cx="39502079" cy="36576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5120642"/>
            <a:ext cx="39502079" cy="14483082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1"/>
            <a:ext cx="10241280" cy="11684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20340321"/>
            <a:ext cx="13898880" cy="11684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20340321"/>
            <a:ext cx="10241280" cy="11684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6684434" y="10712451"/>
            <a:ext cx="10244667" cy="15621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40330968" y="10712451"/>
            <a:ext cx="10244667" cy="15621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7151" y="22284267"/>
            <a:ext cx="43776900" cy="13462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57149" y="22665269"/>
            <a:ext cx="21945600" cy="846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smtId="4294967295">
                <a:solidFill>
                  <a:srgbClr val="808080"/>
                </a:solidFill>
              </a:rPr>
              <a:t>Template ID: basicprofessional  Size: 36x48</a:t>
            </a:r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gif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773960" y="14428458"/>
            <a:ext cx="7894552" cy="635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7" name="Rectangle 96"/>
          <p:cNvSpPr/>
          <p:nvPr/>
        </p:nvSpPr>
        <p:spPr>
          <a:xfrm>
            <a:off x="9290304" y="14401752"/>
            <a:ext cx="28456127" cy="6355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Rectangle 20"/>
          <p:cNvSpPr/>
          <p:nvPr/>
        </p:nvSpPr>
        <p:spPr>
          <a:xfrm>
            <a:off x="38075616" y="14403715"/>
            <a:ext cx="5449824" cy="63530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2"/>
            <a:ext cx="43891203" cy="33485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7" name="Rectangle 46"/>
          <p:cNvSpPr/>
          <p:nvPr/>
        </p:nvSpPr>
        <p:spPr>
          <a:xfrm>
            <a:off x="-2" y="3161547"/>
            <a:ext cx="43891203" cy="187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05816" y="343832"/>
            <a:ext cx="40179461" cy="1555408"/>
          </a:xfrm>
        </p:spPr>
        <p:txBody>
          <a:bodyPr>
            <a:no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7200" b="1" dirty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Save a Life, Save a Millions </a:t>
            </a:r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Dollars, Make a Difference</a:t>
            </a:r>
            <a:endParaRPr lang="en-US" sz="7200" b="1" dirty="0">
              <a:solidFill>
                <a:schemeClr val="accent6">
                  <a:lumMod val="50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Arial Rounded MT Bold" pitchFamily="34" charset="0"/>
              </a:rPr>
              <a:t>Steps towards Preventing Railway Suicides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4311" y="4232907"/>
            <a:ext cx="102810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02556" y="9187309"/>
            <a:ext cx="1090460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300 </a:t>
            </a:r>
            <a:r>
              <a:rPr lang="en-US" sz="8000" b="1" dirty="0" smtClean="0">
                <a:ln w="1143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Railway suicides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1% </a:t>
            </a:r>
            <a:r>
              <a:rPr lang="en-US" sz="6000" b="1" dirty="0">
                <a:ln w="1143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all Suicides per Year in 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$2-3 million - </a:t>
            </a:r>
            <a:r>
              <a:rPr lang="en-US" sz="6000" b="1" dirty="0">
                <a:ln w="1143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 per suicide </a:t>
            </a:r>
            <a:endParaRPr lang="en-US" sz="6000" b="1" dirty="0" smtClean="0">
              <a:ln w="1143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79488" y="14612418"/>
            <a:ext cx="526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Char char="•"/>
            </a:pPr>
            <a:r>
              <a:rPr lang="en-US" sz="3600" dirty="0" smtClean="0"/>
              <a:t>Poster/sign </a:t>
            </a:r>
            <a:r>
              <a:rPr lang="en-US" sz="3600" dirty="0" smtClean="0"/>
              <a:t>Campaigns</a:t>
            </a:r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Counseling Services</a:t>
            </a:r>
            <a:endParaRPr lang="en-US" sz="3600" dirty="0" smtClean="0"/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Personnel Training</a:t>
            </a:r>
            <a:endParaRPr lang="en-US" sz="3600" dirty="0" smtClean="0"/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Installation of Barriers</a:t>
            </a:r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Blue Lights &amp; Calming </a:t>
            </a:r>
            <a:r>
              <a:rPr lang="en-US" sz="3600" dirty="0" smtClean="0"/>
              <a:t>Stations</a:t>
            </a:r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Psychiatric services &amp; railway must talk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075616" y="14524568"/>
            <a:ext cx="53028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Spread the word</a:t>
            </a:r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Suicide dashboards</a:t>
            </a:r>
          </a:p>
          <a:p>
            <a:pPr marL="1143000" indent="-1143000">
              <a:buFontTx/>
              <a:buChar char="•"/>
            </a:pPr>
            <a:r>
              <a:rPr lang="en-US" sz="3600" dirty="0" smtClean="0"/>
              <a:t>Whitepapers, and articles</a:t>
            </a:r>
          </a:p>
          <a:p>
            <a:endParaRPr lang="en-US" sz="3600" dirty="0" smtClean="0"/>
          </a:p>
          <a:p>
            <a:r>
              <a:rPr lang="en-US" sz="3600" dirty="0" smtClean="0"/>
              <a:t>Measure preventative actions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Get funding to study impact of various preventative measures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284451" y="4934387"/>
            <a:ext cx="18473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016365" y="7288485"/>
            <a:ext cx="1426953" cy="1087176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79C17C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589413" y="6378349"/>
            <a:ext cx="1426953" cy="1087176"/>
          </a:xfrm>
          <a:prstGeom prst="ellipse">
            <a:avLst/>
          </a:prstGeom>
          <a:gradFill rotWithShape="1">
            <a:gsLst>
              <a:gs pos="0">
                <a:srgbClr val="F8971D">
                  <a:tint val="100000"/>
                  <a:shade val="100000"/>
                  <a:satMod val="130000"/>
                </a:srgbClr>
              </a:gs>
              <a:gs pos="100000">
                <a:srgbClr val="F897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897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197" y="9250787"/>
            <a:ext cx="7867649" cy="25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60"/>
          <p:cNvSpPr/>
          <p:nvPr/>
        </p:nvSpPr>
        <p:spPr>
          <a:xfrm>
            <a:off x="13705721" y="7364783"/>
            <a:ext cx="1426953" cy="1087176"/>
          </a:xfrm>
          <a:prstGeom prst="ellipse">
            <a:avLst/>
          </a:prstGeom>
          <a:gradFill rotWithShape="1">
            <a:gsLst>
              <a:gs pos="0">
                <a:srgbClr val="004B8D">
                  <a:tint val="100000"/>
                  <a:shade val="100000"/>
                  <a:satMod val="130000"/>
                </a:srgbClr>
              </a:gs>
              <a:gs pos="100000">
                <a:srgbClr val="004B8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sz="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5579372" y="6271804"/>
            <a:ext cx="1426953" cy="1087176"/>
          </a:xfrm>
          <a:prstGeom prst="ellipse">
            <a:avLst/>
          </a:prstGeom>
          <a:gradFill rotWithShape="1">
            <a:gsLst>
              <a:gs pos="0">
                <a:srgbClr val="FF0000">
                  <a:tint val="100000"/>
                  <a:shade val="100000"/>
                  <a:satMod val="130000"/>
                </a:srgbClr>
              </a:gs>
              <a:gs pos="100000">
                <a:srgbClr val="FF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Picture 4" descr="https://encrypted-tbn0.gstatic.com/images?q=tbn:ANd9GcSphZTZUU2zyXJnFgDaU1HnetijMExgroGyUpmjfW-oB6RqjrbP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8"/>
          <a:stretch/>
        </p:blipFill>
        <p:spPr bwMode="auto">
          <a:xfrm>
            <a:off x="13876397" y="7587387"/>
            <a:ext cx="1085601" cy="6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s://encrypted-tbn0.gstatic.com/images?q=tbn:ANd9GcSphZTZUU2zyXJnFgDaU1HnetijMExgroGyUpmjfW-oB6RqjrbP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8"/>
          <a:stretch/>
        </p:blipFill>
        <p:spPr bwMode="auto">
          <a:xfrm>
            <a:off x="15771794" y="6494405"/>
            <a:ext cx="1085601" cy="6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encrypted-tbn0.gstatic.com/images?q=tbn:ANd9GcSphZTZUU2zyXJnFgDaU1HnetijMExgroGyUpmjfW-oB6RqjrbP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8"/>
          <a:stretch/>
        </p:blipFill>
        <p:spPr bwMode="auto">
          <a:xfrm>
            <a:off x="19831853" y="6613522"/>
            <a:ext cx="1085601" cy="6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encrypted-tbn0.gstatic.com/images?q=tbn:ANd9GcSphZTZUU2zyXJnFgDaU1HnetijMExgroGyUpmjfW-oB6RqjrbP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8"/>
          <a:stretch/>
        </p:blipFill>
        <p:spPr bwMode="auto">
          <a:xfrm>
            <a:off x="21201245" y="7515544"/>
            <a:ext cx="1085601" cy="6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1" descr="water"/>
          <p:cNvPicPr>
            <a:picLocks noChangeAspect="1" noChangeArrowheads="1" noCrop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15185890" y="7857085"/>
            <a:ext cx="4442133" cy="178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72" descr="water"/>
          <p:cNvPicPr>
            <a:picLocks noChangeAspect="1" noChangeArrowheads="1" noCrop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16618117" y="7115580"/>
            <a:ext cx="2075355" cy="252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1" descr="water"/>
          <p:cNvPicPr>
            <a:picLocks noChangeAspect="1" noChangeArrowheads="1" noCrop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146113" y="7857084"/>
            <a:ext cx="3965865" cy="178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21" descr="water"/>
          <p:cNvPicPr>
            <a:picLocks noChangeAspect="1" noChangeArrowheads="1" noCrop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477172" y="7135288"/>
            <a:ext cx="2354681" cy="250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>
          <a:xfrm>
            <a:off x="16930547" y="10133111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Suicide</a:t>
            </a:r>
            <a:endParaRPr lang="en-US" sz="6000" dirty="0"/>
          </a:p>
        </p:txBody>
      </p:sp>
      <p:sp>
        <p:nvSpPr>
          <p:cNvPr id="77" name="TextBox 76"/>
          <p:cNvSpPr txBox="1"/>
          <p:nvPr/>
        </p:nvSpPr>
        <p:spPr>
          <a:xfrm>
            <a:off x="12644037" y="6595343"/>
            <a:ext cx="2274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Economy</a:t>
            </a:r>
            <a:endParaRPr lang="en-US" sz="4400" dirty="0"/>
          </a:p>
        </p:txBody>
      </p:sp>
      <p:sp>
        <p:nvSpPr>
          <p:cNvPr id="78" name="TextBox 77"/>
          <p:cNvSpPr txBox="1"/>
          <p:nvPr/>
        </p:nvSpPr>
        <p:spPr>
          <a:xfrm>
            <a:off x="15081216" y="5440276"/>
            <a:ext cx="148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Labor</a:t>
            </a:r>
            <a:endParaRPr lang="en-US" sz="4400" dirty="0"/>
          </a:p>
        </p:txBody>
      </p:sp>
      <p:sp>
        <p:nvSpPr>
          <p:cNvPr id="79" name="TextBox 78"/>
          <p:cNvSpPr txBox="1"/>
          <p:nvPr/>
        </p:nvSpPr>
        <p:spPr>
          <a:xfrm>
            <a:off x="17752470" y="5445985"/>
            <a:ext cx="1804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Tweets</a:t>
            </a:r>
            <a:endParaRPr lang="en-US" sz="4400" dirty="0"/>
          </a:p>
        </p:txBody>
      </p:sp>
      <p:sp>
        <p:nvSpPr>
          <p:cNvPr id="80" name="TextBox 79"/>
          <p:cNvSpPr txBox="1"/>
          <p:nvPr/>
        </p:nvSpPr>
        <p:spPr>
          <a:xfrm>
            <a:off x="20381611" y="5671641"/>
            <a:ext cx="1702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Health</a:t>
            </a:r>
            <a:endParaRPr lang="en-US" sz="4400" dirty="0"/>
          </a:p>
        </p:txBody>
      </p:sp>
      <p:sp>
        <p:nvSpPr>
          <p:cNvPr id="81" name="TextBox 80"/>
          <p:cNvSpPr txBox="1"/>
          <p:nvPr/>
        </p:nvSpPr>
        <p:spPr>
          <a:xfrm>
            <a:off x="22642865" y="6026725"/>
            <a:ext cx="30148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Housing </a:t>
            </a:r>
          </a:p>
          <a:p>
            <a:pPr algn="ctr"/>
            <a:r>
              <a:rPr lang="en-US" sz="4400" dirty="0" smtClean="0"/>
              <a:t>&amp; </a:t>
            </a:r>
          </a:p>
          <a:p>
            <a:pPr algn="ctr"/>
            <a:r>
              <a:rPr lang="en-US" sz="4400" dirty="0" smtClean="0"/>
              <a:t>Relationship</a:t>
            </a:r>
            <a:endParaRPr lang="en-US" sz="4400" dirty="0"/>
          </a:p>
        </p:txBody>
      </p:sp>
      <p:pic>
        <p:nvPicPr>
          <p:cNvPr id="82" name="Picture 21" descr="water"/>
          <p:cNvPicPr>
            <a:picLocks noChangeAspect="1" noChangeArrowheads="1" noCrop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465351" y="7115580"/>
            <a:ext cx="1367311" cy="252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www.mbta.com/uploadedimages/Riding_the_T/Accessible_Services/Accessible_Services_List/CommRail_2973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32" y="3643702"/>
            <a:ext cx="9498619" cy="53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0731423" y="9942579"/>
            <a:ext cx="1711895" cy="698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PuckBlank-Gray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62107" y="8923716"/>
            <a:ext cx="3462887" cy="275861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3545672" y="9138844"/>
            <a:ext cx="1930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5" name="Picture 84" descr="blue-gears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943" y="9884435"/>
            <a:ext cx="2090748" cy="1384035"/>
          </a:xfrm>
          <a:prstGeom prst="rect">
            <a:avLst/>
          </a:prstGeom>
        </p:spPr>
      </p:pic>
      <p:sp>
        <p:nvSpPr>
          <p:cNvPr id="11" name="AutoShape 4" descr="data:image/png;base64,iVBORw0KGgoAAAANSUhEUgAAASQAAACsCAMAAADlsyHfAAABGlBMVEX////+AABDQ3f/AAD//v/+///8AQJDQ3b+NTT+9fb5/P31U1jzTlD/np7/7ev37/L0fX/+zMr+x8P3KSrso6j9YGHsfoJuOWdDQ3UuLWrk5exDQnpDRHP///swRnw/P3ThCxI6OnJBQHs0NG1nZo/o6u1OTH87OnY2NHTy8vjAwM48OnDJytDT1OK1s8fa2uN1dZmPjqinp7pPT31WVXyCgaRlZJCbm7VycZq4udFbW4kwK3K/v8lgYYSrrchUUIW5uMJzbZyOj7CoqLR5epRCQmudnbBPT3Z1d49YVIfdLDMrMXTh2dcuRXTn6fnLzeg2NWPVdoHoAADWlqbhW119faOgoMLecnuQkKXjvLUkI2Hms7lqbIva2+0zmx4rAAATg0lEQVR4nO1cDXvbtnZGWanYuO9viACLC1Ii+GF+iaIo05aSKo57Pa9p1s2Z57n//2/sAJQoJk1r3bu7R2LL93kSAwKoBK+Bg3NeHBAZp8fEQmeOUzNkDCQdhV85Sfi3RhL5udHjT9oOoD/zuYG7zx864c/T2huSsMHbARBV+WTU+yZKPzdM+Iz+zBP004Yek2Tguv2NA0d1hwq+YIcpw1inV0HbslF0ZhVmB5IODyiOu534vks/SKIYUxLuRgNLheLQOMwY93INJKnxYUOWpQOTRo+Vys1hyNEG758gfFnyZmnBV00rSfZfzLOpZkb9oTTbs9QLkjDjVK5QzZtfNOUiQ2vRLDlicGpuXWpQB8rYDa/dt0w/w0htT4EMrIrGwnwWmDZPyCp21TIjQJu4nflMdYA1TOX1XDQGizDuWRLoxn0hyaB14SVo7t3VDBuermy8olZNdV2UdvxtUXuMUnfizmbyagIDxvLqKUcfnlwYtSP9pxJtniZCceT6V2nA/YhTxt3JUzx6NZk4lFDh+2KWPvkuB2qE9B9Q5grem5lkkDmy7dHYRhWHHWsDFXuM0C2Mmeem6jRGIXF4ZgXB2LZm7zIgIAks0zZnwSVR5VmgyqFH+TK8vrZRGIYPDl//OJshFMxmOabsIbwOkQl/PTPsbfNtjC7yx63XkGSfmoZfhiLJkVmARrY1lcqKRFBBaDb11Z4lFzEMQC04WDp1ikYIvVtwg9GoQjZU5jAXHJGPgVc0j2DBkQd4Giq3jBrybaw6BStBmcNz+FYbBTfcMfjvTf10sOKapDPnCDWb02QOxUe3schuBZWtq80qk89QCSd6wkkOE2P2XjJlfNwchnx7pc29Ls8n+mlBYPUEa1c/MUmRbS6kNtv+AmiZEaH+Ef4+Vl8rGNEkjcenJeElaJIcPjOTcRop8wrDtEaJnYpmq/KvURIgzHW3Z1g7aOU0JMXoR5Q2hIkQpaqsH/HUCs0UMYR6yLRQrr6KEjmFGRbUHEw6pX4Ineaudq/4f/3teaPxk3iWLibrdwtHV1aqYtXaqHIvvZmweKsqRCSpR9NQKip5HTw+5cFaNfAiuJ2UwVo/Hj2Ob9bWta+IiarZIgrjSP8mxPVs+WDecr0HRqM0s2DjU+Wvf/jyi7NGM5PAkwRDwXa8LJmDJVnqCr6DxUKFsh2wdZcRNdwtbnpNXUOuV1wtmGXmU1XWDR/WUpJNocslc4zoQZWZwTc0EvUHolwJniWRpK8z/cTXv/vyq1Pz8Iv4KMDdBSOcdypGp9I4yd0GjvUC1auR75zGphMx9p/jncOlDd7OFzMKoJsyTzugQNKpafhl/D9IJR8Hd/tI5KchHxhtyn6FJO1iNfyZ6B/IaOKSJtTHTfhBO+TgffOeNbKr/MpIOgZ/uMb0GyTpD8dA0hEYSDoC/SGJOODS7EE7yqSyvqQ1NLQr2baak9ag2v5gkCltvG+CHSUZ7JsOohtlpP24N34Sn96xVmjly+LAEvWmvG2hiwNJtCg6ndoyoZzApkb3nTqGnBJn/zTu6L1f/+6r88aeJDGvonY4UBHtwHgWRu004eFhIom87UVFOZd7koxow2jDOKEiLA4aJ9nIVtV1ptn+F/HdD6eeKi9Ak8QjPrFSX0TaceZikqZ+1EQlXLhzs9AtGPpNxyuxc8ipG6Yu1zotd9zE8vlOjsVecKPDO1hTTmHmcn8WwOux13pafpjsab3/7787b2iSlmWZm2Z5Uy7BtCzhp2nmZQnBG78rbzILVTflCqKIuvbmKPEWNayloi4WM3O6WHgEyosaynd1obRcKjOU+BxmkVEvXuXowoNOeqm5FcpdDn0Il+7Esp5ctz/KJK8vkNLD0EVBKV1c6DJUDK1Z6pq1Brs0N6E8Go03YHOXPyKojZD17PA6RiMlus2UYllZ6QyZqXXJCNmaSqQbI1hylCVWGqDAsmAt8ofw+hLZYRjuRLcTc/AitElxt0BEsHUdwgzH3yoytr5u8Z9n0GkTOZQQkc3sEVABJgo7LBlDr1BFIw6fK9HsuhCEUlGZwKqdqPhXrFPgLthGjto8E/g3bLOSDky2aqyoN3Pen4MAQgvgxSRcb/f8LoDK7qwN+yl0ypSFxnRSwTA3bmNglEoZeA4D+8IFDNO8k8QgjLoljP9SS5lq5dkofKIGMxidJPBN1YTBOiRuPQL2ap/0ZrnBYCo0n6M80pGXaCpC2VglRoa5eaGnFY5SMzEtbcNhWqE4hl5qr+dTlIbosTHEboJSZDU7lwzRZRDs/Ak3hYYLV500YWeBRiNzwftDEqb8shRuGTbbk3P9ELk3oaMrsnoj/fr7QjsD63TqLq2ploaiy4SL+fdKjDVEElJxGzcH5SSYy5tA7++Uvbtx71It3xIOG51bBQu9v4kkyDJz3rgQvSAJ/GJPUsy9nQ/kRQ4TxW65FbCDM8/TXNYFd3hRN0rIVBpMTD2iXOspd4hY6ud5feNjub5RJDmLWjJsLIkmabX2jWg1pWoiRptCisUH3iOSYAUwTPH+BNoghJLWBWT7UATDhxBtaLFR+dWqvntCyUatNw2GmTVn3vAoaR1rDB30P6L1W8zB4OOmtScknRYDSUdgIOkI9IYkAo5MG4iyjyXYToIa7qqzBwHlZzVbZYK6vXCnoS0DST04wVX/aYd0lKKPstM+kpA+TwfGv5DP9qLoLf7n788be5LUIFut5+MRw5Z0yFbr5K3hQwIhhGOfZFnuf3a2N51j+bnJ9/UPX3z1xak1o1/CnqSoqg9jibb1QXTjZSZbaooH0Y6Or+qWACc7lA025S0PrGyVKdXQim4GOWQcftcLZRLMhrRgNI2nhImq4F16H/bD0CWkOYHlmcqKIEQ5O9SNS06VIAuxmAxzzZ6uLmIBM05JusRZvGN0f/jGVyEEazqZkILHvtjT2gv5Fkf+/RLiUNelhJHIvV/a4ZOvpg8mKrnNcu9doMMQ4n6O7nwRUYc5MqLm5URIrLQ41wkuJhICXEqjyC/RWkYOcCOiSY4yNxKKJi7uE1PIiBDCGHfeB4+CNMavFwcBvEpTC5lxGi8opVtdSdMYlhzP4jS1UZqmGefFZj6foXCebMEjL5MqRMF8My8c8rCZJyiAVog/vPImi1GSlRkm7MN8nqJ4Pt+C61038l1Wrrjj3BUexMeOd+f1hiRgSWtA8cIxGMfVSGk9iiMKLM3U9gzxKljgm0CrceHCoaQI9d5o5spQvW7Kj2CbSDVG+okHTvlz4wCla3WWksDnI4SsKSzRbWCatm2aYdEbkrDhZjCuWIupmOrKha+NLxWFSm7zdBoWo6k9UgqsitR8ld1nFUpD4m45Rra1kMpXEEtLiXGvdIDLQ6A1aaRzV2cZJloVF2vVaZ+r1AuSDMO/RQEKNC1M6Umqok/OCP8GmSOkc5XAoCsBbiuacqZIAusEsa6zgvJs5wZM1BzL32ufQuezbRoxCl8pYr5RMhXGYg3sxVeU9CerhERWKEqk5Q1CoRJlUNFD9pPZ3WLWHGw4a5TUs7RJ7nt/EUxv0e9Vui51Q3NVNY8bnJizrZ36Whwg6OJVGmgHgpIFiiv02qVqm/RfozCwdzcKekESdhalSyJP5fxR2MG3riGLbbMUWC459iutCInq5p7LpNbzzUuwcDN1kIaN4tKJ/Olcu1NRGfqud6E1JF5WE8fdaAGOyc18Ek1jFfJg5/27/MpI8+YYrhck7XLbeDfRbV8xovYv5WXCX3vnUCWq73upz/iu4U4Ab9zDbcPO/cSvVF441fuZUdQCHv6G7GbSF+fvJ32K/9stNqyFS/yzIW8T6XWbgaTzxgmkkp/w992//sN54wQkqTSTJh11x9b9v/3NeWMQ3Y7BqRkyBpKOQo9IOshjH2m06uiyY2r5QZrr3ED+SFozOonJpHO19yff3DuS6MI7DFSdQrZDIEbnQi4vDtR09EoIYQ5Zb8obOpBU0E4uYSfj0OA9u4NrqOS2vNUfKa8eD3qi8xyKVuXmlwdtl5fbqH0iO+TGGVG15xvTKCk6EvmhE6Hr6f6bekIS55M0dvnO16aTNN1VoObOA7bLbjP42py2c8wNY7ctJ2lbNgzreXc5mVEW5NH+XIEvzMOtcD9pEwh7QRKul/XKDNbwwyCknq6npjmFCtDxalrfWShfrIEbwt1JhaqJr6714cgVs8BzhUEpE25kma9cqURd6LRC8ytXqLtI7tWzUjyZulEp3acKlRM/ImCopLy30ivp9yc/iWt1Byl5iFJnkTYN1gJI8sKmRd8QvdTJbaYdMgev3o1VSpMdZJxPrbG6UjoyS2qwD+mFhYI4hXXJK9se2XaAvr+DuXSZxgGy4nQDRD7M32zQePPmTY8y3Rx/owb54R4GyWB9AS8jiN/1UrhRUlnIODWoWwY2ss2tq3LVmKYvfiWYIamWKWMV2hp8rrIEUfytOkNYBfYIvuq9Sml6G+qGhMHs2XVC8/7kJ6kEG6Ai4IwZDjW4pyuOvv5PJ+qy7Lq5RXv/COVKnZ0wwiN11ZZx2LAYcVWmmyf1WYmWLENNMdaZbtdP6sCN0iuV6XY7UWlv1J2O4Ympv7dJZ35TWVtRmaPwEpXCgcAKiy0KQ5RrPQnz6Sido1Dq0D2KUWynkipPSKyQlaIbZaGps0SzFOWR0tOISNBsdx9XKZOxGWhfiTI/hQZ1PEUxowXwYr5qbghczU5Nwksw9Ns1Lre+W4XNji6vc1VpPAJRJc7k5kdddtbWzSQLmv3tfXLhiNehyv43xJvY85M40kMms4RXwbOaSfStlbtT60Zv/PTbUSWToNBJXOLNqMzHt41H8PV//tN5o1lurOZgZuqdo1SrHLa6yennNcwPqS9IMGe6lEQudDogpRlMIrFq4vmVIExm+rIor3OfiExruXSxcolTrBplMstc+r5U7IH7dLmW0TRpcuK//uG8NbednqT8PfCM9+kjYDSM3U0TdZVmd4aIMTjJFFP9ZhdGub5n0zg+XN/vbsr6om5z0YKo+7hkd5uHEv3OBaKy4LG+mMt3+XTqmPussfO4Pw2qcCdE614Jbf1tlTqDuwIabpMh1OXTfb/OjVL80VeRTkZPL465T42eHAScFgNJR6AXJOHGfraSRveoo5O2xz55AR7pWJhOpI/J4XZhV/N3dMb3waZ1krj6QJLew4zDkOlHmYGdIRtO94V4zmGYlH82l5B13npHmz3yoC0dfik9IYkUrTQE8A7SkoFF1RLD6LSTAUdWnSuomdM+QYtWsSNO3YpGFNwscpiLrDjonf0gCfPM6mhmN5bT7Ocqd9azljsFVt12LNs7qHyZRjtmsFFYB1pltW2/S853opF6SobL9jIvfXvp0v1qPH8XACa9cJ8StL6PVBBPXFWZ+r4eqPAnNyifuEK9elJIGoT3IlK3uCMBceza545KsFC5bSupjr0J+Jt+Gk441w9EkzSdSKHvYXD53pz7TK1RFciU9hWjn/hJX+3+/LTwRzX/6b4TGU59GYYBisOLCsLQQ0W9+G9zEUJUGl5sPAhDqnyOZvk2rzH28scyReE2f6CwUvOtKj+WhMLymk7tYLle3VG8rPIcjfI8X0IQM50uS5TW61WBDa+gboi+gUIzsc7/ojIzVEKakioSFZM7OjvNRpeMwqZXfK9bdGbgIm4i4jlr34eHrGdu0FzfM0UzsEtk+qN6eoziBcFFIyCh1xDTslJF+vYIhZ7Bi3A2s+1gZuWN7Rb//s/nDaTu9Ak1/rJ5CxuX6k13uatXBY7UHdzE1S8Vcyv13jqtAWFZpCqHjajkNunFto1CFcwZ6hKpbY/mxIGym41sZJY+ZpiKIrTHY/NRLUpKEkXf7CZqZtKkD1KJ4VgoQM1JBuH8UFFvK4VK3CTP8CV0n+02fp3DtlW8YrV2lBbX7GcRlAN9vII5Q0qLa6y1mMJMiq+aq2JX6jJ0tj866IXoxrNxVcTN/kacFbotLtLd6YgXhN8mo4Wu+a/NbYIyRzcUKM6s5hHK7HhlzVSZUSXfXaAb+dZRbytFVbXn203QxkJ3DUnuaBSj9r0AvZBv+fbZlVHVyElRnklH3u5e7/bNo6B+nmmP3AvvpMzn2qES+dyX314q/Y2ot0tIdqndJhrFj76YX0bKiY8un12RXUb6e6WV+UaoGcOynK39WyvqE0kGdjBzuPaIYV+GCjm8XwMbbO8OwfphcpfC5gklKTUyeCExprxJYaM1uAuyxs1bvNW1d9Zs9EUhCRaae0oe3kojmi54n0j6U+Kjl+Z9vnWfcbj/8LdH0h+BgaQjMJB0BAaSjsBA0hEYSDoC50/Sv5wB/uMfzxvo1Ad/Gud+beLU/wGFr7447yPccyDpq/O+8H4eJJ09BpKOwEDSERhIOgIDSUdgIOkIDCQdgYGkI3AeYcmZA/3ZgBeB/nzAi0DjAS/i1HLWgAEDBgwYMOA0OLUP0geg0YAXceqJ3A+YA14E+ssBLwJ9OeBFDMrkERiUySMwzKQjMJB0BAaSjsBA0hEYSDoCA0lHYCDpCAx+0hEYZtIRQH814EWcWqnpB06t+vUBp/4dDRgwYMCAAQMGDOgzTp2M0Aegvx7wIoYT3CMw6ElHYCDpCAwkHYGBpCMwkHQEBpKOwEDSERhIOgIDSUdgIOkIDGHJEUB/MeBFDFLJERhOcI/AqTW/AQMGDBgwYMCAAQMG/Obxv6Ts+x80dREQAAAAAElFTkSuQmCC"/>
          <p:cNvSpPr>
            <a:spLocks noChangeAspect="1" noChangeArrowheads="1"/>
          </p:cNvSpPr>
          <p:nvPr/>
        </p:nvSpPr>
        <p:spPr bwMode="auto">
          <a:xfrm>
            <a:off x="155575" y="-96309"/>
            <a:ext cx="3048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 descr="Image result for Community measures"/>
          <p:cNvSpPr>
            <a:spLocks noChangeAspect="1" noChangeArrowheads="1"/>
          </p:cNvSpPr>
          <p:nvPr/>
        </p:nvSpPr>
        <p:spPr bwMode="auto">
          <a:xfrm>
            <a:off x="307975" y="5294"/>
            <a:ext cx="3048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778963" y="3400352"/>
            <a:ext cx="97179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dirty="0" smtClean="0">
                <a:solidFill>
                  <a:schemeClr val="dk1"/>
                </a:solidFill>
              </a:rPr>
              <a:t>Decision Tree Models</a:t>
            </a:r>
            <a:endParaRPr lang="en-US" sz="8000" b="1" dirty="0">
              <a:solidFill>
                <a:schemeClr val="dk1"/>
              </a:solidFill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26323351" y="9910330"/>
            <a:ext cx="1657290" cy="6489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128212" y="20929937"/>
            <a:ext cx="1888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FF0000"/>
                </a:solidFill>
              </a:rPr>
              <a:t>Data McDataface Team, UC Berkeley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1" y="4654563"/>
            <a:ext cx="15544140" cy="770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307975" y="12686151"/>
            <a:ext cx="432168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632419" y="12892439"/>
            <a:ext cx="11137651" cy="156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Community Awareness</a:t>
            </a:r>
            <a:endParaRPr lang="en-US" sz="6000" b="1" dirty="0"/>
          </a:p>
        </p:txBody>
      </p:sp>
      <p:sp>
        <p:nvSpPr>
          <p:cNvPr id="88" name="Rectangle 87"/>
          <p:cNvSpPr/>
          <p:nvPr/>
        </p:nvSpPr>
        <p:spPr>
          <a:xfrm>
            <a:off x="13654799" y="3723675"/>
            <a:ext cx="11137651" cy="15693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Data Sources</a:t>
            </a:r>
            <a:endParaRPr lang="en-US" sz="8000" b="1" dirty="0"/>
          </a:p>
        </p:txBody>
      </p:sp>
      <p:sp>
        <p:nvSpPr>
          <p:cNvPr id="89" name="Rectangle 88"/>
          <p:cNvSpPr/>
          <p:nvPr/>
        </p:nvSpPr>
        <p:spPr>
          <a:xfrm>
            <a:off x="37746432" y="12699567"/>
            <a:ext cx="5814926" cy="156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Next Steps</a:t>
            </a:r>
            <a:endParaRPr lang="en-US" sz="6000" b="1" dirty="0"/>
          </a:p>
        </p:txBody>
      </p:sp>
      <p:sp>
        <p:nvSpPr>
          <p:cNvPr id="93" name="Rectangle 92"/>
          <p:cNvSpPr/>
          <p:nvPr/>
        </p:nvSpPr>
        <p:spPr>
          <a:xfrm>
            <a:off x="773960" y="12833846"/>
            <a:ext cx="9579638" cy="156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Methodology</a:t>
            </a:r>
            <a:endParaRPr lang="en-US" sz="6000" b="1" dirty="0"/>
          </a:p>
        </p:txBody>
      </p:sp>
      <p:sp>
        <p:nvSpPr>
          <p:cNvPr id="19" name="Rectangle 18"/>
          <p:cNvSpPr/>
          <p:nvPr/>
        </p:nvSpPr>
        <p:spPr>
          <a:xfrm>
            <a:off x="1158531" y="14575842"/>
            <a:ext cx="69613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dirty="0"/>
              <a:t>Identify the prompt data, create data dictionary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dirty="0"/>
              <a:t>Research railway suicides (trends, causes, </a:t>
            </a:r>
            <a:r>
              <a:rPr lang="en-US" sz="3600" dirty="0" smtClean="0"/>
              <a:t>history)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dirty="0" smtClean="0"/>
              <a:t>Identify </a:t>
            </a:r>
            <a:r>
              <a:rPr lang="en-US" sz="3600" dirty="0"/>
              <a:t>additional sources of data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dirty="0"/>
              <a:t>Retrieve data at the county level; merge with the prompt data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dirty="0"/>
              <a:t>Build base models - use R to find coefficients</a:t>
            </a:r>
          </a:p>
        </p:txBody>
      </p:sp>
      <p:pic>
        <p:nvPicPr>
          <p:cNvPr id="3075" name="Picture 3" descr="C:\Users\pgundugola\Downloads\CA_AZ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456" y="14653104"/>
            <a:ext cx="7827061" cy="57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gundugola\Downloads\trainkitten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17" y="14681858"/>
            <a:ext cx="7289838" cy="576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879" y="6012985"/>
            <a:ext cx="1413965" cy="141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97" descr="JP.jpe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t="4256" r="3604" b="20571"/>
          <a:stretch/>
        </p:blipFill>
        <p:spPr>
          <a:xfrm>
            <a:off x="33905952" y="13600291"/>
            <a:ext cx="1439784" cy="815543"/>
          </a:xfrm>
          <a:prstGeom prst="rect">
            <a:avLst/>
          </a:prstGeom>
        </p:spPr>
      </p:pic>
      <p:pic>
        <p:nvPicPr>
          <p:cNvPr id="100" name="Picture 99" descr="UK.jpe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8977" r="9708" b="26677"/>
          <a:stretch/>
        </p:blipFill>
        <p:spPr>
          <a:xfrm>
            <a:off x="32649764" y="13605631"/>
            <a:ext cx="1256188" cy="820571"/>
          </a:xfrm>
          <a:prstGeom prst="rect">
            <a:avLst/>
          </a:prstGeom>
        </p:spPr>
      </p:pic>
      <p:pic>
        <p:nvPicPr>
          <p:cNvPr id="101" name="Picture 100" descr="US.jpe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t="3403" r="12244" b="22042"/>
          <a:stretch/>
        </p:blipFill>
        <p:spPr>
          <a:xfrm>
            <a:off x="35345736" y="13605631"/>
            <a:ext cx="1418547" cy="8102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959482" y="20929937"/>
            <a:ext cx="121925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Live dashboard and tweets</a:t>
            </a:r>
            <a:endParaRPr lang="en-US" sz="66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450" y="15638054"/>
            <a:ext cx="7223585" cy="328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1" descr="water"/>
          <p:cNvPicPr>
            <a:picLocks noChangeAspect="1" noChangeArrowheads="1" noCrop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14894223" y="9046287"/>
            <a:ext cx="4442133" cy="47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http://3dprint.com/wp-content/uploads/2015/01/gt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727" y="8638615"/>
            <a:ext cx="1494496" cy="14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71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</TotalTime>
  <Words>150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Prabhakar Gundugola</cp:lastModifiedBy>
  <cp:revision>36</cp:revision>
  <dcterms:modified xsi:type="dcterms:W3CDTF">2016-04-24T17:23:55Z</dcterms:modified>
  <cp:category>research posters template</cp:category>
</cp:coreProperties>
</file>