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9" r:id="rId4"/>
    <p:sldId id="343" r:id="rId5"/>
    <p:sldId id="344" r:id="rId6"/>
    <p:sldId id="337" r:id="rId7"/>
    <p:sldId id="345" r:id="rId8"/>
    <p:sldId id="346" r:id="rId9"/>
    <p:sldId id="348" r:id="rId10"/>
    <p:sldId id="349" r:id="rId11"/>
    <p:sldId id="350" r:id="rId12"/>
    <p:sldId id="353" r:id="rId13"/>
    <p:sldId id="352" r:id="rId14"/>
    <p:sldId id="355" r:id="rId15"/>
    <p:sldId id="354" r:id="rId16"/>
    <p:sldId id="358" r:id="rId17"/>
    <p:sldId id="359" r:id="rId18"/>
    <p:sldId id="360" r:id="rId19"/>
    <p:sldId id="361" r:id="rId20"/>
    <p:sldId id="356" r:id="rId21"/>
    <p:sldId id="376" r:id="rId22"/>
    <p:sldId id="369" r:id="rId23"/>
    <p:sldId id="357" r:id="rId24"/>
    <p:sldId id="365" r:id="rId25"/>
    <p:sldId id="362" r:id="rId26"/>
    <p:sldId id="364" r:id="rId27"/>
    <p:sldId id="363" r:id="rId28"/>
    <p:sldId id="366" r:id="rId29"/>
    <p:sldId id="368" r:id="rId30"/>
    <p:sldId id="367" r:id="rId31"/>
    <p:sldId id="370" r:id="rId32"/>
    <p:sldId id="379" r:id="rId33"/>
    <p:sldId id="380" r:id="rId34"/>
    <p:sldId id="381" r:id="rId35"/>
    <p:sldId id="371" r:id="rId36"/>
    <p:sldId id="386" r:id="rId37"/>
    <p:sldId id="373" r:id="rId38"/>
    <p:sldId id="375" r:id="rId39"/>
    <p:sldId id="378" r:id="rId40"/>
    <p:sldId id="384" r:id="rId41"/>
    <p:sldId id="374" r:id="rId42"/>
    <p:sldId id="387" r:id="rId43"/>
    <p:sldId id="372" r:id="rId44"/>
    <p:sldId id="3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Beck" initials="JB" lastIdx="4" clrIdx="0">
    <p:extLst>
      <p:ext uri="{19B8F6BF-5375-455C-9EA6-DF929625EA0E}">
        <p15:presenceInfo xmlns:p15="http://schemas.microsoft.com/office/powerpoint/2012/main" userId="54a33971cee101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DE8"/>
    <a:srgbClr val="224BCE"/>
    <a:srgbClr val="00FF00"/>
    <a:srgbClr val="66FF66"/>
    <a:srgbClr val="CCFF66"/>
    <a:srgbClr val="0B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AA-177F-42E4-A62A-E76EEAB78B7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9780-523A-4AF6-8794-D44D30EE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8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AA-177F-42E4-A62A-E76EEAB78B7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9780-523A-4AF6-8794-D44D30EE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AA-177F-42E4-A62A-E76EEAB78B7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9780-523A-4AF6-8794-D44D30EE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3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AA-177F-42E4-A62A-E76EEAB78B7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9780-523A-4AF6-8794-D44D30EE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AA-177F-42E4-A62A-E76EEAB78B7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9780-523A-4AF6-8794-D44D30EE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AA-177F-42E4-A62A-E76EEAB78B7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9780-523A-4AF6-8794-D44D30EE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AA-177F-42E4-A62A-E76EEAB78B7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9780-523A-4AF6-8794-D44D30EE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8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AA-177F-42E4-A62A-E76EEAB78B7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9780-523A-4AF6-8794-D44D30EE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AA-177F-42E4-A62A-E76EEAB78B7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9780-523A-4AF6-8794-D44D30EE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4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AA-177F-42E4-A62A-E76EEAB78B7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9780-523A-4AF6-8794-D44D30EE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0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F3AA-177F-42E4-A62A-E76EEAB78B7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9780-523A-4AF6-8794-D44D30EE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F3AA-177F-42E4-A62A-E76EEAB78B7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9780-523A-4AF6-8794-D44D30EE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30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8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1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5.jpeg"/><Relationship Id="rId5" Type="http://schemas.openxmlformats.org/officeDocument/2006/relationships/image" Target="../media/image68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35.jpe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3" Type="http://schemas.openxmlformats.org/officeDocument/2006/relationships/image" Target="../media/image85.png"/><Relationship Id="rId7" Type="http://schemas.openxmlformats.org/officeDocument/2006/relationships/image" Target="../media/image86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1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1.png"/><Relationship Id="rId3" Type="http://schemas.openxmlformats.org/officeDocument/2006/relationships/image" Target="../media/image880.png"/><Relationship Id="rId7" Type="http://schemas.openxmlformats.org/officeDocument/2006/relationships/image" Target="../media/image801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4" Type="http://schemas.openxmlformats.org/officeDocument/2006/relationships/image" Target="../media/image89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0225"/>
          </a:xfrm>
        </p:spPr>
        <p:txBody>
          <a:bodyPr>
            <a:normAutofit/>
          </a:bodyPr>
          <a:lstStyle/>
          <a:p>
            <a:r>
              <a:rPr lang="en-US" sz="4000" dirty="0"/>
              <a:t>Dynamic Markov Blanket Discovery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8951" y="4455363"/>
            <a:ext cx="4240451" cy="1389800"/>
            <a:chOff x="659554" y="2507679"/>
            <a:chExt cx="4240451" cy="1389800"/>
          </a:xfrm>
        </p:grpSpPr>
        <p:grpSp>
          <p:nvGrpSpPr>
            <p:cNvPr id="4" name="Group 3"/>
            <p:cNvGrpSpPr/>
            <p:nvPr/>
          </p:nvGrpSpPr>
          <p:grpSpPr>
            <a:xfrm>
              <a:off x="659554" y="2507679"/>
              <a:ext cx="4240451" cy="1389800"/>
              <a:chOff x="3637256" y="2607633"/>
              <a:chExt cx="4240451" cy="1389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425606" y="2663051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Inputs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936802" y="3156104"/>
                <a:ext cx="940905" cy="369332"/>
              </a:xfrm>
              <a:prstGeom prst="rect">
                <a:avLst/>
              </a:prstGeom>
              <a:solidFill>
                <a:srgbClr val="0B00F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System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53291" y="3580535"/>
                <a:ext cx="946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37256" y="3156104"/>
                <a:ext cx="1404731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Environment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71292" y="2607633"/>
                <a:ext cx="848991" cy="480167"/>
              </a:xfrm>
              <a:prstGeom prst="ellipse">
                <a:avLst/>
              </a:prstGeom>
              <a:noFill/>
              <a:ln w="381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37357" y="3525436"/>
                <a:ext cx="916862" cy="471997"/>
              </a:xfrm>
              <a:prstGeom prst="ellipse">
                <a:avLst/>
              </a:prstGeom>
              <a:noFill/>
              <a:ln w="381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Arc 10"/>
            <p:cNvSpPr/>
            <p:nvPr/>
          </p:nvSpPr>
          <p:spPr>
            <a:xfrm flipH="1" flipV="1">
              <a:off x="1265932" y="3042944"/>
              <a:ext cx="2184172" cy="655773"/>
            </a:xfrm>
            <a:prstGeom prst="arc">
              <a:avLst>
                <a:gd name="adj1" fmla="val 16377616"/>
                <a:gd name="adj2" fmla="val 21479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10800000" flipH="1" flipV="1">
              <a:off x="2064285" y="2746303"/>
              <a:ext cx="2350323" cy="668811"/>
            </a:xfrm>
            <a:prstGeom prst="arc">
              <a:avLst>
                <a:gd name="adj1" fmla="val 16377616"/>
                <a:gd name="adj2" fmla="val 21479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6200000" flipH="1" flipV="1">
              <a:off x="2852222" y="2205119"/>
              <a:ext cx="740503" cy="2305957"/>
            </a:xfrm>
            <a:prstGeom prst="arc">
              <a:avLst>
                <a:gd name="adj1" fmla="val 16377616"/>
                <a:gd name="adj2" fmla="val 21479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 flipH="1" flipV="1">
              <a:off x="2058289" y="1966981"/>
              <a:ext cx="721241" cy="2305956"/>
            </a:xfrm>
            <a:prstGeom prst="arc">
              <a:avLst>
                <a:gd name="adj1" fmla="val 16377616"/>
                <a:gd name="adj2" fmla="val 21479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crad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81465" y="1905961"/>
            <a:ext cx="4849590" cy="48495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18"/>
          <a:stretch/>
        </p:blipFill>
        <p:spPr>
          <a:xfrm>
            <a:off x="4450114" y="1963895"/>
            <a:ext cx="2831351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r>
              <a:rPr lang="en-US" dirty="0"/>
              <a:t>Dynamic Markov Blanket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63" y="1331239"/>
            <a:ext cx="8767089" cy="4351338"/>
          </a:xfrm>
        </p:spPr>
        <p:txBody>
          <a:bodyPr>
            <a:normAutofit/>
          </a:bodyPr>
          <a:lstStyle/>
          <a:p>
            <a:r>
              <a:rPr lang="en-US" dirty="0"/>
              <a:t>This allows blanket to track with dynamics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18" y="2304789"/>
            <a:ext cx="7282175" cy="205989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7297" y="2743201"/>
            <a:ext cx="2693741" cy="858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Traveling Waves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55" y="4676510"/>
            <a:ext cx="6955899" cy="197961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874707" y="2981195"/>
            <a:ext cx="701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27518" y="5198301"/>
            <a:ext cx="6764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87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r>
              <a:rPr lang="en-US" dirty="0"/>
              <a:t>Dynamic Markov Blanket Discovery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6763" y="1331239"/>
                <a:ext cx="592771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New problem:  Too Many Blankets!!!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 a dynamic setting nodes at time t and t+1 are not the same nodes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Each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has a blanket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Arbitrary unions of blankets (minus their interiors) are also blankets…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763" y="1331239"/>
                <a:ext cx="5927717" cy="4351338"/>
              </a:xfrm>
              <a:blipFill>
                <a:blip r:embed="rId2"/>
                <a:stretch>
                  <a:fillRect l="-1852" t="-2241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79" b="49986"/>
          <a:stretch/>
        </p:blipFill>
        <p:spPr>
          <a:xfrm>
            <a:off x="6884541" y="1331239"/>
            <a:ext cx="5025065" cy="51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9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1" b="49576"/>
          <a:stretch/>
        </p:blipFill>
        <p:spPr>
          <a:xfrm>
            <a:off x="3654817" y="1910080"/>
            <a:ext cx="4493027" cy="4734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r>
              <a:rPr lang="en-US" dirty="0"/>
              <a:t>Dynamic Markov Blanket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63" y="1331239"/>
            <a:ext cx="9489423" cy="4351338"/>
          </a:xfrm>
        </p:spPr>
        <p:txBody>
          <a:bodyPr>
            <a:normAutofit/>
          </a:bodyPr>
          <a:lstStyle/>
          <a:p>
            <a:r>
              <a:rPr lang="en-US" dirty="0"/>
              <a:t>New problem:  Too Many Blankets!!!</a:t>
            </a:r>
          </a:p>
        </p:txBody>
      </p:sp>
    </p:spTree>
    <p:extLst>
      <p:ext uri="{BB962C8B-B14F-4D97-AF65-F5344CB8AC3E}">
        <p14:creationId xmlns:p14="http://schemas.microsoft.com/office/powerpoint/2010/main" val="144288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r>
              <a:rPr lang="en-US" dirty="0"/>
              <a:t>Dynamic Markov Blanket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63" y="1331239"/>
            <a:ext cx="9489423" cy="4351338"/>
          </a:xfrm>
        </p:spPr>
        <p:txBody>
          <a:bodyPr>
            <a:normAutofit/>
          </a:bodyPr>
          <a:lstStyle/>
          <a:p>
            <a:r>
              <a:rPr lang="en-US" dirty="0"/>
              <a:t>New problem:  Too Many Blankets!!!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94" r="1934"/>
          <a:stretch/>
        </p:blipFill>
        <p:spPr>
          <a:xfrm>
            <a:off x="1713937" y="2442577"/>
            <a:ext cx="9151672" cy="42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2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r>
              <a:rPr lang="en-US" dirty="0"/>
              <a:t>So Many Blankets!?!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63" y="1331239"/>
            <a:ext cx="10377797" cy="5168952"/>
          </a:xfrm>
        </p:spPr>
        <p:txBody>
          <a:bodyPr>
            <a:normAutofit/>
          </a:bodyPr>
          <a:lstStyle/>
          <a:p>
            <a:r>
              <a:rPr lang="en-US" dirty="0"/>
              <a:t>New problem:  which blankets correspond to macroscopic objects?</a:t>
            </a:r>
          </a:p>
          <a:p>
            <a:pPr lvl="1"/>
            <a:endParaRPr lang="en-US" dirty="0"/>
          </a:p>
          <a:p>
            <a:r>
              <a:rPr lang="en-US" dirty="0"/>
              <a:t>Pragmatic solution:  Dimensionality reduction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the blanket that results in the greatest simplification of the microscopic dynamics…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Fit a macroscopic model that has Markov Blanket Structure...</a:t>
            </a:r>
          </a:p>
          <a:p>
            <a:pPr lvl="2"/>
            <a:r>
              <a:rPr lang="en-US" dirty="0"/>
              <a:t>and be Bayesian with sparse priors to get the automatic Occam’s Razor effect favoring low dimensional dynamics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9738986" y="2214880"/>
            <a:ext cx="1345574" cy="612648"/>
          </a:xfrm>
          <a:prstGeom prst="wedgeRoundRectCallout">
            <a:avLst>
              <a:gd name="adj1" fmla="val -77500"/>
              <a:gd name="adj2" fmla="val 9235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NP-Hard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44320" y="3017520"/>
            <a:ext cx="7589520" cy="86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44320" y="3027680"/>
            <a:ext cx="7589520" cy="853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5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775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Dynamic Markov Blanket Discovery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50678" y="1879118"/>
            <a:ext cx="3413562" cy="955522"/>
            <a:chOff x="8520749" y="914479"/>
            <a:chExt cx="2605842" cy="698943"/>
          </a:xfrm>
        </p:grpSpPr>
        <p:sp>
          <p:nvSpPr>
            <p:cNvPr id="6" name="Oval 5"/>
            <p:cNvSpPr/>
            <p:nvPr/>
          </p:nvSpPr>
          <p:spPr>
            <a:xfrm>
              <a:off x="8520749" y="1033002"/>
              <a:ext cx="499762" cy="4801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0626829" y="1006274"/>
              <a:ext cx="499762" cy="480167"/>
            </a:xfrm>
            <a:prstGeom prst="ellipse">
              <a:avLst/>
            </a:prstGeom>
            <a:noFill/>
            <a:ln w="38100">
              <a:solidFill>
                <a:srgbClr val="0B0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B00F0"/>
                  </a:solidFill>
                </a:rPr>
                <a:t>z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573789" y="1033001"/>
              <a:ext cx="499762" cy="480167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FF00"/>
                  </a:solidFill>
                </a:rPr>
                <a:t>b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8960875" y="914479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9960908" y="941209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9987412" y="1444467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8907868" y="1454340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6764" y="1331239"/>
                <a:ext cx="5782324" cy="407388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be a vector of ‘microscopic’ observables associated with ‘particle’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label observable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as part of the environment, boundary, or object at time 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the labels are known this problem is easy…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lump observables with common labels together</a:t>
                </a:r>
              </a:p>
              <a:p>
                <a:pPr lvl="1"/>
                <a:r>
                  <a:rPr lang="en-US" dirty="0"/>
                  <a:t>discover latent dynamics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with Markov Blanket structure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764" y="1331239"/>
                <a:ext cx="5782324" cy="4073881"/>
              </a:xfrm>
              <a:blipFill>
                <a:blip r:embed="rId2"/>
                <a:stretch>
                  <a:fillRect l="-1266" t="-2840" r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7650677" y="3410650"/>
                <a:ext cx="654671" cy="65643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677" y="3410650"/>
                <a:ext cx="654671" cy="6564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9030124" y="3410650"/>
                <a:ext cx="654671" cy="65643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B00F0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124" y="3410650"/>
                <a:ext cx="654671" cy="65643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10409568" y="3410650"/>
                <a:ext cx="654671" cy="65643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rgbClr val="0B0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rgbClr val="0B0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rgbClr val="0B0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0B0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B00F0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568" y="3410650"/>
                <a:ext cx="654671" cy="65643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B0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6" idx="4"/>
            <a:endCxn id="16" idx="0"/>
          </p:cNvCxnSpPr>
          <p:nvPr/>
        </p:nvCxnSpPr>
        <p:spPr>
          <a:xfrm flipH="1">
            <a:off x="7978013" y="2697584"/>
            <a:ext cx="1" cy="71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357459" y="2697584"/>
            <a:ext cx="1" cy="71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0736902" y="2679314"/>
            <a:ext cx="1" cy="71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616105" y="4367199"/>
            <a:ext cx="4989614" cy="2260061"/>
            <a:chOff x="5429529" y="4397017"/>
            <a:chExt cx="4989614" cy="226006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0" t="6910" r="53670" b="53971"/>
            <a:stretch/>
          </p:blipFill>
          <p:spPr>
            <a:xfrm>
              <a:off x="8539173" y="4777108"/>
              <a:ext cx="1879970" cy="18799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8742236" y="4397017"/>
              <a:ext cx="3526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256511" y="4397017"/>
              <a:ext cx="3938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b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69831" y="4407776"/>
              <a:ext cx="3547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B00F0"/>
                  </a:solidFill>
                </a:rPr>
                <a:t>z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127655" y="4890506"/>
              <a:ext cx="3526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28481" y="5521631"/>
              <a:ext cx="3938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50762" y="6152756"/>
              <a:ext cx="3547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B00F0"/>
                  </a:solidFill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429529" y="5360374"/>
                  <a:ext cx="266951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𝐽𝑎𝑐𝑜𝑏𝑖𝑎𝑛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3200" dirty="0"/>
                    <a:t> =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9529" y="5360374"/>
                  <a:ext cx="2669513" cy="584775"/>
                </a:xfrm>
                <a:prstGeom prst="rect">
                  <a:avLst/>
                </a:prstGeom>
                <a:blipFill>
                  <a:blip r:embed="rId7"/>
                  <a:stretch>
                    <a:fillRect t="-12500" r="-4795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8227228" y="1334252"/>
            <a:ext cx="210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Macroscopic </a:t>
            </a:r>
            <a:r>
              <a:rPr lang="en-US" dirty="0" err="1"/>
              <a:t>Latents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030124" y="4367199"/>
            <a:ext cx="25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Microscopic Observables</a:t>
            </a:r>
          </a:p>
        </p:txBody>
      </p:sp>
    </p:spTree>
    <p:extLst>
      <p:ext uri="{BB962C8B-B14F-4D97-AF65-F5344CB8AC3E}">
        <p14:creationId xmlns:p14="http://schemas.microsoft.com/office/powerpoint/2010/main" val="3102858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775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Dynamic Markov Blanket Discovery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6762" y="1331240"/>
            <a:ext cx="7660623" cy="3639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Imposing Blanket structure on linear dynamics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624362" y="365126"/>
            <a:ext cx="2228353" cy="1370978"/>
            <a:chOff x="7650677" y="1879118"/>
            <a:chExt cx="3413563" cy="2187966"/>
          </a:xfrm>
        </p:grpSpPr>
        <p:grpSp>
          <p:nvGrpSpPr>
            <p:cNvPr id="5" name="Group 4"/>
            <p:cNvGrpSpPr/>
            <p:nvPr/>
          </p:nvGrpSpPr>
          <p:grpSpPr>
            <a:xfrm>
              <a:off x="7650678" y="1879118"/>
              <a:ext cx="3413562" cy="955522"/>
              <a:chOff x="8520749" y="914479"/>
              <a:chExt cx="2605842" cy="6989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8520749" y="1033002"/>
                <a:ext cx="499762" cy="4801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s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0626829" y="1006274"/>
                <a:ext cx="499762" cy="480167"/>
              </a:xfrm>
              <a:prstGeom prst="ellipse">
                <a:avLst/>
              </a:prstGeom>
              <a:noFill/>
              <a:ln w="38100">
                <a:solidFill>
                  <a:srgbClr val="0B0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0B00F0"/>
                    </a:solidFill>
                  </a:rPr>
                  <a:t>z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573789" y="1033001"/>
                <a:ext cx="499762" cy="480167"/>
              </a:xfrm>
              <a:prstGeom prst="ellipse">
                <a:avLst/>
              </a:prstGeom>
              <a:noFill/>
              <a:ln w="381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00FF00"/>
                    </a:solidFill>
                  </a:rPr>
                  <a:t>b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960875" y="914479"/>
                <a:ext cx="725557" cy="159082"/>
              </a:xfrm>
              <a:custGeom>
                <a:avLst/>
                <a:gdLst>
                  <a:gd name="connsiteX0" fmla="*/ 0 w 725557"/>
                  <a:gd name="connsiteY0" fmla="*/ 159082 h 159082"/>
                  <a:gd name="connsiteX1" fmla="*/ 347870 w 725557"/>
                  <a:gd name="connsiteY1" fmla="*/ 56 h 159082"/>
                  <a:gd name="connsiteX2" fmla="*/ 725557 w 725557"/>
                  <a:gd name="connsiteY2" fmla="*/ 139204 h 159082"/>
                  <a:gd name="connsiteX3" fmla="*/ 725557 w 725557"/>
                  <a:gd name="connsiteY3" fmla="*/ 139204 h 159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557" h="159082">
                    <a:moveTo>
                      <a:pt x="0" y="159082"/>
                    </a:moveTo>
                    <a:cubicBezTo>
                      <a:pt x="113472" y="81225"/>
                      <a:pt x="226944" y="3369"/>
                      <a:pt x="347870" y="56"/>
                    </a:cubicBezTo>
                    <a:cubicBezTo>
                      <a:pt x="468796" y="-3257"/>
                      <a:pt x="725557" y="139204"/>
                      <a:pt x="725557" y="139204"/>
                    </a:cubicBezTo>
                    <a:lnTo>
                      <a:pt x="725557" y="13920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9960908" y="941209"/>
                <a:ext cx="725557" cy="159082"/>
              </a:xfrm>
              <a:custGeom>
                <a:avLst/>
                <a:gdLst>
                  <a:gd name="connsiteX0" fmla="*/ 0 w 725557"/>
                  <a:gd name="connsiteY0" fmla="*/ 159082 h 159082"/>
                  <a:gd name="connsiteX1" fmla="*/ 347870 w 725557"/>
                  <a:gd name="connsiteY1" fmla="*/ 56 h 159082"/>
                  <a:gd name="connsiteX2" fmla="*/ 725557 w 725557"/>
                  <a:gd name="connsiteY2" fmla="*/ 139204 h 159082"/>
                  <a:gd name="connsiteX3" fmla="*/ 725557 w 725557"/>
                  <a:gd name="connsiteY3" fmla="*/ 139204 h 159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557" h="159082">
                    <a:moveTo>
                      <a:pt x="0" y="159082"/>
                    </a:moveTo>
                    <a:cubicBezTo>
                      <a:pt x="113472" y="81225"/>
                      <a:pt x="226944" y="3369"/>
                      <a:pt x="347870" y="56"/>
                    </a:cubicBezTo>
                    <a:cubicBezTo>
                      <a:pt x="468796" y="-3257"/>
                      <a:pt x="725557" y="139204"/>
                      <a:pt x="725557" y="139204"/>
                    </a:cubicBezTo>
                    <a:lnTo>
                      <a:pt x="725557" y="13920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10800000">
                <a:off x="9987412" y="1444467"/>
                <a:ext cx="725557" cy="159082"/>
              </a:xfrm>
              <a:custGeom>
                <a:avLst/>
                <a:gdLst>
                  <a:gd name="connsiteX0" fmla="*/ 0 w 725557"/>
                  <a:gd name="connsiteY0" fmla="*/ 159082 h 159082"/>
                  <a:gd name="connsiteX1" fmla="*/ 347870 w 725557"/>
                  <a:gd name="connsiteY1" fmla="*/ 56 h 159082"/>
                  <a:gd name="connsiteX2" fmla="*/ 725557 w 725557"/>
                  <a:gd name="connsiteY2" fmla="*/ 139204 h 159082"/>
                  <a:gd name="connsiteX3" fmla="*/ 725557 w 725557"/>
                  <a:gd name="connsiteY3" fmla="*/ 139204 h 159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557" h="159082">
                    <a:moveTo>
                      <a:pt x="0" y="159082"/>
                    </a:moveTo>
                    <a:cubicBezTo>
                      <a:pt x="113472" y="81225"/>
                      <a:pt x="226944" y="3369"/>
                      <a:pt x="347870" y="56"/>
                    </a:cubicBezTo>
                    <a:cubicBezTo>
                      <a:pt x="468796" y="-3257"/>
                      <a:pt x="725557" y="139204"/>
                      <a:pt x="725557" y="139204"/>
                    </a:cubicBezTo>
                    <a:lnTo>
                      <a:pt x="725557" y="13920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10800000">
                <a:off x="8907868" y="1454340"/>
                <a:ext cx="725557" cy="159082"/>
              </a:xfrm>
              <a:custGeom>
                <a:avLst/>
                <a:gdLst>
                  <a:gd name="connsiteX0" fmla="*/ 0 w 725557"/>
                  <a:gd name="connsiteY0" fmla="*/ 159082 h 159082"/>
                  <a:gd name="connsiteX1" fmla="*/ 347870 w 725557"/>
                  <a:gd name="connsiteY1" fmla="*/ 56 h 159082"/>
                  <a:gd name="connsiteX2" fmla="*/ 725557 w 725557"/>
                  <a:gd name="connsiteY2" fmla="*/ 139204 h 159082"/>
                  <a:gd name="connsiteX3" fmla="*/ 725557 w 725557"/>
                  <a:gd name="connsiteY3" fmla="*/ 139204 h 159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557" h="159082">
                    <a:moveTo>
                      <a:pt x="0" y="159082"/>
                    </a:moveTo>
                    <a:cubicBezTo>
                      <a:pt x="113472" y="81225"/>
                      <a:pt x="226944" y="3369"/>
                      <a:pt x="347870" y="56"/>
                    </a:cubicBezTo>
                    <a:cubicBezTo>
                      <a:pt x="468796" y="-3257"/>
                      <a:pt x="725557" y="139204"/>
                      <a:pt x="725557" y="139204"/>
                    </a:cubicBezTo>
                    <a:lnTo>
                      <a:pt x="725557" y="13920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7650677" y="3410650"/>
                  <a:ext cx="654671" cy="65643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0677" y="3410650"/>
                  <a:ext cx="654671" cy="65643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030124" y="3410650"/>
                  <a:ext cx="654671" cy="65643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B00F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124" y="3410650"/>
                  <a:ext cx="654671" cy="656434"/>
                </a:xfrm>
                <a:prstGeom prst="ellipse">
                  <a:avLst/>
                </a:prstGeom>
                <a:blipFill>
                  <a:blip r:embed="rId3"/>
                  <a:stretch>
                    <a:fillRect l="-1316"/>
                  </a:stretch>
                </a:blipFill>
                <a:ln w="38100">
                  <a:solidFill>
                    <a:srgbClr val="00FF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/>
                <p:nvPr/>
              </p:nvSpPr>
              <p:spPr>
                <a:xfrm>
                  <a:off x="10409568" y="3410650"/>
                  <a:ext cx="654671" cy="65643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rgbClr val="0B0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0B0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0B00F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0B0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B00F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9568" y="3410650"/>
                  <a:ext cx="654671" cy="65643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rgbClr val="0B0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>
              <a:stCxn id="6" idx="4"/>
              <a:endCxn id="16" idx="0"/>
            </p:cNvCxnSpPr>
            <p:nvPr/>
          </p:nvCxnSpPr>
          <p:spPr>
            <a:xfrm flipH="1">
              <a:off x="7978013" y="2697584"/>
              <a:ext cx="1" cy="713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9357459" y="2697584"/>
              <a:ext cx="1" cy="713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0736902" y="2679314"/>
              <a:ext cx="1" cy="713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32474" y="1920575"/>
            <a:ext cx="3204472" cy="2260061"/>
            <a:chOff x="5774149" y="1836804"/>
            <a:chExt cx="3204472" cy="226006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0" t="6910" r="53670" b="53971"/>
            <a:stretch/>
          </p:blipFill>
          <p:spPr>
            <a:xfrm>
              <a:off x="7098651" y="2216895"/>
              <a:ext cx="1879970" cy="18799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7301714" y="1836804"/>
              <a:ext cx="3526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15989" y="1836804"/>
              <a:ext cx="3938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b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429309" y="1847563"/>
              <a:ext cx="3547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B00F0"/>
                  </a:solidFill>
                </a:rPr>
                <a:t>z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87133" y="2330293"/>
              <a:ext cx="3526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87959" y="2961418"/>
              <a:ext cx="3938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10240" y="3592543"/>
              <a:ext cx="3547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B00F0"/>
                  </a:solidFill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774149" y="2864492"/>
                  <a:ext cx="65357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3200" dirty="0"/>
                    <a:t>=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4149" y="2864492"/>
                  <a:ext cx="653577" cy="584775"/>
                </a:xfrm>
                <a:prstGeom prst="rect">
                  <a:avLst/>
                </a:prstGeom>
                <a:blipFill>
                  <a:blip r:embed="rId6"/>
                  <a:stretch>
                    <a:fillRect t="-12500" r="-23364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" t="1221" r="56652" b="85387"/>
          <a:stretch/>
        </p:blipFill>
        <p:spPr>
          <a:xfrm>
            <a:off x="9473830" y="4392716"/>
            <a:ext cx="1879970" cy="5963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" t="15431" r="56652" b="71401"/>
          <a:stretch/>
        </p:blipFill>
        <p:spPr>
          <a:xfrm>
            <a:off x="9473830" y="5159738"/>
            <a:ext cx="1879970" cy="58640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" t="29332" r="56652" b="56831"/>
          <a:stretch/>
        </p:blipFill>
        <p:spPr>
          <a:xfrm>
            <a:off x="9456976" y="5916821"/>
            <a:ext cx="1879970" cy="616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013533" y="4430515"/>
                <a:ext cx="856645" cy="586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3200" dirty="0"/>
                  <a:t>=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533" y="4430515"/>
                <a:ext cx="856645" cy="586443"/>
              </a:xfrm>
              <a:prstGeom prst="rect">
                <a:avLst/>
              </a:prstGeom>
              <a:blipFill>
                <a:blip r:embed="rId8"/>
                <a:stretch>
                  <a:fillRect t="-12500" r="-1714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013533" y="5150353"/>
                <a:ext cx="8878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sz="3200" dirty="0"/>
                  <a:t>=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533" y="5150353"/>
                <a:ext cx="887807" cy="584775"/>
              </a:xfrm>
              <a:prstGeom prst="rect">
                <a:avLst/>
              </a:prstGeom>
              <a:blipFill>
                <a:blip r:embed="rId9"/>
                <a:stretch>
                  <a:fillRect t="-12500" r="-1655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013533" y="5910067"/>
                <a:ext cx="8782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US" sz="3200" dirty="0"/>
                  <a:t>=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533" y="5910067"/>
                <a:ext cx="878254" cy="584775"/>
              </a:xfrm>
              <a:prstGeom prst="rect">
                <a:avLst/>
              </a:prstGeom>
              <a:blipFill>
                <a:blip r:embed="rId10"/>
                <a:stretch>
                  <a:fillRect t="-11458" r="-1597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06763" y="3533038"/>
                <a:ext cx="5080430" cy="424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𝜼𝜼</m:t>
                          </m:r>
                        </m:sub>
                        <m:sup/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𝐺𝑎𝑚𝑚𝑎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3" y="3533038"/>
                <a:ext cx="5080430" cy="424412"/>
              </a:xfrm>
              <a:prstGeom prst="rect">
                <a:avLst/>
              </a:prstGeom>
              <a:blipFill>
                <a:blip r:embed="rId11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48184" y="4103715"/>
                <a:ext cx="6168291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),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𝐼𝑛𝑣𝑒𝑟𝑠𝑒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𝑊𝑖𝑠h𝑎𝑟𝑡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4" y="4103715"/>
                <a:ext cx="6168291" cy="38228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134843" y="4539070"/>
                <a:ext cx="1426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43" y="4539070"/>
                <a:ext cx="1426481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ontent Placeholder 2"/>
          <p:cNvSpPr txBox="1">
            <a:spLocks/>
          </p:cNvSpPr>
          <p:nvPr/>
        </p:nvSpPr>
        <p:spPr>
          <a:xfrm>
            <a:off x="570471" y="5463284"/>
            <a:ext cx="6947761" cy="557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*Constraints imposed on means by Lagrange Multipliers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688331" y="5916821"/>
                <a:ext cx="19838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𝐬𝐳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𝐳𝐬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331" y="5916821"/>
                <a:ext cx="198381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973978" y="6420769"/>
                <a:ext cx="3160865" cy="424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𝐛𝐳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𝐛𝐳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bSup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978" y="6420769"/>
                <a:ext cx="3160865" cy="424155"/>
              </a:xfrm>
              <a:prstGeom prst="rect">
                <a:avLst/>
              </a:prstGeom>
              <a:blipFill>
                <a:blip r:embed="rId1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9636789" y="6478479"/>
            <a:ext cx="35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151064" y="6478479"/>
            <a:ext cx="393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764384" y="6489238"/>
            <a:ext cx="354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B00F0"/>
                </a:solidFill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104906" y="4485999"/>
                <a:ext cx="362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906" y="4485999"/>
                <a:ext cx="362599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139703" y="5224662"/>
                <a:ext cx="362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703" y="5224662"/>
                <a:ext cx="362599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9118094" y="5982546"/>
                <a:ext cx="362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094" y="5982546"/>
                <a:ext cx="362599" cy="36933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736411" y="2141985"/>
                <a:ext cx="3976473" cy="413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𝐀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𝐁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11" y="2141985"/>
                <a:ext cx="3976473" cy="413768"/>
              </a:xfrm>
              <a:prstGeom prst="rect">
                <a:avLst/>
              </a:prstGeom>
              <a:blipFill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252242" y="2486254"/>
                <a:ext cx="3561809" cy="431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42" y="2486254"/>
                <a:ext cx="3561809" cy="431528"/>
              </a:xfrm>
              <a:prstGeom prst="rect">
                <a:avLst/>
              </a:prstGeom>
              <a:blipFill>
                <a:blip r:embed="rId20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25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83"/>
          <p:cNvSpPr/>
          <p:nvPr/>
        </p:nvSpPr>
        <p:spPr>
          <a:xfrm>
            <a:off x="9612508" y="4281316"/>
            <a:ext cx="508625" cy="454224"/>
          </a:xfrm>
          <a:custGeom>
            <a:avLst/>
            <a:gdLst>
              <a:gd name="connsiteX0" fmla="*/ 43566 w 635631"/>
              <a:gd name="connsiteY0" fmla="*/ 0 h 454224"/>
              <a:gd name="connsiteX1" fmla="*/ 56092 w 635631"/>
              <a:gd name="connsiteY1" fmla="*/ 413359 h 454224"/>
              <a:gd name="connsiteX2" fmla="*/ 594711 w 635631"/>
              <a:gd name="connsiteY2" fmla="*/ 400833 h 454224"/>
              <a:gd name="connsiteX3" fmla="*/ 557133 w 635631"/>
              <a:gd name="connsiteY3" fmla="*/ 75157 h 45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631" h="454224">
                <a:moveTo>
                  <a:pt x="43566" y="0"/>
                </a:moveTo>
                <a:cubicBezTo>
                  <a:pt x="3900" y="173277"/>
                  <a:pt x="-35765" y="346554"/>
                  <a:pt x="56092" y="413359"/>
                </a:cubicBezTo>
                <a:cubicBezTo>
                  <a:pt x="147949" y="480164"/>
                  <a:pt x="511204" y="457200"/>
                  <a:pt x="594711" y="400833"/>
                </a:cubicBezTo>
                <a:cubicBezTo>
                  <a:pt x="678218" y="344466"/>
                  <a:pt x="617675" y="209811"/>
                  <a:pt x="557133" y="751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775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Dynamic Markov Blanket Discovery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6763" y="1355203"/>
                <a:ext cx="6947761" cy="133789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Imposing Blanket structure on Blanket</a:t>
                </a:r>
              </a:p>
              <a:p>
                <a:pPr lvl="1"/>
                <a:r>
                  <a:rPr lang="en-US" sz="2000" dirty="0"/>
                  <a:t>Each particle has its own assignment dynamics</a:t>
                </a:r>
              </a:p>
              <a:p>
                <a:pPr lvl="1"/>
                <a:r>
                  <a:rPr lang="en-US" sz="2000" dirty="0"/>
                  <a:t>Assignment to s or b or z is a form of attention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=S means S looks at particle </a:t>
                </a:r>
                <a:r>
                  <a:rPr lang="en-US" dirty="0" err="1"/>
                  <a:t>i</a:t>
                </a:r>
                <a:r>
                  <a:rPr lang="en-US" dirty="0"/>
                  <a:t> at time 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763" y="1355203"/>
                <a:ext cx="6947761" cy="1337893"/>
              </a:xfrm>
              <a:blipFill>
                <a:blip r:embed="rId2"/>
                <a:stretch>
                  <a:fillRect l="-1228" t="-8636" b="-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314934" y="1471339"/>
            <a:ext cx="3038866" cy="802707"/>
            <a:chOff x="8520749" y="914479"/>
            <a:chExt cx="2605842" cy="698943"/>
          </a:xfrm>
        </p:grpSpPr>
        <p:sp>
          <p:nvSpPr>
            <p:cNvPr id="6" name="Oval 5"/>
            <p:cNvSpPr/>
            <p:nvPr/>
          </p:nvSpPr>
          <p:spPr>
            <a:xfrm>
              <a:off x="8520749" y="1033002"/>
              <a:ext cx="499762" cy="4801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0626829" y="1006274"/>
              <a:ext cx="499762" cy="480167"/>
            </a:xfrm>
            <a:prstGeom prst="ellipse">
              <a:avLst/>
            </a:prstGeom>
            <a:noFill/>
            <a:ln w="38100">
              <a:solidFill>
                <a:srgbClr val="0B0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B00F0"/>
                  </a:solidFill>
                </a:rPr>
                <a:t>z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573789" y="1033001"/>
              <a:ext cx="499762" cy="480167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FF00"/>
                  </a:solidFill>
                </a:rPr>
                <a:t>b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8960875" y="914479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9960908" y="941209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9987412" y="1444467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8907868" y="1454340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cxnSp>
        <p:nvCxnSpPr>
          <p:cNvPr id="20" name="Straight Arrow Connector 19"/>
          <p:cNvCxnSpPr>
            <a:stCxn id="6" idx="4"/>
            <a:endCxn id="57" idx="1"/>
          </p:cNvCxnSpPr>
          <p:nvPr/>
        </p:nvCxnSpPr>
        <p:spPr>
          <a:xfrm>
            <a:off x="8606339" y="2158910"/>
            <a:ext cx="1021974" cy="861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  <a:endCxn id="57" idx="0"/>
          </p:cNvCxnSpPr>
          <p:nvPr/>
        </p:nvCxnSpPr>
        <p:spPr>
          <a:xfrm>
            <a:off x="9834367" y="2158909"/>
            <a:ext cx="0" cy="78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  <a:endCxn id="57" idx="7"/>
          </p:cNvCxnSpPr>
          <p:nvPr/>
        </p:nvCxnSpPr>
        <p:spPr>
          <a:xfrm flipH="1">
            <a:off x="10040421" y="2128214"/>
            <a:ext cx="1021974" cy="892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3267" y="3044311"/>
                <a:ext cx="6096000" cy="13831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𝑀𝑢𝑙𝑡𝑖𝑛𝑜𝑚𝑖𝑎𝑙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,: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,: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𝐷𝑖𝑟𝑖𝑐h𝑙𝑒𝑡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7" y="3044311"/>
                <a:ext cx="6096000" cy="1383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350193" y="3349289"/>
                <a:ext cx="1426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193" y="3349289"/>
                <a:ext cx="142648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ontent Placeholder 2"/>
          <p:cNvSpPr txBox="1">
            <a:spLocks/>
          </p:cNvSpPr>
          <p:nvPr/>
        </p:nvSpPr>
        <p:spPr>
          <a:xfrm>
            <a:off x="938366" y="4493769"/>
            <a:ext cx="6947761" cy="557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*Constraints imposed by prior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048423" y="5073236"/>
                <a:ext cx="1651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𝒔𝒛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𝒛𝒔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23" y="5073236"/>
                <a:ext cx="16512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755786" y="4094243"/>
            <a:ext cx="3204472" cy="2262263"/>
            <a:chOff x="8648242" y="4103715"/>
            <a:chExt cx="3204472" cy="226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8648242" y="4103715"/>
              <a:ext cx="3204472" cy="2260061"/>
              <a:chOff x="5774149" y="1836804"/>
              <a:chExt cx="3204472" cy="2260061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10" t="6910" r="53670" b="53971"/>
              <a:stretch/>
            </p:blipFill>
            <p:spPr>
              <a:xfrm>
                <a:off x="7098651" y="2216895"/>
                <a:ext cx="1879970" cy="1879970"/>
              </a:xfrm>
              <a:prstGeom prst="rect">
                <a:avLst/>
              </a:prstGeom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7301714" y="1836804"/>
                <a:ext cx="3526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815989" y="1836804"/>
                <a:ext cx="3938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FF00"/>
                    </a:solidFill>
                  </a:rPr>
                  <a:t>b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429309" y="1847563"/>
                <a:ext cx="3547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B00F0"/>
                    </a:solidFill>
                  </a:rPr>
                  <a:t>z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687133" y="2330293"/>
                <a:ext cx="3526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687959" y="2961418"/>
                <a:ext cx="3938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FF00"/>
                    </a:solidFill>
                  </a:rPr>
                  <a:t>b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710240" y="3592543"/>
                <a:ext cx="3547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B00F0"/>
                    </a:solidFill>
                  </a:rPr>
                  <a:t>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5774149" y="2864492"/>
                    <a:ext cx="863634" cy="6243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a14:m>
                    <a:r>
                      <a:rPr lang="en-US" sz="3200" dirty="0"/>
                      <a:t>=</a:t>
                    </a:r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4149" y="2864492"/>
                    <a:ext cx="863634" cy="62433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1650" r="-17021" b="-252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Rectangle 16"/>
            <p:cNvSpPr/>
            <p:nvPr/>
          </p:nvSpPr>
          <p:spPr>
            <a:xfrm>
              <a:off x="9967929" y="4486000"/>
              <a:ext cx="665779" cy="630936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596130" y="5106351"/>
              <a:ext cx="630936" cy="630936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220565" y="5733967"/>
              <a:ext cx="630936" cy="630936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606011" y="5735042"/>
              <a:ext cx="630936" cy="6309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0131" y="4485573"/>
              <a:ext cx="617121" cy="6458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73720" y="5123534"/>
              <a:ext cx="630936" cy="630936"/>
            </a:xfrm>
            <a:prstGeom prst="rect">
              <a:avLst/>
            </a:prstGeom>
            <a:solidFill>
              <a:srgbClr val="082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217251" y="5123948"/>
              <a:ext cx="626937" cy="607817"/>
            </a:xfrm>
            <a:prstGeom prst="rect">
              <a:avLst/>
            </a:prstGeom>
            <a:solidFill>
              <a:srgbClr val="224B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>
            <a:off x="9542962" y="2939973"/>
            <a:ext cx="582810" cy="5514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9542962" y="3886356"/>
            <a:ext cx="582810" cy="551452"/>
            <a:chOff x="9542962" y="3555938"/>
            <a:chExt cx="582810" cy="551452"/>
          </a:xfrm>
          <a:solidFill>
            <a:schemeClr val="bg1"/>
          </a:solidFill>
        </p:grpSpPr>
        <p:sp>
          <p:nvSpPr>
            <p:cNvPr id="69" name="Oval 68"/>
            <p:cNvSpPr/>
            <p:nvPr/>
          </p:nvSpPr>
          <p:spPr>
            <a:xfrm>
              <a:off x="9542962" y="3555938"/>
              <a:ext cx="582810" cy="55145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582025" y="3600831"/>
                  <a:ext cx="511294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2025" y="3600831"/>
                  <a:ext cx="51129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Straight Arrow Connector 77"/>
          <p:cNvCxnSpPr>
            <a:stCxn id="69" idx="0"/>
            <a:endCxn id="57" idx="4"/>
          </p:cNvCxnSpPr>
          <p:nvPr/>
        </p:nvCxnSpPr>
        <p:spPr>
          <a:xfrm flipV="1">
            <a:off x="9834367" y="3491425"/>
            <a:ext cx="0" cy="394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222988" y="2693096"/>
            <a:ext cx="1363439" cy="2532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9327868" y="4838763"/>
                <a:ext cx="1223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868" y="4838763"/>
                <a:ext cx="12235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8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775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Dynamic Markov Blanket Discovery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6763" y="1355202"/>
            <a:ext cx="10917390" cy="3930781"/>
          </a:xfrm>
        </p:spPr>
        <p:txBody>
          <a:bodyPr>
            <a:normAutofit/>
          </a:bodyPr>
          <a:lstStyle/>
          <a:p>
            <a:r>
              <a:rPr lang="en-US" sz="2400" dirty="0"/>
              <a:t>Faking non-linearity via a Bayesian </a:t>
            </a:r>
            <a:r>
              <a:rPr lang="en-US" sz="2400" dirty="0" err="1"/>
              <a:t>Koopman</a:t>
            </a:r>
            <a:r>
              <a:rPr lang="en-US" sz="2400" dirty="0"/>
              <a:t> Embedding</a:t>
            </a:r>
          </a:p>
          <a:p>
            <a:endParaRPr lang="en-US" sz="2400" dirty="0"/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Koopman</a:t>
            </a:r>
            <a:r>
              <a:rPr lang="en-US" sz="2000" dirty="0"/>
              <a:t> trick takes advantage of the fact that any non-linear dynamical system can be expressed as a higher dimensional linear dynamical system, i.e. for any 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Like the kernel trick we can </a:t>
            </a:r>
            <a:r>
              <a:rPr lang="en-US" sz="2000" b="1" dirty="0"/>
              <a:t>partially</a:t>
            </a:r>
            <a:r>
              <a:rPr lang="en-US" sz="2000" dirty="0"/>
              <a:t> implement this by non-linearly transforming the observables while maintaining MB structure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06871" y="3150296"/>
                <a:ext cx="1252074" cy="642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871" y="3150296"/>
                <a:ext cx="1252074" cy="64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463663" y="3302421"/>
                <a:ext cx="193219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663" y="3302421"/>
                <a:ext cx="1932196" cy="338554"/>
              </a:xfrm>
              <a:prstGeom prst="rect">
                <a:avLst/>
              </a:prstGeom>
              <a:blipFill>
                <a:blip r:embed="rId3"/>
                <a:stretch>
                  <a:fillRect l="-126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846666" y="3120177"/>
                <a:ext cx="1108893" cy="642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𝐊𝐲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66" y="3120177"/>
                <a:ext cx="1108893" cy="64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174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775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Dynamic Markov Blanket Discovery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6763" y="1355203"/>
            <a:ext cx="6947761" cy="4108806"/>
          </a:xfrm>
        </p:spPr>
        <p:txBody>
          <a:bodyPr>
            <a:normAutofit/>
          </a:bodyPr>
          <a:lstStyle/>
          <a:p>
            <a:r>
              <a:rPr lang="en-US" sz="2400" dirty="0"/>
              <a:t>Expand the assignment space to include roles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Prohibit role transitions between S roles and Z roles</a:t>
            </a:r>
          </a:p>
          <a:p>
            <a:r>
              <a:rPr lang="en-US" sz="2400" dirty="0"/>
              <a:t>This effectively implements a piece-wise linear observation model with switching dynamics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06077" y="2023488"/>
                <a:ext cx="9055976" cy="1016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→  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200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77" y="2023488"/>
                <a:ext cx="9055976" cy="10164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998998" y="2943616"/>
            <a:ext cx="4099061" cy="3024715"/>
            <a:chOff x="5774149" y="1836804"/>
            <a:chExt cx="3204472" cy="226006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0" t="6910" r="53670" b="53971"/>
            <a:stretch/>
          </p:blipFill>
          <p:spPr>
            <a:xfrm>
              <a:off x="7098651" y="2216895"/>
              <a:ext cx="1879970" cy="18799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7301714" y="1836804"/>
              <a:ext cx="352641" cy="390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15989" y="1836804"/>
              <a:ext cx="393837" cy="390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FF00"/>
                  </a:solidFill>
                </a:rPr>
                <a:t>b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429309" y="1847563"/>
              <a:ext cx="354702" cy="390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B00F0"/>
                  </a:solidFill>
                </a:rPr>
                <a:t>z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87133" y="2330293"/>
              <a:ext cx="352641" cy="390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87959" y="2961418"/>
              <a:ext cx="393838" cy="390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FF00"/>
                  </a:solidFill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10240" y="3592543"/>
              <a:ext cx="354702" cy="390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B00F0"/>
                  </a:solidFill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774149" y="2864492"/>
                  <a:ext cx="735555" cy="4168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800" dirty="0"/>
                    <a:t>  =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4149" y="2864492"/>
                  <a:ext cx="735555" cy="416869"/>
                </a:xfrm>
                <a:prstGeom prst="rect">
                  <a:avLst/>
                </a:prstGeom>
                <a:blipFill>
                  <a:blip r:embed="rId4"/>
                  <a:stretch>
                    <a:fillRect t="-9783" r="-12987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292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35" y="314310"/>
            <a:ext cx="10515600" cy="775186"/>
          </a:xfrm>
        </p:spPr>
        <p:txBody>
          <a:bodyPr/>
          <a:lstStyle/>
          <a:p>
            <a:r>
              <a:rPr lang="en-US" dirty="0"/>
              <a:t>The Definition of a Markov Blanket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743" y="1251727"/>
                <a:ext cx="6702631" cy="39265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Markov blankets provide a statistical definition of a boundary via conditional independence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Observing the blanket makes the object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B00F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and environment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independent</a:t>
                </a:r>
              </a:p>
              <a:p>
                <a:endParaRPr lang="en-US" dirty="0"/>
              </a:p>
              <a:p>
                <a:pPr fontAlgn="ctr"/>
                <a:endParaRPr lang="en-US" dirty="0"/>
              </a:p>
              <a:p>
                <a:pPr fontAlgn="ctr"/>
                <a:endParaRPr lang="en-US" dirty="0"/>
              </a:p>
              <a:p>
                <a:pPr fontAlgn="ctr"/>
                <a:r>
                  <a:rPr lang="en-US" dirty="0"/>
                  <a:t>Blanket forms an ‘epistemic seal’ capping the amount of information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B00F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can have about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fontAlgn="ctr"/>
                <a:endParaRPr lang="en-US" dirty="0"/>
              </a:p>
              <a:p>
                <a:pPr marL="457200" lvl="1" indent="0" font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743" y="1251727"/>
                <a:ext cx="6702631" cy="3926560"/>
              </a:xfrm>
              <a:blipFill>
                <a:blip r:embed="rId2"/>
                <a:stretch>
                  <a:fillRect l="-1000" t="-3106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1641" y="2052631"/>
                <a:ext cx="51028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B0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rgbClr val="0B00F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B0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1" y="2052631"/>
                <a:ext cx="5102833" cy="307777"/>
              </a:xfrm>
              <a:prstGeom prst="rect">
                <a:avLst/>
              </a:prstGeom>
              <a:blipFill>
                <a:blip r:embed="rId4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15782" y="4034386"/>
                <a:ext cx="3590150" cy="927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B0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B0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000" b="0" dirty="0"/>
                  <a:t>                     </a:t>
                </a:r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782" y="4034386"/>
                <a:ext cx="3590150" cy="927305"/>
              </a:xfrm>
              <a:prstGeom prst="rect">
                <a:avLst/>
              </a:prstGeom>
              <a:blipFill>
                <a:blip r:embed="rId5"/>
                <a:stretch>
                  <a:fillRect l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77600" y="4500026"/>
                <a:ext cx="355289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solidFill>
                                <a:srgbClr val="0B0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000" b="0" dirty="0"/>
                  <a:t>                     </a:t>
                </a:r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600" y="4500026"/>
                <a:ext cx="3552896" cy="923330"/>
              </a:xfrm>
              <a:prstGeom prst="rect">
                <a:avLst/>
              </a:prstGeom>
              <a:blipFill>
                <a:blip r:embed="rId6"/>
                <a:stretch>
                  <a:fillRect l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80119" y="3726609"/>
                <a:ext cx="51028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B0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19" y="3726609"/>
                <a:ext cx="5102833" cy="307777"/>
              </a:xfrm>
              <a:prstGeom prst="rect">
                <a:avLst/>
              </a:prstGeom>
              <a:blipFill>
                <a:blip r:embed="rId7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790155" y="5238690"/>
            <a:ext cx="170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Information Cap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786192" y="4870174"/>
            <a:ext cx="268356" cy="368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883806" y="5545325"/>
            <a:ext cx="17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Information Loss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758245" y="4905295"/>
            <a:ext cx="1" cy="579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18"/>
          <a:stretch/>
        </p:blipFill>
        <p:spPr>
          <a:xfrm>
            <a:off x="8642952" y="746285"/>
            <a:ext cx="2831351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39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r>
              <a:rPr lang="en-US" sz="3600" dirty="0"/>
              <a:t>Dynamic Markov Blanket Discovery: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0798" y="1942542"/>
                <a:ext cx="5673861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98" y="1942542"/>
                <a:ext cx="5673861" cy="646331"/>
              </a:xfrm>
              <a:prstGeom prst="rect">
                <a:avLst/>
              </a:prstGeom>
              <a:blipFill>
                <a:blip r:embed="rId2"/>
                <a:stretch>
                  <a:fillRect l="-859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884" y="1348377"/>
                <a:ext cx="8975856" cy="52565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Variational Bayesian Expectation Maximization</a:t>
                </a:r>
              </a:p>
              <a:p>
                <a:pPr lvl="1"/>
                <a:r>
                  <a:rPr lang="en-US" dirty="0"/>
                  <a:t>Model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Factorized posterior over </a:t>
                </a:r>
                <a:r>
                  <a:rPr lang="en-US" dirty="0" err="1"/>
                  <a:t>latents</a:t>
                </a:r>
                <a:r>
                  <a:rPr lang="en-US" dirty="0"/>
                  <a:t>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Results in Attend-Infer-Repeat paradigm for inference</a:t>
                </a:r>
              </a:p>
              <a:p>
                <a:pPr lvl="1"/>
                <a:endParaRPr lang="en-US" dirty="0"/>
              </a:p>
              <a:p>
                <a:pPr marL="914400" lvl="2" indent="0">
                  <a:buNone/>
                </a:pPr>
                <a:r>
                  <a:rPr lang="en-US" sz="2400" dirty="0"/>
                  <a:t>Attend: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sz="2400" dirty="0"/>
              </a:p>
              <a:p>
                <a:pPr marL="914400" lvl="2" indent="0">
                  <a:buNone/>
                </a:pPr>
                <a:r>
                  <a:rPr lang="en-US" sz="2400" dirty="0"/>
                  <a:t>Infer: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4" y="1348377"/>
                <a:ext cx="8975856" cy="5256540"/>
              </a:xfrm>
              <a:blipFill>
                <a:blip r:embed="rId3"/>
                <a:stretch>
                  <a:fillRect l="-951" t="-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81471" y="2899050"/>
                <a:ext cx="1896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471" y="2899050"/>
                <a:ext cx="1896673" cy="369332"/>
              </a:xfrm>
              <a:prstGeom prst="rect">
                <a:avLst/>
              </a:prstGeom>
              <a:blipFill>
                <a:blip r:embed="rId4"/>
                <a:stretch>
                  <a:fillRect l="-3537" r="-546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007242" y="4420395"/>
            <a:ext cx="3017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Bellman </a:t>
            </a:r>
            <a:r>
              <a:rPr lang="en-US" dirty="0" err="1"/>
              <a:t>Eqs</a:t>
            </a:r>
            <a:r>
              <a:rPr lang="en-US" dirty="0"/>
              <a:t>. to compute the required sufficient statistics of the full spatiotemporal posterior using  </a:t>
            </a:r>
            <a:r>
              <a:rPr lang="en-US" dirty="0" err="1"/>
              <a:t>TxDxD</a:t>
            </a:r>
            <a:r>
              <a:rPr lang="en-US" dirty="0"/>
              <a:t> + </a:t>
            </a:r>
            <a:r>
              <a:rPr lang="en-US" dirty="0" err="1"/>
              <a:t>TxNR</a:t>
            </a:r>
            <a:r>
              <a:rPr lang="en-US" dirty="0"/>
              <a:t> memory 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8259096" y="4513006"/>
            <a:ext cx="507397" cy="138471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1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r>
              <a:rPr lang="en-US" sz="3600" dirty="0"/>
              <a:t>Dynamic Markov Blanket Discovery: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0798" y="1942542"/>
                <a:ext cx="5673861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98" y="1942542"/>
                <a:ext cx="5673861" cy="646331"/>
              </a:xfrm>
              <a:prstGeom prst="rect">
                <a:avLst/>
              </a:prstGeom>
              <a:blipFill>
                <a:blip r:embed="rId2"/>
                <a:stretch>
                  <a:fillRect l="-859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884" y="1348377"/>
                <a:ext cx="8975856" cy="52565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Variational Bayesian Expectation Maximization</a:t>
                </a:r>
              </a:p>
              <a:p>
                <a:pPr lvl="1"/>
                <a:r>
                  <a:rPr lang="en-US" dirty="0"/>
                  <a:t>Model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Factorized posterior over </a:t>
                </a:r>
                <a:r>
                  <a:rPr lang="en-US" dirty="0" err="1"/>
                  <a:t>latents</a:t>
                </a:r>
                <a:r>
                  <a:rPr lang="en-US" dirty="0"/>
                  <a:t>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Natural Gradient Descent for Learning</a:t>
                </a:r>
              </a:p>
              <a:p>
                <a:pPr lvl="1"/>
                <a:endParaRPr lang="en-US" dirty="0"/>
              </a:p>
              <a:p>
                <a:pPr marL="914400" lvl="2" indent="0">
                  <a:buNone/>
                </a:pPr>
                <a:r>
                  <a:rPr lang="en-US" sz="2400" dirty="0"/>
                  <a:t>VBEM has explicit update rules for natural parameters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  <a:p>
                <a:pPr marL="914400" lvl="2" indent="0">
                  <a:buNone/>
                </a:pPr>
                <a:endParaRPr lang="en-US" sz="2400" dirty="0"/>
              </a:p>
              <a:p>
                <a:pPr marL="914400" lvl="2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4" y="1348377"/>
                <a:ext cx="8975856" cy="5256540"/>
              </a:xfrm>
              <a:blipFill>
                <a:blip r:embed="rId3"/>
                <a:stretch>
                  <a:fillRect l="-951" t="-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1887" y="2819547"/>
                <a:ext cx="1896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87" y="2819547"/>
                <a:ext cx="1896673" cy="369332"/>
              </a:xfrm>
              <a:prstGeom prst="rect">
                <a:avLst/>
              </a:prstGeom>
              <a:blipFill>
                <a:blip r:embed="rId4"/>
                <a:stretch>
                  <a:fillRect l="-3537" r="-546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917482" y="5141084"/>
                <a:ext cx="5603265" cy="463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82" y="5141084"/>
                <a:ext cx="5603265" cy="463588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52614" y="5741090"/>
                <a:ext cx="3933000" cy="467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𝑢𝑝𝑑𝑎𝑡𝑒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𝑙𝑎𝑠𝑡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14" y="5741090"/>
                <a:ext cx="3933000" cy="467564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ular Callout 3"/>
              <p:cNvSpPr/>
              <p:nvPr/>
            </p:nvSpPr>
            <p:spPr>
              <a:xfrm>
                <a:off x="9438967" y="5098257"/>
                <a:ext cx="1700981" cy="1285666"/>
              </a:xfrm>
              <a:prstGeom prst="wedgeRoundRectCallout">
                <a:avLst>
                  <a:gd name="adj1" fmla="val -148492"/>
                  <a:gd name="adj2" fmla="val 26619"/>
                  <a:gd name="adj3" fmla="val 16667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allows for mini-batching</a:t>
                </a:r>
              </a:p>
            </p:txBody>
          </p:sp>
        </mc:Choice>
        <mc:Fallback xmlns="">
          <p:sp>
            <p:nvSpPr>
              <p:cNvPr id="4" name="Rounded 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967" y="5098257"/>
                <a:ext cx="1700981" cy="1285666"/>
              </a:xfrm>
              <a:prstGeom prst="wedgeRoundRectCallout">
                <a:avLst>
                  <a:gd name="adj1" fmla="val -148492"/>
                  <a:gd name="adj2" fmla="val 26619"/>
                  <a:gd name="adj3" fmla="val 16667"/>
                </a:avLst>
              </a:prstGeom>
              <a:blipFill>
                <a:blip r:embed="rId7"/>
                <a:stretch>
                  <a:fillRect b="-2304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507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r>
              <a:rPr lang="en-US" sz="3600" dirty="0"/>
              <a:t>Dynamic Markov Blanket Discovery: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0256" y="1358768"/>
                <a:ext cx="10269026" cy="52565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Memory and Compute Requirements</a:t>
                </a:r>
              </a:p>
              <a:p>
                <a:pPr lvl="1"/>
                <a:r>
                  <a:rPr lang="en-US" dirty="0"/>
                  <a:t>Bellman Eq. computes the required sufficient statistics</a:t>
                </a:r>
              </a:p>
              <a:p>
                <a:pPr lvl="2"/>
                <a:r>
                  <a:rPr lang="en-US" dirty="0"/>
                  <a:t>For q(x)</a:t>
                </a:r>
              </a:p>
              <a:p>
                <a:pPr lvl="3"/>
                <a:r>
                  <a:rPr lang="en-US" dirty="0"/>
                  <a:t>Memory </a:t>
                </a:r>
                <a:r>
                  <a:rPr lang="en-US" dirty="0" err="1"/>
                  <a:t>req</a:t>
                </a:r>
                <a:r>
                  <a:rPr lang="en-US" dirty="0"/>
                  <a:t>:                   Time points x dim(X)</a:t>
                </a:r>
                <a:r>
                  <a:rPr lang="en-US" baseline="30000" dirty="0"/>
                  <a:t>2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Compute bottleneck</a:t>
                </a:r>
                <a:r>
                  <a:rPr lang="en-US" dirty="0"/>
                  <a:t>:     Three dim(</a:t>
                </a:r>
                <a:r>
                  <a:rPr lang="en-US" dirty="0" err="1"/>
                  <a:t>s,b,z</a:t>
                </a:r>
                <a:r>
                  <a:rPr lang="en-US" dirty="0"/>
                  <a:t>) by dim(</a:t>
                </a:r>
                <a:r>
                  <a:rPr lang="en-US" dirty="0" err="1"/>
                  <a:t>s,b,z</a:t>
                </a:r>
                <a:r>
                  <a:rPr lang="en-US" dirty="0"/>
                  <a:t>) matrix inversions per Time point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dirty="0"/>
                  <a:t>For q(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3"/>
                <a:r>
                  <a:rPr lang="en-US" dirty="0"/>
                  <a:t>Memory </a:t>
                </a:r>
                <a:r>
                  <a:rPr lang="en-US" dirty="0" err="1"/>
                  <a:t>req</a:t>
                </a:r>
                <a:r>
                  <a:rPr lang="en-US" dirty="0"/>
                  <a:t>: T x (Number of particles) x (Number of Roles)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pPr lvl="3"/>
                <a:r>
                  <a:rPr lang="en-US" dirty="0"/>
                  <a:t>Compute bottleneck: 3 (Number of Roles) x (Number of Roles) matrix multiplies per particle per time point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Totals:  Memory:  T x dim(X)</a:t>
                </a:r>
                <a:r>
                  <a:rPr lang="en-US" baseline="30000" dirty="0"/>
                  <a:t>2 </a:t>
                </a:r>
                <a:r>
                  <a:rPr lang="en-US" dirty="0"/>
                  <a:t>+ T x N x NR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Compute:  3 T x dim(X)</a:t>
                </a:r>
                <a:r>
                  <a:rPr lang="en-US" baseline="30000" dirty="0"/>
                  <a:t>2.8</a:t>
                </a:r>
                <a:r>
                  <a:rPr lang="en-US" dirty="0"/>
                  <a:t> + 3 T x N x NR</a:t>
                </a:r>
                <a:r>
                  <a:rPr lang="en-US" baseline="30000" dirty="0"/>
                  <a:t>2.37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256" y="1358768"/>
                <a:ext cx="10269026" cy="5256540"/>
              </a:xfrm>
              <a:blipFill>
                <a:blip r:embed="rId2"/>
                <a:stretch>
                  <a:fillRect l="-772" t="-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432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r>
              <a:rPr lang="en-US" sz="3600" dirty="0"/>
              <a:t>Markov Blanket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500"/>
            <a:ext cx="9721241" cy="4250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Application: Newton’s Cradle</a:t>
            </a:r>
          </a:p>
          <a:p>
            <a:pPr lvl="1"/>
            <a:r>
              <a:rPr lang="en-US" dirty="0"/>
              <a:t>Observations:  position and velocity of 5 balls microscopic objects</a:t>
            </a:r>
          </a:p>
          <a:p>
            <a:pPr lvl="1"/>
            <a:r>
              <a:rPr lang="en-US" dirty="0"/>
              <a:t>Conditions: </a:t>
            </a:r>
          </a:p>
          <a:p>
            <a:pPr lvl="2"/>
            <a:r>
              <a:rPr lang="en-US" dirty="0"/>
              <a:t>Random initial positions</a:t>
            </a:r>
          </a:p>
          <a:p>
            <a:pPr lvl="2"/>
            <a:r>
              <a:rPr lang="en-US" dirty="0"/>
              <a:t>One or two objects on end are initially displaced</a:t>
            </a:r>
          </a:p>
          <a:p>
            <a:pPr lvl="2"/>
            <a:r>
              <a:rPr lang="en-US" dirty="0"/>
              <a:t>Observables are position and velocity</a:t>
            </a:r>
          </a:p>
          <a:p>
            <a:pPr lvl="2"/>
            <a:r>
              <a:rPr lang="en-US" dirty="0"/>
              <a:t>Latent Dimensions (4,2,4)</a:t>
            </a:r>
          </a:p>
          <a:p>
            <a:pPr lvl="2"/>
            <a:r>
              <a:rPr lang="en-US" dirty="0"/>
              <a:t>Roles = (8,4,8)</a:t>
            </a:r>
          </a:p>
          <a:p>
            <a:pPr lvl="2"/>
            <a:r>
              <a:rPr lang="en-US" dirty="0"/>
              <a:t>(~1000 parameters)</a:t>
            </a:r>
          </a:p>
          <a:p>
            <a:pPr lvl="2"/>
            <a:r>
              <a:rPr lang="en-US" dirty="0"/>
              <a:t>200 batches of  T=100 length time series (400,000 data points: Y(100,200,5,4))</a:t>
            </a:r>
          </a:p>
          <a:p>
            <a:pPr lvl="2"/>
            <a:r>
              <a:rPr lang="en-US" dirty="0"/>
              <a:t>CPU runtime 3 seconds per VB iteration</a:t>
            </a:r>
          </a:p>
          <a:p>
            <a:pPr lvl="2"/>
            <a:r>
              <a:rPr lang="en-US" dirty="0"/>
              <a:t>Learning rate = 0.5</a:t>
            </a:r>
          </a:p>
          <a:p>
            <a:pPr lvl="2"/>
            <a:r>
              <a:rPr lang="en-US" dirty="0"/>
              <a:t>Reasonable Convergence in 20 passes through the data (1 minute on CPU)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942" y="0"/>
            <a:ext cx="2398058" cy="179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07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7759"/>
            <a:ext cx="10515600" cy="4849204"/>
          </a:xfrm>
        </p:spPr>
        <p:txBody>
          <a:bodyPr/>
          <a:lstStyle/>
          <a:p>
            <a:r>
              <a:rPr lang="en-US" dirty="0"/>
              <a:t>Multiple Blankets – Multiple solutions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r>
              <a:rPr lang="en-US" sz="3600" dirty="0"/>
              <a:t>Newton’s Cradle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07" y="2225379"/>
            <a:ext cx="9281786" cy="39515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70976" y="689403"/>
            <a:ext cx="1967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 = Environment</a:t>
            </a:r>
          </a:p>
          <a:p>
            <a:r>
              <a:rPr lang="en-US" dirty="0">
                <a:solidFill>
                  <a:srgbClr val="00FF00"/>
                </a:solidFill>
              </a:rPr>
              <a:t>Green = Blanket</a:t>
            </a:r>
          </a:p>
          <a:p>
            <a:r>
              <a:rPr lang="en-US" dirty="0">
                <a:solidFill>
                  <a:srgbClr val="082DE8"/>
                </a:solidFill>
              </a:rPr>
              <a:t>Blue = Object</a:t>
            </a:r>
          </a:p>
        </p:txBody>
      </p:sp>
    </p:spTree>
    <p:extLst>
      <p:ext uri="{BB962C8B-B14F-4D97-AF65-F5344CB8AC3E}">
        <p14:creationId xmlns:p14="http://schemas.microsoft.com/office/powerpoint/2010/main" val="1305852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r>
              <a:rPr lang="en-US" sz="3600" dirty="0"/>
              <a:t>Newton’s Cradle (solution 1)</a:t>
            </a:r>
          </a:p>
        </p:txBody>
      </p:sp>
      <p:pic>
        <p:nvPicPr>
          <p:cNvPr id="6" name="crad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78460" y="1640076"/>
            <a:ext cx="4849590" cy="484959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98500"/>
            <a:ext cx="9721241" cy="4250530"/>
          </a:xfrm>
        </p:spPr>
        <p:txBody>
          <a:bodyPr>
            <a:normAutofit/>
          </a:bodyPr>
          <a:lstStyle/>
          <a:p>
            <a:r>
              <a:rPr lang="en-US" dirty="0"/>
              <a:t>Green = Boundary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7" y="2194468"/>
            <a:ext cx="5324605" cy="4431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047" y="254433"/>
            <a:ext cx="2398058" cy="179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r>
              <a:rPr lang="en-US" sz="3600" dirty="0"/>
              <a:t>Newton’s Cradle (solution 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98500"/>
            <a:ext cx="9721241" cy="4250530"/>
          </a:xfrm>
        </p:spPr>
        <p:txBody>
          <a:bodyPr>
            <a:normAutofit/>
          </a:bodyPr>
          <a:lstStyle/>
          <a:p>
            <a:r>
              <a:rPr lang="en-US" dirty="0"/>
              <a:t>Green = Boundary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12" y="2311444"/>
            <a:ext cx="5200650" cy="4314825"/>
          </a:xfrm>
          <a:prstGeom prst="rect">
            <a:avLst/>
          </a:prstGeom>
        </p:spPr>
      </p:pic>
      <p:pic>
        <p:nvPicPr>
          <p:cNvPr id="3" name="cradle">
            <a:hlinkClick r:id="" action="ppaction://media"/>
            <a:extLst>
              <a:ext uri="{FF2B5EF4-FFF2-40B4-BE49-F238E27FC236}">
                <a16:creationId xmlns:a16="http://schemas.microsoft.com/office/drawing/2014/main" id="{E456D7B1-7D9B-FE86-6599-938775858E0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27624" y="1876790"/>
            <a:ext cx="4749479" cy="47494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047" y="254433"/>
            <a:ext cx="2398058" cy="179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>
            <a:normAutofit/>
          </a:bodyPr>
          <a:lstStyle/>
          <a:p>
            <a:r>
              <a:rPr lang="en-US" sz="3600" dirty="0"/>
              <a:t>Newton’s Cradle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942" y="0"/>
            <a:ext cx="2398058" cy="179326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98500"/>
            <a:ext cx="9721241" cy="4250530"/>
          </a:xfrm>
        </p:spPr>
        <p:txBody>
          <a:bodyPr>
            <a:normAutofit/>
          </a:bodyPr>
          <a:lstStyle/>
          <a:p>
            <a:r>
              <a:rPr lang="en-US" dirty="0"/>
              <a:t>Roles Handle the non-</a:t>
            </a:r>
            <a:r>
              <a:rPr lang="en-US" dirty="0" err="1"/>
              <a:t>linearities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101" y="1793269"/>
            <a:ext cx="52959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98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444"/>
            <a:ext cx="10515600" cy="874952"/>
          </a:xfrm>
        </p:spPr>
        <p:txBody>
          <a:bodyPr>
            <a:normAutofit/>
          </a:bodyPr>
          <a:lstStyle/>
          <a:p>
            <a:r>
              <a:rPr lang="en-US" sz="3600" dirty="0"/>
              <a:t>Flames and Traveling Waves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45"/>
          <a:stretch/>
        </p:blipFill>
        <p:spPr>
          <a:xfrm>
            <a:off x="165515" y="1316666"/>
            <a:ext cx="5370989" cy="384863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354893" y="4864269"/>
            <a:ext cx="638828" cy="1"/>
          </a:xfrm>
          <a:prstGeom prst="line">
            <a:avLst/>
          </a:prstGeom>
          <a:ln w="50800">
            <a:solidFill>
              <a:srgbClr val="FF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6191" y="4864269"/>
            <a:ext cx="151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Reaction Zone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93721" y="5329573"/>
            <a:ext cx="1716065" cy="0"/>
          </a:xfrm>
          <a:prstGeom prst="line">
            <a:avLst/>
          </a:prstGeom>
          <a:ln w="50800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36" y="5315674"/>
            <a:ext cx="9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Unburnt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66384" y="5326324"/>
            <a:ext cx="1716065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87856" y="5363465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29" t="22702" r="4157" b="21318"/>
          <a:stretch/>
        </p:blipFill>
        <p:spPr>
          <a:xfrm>
            <a:off x="6558905" y="1516345"/>
            <a:ext cx="5011977" cy="2484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740124" y="418533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5647988" y="257384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65273" y="962347"/>
            <a:ext cx="315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Upward Propagating Flame (1D)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91680" y="4734560"/>
            <a:ext cx="437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Y(T, Batch, </a:t>
            </a:r>
            <a:r>
              <a:rPr lang="en-US" dirty="0" err="1"/>
              <a:t>Num</a:t>
            </a:r>
            <a:r>
              <a:rPr lang="en-US" dirty="0"/>
              <a:t> Pixels, D) = Y(200,80,200,3)</a:t>
            </a:r>
          </a:p>
        </p:txBody>
      </p:sp>
    </p:spTree>
    <p:extLst>
      <p:ext uri="{BB962C8B-B14F-4D97-AF65-F5344CB8AC3E}">
        <p14:creationId xmlns:p14="http://schemas.microsoft.com/office/powerpoint/2010/main" val="2186673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444"/>
            <a:ext cx="10515600" cy="874952"/>
          </a:xfrm>
        </p:spPr>
        <p:txBody>
          <a:bodyPr>
            <a:normAutofit/>
          </a:bodyPr>
          <a:lstStyle/>
          <a:p>
            <a:r>
              <a:rPr lang="en-US" sz="3600" dirty="0"/>
              <a:t>Flames and Traveling Waves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" t="11475" r="64007" b="11886"/>
          <a:stretch/>
        </p:blipFill>
        <p:spPr>
          <a:xfrm>
            <a:off x="1049245" y="2851296"/>
            <a:ext cx="3983276" cy="36103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1" t="32131" r="73742" b="36833"/>
          <a:stretch/>
        </p:blipFill>
        <p:spPr>
          <a:xfrm>
            <a:off x="1090249" y="2851296"/>
            <a:ext cx="4083485" cy="3740015"/>
          </a:xfrm>
          <a:prstGeom prst="rect">
            <a:avLst/>
          </a:prstGeom>
        </p:spPr>
      </p:pic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298500"/>
            <a:ext cx="9721241" cy="425053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Object is the reaction zone</a:t>
            </a:r>
          </a:p>
          <a:p>
            <a:pPr lvl="1"/>
            <a:r>
              <a:rPr lang="en-US" dirty="0"/>
              <a:t>Boundary surrounds the object (it has to)</a:t>
            </a:r>
          </a:p>
          <a:p>
            <a:pPr lvl="1"/>
            <a:r>
              <a:rPr lang="en-US" dirty="0"/>
              <a:t>Environment latent reports flame position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82" y="2348175"/>
            <a:ext cx="6634137" cy="4422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2080" y="650320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165392" y="4320186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45"/>
          <a:stretch/>
        </p:blipFill>
        <p:spPr>
          <a:xfrm>
            <a:off x="8857752" y="76596"/>
            <a:ext cx="2998272" cy="21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6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/>
          </a:bodyPr>
          <a:lstStyle/>
          <a:p>
            <a:r>
              <a:rPr lang="en-US" sz="3600" dirty="0"/>
              <a:t>Definitions via Markov Blankets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772" y="1269033"/>
            <a:ext cx="9110847" cy="50124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Markov Blankets and System Identification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sz="2400" dirty="0"/>
              <a:t>A system is identified by its input/output relationship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The blanket of a system is the union of inputs and outputs so blanket statistics define system type in a given environment</a:t>
            </a:r>
          </a:p>
          <a:p>
            <a:pPr marL="914400" lvl="2" indent="0">
              <a:buNone/>
            </a:pPr>
            <a:br>
              <a:rPr lang="en-US" sz="2400" dirty="0"/>
            </a:b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20806" y="2795913"/>
            <a:ext cx="4240451" cy="1389800"/>
            <a:chOff x="3637256" y="2607633"/>
            <a:chExt cx="4240451" cy="1389800"/>
          </a:xfrm>
        </p:grpSpPr>
        <p:sp>
          <p:nvSpPr>
            <p:cNvPr id="4" name="TextBox 3"/>
            <p:cNvSpPr txBox="1"/>
            <p:nvPr/>
          </p:nvSpPr>
          <p:spPr>
            <a:xfrm>
              <a:off x="5425606" y="266305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36802" y="3156104"/>
              <a:ext cx="940905" cy="369332"/>
            </a:xfrm>
            <a:prstGeom prst="rect">
              <a:avLst/>
            </a:prstGeom>
            <a:solidFill>
              <a:srgbClr val="0B0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53291" y="3580535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256" y="3156104"/>
              <a:ext cx="1404731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Environment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371292" y="2607633"/>
              <a:ext cx="848991" cy="480167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337357" y="3525436"/>
              <a:ext cx="916862" cy="471997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520749" y="914479"/>
            <a:ext cx="2605842" cy="698943"/>
            <a:chOff x="8520749" y="914479"/>
            <a:chExt cx="2605842" cy="698943"/>
          </a:xfrm>
        </p:grpSpPr>
        <p:sp>
          <p:nvSpPr>
            <p:cNvPr id="17" name="Oval 16"/>
            <p:cNvSpPr/>
            <p:nvPr/>
          </p:nvSpPr>
          <p:spPr>
            <a:xfrm>
              <a:off x="8520749" y="1033002"/>
              <a:ext cx="499762" cy="4801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0626829" y="1006274"/>
              <a:ext cx="499762" cy="480167"/>
            </a:xfrm>
            <a:prstGeom prst="ellipse">
              <a:avLst/>
            </a:prstGeom>
            <a:noFill/>
            <a:ln w="38100">
              <a:solidFill>
                <a:srgbClr val="0B0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B00F0"/>
                  </a:solidFill>
                </a:rPr>
                <a:t>z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9573789" y="1033001"/>
              <a:ext cx="499762" cy="480167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b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8960875" y="914479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9960908" y="941209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0800000">
              <a:off x="9987412" y="1444467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8907868" y="1454340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Arc 25"/>
          <p:cNvSpPr/>
          <p:nvPr/>
        </p:nvSpPr>
        <p:spPr>
          <a:xfrm flipH="1" flipV="1">
            <a:off x="4327184" y="3331178"/>
            <a:ext cx="2184172" cy="655773"/>
          </a:xfrm>
          <a:prstGeom prst="arc">
            <a:avLst>
              <a:gd name="adj1" fmla="val 16377616"/>
              <a:gd name="adj2" fmla="val 214790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0800000" flipH="1" flipV="1">
            <a:off x="5125537" y="3034537"/>
            <a:ext cx="2350323" cy="668811"/>
          </a:xfrm>
          <a:prstGeom prst="arc">
            <a:avLst>
              <a:gd name="adj1" fmla="val 16377616"/>
              <a:gd name="adj2" fmla="val 214790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16200000" flipH="1" flipV="1">
            <a:off x="5913474" y="2493353"/>
            <a:ext cx="740503" cy="2305957"/>
          </a:xfrm>
          <a:prstGeom prst="arc">
            <a:avLst>
              <a:gd name="adj1" fmla="val 16377616"/>
              <a:gd name="adj2" fmla="val 214790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5400000" flipH="1" flipV="1">
            <a:off x="5119541" y="2255215"/>
            <a:ext cx="721241" cy="2305956"/>
          </a:xfrm>
          <a:prstGeom prst="arc">
            <a:avLst>
              <a:gd name="adj1" fmla="val 16377616"/>
              <a:gd name="adj2" fmla="val 214790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71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/>
          <a:p>
            <a:r>
              <a:rPr lang="en-US" sz="3600" dirty="0"/>
              <a:t>Multiple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3"/>
            <a:ext cx="10515600" cy="4725850"/>
          </a:xfrm>
        </p:spPr>
        <p:txBody>
          <a:bodyPr/>
          <a:lstStyle/>
          <a:p>
            <a:r>
              <a:rPr lang="en-US" dirty="0"/>
              <a:t>Multiple objects can be detected by adjusting Blanket constraints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361" y="2347606"/>
            <a:ext cx="3739903" cy="3739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70" y="2347607"/>
            <a:ext cx="3739903" cy="37399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4208" y="6147891"/>
            <a:ext cx="307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Role Transition Probability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17280" y="6114156"/>
            <a:ext cx="154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C[</a:t>
            </a:r>
            <a:r>
              <a:rPr lang="en-US" dirty="0" err="1"/>
              <a:t>role,:,latent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63314" y="2040417"/>
                <a:ext cx="1339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14" y="2040417"/>
                <a:ext cx="1339213" cy="276999"/>
              </a:xfrm>
              <a:prstGeom prst="rect">
                <a:avLst/>
              </a:prstGeom>
              <a:blipFill>
                <a:blip r:embed="rId4"/>
                <a:stretch>
                  <a:fillRect l="-4545" t="-4444" r="-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17280" y="2070607"/>
                <a:ext cx="1159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280" y="2070607"/>
                <a:ext cx="1159612" cy="276999"/>
              </a:xfrm>
              <a:prstGeom prst="rect">
                <a:avLst/>
              </a:prstGeom>
              <a:blipFill>
                <a:blip r:embed="rId5"/>
                <a:stretch>
                  <a:fillRect l="-4737" t="-4444" r="-684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814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r>
              <a:rPr lang="en-US" sz="3600" dirty="0"/>
              <a:t>Multiple Objects: Particle </a:t>
            </a:r>
            <a:r>
              <a:rPr lang="en-US" sz="3600" dirty="0" err="1"/>
              <a:t>Lenia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65" y="2429830"/>
            <a:ext cx="6476923" cy="400145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7983" y="1423114"/>
            <a:ext cx="7288049" cy="425053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Particular objects (blanket + internal assignments) appear and disappear as the ‘cell’ forms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87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r>
              <a:rPr lang="en-US" sz="3600" dirty="0"/>
              <a:t>Multiple Objects: Particle </a:t>
            </a:r>
            <a:r>
              <a:rPr lang="en-US" sz="3600" dirty="0" err="1"/>
              <a:t>Lenia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05" y="365125"/>
            <a:ext cx="10226143" cy="618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53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otator_movie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54234" y="-106744"/>
            <a:ext cx="6964742" cy="696474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35864" y="1298500"/>
            <a:ext cx="9721241" cy="425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12 Objects</a:t>
            </a:r>
          </a:p>
          <a:p>
            <a:pPr lvl="1"/>
            <a:r>
              <a:rPr lang="en-US" dirty="0"/>
              <a:t>2 roles per object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latents</a:t>
            </a:r>
            <a:r>
              <a:rPr lang="en-US" dirty="0"/>
              <a:t> per object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latents</a:t>
            </a:r>
            <a:r>
              <a:rPr lang="en-US" dirty="0"/>
              <a:t> for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7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dynamics on </a:t>
            </a:r>
            <a:r>
              <a:rPr lang="en-US" dirty="0" err="1"/>
              <a:t>latents</a:t>
            </a:r>
            <a:r>
              <a:rPr lang="en-US" dirty="0"/>
              <a:t> via switching linear dynamical system</a:t>
            </a:r>
          </a:p>
          <a:p>
            <a:r>
              <a:rPr lang="en-US" dirty="0"/>
              <a:t>Connections between boundary latent and assignments</a:t>
            </a:r>
          </a:p>
          <a:p>
            <a:pPr lvl="1"/>
            <a:r>
              <a:rPr lang="en-US" dirty="0"/>
              <a:t>To model moving boundaries in a manner consistent with typical boundary interface dynamics </a:t>
            </a:r>
          </a:p>
        </p:txBody>
      </p:sp>
    </p:spTree>
    <p:extLst>
      <p:ext uri="{BB962C8B-B14F-4D97-AF65-F5344CB8AC3E}">
        <p14:creationId xmlns:p14="http://schemas.microsoft.com/office/powerpoint/2010/main" val="3665034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r>
              <a:rPr lang="en-US" sz="3600" dirty="0"/>
              <a:t>Message Passing Framework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61263" y="1446124"/>
            <a:ext cx="6389994" cy="425053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Mixtures of exponential family distributions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Distributions (Exponential Family)</a:t>
            </a:r>
          </a:p>
          <a:p>
            <a:pPr lvl="2"/>
            <a:r>
              <a:rPr lang="en-US" dirty="0"/>
              <a:t>Take in sufficient statistics or likelihoods</a:t>
            </a:r>
          </a:p>
          <a:p>
            <a:pPr lvl="2"/>
            <a:r>
              <a:rPr lang="en-US" dirty="0"/>
              <a:t>Update parameters</a:t>
            </a:r>
          </a:p>
          <a:p>
            <a:pPr lvl="2"/>
            <a:r>
              <a:rPr lang="en-US" dirty="0"/>
              <a:t>Emit expectations and marginal likelihood</a:t>
            </a:r>
          </a:p>
          <a:p>
            <a:pPr lvl="2"/>
            <a:r>
              <a:rPr lang="en-US" dirty="0"/>
              <a:t>Support mixtures via torch batching semantics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977977" y="1423114"/>
            <a:ext cx="5508017" cy="425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 err="1"/>
              <a:t>dists.NormalWishart</a:t>
            </a:r>
            <a:r>
              <a:rPr lang="en-US" sz="2000" dirty="0"/>
              <a:t>(prior </a:t>
            </a:r>
            <a:r>
              <a:rPr lang="en-US" sz="2000" dirty="0" err="1"/>
              <a:t>parms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	.</a:t>
            </a:r>
            <a:r>
              <a:rPr lang="en-US" sz="2000" dirty="0" err="1"/>
              <a:t>update_ss</a:t>
            </a:r>
            <a:r>
              <a:rPr lang="en-US" sz="2000" dirty="0"/>
              <a:t>(</a:t>
            </a:r>
            <a:r>
              <a:rPr lang="en-US" sz="2000" dirty="0" err="1"/>
              <a:t>EX,EXX,n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	.update(</a:t>
            </a:r>
            <a:r>
              <a:rPr lang="en-US" sz="2000" dirty="0" err="1"/>
              <a:t>like_X,p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	.EX()</a:t>
            </a:r>
          </a:p>
          <a:p>
            <a:pPr marL="457200" lvl="1" indent="0">
              <a:buNone/>
            </a:pPr>
            <a:r>
              <a:rPr lang="en-US" sz="2000" dirty="0"/>
              <a:t>	.EXX()</a:t>
            </a:r>
          </a:p>
          <a:p>
            <a:pPr marL="457200" lvl="1" indent="0">
              <a:buNone/>
            </a:pPr>
            <a:r>
              <a:rPr lang="en-US" sz="2000" dirty="0"/>
              <a:t>	.</a:t>
            </a:r>
            <a:r>
              <a:rPr lang="en-US" sz="2000" dirty="0" err="1"/>
              <a:t>Elog_like</a:t>
            </a:r>
            <a:r>
              <a:rPr lang="en-US" sz="2000" dirty="0"/>
              <a:t>()</a:t>
            </a:r>
          </a:p>
          <a:p>
            <a:pPr marL="457200" lvl="1" indent="0">
              <a:buNone/>
            </a:pPr>
            <a:r>
              <a:rPr lang="en-US" sz="2000" dirty="0"/>
              <a:t>	.</a:t>
            </a:r>
            <a:r>
              <a:rPr lang="en-US" sz="2000" dirty="0" err="1"/>
              <a:t>Klqprior</a:t>
            </a:r>
            <a:r>
              <a:rPr lang="en-US" sz="2000" dirty="0"/>
              <a:t>()</a:t>
            </a:r>
          </a:p>
          <a:p>
            <a:pPr lvl="2"/>
            <a:endParaRPr lang="en-US" dirty="0"/>
          </a:p>
          <a:p>
            <a:pPr lvl="1"/>
            <a:endParaRPr lang="en-US" sz="2000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181177" y="4732735"/>
            <a:ext cx="5508017" cy="192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 err="1"/>
              <a:t>dists.Delta</a:t>
            </a:r>
            <a:r>
              <a:rPr lang="en-US" sz="2000" dirty="0"/>
              <a:t>(X)</a:t>
            </a:r>
          </a:p>
          <a:p>
            <a:pPr marL="457200" lvl="1" indent="0">
              <a:buNone/>
            </a:pPr>
            <a:r>
              <a:rPr lang="en-US" sz="2000" dirty="0"/>
              <a:t>	.EX()</a:t>
            </a:r>
          </a:p>
          <a:p>
            <a:pPr marL="457200" lvl="1" indent="0">
              <a:buNone/>
            </a:pPr>
            <a:r>
              <a:rPr lang="en-US" sz="2000" dirty="0"/>
              <a:t>	.EXX()</a:t>
            </a:r>
          </a:p>
          <a:p>
            <a:pPr marL="457200" lvl="1" indent="0">
              <a:buNone/>
            </a:pPr>
            <a:r>
              <a:rPr lang="en-US" sz="2000" dirty="0"/>
              <a:t>	....</a:t>
            </a:r>
          </a:p>
          <a:p>
            <a:pPr lvl="1"/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06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r>
              <a:rPr lang="en-US" sz="3600" dirty="0"/>
              <a:t>Message Passing Framework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61263" y="1446123"/>
            <a:ext cx="7400122" cy="444187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Mixtures of exponential family distributions are easy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Elog_like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Backward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Forward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Update</a:t>
            </a:r>
          </a:p>
          <a:p>
            <a:pPr marL="914400" lvl="2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16369" y="2734218"/>
                <a:ext cx="4726807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369" y="2734218"/>
                <a:ext cx="4726807" cy="303673"/>
              </a:xfrm>
              <a:prstGeom prst="rect">
                <a:avLst/>
              </a:prstGeom>
              <a:blipFill>
                <a:blip r:embed="rId2"/>
                <a:stretch>
                  <a:fillRect l="-1290" t="-2041" r="-6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2"/>
          <p:cNvSpPr txBox="1">
            <a:spLocks/>
          </p:cNvSpPr>
          <p:nvPr/>
        </p:nvSpPr>
        <p:spPr>
          <a:xfrm>
            <a:off x="7927546" y="2871504"/>
            <a:ext cx="5508017" cy="425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 err="1"/>
              <a:t>dists.ExpFam</a:t>
            </a:r>
            <a:r>
              <a:rPr lang="en-US" sz="2000" dirty="0"/>
              <a:t>(</a:t>
            </a:r>
            <a:r>
              <a:rPr lang="en-US" sz="2000" dirty="0" err="1"/>
              <a:t>batch_shape</a:t>
            </a:r>
            <a:r>
              <a:rPr lang="en-US" sz="2000" dirty="0"/>
              <a:t>=(,))</a:t>
            </a:r>
          </a:p>
          <a:p>
            <a:pPr marL="457200" lvl="1" indent="0">
              <a:buNone/>
            </a:pPr>
            <a:r>
              <a:rPr lang="en-US" sz="2000" dirty="0"/>
              <a:t>	.</a:t>
            </a:r>
            <a:r>
              <a:rPr lang="en-US" sz="2000" dirty="0" err="1"/>
              <a:t>Elog_like</a:t>
            </a:r>
            <a:r>
              <a:rPr lang="en-US" sz="2000" dirty="0"/>
              <a:t>()</a:t>
            </a:r>
          </a:p>
          <a:p>
            <a:pPr marL="457200" lvl="1" indent="0">
              <a:buNone/>
            </a:pPr>
            <a:r>
              <a:rPr lang="en-US" sz="2000" dirty="0"/>
              <a:t>	.E(‘f(x)’)</a:t>
            </a:r>
          </a:p>
          <a:p>
            <a:pPr marL="457200" lvl="1" indent="0">
              <a:buNone/>
            </a:pPr>
            <a:r>
              <a:rPr lang="en-US" sz="2000" dirty="0"/>
              <a:t>	.forward(</a:t>
            </a:r>
            <a:r>
              <a:rPr lang="en-US" sz="2000" dirty="0" err="1"/>
              <a:t>px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	.backward(</a:t>
            </a:r>
            <a:r>
              <a:rPr lang="en-US" sz="2000" dirty="0" err="1"/>
              <a:t>py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	.update(</a:t>
            </a:r>
            <a:r>
              <a:rPr lang="en-US" sz="2000" dirty="0" err="1"/>
              <a:t>px,py,lr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	.</a:t>
            </a:r>
            <a:r>
              <a:rPr lang="en-US" sz="2000" dirty="0" err="1"/>
              <a:t>ELBO_contrib</a:t>
            </a:r>
            <a:r>
              <a:rPr lang="en-US" sz="2000" dirty="0"/>
              <a:t>()</a:t>
            </a:r>
          </a:p>
          <a:p>
            <a:pPr marL="457200" lvl="1" indent="0">
              <a:buNone/>
            </a:pPr>
            <a:endParaRPr lang="en-US" sz="2000" dirty="0"/>
          </a:p>
          <a:p>
            <a:pPr lvl="2"/>
            <a:endParaRPr lang="en-US" dirty="0"/>
          </a:p>
          <a:p>
            <a:pPr lvl="1"/>
            <a:endParaRPr lang="en-US" sz="2000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97518" y="3667060"/>
                <a:ext cx="452123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18" y="3667060"/>
                <a:ext cx="4521238" cy="303673"/>
              </a:xfrm>
              <a:prstGeom prst="rect">
                <a:avLst/>
              </a:prstGeom>
              <a:blipFill>
                <a:blip r:embed="rId3"/>
                <a:stretch>
                  <a:fillRect l="-1350" t="-2041" r="-67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16369" y="4777528"/>
                <a:ext cx="3450816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369" y="4777528"/>
                <a:ext cx="3450816" cy="303673"/>
              </a:xfrm>
              <a:prstGeom prst="rect">
                <a:avLst/>
              </a:prstGeom>
              <a:blipFill>
                <a:blip r:embed="rId4"/>
                <a:stretch>
                  <a:fillRect l="-1943" t="-2000" r="-883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97518" y="5800854"/>
                <a:ext cx="4986493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18" y="5800854"/>
                <a:ext cx="4986493" cy="303673"/>
              </a:xfrm>
              <a:prstGeom prst="rect">
                <a:avLst/>
              </a:prstGeom>
              <a:blipFill>
                <a:blip r:embed="rId5"/>
                <a:stretch>
                  <a:fillRect l="-489" t="-204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9296400" y="1195754"/>
            <a:ext cx="550985" cy="5392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/>
          <p:cNvSpPr/>
          <p:nvPr/>
        </p:nvSpPr>
        <p:spPr>
          <a:xfrm>
            <a:off x="10406061" y="1195754"/>
            <a:ext cx="550985" cy="5392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Oval 11"/>
          <p:cNvSpPr/>
          <p:nvPr/>
        </p:nvSpPr>
        <p:spPr>
          <a:xfrm>
            <a:off x="9777047" y="500576"/>
            <a:ext cx="550985" cy="5392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6" name="Straight Arrow Connector 5"/>
          <p:cNvCxnSpPr>
            <a:stCxn id="4" idx="6"/>
            <a:endCxn id="11" idx="2"/>
          </p:cNvCxnSpPr>
          <p:nvPr/>
        </p:nvCxnSpPr>
        <p:spPr>
          <a:xfrm>
            <a:off x="9847385" y="1465385"/>
            <a:ext cx="5586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5"/>
            <a:endCxn id="11" idx="1"/>
          </p:cNvCxnSpPr>
          <p:nvPr/>
        </p:nvCxnSpPr>
        <p:spPr>
          <a:xfrm>
            <a:off x="10247342" y="960864"/>
            <a:ext cx="239409" cy="313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65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r>
              <a:rPr lang="en-US" sz="3600" dirty="0"/>
              <a:t>Message Passing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7983" y="1423114"/>
                <a:ext cx="5723917" cy="4250530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Models have </a:t>
                </a:r>
                <a:r>
                  <a:rPr lang="en-US" dirty="0" err="1"/>
                  <a:t>latents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take in likelihoods</a:t>
                </a:r>
              </a:p>
              <a:p>
                <a:pPr lvl="2"/>
                <a:r>
                  <a:rPr lang="en-US" dirty="0"/>
                  <a:t>update latent posteriors</a:t>
                </a:r>
              </a:p>
              <a:p>
                <a:pPr lvl="2"/>
                <a:r>
                  <a:rPr lang="en-US" dirty="0"/>
                  <a:t>Emit expectations</a:t>
                </a:r>
              </a:p>
              <a:p>
                <a:pPr lvl="2"/>
                <a:r>
                  <a:rPr lang="en-US" dirty="0"/>
                  <a:t>Are compositional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983" y="1423114"/>
                <a:ext cx="5723917" cy="42505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2"/>
          <p:cNvSpPr txBox="1">
            <a:spLocks/>
          </p:cNvSpPr>
          <p:nvPr/>
        </p:nvSpPr>
        <p:spPr>
          <a:xfrm>
            <a:off x="6311900" y="1791414"/>
            <a:ext cx="5508017" cy="425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class Mixture():</a:t>
            </a:r>
          </a:p>
          <a:p>
            <a:pPr marL="457200" lvl="1" indent="0">
              <a:buNone/>
            </a:pPr>
            <a:r>
              <a:rPr lang="en-US" dirty="0"/>
              <a:t>	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obs_dist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.</a:t>
            </a:r>
            <a:r>
              <a:rPr lang="en-US" dirty="0" err="1"/>
              <a:t>update_latents</a:t>
            </a:r>
            <a:r>
              <a:rPr lang="en-US" dirty="0"/>
              <a:t>(</a:t>
            </a:r>
            <a:r>
              <a:rPr lang="en-US" dirty="0" err="1"/>
              <a:t>like_Y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.</a:t>
            </a:r>
            <a:r>
              <a:rPr lang="en-US" dirty="0" err="1"/>
              <a:t>update_parms</a:t>
            </a:r>
            <a:r>
              <a:rPr lang="en-US" dirty="0"/>
              <a:t>(</a:t>
            </a:r>
            <a:r>
              <a:rPr lang="en-US" dirty="0" err="1"/>
              <a:t>like_Y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.</a:t>
            </a:r>
            <a:r>
              <a:rPr lang="en-US" dirty="0" err="1"/>
              <a:t>Elog_like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	.</a:t>
            </a:r>
            <a:r>
              <a:rPr lang="en-US" dirty="0" err="1"/>
              <a:t>ELBO_contrib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	.</a:t>
            </a:r>
            <a:r>
              <a:rPr lang="en-US" dirty="0" err="1"/>
              <a:t>KLqprior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637" y="5030706"/>
            <a:ext cx="7076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GaussianMixtureModel</a:t>
            </a:r>
            <a:r>
              <a:rPr lang="en-US" dirty="0"/>
              <a:t>(Mixture):</a:t>
            </a:r>
          </a:p>
          <a:p>
            <a:r>
              <a:rPr lang="en-US" dirty="0"/>
              <a:t>   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mix_dim</a:t>
            </a:r>
            <a:r>
              <a:rPr lang="en-US" dirty="0"/>
              <a:t>, </a:t>
            </a:r>
            <a:r>
              <a:rPr lang="en-US" dirty="0" err="1"/>
              <a:t>latent_dim</a:t>
            </a:r>
            <a:r>
              <a:rPr lang="en-US" dirty="0"/>
              <a:t>):</a:t>
            </a:r>
          </a:p>
          <a:p>
            <a:r>
              <a:rPr lang="en-US" dirty="0"/>
              <a:t>        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 err="1"/>
              <a:t>NormalInverseWishart</a:t>
            </a:r>
            <a:r>
              <a:rPr lang="en-US" dirty="0"/>
              <a:t>(mu_0=</a:t>
            </a:r>
            <a:r>
              <a:rPr lang="en-US" dirty="0" err="1"/>
              <a:t>torch.zeros</a:t>
            </a:r>
            <a:r>
              <a:rPr lang="en-US" dirty="0"/>
              <a:t>(</a:t>
            </a:r>
            <a:r>
              <a:rPr lang="en-US" dirty="0" err="1"/>
              <a:t>mix_dim</a:t>
            </a:r>
            <a:r>
              <a:rPr lang="en-US" dirty="0"/>
              <a:t>, </a:t>
            </a:r>
            <a:r>
              <a:rPr lang="en-US" dirty="0" err="1"/>
              <a:t>latent_dim</a:t>
            </a:r>
            <a:r>
              <a:rPr lang="en-US" dirty="0"/>
              <a:t>)</a:t>
            </a:r>
          </a:p>
          <a:p>
            <a:r>
              <a:rPr lang="en-US" dirty="0"/>
              <a:t>       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82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r>
              <a:rPr lang="en-US" sz="3600" dirty="0"/>
              <a:t>Message Passing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87983" y="1423114"/>
                <a:ext cx="6310657" cy="42505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Transforms have likelihoods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Transform likelihoods on y to likelihoods on x</a:t>
                </a:r>
              </a:p>
              <a:p>
                <a:pPr lvl="2"/>
                <a:r>
                  <a:rPr lang="en-US" dirty="0"/>
                  <a:t>Transform posteriors on x to posteriors on y</a:t>
                </a:r>
              </a:p>
              <a:p>
                <a:pPr lvl="2"/>
                <a:r>
                  <a:rPr lang="en-US" dirty="0"/>
                  <a:t>Update parameters given posterior on x and y</a:t>
                </a:r>
              </a:p>
              <a:p>
                <a:pPr lvl="2"/>
                <a:r>
                  <a:rPr lang="en-US" dirty="0"/>
                  <a:t>Support mixtures with </a:t>
                </a:r>
                <a:r>
                  <a:rPr lang="en-US" dirty="0" err="1"/>
                  <a:t>Elog_like</a:t>
                </a:r>
                <a:endParaRPr lang="en-US" dirty="0"/>
              </a:p>
              <a:p>
                <a:pPr marL="1371600" lvl="3" indent="0">
                  <a:buNone/>
                </a:pPr>
                <a:endParaRPr lang="en-US" dirty="0"/>
              </a:p>
              <a:p>
                <a:pPr marL="914400" lvl="2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83" y="1423114"/>
                <a:ext cx="6310657" cy="42505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7033260" y="1771094"/>
            <a:ext cx="5508017" cy="425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MatrixNormalWishart</a:t>
            </a:r>
            <a:r>
              <a:rPr lang="en-US" dirty="0"/>
              <a:t> ():</a:t>
            </a:r>
          </a:p>
          <a:p>
            <a:pPr marL="457200" lvl="1" indent="0">
              <a:buNone/>
            </a:pPr>
            <a:r>
              <a:rPr lang="en-US" dirty="0"/>
              <a:t>	.forward(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.backward(</a:t>
            </a:r>
            <a:r>
              <a:rPr lang="en-US" dirty="0" err="1"/>
              <a:t>like_Y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.</a:t>
            </a:r>
            <a:r>
              <a:rPr lang="en-US" dirty="0" err="1"/>
              <a:t>Elog_like</a:t>
            </a:r>
            <a:r>
              <a:rPr lang="en-US" dirty="0"/>
              <a:t>(</a:t>
            </a:r>
            <a:r>
              <a:rPr lang="en-US" dirty="0" err="1"/>
              <a:t>pX,pY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.</a:t>
            </a:r>
            <a:r>
              <a:rPr lang="en-US" dirty="0" err="1"/>
              <a:t>ELBO_contrib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	.</a:t>
            </a:r>
            <a:r>
              <a:rPr lang="en-US" dirty="0" err="1"/>
              <a:t>KLqprior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	.</a:t>
            </a:r>
            <a:r>
              <a:rPr lang="en-US" dirty="0" err="1"/>
              <a:t>update_parms</a:t>
            </a:r>
            <a:r>
              <a:rPr lang="en-US" dirty="0"/>
              <a:t>(</a:t>
            </a:r>
            <a:r>
              <a:rPr lang="en-US" dirty="0" err="1"/>
              <a:t>pX,pY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25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r>
              <a:rPr lang="en-US" sz="3600" dirty="0"/>
              <a:t>Message Passing Framework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911" y="624522"/>
            <a:ext cx="10543313" cy="11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r>
              <a:rPr lang="en-US" dirty="0"/>
              <a:t>Sequential Mixtures of Linear Transforms = arbitrary function </a:t>
            </a:r>
            <a:r>
              <a:rPr lang="en-US" dirty="0" err="1"/>
              <a:t>approximator</a:t>
            </a:r>
            <a:endParaRPr lang="en-US" dirty="0"/>
          </a:p>
          <a:p>
            <a:pPr lvl="1"/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04" y="3018476"/>
            <a:ext cx="4167529" cy="3079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3" y="3018476"/>
            <a:ext cx="4070611" cy="3079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21080" y="1575756"/>
                <a:ext cx="1924532" cy="10972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Mixture of Linear Transforms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1575756"/>
                <a:ext cx="1924532" cy="1097280"/>
              </a:xfrm>
              <a:prstGeom prst="rect">
                <a:avLst/>
              </a:prstGeom>
              <a:blipFill>
                <a:blip r:embed="rId4"/>
                <a:stretch>
                  <a:fillRect r="-62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01417" y="1574800"/>
                <a:ext cx="1924532" cy="10972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Mixture of Linear Transforms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417" y="1574800"/>
                <a:ext cx="1924532" cy="1097280"/>
              </a:xfrm>
              <a:prstGeom prst="rect">
                <a:avLst/>
              </a:prstGeom>
              <a:blipFill>
                <a:blip r:embed="rId5"/>
                <a:stretch>
                  <a:fillRect r="-62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071360" y="1574800"/>
                <a:ext cx="2038066" cy="10972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Mixture of Linear Transforms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360" y="1574800"/>
                <a:ext cx="2038066" cy="1097280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8975" y="1939730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75" y="1939730"/>
                <a:ext cx="4660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705065" y="2124396"/>
            <a:ext cx="316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2945612" y="2123440"/>
            <a:ext cx="555805" cy="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25949" y="2122484"/>
            <a:ext cx="555805" cy="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0" y="1871097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531553" y="2114110"/>
            <a:ext cx="555805" cy="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109426" y="2122484"/>
            <a:ext cx="555805" cy="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683692" y="1565470"/>
                <a:ext cx="1924532" cy="10972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Linear Transform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692" y="1565470"/>
                <a:ext cx="1924532" cy="10972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71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62" y="4115474"/>
            <a:ext cx="8002117" cy="2410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/>
          </a:bodyPr>
          <a:lstStyle/>
          <a:p>
            <a:r>
              <a:rPr lang="en-US" sz="3600" dirty="0"/>
              <a:t>Equivalence via Markov Blankets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8773" y="1269033"/>
                <a:ext cx="8899344" cy="50124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Markov Blanket + Blanket Statistics define object type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Two sub-systems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B0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B00F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B0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B00F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solidFill>
                              <a:srgbClr val="0B0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 are </a:t>
                </a:r>
                <a:r>
                  <a:rPr lang="en-US" b="1" dirty="0"/>
                  <a:t>equivalent</a:t>
                </a:r>
                <a:r>
                  <a:rPr lang="en-US" dirty="0"/>
                  <a:t> if they result in the same boundary distribution,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8773" y="1269033"/>
                <a:ext cx="8899344" cy="5012497"/>
              </a:xfrm>
              <a:blipFill>
                <a:blip r:embed="rId3"/>
                <a:stretch>
                  <a:fillRect l="-1233" t="-1946" r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8747958" y="426238"/>
            <a:ext cx="2605842" cy="698943"/>
            <a:chOff x="8520749" y="914479"/>
            <a:chExt cx="2605842" cy="698943"/>
          </a:xfrm>
        </p:grpSpPr>
        <p:sp>
          <p:nvSpPr>
            <p:cNvPr id="17" name="Oval 16"/>
            <p:cNvSpPr/>
            <p:nvPr/>
          </p:nvSpPr>
          <p:spPr>
            <a:xfrm>
              <a:off x="8520749" y="1033002"/>
              <a:ext cx="499762" cy="4801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0626829" y="1006274"/>
              <a:ext cx="499762" cy="480167"/>
            </a:xfrm>
            <a:prstGeom prst="ellipse">
              <a:avLst/>
            </a:prstGeom>
            <a:noFill/>
            <a:ln w="38100">
              <a:solidFill>
                <a:srgbClr val="0B0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B00F0"/>
                  </a:solidFill>
                </a:rPr>
                <a:t>z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9573789" y="1033001"/>
              <a:ext cx="499762" cy="480167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b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8960875" y="914479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9960908" y="941209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0800000">
              <a:off x="9987412" y="1444467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8907868" y="1454340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93167" y="3735771"/>
                <a:ext cx="51028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B0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67" y="3735771"/>
                <a:ext cx="5102833" cy="369332"/>
              </a:xfrm>
              <a:prstGeom prst="rect">
                <a:avLst/>
              </a:prstGeom>
              <a:blipFill>
                <a:blip r:embed="rId4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59743" y="4863554"/>
                <a:ext cx="510283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743" y="4863554"/>
                <a:ext cx="510283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50967" y="3734614"/>
                <a:ext cx="51028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B0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B00F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B0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967" y="3734614"/>
                <a:ext cx="5102833" cy="369332"/>
              </a:xfrm>
              <a:prstGeom prst="rect">
                <a:avLst/>
              </a:prstGeom>
              <a:blipFill>
                <a:blip r:embed="rId6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383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r>
              <a:rPr lang="en-US" sz="3600" dirty="0"/>
              <a:t>Message Passing Framework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911" y="624522"/>
            <a:ext cx="10543313" cy="5913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r>
              <a:rPr lang="en-US" dirty="0"/>
              <a:t>Deep VBEM Neural Network &gt; Deep Neural network for reasons: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Naturally probabilistic</a:t>
            </a:r>
          </a:p>
          <a:p>
            <a:pPr lvl="2"/>
            <a:r>
              <a:rPr lang="en-US" dirty="0"/>
              <a:t>Using mixtures instead of point non-</a:t>
            </a:r>
            <a:r>
              <a:rPr lang="en-US" dirty="0" err="1"/>
              <a:t>linearities</a:t>
            </a:r>
            <a:r>
              <a:rPr lang="en-US" dirty="0"/>
              <a:t> allows for fast coordinate ascent</a:t>
            </a:r>
          </a:p>
          <a:p>
            <a:pPr lvl="2"/>
            <a:endParaRPr lang="en-US" dirty="0"/>
          </a:p>
          <a:p>
            <a:pPr lvl="3"/>
            <a:r>
              <a:rPr lang="en-US" dirty="0"/>
              <a:t>Big steps in parameter space speed up learning</a:t>
            </a:r>
          </a:p>
          <a:p>
            <a:pPr lvl="4"/>
            <a:r>
              <a:rPr lang="en-US" dirty="0"/>
              <a:t>Mixture of linear transform converges exceptionally quickly</a:t>
            </a:r>
          </a:p>
          <a:p>
            <a:pPr lvl="5"/>
            <a:r>
              <a:rPr lang="en-US" dirty="0"/>
              <a:t>Conditioned on mixture assignments parameter updates are exact </a:t>
            </a:r>
          </a:p>
          <a:p>
            <a:pPr lvl="5"/>
            <a:r>
              <a:rPr lang="en-US" dirty="0"/>
              <a:t>(5-10 </a:t>
            </a:r>
            <a:r>
              <a:rPr lang="en-US" dirty="0" err="1"/>
              <a:t>iters</a:t>
            </a:r>
            <a:r>
              <a:rPr lang="en-US" dirty="0"/>
              <a:t> for VBEM vs 100s for gradient descent)</a:t>
            </a:r>
          </a:p>
          <a:p>
            <a:pPr lvl="3"/>
            <a:r>
              <a:rPr lang="en-US" dirty="0"/>
              <a:t>“Parameter updates” are actually distribution updates</a:t>
            </a:r>
          </a:p>
          <a:p>
            <a:pPr lvl="3"/>
            <a:r>
              <a:rPr lang="en-US" dirty="0"/>
              <a:t>No mucking about with learning rate (</a:t>
            </a:r>
            <a:r>
              <a:rPr lang="en-US" dirty="0" err="1"/>
              <a:t>lr</a:t>
            </a:r>
            <a:r>
              <a:rPr lang="en-US" dirty="0"/>
              <a:t> = </a:t>
            </a:r>
            <a:r>
              <a:rPr lang="en-US" dirty="0" err="1"/>
              <a:t>batch_size</a:t>
            </a:r>
            <a:r>
              <a:rPr lang="en-US" dirty="0"/>
              <a:t>/</a:t>
            </a:r>
            <a:r>
              <a:rPr lang="en-US" dirty="0" err="1"/>
              <a:t>data_size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No Clipping of gradients is required</a:t>
            </a:r>
          </a:p>
          <a:p>
            <a:pPr lvl="3"/>
            <a:r>
              <a:rPr lang="en-US" dirty="0"/>
              <a:t>No sampling is required (expectations are computed explicitly)</a:t>
            </a:r>
          </a:p>
          <a:p>
            <a:pPr lvl="4"/>
            <a:r>
              <a:rPr lang="en-US" dirty="0"/>
              <a:t>Note:  for mixtures sampling cost &gt; </a:t>
            </a:r>
            <a:r>
              <a:rPr lang="en-US" dirty="0" err="1"/>
              <a:t>vbem</a:t>
            </a:r>
            <a:r>
              <a:rPr lang="en-US" dirty="0"/>
              <a:t> cost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Costs</a:t>
            </a:r>
          </a:p>
          <a:p>
            <a:pPr lvl="3"/>
            <a:r>
              <a:rPr lang="en-US" dirty="0"/>
              <a:t>Computational:  large matrix inversions for multivariate normal messages</a:t>
            </a:r>
          </a:p>
          <a:p>
            <a:pPr lvl="3"/>
            <a:r>
              <a:rPr lang="en-US" dirty="0"/>
              <a:t>Memory:  Stores posteriors over </a:t>
            </a:r>
            <a:r>
              <a:rPr lang="en-US" dirty="0" err="1"/>
              <a:t>latents</a:t>
            </a:r>
            <a:r>
              <a:rPr lang="en-US" dirty="0"/>
              <a:t> instead of just gradients</a:t>
            </a:r>
          </a:p>
        </p:txBody>
      </p:sp>
    </p:spTree>
    <p:extLst>
      <p:ext uri="{BB962C8B-B14F-4D97-AF65-F5344CB8AC3E}">
        <p14:creationId xmlns:p14="http://schemas.microsoft.com/office/powerpoint/2010/main" val="3873280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r>
              <a:rPr lang="en-US" sz="3600" dirty="0"/>
              <a:t>DMBD Message Passing Framework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547343" y="883920"/>
            <a:ext cx="8535697" cy="5181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This approach naturally supports mixtures of exponential family distributions (which are pretty powerful)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Switching Linear dynamical systems</a:t>
            </a:r>
          </a:p>
          <a:p>
            <a:pPr lvl="2"/>
            <a:r>
              <a:rPr lang="en-US" dirty="0"/>
              <a:t>HMM</a:t>
            </a:r>
          </a:p>
          <a:p>
            <a:pPr lvl="2"/>
            <a:r>
              <a:rPr lang="en-US" dirty="0"/>
              <a:t>RHMM/ARHMM</a:t>
            </a:r>
          </a:p>
          <a:p>
            <a:pPr lvl="2"/>
            <a:r>
              <a:rPr lang="en-US" dirty="0"/>
              <a:t>driven HMM</a:t>
            </a:r>
          </a:p>
          <a:p>
            <a:pPr lvl="2"/>
            <a:r>
              <a:rPr lang="en-US" dirty="0"/>
              <a:t>Deep mixtures of linear transforms (non-linear regression)</a:t>
            </a:r>
          </a:p>
          <a:p>
            <a:pPr lvl="2"/>
            <a:r>
              <a:rPr lang="en-US" dirty="0"/>
              <a:t>Deep Bayesian transformers (self attention)</a:t>
            </a:r>
          </a:p>
          <a:p>
            <a:pPr lvl="3"/>
            <a:r>
              <a:rPr lang="en-US" dirty="0"/>
              <a:t>Mixtures of Tensor Normal </a:t>
            </a:r>
            <a:r>
              <a:rPr lang="en-US" dirty="0" err="1"/>
              <a:t>Wisharts</a:t>
            </a:r>
            <a:endParaRPr lang="en-US" dirty="0"/>
          </a:p>
          <a:p>
            <a:pPr lvl="2"/>
            <a:r>
              <a:rPr lang="en-US" dirty="0"/>
              <a:t>Dynamic Markov Blanket Discovery</a:t>
            </a:r>
          </a:p>
          <a:p>
            <a:pPr lvl="2"/>
            <a:r>
              <a:rPr lang="en-US" dirty="0"/>
              <a:t>Agent Belief Identification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14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83"/>
          <p:cNvSpPr/>
          <p:nvPr/>
        </p:nvSpPr>
        <p:spPr>
          <a:xfrm>
            <a:off x="9612508" y="4281316"/>
            <a:ext cx="508625" cy="454224"/>
          </a:xfrm>
          <a:custGeom>
            <a:avLst/>
            <a:gdLst>
              <a:gd name="connsiteX0" fmla="*/ 43566 w 635631"/>
              <a:gd name="connsiteY0" fmla="*/ 0 h 454224"/>
              <a:gd name="connsiteX1" fmla="*/ 56092 w 635631"/>
              <a:gd name="connsiteY1" fmla="*/ 413359 h 454224"/>
              <a:gd name="connsiteX2" fmla="*/ 594711 w 635631"/>
              <a:gd name="connsiteY2" fmla="*/ 400833 h 454224"/>
              <a:gd name="connsiteX3" fmla="*/ 557133 w 635631"/>
              <a:gd name="connsiteY3" fmla="*/ 75157 h 45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631" h="454224">
                <a:moveTo>
                  <a:pt x="43566" y="0"/>
                </a:moveTo>
                <a:cubicBezTo>
                  <a:pt x="3900" y="173277"/>
                  <a:pt x="-35765" y="346554"/>
                  <a:pt x="56092" y="413359"/>
                </a:cubicBezTo>
                <a:cubicBezTo>
                  <a:pt x="147949" y="480164"/>
                  <a:pt x="511204" y="457200"/>
                  <a:pt x="594711" y="400833"/>
                </a:cubicBezTo>
                <a:cubicBezTo>
                  <a:pt x="678218" y="344466"/>
                  <a:pt x="617675" y="209811"/>
                  <a:pt x="557133" y="751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775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Dynamic Markov Blanket Discovery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6763" y="1355203"/>
                <a:ext cx="6947761" cy="133789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Imposing Blanket structure on Blanket</a:t>
                </a:r>
              </a:p>
              <a:p>
                <a:pPr lvl="1"/>
                <a:r>
                  <a:rPr lang="en-US" sz="2000" dirty="0"/>
                  <a:t>Each particle has its own assignment dynamics</a:t>
                </a:r>
              </a:p>
              <a:p>
                <a:pPr lvl="1"/>
                <a:r>
                  <a:rPr lang="en-US" sz="2000" dirty="0"/>
                  <a:t>Assignment to s or b or z is a form of attention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=S means S looks at particle </a:t>
                </a:r>
                <a:r>
                  <a:rPr lang="en-US" dirty="0" err="1"/>
                  <a:t>i</a:t>
                </a:r>
                <a:r>
                  <a:rPr lang="en-US" dirty="0"/>
                  <a:t> at time 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763" y="1355203"/>
                <a:ext cx="6947761" cy="1337893"/>
              </a:xfrm>
              <a:blipFill>
                <a:blip r:embed="rId2"/>
                <a:stretch>
                  <a:fillRect l="-1228" t="-8636" b="-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314934" y="1471339"/>
            <a:ext cx="3038866" cy="802707"/>
            <a:chOff x="8520749" y="914479"/>
            <a:chExt cx="2605842" cy="698943"/>
          </a:xfrm>
        </p:grpSpPr>
        <p:sp>
          <p:nvSpPr>
            <p:cNvPr id="6" name="Oval 5"/>
            <p:cNvSpPr/>
            <p:nvPr/>
          </p:nvSpPr>
          <p:spPr>
            <a:xfrm>
              <a:off x="8520749" y="1033002"/>
              <a:ext cx="499762" cy="4801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0626829" y="1006274"/>
              <a:ext cx="499762" cy="480167"/>
            </a:xfrm>
            <a:prstGeom prst="ellipse">
              <a:avLst/>
            </a:prstGeom>
            <a:noFill/>
            <a:ln w="38100">
              <a:solidFill>
                <a:srgbClr val="0B0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B00F0"/>
                  </a:solidFill>
                </a:rPr>
                <a:t>z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573789" y="1033001"/>
              <a:ext cx="499762" cy="480167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FF00"/>
                  </a:solidFill>
                </a:rPr>
                <a:t>b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8960875" y="914479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9960908" y="941209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9987412" y="1444467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8907868" y="1454340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cxnSp>
        <p:nvCxnSpPr>
          <p:cNvPr id="20" name="Straight Arrow Connector 19"/>
          <p:cNvCxnSpPr>
            <a:stCxn id="6" idx="4"/>
            <a:endCxn id="57" idx="1"/>
          </p:cNvCxnSpPr>
          <p:nvPr/>
        </p:nvCxnSpPr>
        <p:spPr>
          <a:xfrm>
            <a:off x="8606339" y="2158910"/>
            <a:ext cx="1021974" cy="861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  <a:endCxn id="57" idx="0"/>
          </p:cNvCxnSpPr>
          <p:nvPr/>
        </p:nvCxnSpPr>
        <p:spPr>
          <a:xfrm>
            <a:off x="9834367" y="2158909"/>
            <a:ext cx="0" cy="78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  <a:endCxn id="57" idx="7"/>
          </p:cNvCxnSpPr>
          <p:nvPr/>
        </p:nvCxnSpPr>
        <p:spPr>
          <a:xfrm flipH="1">
            <a:off x="10040421" y="2128214"/>
            <a:ext cx="1021974" cy="892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3267" y="3044311"/>
                <a:ext cx="6096000" cy="13831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𝑀𝑢𝑙𝑡𝑖𝑛𝑜𝑚𝑖𝑎𝑙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,: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,: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𝐷𝑖𝑟𝑖𝑐h𝑙𝑒𝑡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7" y="3044311"/>
                <a:ext cx="6096000" cy="1383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350193" y="3349289"/>
                <a:ext cx="1426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193" y="3349289"/>
                <a:ext cx="142648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ontent Placeholder 2"/>
          <p:cNvSpPr txBox="1">
            <a:spLocks/>
          </p:cNvSpPr>
          <p:nvPr/>
        </p:nvSpPr>
        <p:spPr>
          <a:xfrm>
            <a:off x="938366" y="4493769"/>
            <a:ext cx="6947761" cy="557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*Constraints imposed by prior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048423" y="5073236"/>
                <a:ext cx="1651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𝒔𝒛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𝒛𝒔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23" y="5073236"/>
                <a:ext cx="16512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755786" y="4094243"/>
            <a:ext cx="3204472" cy="2262263"/>
            <a:chOff x="8648242" y="4103715"/>
            <a:chExt cx="3204472" cy="226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8648242" y="4103715"/>
              <a:ext cx="3204472" cy="2260061"/>
              <a:chOff x="5774149" y="1836804"/>
              <a:chExt cx="3204472" cy="2260061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10" t="6910" r="53670" b="53971"/>
              <a:stretch/>
            </p:blipFill>
            <p:spPr>
              <a:xfrm>
                <a:off x="7098651" y="2216895"/>
                <a:ext cx="1879970" cy="1879970"/>
              </a:xfrm>
              <a:prstGeom prst="rect">
                <a:avLst/>
              </a:prstGeom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7301714" y="1836804"/>
                <a:ext cx="3526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815989" y="1836804"/>
                <a:ext cx="3938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FF00"/>
                    </a:solidFill>
                  </a:rPr>
                  <a:t>b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429309" y="1847563"/>
                <a:ext cx="3547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B00F0"/>
                    </a:solidFill>
                  </a:rPr>
                  <a:t>z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687133" y="2330293"/>
                <a:ext cx="3526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687959" y="2961418"/>
                <a:ext cx="3938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FF00"/>
                    </a:solidFill>
                  </a:rPr>
                  <a:t>b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710240" y="3592543"/>
                <a:ext cx="3547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B00F0"/>
                    </a:solidFill>
                  </a:rPr>
                  <a:t>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5774149" y="2864492"/>
                    <a:ext cx="863634" cy="6243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a14:m>
                    <a:r>
                      <a:rPr lang="en-US" sz="3200" dirty="0"/>
                      <a:t>=</a:t>
                    </a:r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4149" y="2864492"/>
                    <a:ext cx="863634" cy="62433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1650" r="-17021" b="-252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Rectangle 16"/>
            <p:cNvSpPr/>
            <p:nvPr/>
          </p:nvSpPr>
          <p:spPr>
            <a:xfrm>
              <a:off x="9967929" y="4486000"/>
              <a:ext cx="665779" cy="630936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596130" y="5106351"/>
              <a:ext cx="630936" cy="630936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220565" y="5733967"/>
              <a:ext cx="630936" cy="630936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606011" y="5735042"/>
              <a:ext cx="630936" cy="6309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0131" y="4485573"/>
              <a:ext cx="617121" cy="6458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73720" y="5123534"/>
              <a:ext cx="630936" cy="630936"/>
            </a:xfrm>
            <a:prstGeom prst="rect">
              <a:avLst/>
            </a:prstGeom>
            <a:solidFill>
              <a:srgbClr val="082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217251" y="5123948"/>
              <a:ext cx="626937" cy="607817"/>
            </a:xfrm>
            <a:prstGeom prst="rect">
              <a:avLst/>
            </a:prstGeom>
            <a:solidFill>
              <a:srgbClr val="224B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>
            <a:off x="9542962" y="2939973"/>
            <a:ext cx="582810" cy="5514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9542962" y="3886356"/>
            <a:ext cx="582810" cy="551452"/>
            <a:chOff x="9542962" y="3555938"/>
            <a:chExt cx="582810" cy="551452"/>
          </a:xfrm>
          <a:solidFill>
            <a:schemeClr val="bg1"/>
          </a:solidFill>
        </p:grpSpPr>
        <p:sp>
          <p:nvSpPr>
            <p:cNvPr id="69" name="Oval 68"/>
            <p:cNvSpPr/>
            <p:nvPr/>
          </p:nvSpPr>
          <p:spPr>
            <a:xfrm>
              <a:off x="9542962" y="3555938"/>
              <a:ext cx="582810" cy="55145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582025" y="3600831"/>
                  <a:ext cx="511294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2025" y="3600831"/>
                  <a:ext cx="51129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Straight Arrow Connector 77"/>
          <p:cNvCxnSpPr>
            <a:stCxn id="69" idx="0"/>
            <a:endCxn id="57" idx="4"/>
          </p:cNvCxnSpPr>
          <p:nvPr/>
        </p:nvCxnSpPr>
        <p:spPr>
          <a:xfrm flipV="1">
            <a:off x="9834367" y="3491425"/>
            <a:ext cx="0" cy="394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222988" y="2693096"/>
            <a:ext cx="1363439" cy="2532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9327868" y="4838763"/>
                <a:ext cx="1223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868" y="4838763"/>
                <a:ext cx="12235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214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r>
              <a:rPr lang="en-US" sz="3600" dirty="0"/>
              <a:t>DMBD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20080" y="1605280"/>
                <a:ext cx="1981200" cy="1341120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Linear Dynamical system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080" y="1605280"/>
                <a:ext cx="1981200" cy="1341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63760" y="1605280"/>
                <a:ext cx="1930400" cy="13411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HMM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760" y="1605280"/>
                <a:ext cx="1930400" cy="1341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741920" y="4470400"/>
                <a:ext cx="1930400" cy="13411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Mixture of Linear Transforms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920" y="4470400"/>
                <a:ext cx="1930400" cy="1341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/>
          <p:cNvCxnSpPr>
            <a:stCxn id="3" idx="2"/>
            <a:endCxn id="5" idx="1"/>
          </p:cNvCxnSpPr>
          <p:nvPr/>
        </p:nvCxnSpPr>
        <p:spPr>
          <a:xfrm rot="16200000" flipH="1">
            <a:off x="6129020" y="3528060"/>
            <a:ext cx="2194560" cy="103124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3" idx="3"/>
          </p:cNvCxnSpPr>
          <p:nvPr/>
        </p:nvCxnSpPr>
        <p:spPr>
          <a:xfrm rot="16200000" flipV="1">
            <a:off x="7106920" y="2870200"/>
            <a:ext cx="2194560" cy="100584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186696" y="3809999"/>
                <a:ext cx="692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96" y="3809999"/>
                <a:ext cx="692369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858015" y="3110745"/>
                <a:ext cx="639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015" y="3110745"/>
                <a:ext cx="63979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urved Connector 16"/>
          <p:cNvCxnSpPr>
            <a:stCxn id="4" idx="2"/>
            <a:endCxn id="5" idx="3"/>
          </p:cNvCxnSpPr>
          <p:nvPr/>
        </p:nvCxnSpPr>
        <p:spPr>
          <a:xfrm rot="5400000">
            <a:off x="9103360" y="3515360"/>
            <a:ext cx="2194560" cy="105664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637520" y="3809999"/>
                <a:ext cx="685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20" y="3809999"/>
                <a:ext cx="685188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/>
          <p:cNvCxnSpPr>
            <a:stCxn id="5" idx="0"/>
            <a:endCxn id="4" idx="1"/>
          </p:cNvCxnSpPr>
          <p:nvPr/>
        </p:nvCxnSpPr>
        <p:spPr>
          <a:xfrm rot="5400000" flipH="1" flipV="1">
            <a:off x="8138160" y="2844800"/>
            <a:ext cx="2194560" cy="105664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901049" y="3110745"/>
                <a:ext cx="633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049" y="3110745"/>
                <a:ext cx="63357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72661" y="1170146"/>
            <a:ext cx="5508017" cy="425053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LDS + HMM + Linear Transform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Without the HMM it would be a linear dynamical system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Without the LDS it would be an (</a:t>
            </a:r>
            <a:r>
              <a:rPr lang="en-US" dirty="0">
                <a:solidFill>
                  <a:srgbClr val="FF0000"/>
                </a:solidFill>
              </a:rPr>
              <a:t>A)RHMM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/>
              <a:t>class DMBD(LDS)</a:t>
            </a:r>
          </a:p>
          <a:p>
            <a:pPr marL="1371600" lvl="3" indent="0">
              <a:buNone/>
            </a:pPr>
            <a:r>
              <a:rPr lang="en-US" dirty="0" err="1"/>
              <a:t>self.obs_model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ARHMM</a:t>
            </a:r>
            <a:r>
              <a:rPr lang="en-US" dirty="0"/>
              <a:t>()</a:t>
            </a:r>
          </a:p>
          <a:p>
            <a:pPr marL="1371600" lvl="3" indent="0">
              <a:buNone/>
            </a:pPr>
            <a:r>
              <a:rPr lang="en-US" dirty="0"/>
              <a:t>    add MB constraints</a:t>
            </a:r>
          </a:p>
          <a:p>
            <a:pPr marL="914400" lvl="2" indent="0">
              <a:buNone/>
            </a:pPr>
            <a:r>
              <a:rPr lang="en-US" dirty="0"/>
              <a:t>class ARHMM(HMM)</a:t>
            </a:r>
          </a:p>
          <a:p>
            <a:pPr marL="1371600" lvl="3" indent="0">
              <a:buNone/>
            </a:pPr>
            <a:r>
              <a:rPr lang="en-US" dirty="0" err="1"/>
              <a:t>self.obs_model</a:t>
            </a:r>
            <a:r>
              <a:rPr lang="en-US" dirty="0"/>
              <a:t> = </a:t>
            </a:r>
            <a:r>
              <a:rPr lang="en-US" dirty="0" err="1"/>
              <a:t>MatrixNormalWishart</a:t>
            </a:r>
            <a:r>
              <a:rPr lang="en-US" dirty="0"/>
              <a:t>()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371840" y="6161763"/>
            <a:ext cx="670560" cy="50319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7" name="Curved Connector 26"/>
          <p:cNvCxnSpPr>
            <a:stCxn id="26" idx="0"/>
            <a:endCxn id="5" idx="2"/>
          </p:cNvCxnSpPr>
          <p:nvPr/>
        </p:nvCxnSpPr>
        <p:spPr>
          <a:xfrm rot="5400000" flipH="1" flipV="1">
            <a:off x="8531999" y="5986642"/>
            <a:ext cx="350243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077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Autofit/>
          </a:bodyPr>
          <a:lstStyle/>
          <a:p>
            <a:r>
              <a:rPr lang="en-US" sz="3600" dirty="0"/>
              <a:t>DMBD </a:t>
            </a:r>
            <a:r>
              <a:rPr lang="en-US" sz="3600" dirty="0" err="1"/>
              <a:t>Todo</a:t>
            </a:r>
            <a:r>
              <a:rPr lang="en-US" sz="3600" dirty="0"/>
              <a:t>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2661" y="1170146"/>
                <a:ext cx="8898059" cy="4250530"/>
              </a:xfrm>
            </p:spPr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en-US" dirty="0"/>
                  <a:t>Recurrent Switching LDS for non-linear dynamics on latent space</a:t>
                </a:r>
              </a:p>
              <a:p>
                <a:pPr lvl="1"/>
                <a:r>
                  <a:rPr lang="en-US" dirty="0"/>
                  <a:t>Make lambda roles hierarchical (to reduce memory footprint)</a:t>
                </a:r>
              </a:p>
              <a:p>
                <a:pPr lvl="1"/>
                <a:r>
                  <a:rPr lang="en-US" dirty="0"/>
                  <a:t>Factorize posterior over multiple objects (to reduce memory footprint)</a:t>
                </a:r>
              </a:p>
              <a:p>
                <a:pPr lvl="1"/>
                <a:r>
                  <a:rPr lang="en-US" dirty="0"/>
                  <a:t>Connection from b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like a boundary interface model</a:t>
                </a:r>
              </a:p>
              <a:p>
                <a:pPr lvl="1"/>
                <a:r>
                  <a:rPr lang="en-US" dirty="0"/>
                  <a:t>Bayesian Transformer + MB constraints??</a:t>
                </a:r>
              </a:p>
              <a:p>
                <a:pPr lvl="1"/>
                <a:r>
                  <a:rPr lang="en-US" dirty="0"/>
                  <a:t>Bayesian RL with MB structure, i.e.</a:t>
                </a:r>
              </a:p>
              <a:p>
                <a:pPr lvl="2"/>
                <a:r>
                  <a:rPr lang="en-US" dirty="0"/>
                  <a:t>Constraints on p(b), p(lambda), p(</a:t>
                </a:r>
                <a:r>
                  <a:rPr lang="en-US" dirty="0" err="1"/>
                  <a:t>y|b</a:t>
                </a:r>
                <a:r>
                  <a:rPr lang="en-US" dirty="0"/>
                  <a:t>) or something???</a:t>
                </a:r>
              </a:p>
              <a:p>
                <a:pPr lvl="1"/>
                <a:r>
                  <a:rPr lang="en-US" dirty="0"/>
                  <a:t>Automatic </a:t>
                </a:r>
                <a:r>
                  <a:rPr lang="en-US" dirty="0" err="1"/>
                  <a:t>Deepification</a:t>
                </a:r>
                <a:r>
                  <a:rPr lang="en-US" dirty="0"/>
                  <a:t>…</a:t>
                </a:r>
              </a:p>
              <a:p>
                <a:pPr lvl="2"/>
                <a:r>
                  <a:rPr lang="en-US" dirty="0"/>
                  <a:t>In VBEM the user specifies p(x) and the factorization of q(x) which determines the functional form of q(x)</a:t>
                </a:r>
              </a:p>
              <a:p>
                <a:pPr lvl="2"/>
                <a:r>
                  <a:rPr lang="en-US" dirty="0"/>
                  <a:t>Alternatively, q(x) could be directly selected by the user with a parser on p(x) used to determine the VB updates….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1371600" lvl="3" indent="0">
                  <a:buNone/>
                </a:pPr>
                <a:endParaRPr lang="en-US" dirty="0"/>
              </a:p>
              <a:p>
                <a:pPr marL="1371600" lvl="3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661" y="1170146"/>
                <a:ext cx="8898059" cy="4250530"/>
              </a:xfrm>
              <a:blipFill>
                <a:blip r:embed="rId2"/>
                <a:stretch>
                  <a:fillRect t="-2439" r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0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/>
          </a:bodyPr>
          <a:lstStyle/>
          <a:p>
            <a:r>
              <a:rPr lang="en-US" sz="3600" dirty="0"/>
              <a:t>From Potential to Actual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8773" y="1269033"/>
                <a:ext cx="8899344" cy="50124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Realizing a sub-system defined by a particular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is easy!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Method 1:</a:t>
                </a:r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model a microscopic system </a:t>
                </a:r>
              </a:p>
              <a:p>
                <a:pPr lvl="2"/>
                <a:r>
                  <a:rPr lang="en-US" dirty="0"/>
                  <a:t>Identify a blanket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its compliment</a:t>
                </a:r>
              </a:p>
              <a:p>
                <a:pPr lvl="2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multiply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Method 2:</a:t>
                </a:r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model a microscopic system</a:t>
                </a:r>
              </a:p>
              <a:p>
                <a:pPr lvl="2"/>
                <a:r>
                  <a:rPr lang="en-US" dirty="0"/>
                  <a:t>Identify a blanket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by a set of expectations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b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Maximize Relative Entropy subject to blanket constraints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8773" y="1269033"/>
                <a:ext cx="8899344" cy="5012497"/>
              </a:xfrm>
              <a:blipFill>
                <a:blip r:embed="rId2"/>
                <a:stretch>
                  <a:fillRect l="-1233" t="-1946" r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8747958" y="426238"/>
            <a:ext cx="2605842" cy="698943"/>
            <a:chOff x="8520749" y="914479"/>
            <a:chExt cx="2605842" cy="698943"/>
          </a:xfrm>
        </p:grpSpPr>
        <p:sp>
          <p:nvSpPr>
            <p:cNvPr id="17" name="Oval 16"/>
            <p:cNvSpPr/>
            <p:nvPr/>
          </p:nvSpPr>
          <p:spPr>
            <a:xfrm>
              <a:off x="8520749" y="1033002"/>
              <a:ext cx="499762" cy="4801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0626829" y="1006274"/>
              <a:ext cx="499762" cy="480167"/>
            </a:xfrm>
            <a:prstGeom prst="ellipse">
              <a:avLst/>
            </a:prstGeom>
            <a:noFill/>
            <a:ln w="38100">
              <a:solidFill>
                <a:srgbClr val="0B0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B00F0"/>
                  </a:solidFill>
                </a:rPr>
                <a:t>z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9573789" y="1033001"/>
              <a:ext cx="499762" cy="480167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b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8960875" y="914479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9960908" y="941209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0800000">
              <a:off x="9987412" y="1444467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8907868" y="1454340"/>
              <a:ext cx="725557" cy="159082"/>
            </a:xfrm>
            <a:custGeom>
              <a:avLst/>
              <a:gdLst>
                <a:gd name="connsiteX0" fmla="*/ 0 w 725557"/>
                <a:gd name="connsiteY0" fmla="*/ 159082 h 159082"/>
                <a:gd name="connsiteX1" fmla="*/ 347870 w 725557"/>
                <a:gd name="connsiteY1" fmla="*/ 56 h 159082"/>
                <a:gd name="connsiteX2" fmla="*/ 725557 w 725557"/>
                <a:gd name="connsiteY2" fmla="*/ 139204 h 159082"/>
                <a:gd name="connsiteX3" fmla="*/ 725557 w 725557"/>
                <a:gd name="connsiteY3" fmla="*/ 139204 h 15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57" h="159082">
                  <a:moveTo>
                    <a:pt x="0" y="159082"/>
                  </a:moveTo>
                  <a:cubicBezTo>
                    <a:pt x="113472" y="81225"/>
                    <a:pt x="226944" y="3369"/>
                    <a:pt x="347870" y="56"/>
                  </a:cubicBezTo>
                  <a:cubicBezTo>
                    <a:pt x="468796" y="-3257"/>
                    <a:pt x="725557" y="139204"/>
                    <a:pt x="725557" y="139204"/>
                  </a:cubicBezTo>
                  <a:lnTo>
                    <a:pt x="725557" y="1392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53002" y="6056050"/>
                <a:ext cx="5102833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002" y="6056050"/>
                <a:ext cx="5102833" cy="397866"/>
              </a:xfrm>
              <a:prstGeom prst="rect">
                <a:avLst/>
              </a:prstGeom>
              <a:blipFill>
                <a:blip r:embed="rId3"/>
                <a:stretch>
                  <a:fillRect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08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r>
              <a:rPr lang="en-US" dirty="0"/>
              <a:t>Dynamic Markov Blanket Discovery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626"/>
                <a:ext cx="11049000" cy="45495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made it ‘easy’ was knowing</a:t>
                </a:r>
              </a:p>
              <a:p>
                <a:pPr lvl="1"/>
                <a:r>
                  <a:rPr lang="en-US" dirty="0"/>
                  <a:t>the blanket: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its distribution: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microscopic/generative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When confronted with data we know none of these things…</a:t>
                </a:r>
              </a:p>
              <a:p>
                <a:endParaRPr lang="en-US" dirty="0"/>
              </a:p>
              <a:p>
                <a:r>
                  <a:rPr lang="en-US" dirty="0"/>
                  <a:t>We seek an algorithm that takes time series of microscopic observations (particles, fluid volumes, pixels…) and identifies the blanket…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626"/>
                <a:ext cx="11049000" cy="4549517"/>
              </a:xfrm>
              <a:blipFill>
                <a:blip r:embed="rId2"/>
                <a:stretch>
                  <a:fillRect l="-993" t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32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r>
              <a:rPr lang="en-US" dirty="0"/>
              <a:t>Two views of blankets…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64" y="1331239"/>
            <a:ext cx="597233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Static Blanket</a:t>
            </a:r>
          </a:p>
          <a:p>
            <a:pPr lvl="1"/>
            <a:r>
              <a:rPr lang="en-US" dirty="0"/>
              <a:t>The set of all particles a given particle interacts with in a time window</a:t>
            </a:r>
          </a:p>
          <a:p>
            <a:pPr lvl="1"/>
            <a:r>
              <a:rPr lang="en-US" dirty="0"/>
              <a:t>Every interaction between object (blue) adds to the blanket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object is present when a static blanket is a proper subset </a:t>
            </a:r>
          </a:p>
          <a:p>
            <a:pPr fontAlgn="ctr"/>
            <a:endParaRPr lang="en-US" dirty="0"/>
          </a:p>
          <a:p>
            <a:pPr marL="457200" lvl="1" indent="0" fontAlgn="ctr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424" y="1331239"/>
            <a:ext cx="3422376" cy="3495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29" y="3697138"/>
            <a:ext cx="3199268" cy="31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9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37" y="4680458"/>
            <a:ext cx="7311218" cy="17942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r>
              <a:rPr lang="en-US" dirty="0"/>
              <a:t>Two view of blankets…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6763" y="1331239"/>
                <a:ext cx="1025609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Static Blankets ignore important details of </a:t>
                </a:r>
                <a:r>
                  <a:rPr lang="en-US" b="1" dirty="0"/>
                  <a:t>macroscopic</a:t>
                </a:r>
                <a:r>
                  <a:rPr lang="en-US" dirty="0"/>
                  <a:t> dynamics</a:t>
                </a:r>
              </a:p>
              <a:p>
                <a:pPr lvl="1"/>
                <a:r>
                  <a:rPr lang="en-US" dirty="0"/>
                  <a:t>Blanket of a string is always in the center regardless blanket statistics,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763" y="1331239"/>
                <a:ext cx="10256098" cy="4351338"/>
              </a:xfrm>
              <a:blipFill>
                <a:blip r:embed="rId3"/>
                <a:stretch>
                  <a:fillRect l="-107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37" y="2840914"/>
            <a:ext cx="7236333" cy="1647218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408770" y="4454992"/>
            <a:ext cx="2524540" cy="858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Standing Waves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72833" y="3130594"/>
            <a:ext cx="0" cy="766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666296" y="3435850"/>
            <a:ext cx="22603" cy="889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89446" y="5463569"/>
            <a:ext cx="1908" cy="7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02746" y="5215518"/>
            <a:ext cx="19300" cy="81412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14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r>
              <a:rPr lang="en-US" dirty="0"/>
              <a:t>Two views of blankets…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64" y="1331239"/>
            <a:ext cx="7222211" cy="4351338"/>
          </a:xfrm>
        </p:spPr>
        <p:txBody>
          <a:bodyPr>
            <a:normAutofit/>
          </a:bodyPr>
          <a:lstStyle/>
          <a:p>
            <a:r>
              <a:rPr lang="en-US" dirty="0"/>
              <a:t>Dynamic Blankets change with time</a:t>
            </a:r>
          </a:p>
          <a:p>
            <a:pPr lvl="1"/>
            <a:r>
              <a:rPr lang="en-US" b="1" dirty="0"/>
              <a:t>Dynamic blanket </a:t>
            </a:r>
            <a:r>
              <a:rPr lang="en-US" dirty="0"/>
              <a:t>is generated from the set of ‘current’ interactions</a:t>
            </a:r>
          </a:p>
          <a:p>
            <a:pPr lvl="1"/>
            <a:r>
              <a:rPr lang="en-US" dirty="0"/>
              <a:t>Interactions cause particles to temporarily enter a blanket and then exit it…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expansive view of blankets means</a:t>
            </a:r>
          </a:p>
          <a:p>
            <a:pPr lvl="2"/>
            <a:r>
              <a:rPr lang="en-US" dirty="0"/>
              <a:t>every microscopic object has a blanket (whew)</a:t>
            </a:r>
          </a:p>
          <a:p>
            <a:pPr lvl="2"/>
            <a:r>
              <a:rPr lang="en-US" dirty="0"/>
              <a:t>every collection of microscopic objects has a blanket</a:t>
            </a:r>
          </a:p>
          <a:p>
            <a:pPr lvl="3"/>
            <a:r>
              <a:rPr lang="en-US" dirty="0"/>
              <a:t>i.e. arbitrary fluid volumes have blankets….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885" y="2817489"/>
            <a:ext cx="3390215" cy="34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1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20759</TotalTime>
  <Words>2608</Words>
  <Application>Microsoft Office PowerPoint</Application>
  <PresentationFormat>Widescreen</PresentationFormat>
  <Paragraphs>554</Paragraphs>
  <Slides>44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Dynamic Markov Blanket Discovery</vt:lpstr>
      <vt:lpstr>The Definition of a Markov Blanket</vt:lpstr>
      <vt:lpstr>Definitions via Markov Blankets</vt:lpstr>
      <vt:lpstr>Equivalence via Markov Blankets</vt:lpstr>
      <vt:lpstr>From Potential to Actual</vt:lpstr>
      <vt:lpstr>Dynamic Markov Blanket Discovery</vt:lpstr>
      <vt:lpstr>Two views of blankets…</vt:lpstr>
      <vt:lpstr>Two view of blankets…</vt:lpstr>
      <vt:lpstr>Two views of blankets…</vt:lpstr>
      <vt:lpstr>Dynamic Markov Blanket Discovery</vt:lpstr>
      <vt:lpstr>Dynamic Markov Blanket Discovery</vt:lpstr>
      <vt:lpstr>Dynamic Markov Blanket Discovery</vt:lpstr>
      <vt:lpstr>Dynamic Markov Blanket Discovery</vt:lpstr>
      <vt:lpstr>So Many Blankets!?!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Markov Blanket Discovery: Inference</vt:lpstr>
      <vt:lpstr>Dynamic Markov Blanket Discovery: Inference</vt:lpstr>
      <vt:lpstr>Dynamic Markov Blanket Discovery: Inference</vt:lpstr>
      <vt:lpstr>Markov Blanket Discovery</vt:lpstr>
      <vt:lpstr>Newton’s Cradle</vt:lpstr>
      <vt:lpstr>Newton’s Cradle (solution 1)</vt:lpstr>
      <vt:lpstr>Newton’s Cradle (solution 2)</vt:lpstr>
      <vt:lpstr>Newton’s Cradle</vt:lpstr>
      <vt:lpstr>Flames and Traveling Waves</vt:lpstr>
      <vt:lpstr>Flames and Traveling Waves</vt:lpstr>
      <vt:lpstr>Multiple Objects</vt:lpstr>
      <vt:lpstr>Multiple Objects: Particle Lenia</vt:lpstr>
      <vt:lpstr>Multiple Objects: Particle Lenia</vt:lpstr>
      <vt:lpstr>PowerPoint Presentation</vt:lpstr>
      <vt:lpstr>Future Work</vt:lpstr>
      <vt:lpstr>Message Passing Framework</vt:lpstr>
      <vt:lpstr>Message Passing Framework</vt:lpstr>
      <vt:lpstr>Message Passing Framework</vt:lpstr>
      <vt:lpstr>Message Passing Framework</vt:lpstr>
      <vt:lpstr>Message Passing Framework</vt:lpstr>
      <vt:lpstr>Message Passing Framework</vt:lpstr>
      <vt:lpstr>DMBD Message Passing Framework</vt:lpstr>
      <vt:lpstr>PowerPoint Presentation</vt:lpstr>
      <vt:lpstr>DMBD Algorithm</vt:lpstr>
      <vt:lpstr>DMBD Todo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Blankets of ‘Every’ ‘Thing’</dc:title>
  <dc:creator>Jeff Beck</dc:creator>
  <cp:lastModifiedBy>Jeff Beck</cp:lastModifiedBy>
  <cp:revision>325</cp:revision>
  <dcterms:created xsi:type="dcterms:W3CDTF">2022-08-22T14:14:23Z</dcterms:created>
  <dcterms:modified xsi:type="dcterms:W3CDTF">2023-12-20T17:39:11Z</dcterms:modified>
</cp:coreProperties>
</file>