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media/image5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80" r:id="rId4"/>
    <p:sldId id="258" r:id="rId5"/>
    <p:sldId id="282" r:id="rId6"/>
    <p:sldId id="283" r:id="rId7"/>
    <p:sldId id="281" r:id="rId8"/>
    <p:sldId id="284" r:id="rId9"/>
    <p:sldId id="259" r:id="rId10"/>
    <p:sldId id="285" r:id="rId11"/>
    <p:sldId id="261" r:id="rId12"/>
    <p:sldId id="271" r:id="rId13"/>
    <p:sldId id="273" r:id="rId14"/>
    <p:sldId id="262" r:id="rId15"/>
    <p:sldId id="274" r:id="rId16"/>
    <p:sldId id="263" r:id="rId17"/>
    <p:sldId id="265" r:id="rId18"/>
    <p:sldId id="275" r:id="rId19"/>
    <p:sldId id="276" r:id="rId20"/>
    <p:sldId id="278" r:id="rId21"/>
    <p:sldId id="269" r:id="rId22"/>
    <p:sldId id="277" r:id="rId23"/>
    <p:sldId id="270" r:id="rId24"/>
    <p:sldId id="272" r:id="rId25"/>
  </p:sldIdLst>
  <p:sldSz cx="9144000" cy="5143500" type="screen16x9"/>
  <p:notesSz cx="6858000" cy="9144000"/>
  <p:embeddedFontLst>
    <p:embeddedFont>
      <p:font typeface="Nunito" panose="000005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Abadi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>
      <p:cViewPr>
        <p:scale>
          <a:sx n="125" d="100"/>
          <a:sy n="125" d="100"/>
        </p:scale>
        <p:origin x="254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E1061-8767-7540-8008-3E1AEA6BE5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81C56-1FDE-A84E-9277-209583B0380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Public Block Chain</a:t>
          </a:r>
        </a:p>
      </dgm:t>
    </dgm:pt>
    <dgm:pt modelId="{7FD809D1-7DA0-7949-9B4E-099ECC356186}" type="parTrans" cxnId="{784712F7-006E-684E-BD9B-36F5F84EFEC1}">
      <dgm:prSet/>
      <dgm:spPr/>
      <dgm:t>
        <a:bodyPr/>
        <a:lstStyle/>
        <a:p>
          <a:endParaRPr lang="en-US"/>
        </a:p>
      </dgm:t>
    </dgm:pt>
    <dgm:pt modelId="{62C99C80-CB5F-2844-B72A-4CEBFAACBD04}" type="sibTrans" cxnId="{784712F7-006E-684E-BD9B-36F5F84EFEC1}">
      <dgm:prSet/>
      <dgm:spPr/>
      <dgm:t>
        <a:bodyPr/>
        <a:lstStyle/>
        <a:p>
          <a:endParaRPr lang="en-US"/>
        </a:p>
      </dgm:t>
    </dgm:pt>
    <dgm:pt modelId="{66911DC0-45AF-9B44-BC1F-DA235747835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 Bayes network communication protocol (MQTT)</a:t>
          </a:r>
        </a:p>
      </dgm:t>
    </dgm:pt>
    <dgm:pt modelId="{F33A0A0B-9893-D040-9C4B-049B59100FDC}" type="parTrans" cxnId="{14089049-3C7A-1040-B0BE-73F69EE4C118}">
      <dgm:prSet/>
      <dgm:spPr/>
      <dgm:t>
        <a:bodyPr/>
        <a:lstStyle/>
        <a:p>
          <a:endParaRPr lang="en-US"/>
        </a:p>
      </dgm:t>
    </dgm:pt>
    <dgm:pt modelId="{D5864C8A-A518-A04C-A721-E1D9298B651D}" type="sibTrans" cxnId="{14089049-3C7A-1040-B0BE-73F69EE4C118}">
      <dgm:prSet/>
      <dgm:spPr/>
      <dgm:t>
        <a:bodyPr/>
        <a:lstStyle/>
        <a:p>
          <a:endParaRPr lang="en-US"/>
        </a:p>
      </dgm:t>
    </dgm:pt>
    <dgm:pt modelId="{B770D897-87C2-0245-A790-4462D73676C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storage and management (IPFS)</a:t>
          </a:r>
        </a:p>
      </dgm:t>
    </dgm:pt>
    <dgm:pt modelId="{3FC3AE40-5664-B348-AA60-60F4CE9BB2DC}" type="parTrans" cxnId="{02059B84-9097-7642-859F-45BCC9931E56}">
      <dgm:prSet/>
      <dgm:spPr/>
      <dgm:t>
        <a:bodyPr/>
        <a:lstStyle/>
        <a:p>
          <a:endParaRPr lang="en-US"/>
        </a:p>
      </dgm:t>
    </dgm:pt>
    <dgm:pt modelId="{8AB7F97C-8F3C-404D-AA15-75316D79561A}" type="sibTrans" cxnId="{02059B84-9097-7642-859F-45BCC9931E56}">
      <dgm:prSet/>
      <dgm:spPr/>
      <dgm:t>
        <a:bodyPr/>
        <a:lstStyle/>
        <a:p>
          <a:endParaRPr lang="en-US"/>
        </a:p>
      </dgm:t>
    </dgm:pt>
    <dgm:pt modelId="{A932967A-BEF2-A54B-8BFD-B711014FF3A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Machine learning training server (DFL)</a:t>
          </a:r>
        </a:p>
      </dgm:t>
    </dgm:pt>
    <dgm:pt modelId="{8F9E4132-2D3E-2B45-9C8D-FC8CEB04EF4F}" type="parTrans" cxnId="{97525855-56A6-0B41-B03E-7712AC0C559B}">
      <dgm:prSet/>
      <dgm:spPr/>
      <dgm:t>
        <a:bodyPr/>
        <a:lstStyle/>
        <a:p>
          <a:endParaRPr lang="en-US"/>
        </a:p>
      </dgm:t>
    </dgm:pt>
    <dgm:pt modelId="{37CF82E5-606D-6643-A78F-79230AA57C3F}" type="sibTrans" cxnId="{97525855-56A6-0B41-B03E-7712AC0C559B}">
      <dgm:prSet/>
      <dgm:spPr/>
      <dgm:t>
        <a:bodyPr/>
        <a:lstStyle/>
        <a:p>
          <a:endParaRPr lang="en-US"/>
        </a:p>
      </dgm:t>
    </dgm:pt>
    <dgm:pt modelId="{2221FDBE-41A1-B342-A3BB-FB2F5F2A4A1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Bayes network nodes management (</a:t>
          </a:r>
          <a:r>
            <a:rPr lang="en-US" dirty="0" err="1">
              <a:solidFill>
                <a:schemeClr val="tx1"/>
              </a:solidFill>
            </a:rPr>
            <a:t>BayesStack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3AD4BD8E-CF7D-D541-9739-5F4415985E12}" type="parTrans" cxnId="{1B2D21B4-8955-CF4B-8162-4BE6FA6869E2}">
      <dgm:prSet/>
      <dgm:spPr/>
      <dgm:t>
        <a:bodyPr/>
        <a:lstStyle/>
        <a:p>
          <a:endParaRPr lang="en-US"/>
        </a:p>
      </dgm:t>
    </dgm:pt>
    <dgm:pt modelId="{E327FA15-E834-4944-9F66-C1A0409BCB9A}" type="sibTrans" cxnId="{1B2D21B4-8955-CF4B-8162-4BE6FA6869E2}">
      <dgm:prSet/>
      <dgm:spPr/>
      <dgm:t>
        <a:bodyPr/>
        <a:lstStyle/>
        <a:p>
          <a:endParaRPr lang="en-US"/>
        </a:p>
      </dgm:t>
    </dgm:pt>
    <dgm:pt modelId="{B6C211A2-D089-CD43-9A0B-B581ACD756F2}" type="pres">
      <dgm:prSet presAssocID="{389E1061-8767-7540-8008-3E1AEA6BE54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145F7E-0EED-0645-8614-5F4848E808FA}" type="pres">
      <dgm:prSet presAssocID="{A932967A-BEF2-A54B-8BFD-B711014FF3AC}" presName="composite" presStyleCnt="0"/>
      <dgm:spPr/>
    </dgm:pt>
    <dgm:pt modelId="{D9D27D38-928C-5C41-B8C9-F8752E73224D}" type="pres">
      <dgm:prSet presAssocID="{A932967A-BEF2-A54B-8BFD-B711014FF3AC}" presName="imgShp" presStyleLbl="fgImgPlace1" presStyleIdx="0" presStyleCnt="5"/>
      <dgm:spPr/>
    </dgm:pt>
    <dgm:pt modelId="{A0B0D79E-C553-694E-8C32-66E773A2DEF4}" type="pres">
      <dgm:prSet presAssocID="{A932967A-BEF2-A54B-8BFD-B711014FF3AC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D1178-F303-F44E-B3FD-276632C29148}" type="pres">
      <dgm:prSet presAssocID="{37CF82E5-606D-6643-A78F-79230AA57C3F}" presName="spacing" presStyleCnt="0"/>
      <dgm:spPr/>
    </dgm:pt>
    <dgm:pt modelId="{1BB804D8-B82A-FC49-82B4-6D8C2F893965}" type="pres">
      <dgm:prSet presAssocID="{B770D897-87C2-0245-A790-4462D73676C5}" presName="composite" presStyleCnt="0"/>
      <dgm:spPr/>
    </dgm:pt>
    <dgm:pt modelId="{698BA5B1-E6BD-DA49-9A16-5F342964F634}" type="pres">
      <dgm:prSet presAssocID="{B770D897-87C2-0245-A790-4462D73676C5}" presName="imgShp" presStyleLbl="fgImgPlace1" presStyleIdx="1" presStyleCnt="5"/>
      <dgm:spPr/>
    </dgm:pt>
    <dgm:pt modelId="{966B4924-E74A-CF46-8924-124D9099F560}" type="pres">
      <dgm:prSet presAssocID="{B770D897-87C2-0245-A790-4462D73676C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8D6C8-0578-0B47-A73E-624CCA9E8ADA}" type="pres">
      <dgm:prSet presAssocID="{8AB7F97C-8F3C-404D-AA15-75316D79561A}" presName="spacing" presStyleCnt="0"/>
      <dgm:spPr/>
    </dgm:pt>
    <dgm:pt modelId="{74BD0D3D-6F72-2E40-9C8C-CD9F6A93C4AB}" type="pres">
      <dgm:prSet presAssocID="{66911DC0-45AF-9B44-BC1F-DA235747835D}" presName="composite" presStyleCnt="0"/>
      <dgm:spPr/>
    </dgm:pt>
    <dgm:pt modelId="{AF9D72DC-078F-CE46-B063-5CE1F38CB2F8}" type="pres">
      <dgm:prSet presAssocID="{66911DC0-45AF-9B44-BC1F-DA235747835D}" presName="imgShp" presStyleLbl="fgImgPlace1" presStyleIdx="2" presStyleCnt="5"/>
      <dgm:spPr/>
    </dgm:pt>
    <dgm:pt modelId="{241B6C1A-C681-4047-9EAC-886D25724597}" type="pres">
      <dgm:prSet presAssocID="{66911DC0-45AF-9B44-BC1F-DA235747835D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5E575-29CF-F049-A305-D821BEB6F466}" type="pres">
      <dgm:prSet presAssocID="{D5864C8A-A518-A04C-A721-E1D9298B651D}" presName="spacing" presStyleCnt="0"/>
      <dgm:spPr/>
    </dgm:pt>
    <dgm:pt modelId="{96F0D79A-596D-D04F-984C-403A97D3908F}" type="pres">
      <dgm:prSet presAssocID="{2221FDBE-41A1-B342-A3BB-FB2F5F2A4A1D}" presName="composite" presStyleCnt="0"/>
      <dgm:spPr/>
    </dgm:pt>
    <dgm:pt modelId="{4E840E16-B370-D442-83A4-DE3CC45A2F9E}" type="pres">
      <dgm:prSet presAssocID="{2221FDBE-41A1-B342-A3BB-FB2F5F2A4A1D}" presName="imgShp" presStyleLbl="fgImgPlace1" presStyleIdx="3" presStyleCnt="5"/>
      <dgm:spPr/>
    </dgm:pt>
    <dgm:pt modelId="{70F1C718-9FBD-5145-B587-5E6610A42569}" type="pres">
      <dgm:prSet presAssocID="{2221FDBE-41A1-B342-A3BB-FB2F5F2A4A1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10654-E0B5-004D-936D-82649EC4233F}" type="pres">
      <dgm:prSet presAssocID="{E327FA15-E834-4944-9F66-C1A0409BCB9A}" presName="spacing" presStyleCnt="0"/>
      <dgm:spPr/>
    </dgm:pt>
    <dgm:pt modelId="{E860D25A-A7F7-5749-A536-7F46D6F6CBA1}" type="pres">
      <dgm:prSet presAssocID="{D9E81C56-1FDE-A84E-9277-209583B03802}" presName="composite" presStyleCnt="0"/>
      <dgm:spPr/>
    </dgm:pt>
    <dgm:pt modelId="{BFCE4671-B68E-EF48-89D6-F9F26331F99F}" type="pres">
      <dgm:prSet presAssocID="{D9E81C56-1FDE-A84E-9277-209583B03802}" presName="imgShp" presStyleLbl="fgImgPlace1" presStyleIdx="4" presStyleCnt="5"/>
      <dgm:spPr/>
    </dgm:pt>
    <dgm:pt modelId="{2EC29F20-4ACC-0B44-9B0C-2DED52336D42}" type="pres">
      <dgm:prSet presAssocID="{D9E81C56-1FDE-A84E-9277-209583B0380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89049-3C7A-1040-B0BE-73F69EE4C118}" srcId="{389E1061-8767-7540-8008-3E1AEA6BE54B}" destId="{66911DC0-45AF-9B44-BC1F-DA235747835D}" srcOrd="2" destOrd="0" parTransId="{F33A0A0B-9893-D040-9C4B-049B59100FDC}" sibTransId="{D5864C8A-A518-A04C-A721-E1D9298B651D}"/>
    <dgm:cxn modelId="{54FD9AE7-3D65-C043-9B9E-DF699ACDADBC}" type="presOf" srcId="{B770D897-87C2-0245-A790-4462D73676C5}" destId="{966B4924-E74A-CF46-8924-124D9099F560}" srcOrd="0" destOrd="0" presId="urn:microsoft.com/office/officeart/2005/8/layout/vList3"/>
    <dgm:cxn modelId="{784712F7-006E-684E-BD9B-36F5F84EFEC1}" srcId="{389E1061-8767-7540-8008-3E1AEA6BE54B}" destId="{D9E81C56-1FDE-A84E-9277-209583B03802}" srcOrd="4" destOrd="0" parTransId="{7FD809D1-7DA0-7949-9B4E-099ECC356186}" sibTransId="{62C99C80-CB5F-2844-B72A-4CEBFAACBD04}"/>
    <dgm:cxn modelId="{5D736541-74E0-8C4F-B32D-FAF4CC9B69CE}" type="presOf" srcId="{A932967A-BEF2-A54B-8BFD-B711014FF3AC}" destId="{A0B0D79E-C553-694E-8C32-66E773A2DEF4}" srcOrd="0" destOrd="0" presId="urn:microsoft.com/office/officeart/2005/8/layout/vList3"/>
    <dgm:cxn modelId="{9C0909FA-5A6C-654A-8C70-2CFABC96AEC8}" type="presOf" srcId="{D9E81C56-1FDE-A84E-9277-209583B03802}" destId="{2EC29F20-4ACC-0B44-9B0C-2DED52336D42}" srcOrd="0" destOrd="0" presId="urn:microsoft.com/office/officeart/2005/8/layout/vList3"/>
    <dgm:cxn modelId="{97525855-56A6-0B41-B03E-7712AC0C559B}" srcId="{389E1061-8767-7540-8008-3E1AEA6BE54B}" destId="{A932967A-BEF2-A54B-8BFD-B711014FF3AC}" srcOrd="0" destOrd="0" parTransId="{8F9E4132-2D3E-2B45-9C8D-FC8CEB04EF4F}" sibTransId="{37CF82E5-606D-6643-A78F-79230AA57C3F}"/>
    <dgm:cxn modelId="{4C2196A5-AA28-A24B-AF49-0D386209E8C4}" type="presOf" srcId="{389E1061-8767-7540-8008-3E1AEA6BE54B}" destId="{B6C211A2-D089-CD43-9A0B-B581ACD756F2}" srcOrd="0" destOrd="0" presId="urn:microsoft.com/office/officeart/2005/8/layout/vList3"/>
    <dgm:cxn modelId="{1B2D21B4-8955-CF4B-8162-4BE6FA6869E2}" srcId="{389E1061-8767-7540-8008-3E1AEA6BE54B}" destId="{2221FDBE-41A1-B342-A3BB-FB2F5F2A4A1D}" srcOrd="3" destOrd="0" parTransId="{3AD4BD8E-CF7D-D541-9739-5F4415985E12}" sibTransId="{E327FA15-E834-4944-9F66-C1A0409BCB9A}"/>
    <dgm:cxn modelId="{ABF7233B-38A7-4941-801C-AB459A2DD5D6}" type="presOf" srcId="{66911DC0-45AF-9B44-BC1F-DA235747835D}" destId="{241B6C1A-C681-4047-9EAC-886D25724597}" srcOrd="0" destOrd="0" presId="urn:microsoft.com/office/officeart/2005/8/layout/vList3"/>
    <dgm:cxn modelId="{B22EDC80-F5DB-D248-9D88-988CAFDF83DD}" type="presOf" srcId="{2221FDBE-41A1-B342-A3BB-FB2F5F2A4A1D}" destId="{70F1C718-9FBD-5145-B587-5E6610A42569}" srcOrd="0" destOrd="0" presId="urn:microsoft.com/office/officeart/2005/8/layout/vList3"/>
    <dgm:cxn modelId="{02059B84-9097-7642-859F-45BCC9931E56}" srcId="{389E1061-8767-7540-8008-3E1AEA6BE54B}" destId="{B770D897-87C2-0245-A790-4462D73676C5}" srcOrd="1" destOrd="0" parTransId="{3FC3AE40-5664-B348-AA60-60F4CE9BB2DC}" sibTransId="{8AB7F97C-8F3C-404D-AA15-75316D79561A}"/>
    <dgm:cxn modelId="{3EC5E597-3265-F747-A083-AAA9936E7578}" type="presParOf" srcId="{B6C211A2-D089-CD43-9A0B-B581ACD756F2}" destId="{5E145F7E-0EED-0645-8614-5F4848E808FA}" srcOrd="0" destOrd="0" presId="urn:microsoft.com/office/officeart/2005/8/layout/vList3"/>
    <dgm:cxn modelId="{88CC26C2-9EAA-B547-B43E-430384E3B35C}" type="presParOf" srcId="{5E145F7E-0EED-0645-8614-5F4848E808FA}" destId="{D9D27D38-928C-5C41-B8C9-F8752E73224D}" srcOrd="0" destOrd="0" presId="urn:microsoft.com/office/officeart/2005/8/layout/vList3"/>
    <dgm:cxn modelId="{00E95E9A-8544-E441-B9CC-168A21A9AD50}" type="presParOf" srcId="{5E145F7E-0EED-0645-8614-5F4848E808FA}" destId="{A0B0D79E-C553-694E-8C32-66E773A2DEF4}" srcOrd="1" destOrd="0" presId="urn:microsoft.com/office/officeart/2005/8/layout/vList3"/>
    <dgm:cxn modelId="{088590FD-DFF2-7344-8DA1-322AF51BBC32}" type="presParOf" srcId="{B6C211A2-D089-CD43-9A0B-B581ACD756F2}" destId="{2AFD1178-F303-F44E-B3FD-276632C29148}" srcOrd="1" destOrd="0" presId="urn:microsoft.com/office/officeart/2005/8/layout/vList3"/>
    <dgm:cxn modelId="{9FEF5E98-6748-EB4F-8B24-DA3357A085BF}" type="presParOf" srcId="{B6C211A2-D089-CD43-9A0B-B581ACD756F2}" destId="{1BB804D8-B82A-FC49-82B4-6D8C2F893965}" srcOrd="2" destOrd="0" presId="urn:microsoft.com/office/officeart/2005/8/layout/vList3"/>
    <dgm:cxn modelId="{EFC0CF3B-33DD-FC4C-802A-AB2DF6D0C504}" type="presParOf" srcId="{1BB804D8-B82A-FC49-82B4-6D8C2F893965}" destId="{698BA5B1-E6BD-DA49-9A16-5F342964F634}" srcOrd="0" destOrd="0" presId="urn:microsoft.com/office/officeart/2005/8/layout/vList3"/>
    <dgm:cxn modelId="{F7F8D3AA-5AAF-7748-B864-8217B7FF0A1A}" type="presParOf" srcId="{1BB804D8-B82A-FC49-82B4-6D8C2F893965}" destId="{966B4924-E74A-CF46-8924-124D9099F560}" srcOrd="1" destOrd="0" presId="urn:microsoft.com/office/officeart/2005/8/layout/vList3"/>
    <dgm:cxn modelId="{53F0CBF6-0F39-6544-A3F0-92492C8C2EEA}" type="presParOf" srcId="{B6C211A2-D089-CD43-9A0B-B581ACD756F2}" destId="{C468D6C8-0578-0B47-A73E-624CCA9E8ADA}" srcOrd="3" destOrd="0" presId="urn:microsoft.com/office/officeart/2005/8/layout/vList3"/>
    <dgm:cxn modelId="{07F2ABBC-6D6A-5E4E-88F8-2CA55AB45E02}" type="presParOf" srcId="{B6C211A2-D089-CD43-9A0B-B581ACD756F2}" destId="{74BD0D3D-6F72-2E40-9C8C-CD9F6A93C4AB}" srcOrd="4" destOrd="0" presId="urn:microsoft.com/office/officeart/2005/8/layout/vList3"/>
    <dgm:cxn modelId="{DFF04891-ED16-BF4C-9454-F75CA6D6362C}" type="presParOf" srcId="{74BD0D3D-6F72-2E40-9C8C-CD9F6A93C4AB}" destId="{AF9D72DC-078F-CE46-B063-5CE1F38CB2F8}" srcOrd="0" destOrd="0" presId="urn:microsoft.com/office/officeart/2005/8/layout/vList3"/>
    <dgm:cxn modelId="{855E6E9F-4547-DB4F-B212-4E1B4978BB1B}" type="presParOf" srcId="{74BD0D3D-6F72-2E40-9C8C-CD9F6A93C4AB}" destId="{241B6C1A-C681-4047-9EAC-886D25724597}" srcOrd="1" destOrd="0" presId="urn:microsoft.com/office/officeart/2005/8/layout/vList3"/>
    <dgm:cxn modelId="{A33E0C79-7601-0749-A84A-DAFDF322D78A}" type="presParOf" srcId="{B6C211A2-D089-CD43-9A0B-B581ACD756F2}" destId="{72F5E575-29CF-F049-A305-D821BEB6F466}" srcOrd="5" destOrd="0" presId="urn:microsoft.com/office/officeart/2005/8/layout/vList3"/>
    <dgm:cxn modelId="{220BB854-2868-C74C-8B82-5C1FA0B0C01A}" type="presParOf" srcId="{B6C211A2-D089-CD43-9A0B-B581ACD756F2}" destId="{96F0D79A-596D-D04F-984C-403A97D3908F}" srcOrd="6" destOrd="0" presId="urn:microsoft.com/office/officeart/2005/8/layout/vList3"/>
    <dgm:cxn modelId="{30E820F2-22A3-F04D-BC7A-28F566CFBDF5}" type="presParOf" srcId="{96F0D79A-596D-D04F-984C-403A97D3908F}" destId="{4E840E16-B370-D442-83A4-DE3CC45A2F9E}" srcOrd="0" destOrd="0" presId="urn:microsoft.com/office/officeart/2005/8/layout/vList3"/>
    <dgm:cxn modelId="{0E8FE8C1-24E3-CB4B-880B-A3A2F2B5AEEC}" type="presParOf" srcId="{96F0D79A-596D-D04F-984C-403A97D3908F}" destId="{70F1C718-9FBD-5145-B587-5E6610A42569}" srcOrd="1" destOrd="0" presId="urn:microsoft.com/office/officeart/2005/8/layout/vList3"/>
    <dgm:cxn modelId="{017D67B2-1859-524A-B352-B5435DA873E8}" type="presParOf" srcId="{B6C211A2-D089-CD43-9A0B-B581ACD756F2}" destId="{AB010654-E0B5-004D-936D-82649EC4233F}" srcOrd="7" destOrd="0" presId="urn:microsoft.com/office/officeart/2005/8/layout/vList3"/>
    <dgm:cxn modelId="{0C52B064-1A32-FD4F-8330-C11CB5C30C67}" type="presParOf" srcId="{B6C211A2-D089-CD43-9A0B-B581ACD756F2}" destId="{E860D25A-A7F7-5749-A536-7F46D6F6CBA1}" srcOrd="8" destOrd="0" presId="urn:microsoft.com/office/officeart/2005/8/layout/vList3"/>
    <dgm:cxn modelId="{2E698270-8641-794D-BD00-EA192A43835A}" type="presParOf" srcId="{E860D25A-A7F7-5749-A536-7F46D6F6CBA1}" destId="{BFCE4671-B68E-EF48-89D6-F9F26331F99F}" srcOrd="0" destOrd="0" presId="urn:microsoft.com/office/officeart/2005/8/layout/vList3"/>
    <dgm:cxn modelId="{321382F0-73A0-0A4E-96F9-33FC165F1D5F}" type="presParOf" srcId="{E860D25A-A7F7-5749-A536-7F46D6F6CBA1}" destId="{2EC29F20-4ACC-0B44-9B0C-2DED52336D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0D79E-C553-694E-8C32-66E773A2DEF4}">
      <dsp:nvSpPr>
        <dsp:cNvPr id="0" name=""/>
        <dsp:cNvSpPr/>
      </dsp:nvSpPr>
      <dsp:spPr>
        <a:xfrm rot="10800000">
          <a:off x="1136664" y="274"/>
          <a:ext cx="4105303" cy="410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13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tx1"/>
              </a:solidFill>
            </a:rPr>
            <a:t>Machine learning training server (DFL)</a:t>
          </a:r>
        </a:p>
      </dsp:txBody>
      <dsp:txXfrm rot="10800000">
        <a:off x="1239285" y="274"/>
        <a:ext cx="4002682" cy="410486"/>
      </dsp:txXfrm>
    </dsp:sp>
    <dsp:sp modelId="{D9D27D38-928C-5C41-B8C9-F8752E73224D}">
      <dsp:nvSpPr>
        <dsp:cNvPr id="0" name=""/>
        <dsp:cNvSpPr/>
      </dsp:nvSpPr>
      <dsp:spPr>
        <a:xfrm>
          <a:off x="931420" y="274"/>
          <a:ext cx="410486" cy="4104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B4924-E74A-CF46-8924-124D9099F560}">
      <dsp:nvSpPr>
        <dsp:cNvPr id="0" name=""/>
        <dsp:cNvSpPr/>
      </dsp:nvSpPr>
      <dsp:spPr>
        <a:xfrm rot="10800000">
          <a:off x="1136664" y="533294"/>
          <a:ext cx="4105303" cy="410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13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tx1"/>
              </a:solidFill>
            </a:rPr>
            <a:t>Data storage and management (IPFS)</a:t>
          </a:r>
        </a:p>
      </dsp:txBody>
      <dsp:txXfrm rot="10800000">
        <a:off x="1239285" y="533294"/>
        <a:ext cx="4002682" cy="410486"/>
      </dsp:txXfrm>
    </dsp:sp>
    <dsp:sp modelId="{698BA5B1-E6BD-DA49-9A16-5F342964F634}">
      <dsp:nvSpPr>
        <dsp:cNvPr id="0" name=""/>
        <dsp:cNvSpPr/>
      </dsp:nvSpPr>
      <dsp:spPr>
        <a:xfrm>
          <a:off x="931420" y="533294"/>
          <a:ext cx="410486" cy="4104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B6C1A-C681-4047-9EAC-886D25724597}">
      <dsp:nvSpPr>
        <dsp:cNvPr id="0" name=""/>
        <dsp:cNvSpPr/>
      </dsp:nvSpPr>
      <dsp:spPr>
        <a:xfrm rot="10800000">
          <a:off x="1136664" y="1066314"/>
          <a:ext cx="4105303" cy="410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13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tx1"/>
              </a:solidFill>
            </a:rPr>
            <a:t> Bayes network communication protocol (MQTT)</a:t>
          </a:r>
        </a:p>
      </dsp:txBody>
      <dsp:txXfrm rot="10800000">
        <a:off x="1239285" y="1066314"/>
        <a:ext cx="4002682" cy="410486"/>
      </dsp:txXfrm>
    </dsp:sp>
    <dsp:sp modelId="{AF9D72DC-078F-CE46-B063-5CE1F38CB2F8}">
      <dsp:nvSpPr>
        <dsp:cNvPr id="0" name=""/>
        <dsp:cNvSpPr/>
      </dsp:nvSpPr>
      <dsp:spPr>
        <a:xfrm>
          <a:off x="931420" y="1066314"/>
          <a:ext cx="410486" cy="4104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1C718-9FBD-5145-B587-5E6610A42569}">
      <dsp:nvSpPr>
        <dsp:cNvPr id="0" name=""/>
        <dsp:cNvSpPr/>
      </dsp:nvSpPr>
      <dsp:spPr>
        <a:xfrm rot="10800000">
          <a:off x="1136664" y="1599334"/>
          <a:ext cx="4105303" cy="410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13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tx1"/>
              </a:solidFill>
            </a:rPr>
            <a:t>Bayes network nodes management (</a:t>
          </a:r>
          <a:r>
            <a:rPr lang="en-US" sz="1300" kern="1200" dirty="0" err="1">
              <a:solidFill>
                <a:schemeClr val="tx1"/>
              </a:solidFill>
            </a:rPr>
            <a:t>BayesStack</a:t>
          </a:r>
          <a:r>
            <a:rPr lang="en-US" sz="1300" kern="1200" dirty="0">
              <a:solidFill>
                <a:schemeClr val="tx1"/>
              </a:solidFill>
            </a:rPr>
            <a:t>)</a:t>
          </a:r>
        </a:p>
      </dsp:txBody>
      <dsp:txXfrm rot="10800000">
        <a:off x="1239285" y="1599334"/>
        <a:ext cx="4002682" cy="410486"/>
      </dsp:txXfrm>
    </dsp:sp>
    <dsp:sp modelId="{4E840E16-B370-D442-83A4-DE3CC45A2F9E}">
      <dsp:nvSpPr>
        <dsp:cNvPr id="0" name=""/>
        <dsp:cNvSpPr/>
      </dsp:nvSpPr>
      <dsp:spPr>
        <a:xfrm>
          <a:off x="931420" y="1599334"/>
          <a:ext cx="410486" cy="4104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29F20-4ACC-0B44-9B0C-2DED52336D42}">
      <dsp:nvSpPr>
        <dsp:cNvPr id="0" name=""/>
        <dsp:cNvSpPr/>
      </dsp:nvSpPr>
      <dsp:spPr>
        <a:xfrm rot="10800000">
          <a:off x="1136664" y="2132354"/>
          <a:ext cx="4105303" cy="410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13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tx1"/>
              </a:solidFill>
            </a:rPr>
            <a:t>Public Block Chain</a:t>
          </a:r>
        </a:p>
      </dsp:txBody>
      <dsp:txXfrm rot="10800000">
        <a:off x="1239285" y="2132354"/>
        <a:ext cx="4002682" cy="410486"/>
      </dsp:txXfrm>
    </dsp:sp>
    <dsp:sp modelId="{BFCE4671-B68E-EF48-89D6-F9F26331F99F}">
      <dsp:nvSpPr>
        <dsp:cNvPr id="0" name=""/>
        <dsp:cNvSpPr/>
      </dsp:nvSpPr>
      <dsp:spPr>
        <a:xfrm>
          <a:off x="931420" y="2132354"/>
          <a:ext cx="410486" cy="4104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ae374942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ae374942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ae374942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ae374942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ae374942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ae374942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07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af5c4a86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af5c4a86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af5c4a86c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af5c4a86c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af5c4a86c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af5c4a86c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f5c4a8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f5c4a8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f5c4a8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f5c4a8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43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f5c4a8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f5c4a8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17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ae37494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ae37494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ae374942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ae374942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docs.google.com/document/d/1b8QLVbW0ohSBJRgPNvnXyEEJeUmg3WhJPdCNsx1nUMs/edit" TargetMode="External"/><Relationship Id="rId7" Type="http://schemas.openxmlformats.org/officeDocument/2006/relationships/hyperlink" Target="https://docs.google.com/document/d/182Pl9xciBPAbu3yEXC6hVgPasQdqae2OOzCp2uNwQsY/edit?usp=sharing" TargetMode="External"/><Relationship Id="rId2" Type="http://schemas.openxmlformats.org/officeDocument/2006/relationships/hyperlink" Target="https://docs.google.com/document/d/1wuRxQ__StTGaFzEbMuyN8dx_xTziZhylEo4JPU5--us/edit?usp=shari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pC501WFgTW3bbo_lra5GMaIwsEXZyeVcIqvowLQaPik/edit#gid=892841854" TargetMode="External"/><Relationship Id="rId5" Type="http://schemas.openxmlformats.org/officeDocument/2006/relationships/hyperlink" Target="https://docs.google.com/spreadsheets/d/1pC501WFgTW3bbo_lra5GMaIwsEXZyeVcIqvowLQaPik/edit?usp=sharing" TargetMode="External"/><Relationship Id="rId4" Type="http://schemas.openxmlformats.org/officeDocument/2006/relationships/hyperlink" Target="https://docs.google.com/document/d/1U6hjHVsPYvNxl7pAvix3HMC5BdBTAG_zKiPHkG_6F4s/ed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721850" y="1822825"/>
            <a:ext cx="54981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BDCP</a:t>
            </a:r>
            <a:b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- Decentralized Computation Network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69" y="212765"/>
            <a:ext cx="903169" cy="653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86" y="364016"/>
            <a:ext cx="7505700" cy="954600"/>
          </a:xfrm>
        </p:spPr>
        <p:txBody>
          <a:bodyPr/>
          <a:lstStyle/>
          <a:p>
            <a:r>
              <a:rPr lang="en-US" dirty="0" smtClean="0"/>
              <a:t>Code Structure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" y="1220398"/>
            <a:ext cx="2800764" cy="3532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74" y="1321129"/>
            <a:ext cx="2675117" cy="34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2931968" y="2003300"/>
            <a:ext cx="2803814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/>
              <a:t>Demo</a:t>
            </a:r>
            <a:endParaRPr sz="6000" b="1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15" y="220328"/>
            <a:ext cx="903169" cy="6531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Aggregator Side</a:t>
            </a:r>
            <a:endParaRPr b="1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442" y="268184"/>
            <a:ext cx="903169" cy="653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23" y="1647800"/>
            <a:ext cx="5932778" cy="24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b="1" dirty="0"/>
              <a:t>Aggregator Side</a:t>
            </a:r>
            <a:endParaRPr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442" y="268184"/>
            <a:ext cx="903169" cy="6531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38" y="2175163"/>
            <a:ext cx="5940832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b="1" dirty="0"/>
              <a:t>Aggregator Side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92" y="1800200"/>
            <a:ext cx="6490007" cy="2700405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950" y="204805"/>
            <a:ext cx="903169" cy="6531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Aggregator Side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91" y="1905000"/>
            <a:ext cx="5908841" cy="2669982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96" y="222058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96" y="222058"/>
            <a:ext cx="903169" cy="6531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602" y="1607128"/>
            <a:ext cx="4547691" cy="284514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</p:spPr>
        <p:txBody>
          <a:bodyPr/>
          <a:lstStyle/>
          <a:p>
            <a:r>
              <a:rPr lang="en-US" b="1" dirty="0" smtClean="0"/>
              <a:t>Local Database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b="1" dirty="0" smtClean="0"/>
              <a:t>User </a:t>
            </a:r>
            <a:r>
              <a:rPr lang="en-US" b="1" dirty="0"/>
              <a:t>Side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63435"/>
            <a:ext cx="7382394" cy="2128501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040" y="254329"/>
            <a:ext cx="903169" cy="6531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08" y="587827"/>
            <a:ext cx="7463076" cy="684887"/>
          </a:xfrm>
        </p:spPr>
        <p:txBody>
          <a:bodyPr/>
          <a:lstStyle/>
          <a:p>
            <a:r>
              <a:rPr lang="en-US" b="1" dirty="0"/>
              <a:t>User </a:t>
            </a:r>
            <a:r>
              <a:rPr lang="en-US" b="1" dirty="0" smtClean="0"/>
              <a:t>Side (Model Tracking)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14" y="1460408"/>
            <a:ext cx="6516429" cy="325006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290" y="261255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4" y="1045969"/>
            <a:ext cx="7120504" cy="3662609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290" y="261255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AGENDA</a:t>
            </a:r>
            <a:endParaRPr b="1"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610650" y="1498744"/>
            <a:ext cx="7714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lvl="0" indent="-285750">
              <a:lnSpc>
                <a:spcPct val="150000"/>
              </a:lnSpc>
              <a:buSzPts val="1700"/>
              <a:buFont typeface="Wingdings" panose="05000000000000000000" pitchFamily="2" charset="2"/>
              <a:buChar char="v"/>
            </a:pPr>
            <a:r>
              <a:rPr lang="en-US" sz="1050" dirty="0" smtClean="0"/>
              <a:t>BDCP</a:t>
            </a:r>
          </a:p>
          <a:p>
            <a:pPr marL="863600" lvl="1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050" dirty="0" smtClean="0"/>
              <a:t>DFL </a:t>
            </a:r>
          </a:p>
          <a:p>
            <a:pPr marL="863600" lvl="1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050" dirty="0" smtClean="0"/>
              <a:t>IPFS</a:t>
            </a:r>
          </a:p>
          <a:p>
            <a:pPr marL="863600" lvl="1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050" dirty="0" smtClean="0"/>
              <a:t>MQTT</a:t>
            </a:r>
          </a:p>
          <a:p>
            <a:pPr marL="863600" lvl="1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050" dirty="0" smtClean="0"/>
              <a:t>Bayes Network</a:t>
            </a:r>
          </a:p>
          <a:p>
            <a:pPr marL="863600" lvl="1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050" dirty="0" err="1" smtClean="0"/>
              <a:t>Blockchain</a:t>
            </a:r>
            <a:endParaRPr lang="en-US" sz="1050" dirty="0" smtClean="0"/>
          </a:p>
          <a:p>
            <a:pPr lvl="1" indent="-336550">
              <a:lnSpc>
                <a:spcPct val="150000"/>
              </a:lnSpc>
              <a:buSzPts val="1700"/>
            </a:pPr>
            <a:endParaRPr lang="en-US" sz="1000" dirty="0" smtClean="0"/>
          </a:p>
          <a:p>
            <a:pPr marL="4635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v"/>
            </a:pPr>
            <a:r>
              <a:rPr lang="en-US" sz="1050" dirty="0" smtClean="0"/>
              <a:t>Completed Modules</a:t>
            </a:r>
          </a:p>
          <a:p>
            <a:pPr marL="4635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v"/>
            </a:pPr>
            <a:r>
              <a:rPr lang="en-US" sz="1050" dirty="0" smtClean="0"/>
              <a:t>Code Structure</a:t>
            </a:r>
            <a:endParaRPr lang="en-US" sz="1050" dirty="0" smtClean="0"/>
          </a:p>
          <a:p>
            <a:pPr marL="463550" lvl="0" indent="-342900">
              <a:lnSpc>
                <a:spcPct val="150000"/>
              </a:lnSpc>
              <a:buSzPts val="1700"/>
              <a:buFont typeface="Wingdings" panose="05000000000000000000" pitchFamily="2" charset="2"/>
              <a:buChar char="v"/>
            </a:pPr>
            <a:r>
              <a:rPr lang="en-US" sz="1050" dirty="0" smtClean="0"/>
              <a:t>Demo</a:t>
            </a:r>
          </a:p>
          <a:p>
            <a:pPr marL="463550" lvl="0" indent="-342900">
              <a:lnSpc>
                <a:spcPct val="150000"/>
              </a:lnSpc>
              <a:buSzPts val="1700"/>
              <a:buFont typeface="Wingdings" panose="05000000000000000000" pitchFamily="2" charset="2"/>
              <a:buChar char="v"/>
            </a:pPr>
            <a:r>
              <a:rPr lang="en-US" sz="1050" dirty="0" smtClean="0"/>
              <a:t>Future </a:t>
            </a:r>
            <a:r>
              <a:rPr lang="en-US" sz="1050" dirty="0" smtClean="0"/>
              <a:t>Work</a:t>
            </a:r>
          </a:p>
          <a:p>
            <a:pPr marL="463550" lvl="0" indent="-342900">
              <a:lnSpc>
                <a:spcPct val="150000"/>
              </a:lnSpc>
              <a:buSzPts val="1700"/>
              <a:buFont typeface="Wingdings" panose="05000000000000000000" pitchFamily="2" charset="2"/>
              <a:buChar char="v"/>
            </a:pPr>
            <a:r>
              <a:rPr lang="en-IN" sz="1200" dirty="0"/>
              <a:t>Conclusion </a:t>
            </a:r>
            <a:endParaRPr lang="en-IN" sz="1200" dirty="0" smtClean="0"/>
          </a:p>
          <a:p>
            <a:pPr marL="577850" lvl="1" indent="0">
              <a:lnSpc>
                <a:spcPct val="150000"/>
              </a:lnSpc>
              <a:buSzPts val="1700"/>
              <a:buNone/>
            </a:pPr>
            <a:endParaRPr lang="en-US" sz="1000" dirty="0"/>
          </a:p>
          <a:p>
            <a:pPr lvl="1" indent="-336550">
              <a:lnSpc>
                <a:spcPct val="150000"/>
              </a:lnSpc>
              <a:buSzPts val="1700"/>
              <a:buChar char="●"/>
            </a:pPr>
            <a:endParaRPr lang="en-US" sz="1000" dirty="0" smtClean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316" y="269209"/>
            <a:ext cx="903169" cy="6531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684075"/>
            <a:ext cx="7505700" cy="2754650"/>
          </a:xfrm>
        </p:spPr>
        <p:txBody>
          <a:bodyPr>
            <a:normAutofit/>
          </a:bodyPr>
          <a:lstStyle/>
          <a:p>
            <a:r>
              <a:rPr lang="en-US" dirty="0" smtClean="0"/>
              <a:t>Support Multiple training </a:t>
            </a:r>
          </a:p>
          <a:p>
            <a:r>
              <a:rPr lang="en-US" dirty="0" smtClean="0"/>
              <a:t>Support Multiple ML Models </a:t>
            </a:r>
            <a:r>
              <a:rPr lang="en-US" dirty="0" err="1" smtClean="0"/>
              <a:t>inorder</a:t>
            </a:r>
            <a:r>
              <a:rPr lang="en-US" dirty="0" smtClean="0"/>
              <a:t> to solve </a:t>
            </a:r>
            <a:r>
              <a:rPr lang="en-US" dirty="0"/>
              <a:t>new use case. </a:t>
            </a:r>
            <a:endParaRPr lang="en-US" dirty="0" smtClean="0"/>
          </a:p>
          <a:p>
            <a:r>
              <a:rPr lang="en-US" dirty="0" smtClean="0"/>
              <a:t>Implement feature to use personal real dataset for training</a:t>
            </a:r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 smtClean="0"/>
              <a:t>testing and improvement.</a:t>
            </a:r>
          </a:p>
          <a:p>
            <a:r>
              <a:rPr lang="en-US" dirty="0"/>
              <a:t>Implement Bayes </a:t>
            </a:r>
            <a:r>
              <a:rPr lang="en-US" dirty="0" smtClean="0"/>
              <a:t>Network.</a:t>
            </a:r>
          </a:p>
          <a:p>
            <a:r>
              <a:rPr lang="en-US" dirty="0"/>
              <a:t>Implement features that accommodate the addition of new nodes with minimal disruption.  </a:t>
            </a:r>
          </a:p>
          <a:p>
            <a:r>
              <a:rPr lang="en-IN" dirty="0"/>
              <a:t>Enhanced overall system performance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/>
              <a:t>Blockchain</a:t>
            </a:r>
            <a:r>
              <a:rPr lang="en-US" dirty="0" smtClean="0"/>
              <a:t> for rewarding and penalization.</a:t>
            </a:r>
          </a:p>
          <a:p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90" y="261255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901232" y="78940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290" y="261255"/>
            <a:ext cx="903169" cy="6531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1232" y="1545928"/>
            <a:ext cx="73678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Highlighted BDCP 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Architechture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🚀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 for Decentralized Messaging</a:t>
            </a:r>
          </a:p>
          <a:p>
            <a:pPr lvl="4"/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🤖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DFL for Collaborative Model Training</a:t>
            </a:r>
          </a:p>
          <a:p>
            <a:pPr lvl="4"/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🌐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APIs for Efficient Data Retrieval and Storage in Local Database</a:t>
            </a:r>
          </a:p>
          <a:p>
            <a:pPr lvl="4"/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💾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Database for Log Maintenance, Metrics Storage, and Node Status</a:t>
            </a:r>
          </a:p>
          <a:p>
            <a:pPr lvl="4"/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💻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– GUI for 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DFL</a:t>
            </a:r>
          </a:p>
          <a:p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Delivered a Comprehensive and Integrated 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901" y="1498744"/>
            <a:ext cx="8630883" cy="2939982"/>
          </a:xfrm>
        </p:spPr>
        <p:txBody>
          <a:bodyPr>
            <a:normAutofit fontScale="92500" lnSpcReduction="20000"/>
          </a:bodyPr>
          <a:lstStyle/>
          <a:p>
            <a:pPr marL="1460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MQTT 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://docs.google.com/document/d/1wuRxQ__StTGaFzEbMuyN8dx_xTziZhylEo4JPU5--</a:t>
            </a:r>
            <a:r>
              <a:rPr lang="en-US" u="sng" dirty="0" smtClean="0">
                <a:hlinkClick r:id="rId2"/>
              </a:rPr>
              <a:t>us/edit?usp=sharing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DFL: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docs.google.com/document/d/1b8QLVbW0ohSBJRgPNvnXyEEJeUmg3WhJPdCNsx1nUMs/edit</a:t>
            </a:r>
            <a:endParaRPr lang="en-US" u="sng" dirty="0"/>
          </a:p>
          <a:p>
            <a:pPr marL="146050" indent="0">
              <a:buNone/>
            </a:pPr>
            <a:r>
              <a:rPr lang="en-US" dirty="0"/>
              <a:t>Bayes Network: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docs.google.com/document/d/1U6hjHVsPYvNxl7pAvix3HMC5BdBTAG_zKiPHkG_6F4s/edit</a:t>
            </a:r>
            <a:endParaRPr lang="en-US" dirty="0"/>
          </a:p>
          <a:p>
            <a:pPr marL="146050" indent="0">
              <a:buNone/>
            </a:pPr>
            <a:r>
              <a:rPr lang="it-IT" dirty="0" smtClean="0"/>
              <a:t>Database: </a:t>
            </a:r>
            <a:r>
              <a:rPr lang="it-IT" u="sng" dirty="0" smtClean="0">
                <a:hlinkClick r:id="rId5"/>
              </a:rPr>
              <a:t>https://docs.google.com/spreadsheets/d/1pC501WFgTW3bbo_lra5GMaIwsEXZyeVcIqvowLQaPik/edit?usp=sharing</a:t>
            </a:r>
            <a:endParaRPr lang="it-IT" dirty="0" smtClean="0"/>
          </a:p>
          <a:p>
            <a:pPr marL="146050" indent="0">
              <a:buNone/>
            </a:pPr>
            <a:r>
              <a:rPr lang="it-IT" dirty="0" smtClean="0"/>
              <a:t>Rest API : </a:t>
            </a:r>
            <a:r>
              <a:rPr lang="it-IT" u="sng" dirty="0" smtClean="0">
                <a:hlinkClick r:id="rId6"/>
              </a:rPr>
              <a:t>https</a:t>
            </a:r>
            <a:r>
              <a:rPr lang="it-IT" u="sng" dirty="0">
                <a:hlinkClick r:id="rId6"/>
              </a:rPr>
              <a:t>://</a:t>
            </a:r>
            <a:r>
              <a:rPr lang="it-IT" u="sng" dirty="0" smtClean="0">
                <a:hlinkClick r:id="rId6"/>
              </a:rPr>
              <a:t>docs.google.com/spreadsheets/d/1pC501WFgTW3bbo_lra5GMaIwsEXZyeVcIqvowLQaPik/edit#gid=892841854</a:t>
            </a:r>
            <a:endParaRPr lang="it-IT" u="sng" dirty="0" smtClean="0"/>
          </a:p>
          <a:p>
            <a:pPr marL="146050" indent="0">
              <a:buNone/>
            </a:pPr>
            <a:r>
              <a:rPr lang="en-IN" dirty="0"/>
              <a:t>Implementation Plan: </a:t>
            </a:r>
            <a:r>
              <a:rPr lang="en-IN" u="sng" dirty="0">
                <a:hlinkClick r:id="rId7"/>
              </a:rPr>
              <a:t>https://docs.google.com/document/d/182Pl9xciBPAbu3yEXC6hVgPasQdqae2OOzCp2uNwQsY/edit?usp=sharing</a:t>
            </a:r>
            <a:endParaRPr lang="en-IN" dirty="0"/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en-US" dirty="0"/>
          </a:p>
          <a:p>
            <a:pPr marL="1460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8290" y="261255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dirty="0"/>
              <a:t>Questions and </a:t>
            </a:r>
            <a:r>
              <a:rPr lang="en-IN" dirty="0" smtClean="0"/>
              <a:t>Discussion</a:t>
            </a:r>
            <a:br>
              <a:rPr lang="en-IN" dirty="0" smtClean="0"/>
            </a:br>
            <a:endParaRPr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125" y="215709"/>
            <a:ext cx="903169" cy="6531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88128" y="2240867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+mn-lt"/>
              </a:rPr>
              <a:t>Open floor for any questions or discussions.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721850" y="1822825"/>
            <a:ext cx="54981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AA84F"/>
                </a:solidFill>
              </a:rPr>
              <a:t>Thank You</a:t>
            </a:r>
            <a:endParaRPr b="1" dirty="0">
              <a:solidFill>
                <a:srgbClr val="6AA84F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2357" b="1" dirty="0"/>
              <a:t>Contact us  :  </a:t>
            </a:r>
            <a:r>
              <a:rPr lang="en-US" sz="2357" b="1" dirty="0" err="1"/>
              <a:t>solutions@bayes.global</a:t>
            </a:r>
            <a:r>
              <a:rPr lang="en-US" sz="2357" b="1" dirty="0"/>
              <a:t> </a:t>
            </a:r>
            <a:endParaRPr lang="en-IN" sz="2357" b="1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024" y="191983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051B3D8-3CC4-FC52-865E-3960A6C36EDB}"/>
              </a:ext>
            </a:extLst>
          </p:cNvPr>
          <p:cNvSpPr txBox="1">
            <a:spLocks/>
          </p:cNvSpPr>
          <p:nvPr/>
        </p:nvSpPr>
        <p:spPr>
          <a:xfrm>
            <a:off x="504498" y="1489577"/>
            <a:ext cx="9541566" cy="63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1800" dirty="0" smtClean="0">
                <a:latin typeface="Abadi" panose="020F0502020204030204" pitchFamily="34" charset="0"/>
              </a:rPr>
              <a:t>Bayes Decentralized Computation Protocol (BDCP)</a:t>
            </a:r>
            <a:br>
              <a:rPr lang="en-US" sz="1800" dirty="0" smtClean="0">
                <a:latin typeface="Abadi" panose="020F0502020204030204" pitchFamily="34" charset="0"/>
              </a:rPr>
            </a:br>
            <a:r>
              <a:rPr lang="en-US" sz="1800" dirty="0" smtClean="0">
                <a:latin typeface="Abadi" panose="020F0502020204030204" pitchFamily="34" charset="0"/>
              </a:rPr>
              <a:t>The next generation supercomputing infrastructure for W3</a:t>
            </a:r>
            <a:endParaRPr lang="en-US" sz="1800" dirty="0">
              <a:latin typeface="Abad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1724C-C827-1C23-BE8C-405A73C50122}"/>
              </a:ext>
            </a:extLst>
          </p:cNvPr>
          <p:cNvSpPr txBox="1"/>
          <p:nvPr/>
        </p:nvSpPr>
        <p:spPr>
          <a:xfrm>
            <a:off x="924911" y="994545"/>
            <a:ext cx="570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IS BDCP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AA8B37-B61D-DF7F-25EA-217B1175D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086778"/>
              </p:ext>
            </p:extLst>
          </p:nvPr>
        </p:nvGraphicFramePr>
        <p:xfrm>
          <a:off x="1592208" y="2247899"/>
          <a:ext cx="6173388" cy="2543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3316" y="269209"/>
            <a:ext cx="903169" cy="653144"/>
          </a:xfrm>
          <a:prstGeom prst="rect">
            <a:avLst/>
          </a:prstGeom>
        </p:spPr>
      </p:pic>
      <p:sp>
        <p:nvSpPr>
          <p:cNvPr id="10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BDCP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476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56804" y="83966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 smtClean="0"/>
              <a:t>Decentralized </a:t>
            </a:r>
            <a:r>
              <a:rPr lang="en-US" b="1" dirty="0"/>
              <a:t>Federated Learning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03563" y="1492808"/>
            <a:ext cx="7412181" cy="2381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Collaborative Training:</a:t>
            </a:r>
            <a:r>
              <a:rPr lang="en-US" dirty="0"/>
              <a:t> Models are trained across devices, aggregating local updates</a:t>
            </a:r>
            <a:r>
              <a:rPr lang="en-US" dirty="0" smtClean="0"/>
              <a:t>.</a:t>
            </a:r>
          </a:p>
          <a:p>
            <a:r>
              <a:rPr lang="en-US" b="1" dirty="0"/>
              <a:t>Privacy-Preserving:</a:t>
            </a:r>
            <a:r>
              <a:rPr lang="en-US" dirty="0"/>
              <a:t> Raw data stays on devices; only model updates are shared</a:t>
            </a:r>
            <a:r>
              <a:rPr lang="en-US" dirty="0" smtClean="0"/>
              <a:t>.</a:t>
            </a:r>
          </a:p>
          <a:p>
            <a:r>
              <a:rPr lang="en-US" b="1" dirty="0"/>
              <a:t>Reduced Communication:</a:t>
            </a:r>
            <a:r>
              <a:rPr lang="en-US" dirty="0"/>
              <a:t> Transmits minimal data, lowering communication overhead</a:t>
            </a:r>
            <a:r>
              <a:rPr lang="en-US" dirty="0" smtClean="0"/>
              <a:t>.</a:t>
            </a:r>
          </a:p>
          <a:p>
            <a:r>
              <a:rPr lang="en-US" b="1" dirty="0"/>
              <a:t>Robust Architecture:</a:t>
            </a:r>
            <a:r>
              <a:rPr lang="en-US" dirty="0"/>
              <a:t> System remains operational even if some devices are unavailable</a:t>
            </a:r>
            <a:r>
              <a:rPr lang="en-US" dirty="0" smtClean="0"/>
              <a:t>.</a:t>
            </a:r>
          </a:p>
          <a:p>
            <a:r>
              <a:rPr lang="en-IN" b="1" dirty="0"/>
              <a:t>Scalability:</a:t>
            </a:r>
            <a:r>
              <a:rPr lang="en-IN" dirty="0"/>
              <a:t> Concurrent training across numerous devices enhances scalability</a:t>
            </a:r>
            <a:r>
              <a:rPr lang="en-IN" dirty="0" smtClean="0"/>
              <a:t>.</a:t>
            </a:r>
          </a:p>
          <a:p>
            <a:r>
              <a:rPr lang="en-US" b="1" dirty="0"/>
              <a:t>Security:</a:t>
            </a:r>
            <a:r>
              <a:rPr lang="en-US" dirty="0"/>
              <a:t> Distributed nature reduces the risk of a single point of failure or successful attacks.</a:t>
            </a:r>
            <a:endParaRPr lang="en-US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69" y="261256"/>
            <a:ext cx="903169" cy="653144"/>
          </a:xfrm>
          <a:prstGeom prst="rect">
            <a:avLst/>
          </a:prstGeom>
        </p:spPr>
      </p:pic>
      <p:pic>
        <p:nvPicPr>
          <p:cNvPr id="6" name="Google Shape;186;g28cf64f85b7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485" y="3132660"/>
            <a:ext cx="2049350" cy="160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IPFS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697232"/>
            <a:ext cx="7505700" cy="2741493"/>
          </a:xfrm>
        </p:spPr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peer-to-peer </a:t>
            </a:r>
            <a:r>
              <a:rPr lang="en-US" dirty="0" smtClean="0"/>
              <a:t>file system </a:t>
            </a:r>
            <a:r>
              <a:rPr lang="en-US" dirty="0"/>
              <a:t>to store and access data</a:t>
            </a:r>
            <a:r>
              <a:rPr lang="en-US" dirty="0" smtClean="0"/>
              <a:t>.</a:t>
            </a:r>
          </a:p>
          <a:p>
            <a:r>
              <a:rPr lang="en-US" dirty="0"/>
              <a:t>R</a:t>
            </a:r>
            <a:r>
              <a:rPr lang="en-US" dirty="0" smtClean="0"/>
              <a:t>educing the need </a:t>
            </a:r>
            <a:r>
              <a:rPr lang="en-US" dirty="0"/>
              <a:t>for centralized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Models can be stored in IPFS and can be retrieved using Hash.</a:t>
            </a:r>
            <a:endParaRPr lang="en-IN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77" y="241521"/>
            <a:ext cx="903169" cy="653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34" y="84204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3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MQTT</a:t>
            </a:r>
            <a:endParaRPr lang="en-IN" b="1" dirty="0"/>
          </a:p>
        </p:txBody>
      </p:sp>
      <p:pic>
        <p:nvPicPr>
          <p:cNvPr id="2054" name="Picture 6" descr="What Is MQTT in Io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90" y="1798100"/>
            <a:ext cx="3244617" cy="19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634" y="254678"/>
            <a:ext cx="903169" cy="6531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9150" y="1800200"/>
            <a:ext cx="66737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Lightweight </a:t>
            </a: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Publish/Subscribe Model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</a:t>
            </a:r>
            <a:r>
              <a:rPr lang="en-US" sz="12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Service (</a:t>
            </a:r>
            <a:r>
              <a:rPr lang="en-US" sz="1200" b="1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Retained </a:t>
            </a: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</a:t>
            </a:r>
            <a:r>
              <a:rPr lang="en-US" sz="12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and Testament: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sz="12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</a:t>
            </a:r>
            <a:r>
              <a:rPr lang="en-US" sz="12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</a:t>
            </a: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Overhead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 smtClean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27" y="845600"/>
            <a:ext cx="1485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0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Bayes Network 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03" y="1644604"/>
            <a:ext cx="7838047" cy="2794121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 smtClean="0"/>
              <a:t>Characteristics: </a:t>
            </a:r>
            <a:endParaRPr lang="en-IN" b="1" dirty="0" smtClean="0"/>
          </a:p>
          <a:p>
            <a:r>
              <a:rPr lang="en-IN" b="1" dirty="0" smtClean="0"/>
              <a:t>Different types of Node</a:t>
            </a:r>
          </a:p>
          <a:p>
            <a:pPr lvl="1"/>
            <a:r>
              <a:rPr lang="en-IN" dirty="0" err="1"/>
              <a:t>SeedNode</a:t>
            </a:r>
            <a:r>
              <a:rPr lang="en-IN" dirty="0"/>
              <a:t>, Node, Master, </a:t>
            </a:r>
            <a:r>
              <a:rPr lang="en-IN" dirty="0" err="1" smtClean="0"/>
              <a:t>BackupMaster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b="1" dirty="0"/>
              <a:t>Bayes Network </a:t>
            </a:r>
            <a:r>
              <a:rPr lang="en-IN" b="1" dirty="0" smtClean="0"/>
              <a:t>Initialization</a:t>
            </a:r>
          </a:p>
          <a:p>
            <a:pPr lvl="1"/>
            <a:r>
              <a:rPr lang="en-US" dirty="0" smtClean="0"/>
              <a:t>It should start the </a:t>
            </a:r>
            <a:r>
              <a:rPr lang="en-US" dirty="0"/>
              <a:t>network with a "Seed" node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IN" b="1" dirty="0"/>
              <a:t>Node </a:t>
            </a:r>
            <a:r>
              <a:rPr lang="en-IN" b="1" dirty="0" smtClean="0"/>
              <a:t>Assignment:</a:t>
            </a:r>
          </a:p>
          <a:p>
            <a:pPr lvl="1"/>
            <a:r>
              <a:rPr lang="en-IN" dirty="0" smtClean="0"/>
              <a:t>Node assignment using </a:t>
            </a:r>
            <a:r>
              <a:rPr lang="en-IN" dirty="0"/>
              <a:t>Bayes Network Algorithm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b="1" dirty="0" smtClean="0"/>
              <a:t>Node Transformation:</a:t>
            </a:r>
          </a:p>
          <a:p>
            <a:r>
              <a:rPr lang="en-IN" b="1" dirty="0"/>
              <a:t>Track the Network </a:t>
            </a:r>
            <a:r>
              <a:rPr lang="en-IN" b="1" dirty="0" smtClean="0"/>
              <a:t>Status:</a:t>
            </a:r>
          </a:p>
          <a:p>
            <a:pPr lvl="1"/>
            <a:endParaRPr lang="en-IN" dirty="0" smtClean="0"/>
          </a:p>
          <a:p>
            <a:pPr marL="615950" lvl="1" indent="0">
              <a:buNone/>
            </a:pPr>
            <a:endParaRPr lang="en-US" dirty="0" smtClean="0"/>
          </a:p>
        </p:txBody>
      </p:sp>
      <p:pic>
        <p:nvPicPr>
          <p:cNvPr id="1026" name="Picture 2" descr="https://lh7-us.googleusercontent.com/UTLfWrWMTJqUpSf3JHsKcd_rzZ4C22aB6vmEnszH-h6nOix3lxjC8Tsx9pOrBctI5srJM0cTZAnfLIqPjACQZSuEqteq9syQhtZdylgizrnHK0dnZ4B_lr87wLc38nUbb8EPQQiCWedtvjnzwg1i91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200"/>
            <a:ext cx="4370807" cy="13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193" y="212190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 </a:t>
            </a:r>
            <a:r>
              <a:rPr lang="en-US" b="1" dirty="0" err="1" smtClean="0"/>
              <a:t>Blockchain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keep track of all transaction in ledger.</a:t>
            </a:r>
          </a:p>
          <a:p>
            <a:r>
              <a:rPr lang="en-US" dirty="0" smtClean="0"/>
              <a:t>The </a:t>
            </a:r>
            <a:r>
              <a:rPr lang="en-US" dirty="0"/>
              <a:t>smart contract coordinates </a:t>
            </a:r>
            <a:r>
              <a:rPr lang="en-US" dirty="0" smtClean="0"/>
              <a:t>with the </a:t>
            </a:r>
            <a:r>
              <a:rPr lang="en-US" dirty="0"/>
              <a:t>FL task, </a:t>
            </a:r>
            <a:r>
              <a:rPr lang="en-US" dirty="0" smtClean="0"/>
              <a:t>distributing </a:t>
            </a:r>
            <a:r>
              <a:rPr lang="en-US" dirty="0"/>
              <a:t>rewards and penalizing bad actors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metric used for rewarding workers </a:t>
            </a:r>
            <a:r>
              <a:rPr lang="en-US" dirty="0" smtClean="0"/>
              <a:t>based on </a:t>
            </a:r>
            <a:r>
              <a:rPr lang="en-US" dirty="0"/>
              <a:t>performance considers factors such as model accuracy, consistency, precision </a:t>
            </a:r>
            <a:r>
              <a:rPr lang="en-US" dirty="0" smtClean="0"/>
              <a:t>and recall </a:t>
            </a:r>
            <a:r>
              <a:rPr lang="en-US" dirty="0"/>
              <a:t>on the unseen test dataset.</a:t>
            </a:r>
            <a:endParaRPr lang="en-IN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742" y="192456"/>
            <a:ext cx="903169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Completed Modules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b="1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471675"/>
            <a:ext cx="7505700" cy="25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b="1" dirty="0" smtClean="0"/>
              <a:t>MQTT </a:t>
            </a:r>
            <a:r>
              <a:rPr lang="en-US" b="1" dirty="0"/>
              <a:t>Implementation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Ensure seamless communication using the MQTT protocol, optimizing efficiency and reliability.</a:t>
            </a:r>
          </a:p>
          <a:p>
            <a:r>
              <a:rPr lang="en-US" b="1" dirty="0" smtClean="0"/>
              <a:t>Database and REST API Implementation:</a:t>
            </a:r>
            <a:endParaRPr lang="en-US" dirty="0" smtClean="0"/>
          </a:p>
          <a:p>
            <a:pPr lvl="1"/>
            <a:r>
              <a:rPr lang="en-US" dirty="0" smtClean="0"/>
              <a:t>UI </a:t>
            </a:r>
            <a:r>
              <a:rPr lang="en-US" dirty="0"/>
              <a:t>integration with a well-designed database schema.</a:t>
            </a:r>
          </a:p>
          <a:p>
            <a:pPr lvl="1"/>
            <a:r>
              <a:rPr lang="en-US" dirty="0"/>
              <a:t>Implement RESTful APIs for smooth data exchange. </a:t>
            </a:r>
            <a:endParaRPr lang="en-US" dirty="0" smtClean="0"/>
          </a:p>
          <a:p>
            <a:pPr lvl="1"/>
            <a:r>
              <a:rPr lang="en-US" dirty="0"/>
              <a:t>Integrate with Decentralized Federated Learning (DFL) for secure data storage.</a:t>
            </a:r>
            <a:endParaRPr lang="en-US" dirty="0" smtClean="0"/>
          </a:p>
          <a:p>
            <a:r>
              <a:rPr lang="en-US" b="1" dirty="0" smtClean="0"/>
              <a:t>DFL:</a:t>
            </a:r>
            <a:endParaRPr lang="en-US" dirty="0" smtClean="0"/>
          </a:p>
          <a:p>
            <a:pPr lvl="1"/>
            <a:r>
              <a:rPr lang="en-US" dirty="0" smtClean="0"/>
              <a:t>Implement collaborative features in </a:t>
            </a:r>
            <a:r>
              <a:rPr lang="en-US" dirty="0" err="1" smtClean="0"/>
              <a:t>MLOperations</a:t>
            </a:r>
            <a:r>
              <a:rPr lang="en-US" dirty="0" smtClean="0"/>
              <a:t>, fostering seamless teamwork within the federated learning structure. </a:t>
            </a:r>
          </a:p>
          <a:p>
            <a:r>
              <a:rPr lang="en-US" b="1" dirty="0" smtClean="0"/>
              <a:t>User </a:t>
            </a:r>
            <a:r>
              <a:rPr lang="en-US" b="1" dirty="0"/>
              <a:t>Interface:</a:t>
            </a:r>
            <a:endParaRPr lang="en-US" dirty="0"/>
          </a:p>
          <a:p>
            <a:pPr lvl="1"/>
            <a:r>
              <a:rPr lang="en-US" dirty="0"/>
              <a:t>Implementation of Admin and Network Node Interfaces.</a:t>
            </a:r>
          </a:p>
          <a:p>
            <a:pPr lvl="1"/>
            <a:r>
              <a:rPr lang="en-US" dirty="0"/>
              <a:t>Integrate with </a:t>
            </a:r>
            <a:r>
              <a:rPr lang="en-US" dirty="0" err="1"/>
              <a:t>MLFlow</a:t>
            </a:r>
            <a:r>
              <a:rPr lang="en-US" dirty="0"/>
              <a:t> for streamlined tracking and management of machine learning </a:t>
            </a:r>
            <a:r>
              <a:rPr lang="en-US" dirty="0" smtClean="0"/>
              <a:t>experiments.</a:t>
            </a:r>
          </a:p>
          <a:p>
            <a:r>
              <a:rPr lang="en-US" b="1" dirty="0" smtClean="0"/>
              <a:t>IPFS:</a:t>
            </a:r>
            <a:endParaRPr lang="en-US" dirty="0"/>
          </a:p>
          <a:p>
            <a:pPr lvl="1"/>
            <a:r>
              <a:rPr lang="en-US" dirty="0" smtClean="0"/>
              <a:t>Used for Modal Storage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1E2EA07-DA86-809F-5AF6-7E2F4AA71F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151" y="266216"/>
            <a:ext cx="903169" cy="6531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4056175"/>
            <a:ext cx="1270065" cy="565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866028"/>
            <a:ext cx="14859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85" y="4008903"/>
            <a:ext cx="1905000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15" y="3722414"/>
            <a:ext cx="19050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8456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622</Words>
  <Application>Microsoft Office PowerPoint</Application>
  <PresentationFormat>On-screen Show (16:9)</PresentationFormat>
  <Paragraphs>117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Nunito</vt:lpstr>
      <vt:lpstr>Calibri</vt:lpstr>
      <vt:lpstr>Abadi</vt:lpstr>
      <vt:lpstr>Wingdings</vt:lpstr>
      <vt:lpstr>Arial</vt:lpstr>
      <vt:lpstr>Shift</vt:lpstr>
      <vt:lpstr>BDCP - Decentralized Computation Network</vt:lpstr>
      <vt:lpstr>AGENDA</vt:lpstr>
      <vt:lpstr>BDCP </vt:lpstr>
      <vt:lpstr>Decentralized Federated Learning</vt:lpstr>
      <vt:lpstr>IPFS</vt:lpstr>
      <vt:lpstr>MQTT</vt:lpstr>
      <vt:lpstr>Bayes Network </vt:lpstr>
      <vt:lpstr>Public Blockchain </vt:lpstr>
      <vt:lpstr>Completed Modules </vt:lpstr>
      <vt:lpstr>Code Structure</vt:lpstr>
      <vt:lpstr>Demo</vt:lpstr>
      <vt:lpstr>Aggregator Side</vt:lpstr>
      <vt:lpstr>Aggregator Side</vt:lpstr>
      <vt:lpstr>Aggregator Side</vt:lpstr>
      <vt:lpstr>Aggregator Side</vt:lpstr>
      <vt:lpstr>Local Database</vt:lpstr>
      <vt:lpstr>User Side</vt:lpstr>
      <vt:lpstr>User Side (Model Tracking)</vt:lpstr>
      <vt:lpstr>PowerPoint Presentation</vt:lpstr>
      <vt:lpstr>Future Work</vt:lpstr>
      <vt:lpstr>Conclusion    </vt:lpstr>
      <vt:lpstr>References</vt:lpstr>
      <vt:lpstr>Questions and Discussion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E-commerce chat</dc:title>
  <dc:creator>Faijan Khan</dc:creator>
  <cp:lastModifiedBy>afaan shaikh</cp:lastModifiedBy>
  <cp:revision>46</cp:revision>
  <dcterms:modified xsi:type="dcterms:W3CDTF">2023-12-19T17:10:40Z</dcterms:modified>
</cp:coreProperties>
</file>