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80" y="2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9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64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73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3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2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7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kosugi@psy.senshu-u.ac.j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06EFB20-F4E7-4C78-929B-D9568B51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70"/>
          <a:stretch/>
        </p:blipFill>
        <p:spPr>
          <a:xfrm>
            <a:off x="4161331" y="747984"/>
            <a:ext cx="2696669" cy="2141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C51333-E2F2-442F-B6DB-E6F79486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4" y="244394"/>
            <a:ext cx="6066542" cy="1246688"/>
          </a:xfrm>
        </p:spPr>
        <p:txBody>
          <a:bodyPr>
            <a:normAutofit/>
          </a:bodyPr>
          <a:lstStyle/>
          <a:p>
            <a:pPr algn="l"/>
            <a:r>
              <a:rPr lang="ja-JP" altLang="en-US" sz="2600" b="1" dirty="0">
                <a:solidFill>
                  <a:schemeClr val="accent3">
                    <a:lumMod val="50000"/>
                  </a:schemeClr>
                </a:solidFill>
              </a:rPr>
              <a:t>心理学者のためのベイズ統計学：</a:t>
            </a:r>
            <a:br>
              <a:rPr lang="en-US" altLang="ja-JP" sz="2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5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ja-JP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モデリングの実際と，モデル選択・評価</a:t>
            </a:r>
            <a:endParaRPr kumimoji="1" lang="ja-JP" alt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1413C951-AAC0-4BB3-8C88-0421C0902AD9}"/>
              </a:ext>
            </a:extLst>
          </p:cNvPr>
          <p:cNvSpPr txBox="1">
            <a:spLocks/>
          </p:cNvSpPr>
          <p:nvPr/>
        </p:nvSpPr>
        <p:spPr>
          <a:xfrm>
            <a:off x="190236" y="1545813"/>
            <a:ext cx="4247106" cy="124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3600" b="1" dirty="0">
                <a:solidFill>
                  <a:schemeClr val="accent3">
                    <a:lumMod val="50000"/>
                  </a:schemeClr>
                </a:solidFill>
              </a:rPr>
              <a:t>2018. </a:t>
            </a:r>
            <a:r>
              <a:rPr lang="en-US" altLang="ja-JP" sz="8000" b="1" dirty="0">
                <a:solidFill>
                  <a:schemeClr val="accent6"/>
                </a:solidFill>
              </a:rPr>
              <a:t>6.30</a:t>
            </a:r>
            <a:endParaRPr lang="en-US" altLang="ja-JP" sz="2800" b="1" dirty="0">
              <a:solidFill>
                <a:schemeClr val="accent6"/>
              </a:solidFill>
            </a:endParaRPr>
          </a:p>
        </p:txBody>
      </p:sp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BA82EBB5-24A4-454F-BBC7-92D38D550A31}"/>
              </a:ext>
            </a:extLst>
          </p:cNvPr>
          <p:cNvSpPr txBox="1">
            <a:spLocks/>
          </p:cNvSpPr>
          <p:nvPr/>
        </p:nvSpPr>
        <p:spPr>
          <a:xfrm>
            <a:off x="678017" y="299173"/>
            <a:ext cx="5261716" cy="39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2018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年度広島ベイズ塾　第三回ワークショップ</a:t>
            </a:r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4E2C9567-D344-482C-8BF5-8377A0734C0F}"/>
              </a:ext>
            </a:extLst>
          </p:cNvPr>
          <p:cNvSpPr txBox="1">
            <a:spLocks/>
          </p:cNvSpPr>
          <p:nvPr/>
        </p:nvSpPr>
        <p:spPr>
          <a:xfrm>
            <a:off x="131168" y="4700349"/>
            <a:ext cx="6838953" cy="4908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10:21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はじめに：心理学における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【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ベイズ統計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】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の流行を整理する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11:11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休憩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11:20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2.</a:t>
            </a: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これからの仮説検証・モデル評価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12:10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質疑応答・休憩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13:30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3.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ベイズモデリングの実践例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13:30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認知心理学への実践  データ生成メカニズムのベイズモデリング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13:55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臨床心理学への実践  妄想の認知モデル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（杣取恵太  専修大学）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14:20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社会心理学への実践  ベイズモデリングで見る因子分析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（難波修史  広島大学）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14:45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教育心理学への実践  ベイズモデリングによる第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種信号検出モデルの表現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15:10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青年心理学への実践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 AR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法は心理学研究に受け入れられるのか？</a:t>
            </a: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1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15:35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質疑応答・休憩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16:00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4.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これからモデリングする人のための学びのルート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16:00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ベイズモデリングと仲良くなるために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（難波修士  広島大学）</a:t>
            </a:r>
            <a:endParaRPr lang="en-US" altLang="ja-JP" sz="10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16:30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ベイズモデリングの報告方法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―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実際の論文投稿を通して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―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ACD8C7EC-7280-4A48-88B9-C232AF8C31C3}"/>
              </a:ext>
            </a:extLst>
          </p:cNvPr>
          <p:cNvSpPr txBox="1">
            <a:spLocks/>
          </p:cNvSpPr>
          <p:nvPr/>
        </p:nvSpPr>
        <p:spPr>
          <a:xfrm>
            <a:off x="182020" y="3426264"/>
            <a:ext cx="3767658" cy="109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専修大学サテライトキャンパス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algn="l">
              <a:lnSpc>
                <a:spcPct val="50000"/>
              </a:lnSpc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（向ヶ丘遊園）スタジオ</a:t>
            </a:r>
            <a:r>
              <a:rPr lang="en-US" altLang="ja-JP" b="1" strike="sngStrike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algn="l">
              <a:lnSpc>
                <a:spcPct val="50000"/>
              </a:lnSpc>
            </a:pP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（神奈川県川崎市多摩区登戸</a:t>
            </a:r>
            <a:r>
              <a:rPr lang="en-US" altLang="ja-JP" sz="1100" strike="sngStrike" dirty="0">
                <a:solidFill>
                  <a:schemeClr val="bg1">
                    <a:lumMod val="65000"/>
                  </a:schemeClr>
                </a:solidFill>
              </a:rPr>
              <a:t>2130-2</a:t>
            </a:r>
          </a:p>
          <a:p>
            <a:pPr algn="l">
              <a:lnSpc>
                <a:spcPct val="50000"/>
              </a:lnSpc>
            </a:pP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　アトラスタワー向ヶ丘遊園</a:t>
            </a:r>
            <a:r>
              <a:rPr lang="en-US" altLang="ja-JP" sz="1100" strike="sngStrike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階）</a:t>
            </a:r>
            <a:endParaRPr lang="en-US" altLang="ja-JP" sz="11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algn="l">
              <a:lnSpc>
                <a:spcPct val="50000"/>
              </a:lnSpc>
            </a:pP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F9723C-416F-4569-B759-13DDFCB0F7F4}"/>
              </a:ext>
            </a:extLst>
          </p:cNvPr>
          <p:cNvSpPr/>
          <p:nvPr/>
        </p:nvSpPr>
        <p:spPr>
          <a:xfrm>
            <a:off x="103401" y="1635656"/>
            <a:ext cx="1152395" cy="3428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日時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86FF2D3-E4D8-4CBA-9E74-C88D78E24820}"/>
              </a:ext>
            </a:extLst>
          </p:cNvPr>
          <p:cNvSpPr/>
          <p:nvPr/>
        </p:nvSpPr>
        <p:spPr>
          <a:xfrm>
            <a:off x="103400" y="2911398"/>
            <a:ext cx="1152395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場所</a:t>
            </a:r>
          </a:p>
        </p:txBody>
      </p:sp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3A100B8F-B3AA-494C-8B41-5AB39923A1E8}"/>
              </a:ext>
            </a:extLst>
          </p:cNvPr>
          <p:cNvSpPr txBox="1">
            <a:spLocks/>
          </p:cNvSpPr>
          <p:nvPr/>
        </p:nvSpPr>
        <p:spPr>
          <a:xfrm>
            <a:off x="190236" y="2443079"/>
            <a:ext cx="4547732" cy="485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</a:rPr>
              <a:t>10:20</a:t>
            </a:r>
            <a:r>
              <a:rPr lang="ja-JP" altLang="en-US" sz="28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</a:rPr>
              <a:t>17:30 </a:t>
            </a:r>
            <a:r>
              <a:rPr lang="en-US" altLang="ja-JP" sz="2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ja-JP" altLang="en-US" sz="2400" dirty="0">
                <a:solidFill>
                  <a:schemeClr val="accent3">
                    <a:lumMod val="50000"/>
                  </a:schemeClr>
                </a:solidFill>
              </a:rPr>
              <a:t>開場</a:t>
            </a:r>
            <a:r>
              <a:rPr lang="en-US" altLang="ja-JP" sz="2400" dirty="0">
                <a:solidFill>
                  <a:schemeClr val="accent3">
                    <a:lumMod val="50000"/>
                  </a:schemeClr>
                </a:solidFill>
              </a:rPr>
              <a:t>10:00)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11DDD92-495C-4E04-9F35-1E51932A8F1B}"/>
              </a:ext>
            </a:extLst>
          </p:cNvPr>
          <p:cNvSpPr/>
          <p:nvPr/>
        </p:nvSpPr>
        <p:spPr>
          <a:xfrm>
            <a:off x="103400" y="4324518"/>
            <a:ext cx="1903956" cy="3428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プログラム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8C37E85-F662-4A29-86CC-65E14F304D4D}"/>
              </a:ext>
            </a:extLst>
          </p:cNvPr>
          <p:cNvSpPr/>
          <p:nvPr/>
        </p:nvSpPr>
        <p:spPr>
          <a:xfrm>
            <a:off x="0" y="0"/>
            <a:ext cx="6858000" cy="1879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8368118-5AE1-448E-B782-AB62CBD7891D}"/>
              </a:ext>
            </a:extLst>
          </p:cNvPr>
          <p:cNvSpPr/>
          <p:nvPr/>
        </p:nvSpPr>
        <p:spPr>
          <a:xfrm>
            <a:off x="0" y="9718072"/>
            <a:ext cx="6858000" cy="1879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FD42E5-C209-4DD5-8ADA-C55B7B6FD396}"/>
              </a:ext>
            </a:extLst>
          </p:cNvPr>
          <p:cNvSpPr/>
          <p:nvPr/>
        </p:nvSpPr>
        <p:spPr>
          <a:xfrm rot="5400000">
            <a:off x="1870357" y="4905831"/>
            <a:ext cx="9818318" cy="1820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4406A2-6F31-4A51-B5C4-3743A27BE217}"/>
              </a:ext>
            </a:extLst>
          </p:cNvPr>
          <p:cNvSpPr/>
          <p:nvPr/>
        </p:nvSpPr>
        <p:spPr>
          <a:xfrm rot="5400000">
            <a:off x="-4818150" y="4861990"/>
            <a:ext cx="9818318" cy="1820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05FE524-EC10-458D-B45D-332968D73359}"/>
              </a:ext>
            </a:extLst>
          </p:cNvPr>
          <p:cNvSpPr/>
          <p:nvPr/>
        </p:nvSpPr>
        <p:spPr>
          <a:xfrm>
            <a:off x="3283886" y="2083432"/>
            <a:ext cx="483373" cy="43075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55C0B70-4DCF-41F5-9F1E-A3F750B2641F}"/>
              </a:ext>
            </a:extLst>
          </p:cNvPr>
          <p:cNvSpPr/>
          <p:nvPr/>
        </p:nvSpPr>
        <p:spPr>
          <a:xfrm>
            <a:off x="4159587" y="2897826"/>
            <a:ext cx="2628059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定員・申し込み方法</a:t>
            </a:r>
          </a:p>
        </p:txBody>
      </p:sp>
      <p:sp>
        <p:nvSpPr>
          <p:cNvPr id="20" name="サブタイトル 2">
            <a:extLst>
              <a:ext uri="{FF2B5EF4-FFF2-40B4-BE49-F238E27FC236}">
                <a16:creationId xmlns:a16="http://schemas.microsoft.com/office/drawing/2014/main" id="{0EA693DF-FDF0-42FA-90FF-886E212220E5}"/>
              </a:ext>
            </a:extLst>
          </p:cNvPr>
          <p:cNvSpPr txBox="1">
            <a:spLocks/>
          </p:cNvSpPr>
          <p:nvPr/>
        </p:nvSpPr>
        <p:spPr>
          <a:xfrm>
            <a:off x="4126541" y="3360784"/>
            <a:ext cx="1908500" cy="1035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>
                <a:solidFill>
                  <a:schemeClr val="accent3">
                    <a:lumMod val="50000"/>
                  </a:schemeClr>
                </a:solidFill>
              </a:rPr>
              <a:t>定員</a:t>
            </a:r>
            <a:r>
              <a:rPr lang="en-US" altLang="ja-JP" sz="2000" b="1">
                <a:solidFill>
                  <a:srgbClr val="FF0000"/>
                </a:solidFill>
              </a:rPr>
              <a:t>150</a:t>
            </a:r>
            <a:r>
              <a:rPr lang="ja-JP" altLang="en-US" sz="1200">
                <a:solidFill>
                  <a:schemeClr val="accent3">
                    <a:lumMod val="50000"/>
                  </a:schemeClr>
                </a:solidFill>
              </a:rPr>
              <a:t>名</a:t>
            </a:r>
            <a:r>
              <a:rPr lang="ja-JP" altLang="en-US" sz="900" dirty="0">
                <a:solidFill>
                  <a:schemeClr val="accent3">
                    <a:lumMod val="50000"/>
                  </a:schemeClr>
                </a:solidFill>
              </a:rPr>
              <a:t>（参加費無料）</a:t>
            </a:r>
            <a:endParaRPr lang="ja-JP" alt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ja-JP" sz="1200" dirty="0" err="1">
                <a:solidFill>
                  <a:schemeClr val="accent3">
                    <a:lumMod val="50000"/>
                  </a:schemeClr>
                </a:solidFill>
              </a:rPr>
              <a:t>Connpass</a:t>
            </a:r>
            <a:r>
              <a:rPr lang="ja-JP" altLang="en-US" sz="1200" dirty="0" err="1">
                <a:solidFill>
                  <a:schemeClr val="accent3">
                    <a:lumMod val="50000"/>
                  </a:schemeClr>
                </a:solidFill>
              </a:rPr>
              <a:t>にて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事前登録が必要となります。下記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ja-JP" altLang="en-US" sz="1200" dirty="0" err="1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もしくは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QR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コードからご登録お願いします。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F2DE8ED-B57D-45DD-83BE-23B2D92E1C12}"/>
              </a:ext>
            </a:extLst>
          </p:cNvPr>
          <p:cNvSpPr/>
          <p:nvPr/>
        </p:nvSpPr>
        <p:spPr>
          <a:xfrm>
            <a:off x="91009" y="8976158"/>
            <a:ext cx="1901673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問い合わせ先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E3CFE0C-1A35-40B3-AD34-F8C8BFF4B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7" y="267354"/>
            <a:ext cx="339010" cy="350634"/>
          </a:xfrm>
          <a:prstGeom prst="rect">
            <a:avLst/>
          </a:prstGeom>
        </p:spPr>
      </p:pic>
      <p:sp>
        <p:nvSpPr>
          <p:cNvPr id="24" name="サブタイトル 2">
            <a:extLst>
              <a:ext uri="{FF2B5EF4-FFF2-40B4-BE49-F238E27FC236}">
                <a16:creationId xmlns:a16="http://schemas.microsoft.com/office/drawing/2014/main" id="{552D1FF6-B158-4CC9-A77C-59A083D8CD14}"/>
              </a:ext>
            </a:extLst>
          </p:cNvPr>
          <p:cNvSpPr txBox="1">
            <a:spLocks/>
          </p:cNvSpPr>
          <p:nvPr/>
        </p:nvSpPr>
        <p:spPr>
          <a:xfrm>
            <a:off x="239308" y="9415969"/>
            <a:ext cx="5769606" cy="290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企画代表者の小杉考司（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  <a:hlinkClick r:id="rId4"/>
              </a:rPr>
              <a:t>kosugi@psy.senshu-u.ac.jp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）までご連絡ください。</a:t>
            </a:r>
            <a:endParaRPr lang="en-US" altLang="ja-JP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6A7EF-9C0A-4728-BCCF-13D5608CE3CF}"/>
              </a:ext>
            </a:extLst>
          </p:cNvPr>
          <p:cNvSpPr txBox="1"/>
          <p:nvPr/>
        </p:nvSpPr>
        <p:spPr>
          <a:xfrm>
            <a:off x="4700938" y="4855187"/>
            <a:ext cx="1794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（清水裕士  関西学院大学）</a:t>
            </a:r>
            <a:endParaRPr kumimoji="1" lang="ja-JP" altLang="en-US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410285-10DC-402B-868C-22E88B85C35C}"/>
              </a:ext>
            </a:extLst>
          </p:cNvPr>
          <p:cNvSpPr txBox="1"/>
          <p:nvPr/>
        </p:nvSpPr>
        <p:spPr>
          <a:xfrm>
            <a:off x="2751791" y="5479200"/>
            <a:ext cx="1538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（北條大樹  東京大学）</a:t>
            </a:r>
            <a:endParaRPr kumimoji="1" lang="ja-JP" altLang="en-US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18A160-693B-4222-977B-E321085EA7A4}"/>
              </a:ext>
            </a:extLst>
          </p:cNvPr>
          <p:cNvSpPr txBox="1"/>
          <p:nvPr/>
        </p:nvSpPr>
        <p:spPr>
          <a:xfrm>
            <a:off x="5322003" y="6311210"/>
            <a:ext cx="1538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（武藤拓之  大阪大学）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339E950-205D-4064-A5F9-A75051571601}"/>
              </a:ext>
            </a:extLst>
          </p:cNvPr>
          <p:cNvSpPr txBox="1"/>
          <p:nvPr/>
        </p:nvSpPr>
        <p:spPr>
          <a:xfrm>
            <a:off x="4479382" y="7458918"/>
            <a:ext cx="1923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（山根嵩史  川医療福祉大学）</a:t>
            </a:r>
            <a:endParaRPr kumimoji="1"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497761-1D92-48BE-B37E-5021927E692B}"/>
              </a:ext>
            </a:extLst>
          </p:cNvPr>
          <p:cNvSpPr txBox="1"/>
          <p:nvPr/>
        </p:nvSpPr>
        <p:spPr>
          <a:xfrm>
            <a:off x="4947811" y="8677039"/>
            <a:ext cx="1481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（徳岡  大  高松大学）</a:t>
            </a:r>
            <a:endParaRPr kumimoji="1" lang="ja-JP" altLang="en-US" sz="1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CE2DD91-8A34-4A9E-A60F-B978BF84F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301" y="3721508"/>
            <a:ext cx="676454" cy="676454"/>
          </a:xfrm>
          <a:prstGeom prst="rect">
            <a:avLst/>
          </a:prstGeom>
        </p:spPr>
      </p:pic>
      <p:sp>
        <p:nvSpPr>
          <p:cNvPr id="30" name="サブタイトル 2">
            <a:extLst>
              <a:ext uri="{FF2B5EF4-FFF2-40B4-BE49-F238E27FC236}">
                <a16:creationId xmlns:a16="http://schemas.microsoft.com/office/drawing/2014/main" id="{11CC848D-407C-4142-98CE-54AB7C0DA022}"/>
              </a:ext>
            </a:extLst>
          </p:cNvPr>
          <p:cNvSpPr txBox="1">
            <a:spLocks/>
          </p:cNvSpPr>
          <p:nvPr/>
        </p:nvSpPr>
        <p:spPr>
          <a:xfrm>
            <a:off x="4159587" y="4397962"/>
            <a:ext cx="2502168" cy="33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https://connpass.com/event/89217/ 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39E950-205D-4064-A5F9-A75051571601}"/>
              </a:ext>
            </a:extLst>
          </p:cNvPr>
          <p:cNvSpPr txBox="1"/>
          <p:nvPr/>
        </p:nvSpPr>
        <p:spPr>
          <a:xfrm>
            <a:off x="4323095" y="7740737"/>
            <a:ext cx="2137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（ゲスト</a:t>
            </a:r>
            <a:r>
              <a:rPr lang="en-US" altLang="ja-JP" sz="10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豊田秀樹</a:t>
            </a:r>
            <a:r>
              <a:rPr lang="en-US" altLang="ja-JP" sz="1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早稲田大学）</a:t>
            </a:r>
            <a:endParaRPr kumimoji="1" lang="ja-JP" altLang="en-US" sz="1000" dirty="0"/>
          </a:p>
        </p:txBody>
      </p:sp>
      <p:sp>
        <p:nvSpPr>
          <p:cNvPr id="31" name="楕円 17">
            <a:extLst>
              <a:ext uri="{FF2B5EF4-FFF2-40B4-BE49-F238E27FC236}">
                <a16:creationId xmlns:a16="http://schemas.microsoft.com/office/drawing/2014/main" id="{105FE524-EC10-458D-B45D-332968D73359}"/>
              </a:ext>
            </a:extLst>
          </p:cNvPr>
          <p:cNvSpPr/>
          <p:nvPr/>
        </p:nvSpPr>
        <p:spPr>
          <a:xfrm>
            <a:off x="3219662" y="2063939"/>
            <a:ext cx="483373" cy="430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0828A6F-A1CE-DA46-8043-C2F95588E2D1}"/>
              </a:ext>
            </a:extLst>
          </p:cNvPr>
          <p:cNvSpPr/>
          <p:nvPr/>
        </p:nvSpPr>
        <p:spPr>
          <a:xfrm>
            <a:off x="402336" y="3340608"/>
            <a:ext cx="3718560" cy="950976"/>
          </a:xfrm>
          <a:prstGeom prst="rect">
            <a:avLst/>
          </a:prstGeom>
          <a:solidFill>
            <a:srgbClr val="FF000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専修大学生田キャンパス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2</a:t>
            </a:r>
            <a:r>
              <a:rPr lang="ja-JP" altLang="en-US" sz="2400" b="1"/>
              <a:t>号館　</a:t>
            </a:r>
            <a:r>
              <a:rPr lang="en-US" altLang="ja-JP" sz="2400" b="1" dirty="0"/>
              <a:t>211</a:t>
            </a:r>
            <a:r>
              <a:rPr lang="ja-JP" altLang="en-US" sz="2400" b="1"/>
              <a:t>教室</a:t>
            </a:r>
            <a:endParaRPr lang="en-US" altLang="ja-JP" sz="2400" b="1" dirty="0"/>
          </a:p>
          <a:p>
            <a:pPr algn="ctr"/>
            <a:r>
              <a:rPr kumimoji="1" lang="en-US" altLang="ja-JP" sz="1200" b="1" dirty="0"/>
              <a:t>(</a:t>
            </a:r>
            <a:r>
              <a:rPr lang="ja-JP" altLang="en-US" sz="1200" b="1"/>
              <a:t>神奈川県川崎市多摩区東三田２丁目２−１−１</a:t>
            </a:r>
            <a:r>
              <a:rPr kumimoji="1" lang="en-US" altLang="ja-JP" sz="1200" b="1" dirty="0"/>
              <a:t>)</a:t>
            </a:r>
            <a:endParaRPr kumimoji="1" lang="ja-JP" altLang="en-US" sz="1200" b="1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3ED1B9B-0DAC-4349-928E-F97014701782}"/>
              </a:ext>
            </a:extLst>
          </p:cNvPr>
          <p:cNvSpPr txBox="1"/>
          <p:nvPr/>
        </p:nvSpPr>
        <p:spPr>
          <a:xfrm>
            <a:off x="1365504" y="295046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solidFill>
                  <a:srgbClr val="FF0000"/>
                </a:solidFill>
              </a:rPr>
              <a:t>会場変更しました！！</a:t>
            </a:r>
          </a:p>
        </p:txBody>
      </p:sp>
    </p:spTree>
    <p:extLst>
      <p:ext uri="{BB962C8B-B14F-4D97-AF65-F5344CB8AC3E}">
        <p14:creationId xmlns:p14="http://schemas.microsoft.com/office/powerpoint/2010/main" val="218928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159</Words>
  <Application>Microsoft Macintosh PowerPoint</Application>
  <PresentationFormat>A4 210 x 297 mm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心理学者のためのベイズ統計学：  モデリングの実際と，モデル選択・評価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心理学者のための ベイズ統計学</dc:title>
  <dc:creator>徳岡 大</dc:creator>
  <cp:lastModifiedBy>Microsoft Office ユーザー</cp:lastModifiedBy>
  <cp:revision>37</cp:revision>
  <cp:lastPrinted>2018-06-07T00:50:53Z</cp:lastPrinted>
  <dcterms:created xsi:type="dcterms:W3CDTF">2018-05-23T08:53:05Z</dcterms:created>
  <dcterms:modified xsi:type="dcterms:W3CDTF">2018-06-07T01:30:47Z</dcterms:modified>
</cp:coreProperties>
</file>