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2"/>
  </p:sldMasterIdLst>
  <p:notesMasterIdLst>
    <p:notesMasterId r:id="rId33"/>
  </p:notesMasterIdLst>
  <p:handoutMasterIdLst>
    <p:handoutMasterId r:id="rId34"/>
  </p:handoutMasterIdLst>
  <p:sldIdLst>
    <p:sldId id="258" r:id="rId3"/>
    <p:sldId id="338" r:id="rId4"/>
    <p:sldId id="348" r:id="rId5"/>
    <p:sldId id="342" r:id="rId6"/>
    <p:sldId id="260" r:id="rId7"/>
    <p:sldId id="281" r:id="rId8"/>
    <p:sldId id="284" r:id="rId9"/>
    <p:sldId id="339" r:id="rId10"/>
    <p:sldId id="346" r:id="rId11"/>
    <p:sldId id="347" r:id="rId12"/>
    <p:sldId id="282" r:id="rId13"/>
    <p:sldId id="283" r:id="rId14"/>
    <p:sldId id="335" r:id="rId15"/>
    <p:sldId id="336" r:id="rId16"/>
    <p:sldId id="331" r:id="rId17"/>
    <p:sldId id="337" r:id="rId18"/>
    <p:sldId id="286" r:id="rId19"/>
    <p:sldId id="351" r:id="rId20"/>
    <p:sldId id="291" r:id="rId21"/>
    <p:sldId id="340" r:id="rId22"/>
    <p:sldId id="341" r:id="rId23"/>
    <p:sldId id="343" r:id="rId24"/>
    <p:sldId id="350" r:id="rId25"/>
    <p:sldId id="354" r:id="rId26"/>
    <p:sldId id="355" r:id="rId27"/>
    <p:sldId id="356" r:id="rId28"/>
    <p:sldId id="290" r:id="rId29"/>
    <p:sldId id="344" r:id="rId30"/>
    <p:sldId id="349" r:id="rId31"/>
    <p:sldId id="352" r:id="rId3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CC"/>
    <a:srgbClr val="006600"/>
    <a:srgbClr val="660033"/>
    <a:srgbClr val="000099"/>
    <a:srgbClr val="FFFFFF"/>
    <a:srgbClr val="990000"/>
    <a:srgbClr val="663300"/>
    <a:srgbClr val="FFFF66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56" autoAdjust="0"/>
    <p:restoredTop sz="94702" autoAdjust="0"/>
  </p:normalViewPr>
  <p:slideViewPr>
    <p:cSldViewPr snapToGrid="0">
      <p:cViewPr>
        <p:scale>
          <a:sx n="80" d="100"/>
          <a:sy n="80" d="100"/>
        </p:scale>
        <p:origin x="-989" y="-101"/>
      </p:cViewPr>
      <p:guideLst>
        <p:guide orient="horz" pos="2160"/>
        <p:guide pos="28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9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/>
          <a:lstStyle>
            <a:lvl1pPr algn="r">
              <a:defRPr sz="1200"/>
            </a:lvl1pPr>
          </a:lstStyle>
          <a:p>
            <a:pPr>
              <a:defRPr/>
            </a:pPr>
            <a:fld id="{2979D554-7680-4912-AC41-881EBAEB0627}" type="datetimeFigureOut">
              <a:rPr lang="en-US"/>
              <a:pPr>
                <a:defRPr/>
              </a:pPr>
              <a:t>10/11/2018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89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29989"/>
            <a:ext cx="3037628" cy="464820"/>
          </a:xfrm>
          <a:prstGeom prst="rect">
            <a:avLst/>
          </a:prstGeom>
        </p:spPr>
        <p:txBody>
          <a:bodyPr vert="horz" lIns="91650" tIns="45825" rIns="91650" bIns="45825" rtlCol="0" anchor="b"/>
          <a:lstStyle>
            <a:lvl1pPr algn="r">
              <a:defRPr sz="1200"/>
            </a:lvl1pPr>
          </a:lstStyle>
          <a:p>
            <a:pPr>
              <a:defRPr/>
            </a:pPr>
            <a:fld id="{0A08478B-E71D-4F75-A2B1-1BB3768B8D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251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defTabSz="93241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>
            <a:lvl1pPr algn="r" defTabSz="93241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415790"/>
            <a:ext cx="5607684" cy="4183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89"/>
            <a:ext cx="303762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defTabSz="932415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829989"/>
            <a:ext cx="3037628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2" tIns="46586" rIns="93172" bIns="46586" numCol="1" anchor="b" anchorCtr="0" compatLnSpc="1">
            <a:prstTxWarp prst="textNoShape">
              <a:avLst/>
            </a:prstTxWarp>
          </a:bodyPr>
          <a:lstStyle>
            <a:lvl1pPr algn="r" defTabSz="932415">
              <a:defRPr sz="1200"/>
            </a:lvl1pPr>
          </a:lstStyle>
          <a:p>
            <a:pPr>
              <a:defRPr/>
            </a:pPr>
            <a:fld id="{4F222E60-D225-49B4-B897-110611A2AC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79028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  <p:sp>
        <p:nvSpPr>
          <p:cNvPr id="645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45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9EA8C13-C2DE-4990-AE4F-953D19CFD753}" type="slidenum">
              <a:rPr lang="en-US" altLang="en-US" smtClean="0"/>
              <a:pPr eaLnBrk="1" hangingPunct="1">
                <a:spcBef>
                  <a:spcPct val="0"/>
                </a:spcBef>
              </a:pPr>
              <a:t>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3705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270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0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9A9BB29-C1AF-40DD-A424-44DD91C22695}" type="slidenum">
              <a:rPr lang="en-US" altLang="en-US" smtClean="0"/>
              <a:pPr eaLnBrk="1" hangingPunct="1"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7373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0215C1D-6EB5-43A4-97A6-31D9C964F90B}" type="slidenum">
              <a:rPr lang="en-US" altLang="en-US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7889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77948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09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090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6EFECAA-0473-45F7-BB3C-942354E11A56}" type="slidenum">
              <a:rPr lang="en-US" altLang="en-US" smtClean="0"/>
              <a:pPr eaLnBrk="1" hangingPunct="1"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5787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49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499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B0F77B4-AD66-4378-B532-38ACD75E409A}" type="slidenum">
              <a:rPr lang="en-US" altLang="en-US" smtClean="0"/>
              <a:pPr eaLnBrk="1" hangingPunct="1">
                <a:spcBef>
                  <a:spcPct val="0"/>
                </a:spcBef>
              </a:pPr>
              <a:t>16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05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58BFF2-0926-40BD-98B3-A9522394A403}" type="slidenum">
              <a:rPr lang="en-US" altLang="en-US" smtClean="0"/>
              <a:pPr eaLnBrk="1" hangingPunct="1">
                <a:spcBef>
                  <a:spcPct val="0"/>
                </a:spcBef>
              </a:pPr>
              <a:t>18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28F59B-E26E-4AD3-A018-259E0C175A51}" type="slidenum">
              <a:rPr lang="en-US" altLang="en-US" smtClean="0"/>
              <a:pPr eaLnBrk="1" hangingPunct="1"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21856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49559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83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58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860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8602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D258BFF2-0926-40BD-98B3-A9522394A403}" type="slidenum">
              <a:rPr lang="en-US" altLang="en-US" smtClean="0"/>
              <a:pPr eaLnBrk="1" hangingPunct="1">
                <a:spcBef>
                  <a:spcPct val="0"/>
                </a:spcBef>
              </a:pPr>
              <a:t>23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88151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0842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01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7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0118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4992704-6460-48C3-BA77-6E9E42CBD609}" type="slidenum">
              <a:rPr lang="en-US" altLang="en-US" smtClean="0"/>
              <a:pPr eaLnBrk="1" hangingPunct="1">
                <a:spcBef>
                  <a:spcPct val="0"/>
                </a:spcBef>
              </a:pPr>
              <a:t>26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60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31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31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28C53B6-9E7B-4353-A403-64A3FD1D7910}" type="slidenum">
              <a:rPr lang="en-US" altLang="en-US" smtClean="0"/>
              <a:pPr eaLnBrk="1" hangingPunct="1">
                <a:spcBef>
                  <a:spcPct val="0"/>
                </a:spcBef>
              </a:pPr>
              <a:t>28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7979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397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911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911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597B92-DAC3-4105-93DF-622BDC14411A}" type="slidenum">
              <a:rPr lang="en-US" altLang="en-US" smtClean="0"/>
              <a:pPr eaLnBrk="1" hangingPunct="1"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5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6566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1326C2D-007B-4650-AB05-BA34C089E8CB}" type="slidenum">
              <a:rPr lang="en-US" altLang="en-US" smtClean="0"/>
              <a:pPr eaLnBrk="1" hangingPunct="1"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89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7590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497D785C-0B29-43B1-860F-736D88EE5DC0}" type="slidenum">
              <a:rPr lang="en-US" altLang="en-US" smtClean="0"/>
              <a:pPr eaLnBrk="1" hangingPunct="1"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3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4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F89568C-2C0B-4BD8-98A4-CE8BA129B07C}" type="slidenum">
              <a:rPr lang="en-US" altLang="en-US" smtClean="0"/>
              <a:pPr eaLnBrk="1" hangingPunct="1"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1" name="Footer Placeholder 4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5542" name="Slide Number Placeholder 5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4659" indent="-286407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5629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3880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62132" indent="-229126" defTabSz="93241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20384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8635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36887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95138" indent="-229126" defTabSz="93241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6A28F59B-E26E-4AD3-A018-259E0C175A51}" type="slidenum">
              <a:rPr lang="en-US" altLang="en-US" smtClean="0"/>
              <a:pPr eaLnBrk="1" hangingPunct="1"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222E60-D225-49B4-B897-110611A2AC9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3675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</p:spPr>
        <p:txBody>
          <a:bodyPr/>
          <a:lstStyle>
            <a:lvl1pPr algn="ctr">
              <a:defRPr sz="3600">
                <a:solidFill>
                  <a:srgbClr val="660033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15DF361-F7B3-41C4-B4D3-05AF4EFF29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867" y="6532073"/>
            <a:ext cx="855133" cy="3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13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03FC8A17-368B-49CF-942A-834A01F6B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417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547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547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507CB813-7BB7-4C62-98C6-2AA5BE8E20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9894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95300"/>
            <a:ext cx="4495800" cy="605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95300"/>
            <a:ext cx="4495800" cy="295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00450"/>
            <a:ext cx="4495800" cy="2954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054100" y="6561138"/>
            <a:ext cx="1533525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386638" y="6557963"/>
            <a:ext cx="113823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E9B1294F-A37F-4D8B-A75B-EFE914A8B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274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95300"/>
            <a:ext cx="9144000" cy="2952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3600450"/>
            <a:ext cx="9144000" cy="2954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4100" y="6561138"/>
            <a:ext cx="1533525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6638" y="6557963"/>
            <a:ext cx="113823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C833F9DF-CB13-4C8D-BA05-B49E3C479F3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8124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495300"/>
            <a:ext cx="4495800" cy="605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0"/>
            <a:ext cx="4495800" cy="60594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54100" y="6561138"/>
            <a:ext cx="1533525" cy="2968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386638" y="6557963"/>
            <a:ext cx="1138237" cy="3000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33FB4C6D-547A-438D-87C8-07D68A73F9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025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F762E88-C3C5-4C94-859B-3BF68E339C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667" y="6511865"/>
            <a:ext cx="821267" cy="311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23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888" y="2387600"/>
            <a:ext cx="7974012" cy="1362075"/>
          </a:xfrm>
          <a:noFill/>
        </p:spPr>
        <p:txBody>
          <a:bodyPr anchor="t"/>
          <a:lstStyle>
            <a:lvl1pPr algn="ctr">
              <a:defRPr sz="3600" b="0" cap="all">
                <a:solidFill>
                  <a:srgbClr val="660033"/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64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495300"/>
            <a:ext cx="4495800" cy="605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495300"/>
            <a:ext cx="4495800" cy="60594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FA91DE2C-1B05-4989-8257-A0AFCF5C5F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609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743C939-FA07-4660-8CDF-AC04A4C14C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7507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1ADBC85-8027-4308-ADF3-3E5C9469B3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25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81AEF4A0-F7A6-4ABE-9CBF-F980CE708A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8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DAF945D3-634D-478D-B4D8-41CBAF24F9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208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84450" y="6561138"/>
            <a:ext cx="4803775" cy="296862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Slide </a:t>
            </a:r>
            <a:fld id="{A35450D1-BA82-40F5-B017-813FC31626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02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473075"/>
            <a:ext cx="9144000" cy="60594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61138"/>
            <a:ext cx="6769100" cy="296862"/>
          </a:xfrm>
          <a:prstGeom prst="rect">
            <a:avLst/>
          </a:prstGeom>
          <a:solidFill>
            <a:srgbClr val="008A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51638" y="6557963"/>
            <a:ext cx="1566862" cy="300037"/>
          </a:xfrm>
          <a:prstGeom prst="rect">
            <a:avLst/>
          </a:prstGeom>
          <a:solidFill>
            <a:srgbClr val="008A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en-US"/>
              <a:t>Slide </a:t>
            </a:r>
            <a:fld id="{9130431B-85C6-4CB8-97ED-FF65CC1787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18500" y="6532563"/>
            <a:ext cx="825500" cy="325437"/>
          </a:xfrm>
          <a:prstGeom prst="rect">
            <a:avLst/>
          </a:prstGeom>
          <a:solidFill>
            <a:schemeClr val="bg1">
              <a:lumMod val="90000"/>
              <a:alpha val="46000"/>
            </a:schemeClr>
          </a:solidFill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rgbClr val="FFFFFF"/>
          </a:solidFill>
          <a:latin typeface="Tahoma" pitchFamily="34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0000"/>
        <a:buChar char="o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70000"/>
        <a:buChar char="o"/>
        <a:defRPr sz="2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00025" y="844550"/>
            <a:ext cx="8686800" cy="28797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Detecting Potential Safety Issues</a:t>
            </a:r>
            <a:br>
              <a:rPr lang="en-US" altLang="en-US" dirty="0" smtClean="0"/>
            </a:br>
            <a:r>
              <a:rPr lang="en-US" altLang="en-US" dirty="0" smtClean="0"/>
              <a:t> in Large Clinical or Observational Trials by Bayesian Screening</a:t>
            </a:r>
          </a:p>
        </p:txBody>
      </p:sp>
      <p:sp>
        <p:nvSpPr>
          <p:cNvPr id="1536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48075"/>
            <a:ext cx="6400800" cy="1990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A. Lawrence Gould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Merck Research Laboratories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October 26, 2018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goulda@merck.com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3201" y="6155267"/>
            <a:ext cx="88222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Gould, A.L. Unified screening for potential adverse event risk and other associations.  </a:t>
            </a:r>
            <a:r>
              <a:rPr lang="en-US" sz="1200" i="1" dirty="0" smtClean="0"/>
              <a:t>Statistics in Medicine</a:t>
            </a:r>
            <a:r>
              <a:rPr lang="en-US" sz="1200" dirty="0" smtClean="0"/>
              <a:t> 2018:</a:t>
            </a:r>
            <a:r>
              <a:rPr lang="en-US" sz="1200" b="1" dirty="0" smtClean="0"/>
              <a:t>37</a:t>
            </a:r>
            <a:r>
              <a:rPr lang="en-US" sz="1200" dirty="0" smtClean="0"/>
              <a:t>:2667-2689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Berry &amp; Berry (Bcs2004)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422604"/>
            <a:ext cx="9144000" cy="110995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006600"/>
                </a:solidFill>
              </a:rPr>
              <a:t>3-Level hierarchical mixture model</a:t>
            </a:r>
          </a:p>
          <a:p>
            <a:pPr eaLnBrk="1" hangingPunct="1"/>
            <a:r>
              <a:rPr lang="en-US" altLang="en-US" dirty="0"/>
              <a:t>Posterior </a:t>
            </a:r>
            <a:r>
              <a:rPr lang="en-US" altLang="en-US" dirty="0" err="1"/>
              <a:t>dist’n</a:t>
            </a:r>
            <a:r>
              <a:rPr lang="en-US" altLang="en-US" dirty="0"/>
              <a:t> of </a:t>
            </a:r>
            <a:r>
              <a:rPr lang="en-US" altLang="en-US" dirty="0">
                <a:sym typeface="Symbol" pitchFamily="18" charset="2"/>
              </a:rPr>
              <a:t> = log odds ratio is the basis for inference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pic>
        <p:nvPicPr>
          <p:cNvPr id="6" name="Content Placeholder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511175"/>
            <a:ext cx="8893175" cy="481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168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82900"/>
            <a:ext cx="7772400" cy="850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BAYESIAN SCREENING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Underlying Principles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5300"/>
            <a:ext cx="4419600" cy="3659188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chemeClr val="tx2"/>
                </a:solidFill>
              </a:rPr>
              <a:t> </a:t>
            </a:r>
            <a:r>
              <a:rPr lang="en-US" altLang="en-US" dirty="0" smtClean="0">
                <a:solidFill>
                  <a:schemeClr val="tx2"/>
                </a:solidFill>
              </a:rPr>
              <a:t>No </a:t>
            </a:r>
            <a:r>
              <a:rPr lang="en-US" altLang="en-US" dirty="0" smtClean="0">
                <a:solidFill>
                  <a:schemeClr val="tx2"/>
                </a:solidFill>
              </a:rPr>
              <a:t>such thing as a true “zero difference” in reality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More realistic: “indifference” zone of small, essentially zero, differences 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Widely applied in equivalence, </a:t>
            </a:r>
            <a:r>
              <a:rPr lang="en-US" altLang="en-US" dirty="0" err="1" smtClean="0"/>
              <a:t>noninferiority</a:t>
            </a:r>
            <a:r>
              <a:rPr lang="en-US" altLang="en-US" dirty="0" smtClean="0"/>
              <a:t>, and bioequivalence testing</a:t>
            </a:r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4695825" y="485775"/>
            <a:ext cx="4448175" cy="4325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40000"/>
              </a:spcBef>
            </a:pPr>
            <a:r>
              <a:rPr lang="en-US" altLang="en-US" dirty="0" smtClean="0">
                <a:solidFill>
                  <a:srgbClr val="006600"/>
                </a:solidFill>
              </a:rPr>
              <a:t>Hypothesis </a:t>
            </a:r>
            <a:r>
              <a:rPr lang="en-US" altLang="en-US" dirty="0">
                <a:solidFill>
                  <a:srgbClr val="006600"/>
                </a:solidFill>
              </a:rPr>
              <a:t>testing in safety screening not relevant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No hypotheses!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>
                <a:solidFill>
                  <a:schemeClr val="tx2"/>
                </a:solidFill>
              </a:rPr>
              <a:t>Observed data determine tests</a:t>
            </a:r>
            <a:r>
              <a:rPr lang="en-US" altLang="en-US" dirty="0"/>
              <a:t> 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Large samples can make clinically meaningless differences ‘significant’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Multiplicity implications different from efficacy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0" y="5191125"/>
            <a:ext cx="9144000" cy="123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660033"/>
                </a:solidFill>
              </a:rPr>
              <a:t>“Sentinel” events such as death, blood </a:t>
            </a:r>
            <a:r>
              <a:rPr lang="en-US" altLang="en-US" dirty="0" err="1">
                <a:solidFill>
                  <a:srgbClr val="660033"/>
                </a:solidFill>
              </a:rPr>
              <a:t>dyscrasias</a:t>
            </a:r>
            <a:r>
              <a:rPr lang="en-US" altLang="en-US" dirty="0">
                <a:solidFill>
                  <a:srgbClr val="660033"/>
                </a:solidFill>
              </a:rPr>
              <a:t>, &amp; serious hypersensitivity are followed up anyway </a:t>
            </a:r>
            <a:r>
              <a:rPr lang="en-US" altLang="en-US" dirty="0">
                <a:solidFill>
                  <a:srgbClr val="660033"/>
                </a:solidFill>
                <a:sym typeface="Symbol" pitchFamily="18" charset="2"/>
              </a:rPr>
              <a:t></a:t>
            </a:r>
            <a:r>
              <a:rPr lang="en-US" altLang="en-US" dirty="0">
                <a:solidFill>
                  <a:srgbClr val="660033"/>
                </a:solidFill>
              </a:rPr>
              <a:t> important events captured regardless of approach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409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5"/>
            <a:ext cx="3950898" cy="4759325"/>
          </a:xfrm>
        </p:spPr>
        <p:txBody>
          <a:bodyPr/>
          <a:lstStyle/>
          <a:p>
            <a:r>
              <a:rPr lang="en-US" dirty="0" smtClean="0"/>
              <a:t>Event counts X</a:t>
            </a:r>
            <a:r>
              <a:rPr lang="en-US" baseline="-25000" dirty="0" smtClean="0"/>
              <a:t>1</a:t>
            </a:r>
            <a:r>
              <a:rPr lang="en-US" dirty="0" smtClean="0"/>
              <a:t>, …, X</a:t>
            </a:r>
            <a:r>
              <a:rPr lang="en-US" baseline="-25000" dirty="0" smtClean="0"/>
              <a:t>M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(</a:t>
            </a:r>
            <a:r>
              <a:rPr lang="en-US" dirty="0" err="1" smtClean="0"/>
              <a:t>ctl</a:t>
            </a:r>
            <a:r>
              <a:rPr lang="en-US" dirty="0" smtClean="0"/>
              <a:t>) and Y</a:t>
            </a:r>
            <a:r>
              <a:rPr lang="en-US" baseline="-25000" dirty="0" smtClean="0"/>
              <a:t>1</a:t>
            </a:r>
            <a:r>
              <a:rPr lang="en-US" dirty="0" smtClean="0"/>
              <a:t>, …, Y</a:t>
            </a:r>
            <a:r>
              <a:rPr lang="en-US" baseline="-25000" dirty="0" smtClean="0"/>
              <a:t>M</a:t>
            </a:r>
            <a:r>
              <a:rPr lang="en-US" dirty="0" smtClean="0"/>
              <a:t> (test)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from Binomial or Poisson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smtClean="0"/>
              <a:t>Express group difference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    by appropriate metric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</a:rPr>
              <a:t>Assume </a:t>
            </a:r>
            <a:r>
              <a:rPr lang="en-US" dirty="0" err="1" smtClean="0">
                <a:solidFill>
                  <a:srgbClr val="000000"/>
                </a:solidFill>
              </a:rPr>
              <a:t>M</a:t>
            </a:r>
            <a:r>
              <a:rPr lang="en-US" baseline="-25000" dirty="0" err="1" smtClean="0">
                <a:solidFill>
                  <a:srgbClr val="000000"/>
                </a:solidFill>
              </a:rPr>
              <a:t>i</a:t>
            </a:r>
            <a:r>
              <a:rPr lang="en-US" dirty="0" smtClean="0">
                <a:solidFill>
                  <a:srgbClr val="000000"/>
                </a:solidFill>
              </a:rPr>
              <a:t> values arise from one of two </a:t>
            </a:r>
            <a:r>
              <a:rPr lang="en-US" dirty="0" err="1" smtClean="0">
                <a:solidFill>
                  <a:srgbClr val="000000"/>
                </a:solidFill>
              </a:rPr>
              <a:t>distns</a:t>
            </a:r>
            <a:r>
              <a:rPr lang="en-US" dirty="0" smtClean="0">
                <a:solidFill>
                  <a:srgbClr val="000000"/>
                </a:solidFill>
              </a:rPr>
              <a:t> (processes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 txBox="1">
                <a:spLocks/>
              </p:cNvSpPr>
              <p:nvPr/>
            </p:nvSpPr>
            <p:spPr bwMode="auto">
              <a:xfrm>
                <a:off x="3848985" y="521958"/>
                <a:ext cx="5295015" cy="354521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Char char="o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70000"/>
                  <a:buChar char="o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r>
                  <a:rPr lang="en-US" kern="0" dirty="0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X1,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 …, </a:t>
                </a:r>
                <a:r>
                  <a:rPr lang="en-US" kern="0" dirty="0" err="1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</a:rPr>
                  <a:t>XM</a:t>
                </a:r>
                <a:r>
                  <a:rPr lang="en-US" kern="0" dirty="0" smtClean="0"/>
                  <a:t> &amp; 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Y1</a:t>
                </a:r>
                <a:r>
                  <a:rPr lang="en-US" kern="0" baseline="-25000" dirty="0">
                    <a:solidFill>
                      <a:srgbClr val="006600"/>
                    </a:solidFill>
                  </a:rPr>
                  <a:t>,</a:t>
                </a:r>
                <a:r>
                  <a:rPr lang="en-US" kern="0" dirty="0">
                    <a:solidFill>
                      <a:srgbClr val="006600"/>
                    </a:solidFill>
                  </a:rPr>
                  <a:t> …, </a:t>
                </a:r>
                <a:r>
                  <a:rPr lang="en-US" kern="0" dirty="0" err="1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</a:rPr>
                  <a:t>YM</a:t>
                </a:r>
                <a:r>
                  <a:rPr lang="en-US" kern="0" dirty="0" smtClean="0"/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[Binomial]</a:t>
                </a:r>
              </a:p>
              <a:p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X1</a:t>
                </a:r>
                <a:r>
                  <a:rPr lang="en-US" kern="0" baseline="-25000" dirty="0">
                    <a:solidFill>
                      <a:srgbClr val="006600"/>
                    </a:solidFill>
                  </a:rPr>
                  <a:t>,</a:t>
                </a:r>
                <a:r>
                  <a:rPr lang="en-US" kern="0" dirty="0">
                    <a:solidFill>
                      <a:srgbClr val="006600"/>
                    </a:solidFill>
                  </a:rPr>
                  <a:t> …,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XM</a:t>
                </a:r>
                <a:r>
                  <a:rPr lang="en-US" kern="0" dirty="0" smtClean="0"/>
                  <a:t> </a:t>
                </a:r>
                <a:r>
                  <a:rPr lang="en-US" kern="0" dirty="0"/>
                  <a:t>&amp;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Y1</a:t>
                </a:r>
                <a:r>
                  <a:rPr lang="en-US" kern="0" baseline="-25000" dirty="0">
                    <a:solidFill>
                      <a:srgbClr val="006600"/>
                    </a:solidFill>
                  </a:rPr>
                  <a:t>,</a:t>
                </a:r>
                <a:r>
                  <a:rPr lang="en-US" kern="0" dirty="0">
                    <a:solidFill>
                      <a:srgbClr val="006600"/>
                    </a:solidFill>
                  </a:rPr>
                  <a:t> …,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YM</a:t>
                </a:r>
                <a:r>
                  <a:rPr lang="en-US" kern="0" dirty="0" smtClean="0"/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[Poisson]</a:t>
                </a:r>
              </a:p>
              <a:p>
                <a:r>
                  <a:rPr lang="en-US" kern="0" dirty="0" err="1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</a:rPr>
                  <a:t>X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 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(</a:t>
                </a:r>
                <a:r>
                  <a:rPr lang="en-US" kern="0" dirty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>
                    <a:solidFill>
                      <a:srgbClr val="006600"/>
                    </a:solidFill>
                  </a:rPr>
                  <a:t>X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)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are realizations from a common </a:t>
                </a:r>
                <a:r>
                  <a:rPr lang="en-US" kern="0" dirty="0" err="1" smtClean="0">
                    <a:solidFill>
                      <a:srgbClr val="000000"/>
                    </a:solidFill>
                  </a:rPr>
                  <a:t>dist’n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 </a:t>
                </a:r>
                <a:r>
                  <a:rPr lang="en-US" kern="0" dirty="0" smtClean="0">
                    <a:solidFill>
                      <a:srgbClr val="000099"/>
                    </a:solidFill>
                  </a:rPr>
                  <a:t>(process)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, </a:t>
                </a:r>
                <a:r>
                  <a:rPr lang="en-US" kern="0" dirty="0" err="1" smtClean="0">
                    <a:solidFill>
                      <a:srgbClr val="006600"/>
                    </a:solidFill>
                  </a:rPr>
                  <a:t>p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</a:rPr>
                  <a:t>Y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 </a:t>
                </a:r>
                <a:r>
                  <a:rPr lang="en-US" kern="0" dirty="0">
                    <a:solidFill>
                      <a:srgbClr val="006600"/>
                    </a:solidFill>
                  </a:rPr>
                  <a:t>(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Y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)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could be realizations from one of two </a:t>
                </a:r>
                <a:r>
                  <a:rPr lang="en-US" kern="0" dirty="0" err="1" smtClean="0">
                    <a:solidFill>
                      <a:srgbClr val="000000"/>
                    </a:solidFill>
                  </a:rPr>
                  <a:t>dist’ns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 </a:t>
                </a:r>
                <a:r>
                  <a:rPr lang="en-US" kern="0" dirty="0" smtClean="0">
                    <a:solidFill>
                      <a:srgbClr val="000099"/>
                    </a:solidFill>
                  </a:rPr>
                  <a:t>(processes)</a:t>
                </a:r>
                <a:endParaRPr lang="en-US" kern="0" dirty="0">
                  <a:solidFill>
                    <a:srgbClr val="000099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kern="0" dirty="0" err="1" smtClean="0">
                    <a:solidFill>
                      <a:srgbClr val="990000"/>
                    </a:solidFill>
                  </a:rPr>
                  <a:t>M</a:t>
                </a:r>
                <a:r>
                  <a:rPr lang="en-US" kern="0" baseline="-25000" dirty="0" err="1" smtClean="0">
                    <a:solidFill>
                      <a:srgbClr val="990000"/>
                    </a:solidFill>
                  </a:rPr>
                  <a:t>i</a:t>
                </a:r>
                <a:r>
                  <a:rPr lang="en-US" kern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= </a:t>
                </a:r>
                <a:r>
                  <a:rPr lang="en-US" kern="0" dirty="0" smtClean="0">
                    <a:solidFill>
                      <a:srgbClr val="990000"/>
                    </a:solidFill>
                  </a:rPr>
                  <a:t>Odds Ratio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 =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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  <a:sym typeface="Symbol"/>
                  </a:rPr>
                  <a:t>i</a:t>
                </a:r>
                <a:r>
                  <a:rPr lang="en-US" kern="0" dirty="0" smtClean="0">
                    <a:solidFill>
                      <a:srgbClr val="000000"/>
                    </a:solidFill>
                    <a:sym typeface="Symbol"/>
                  </a:rPr>
                  <a:t> =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kern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Yi</m:t>
                            </m:r>
                          </m:sub>
                        </m:sSub>
                        <m:r>
                          <a:rPr lang="en-US" b="0" i="0" kern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(1−</m:t>
                        </m:r>
                        <m:sSub>
                          <m:sSubPr>
                            <m:ctrlPr>
                              <a:rPr lang="en-US" b="0" i="1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Xi</m:t>
                            </m:r>
                          </m:sub>
                        </m:sSub>
                        <m:r>
                          <a:rPr lang="en-US" b="0" i="0" kern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i="1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X</m:t>
                            </m:r>
                            <m:r>
                              <m:rPr>
                                <m:sty m:val="p"/>
                              </m:rPr>
                              <a:rPr lang="en-US" i="0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i</m:t>
                            </m:r>
                          </m:sub>
                        </m:sSub>
                        <m:r>
                          <a:rPr lang="en-US" i="0" ker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(1−</m:t>
                        </m:r>
                        <m:sSub>
                          <m:sSubPr>
                            <m:ctrlPr>
                              <a:rPr lang="en-US" i="1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p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kern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sty m:val="p"/>
                              </m:rPr>
                              <a:rPr lang="en-US" i="0" ker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i</m:t>
                            </m:r>
                          </m:sub>
                        </m:sSub>
                        <m:r>
                          <a:rPr lang="en-US" i="0" ker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den>
                    </m:f>
                  </m:oMath>
                </a14:m>
                <a:endParaRPr lang="en-US" kern="0" dirty="0" smtClean="0">
                  <a:solidFill>
                    <a:srgbClr val="000000"/>
                  </a:solidFill>
                </a:endParaRPr>
              </a:p>
              <a:p>
                <a:r>
                  <a:rPr lang="en-US" kern="0" dirty="0" err="1" smtClean="0">
                    <a:solidFill>
                      <a:srgbClr val="990000"/>
                    </a:solidFill>
                  </a:rPr>
                  <a:t>M</a:t>
                </a:r>
                <a:r>
                  <a:rPr lang="en-US" kern="0" baseline="-25000" dirty="0" err="1" smtClean="0">
                    <a:solidFill>
                      <a:srgbClr val="990000"/>
                    </a:solidFill>
                  </a:rPr>
                  <a:t>i</a:t>
                </a:r>
                <a:r>
                  <a:rPr lang="en-US" kern="0" dirty="0" smtClean="0">
                    <a:solidFill>
                      <a:srgbClr val="C00000"/>
                    </a:solidFill>
                  </a:rPr>
                  <a:t>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=</a:t>
                </a:r>
                <a:r>
                  <a:rPr lang="en-US" kern="0" dirty="0" smtClean="0">
                    <a:solidFill>
                      <a:srgbClr val="990000"/>
                    </a:solidFill>
                  </a:rPr>
                  <a:t> Risk Ratio </a:t>
                </a:r>
                <a:r>
                  <a:rPr lang="en-US" kern="0" dirty="0" smtClean="0">
                    <a:solidFill>
                      <a:srgbClr val="000000"/>
                    </a:solidFill>
                  </a:rPr>
                  <a:t>=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</a:t>
                </a:r>
                <a:r>
                  <a:rPr lang="en-US" kern="0" baseline="-25000" dirty="0" err="1" smtClean="0">
                    <a:solidFill>
                      <a:srgbClr val="006600"/>
                    </a:solidFill>
                    <a:sym typeface="Symbol"/>
                  </a:rPr>
                  <a:t>i</a:t>
                </a:r>
                <a:r>
                  <a:rPr lang="en-US" kern="0" dirty="0" smtClean="0">
                    <a:solidFill>
                      <a:srgbClr val="000000"/>
                    </a:solidFill>
                    <a:sym typeface="Symbol"/>
                  </a:rPr>
                  <a:t> = </a:t>
                </a:r>
                <a:r>
                  <a:rPr lang="en-US" kern="0" dirty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</a:rPr>
                  <a:t>Yi</a:t>
                </a:r>
                <a:r>
                  <a:rPr lang="en-US" kern="0" dirty="0" smtClean="0">
                    <a:solidFill>
                      <a:srgbClr val="006600"/>
                    </a:solidFill>
                  </a:rPr>
                  <a:t>/</a:t>
                </a:r>
                <a:r>
                  <a:rPr lang="en-US" kern="0" dirty="0">
                    <a:solidFill>
                      <a:srgbClr val="006600"/>
                    </a:solidFill>
                    <a:sym typeface="Symbol"/>
                  </a:rPr>
                  <a:t> </a:t>
                </a:r>
                <a:r>
                  <a:rPr lang="en-US" kern="0" dirty="0" smtClean="0">
                    <a:solidFill>
                      <a:srgbClr val="006600"/>
                    </a:solidFill>
                    <a:sym typeface="Symbol"/>
                  </a:rPr>
                  <a:t></a:t>
                </a:r>
                <a:r>
                  <a:rPr lang="en-US" kern="0" baseline="-25000" dirty="0" smtClean="0">
                    <a:solidFill>
                      <a:srgbClr val="006600"/>
                    </a:solidFill>
                    <a:sym typeface="Symbol"/>
                  </a:rPr>
                  <a:t>Xi</a:t>
                </a:r>
                <a:endParaRPr lang="en-US" kern="0" dirty="0" smtClean="0">
                  <a:solidFill>
                    <a:srgbClr val="006600"/>
                  </a:solidFill>
                  <a:sym typeface="Symbol"/>
                </a:endParaRPr>
              </a:p>
              <a:p>
                <a:endParaRPr lang="en-US" kern="0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48985" y="521958"/>
                <a:ext cx="5295015" cy="3545217"/>
              </a:xfrm>
              <a:prstGeom prst="rect">
                <a:avLst/>
              </a:prstGeom>
              <a:blipFill rotWithShape="1">
                <a:blip r:embed="rId3"/>
                <a:stretch>
                  <a:fillRect l="-1726" t="-1377" r="-806" b="-3614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" y="5160355"/>
            <a:ext cx="9143999" cy="115577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For each </a:t>
            </a:r>
            <a:r>
              <a:rPr lang="en-US" kern="0" dirty="0" err="1" smtClean="0"/>
              <a:t>i</a:t>
            </a:r>
            <a:r>
              <a:rPr lang="en-US" kern="0" dirty="0" smtClean="0"/>
              <a:t>, calculate   </a:t>
            </a:r>
            <a:r>
              <a:rPr lang="en-US" kern="0" dirty="0" smtClean="0">
                <a:solidFill>
                  <a:srgbClr val="006600"/>
                </a:solidFill>
              </a:rPr>
              <a:t>P</a:t>
            </a:r>
            <a:r>
              <a:rPr lang="en-US" kern="0" baseline="-25000" dirty="0" smtClean="0">
                <a:solidFill>
                  <a:srgbClr val="006600"/>
                </a:solidFill>
              </a:rPr>
              <a:t>i</a:t>
            </a:r>
            <a:r>
              <a:rPr lang="en-US" kern="0" dirty="0" smtClean="0">
                <a:solidFill>
                  <a:srgbClr val="006600"/>
                </a:solidFill>
              </a:rPr>
              <a:t> </a:t>
            </a:r>
            <a:r>
              <a:rPr lang="en-US" kern="0" dirty="0" smtClean="0"/>
              <a:t>= </a:t>
            </a:r>
            <a:r>
              <a:rPr lang="en-US" kern="0" dirty="0" err="1" smtClean="0">
                <a:solidFill>
                  <a:srgbClr val="006600"/>
                </a:solidFill>
              </a:rPr>
              <a:t>P</a:t>
            </a:r>
            <a:r>
              <a:rPr lang="en-US" kern="0" baseline="-25000" dirty="0" err="1" smtClean="0">
                <a:solidFill>
                  <a:srgbClr val="006600"/>
                </a:solidFill>
              </a:rPr>
              <a:t>post</a:t>
            </a:r>
            <a:r>
              <a:rPr lang="en-US" kern="0" dirty="0" smtClean="0">
                <a:solidFill>
                  <a:srgbClr val="006600"/>
                </a:solidFill>
              </a:rPr>
              <a:t>(Same process</a:t>
            </a:r>
            <a:r>
              <a:rPr lang="en-US" kern="0" dirty="0" smtClean="0">
                <a:solidFill>
                  <a:srgbClr val="006600"/>
                </a:solidFill>
              </a:rPr>
              <a:t>)  </a:t>
            </a:r>
            <a:r>
              <a:rPr lang="en-US" kern="0" dirty="0" smtClean="0">
                <a:solidFill>
                  <a:srgbClr val="000000"/>
                </a:solidFill>
              </a:rPr>
              <a:t>[= </a:t>
            </a:r>
            <a:r>
              <a:rPr lang="en-US" kern="0" dirty="0" err="1" smtClean="0">
                <a:solidFill>
                  <a:srgbClr val="000000"/>
                </a:solidFill>
              </a:rPr>
              <a:t>p</a:t>
            </a:r>
            <a:r>
              <a:rPr lang="en-US" kern="0" baseline="-25000" dirty="0" err="1" smtClean="0">
                <a:solidFill>
                  <a:srgbClr val="000000"/>
                </a:solidFill>
              </a:rPr>
              <a:t>SP</a:t>
            </a:r>
            <a:r>
              <a:rPr lang="en-US" kern="0" dirty="0" smtClean="0">
                <a:solidFill>
                  <a:srgbClr val="000000"/>
                </a:solidFill>
              </a:rPr>
              <a:t> in tables]</a:t>
            </a:r>
            <a:endParaRPr lang="en-US" kern="0" dirty="0" smtClean="0">
              <a:solidFill>
                <a:srgbClr val="0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kern="0" dirty="0" smtClean="0">
                <a:solidFill>
                  <a:srgbClr val="000000"/>
                </a:solidFill>
              </a:rPr>
              <a:t>Decide “Same Process” if P</a:t>
            </a:r>
            <a:r>
              <a:rPr lang="en-US" kern="0" baseline="-25000" dirty="0" smtClean="0">
                <a:solidFill>
                  <a:srgbClr val="000000"/>
                </a:solidFill>
              </a:rPr>
              <a:t>i</a:t>
            </a:r>
            <a:r>
              <a:rPr lang="en-US" kern="0" dirty="0" smtClean="0">
                <a:solidFill>
                  <a:srgbClr val="000000"/>
                </a:solidFill>
              </a:rPr>
              <a:t> &gt; </a:t>
            </a:r>
            <a:r>
              <a:rPr lang="en-US" kern="0" dirty="0" smtClean="0">
                <a:solidFill>
                  <a:srgbClr val="000000"/>
                </a:solidFill>
                <a:sym typeface="Symbol"/>
              </a:rPr>
              <a:t></a:t>
            </a:r>
            <a:endParaRPr lang="en-US" kern="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45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Bayesian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Simplify notation: </a:t>
                </a:r>
                <a:r>
                  <a:rPr lang="en-US" dirty="0" smtClean="0">
                    <a:sym typeface="Symbol"/>
                  </a:rPr>
                  <a:t> denotes p (Binomial) or  (Poisson)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ym typeface="Symbol"/>
                  </a:rPr>
                  <a:t>Likelihood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sty m:val="p"/>
                            <m:brk m:alnAt="23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i</m:t>
                        </m:r>
                        <m: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M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f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x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i</m:t>
                                </m:r>
                              </m:sub>
                            </m:sSub>
                            <m:r>
                              <a:rPr lang="en-US" b="0" i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b="0" i="0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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Xi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f</m:t>
                        </m:r>
                        <m: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i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i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 </m:t>
                        </m:r>
                        <m:r>
                          <a:rPr lang="en-US" i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;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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Yi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 smtClean="0">
                    <a:sym typeface="Symbol"/>
                  </a:rPr>
                  <a:t>  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ym typeface="Symbol"/>
                  </a:rPr>
                  <a:t>Priors: 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   </a:t>
                </a:r>
                <a:r>
                  <a:rPr lang="en-US" baseline="-25000" dirty="0" smtClean="0">
                    <a:solidFill>
                      <a:srgbClr val="006600"/>
                    </a:solidFill>
                    <a:sym typeface="Symbol"/>
                  </a:rPr>
                  <a:t>X</a:t>
                </a:r>
                <a:r>
                  <a:rPr lang="en-US" baseline="-25000" dirty="0" smtClean="0">
                    <a:sym typeface="Symbol"/>
                  </a:rPr>
                  <a:t>i</a:t>
                </a:r>
                <a:r>
                  <a:rPr lang="en-US" dirty="0" smtClean="0">
                    <a:sym typeface="Symbol"/>
                  </a:rPr>
                  <a:t> ~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g(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a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C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, 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b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C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)</a:t>
                </a:r>
                <a:r>
                  <a:rPr lang="en-US" dirty="0" smtClean="0">
                    <a:sym typeface="Symbol"/>
                  </a:rPr>
                  <a:t>  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</a:t>
                </a:r>
                <a:r>
                  <a:rPr lang="en-US" baseline="-25000" dirty="0" smtClean="0">
                    <a:solidFill>
                      <a:srgbClr val="006600"/>
                    </a:solidFill>
                    <a:sym typeface="Symbol"/>
                  </a:rPr>
                  <a:t>Yi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>
                    <a:sym typeface="Symbol"/>
                  </a:rPr>
                  <a:t>~ </a:t>
                </a:r>
                <a:r>
                  <a:rPr lang="en-US" dirty="0" smtClean="0">
                    <a:solidFill>
                      <a:srgbClr val="7030A0"/>
                    </a:solidFill>
                    <a:sym typeface="Symbol"/>
                  </a:rPr>
                  <a:t>(1-</a:t>
                </a:r>
                <a:r>
                  <a:rPr lang="en-US" baseline="-25000" dirty="0" err="1" smtClean="0">
                    <a:solidFill>
                      <a:srgbClr val="7030A0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rgbClr val="7030A0"/>
                    </a:solidFill>
                    <a:sym typeface="Symbol"/>
                  </a:rPr>
                  <a:t>)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g(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a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Ci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, 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b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Ci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)</a:t>
                </a:r>
                <a:r>
                  <a:rPr lang="en-US" dirty="0" smtClean="0">
                    <a:sym typeface="Symbol"/>
                  </a:rPr>
                  <a:t> + </a:t>
                </a:r>
                <a:r>
                  <a:rPr lang="en-US" dirty="0">
                    <a:solidFill>
                      <a:srgbClr val="7030A0"/>
                    </a:solidFill>
                    <a:sym typeface="Symbol"/>
                  </a:rPr>
                  <a:t></a:t>
                </a:r>
                <a:r>
                  <a:rPr lang="en-US" baseline="-25000" dirty="0" err="1">
                    <a:solidFill>
                      <a:srgbClr val="7030A0"/>
                    </a:solidFill>
                    <a:sym typeface="Symbol"/>
                  </a:rPr>
                  <a:t>i</a:t>
                </a:r>
                <a:r>
                  <a:rPr lang="en-US" dirty="0" smtClean="0">
                    <a:sym typeface="Symbol"/>
                  </a:rPr>
                  <a:t> 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g(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a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Ti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, 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b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Ti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7030A0"/>
                    </a:solidFill>
                    <a:sym typeface="Symbol"/>
                  </a:rPr>
                  <a:t></a:t>
                </a:r>
                <a:r>
                  <a:rPr lang="en-US" baseline="-25000" dirty="0" err="1" smtClean="0">
                    <a:solidFill>
                      <a:srgbClr val="7030A0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rgbClr val="7030A0"/>
                    </a:solidFill>
                    <a:sym typeface="Symbol"/>
                  </a:rPr>
                  <a:t> = 0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 prior for Test is posterior for Control  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[same process]</a:t>
                </a:r>
              </a:p>
              <a:p>
                <a:pPr marL="457200" lvl="1" indent="0">
                  <a:spcBef>
                    <a:spcPts val="1200"/>
                  </a:spcBef>
                  <a:buNone/>
                </a:pP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 </a:t>
                </a:r>
                <a:r>
                  <a:rPr lang="en-US" dirty="0" smtClean="0">
                    <a:solidFill>
                      <a:srgbClr val="7030A0"/>
                    </a:solidFill>
                    <a:sym typeface="Symbol"/>
                  </a:rPr>
                  <a:t>= 1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 prior for Test not </a:t>
                </a:r>
                <a:r>
                  <a:rPr lang="en-US" dirty="0" err="1" smtClean="0">
                    <a:solidFill>
                      <a:srgbClr val="006600"/>
                    </a:solidFill>
                    <a:sym typeface="Symbol"/>
                  </a:rPr>
                  <a:t>Ctl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posterior    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 [different processes]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dirty="0" smtClean="0">
                    <a:sym typeface="Symbol"/>
                  </a:rPr>
                  <a:t>Bernoulli prior for </a:t>
                </a:r>
                <a:r>
                  <a:rPr lang="en-US" baseline="-25000" dirty="0" err="1" smtClean="0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 smtClean="0">
                    <a:sym typeface="Symbol"/>
                  </a:rPr>
                  <a:t>: 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P(</a:t>
                </a:r>
                <a:r>
                  <a:rPr lang="en-US" baseline="-25000" dirty="0" err="1" smtClean="0">
                    <a:solidFill>
                      <a:srgbClr val="006600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rgbClr val="006600"/>
                    </a:solidFill>
                    <a:sym typeface="Symbol"/>
                  </a:rPr>
                  <a:t> = 0)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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/>
                            <a:sym typeface="Symbol"/>
                          </a:rPr>
                          <m:t>(1−)</m:t>
                        </m:r>
                      </m:e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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/>
                                <a:sym typeface="Symbol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dirty="0" smtClean="0">
                  <a:sym typeface="Symbol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ym typeface="Symbol"/>
                  </a:rPr>
                  <a:t>Beta prior for 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660033"/>
                    </a:solidFill>
                    <a:sym typeface="Symbol"/>
                  </a:rPr>
                  <a:t>Random mixture adjusts for multiplicity (Scott, </a:t>
                </a:r>
                <a:r>
                  <a:rPr lang="en-US" dirty="0" err="1" smtClean="0">
                    <a:solidFill>
                      <a:srgbClr val="660033"/>
                    </a:solidFill>
                    <a:sym typeface="Symbol"/>
                  </a:rPr>
                  <a:t>AnnStat</a:t>
                </a:r>
                <a:r>
                  <a:rPr lang="en-US" dirty="0" smtClean="0">
                    <a:solidFill>
                      <a:srgbClr val="660033"/>
                    </a:solidFill>
                    <a:sym typeface="Symbol"/>
                  </a:rPr>
                  <a:t> 2010)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Objectives of analysis:  </a:t>
                </a:r>
                <a:r>
                  <a:rPr lang="en-US" dirty="0" err="1" smtClean="0">
                    <a:solidFill>
                      <a:srgbClr val="000000"/>
                    </a:solidFill>
                    <a:sym typeface="Symbol"/>
                  </a:rPr>
                  <a:t>P</a:t>
                </a:r>
                <a:r>
                  <a:rPr lang="en-US" baseline="-25000" dirty="0" err="1" smtClean="0">
                    <a:solidFill>
                      <a:srgbClr val="000000"/>
                    </a:solidFill>
                    <a:sym typeface="Symbol"/>
                  </a:rPr>
                  <a:t>post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(</a:t>
                </a:r>
                <a:r>
                  <a:rPr lang="en-US" baseline="-25000" dirty="0" err="1" smtClean="0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 = 0),  </a:t>
                </a:r>
                <a:r>
                  <a:rPr lang="en-US" dirty="0" err="1" smtClean="0">
                    <a:solidFill>
                      <a:srgbClr val="000000"/>
                    </a:solidFill>
                    <a:sym typeface="Symbol"/>
                  </a:rPr>
                  <a:t>F</a:t>
                </a:r>
                <a:r>
                  <a:rPr lang="en-US" baseline="-25000" dirty="0" err="1" smtClean="0">
                    <a:solidFill>
                      <a:srgbClr val="000000"/>
                    </a:solidFill>
                    <a:sym typeface="Symbol"/>
                  </a:rPr>
                  <a:t>post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(</a:t>
                </a:r>
                <a:r>
                  <a:rPr lang="en-US" dirty="0" err="1" smtClean="0">
                    <a:solidFill>
                      <a:srgbClr val="000000"/>
                    </a:solidFill>
                    <a:sym typeface="Symbol"/>
                  </a:rPr>
                  <a:t>M</a:t>
                </a:r>
                <a:r>
                  <a:rPr lang="en-US" baseline="-25000" dirty="0" err="1" smtClean="0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 smtClean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>
                    <a:sym typeface="Symbol"/>
                  </a:rPr>
                  <a:t>Easy to adjust for different exposures using Poisson model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000" t="-905" r="-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9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Posterior Probabilities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651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 smtClean="0"/>
                  <a:t>Conditional Posterior Probability that </a:t>
                </a:r>
                <a:r>
                  <a:rPr lang="en-US" altLang="en-US" dirty="0" smtClean="0">
                    <a:sym typeface="Symbol" pitchFamily="18" charset="2"/>
                  </a:rPr>
                  <a:t></a:t>
                </a:r>
                <a:r>
                  <a:rPr lang="en-US" altLang="en-US" baseline="-25000" dirty="0" err="1" smtClean="0">
                    <a:sym typeface="Symbol" pitchFamily="18" charset="2"/>
                  </a:rPr>
                  <a:t>i</a:t>
                </a:r>
                <a:r>
                  <a:rPr lang="en-US" altLang="en-US" dirty="0" smtClean="0">
                    <a:sym typeface="Symbol" pitchFamily="18" charset="2"/>
                  </a:rPr>
                  <a:t> = 0</a:t>
                </a:r>
                <a:r>
                  <a:rPr lang="en-US" altLang="en-US" dirty="0" smtClean="0"/>
                  <a:t> </a:t>
                </a:r>
                <a:r>
                  <a:rPr lang="en-US" altLang="en-US" dirty="0" smtClean="0">
                    <a:sym typeface="Symbol" pitchFamily="18" charset="2"/>
                  </a:rPr>
                  <a:t>:</a:t>
                </a:r>
              </a:p>
              <a:p>
                <a:pPr algn="ctr" eaLnBrk="1" hangingPunct="1">
                  <a:spcBef>
                    <a:spcPts val="600"/>
                  </a:spcBef>
                  <a:buFontTx/>
                  <a:buNone/>
                </a:pPr>
                <a:r>
                  <a:rPr lang="en-US" altLang="en-US" dirty="0" smtClean="0">
                    <a:sym typeface="Symbol" pitchFamily="18" charset="2"/>
                  </a:rPr>
                  <a:t>	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P(</a:t>
                </a:r>
                <a:r>
                  <a:rPr lang="en-US" altLang="en-US" baseline="-25000" dirty="0" err="1" smtClean="0">
                    <a:solidFill>
                      <a:srgbClr val="006600"/>
                    </a:solidFill>
                    <a:sym typeface="Symbol" pitchFamily="18" charset="2"/>
                  </a:rPr>
                  <a:t>i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 = 0; 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/>
                  </a:rPr>
                  <a:t>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, Y, (</a:t>
                </a:r>
                <a:r>
                  <a:rPr lang="en-US" altLang="en-US" dirty="0" err="1" smtClean="0">
                    <a:solidFill>
                      <a:srgbClr val="006600"/>
                    </a:solidFill>
                    <a:sym typeface="Symbol" pitchFamily="18" charset="2"/>
                  </a:rPr>
                  <a:t>a,b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)</a:t>
                </a:r>
                <a:r>
                  <a:rPr lang="en-US" altLang="en-US" baseline="-25000" dirty="0" err="1" smtClean="0">
                    <a:solidFill>
                      <a:srgbClr val="006600"/>
                    </a:solidFill>
                    <a:sym typeface="Symbol" pitchFamily="18" charset="2"/>
                  </a:rPr>
                  <a:t>Ci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, </a:t>
                </a:r>
                <a:r>
                  <a:rPr lang="en-US" altLang="en-US" dirty="0">
                    <a:solidFill>
                      <a:srgbClr val="006600"/>
                    </a:solidFill>
                    <a:sym typeface="Symbol" pitchFamily="18" charset="2"/>
                  </a:rPr>
                  <a:t>(</a:t>
                </a:r>
                <a:r>
                  <a:rPr lang="en-US" altLang="en-US" dirty="0" err="1" smtClean="0">
                    <a:solidFill>
                      <a:srgbClr val="006600"/>
                    </a:solidFill>
                    <a:sym typeface="Symbol" pitchFamily="18" charset="2"/>
                  </a:rPr>
                  <a:t>a,b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)</a:t>
                </a:r>
                <a:r>
                  <a:rPr lang="en-US" altLang="en-US" baseline="-25000" dirty="0" smtClean="0">
                    <a:solidFill>
                      <a:srgbClr val="006600"/>
                    </a:solidFill>
                    <a:sym typeface="Symbol" pitchFamily="18" charset="2"/>
                  </a:rPr>
                  <a:t>Ti</a:t>
                </a: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)</a:t>
                </a:r>
                <a:r>
                  <a:rPr lang="en-US" altLang="en-US" dirty="0" smtClean="0">
                    <a:solidFill>
                      <a:srgbClr val="000000"/>
                    </a:solidFill>
                    <a:sym typeface="Symbol" pitchFamily="18" charset="2"/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006600"/>
                            </a:solidFill>
                            <a:latin typeface="Cambria Math"/>
                            <a:sym typeface="Symbol" pitchFamily="18" charset="2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en-US" i="1">
                                <a:solidFill>
                                  <a:srgbClr val="006600"/>
                                </a:solidFill>
                                <a:latin typeface="Cambria Math"/>
                                <a:sym typeface="Symbol" pitchFamily="18" charset="2"/>
                              </a:rPr>
                            </m:ctrlPr>
                          </m:dPr>
                          <m:e>
                            <m:r>
                              <a:rPr lang="en-US" altLang="en-US" i="0">
                                <a:solidFill>
                                  <a:srgbClr val="006600"/>
                                </a:solidFill>
                                <a:latin typeface="Cambria Math"/>
                                <a:sym typeface="Symbol" pitchFamily="18" charset="2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altLang="en-US" i="1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 pitchFamily="18" charset="2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altLang="en-US" i="1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 pitchFamily="18" charset="2"/>
                                      </a:rPr>
                                      <m:t>1−</m:t>
                                    </m:r>
                                    <m: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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h</m:t>
                                </m:r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en-US" i="1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a</m:t>
                                        </m:r>
                                        <m: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b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Ti</m:t>
                                    </m:r>
                                  </m:sub>
                                </m:sSub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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h</m:t>
                                </m:r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i</m:t>
                                    </m:r>
                                  </m:sub>
                                </m:sSub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; </m:t>
                                </m:r>
                                <m:sSub>
                                  <m:sSubPr>
                                    <m:ctrlPr>
                                      <a:rPr lang="en-US" altLang="en-US" i="1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ctrlPr>
                                          <a:rPr lang="en-US" altLang="en-US" i="1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a</m:t>
                                        </m:r>
                                        <m: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,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en-US" i="0">
                                            <a:solidFill>
                                              <a:srgbClr val="006600"/>
                                            </a:solidFill>
                                            <a:latin typeface="Cambria Math"/>
                                            <a:sym typeface="Symbol"/>
                                          </a:rPr>
                                          <m:t>b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en-US" i="0">
                                        <a:solidFill>
                                          <a:srgbClr val="006600"/>
                                        </a:solidFill>
                                        <a:latin typeface="Cambria Math"/>
                                        <a:sym typeface="Symbol"/>
                                      </a:rPr>
                                      <m:t>Ci</m:t>
                                    </m:r>
                                  </m:sub>
                                </m:sSub>
                                <m:r>
                                  <a:rPr lang="en-US" altLang="en-US" i="0">
                                    <a:solidFill>
                                      <a:srgbClr val="006600"/>
                                    </a:solidFill>
                                    <a:latin typeface="Cambria Math"/>
                                    <a:sym typeface="Symbol"/>
                                  </a:rPr>
                                  <m:t>)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en-US" b="0" i="1" smtClean="0">
                            <a:solidFill>
                              <a:srgbClr val="006600"/>
                            </a:solidFill>
                            <a:latin typeface="Cambria Math"/>
                            <a:sym typeface="Symbol" pitchFamily="18" charset="2"/>
                          </a:rPr>
                          <m:t>−1</m:t>
                        </m:r>
                      </m:sup>
                    </m:sSup>
                  </m:oMath>
                </a14:m>
                <a:endParaRPr lang="en-US" altLang="en-US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lvl="1" eaLnBrk="1" hangingPunct="1">
                  <a:spcBef>
                    <a:spcPct val="75000"/>
                  </a:spcBef>
                  <a:buFontTx/>
                  <a:buNone/>
                </a:pP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h</a:t>
                </a:r>
                <a:r>
                  <a:rPr lang="en-US" altLang="en-US" dirty="0" smtClean="0">
                    <a:sym typeface="Symbol" pitchFamily="18" charset="2"/>
                  </a:rPr>
                  <a:t> = marginal probability </a:t>
                </a:r>
                <a:r>
                  <a:rPr lang="en-US" altLang="en-US" dirty="0" err="1" smtClean="0">
                    <a:sym typeface="Symbol" pitchFamily="18" charset="2"/>
                  </a:rPr>
                  <a:t>fn</a:t>
                </a:r>
                <a:r>
                  <a:rPr lang="en-US" altLang="en-US" dirty="0" smtClean="0">
                    <a:sym typeface="Symbol" pitchFamily="18" charset="2"/>
                  </a:rPr>
                  <a:t> (Beta- or Negative Binomial)</a:t>
                </a:r>
              </a:p>
              <a:p>
                <a:pPr eaLnBrk="1" hangingPunct="1">
                  <a:spcBef>
                    <a:spcPts val="1200"/>
                  </a:spcBef>
                </a:pPr>
                <a:r>
                  <a:rPr lang="en-US" altLang="en-US" dirty="0" smtClean="0">
                    <a:solidFill>
                      <a:srgbClr val="000000"/>
                    </a:solidFill>
                    <a:sym typeface="Symbol" pitchFamily="18" charset="2"/>
                  </a:rPr>
                  <a:t>Posterior density of </a:t>
                </a:r>
                <a:r>
                  <a:rPr lang="en-US" altLang="en-US" dirty="0" smtClean="0">
                    <a:solidFill>
                      <a:srgbClr val="000000"/>
                    </a:solidFill>
                    <a:sym typeface="Symbol"/>
                  </a:rPr>
                  <a:t> straightforward, so can get unconditional posterior </a:t>
                </a:r>
                <a:r>
                  <a:rPr lang="en-US" altLang="en-US" dirty="0" smtClean="0">
                    <a:solidFill>
                      <a:srgbClr val="000000"/>
                    </a:solidFill>
                    <a:sym typeface="Symbol"/>
                  </a:rPr>
                  <a:t>probability as expectation of the conditional prob.</a:t>
                </a:r>
                <a:endParaRPr lang="en-US" altLang="en-US" dirty="0" smtClean="0">
                  <a:solidFill>
                    <a:srgbClr val="000000"/>
                  </a:solidFill>
                  <a:sym typeface="Symbol" pitchFamily="18" charset="2"/>
                </a:endParaRPr>
              </a:p>
              <a:p>
                <a:pPr eaLnBrk="1" hangingPunct="1">
                  <a:spcBef>
                    <a:spcPct val="30000"/>
                  </a:spcBef>
                </a:pPr>
                <a:r>
                  <a:rPr lang="en-US" altLang="en-US" dirty="0" smtClean="0">
                    <a:solidFill>
                      <a:srgbClr val="800000"/>
                    </a:solidFill>
                    <a:sym typeface="Symbol" pitchFamily="18" charset="2"/>
                  </a:rPr>
                  <a:t>How to determin</a:t>
                </a:r>
                <a:r>
                  <a:rPr lang="en-US" altLang="en-US" dirty="0" smtClean="0">
                    <a:solidFill>
                      <a:srgbClr val="990000"/>
                    </a:solidFill>
                    <a:sym typeface="Symbol" pitchFamily="18" charset="2"/>
                  </a:rPr>
                  <a:t>e </a:t>
                </a:r>
                <a:r>
                  <a:rPr lang="en-US" altLang="en-US" dirty="0">
                    <a:solidFill>
                      <a:srgbClr val="990000"/>
                    </a:solidFill>
                    <a:sym typeface="Symbol" pitchFamily="18" charset="2"/>
                  </a:rPr>
                  <a:t>(</a:t>
                </a:r>
                <a:r>
                  <a:rPr lang="en-US" altLang="en-US" dirty="0" err="1">
                    <a:solidFill>
                      <a:srgbClr val="990000"/>
                    </a:solidFill>
                    <a:sym typeface="Symbol" pitchFamily="18" charset="2"/>
                  </a:rPr>
                  <a:t>a,b</a:t>
                </a:r>
                <a:r>
                  <a:rPr lang="en-US" altLang="en-US" dirty="0">
                    <a:solidFill>
                      <a:srgbClr val="990000"/>
                    </a:solidFill>
                    <a:sym typeface="Symbol" pitchFamily="18" charset="2"/>
                  </a:rPr>
                  <a:t>)</a:t>
                </a:r>
                <a:r>
                  <a:rPr lang="en-US" altLang="en-US" baseline="-25000" dirty="0" err="1">
                    <a:solidFill>
                      <a:srgbClr val="990000"/>
                    </a:solidFill>
                    <a:sym typeface="Symbol" pitchFamily="18" charset="2"/>
                  </a:rPr>
                  <a:t>Ci</a:t>
                </a:r>
                <a:r>
                  <a:rPr lang="en-US" altLang="en-US" dirty="0">
                    <a:solidFill>
                      <a:srgbClr val="990000"/>
                    </a:solidFill>
                    <a:sym typeface="Symbol" pitchFamily="18" charset="2"/>
                  </a:rPr>
                  <a:t>, (</a:t>
                </a:r>
                <a:r>
                  <a:rPr lang="en-US" altLang="en-US" dirty="0" err="1" smtClean="0">
                    <a:solidFill>
                      <a:srgbClr val="990000"/>
                    </a:solidFill>
                    <a:sym typeface="Symbol" pitchFamily="18" charset="2"/>
                  </a:rPr>
                  <a:t>a,b</a:t>
                </a:r>
                <a:r>
                  <a:rPr lang="en-US" altLang="en-US" dirty="0" smtClean="0">
                    <a:solidFill>
                      <a:srgbClr val="990000"/>
                    </a:solidFill>
                    <a:sym typeface="Symbol" pitchFamily="18" charset="2"/>
                  </a:rPr>
                  <a:t>)</a:t>
                </a:r>
                <a:r>
                  <a:rPr lang="en-US" altLang="en-US" baseline="-25000" dirty="0" smtClean="0">
                    <a:solidFill>
                      <a:srgbClr val="990000"/>
                    </a:solidFill>
                    <a:sym typeface="Symbol" pitchFamily="18" charset="2"/>
                  </a:rPr>
                  <a:t>Ti</a:t>
                </a:r>
                <a:r>
                  <a:rPr lang="en-US" altLang="en-US" dirty="0" smtClean="0">
                    <a:solidFill>
                      <a:srgbClr val="990000"/>
                    </a:solidFill>
                    <a:sym typeface="Symbol" pitchFamily="18" charset="2"/>
                  </a:rPr>
                  <a:t>?</a:t>
                </a:r>
              </a:p>
              <a:p>
                <a:pPr lvl="1" eaLnBrk="1" hangingPunct="1">
                  <a:spcBef>
                    <a:spcPct val="35000"/>
                  </a:spcBef>
                </a:pPr>
                <a:r>
                  <a:rPr lang="en-US" altLang="en-US" dirty="0" smtClean="0">
                    <a:solidFill>
                      <a:srgbClr val="006600"/>
                    </a:solidFill>
                    <a:sym typeface="Symbol" pitchFamily="18" charset="2"/>
                  </a:rPr>
                  <a:t>What makes a test group outcome ‘interesting’ depends on control group outcome </a:t>
                </a:r>
              </a:p>
              <a:p>
                <a:pPr lvl="1" eaLnBrk="1" hangingPunct="1">
                  <a:spcBef>
                    <a:spcPct val="35000"/>
                  </a:spcBef>
                </a:pPr>
                <a:r>
                  <a:rPr lang="en-US" altLang="en-US" dirty="0" smtClean="0">
                    <a:solidFill>
                      <a:srgbClr val="000099"/>
                    </a:solidFill>
                    <a:sym typeface="Symbol" pitchFamily="18" charset="2"/>
                  </a:rPr>
                  <a:t>Us</a:t>
                </a:r>
                <a:r>
                  <a:rPr lang="en-US" altLang="en-US" dirty="0" smtClean="0">
                    <a:sym typeface="Symbol" pitchFamily="18" charset="2"/>
                  </a:rPr>
                  <a:t>e posterior density of </a:t>
                </a:r>
                <a:r>
                  <a:rPr lang="en-US" altLang="en-US" dirty="0" smtClean="0">
                    <a:sym typeface="Symbol"/>
                  </a:rPr>
                  <a:t></a:t>
                </a:r>
                <a:r>
                  <a:rPr lang="en-US" altLang="en-US" baseline="-25000" dirty="0" smtClean="0">
                    <a:sym typeface="Symbol" pitchFamily="18" charset="2"/>
                  </a:rPr>
                  <a:t>X</a:t>
                </a:r>
                <a:r>
                  <a:rPr lang="en-US" altLang="en-US" dirty="0" smtClean="0">
                    <a:sym typeface="Symbol" pitchFamily="18" charset="2"/>
                  </a:rPr>
                  <a:t> (control group) to determine prior density of </a:t>
                </a:r>
                <a:r>
                  <a:rPr lang="en-US" altLang="en-US" dirty="0" smtClean="0">
                    <a:sym typeface="Symbol"/>
                  </a:rPr>
                  <a:t></a:t>
                </a:r>
                <a:r>
                  <a:rPr lang="en-US" altLang="en-US" baseline="-25000" dirty="0" smtClean="0">
                    <a:sym typeface="Symbol" pitchFamily="18" charset="2"/>
                  </a:rPr>
                  <a:t>Y</a:t>
                </a:r>
                <a:r>
                  <a:rPr lang="en-US" altLang="en-US" dirty="0" smtClean="0">
                    <a:sym typeface="Symbol" pitchFamily="18" charset="2"/>
                  </a:rPr>
                  <a:t> (test group) for any AE</a:t>
                </a:r>
              </a:p>
            </p:txBody>
          </p:sp>
        </mc:Choice>
        <mc:Fallback>
          <p:sp>
            <p:nvSpPr>
              <p:cNvPr id="276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3"/>
                <a:stretch>
                  <a:fillRect l="-1000" t="-905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Rectangle 4"/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sp>
        <p:nvSpPr>
          <p:cNvPr id="11" name="Date Placeholder 3"/>
          <p:cNvSpPr txBox="1">
            <a:spLocks/>
          </p:cNvSpPr>
          <p:nvPr/>
        </p:nvSpPr>
        <p:spPr bwMode="auto">
          <a:xfrm>
            <a:off x="0" y="6561138"/>
            <a:ext cx="6769100" cy="296862"/>
          </a:xfrm>
          <a:prstGeom prst="rect">
            <a:avLst/>
          </a:prstGeom>
          <a:solidFill>
            <a:srgbClr val="008A8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FFFFFF"/>
                </a:solidFill>
                <a:latin typeface="Arial" charset="0"/>
                <a:ea typeface="+mj-ea"/>
                <a:cs typeface="+mj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altLang="en-US" dirty="0" smtClean="0"/>
              <a:t>December 9, 2016                                                     Bayes Screening for Adverse Events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932" y="463032"/>
            <a:ext cx="4402667" cy="2682950"/>
          </a:xfrm>
          <a:prstGeom prst="rect">
            <a:avLst/>
          </a:prstGeom>
          <a:solidFill>
            <a:srgbClr val="FFFFFF"/>
          </a:solidFill>
          <a:ln>
            <a:noFill/>
          </a:ln>
          <a:ex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Choosing the Prior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73075"/>
            <a:ext cx="4741334" cy="2727325"/>
          </a:xfrm>
          <a:noFill/>
        </p:spPr>
        <p:txBody>
          <a:bodyPr/>
          <a:lstStyle/>
          <a:p>
            <a:pPr eaLnBrk="1" hangingPunct="1"/>
            <a:r>
              <a:rPr lang="en-US" altLang="en-US" dirty="0">
                <a:sym typeface="Symbol" pitchFamily="18" charset="2"/>
              </a:rPr>
              <a:t>Screening process defined by </a:t>
            </a:r>
            <a:r>
              <a:rPr lang="en-US" altLang="en-US" baseline="-25000" dirty="0">
                <a:sym typeface="Symbol" pitchFamily="18" charset="2"/>
              </a:rPr>
              <a:t>0</a:t>
            </a:r>
            <a:r>
              <a:rPr lang="en-US" altLang="en-US" dirty="0">
                <a:sym typeface="Symbol" pitchFamily="18" charset="2"/>
              </a:rPr>
              <a:t>, 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, &amp; </a:t>
            </a:r>
            <a:r>
              <a:rPr lang="en-US" altLang="en-US" dirty="0" err="1">
                <a:sym typeface="Symbol" pitchFamily="18" charset="2"/>
              </a:rPr>
              <a:t>M</a:t>
            </a:r>
            <a:r>
              <a:rPr lang="en-US" altLang="en-US" baseline="-25000" dirty="0" err="1">
                <a:sym typeface="Symbol" pitchFamily="18" charset="2"/>
              </a:rPr>
              <a:t>crit</a:t>
            </a:r>
            <a:r>
              <a:rPr lang="en-US" altLang="en-US" dirty="0">
                <a:solidFill>
                  <a:srgbClr val="660033"/>
                </a:solidFill>
                <a:sym typeface="Symbol" pitchFamily="18" charset="2"/>
              </a:rPr>
              <a:t> 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(m)</a:t>
            </a: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= prior </a:t>
            </a:r>
            <a:r>
              <a:rPr lang="en-US" altLang="en-US" dirty="0" err="1">
                <a:solidFill>
                  <a:srgbClr val="000099"/>
                </a:solidFill>
                <a:sym typeface="Symbol" pitchFamily="18" charset="2"/>
              </a:rPr>
              <a:t>cdf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 of M, depends on (</a:t>
            </a:r>
            <a:r>
              <a:rPr lang="en-US" altLang="en-US" dirty="0" err="1">
                <a:solidFill>
                  <a:srgbClr val="000099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)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If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same process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, </a:t>
            </a: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then</a:t>
            </a:r>
          </a:p>
          <a:p>
            <a:pPr marL="0" indent="0" eaLnBrk="1" hangingPunct="1">
              <a:spcBef>
                <a:spcPts val="300"/>
              </a:spcBef>
              <a:buNone/>
            </a:pP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  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(m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 =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M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(m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>
                <a:solidFill>
                  <a:srgbClr val="7030A0"/>
                </a:solidFill>
                <a:sym typeface="Symbol" pitchFamily="18" charset="2"/>
              </a:rPr>
              <a:t>Ci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, (</a:t>
            </a:r>
            <a:r>
              <a:rPr lang="en-US" altLang="en-US" dirty="0" err="1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-39429" y="3145982"/>
            <a:ext cx="9183429" cy="340367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 eaLnBrk="1" hangingPunct="1"/>
            <a:r>
              <a:rPr lang="en-US" altLang="en-US" kern="0" dirty="0" smtClean="0">
                <a:sym typeface="Symbol" pitchFamily="18" charset="2"/>
              </a:rPr>
              <a:t>Require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M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crit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>
                <a:solidFill>
                  <a:srgbClr val="7030A0"/>
                </a:solidFill>
                <a:sym typeface="Symbol" pitchFamily="18" charset="2"/>
              </a:rPr>
              <a:t>Ci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, (</a:t>
            </a:r>
            <a:r>
              <a:rPr lang="en-US" altLang="en-US" dirty="0" err="1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 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 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/>
              </a:rPr>
              <a:t>0</a:t>
            </a:r>
            <a:endParaRPr lang="en-US" altLang="en-US" kern="0" dirty="0" smtClean="0">
              <a:solidFill>
                <a:srgbClr val="006600"/>
              </a:solidFill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If 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different processes</a:t>
            </a: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then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M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(m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= F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M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(m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,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 smtClean="0">
                <a:solidFill>
                  <a:srgbClr val="7030A0"/>
                </a:solidFill>
                <a:sym typeface="Symbol" pitchFamily="18" charset="2"/>
              </a:rPr>
              <a:t>Ti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, 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Require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F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M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m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crit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, 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 smtClean="0">
                <a:solidFill>
                  <a:srgbClr val="7030A0"/>
                </a:solidFill>
                <a:sym typeface="Symbol" pitchFamily="18" charset="2"/>
              </a:rPr>
              <a:t>Ti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, (</a:t>
            </a:r>
            <a:r>
              <a:rPr lang="en-US" altLang="en-US" dirty="0" err="1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) 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 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/>
              </a:rPr>
              <a:t>1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Need additional condition for uniqueness:</a:t>
            </a:r>
          </a:p>
          <a:p>
            <a:pPr lvl="1"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Assume </a:t>
            </a:r>
            <a:r>
              <a:rPr lang="en-US" altLang="en-US" dirty="0">
                <a:solidFill>
                  <a:srgbClr val="000099"/>
                </a:solidFill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rgbClr val="000099"/>
                </a:solidFill>
                <a:sym typeface="Symbol" pitchFamily="18" charset="2"/>
              </a:rPr>
              <a:t>a,b</a:t>
            </a: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)</a:t>
            </a:r>
            <a:r>
              <a:rPr lang="en-US" altLang="en-US" baseline="-25000" dirty="0" err="1" smtClean="0">
                <a:solidFill>
                  <a:srgbClr val="000099"/>
                </a:solidFill>
                <a:sym typeface="Symbol" pitchFamily="18" charset="2"/>
              </a:rPr>
              <a:t>Ci</a:t>
            </a:r>
            <a:r>
              <a:rPr lang="en-US" altLang="en-US" dirty="0" smtClean="0">
                <a:solidFill>
                  <a:srgbClr val="000099"/>
                </a:solidFill>
                <a:sym typeface="Symbol" pitchFamily="18" charset="2"/>
              </a:rPr>
              <a:t> such that 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E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post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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/>
              </a:rPr>
              <a:t>i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 ; </a:t>
            </a:r>
            <a:r>
              <a:rPr lang="en-US" altLang="en-US" dirty="0">
                <a:solidFill>
                  <a:srgbClr val="006600"/>
                </a:solidFill>
                <a:sym typeface="Symbol" pitchFamily="18" charset="2"/>
              </a:rPr>
              <a:t>(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a,b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baseline="-25000" dirty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) = 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 or 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x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baseline="-25000" dirty="0" smtClean="0">
                <a:solidFill>
                  <a:srgbClr val="006600"/>
                </a:solidFill>
                <a:sym typeface="Symbol" pitchFamily="18" charset="2"/>
              </a:rPr>
              <a:t> </a:t>
            </a:r>
            <a:r>
              <a:rPr lang="en-US" altLang="en-US" dirty="0" smtClean="0">
                <a:solidFill>
                  <a:srgbClr val="006600"/>
                </a:solidFill>
                <a:sym typeface="Symbol" pitchFamily="18" charset="2"/>
              </a:rPr>
              <a:t>/</a:t>
            </a:r>
            <a:r>
              <a:rPr lang="en-US" altLang="en-US" dirty="0" err="1" smtClean="0">
                <a:solidFill>
                  <a:srgbClr val="006600"/>
                </a:solidFill>
                <a:sym typeface="Symbol" pitchFamily="18" charset="2"/>
              </a:rPr>
              <a:t>n</a:t>
            </a:r>
            <a:r>
              <a:rPr lang="en-US" altLang="en-US" baseline="-25000" dirty="0" err="1" smtClean="0">
                <a:solidFill>
                  <a:srgbClr val="006600"/>
                </a:solidFill>
                <a:sym typeface="Symbol" pitchFamily="18" charset="2"/>
              </a:rPr>
              <a:t>Ci</a:t>
            </a:r>
            <a:endParaRPr lang="en-US" altLang="en-US" dirty="0">
              <a:solidFill>
                <a:srgbClr val="006600"/>
              </a:solidFill>
              <a:sym typeface="Symbol" pitchFamily="18" charset="2"/>
            </a:endParaRPr>
          </a:p>
          <a:p>
            <a:pPr lvl="1" eaLnBrk="1" hangingPunct="1">
              <a:spcBef>
                <a:spcPts val="1200"/>
              </a:spcBef>
            </a:pPr>
            <a:r>
              <a:rPr lang="en-US" altLang="en-US" kern="0" dirty="0" smtClean="0">
                <a:solidFill>
                  <a:srgbClr val="000099"/>
                </a:solidFill>
                <a:sym typeface="Symbol" pitchFamily="18" charset="2"/>
              </a:rPr>
              <a:t>Take </a:t>
            </a:r>
            <a:r>
              <a:rPr lang="en-US" altLang="en-US" kern="0" dirty="0" err="1" smtClean="0">
                <a:solidFill>
                  <a:srgbClr val="006600"/>
                </a:solidFill>
                <a:sym typeface="Symbol" pitchFamily="18" charset="2"/>
              </a:rPr>
              <a:t>b</a:t>
            </a:r>
            <a:r>
              <a:rPr lang="en-US" altLang="en-US" kern="0" baseline="-25000" dirty="0" err="1" smtClean="0">
                <a:solidFill>
                  <a:srgbClr val="006600"/>
                </a:solidFill>
                <a:sym typeface="Symbol" pitchFamily="18" charset="2"/>
              </a:rPr>
              <a:t>Ti</a:t>
            </a:r>
            <a:r>
              <a:rPr lang="en-US" altLang="en-US" kern="0" dirty="0" smtClean="0">
                <a:solidFill>
                  <a:srgbClr val="006600"/>
                </a:solidFill>
                <a:sym typeface="Symbol" pitchFamily="18" charset="2"/>
              </a:rPr>
              <a:t> = </a:t>
            </a:r>
            <a:r>
              <a:rPr lang="en-US" altLang="en-US" kern="0" dirty="0" err="1" smtClean="0">
                <a:solidFill>
                  <a:srgbClr val="006600"/>
                </a:solidFill>
                <a:sym typeface="Symbol" pitchFamily="18" charset="2"/>
              </a:rPr>
              <a:t>b</a:t>
            </a:r>
            <a:r>
              <a:rPr lang="en-US" altLang="en-US" kern="0" baseline="-25000" dirty="0" err="1" smtClean="0">
                <a:solidFill>
                  <a:srgbClr val="006600"/>
                </a:solidFill>
                <a:sym typeface="Symbol" pitchFamily="18" charset="2"/>
              </a:rPr>
              <a:t>Ci</a:t>
            </a:r>
            <a:r>
              <a:rPr lang="en-US" altLang="en-US" kern="0" dirty="0" smtClean="0">
                <a:solidFill>
                  <a:srgbClr val="000099"/>
                </a:solidFill>
                <a:sym typeface="Symbol" pitchFamily="18" charset="2"/>
              </a:rPr>
              <a:t>  [arbitrary, but convenient]</a:t>
            </a:r>
          </a:p>
          <a:p>
            <a:pPr eaLnBrk="1" hangingPunct="1">
              <a:spcBef>
                <a:spcPts val="1200"/>
              </a:spcBef>
            </a:pPr>
            <a:endParaRPr lang="en-US" altLang="en-US" kern="0" dirty="0">
              <a:solidFill>
                <a:srgbClr val="000099"/>
              </a:solidFill>
              <a:sym typeface="Symbol" pitchFamily="18" charset="2"/>
            </a:endParaRPr>
          </a:p>
          <a:p>
            <a:pPr eaLnBrk="1" hangingPunct="1">
              <a:lnSpc>
                <a:spcPct val="105000"/>
              </a:lnSpc>
              <a:spcBef>
                <a:spcPct val="50000"/>
              </a:spcBef>
              <a:spcAft>
                <a:spcPct val="10000"/>
              </a:spcAft>
              <a:buFontTx/>
              <a:buNone/>
            </a:pPr>
            <a:endParaRPr lang="en-US" altLang="en-US" kern="0" baseline="30000" dirty="0" smtClean="0">
              <a:sym typeface="Symbol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87332" y="1329267"/>
            <a:ext cx="938077" cy="430887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chemeClr val="tx2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F</a:t>
            </a:r>
            <a:r>
              <a:rPr lang="en-US" sz="2200" baseline="-25000" dirty="0" smtClean="0">
                <a:solidFill>
                  <a:schemeClr val="tx2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 smtClean="0">
                <a:solidFill>
                  <a:schemeClr val="tx2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(m)</a:t>
            </a:r>
            <a:endParaRPr lang="en-US" sz="2200" dirty="0">
              <a:solidFill>
                <a:schemeClr val="tx2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809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Diagnostic Properties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</a:t>
            </a:r>
            <a:r>
              <a:rPr lang="en-US" altLang="en-US" dirty="0" err="1" smtClean="0"/>
              <a:t>i-th</a:t>
            </a:r>
            <a:r>
              <a:rPr lang="en-US" altLang="en-US" dirty="0" smtClean="0"/>
              <a:t> event count pair, given </a:t>
            </a:r>
            <a:r>
              <a:rPr lang="en-US" altLang="en-US" dirty="0" smtClean="0">
                <a:sym typeface="Symbol" pitchFamily="18" charset="2"/>
              </a:rPr>
              <a:t>,</a:t>
            </a:r>
          </a:p>
          <a:p>
            <a:pPr eaLnBrk="1" hangingPunct="1">
              <a:buFontTx/>
              <a:buNone/>
            </a:pPr>
            <a:r>
              <a:rPr lang="en-US" altLang="en-US" dirty="0" smtClean="0"/>
              <a:t>		D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0     if </a:t>
            </a:r>
            <a:r>
              <a:rPr lang="en-US" altLang="en-US" dirty="0" err="1" smtClean="0"/>
              <a:t>P</a:t>
            </a:r>
            <a:r>
              <a:rPr lang="en-US" altLang="en-US" baseline="-25000" dirty="0" err="1" smtClean="0"/>
              <a:t>post</a:t>
            </a:r>
            <a:r>
              <a:rPr lang="en-US" altLang="en-US" dirty="0" smtClean="0"/>
              <a:t>(</a:t>
            </a:r>
            <a:r>
              <a:rPr lang="en-US" altLang="en-US" dirty="0" smtClean="0">
                <a:sym typeface="Symbol" pitchFamily="18" charset="2"/>
              </a:rPr>
              <a:t>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0) &gt; </a:t>
            </a:r>
          </a:p>
          <a:p>
            <a:pPr lvl="1" eaLnBrk="1" hangingPunct="1">
              <a:buFontTx/>
              <a:buNone/>
            </a:pPr>
            <a:r>
              <a:rPr lang="en-US" altLang="en-US" dirty="0" smtClean="0">
                <a:sym typeface="Symbol" pitchFamily="18" charset="2"/>
              </a:rPr>
              <a:t> 		</a:t>
            </a:r>
            <a:r>
              <a:rPr lang="en-US" altLang="en-US" dirty="0" smtClean="0"/>
              <a:t>D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= </a:t>
            </a:r>
            <a:r>
              <a:rPr lang="en-US" altLang="en-US" dirty="0" smtClean="0">
                <a:sym typeface="Symbol" pitchFamily="18" charset="2"/>
              </a:rPr>
              <a:t>1        </a:t>
            </a:r>
            <a:r>
              <a:rPr lang="en-US" altLang="en-US" dirty="0" err="1" smtClean="0">
                <a:sym typeface="Symbol" pitchFamily="18" charset="2"/>
              </a:rPr>
              <a:t>P</a:t>
            </a:r>
            <a:r>
              <a:rPr lang="en-US" altLang="en-US" baseline="-25000" dirty="0" err="1" smtClean="0">
                <a:sym typeface="Symbol" pitchFamily="18" charset="2"/>
              </a:rPr>
              <a:t>post</a:t>
            </a:r>
            <a:r>
              <a:rPr lang="en-US" altLang="en-US" dirty="0" smtClean="0">
                <a:sym typeface="Symbol" pitchFamily="18" charset="2"/>
              </a:rPr>
              <a:t>(</a:t>
            </a:r>
            <a:r>
              <a:rPr lang="en-US" altLang="en-US" baseline="-25000" dirty="0" err="1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0) &lt; 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Given </a:t>
            </a:r>
            <a:r>
              <a:rPr lang="en-US" altLang="en-US" baseline="-25000" dirty="0" smtClean="0">
                <a:sym typeface="Symbol" pitchFamily="18" charset="2"/>
              </a:rPr>
              <a:t>0</a:t>
            </a:r>
            <a:r>
              <a:rPr lang="en-US" altLang="en-US" dirty="0" smtClean="0">
                <a:sym typeface="Symbol" pitchFamily="18" charset="2"/>
              </a:rPr>
              <a:t>, </a:t>
            </a:r>
            <a:r>
              <a:rPr lang="en-US" altLang="en-US" baseline="-25000" dirty="0" smtClean="0">
                <a:sym typeface="Symbol" pitchFamily="18" charset="2"/>
              </a:rPr>
              <a:t>1</a:t>
            </a:r>
            <a:r>
              <a:rPr lang="en-US" altLang="en-US" dirty="0" smtClean="0">
                <a:sym typeface="Symbol" pitchFamily="18" charset="2"/>
              </a:rPr>
              <a:t>, </a:t>
            </a:r>
            <a:r>
              <a:rPr lang="en-US" altLang="en-US" dirty="0" smtClean="0">
                <a:sym typeface="Symbol"/>
              </a:rPr>
              <a:t></a:t>
            </a:r>
            <a:r>
              <a:rPr lang="en-US" altLang="en-US" dirty="0" smtClean="0">
                <a:sym typeface="Symbol" pitchFamily="18" charset="2"/>
              </a:rPr>
              <a:t>, (</a:t>
            </a:r>
            <a:r>
              <a:rPr lang="en-US" altLang="en-US" dirty="0" err="1" smtClean="0">
                <a:sym typeface="Symbol" pitchFamily="18" charset="2"/>
              </a:rPr>
              <a:t>a,b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-25000" dirty="0" err="1" smtClean="0">
                <a:sym typeface="Symbol" pitchFamily="18" charset="2"/>
              </a:rPr>
              <a:t>Ci</a:t>
            </a:r>
            <a:r>
              <a:rPr lang="en-US" altLang="en-US" dirty="0" smtClean="0">
                <a:sym typeface="Symbol" pitchFamily="18" charset="2"/>
              </a:rPr>
              <a:t> </a:t>
            </a:r>
            <a:r>
              <a:rPr lang="en-US" altLang="en-US" sz="2800" dirty="0" smtClean="0">
                <a:sym typeface="Symbol" pitchFamily="18" charset="2"/>
              </a:rPr>
              <a:t>,</a:t>
            </a:r>
            <a:r>
              <a:rPr lang="en-US" altLang="en-US" dirty="0">
                <a:sym typeface="Symbol" pitchFamily="18" charset="2"/>
              </a:rPr>
              <a:t> (</a:t>
            </a:r>
            <a:r>
              <a:rPr lang="en-US" altLang="en-US" dirty="0" err="1" smtClean="0">
                <a:sym typeface="Symbol" pitchFamily="18" charset="2"/>
              </a:rPr>
              <a:t>a,b</a:t>
            </a:r>
            <a:r>
              <a:rPr lang="en-US" altLang="en-US" dirty="0" smtClean="0">
                <a:sym typeface="Symbol" pitchFamily="18" charset="2"/>
              </a:rPr>
              <a:t>)</a:t>
            </a:r>
            <a:r>
              <a:rPr lang="en-US" altLang="en-US" baseline="-25000" dirty="0" smtClean="0">
                <a:sym typeface="Symbol" pitchFamily="18" charset="2"/>
              </a:rPr>
              <a:t>Ti</a:t>
            </a:r>
            <a:r>
              <a:rPr lang="en-US" altLang="en-US" dirty="0" smtClean="0">
                <a:sym typeface="Symbol" pitchFamily="18" charset="2"/>
              </a:rPr>
              <a:t> , &amp; </a:t>
            </a:r>
            <a:r>
              <a:rPr lang="en-US" altLang="en-US" dirty="0" smtClean="0">
                <a:solidFill>
                  <a:srgbClr val="660033"/>
                </a:solidFill>
                <a:sym typeface="Symbol" pitchFamily="18" charset="2"/>
              </a:rPr>
              <a:t>true value of </a:t>
            </a:r>
            <a:r>
              <a:rPr lang="en-US" altLang="en-US" baseline="-25000" dirty="0" err="1" smtClean="0">
                <a:solidFill>
                  <a:srgbClr val="660033"/>
                </a:solidFill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, 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P(D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1) = probability of (x, y) pairs for which D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1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ym typeface="Symbol" pitchFamily="18" charset="2"/>
              </a:rPr>
              <a:t>P(D</a:t>
            </a:r>
            <a:r>
              <a:rPr lang="en-US" altLang="en-US" baseline="-25000" dirty="0" smtClean="0">
                <a:sym typeface="Symbol" pitchFamily="18" charset="2"/>
              </a:rPr>
              <a:t>i</a:t>
            </a:r>
            <a:r>
              <a:rPr lang="en-US" altLang="en-US" dirty="0" smtClean="0">
                <a:sym typeface="Symbol" pitchFamily="18" charset="2"/>
              </a:rPr>
              <a:t> = 0; </a:t>
            </a:r>
            <a:r>
              <a:rPr lang="en-US" altLang="en-US" dirty="0" smtClean="0">
                <a:sym typeface="Symbol"/>
              </a:rPr>
              <a:t></a:t>
            </a:r>
            <a:r>
              <a:rPr lang="en-US" altLang="en-US" baseline="-25000" dirty="0" err="1" smtClean="0">
                <a:sym typeface="Symbol"/>
              </a:rPr>
              <a:t>i</a:t>
            </a:r>
            <a:r>
              <a:rPr lang="en-US" altLang="en-US" dirty="0" smtClean="0">
                <a:sym typeface="Symbol"/>
              </a:rPr>
              <a:t> = 0) = 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Specificity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ym typeface="Symbol"/>
              </a:rPr>
              <a:t>P(D</a:t>
            </a:r>
            <a:r>
              <a:rPr lang="en-US" altLang="en-US" baseline="-25000" dirty="0" smtClean="0">
                <a:sym typeface="Symbol"/>
              </a:rPr>
              <a:t>i</a:t>
            </a:r>
            <a:r>
              <a:rPr lang="en-US" altLang="en-US" dirty="0" smtClean="0">
                <a:sym typeface="Symbol"/>
              </a:rPr>
              <a:t> = 1; </a:t>
            </a:r>
            <a:r>
              <a:rPr lang="en-US" altLang="en-US" baseline="-25000" dirty="0" err="1" smtClean="0">
                <a:sym typeface="Symbol"/>
              </a:rPr>
              <a:t>i</a:t>
            </a:r>
            <a:r>
              <a:rPr lang="en-US" altLang="en-US" dirty="0" smtClean="0">
                <a:sym typeface="Symbol"/>
              </a:rPr>
              <a:t> = 1) = 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Sensitivity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P(</a:t>
            </a:r>
            <a:r>
              <a:rPr lang="en-US" altLang="en-US" baseline="-25000" dirty="0" err="1" smtClean="0">
                <a:solidFill>
                  <a:srgbClr val="000099"/>
                </a:solidFill>
                <a:sym typeface="Symbol"/>
              </a:rPr>
              <a:t>i</a:t>
            </a: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 = 1; D</a:t>
            </a:r>
            <a:r>
              <a:rPr lang="en-US" altLang="en-US" baseline="-25000" dirty="0" smtClean="0">
                <a:solidFill>
                  <a:srgbClr val="000099"/>
                </a:solidFill>
                <a:sym typeface="Symbol"/>
              </a:rPr>
              <a:t>i</a:t>
            </a: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 = 0) =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 MDR (Missed Discovery Rate)</a:t>
            </a:r>
          </a:p>
          <a:p>
            <a:pPr lvl="1"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P(</a:t>
            </a:r>
            <a:r>
              <a:rPr lang="en-US" altLang="en-US" baseline="-25000" dirty="0" err="1" smtClean="0">
                <a:solidFill>
                  <a:srgbClr val="000099"/>
                </a:solidFill>
                <a:sym typeface="Symbol"/>
              </a:rPr>
              <a:t>i</a:t>
            </a: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 = 0; D</a:t>
            </a:r>
            <a:r>
              <a:rPr lang="en-US" altLang="en-US" baseline="-25000" dirty="0" smtClean="0">
                <a:solidFill>
                  <a:srgbClr val="000099"/>
                </a:solidFill>
                <a:sym typeface="Symbol"/>
              </a:rPr>
              <a:t>i</a:t>
            </a:r>
            <a:r>
              <a:rPr lang="en-US" altLang="en-US" dirty="0" smtClean="0">
                <a:solidFill>
                  <a:srgbClr val="000099"/>
                </a:solidFill>
                <a:sym typeface="Symbol"/>
              </a:rPr>
              <a:t> = 1) =</a:t>
            </a:r>
            <a:r>
              <a:rPr lang="en-US" altLang="en-US" dirty="0" smtClean="0">
                <a:solidFill>
                  <a:srgbClr val="006600"/>
                </a:solidFill>
                <a:sym typeface="Symbol"/>
              </a:rPr>
              <a:t> FDR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>
                <a:solidFill>
                  <a:srgbClr val="000000"/>
                </a:solidFill>
                <a:sym typeface="Symbol"/>
              </a:rPr>
              <a:t>All of these can be calculated easily</a:t>
            </a:r>
            <a:endParaRPr lang="en-US" altLang="en-US" dirty="0" smtClean="0">
              <a:solidFill>
                <a:srgbClr val="000000"/>
              </a:solidFill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 smtClean="0">
              <a:sym typeface="Symbol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dirty="0" smtClean="0">
              <a:sym typeface="Symbol" pitchFamily="18" charset="2"/>
            </a:endParaRP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charset="0"/>
              <a:cs typeface="Arial" charset="0"/>
            </a:endParaRPr>
          </a:p>
        </p:txBody>
      </p:sp>
      <p:graphicFrame>
        <p:nvGraphicFramePr>
          <p:cNvPr id="35847" name="Object 4"/>
          <p:cNvGraphicFramePr>
            <a:graphicFrameLocks noChangeAspect="1"/>
          </p:cNvGraphicFramePr>
          <p:nvPr/>
        </p:nvGraphicFramePr>
        <p:xfrm>
          <a:off x="3563938" y="3556000"/>
          <a:ext cx="22383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9" name="Equation" r:id="rId4" imgW="114250" imgH="431613" progId="Equation.3">
                  <p:embed/>
                </p:oleObj>
              </mc:Choice>
              <mc:Fallback>
                <p:oleObj name="Equation" r:id="rId4" imgW="114250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3556000"/>
                        <a:ext cx="22383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MyStuff\Projects\AdvExpNew\StatMed\newFigure3.t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07" y="1363132"/>
            <a:ext cx="8303259" cy="513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 Among Diagnostic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6"/>
            <a:ext cx="9144000" cy="856191"/>
          </a:xfrm>
        </p:spPr>
        <p:txBody>
          <a:bodyPr/>
          <a:lstStyle/>
          <a:p>
            <a:r>
              <a:rPr lang="en-US" dirty="0" smtClean="0"/>
              <a:t>Sensitivity &amp; Specificity do not depend on prevalence</a:t>
            </a:r>
          </a:p>
          <a:p>
            <a:r>
              <a:rPr lang="en-US" dirty="0" smtClean="0">
                <a:solidFill>
                  <a:srgbClr val="990000"/>
                </a:solidFill>
              </a:rPr>
              <a:t>But FDR and MDR do depend on prevalence</a:t>
            </a:r>
            <a:endParaRPr lang="en-US" dirty="0">
              <a:solidFill>
                <a:srgbClr val="99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46668" y="318346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497667" y="31495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50734" y="3183466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87067" y="312420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31334" y="574039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50734" y="575733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61667" y="5740399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Rare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359401" y="315806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119534" y="313266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29934" y="57403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300134" y="5748866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077201" y="576579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6600"/>
                </a:solidFill>
              </a:rPr>
              <a:t>Common</a:t>
            </a:r>
            <a:endParaRPr lang="en-US" sz="1400" dirty="0">
              <a:solidFill>
                <a:srgbClr val="0066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32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867" y="2635250"/>
            <a:ext cx="8915400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 1 (Mehrotra &amp; Heyse SMMR2004)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89263"/>
            <a:ext cx="7772400" cy="87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655630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Excerpted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Adverse events from a study of a vaccine</a:t>
            </a:r>
          </a:p>
          <a:p>
            <a:pPr eaLnBrk="1" hangingPunct="1"/>
            <a:r>
              <a:rPr lang="en-US" altLang="en-US" dirty="0"/>
              <a:t>Star identifies events with unadjusted p &lt; 0.05</a:t>
            </a:r>
          </a:p>
          <a:p>
            <a:pPr eaLnBrk="1" hangingPunct="1"/>
            <a:r>
              <a:rPr lang="en-US" altLang="en-US" dirty="0">
                <a:solidFill>
                  <a:schemeClr val="tx2"/>
                </a:solidFill>
              </a:rPr>
              <a:t>Only event 17 remained ‘significant’ after applying M&amp;H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	double FDR adjustment keeping FDR at 1% or less</a:t>
            </a:r>
          </a:p>
          <a:p>
            <a:pPr eaLnBrk="1" hangingPunct="1">
              <a:buFontTx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Many more events, but none with ‘interesting’ odds ratios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243507"/>
            <a:ext cx="9083675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4889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5"/>
            <a:ext cx="9144000" cy="632711"/>
          </a:xfrm>
        </p:spPr>
        <p:txBody>
          <a:bodyPr/>
          <a:lstStyle/>
          <a:p>
            <a:r>
              <a:rPr lang="en-US" dirty="0" smtClean="0"/>
              <a:t>Findings with M* = 2 or 4 (</a:t>
            </a:r>
            <a:r>
              <a:rPr lang="en-US" dirty="0" err="1" smtClean="0"/>
              <a:t>p</a:t>
            </a:r>
            <a:r>
              <a:rPr lang="en-US" baseline="-25000" dirty="0" err="1" smtClean="0"/>
              <a:t>SP</a:t>
            </a:r>
            <a:r>
              <a:rPr lang="en-US" dirty="0" smtClean="0"/>
              <a:t> only), </a:t>
            </a:r>
            <a:r>
              <a:rPr lang="en-US" dirty="0" smtClean="0">
                <a:sym typeface="Symbol"/>
              </a:rPr>
              <a:t>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= 0.99, </a:t>
            </a:r>
            <a:r>
              <a:rPr lang="en-US" baseline="-25000" dirty="0" smtClean="0">
                <a:sym typeface="Symbol"/>
              </a:rPr>
              <a:t>1</a:t>
            </a:r>
            <a:r>
              <a:rPr lang="en-US" dirty="0" smtClean="0">
                <a:sym typeface="Symbol"/>
              </a:rPr>
              <a:t> = 0.15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54715"/>
              </p:ext>
            </p:extLst>
          </p:nvPr>
        </p:nvGraphicFramePr>
        <p:xfrm>
          <a:off x="-1" y="1137685"/>
          <a:ext cx="8963027" cy="317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771"/>
                <a:gridCol w="564462"/>
                <a:gridCol w="564462"/>
                <a:gridCol w="829253"/>
                <a:gridCol w="1165201"/>
                <a:gridCol w="1165201"/>
                <a:gridCol w="1065355"/>
                <a:gridCol w="1036378"/>
                <a:gridCol w="1035620"/>
                <a:gridCol w="741324"/>
              </a:tblGrid>
              <a:tr h="489096"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sz="2000" b="0" baseline="-25000" dirty="0" err="1" smtClean="0">
                          <a:solidFill>
                            <a:srgbClr val="000000"/>
                          </a:solidFill>
                        </a:rPr>
                        <a:t>SP</a:t>
                      </a:r>
                      <a:endParaRPr lang="en-US" sz="20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lang="en-US" sz="2000" b="0" baseline="-25000" dirty="0" err="1" smtClean="0">
                          <a:solidFill>
                            <a:srgbClr val="000000"/>
                          </a:solidFill>
                        </a:rPr>
                        <a:t>SP</a:t>
                      </a:r>
                      <a:endParaRPr lang="en-US" sz="2000" b="0" baseline="-2500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Posterior</a:t>
                      </a:r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 probability that OR &lt;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91091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Evnt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2000" b="0" baseline="-25000" dirty="0" err="1" smtClean="0">
                          <a:solidFill>
                            <a:srgbClr val="000000"/>
                          </a:solidFill>
                        </a:rPr>
                        <a:t>T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err="1" smtClean="0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lang="en-US" sz="2000" b="0" baseline="-25000" dirty="0" err="1" smtClean="0">
                          <a:solidFill>
                            <a:srgbClr val="000000"/>
                          </a:solidFill>
                        </a:rPr>
                        <a:t>C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OR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baseline="0" dirty="0" smtClean="0">
                          <a:solidFill>
                            <a:srgbClr val="000000"/>
                          </a:solidFill>
                        </a:rPr>
                        <a:t>(M*=2)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(M*=4)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1.3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1.5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6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7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3.24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0.59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0.06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0.22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24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2.35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0.99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0.17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75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43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2.13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&gt; 0.99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0.17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32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4.10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0.08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&lt; 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0.16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38913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34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7.08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1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&lt; 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0.01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0.02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>
                          <a:solidFill>
                            <a:srgbClr val="000000"/>
                          </a:solidFill>
                        </a:rPr>
                        <a:t>0.16</a:t>
                      </a:r>
                      <a:endParaRPr lang="en-US" sz="2000" b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0" y="4527624"/>
            <a:ext cx="9144000" cy="197950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Char char="o"/>
              <a:defRPr sz="2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kern="0" dirty="0" smtClean="0"/>
              <a:t>Picked up rare events with large odds ratio values</a:t>
            </a:r>
          </a:p>
          <a:p>
            <a:pPr>
              <a:spcBef>
                <a:spcPts val="1200"/>
              </a:spcBef>
            </a:pPr>
            <a:r>
              <a:rPr lang="en-US" kern="0" dirty="0" smtClean="0">
                <a:sym typeface="Symbol"/>
              </a:rPr>
              <a:t>Setting M* = 4 caused most events to pass the screen (because 2 is closer to 1 than to 4)</a:t>
            </a:r>
          </a:p>
          <a:p>
            <a:pPr>
              <a:spcBef>
                <a:spcPts val="1200"/>
              </a:spcBef>
            </a:pPr>
            <a:r>
              <a:rPr lang="en-US" kern="0" dirty="0" smtClean="0">
                <a:sym typeface="Symbol"/>
              </a:rPr>
              <a:t>Magnitude of elevation not very high, put </a:t>
            </a:r>
            <a:r>
              <a:rPr lang="en-US" kern="0" dirty="0" err="1" smtClean="0">
                <a:sym typeface="Symbol"/>
              </a:rPr>
              <a:t>p</a:t>
            </a:r>
            <a:r>
              <a:rPr lang="en-US" kern="0" baseline="-25000" dirty="0" err="1" smtClean="0">
                <a:sym typeface="Symbol"/>
              </a:rPr>
              <a:t>SP</a:t>
            </a:r>
            <a:r>
              <a:rPr lang="en-US" kern="0" dirty="0" smtClean="0">
                <a:sym typeface="Symbol"/>
              </a:rPr>
              <a:t> in context</a:t>
            </a:r>
          </a:p>
          <a:p>
            <a:endParaRPr lang="en-US" kern="0" dirty="0"/>
          </a:p>
        </p:txBody>
      </p:sp>
      <p:sp>
        <p:nvSpPr>
          <p:cNvPr id="8" name="TextBox 7"/>
          <p:cNvSpPr txBox="1"/>
          <p:nvPr/>
        </p:nvSpPr>
        <p:spPr>
          <a:xfrm>
            <a:off x="-1" y="1073889"/>
            <a:ext cx="2721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6600"/>
                </a:solidFill>
              </a:rPr>
              <a:t>p</a:t>
            </a:r>
            <a:r>
              <a:rPr lang="en-US" baseline="-25000" dirty="0" err="1" smtClean="0">
                <a:solidFill>
                  <a:srgbClr val="006600"/>
                </a:solidFill>
              </a:rPr>
              <a:t>SP</a:t>
            </a:r>
            <a:r>
              <a:rPr lang="en-US" dirty="0" smtClean="0">
                <a:solidFill>
                  <a:srgbClr val="006600"/>
                </a:solidFill>
              </a:rPr>
              <a:t> = p(Same Process)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3521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5"/>
            <a:ext cx="9144000" cy="1802292"/>
          </a:xfrm>
        </p:spPr>
        <p:txBody>
          <a:bodyPr/>
          <a:lstStyle/>
          <a:p>
            <a:r>
              <a:rPr lang="en-US" dirty="0" smtClean="0"/>
              <a:t>M &amp; H control group data defined control </a:t>
            </a:r>
            <a:r>
              <a:rPr lang="en-US" dirty="0" err="1" smtClean="0"/>
              <a:t>gp</a:t>
            </a:r>
            <a:r>
              <a:rPr lang="en-US" dirty="0" smtClean="0"/>
              <a:t> parameters for </a:t>
            </a:r>
            <a:r>
              <a:rPr lang="en-US" dirty="0" err="1" smtClean="0"/>
              <a:t>Dx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gp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assumed to have </a:t>
            </a:r>
            <a:r>
              <a:rPr lang="en-US" b="1" dirty="0" smtClean="0">
                <a:solidFill>
                  <a:srgbClr val="006600"/>
                </a:solidFill>
              </a:rPr>
              <a:t>true OR = 2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 properties depend on setting of tuning parameters</a:t>
            </a:r>
          </a:p>
          <a:p>
            <a:r>
              <a:rPr lang="en-US" dirty="0" smtClean="0"/>
              <a:t>Sensitivity and FDR </a:t>
            </a:r>
            <a:r>
              <a:rPr lang="en-US" dirty="0" smtClean="0">
                <a:sym typeface="Symbol"/>
              </a:rPr>
              <a:t> with 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and </a:t>
            </a:r>
            <a:endParaRPr lang="en-US" baseline="-25000" dirty="0" smtClean="0">
              <a:sym typeface="Symbo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994996"/>
              </p:ext>
            </p:extLst>
          </p:nvPr>
        </p:nvGraphicFramePr>
        <p:xfrm>
          <a:off x="106326" y="2317900"/>
          <a:ext cx="9037674" cy="4108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953"/>
                <a:gridCol w="652721"/>
                <a:gridCol w="641319"/>
                <a:gridCol w="629822"/>
                <a:gridCol w="629822"/>
                <a:gridCol w="629822"/>
                <a:gridCol w="629822"/>
                <a:gridCol w="629822"/>
                <a:gridCol w="629822"/>
                <a:gridCol w="700508"/>
                <a:gridCol w="677562"/>
                <a:gridCol w="689035"/>
                <a:gridCol w="629822"/>
                <a:gridCol w="629822"/>
              </a:tblGrid>
              <a:tr h="456979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</a:t>
                      </a:r>
                      <a:r>
                        <a:rPr lang="en-US" sz="2000" baseline="-25000" dirty="0" smtClean="0"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sym typeface="Symbol"/>
                        </a:rPr>
                        <a:t> = 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MDR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FDR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4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OR*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</a:t>
                      </a:r>
                      <a:r>
                        <a:rPr lang="en-US" sz="20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1</a:t>
                      </a:r>
                      <a:endParaRPr lang="en-US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0.31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0.32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0.31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0.66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0.46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2617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5"/>
            <a:ext cx="9144000" cy="1802292"/>
          </a:xfrm>
        </p:spPr>
        <p:txBody>
          <a:bodyPr/>
          <a:lstStyle/>
          <a:p>
            <a:r>
              <a:rPr lang="en-US" dirty="0" smtClean="0"/>
              <a:t>M &amp; H control group data defined control </a:t>
            </a:r>
            <a:r>
              <a:rPr lang="en-US" dirty="0" err="1" smtClean="0"/>
              <a:t>gp</a:t>
            </a:r>
            <a:r>
              <a:rPr lang="en-US" dirty="0" smtClean="0"/>
              <a:t> parameters for </a:t>
            </a:r>
            <a:r>
              <a:rPr lang="en-US" dirty="0" err="1" smtClean="0"/>
              <a:t>Dx</a:t>
            </a:r>
            <a:endParaRPr lang="en-US" dirty="0" smtClean="0"/>
          </a:p>
          <a:p>
            <a:r>
              <a:rPr lang="en-US" dirty="0" smtClean="0"/>
              <a:t>Test </a:t>
            </a:r>
            <a:r>
              <a:rPr lang="en-US" dirty="0" err="1" smtClean="0"/>
              <a:t>gp</a:t>
            </a:r>
            <a:r>
              <a:rPr lang="en-US" dirty="0" smtClean="0"/>
              <a:t> </a:t>
            </a:r>
            <a:r>
              <a:rPr lang="en-US" dirty="0" err="1" smtClean="0"/>
              <a:t>params</a:t>
            </a:r>
            <a:r>
              <a:rPr lang="en-US" dirty="0" smtClean="0"/>
              <a:t> assumed to have </a:t>
            </a:r>
            <a:r>
              <a:rPr lang="en-US" b="1" dirty="0" smtClean="0">
                <a:solidFill>
                  <a:srgbClr val="006600"/>
                </a:solidFill>
              </a:rPr>
              <a:t>true OR = 4</a:t>
            </a:r>
          </a:p>
          <a:p>
            <a:r>
              <a:rPr lang="en-US" dirty="0" err="1" smtClean="0"/>
              <a:t>Dx</a:t>
            </a:r>
            <a:r>
              <a:rPr lang="en-US" dirty="0" smtClean="0"/>
              <a:t> properties depend on setting of tuning parameters</a:t>
            </a:r>
          </a:p>
          <a:p>
            <a:r>
              <a:rPr lang="en-US" dirty="0" smtClean="0"/>
              <a:t>Sensitivity and FDR </a:t>
            </a:r>
            <a:r>
              <a:rPr lang="en-US" dirty="0" smtClean="0">
                <a:sym typeface="Symbol"/>
              </a:rPr>
              <a:t> with </a:t>
            </a:r>
            <a:r>
              <a:rPr lang="en-US" baseline="-25000" dirty="0" smtClean="0">
                <a:sym typeface="Symbol"/>
              </a:rPr>
              <a:t>0</a:t>
            </a:r>
            <a:r>
              <a:rPr lang="en-US" dirty="0" smtClean="0">
                <a:sym typeface="Symbol"/>
              </a:rPr>
              <a:t> and </a:t>
            </a:r>
            <a:endParaRPr lang="en-US" baseline="-25000" dirty="0" smtClean="0">
              <a:sym typeface="Symbol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492412"/>
              </p:ext>
            </p:extLst>
          </p:nvPr>
        </p:nvGraphicFramePr>
        <p:xfrm>
          <a:off x="106326" y="2317900"/>
          <a:ext cx="9037674" cy="4108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7953"/>
                <a:gridCol w="664218"/>
                <a:gridCol w="629822"/>
                <a:gridCol w="629822"/>
                <a:gridCol w="629822"/>
                <a:gridCol w="629822"/>
                <a:gridCol w="629822"/>
                <a:gridCol w="629822"/>
                <a:gridCol w="629822"/>
                <a:gridCol w="700508"/>
                <a:gridCol w="677562"/>
                <a:gridCol w="689035"/>
                <a:gridCol w="629822"/>
                <a:gridCol w="629822"/>
              </a:tblGrid>
              <a:tr h="456979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ym typeface="Symbol"/>
                        </a:rPr>
                        <a:t></a:t>
                      </a:r>
                      <a:r>
                        <a:rPr lang="en-US" sz="2000" baseline="-25000" dirty="0" smtClean="0">
                          <a:sym typeface="Symbol"/>
                        </a:rPr>
                        <a:t>0</a:t>
                      </a:r>
                      <a:r>
                        <a:rPr lang="en-US" sz="2000" dirty="0" smtClean="0">
                          <a:sym typeface="Symbol"/>
                        </a:rPr>
                        <a:t> = 0.99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Sens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Spec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MDR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FDR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365760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 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  <a:latin typeface="Symbol" panose="05050102010706020507" pitchFamily="18" charset="2"/>
                        </a:rPr>
                        <a:t>w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Symbol" panose="05050102010706020507" pitchFamily="18" charset="2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</a:tr>
              <a:tr h="54402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OR*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</a:t>
                      </a:r>
                      <a:r>
                        <a:rPr lang="en-US" sz="2000" kern="1200" baseline="-250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Symbol"/>
                        </a:rPr>
                        <a:t>1</a:t>
                      </a:r>
                      <a:endParaRPr lang="en-US" sz="2000" kern="1200" baseline="-250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0.05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0.29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0.98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0.26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0.80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0.62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  <a:tr h="4569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0.25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0.77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0.43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0.46</a:t>
                      </a: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0.48</a:t>
                      </a:r>
                    </a:p>
                  </a:txBody>
                  <a:tcPr marL="9525" marR="9525" marT="9525" marB="0" anchor="ctr">
                    <a:noFill/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2211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33375" y="2635250"/>
            <a:ext cx="8639175" cy="10890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Example 2 Large Vaccine Trial</a:t>
            </a:r>
          </a:p>
        </p:txBody>
      </p:sp>
    </p:spTree>
    <p:extLst>
      <p:ext uri="{BB962C8B-B14F-4D97-AF65-F5344CB8AC3E}">
        <p14:creationId xmlns:p14="http://schemas.microsoft.com/office/powerpoint/2010/main" val="334331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Selected Screening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473075"/>
            <a:ext cx="2548467" cy="591079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&gt; 900 AEs reported in large vaccine </a:t>
            </a:r>
            <a:r>
              <a:rPr lang="en-US" dirty="0" smtClean="0">
                <a:solidFill>
                  <a:schemeClr val="tx2"/>
                </a:solidFill>
              </a:rPr>
              <a:t>trial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317 reported &gt;2 times</a:t>
            </a:r>
            <a:endParaRPr lang="en-US" dirty="0">
              <a:solidFill>
                <a:schemeClr val="tx2"/>
              </a:solidFill>
            </a:endParaRPr>
          </a:p>
          <a:p>
            <a:r>
              <a:rPr lang="en-US" dirty="0" smtClean="0">
                <a:solidFill>
                  <a:schemeClr val="tx2"/>
                </a:solidFill>
              </a:rPr>
              <a:t>Many duplicate event count pairs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    is posterior median 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Screen identified about 30 events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616196"/>
              </p:ext>
            </p:extLst>
          </p:nvPr>
        </p:nvGraphicFramePr>
        <p:xfrm>
          <a:off x="2531535" y="577845"/>
          <a:ext cx="6612465" cy="43415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2892"/>
                <a:gridCol w="766639"/>
                <a:gridCol w="764159"/>
                <a:gridCol w="230695"/>
                <a:gridCol w="598516"/>
                <a:gridCol w="683514"/>
                <a:gridCol w="724660"/>
                <a:gridCol w="724660"/>
                <a:gridCol w="792070"/>
                <a:gridCol w="724660"/>
              </a:tblGrid>
              <a:tr h="38735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OR</a:t>
                      </a:r>
                      <a:r>
                        <a:rPr lang="en-US" sz="1800" b="1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crit</a:t>
                      </a:r>
                      <a:r>
                        <a:rPr lang="en-US" sz="18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= 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>
                          <a:effectLst/>
                        </a:rPr>
                        <a:t>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sym typeface="Symbol"/>
                        </a:rPr>
                        <a:t></a:t>
                      </a:r>
                      <a:r>
                        <a:rPr lang="en-US" sz="1800" u="none" strike="noStrike" baseline="-25000" dirty="0">
                          <a:solidFill>
                            <a:schemeClr val="tx2"/>
                          </a:solidFill>
                          <a:effectLst/>
                          <a:sym typeface="Symbol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ymbol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0.95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n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C</a:t>
                      </a:r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=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n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T</a:t>
                      </a:r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 =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sym typeface="Symbol"/>
                        </a:rPr>
                        <a:t></a:t>
                      </a:r>
                      <a:r>
                        <a:rPr lang="en-US" sz="1800" u="none" strike="noStrike" baseline="-25000" dirty="0">
                          <a:solidFill>
                            <a:schemeClr val="tx2"/>
                          </a:solidFill>
                          <a:effectLst/>
                          <a:sym typeface="Symbol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Symbol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363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734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Odds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smtClean="0">
                          <a:effectLst/>
                        </a:rPr>
                        <a:t>0.87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0.84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</a:tr>
              <a:tr h="2624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x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C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x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T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Ratio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0.26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0.19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0.24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5.1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0.06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4.7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0.13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0.09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16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0.34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0.17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0.01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0452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30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+mn-lt"/>
                        </a:rPr>
                        <a:t>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0.23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0.03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0.02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3631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0.08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  <a:tr h="2963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0.15</a:t>
                      </a: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0.07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509" y="1289579"/>
            <a:ext cx="196850" cy="22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35176"/>
              </p:ext>
            </p:extLst>
          </p:nvPr>
        </p:nvGraphicFramePr>
        <p:xfrm>
          <a:off x="2472266" y="4991630"/>
          <a:ext cx="6671734" cy="1516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161"/>
                <a:gridCol w="751866"/>
                <a:gridCol w="769151"/>
                <a:gridCol w="248364"/>
                <a:gridCol w="642109"/>
                <a:gridCol w="688420"/>
                <a:gridCol w="668063"/>
                <a:gridCol w="787492"/>
                <a:gridCol w="766679"/>
                <a:gridCol w="701429"/>
              </a:tblGrid>
              <a:tr h="35814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 err="1">
                          <a:solidFill>
                            <a:schemeClr val="tx2"/>
                          </a:solidFill>
                          <a:effectLst/>
                        </a:rPr>
                        <a:t>OR</a:t>
                      </a:r>
                      <a:r>
                        <a:rPr lang="en-US" sz="1800" b="1" u="none" strike="noStrike" baseline="-25000" dirty="0" err="1">
                          <a:solidFill>
                            <a:schemeClr val="tx2"/>
                          </a:solidFill>
                          <a:effectLst/>
                        </a:rPr>
                        <a:t>crit</a:t>
                      </a:r>
                      <a:r>
                        <a:rPr lang="en-US" sz="1800" b="1" u="none" strike="noStrike" dirty="0">
                          <a:solidFill>
                            <a:schemeClr val="tx2"/>
                          </a:solidFill>
                          <a:effectLst/>
                        </a:rPr>
                        <a:t> = 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u="none" strike="noStrike" dirty="0" smtClean="0">
                          <a:effectLst/>
                        </a:rPr>
                        <a:t>4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 err="1">
                          <a:effectLst/>
                        </a:rPr>
                        <a:t>p</a:t>
                      </a:r>
                      <a:r>
                        <a:rPr lang="en-US" sz="1800" u="none" strike="noStrike" baseline="-25000" dirty="0" err="1">
                          <a:effectLst/>
                        </a:rPr>
                        <a:t>SP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0.05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0.12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0.03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 dirty="0">
                          <a:effectLst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3.11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0.93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0.95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0.51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361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2.32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</a:tbl>
          </a:graphicData>
        </a:graphic>
      </p:graphicFrame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42" y="4072211"/>
            <a:ext cx="318558" cy="32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21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Diagnostic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73075"/>
            <a:ext cx="3183467" cy="6012392"/>
          </a:xfrm>
        </p:spPr>
        <p:txBody>
          <a:bodyPr/>
          <a:lstStyle/>
          <a:p>
            <a:r>
              <a:rPr lang="en-US" dirty="0" smtClean="0"/>
              <a:t>Future trial of 400 pats in </a:t>
            </a:r>
            <a:r>
              <a:rPr lang="en-US" dirty="0" err="1" smtClean="0"/>
              <a:t>ctl</a:t>
            </a:r>
            <a:r>
              <a:rPr lang="en-US" dirty="0" smtClean="0"/>
              <a:t>, 800 on test, </a:t>
            </a:r>
            <a:r>
              <a:rPr lang="en-US" dirty="0" err="1" smtClean="0"/>
              <a:t>binom</a:t>
            </a:r>
            <a:r>
              <a:rPr lang="en-US" dirty="0" smtClean="0"/>
              <a:t> model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P(OR &lt; 2) no more than 0.1 or 0.05 when different processes generate event rates for test</a:t>
            </a:r>
          </a:p>
          <a:p>
            <a:pPr>
              <a:spcBef>
                <a:spcPts val="1200"/>
              </a:spcBef>
            </a:pPr>
            <a:r>
              <a:rPr lang="en-US" dirty="0" smtClean="0"/>
              <a:t>Parameters for future data same as for current 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11215"/>
              </p:ext>
            </p:extLst>
          </p:nvPr>
        </p:nvGraphicFramePr>
        <p:xfrm>
          <a:off x="3144692" y="626535"/>
          <a:ext cx="5931575" cy="5808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32778"/>
                <a:gridCol w="677194"/>
                <a:gridCol w="363907"/>
                <a:gridCol w="532212"/>
                <a:gridCol w="532212"/>
                <a:gridCol w="532212"/>
                <a:gridCol w="532212"/>
                <a:gridCol w="532212"/>
                <a:gridCol w="532212"/>
                <a:gridCol w="532212"/>
                <a:gridCol w="532212"/>
              </a:tblGrid>
              <a:tr h="3630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  <a:sym typeface="Symbol"/>
                        </a:rPr>
                        <a:t></a:t>
                      </a:r>
                      <a:r>
                        <a:rPr lang="en-US" sz="1800" b="0" u="none" strike="noStrike" baseline="-25000" dirty="0">
                          <a:solidFill>
                            <a:schemeClr val="tx2"/>
                          </a:solidFill>
                          <a:effectLst/>
                          <a:latin typeface="+mn-lt"/>
                          <a:sym typeface="Symbol"/>
                        </a:rPr>
                        <a:t>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5109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  <a:sym typeface="Symbol"/>
                        </a:rPr>
                        <a:t>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  <a:sym typeface="Symbol"/>
                        </a:rPr>
                        <a:t></a:t>
                      </a:r>
                      <a:r>
                        <a:rPr lang="en-US" sz="1800" u="none" strike="noStrike" baseline="-25000" dirty="0">
                          <a:solidFill>
                            <a:schemeClr val="tx2"/>
                          </a:solidFill>
                          <a:effectLst/>
                          <a:latin typeface="+mn-lt"/>
                          <a:sym typeface="Symbol"/>
                        </a:rPr>
                        <a:t>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Sens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en-US" sz="1800" b="1" i="0" u="none" strike="noStrike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en-US" sz="1800" b="1" i="0" u="none" strike="noStrike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0.88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en-US" sz="1800" b="1" i="0" u="none" strike="noStrike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0.93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US" sz="1800" b="1" i="0" u="none" strike="noStrike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US" sz="1800" b="1" i="0" u="none" strike="noStrike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26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0.91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0.95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Spec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0.83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0.83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0.84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rgbClr val="000099"/>
                          </a:solidFill>
                          <a:effectLst/>
                          <a:latin typeface="+mn-lt"/>
                        </a:rPr>
                        <a:t>0.86</a:t>
                      </a:r>
                      <a:endParaRPr lang="en-US" sz="1800" b="1" i="0" u="none" strike="noStrike" dirty="0">
                        <a:solidFill>
                          <a:srgbClr val="000099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0.78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0.79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0.79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0.79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0.80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0.82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0.77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267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0.72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FDR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0.59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0.57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0.52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0.66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0.58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0.67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0.66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0.62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 smtClean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0.60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0.58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267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0.68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0.67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0.65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0.64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0.63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0.59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MDR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0.03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0.05</a:t>
                      </a:r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</a:tr>
              <a:tr h="314607">
                <a:tc>
                  <a:txBody>
                    <a:bodyPr/>
                    <a:lstStyle/>
                    <a:p>
                      <a:pPr algn="l" fontAlgn="ctr"/>
                      <a:endParaRPr lang="en-US" sz="1800" b="0" i="0" u="none" strike="noStrike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0.1</a:t>
                      </a:r>
                      <a:endParaRPr lang="en-US" sz="1800" b="0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0.02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800" u="none" strike="noStrike" dirty="0">
                          <a:solidFill>
                            <a:schemeClr val="tx2"/>
                          </a:solidFill>
                          <a:effectLst/>
                          <a:latin typeface="+mn-lt"/>
                        </a:rPr>
                        <a:t>0.01</a:t>
                      </a:r>
                      <a:endParaRPr lang="en-US" sz="1800" b="1" i="0" u="none" strike="noStrike" dirty="0">
                        <a:solidFill>
                          <a:schemeClr val="tx2"/>
                        </a:solidFill>
                        <a:effectLst/>
                        <a:latin typeface="+mn-lt"/>
                      </a:endParaRPr>
                    </a:p>
                  </a:txBody>
                  <a:tcPr marL="7620" marR="7620" marT="7620" marB="0" anchor="ctr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04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998788"/>
            <a:ext cx="7772400" cy="8604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smtClean="0"/>
              <a:t>DISCUSSION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Low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Purpose</a:t>
            </a:r>
          </a:p>
          <a:p>
            <a:pPr lvl="1" algn="justLow" eaLnBrk="1" hangingPunct="1">
              <a:lnSpc>
                <a:spcPct val="90000"/>
              </a:lnSpc>
            </a:pPr>
            <a:r>
              <a:rPr lang="en-US" altLang="en-US" dirty="0"/>
              <a:t>Likelihood that same process generates the test and control group event rates</a:t>
            </a:r>
          </a:p>
          <a:p>
            <a:pPr lvl="1" algn="justLow" eaLnBrk="1" hangingPunct="1">
              <a:lnSpc>
                <a:spcPct val="90000"/>
              </a:lnSpc>
            </a:pPr>
            <a:r>
              <a:rPr lang="en-US" altLang="en-US" dirty="0"/>
              <a:t>Quantify the degree of risk increase, if any</a:t>
            </a:r>
          </a:p>
          <a:p>
            <a:pPr algn="justLow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en-US" dirty="0">
                <a:solidFill>
                  <a:srgbClr val="000000"/>
                </a:solidFill>
              </a:rPr>
              <a:t>If the alternative process distribution is sufficiently separated from the control group process </a:t>
            </a:r>
            <a:r>
              <a:rPr lang="en-US" altLang="en-US" dirty="0" err="1">
                <a:solidFill>
                  <a:srgbClr val="000000"/>
                </a:solidFill>
              </a:rPr>
              <a:t>distn</a:t>
            </a:r>
            <a:r>
              <a:rPr lang="en-US" altLang="en-US" dirty="0">
                <a:solidFill>
                  <a:srgbClr val="000000"/>
                </a:solidFill>
              </a:rPr>
              <a:t>, then likelihood of equal processes can be high even if the observed OR &gt; 1</a:t>
            </a:r>
          </a:p>
          <a:p>
            <a:pPr lvl="1" algn="justLow" eaLnBrk="1" hangingPunct="1">
              <a:lnSpc>
                <a:spcPct val="90000"/>
              </a:lnSpc>
            </a:pPr>
            <a:r>
              <a:rPr lang="en-US" altLang="en-US" dirty="0"/>
              <a:t>OK for a screening process</a:t>
            </a:r>
          </a:p>
          <a:p>
            <a:pPr lvl="1" algn="justLow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6600"/>
                </a:solidFill>
              </a:rPr>
              <a:t>Minnows will slip through the net if we’re looking for whales</a:t>
            </a:r>
          </a:p>
          <a:p>
            <a:pPr lvl="1" algn="justLow"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What constitute reasonable values for the screening process parameters needs further study</a:t>
            </a:r>
          </a:p>
          <a:p>
            <a:pPr algn="justLow" eaLnBrk="1" hangingPunct="1">
              <a:lnSpc>
                <a:spcPct val="90000"/>
              </a:lnSpc>
              <a:spcBef>
                <a:spcPts val="1800"/>
              </a:spcBef>
            </a:pPr>
            <a:r>
              <a:rPr lang="en-US" altLang="en-US" dirty="0">
                <a:solidFill>
                  <a:srgbClr val="800000"/>
                </a:solidFill>
              </a:rPr>
              <a:t>Quantifying risk helps avoid missing big problems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43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Value of Screening vs Hypothesis Testing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42802"/>
            <a:ext cx="9144000" cy="6106854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Screening directly addresses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the problem of characterizing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findings that need </a:t>
            </a:r>
            <a:r>
              <a:rPr lang="en-US" altLang="en-US" dirty="0" err="1" smtClean="0"/>
              <a:t>followup</a:t>
            </a:r>
            <a:endParaRPr lang="en-US" altLang="en-US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/>
              <a:t>Control </a:t>
            </a:r>
            <a:r>
              <a:rPr lang="en-US" altLang="en-US" dirty="0"/>
              <a:t>group finding </a:t>
            </a:r>
            <a:r>
              <a:rPr lang="en-US" altLang="en-US" dirty="0" smtClean="0"/>
              <a:t>defines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 smtClean="0"/>
              <a:t>    an </a:t>
            </a:r>
            <a:r>
              <a:rPr lang="en-US" altLang="en-US" dirty="0"/>
              <a:t>‘interesting’ treatment </a:t>
            </a:r>
            <a:endParaRPr lang="en-US" altLang="en-US" dirty="0" smtClean="0"/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n-US" altLang="en-US" dirty="0"/>
              <a:t> </a:t>
            </a:r>
            <a:r>
              <a:rPr lang="en-US" altLang="en-US" dirty="0" smtClean="0"/>
              <a:t>   group </a:t>
            </a:r>
            <a:r>
              <a:rPr lang="en-US" altLang="en-US" dirty="0"/>
              <a:t>effect</a:t>
            </a:r>
            <a:endParaRPr lang="en-US" altLang="en-US" dirty="0" smtClean="0"/>
          </a:p>
          <a:p>
            <a:pPr eaLnBrk="1" hangingPunct="1">
              <a:spcBef>
                <a:spcPts val="1200"/>
              </a:spcBef>
            </a:pPr>
            <a:r>
              <a:rPr lang="en-US" altLang="en-US" dirty="0" smtClean="0">
                <a:solidFill>
                  <a:srgbClr val="660033"/>
                </a:solidFill>
              </a:rPr>
              <a:t>Important safety differences between treatments always need to be followed up, regardless of ‘significance’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en-US" dirty="0"/>
              <a:t>Diagnostic properties can be expressed analytically – </a:t>
            </a:r>
            <a:endParaRPr lang="en-US" altLang="en-US" dirty="0" smtClean="0"/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Robustness to assumed &amp; true choices of (</a:t>
            </a:r>
            <a:r>
              <a:rPr lang="en-US" altLang="en-US" dirty="0" err="1" smtClean="0"/>
              <a:t>a,b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C</a:t>
            </a:r>
            <a:r>
              <a:rPr lang="en-US" altLang="en-US" dirty="0" smtClean="0"/>
              <a:t>  and (</a:t>
            </a:r>
            <a:r>
              <a:rPr lang="en-US" altLang="en-US" dirty="0" err="1" smtClean="0"/>
              <a:t>a,b</a:t>
            </a:r>
            <a:r>
              <a:rPr lang="en-US" altLang="en-US" dirty="0" smtClean="0"/>
              <a:t>)</a:t>
            </a:r>
            <a:r>
              <a:rPr lang="en-US" altLang="en-US" baseline="-25000" dirty="0" smtClean="0"/>
              <a:t>T</a:t>
            </a:r>
            <a:endParaRPr lang="en-US" altLang="en-US" dirty="0">
              <a:sym typeface="Symbol" pitchFamily="18" charset="2"/>
            </a:endParaRPr>
          </a:p>
          <a:p>
            <a:pPr eaLnBrk="1" hangingPunct="1">
              <a:spcBef>
                <a:spcPts val="1200"/>
              </a:spcBef>
            </a:pP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No hypotheses 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specified </a:t>
            </a:r>
            <a:r>
              <a:rPr lang="en-US" altLang="en-US" dirty="0" smtClean="0">
                <a:solidFill>
                  <a:srgbClr val="000000"/>
                </a:solidFill>
                <a:sym typeface="Symbol"/>
              </a:rPr>
              <a:t>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no hypothesis 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testing, little/no opportunity 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for misinterpreting the </a:t>
            </a:r>
            <a:r>
              <a:rPr lang="en-US" altLang="en-US" dirty="0" smtClean="0">
                <a:solidFill>
                  <a:srgbClr val="000000"/>
                </a:solidFill>
                <a:sym typeface="Symbol" pitchFamily="18" charset="2"/>
              </a:rPr>
              <a:t>findings</a:t>
            </a:r>
            <a:endParaRPr lang="en-US" altLang="en-US" dirty="0" smtClean="0">
              <a:solidFill>
                <a:srgbClr val="660033"/>
              </a:solidFill>
            </a:endParaRPr>
          </a:p>
          <a:p>
            <a:pPr eaLnBrk="1" hangingPunct="1">
              <a:spcBef>
                <a:spcPct val="60000"/>
              </a:spcBef>
            </a:pPr>
            <a:r>
              <a:rPr lang="en-US" altLang="en-US" dirty="0" smtClean="0">
                <a:solidFill>
                  <a:srgbClr val="006600"/>
                </a:solidFill>
              </a:rPr>
              <a:t>CONCLUSION: Bayesian screening a viable &amp; useful alternative to hypothesis testing for evaluating safety in clinical trials</a:t>
            </a:r>
          </a:p>
        </p:txBody>
      </p:sp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4984750" y="468978"/>
            <a:ext cx="3594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Can bring medical and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regulatory considerations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chemeClr val="tx2"/>
                </a:solidFill>
                <a:latin typeface="Arial" charset="0"/>
                <a:cs typeface="Arial" charset="0"/>
              </a:rPr>
              <a:t>into safety evaluation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5022850" y="1653549"/>
            <a:ext cx="39941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charset="0"/>
                <a:cs typeface="Arial" charset="0"/>
              </a:rPr>
              <a:t>Can make the label reflect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charset="0"/>
                <a:cs typeface="Arial" charset="0"/>
              </a:rPr>
              <a:t>clinical reality and reduce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>
                <a:solidFill>
                  <a:srgbClr val="006600"/>
                </a:solidFill>
                <a:latin typeface="Arial" charset="0"/>
                <a:cs typeface="Arial" charset="0"/>
              </a:rPr>
              <a:t>the risk of statistical artifacts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38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Safety </a:t>
            </a:r>
            <a:r>
              <a:rPr lang="en-US" altLang="en-US" dirty="0" err="1"/>
              <a:t>vs</a:t>
            </a:r>
            <a:r>
              <a:rPr lang="en-US" altLang="en-US" dirty="0"/>
              <a:t> Efficacy Analyses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1800"/>
              </a:spcBef>
            </a:pPr>
            <a:r>
              <a:rPr lang="en-US" altLang="en-US" dirty="0">
                <a:solidFill>
                  <a:srgbClr val="000000"/>
                </a:solidFill>
              </a:rPr>
              <a:t>EFFICACY</a:t>
            </a:r>
            <a:r>
              <a:rPr lang="en-US" altLang="en-US" dirty="0">
                <a:solidFill>
                  <a:srgbClr val="FFFFFF"/>
                </a:solidFill>
              </a:rPr>
              <a:t> </a:t>
            </a:r>
          </a:p>
          <a:p>
            <a:pPr lvl="1" eaLnBrk="1" hangingPunct="1">
              <a:spcBef>
                <a:spcPts val="600"/>
              </a:spcBef>
              <a:buFontTx/>
              <a:buChar char="º"/>
            </a:pPr>
            <a:r>
              <a:rPr lang="en-US" altLang="en-US" dirty="0"/>
              <a:t>Protocol identifies primary efficacy hypotheses, efficacy variables,  &amp; analysis strategy</a:t>
            </a:r>
          </a:p>
          <a:p>
            <a:pPr lvl="1" eaLnBrk="1" hangingPunct="1">
              <a:spcBef>
                <a:spcPts val="600"/>
              </a:spcBef>
              <a:buFontTx/>
              <a:buChar char="º"/>
            </a:pPr>
            <a:r>
              <a:rPr lang="en-US" altLang="en-US" dirty="0">
                <a:solidFill>
                  <a:srgbClr val="800000"/>
                </a:solidFill>
              </a:rPr>
              <a:t>Changes to variables/analyses after </a:t>
            </a:r>
            <a:r>
              <a:rPr lang="en-US" altLang="en-US" dirty="0" err="1">
                <a:solidFill>
                  <a:srgbClr val="800000"/>
                </a:solidFill>
              </a:rPr>
              <a:t>unblinding</a:t>
            </a:r>
            <a:r>
              <a:rPr lang="en-US" altLang="en-US" dirty="0">
                <a:solidFill>
                  <a:srgbClr val="800000"/>
                </a:solidFill>
              </a:rPr>
              <a:t> can undermine credibility of efficacy conclusions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en-US" dirty="0">
                <a:solidFill>
                  <a:srgbClr val="000000"/>
                </a:solidFill>
              </a:rPr>
              <a:t>SAFETY (current practice)</a:t>
            </a:r>
          </a:p>
          <a:p>
            <a:pPr lvl="1" eaLnBrk="1" hangingPunct="1">
              <a:spcBef>
                <a:spcPts val="600"/>
              </a:spcBef>
              <a:buFontTx/>
              <a:buChar char="º"/>
            </a:pPr>
            <a:r>
              <a:rPr lang="en-US" altLang="en-US" dirty="0"/>
              <a:t>‘Safe’ if no significant differences in incidence of ‘important’ adverse events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º"/>
            </a:pPr>
            <a:r>
              <a:rPr lang="en-US" altLang="en-US" dirty="0">
                <a:solidFill>
                  <a:srgbClr val="800000"/>
                </a:solidFill>
              </a:rPr>
              <a:t>Conclusion driven by variables not identified as primary in protocol using analyses not described a priori, including post-</a:t>
            </a:r>
            <a:r>
              <a:rPr lang="en-US" altLang="en-US" dirty="0" err="1">
                <a:solidFill>
                  <a:srgbClr val="800000"/>
                </a:solidFill>
              </a:rPr>
              <a:t>unblinded</a:t>
            </a:r>
            <a:r>
              <a:rPr lang="en-US" altLang="en-US" dirty="0">
                <a:solidFill>
                  <a:srgbClr val="800000"/>
                </a:solidFill>
              </a:rPr>
              <a:t> ad hoc analyses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3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 smtClean="0"/>
              <a:t>Method is superficially similar to simultaneous testing methods based on mixture models (q statistics, </a:t>
            </a:r>
            <a:r>
              <a:rPr lang="en-US" dirty="0" err="1" smtClean="0"/>
              <a:t>pFDR</a:t>
            </a:r>
            <a:r>
              <a:rPr lang="en-US" dirty="0" smtClean="0"/>
              <a:t>) – but there are some differences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6600"/>
                </a:solidFill>
              </a:rPr>
              <a:t>In Bayesian context, look for posterior distribution of </a:t>
            </a:r>
            <a:r>
              <a:rPr lang="en-US" dirty="0" smtClean="0">
                <a:solidFill>
                  <a:srgbClr val="006600"/>
                </a:solidFill>
                <a:sym typeface="Symbol"/>
              </a:rPr>
              <a:t></a:t>
            </a:r>
            <a:r>
              <a:rPr lang="en-US" baseline="-25000" dirty="0" smtClean="0">
                <a:solidFill>
                  <a:srgbClr val="006600"/>
                </a:solidFill>
                <a:sym typeface="Symbol"/>
              </a:rPr>
              <a:t>0</a:t>
            </a:r>
            <a:r>
              <a:rPr lang="en-US" dirty="0" smtClean="0">
                <a:solidFill>
                  <a:srgbClr val="006600"/>
                </a:solidFill>
                <a:sym typeface="Symbol"/>
              </a:rPr>
              <a:t> as a model parameter, not point estimate of fraction of p-values corresponding to ‘true’ null hypotheses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000000"/>
                </a:solidFill>
                <a:sym typeface="Symbol"/>
              </a:rPr>
              <a:t>q-value &amp; FDR-limiting approaches look to control number of false discoveries – important in context, but not for safety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660033"/>
                </a:solidFill>
                <a:sym typeface="Symbol"/>
              </a:rPr>
              <a:t>Control of FDR is not a key objective</a:t>
            </a:r>
          </a:p>
          <a:p>
            <a:pPr>
              <a:spcBef>
                <a:spcPts val="1200"/>
              </a:spcBef>
            </a:pPr>
            <a:r>
              <a:rPr lang="en-US" dirty="0"/>
              <a:t>Generalizes to more complex screening cases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</a:rPr>
              <a:t>Possibly use to identify features (</a:t>
            </a:r>
            <a:r>
              <a:rPr lang="en-US" dirty="0" err="1">
                <a:solidFill>
                  <a:srgbClr val="000000"/>
                </a:solidFill>
              </a:rPr>
              <a:t>eg</a:t>
            </a:r>
            <a:r>
              <a:rPr lang="en-US" dirty="0">
                <a:solidFill>
                  <a:srgbClr val="000000"/>
                </a:solidFill>
              </a:rPr>
              <a:t>, gene sequences) </a:t>
            </a:r>
            <a:r>
              <a:rPr lang="en-US" dirty="0" smtClean="0">
                <a:solidFill>
                  <a:srgbClr val="000000"/>
                </a:solidFill>
              </a:rPr>
              <a:t>affected differently by test and </a:t>
            </a:r>
            <a:r>
              <a:rPr lang="en-US" dirty="0">
                <a:solidFill>
                  <a:srgbClr val="000000"/>
                </a:solidFill>
              </a:rPr>
              <a:t>control </a:t>
            </a:r>
            <a:r>
              <a:rPr lang="en-US" dirty="0" smtClean="0">
                <a:solidFill>
                  <a:srgbClr val="000000"/>
                </a:solidFill>
              </a:rPr>
              <a:t>treatment treatments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spcBef>
                <a:spcPts val="1200"/>
              </a:spcBef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1663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Issues with Standard Testing/Screening Approaches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For Efficacy, need only a </a:t>
            </a:r>
            <a:r>
              <a:rPr lang="en-US" altLang="en-US" dirty="0" smtClean="0"/>
              <a:t>suitably adjusted </a:t>
            </a:r>
            <a:r>
              <a:rPr lang="en-US" altLang="en-US" dirty="0" smtClean="0"/>
              <a:t>significant finding </a:t>
            </a:r>
            <a:r>
              <a:rPr lang="en-US" altLang="en-US" dirty="0" smtClean="0"/>
              <a:t>– </a:t>
            </a:r>
            <a:r>
              <a:rPr lang="en-US" altLang="en-US" dirty="0" smtClean="0"/>
              <a:t>no finding implies no efficacy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dirty="0" smtClean="0">
                <a:solidFill>
                  <a:srgbClr val="663300"/>
                </a:solidFill>
              </a:rPr>
              <a:t>BUT   For Safety: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dirty="0" smtClean="0"/>
              <a:t>A significant finding does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imply lack of safety – difference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/>
              <a:t>	might be clinically immaterial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smtClean="0"/>
              <a:t>Outcomes generate hypotheses</a:t>
            </a:r>
          </a:p>
          <a:p>
            <a:pPr eaLnBrk="1" hangingPunct="1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dirty="0" smtClean="0"/>
              <a:t>	(what is Type 1 error?)</a:t>
            </a:r>
            <a:endParaRPr lang="en-US" altLang="en-US" dirty="0" smtClean="0">
              <a:solidFill>
                <a:srgbClr val="FF0000"/>
              </a:solidFill>
            </a:endParaRPr>
          </a:p>
          <a:p>
            <a:pPr eaLnBrk="1" hangingPunct="1">
              <a:spcBef>
                <a:spcPts val="600"/>
              </a:spcBef>
            </a:pPr>
            <a:endParaRPr lang="en-US" altLang="en-US" dirty="0" smtClean="0"/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</a:pPr>
            <a:endParaRPr lang="en-US" altLang="en-US" dirty="0" smtClean="0"/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solidFill>
                  <a:srgbClr val="660033"/>
                </a:solidFill>
              </a:rPr>
              <a:t>Relevant for safety?  A single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rgbClr val="660033"/>
                </a:solidFill>
              </a:rPr>
              <a:t>	difference may signal a potential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 smtClean="0">
                <a:solidFill>
                  <a:srgbClr val="660033"/>
                </a:solidFill>
              </a:rPr>
              <a:t>	tolerability/toxicity problem 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dirty="0" smtClean="0">
              <a:solidFill>
                <a:srgbClr val="660033"/>
              </a:solidFill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5035550" y="1884363"/>
            <a:ext cx="39751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6600"/>
                </a:solidFill>
                <a:latin typeface="Arial" charset="0"/>
                <a:cs typeface="Arial" charset="0"/>
              </a:rPr>
              <a:t>No significant findings for safety does not imply safety (can’t prove a negative)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121275" y="4391025"/>
            <a:ext cx="2863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Reduces no. of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'significant' findings</a:t>
            </a:r>
          </a:p>
        </p:txBody>
      </p:sp>
      <p:sp>
        <p:nvSpPr>
          <p:cNvPr id="56326" name="Text Box 6"/>
          <p:cNvSpPr txBox="1">
            <a:spLocks noChangeArrowheads="1"/>
          </p:cNvSpPr>
          <p:nvPr/>
        </p:nvSpPr>
        <p:spPr bwMode="auto">
          <a:xfrm>
            <a:off x="5105400" y="3181350"/>
            <a:ext cx="37528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Many tests </a:t>
            </a: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  <a:sym typeface="Symbol" pitchFamily="18" charset="2"/>
              </a:rPr>
              <a:t></a:t>
            </a: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 multiplicity correction to avoid Type 1 error inflation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54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  <p:bldP spid="56323" grpId="1" build="p"/>
      <p:bldP spid="563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447675"/>
          </a:xfrm>
        </p:spPr>
        <p:txBody>
          <a:bodyPr/>
          <a:lstStyle/>
          <a:p>
            <a:pPr eaLnBrk="1" hangingPunct="1"/>
            <a:r>
              <a:rPr lang="en-US" altLang="en-US" smtClean="0"/>
              <a:t>ICH E9 Guideline (Sec 6.4)</a:t>
            </a:r>
            <a:endParaRPr lang="en-US" altLang="en-US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6888"/>
            <a:ext cx="9144000" cy="592296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/>
              <a:t>“In most trials the safety and tolerability implications are best addressed by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º"/>
            </a:pPr>
            <a:r>
              <a:rPr lang="en-US" altLang="en-US" smtClean="0">
                <a:latin typeface="Arial" charset="0"/>
              </a:rPr>
              <a:t>applying </a:t>
            </a:r>
            <a:r>
              <a:rPr lang="en-US" altLang="en-US" smtClean="0"/>
              <a:t>descriptive</a:t>
            </a:r>
            <a:r>
              <a:rPr lang="en-US" altLang="en-US" smtClean="0">
                <a:latin typeface="Arial" charset="0"/>
              </a:rPr>
              <a:t> statistical methods to the data,</a:t>
            </a:r>
          </a:p>
          <a:p>
            <a:pPr lvl="1" eaLnBrk="1" hangingPunct="1">
              <a:spcBef>
                <a:spcPts val="600"/>
              </a:spcBef>
              <a:spcAft>
                <a:spcPts val="600"/>
              </a:spcAft>
              <a:buFontTx/>
              <a:buChar char="º"/>
            </a:pPr>
            <a:r>
              <a:rPr lang="en-US" altLang="en-US" smtClean="0">
                <a:latin typeface="Arial" charset="0"/>
              </a:rPr>
              <a:t>supplemented by calculation of confidence intervals wherever this aids interpretation.</a:t>
            </a:r>
            <a:r>
              <a:rPr lang="en-US" altLang="en-US" smtClean="0"/>
              <a:t>”</a:t>
            </a:r>
            <a:endParaRPr lang="en-US" altLang="en-US" smtClean="0">
              <a:latin typeface="Arial" charset="0"/>
            </a:endParaRP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>
                <a:solidFill>
                  <a:srgbClr val="000000"/>
                </a:solidFill>
              </a:rPr>
              <a:t>“use of confidence intervals is preferred to hypothesis testing... imprecision often arising from low frequencies of occurrence is clearly demonstrated.”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mtClean="0">
                <a:solidFill>
                  <a:srgbClr val="660033"/>
                </a:solidFill>
              </a:rPr>
              <a:t>Interpret ‘statistically significant’ findings carefully if no multiplicity adjustment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 Dimensions of Safety Evaluation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95300"/>
            <a:ext cx="4400550" cy="31829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solidFill>
                  <a:srgbClr val="006600"/>
                </a:solidFill>
              </a:rPr>
              <a:t>          Screening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Choose between two distributions of treatment effect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mtClean="0"/>
              <a:t>“Medically Unimportant” and “Medically Important”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3248025"/>
            <a:ext cx="9144000" cy="32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371600" indent="-4572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828800" indent="-4572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286000" indent="-4572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>
                <a:solidFill>
                  <a:srgbClr val="660033"/>
                </a:solidFill>
              </a:rPr>
              <a:t>        Not the same – could have high probability that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Effect is real (diff &gt; 0, ratio or odds ratio &gt; 1)  </a:t>
            </a:r>
            <a:r>
              <a:rPr lang="en-US" altLang="en-US" u="sng"/>
              <a:t>and</a:t>
            </a:r>
            <a:endParaRPr lang="en-US" altLang="en-US"/>
          </a:p>
          <a:p>
            <a:pPr eaLnBrk="1" hangingPunct="1">
              <a:spcBef>
                <a:spcPct val="50000"/>
              </a:spcBef>
            </a:pPr>
            <a:r>
              <a:rPr lang="en-US" altLang="en-US"/>
              <a:t>Effect is from the “Medically Unimportant” rather than “Medically Important” distribution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solidFill>
                  <a:schemeClr val="tx2"/>
                </a:solidFill>
              </a:rPr>
              <a:t>By the way...  not concerned here with detailed analyses of specific relationships of interest -- just looking for potential issues to follow up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4714875" y="552450"/>
            <a:ext cx="4429125" cy="205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6600"/>
                </a:solidFill>
              </a:rPr>
              <a:t>        Quantification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Attribute to any measure of treatment effect a probability of a larger or smaller value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  <p:bldP spid="37892" grpId="0" build="allAtOnce"/>
      <p:bldP spid="378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0" y="0"/>
            <a:ext cx="9144000" cy="4476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FFFFFF"/>
                </a:solidFill>
                <a:ea typeface="Arial Unicode MS" pitchFamily="34" charset="-128"/>
                <a:cs typeface="Arial Unicode MS" pitchFamily="34" charset="-128"/>
              </a:rPr>
              <a:t>Screening Context: Safety Triage</a:t>
            </a:r>
          </a:p>
        </p:txBody>
      </p:sp>
      <p:sp>
        <p:nvSpPr>
          <p:cNvPr id="42007" name="Rectangle 3"/>
          <p:cNvSpPr>
            <a:spLocks noChangeArrowheads="1"/>
          </p:cNvSpPr>
          <p:nvPr/>
        </p:nvSpPr>
        <p:spPr bwMode="auto">
          <a:xfrm>
            <a:off x="571500" y="927100"/>
            <a:ext cx="1600200" cy="527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Tier 1 AEs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Tier 2 AEs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Tier 3 AEs</a:t>
            </a:r>
            <a:endParaRPr lang="en-US" altLang="en-US" sz="2000"/>
          </a:p>
        </p:txBody>
      </p:sp>
      <p:sp>
        <p:nvSpPr>
          <p:cNvPr id="42008" name="Freeform 4"/>
          <p:cNvSpPr>
            <a:spLocks/>
          </p:cNvSpPr>
          <p:nvPr/>
        </p:nvSpPr>
        <p:spPr bwMode="auto">
          <a:xfrm>
            <a:off x="2343150" y="885825"/>
            <a:ext cx="3587750" cy="1641475"/>
          </a:xfrm>
          <a:custGeom>
            <a:avLst/>
            <a:gdLst>
              <a:gd name="T0" fmla="*/ 2147483647 w 1715"/>
              <a:gd name="T1" fmla="*/ 2147483647 h 882"/>
              <a:gd name="T2" fmla="*/ 2147483647 w 1715"/>
              <a:gd name="T3" fmla="*/ 2147483647 h 882"/>
              <a:gd name="T4" fmla="*/ 2147483647 w 1715"/>
              <a:gd name="T5" fmla="*/ 2147483647 h 882"/>
              <a:gd name="T6" fmla="*/ 2147483647 w 1715"/>
              <a:gd name="T7" fmla="*/ 2147483647 h 882"/>
              <a:gd name="T8" fmla="*/ 2147483647 w 1715"/>
              <a:gd name="T9" fmla="*/ 2147483647 h 882"/>
              <a:gd name="T10" fmla="*/ 2147483647 w 1715"/>
              <a:gd name="T11" fmla="*/ 2147483647 h 882"/>
              <a:gd name="T12" fmla="*/ 2147483647 w 1715"/>
              <a:gd name="T13" fmla="*/ 2147483647 h 882"/>
              <a:gd name="T14" fmla="*/ 2147483647 w 1715"/>
              <a:gd name="T15" fmla="*/ 2147483647 h 882"/>
              <a:gd name="T16" fmla="*/ 2147483647 w 1715"/>
              <a:gd name="T17" fmla="*/ 0 h 882"/>
              <a:gd name="T18" fmla="*/ 2147483647 w 1715"/>
              <a:gd name="T19" fmla="*/ 2147483647 h 882"/>
              <a:gd name="T20" fmla="*/ 2147483647 w 1715"/>
              <a:gd name="T21" fmla="*/ 2147483647 h 882"/>
              <a:gd name="T22" fmla="*/ 2147483647 w 1715"/>
              <a:gd name="T23" fmla="*/ 2147483647 h 882"/>
              <a:gd name="T24" fmla="*/ 2147483647 w 1715"/>
              <a:gd name="T25" fmla="*/ 2147483647 h 882"/>
              <a:gd name="T26" fmla="*/ 2147483647 w 1715"/>
              <a:gd name="T27" fmla="*/ 2147483647 h 882"/>
              <a:gd name="T28" fmla="*/ 2147483647 w 1715"/>
              <a:gd name="T29" fmla="*/ 2147483647 h 882"/>
              <a:gd name="T30" fmla="*/ 2147483647 w 1715"/>
              <a:gd name="T31" fmla="*/ 2147483647 h 882"/>
              <a:gd name="T32" fmla="*/ 2147483647 w 1715"/>
              <a:gd name="T33" fmla="*/ 2147483647 h 882"/>
              <a:gd name="T34" fmla="*/ 2147483647 w 1715"/>
              <a:gd name="T35" fmla="*/ 2147483647 h 882"/>
              <a:gd name="T36" fmla="*/ 2147483647 w 1715"/>
              <a:gd name="T37" fmla="*/ 2147483647 h 882"/>
              <a:gd name="T38" fmla="*/ 2147483647 w 1715"/>
              <a:gd name="T39" fmla="*/ 2147483647 h 882"/>
              <a:gd name="T40" fmla="*/ 2147483647 w 1715"/>
              <a:gd name="T41" fmla="*/ 2147483647 h 882"/>
              <a:gd name="T42" fmla="*/ 2147483647 w 1715"/>
              <a:gd name="T43" fmla="*/ 2147483647 h 882"/>
              <a:gd name="T44" fmla="*/ 2147483647 w 1715"/>
              <a:gd name="T45" fmla="*/ 2147483647 h 882"/>
              <a:gd name="T46" fmla="*/ 2147483647 w 1715"/>
              <a:gd name="T47" fmla="*/ 2147483647 h 882"/>
              <a:gd name="T48" fmla="*/ 2147483647 w 1715"/>
              <a:gd name="T49" fmla="*/ 2147483647 h 882"/>
              <a:gd name="T50" fmla="*/ 2147483647 w 1715"/>
              <a:gd name="T51" fmla="*/ 2147483647 h 882"/>
              <a:gd name="T52" fmla="*/ 2147483647 w 1715"/>
              <a:gd name="T53" fmla="*/ 2147483647 h 882"/>
              <a:gd name="T54" fmla="*/ 2147483647 w 1715"/>
              <a:gd name="T55" fmla="*/ 2147483647 h 882"/>
              <a:gd name="T56" fmla="*/ 2147483647 w 1715"/>
              <a:gd name="T57" fmla="*/ 2147483647 h 882"/>
              <a:gd name="T58" fmla="*/ 2147483647 w 1715"/>
              <a:gd name="T59" fmla="*/ 2147483647 h 882"/>
              <a:gd name="T60" fmla="*/ 2147483647 w 1715"/>
              <a:gd name="T61" fmla="*/ 2147483647 h 882"/>
              <a:gd name="T62" fmla="*/ 2147483647 w 1715"/>
              <a:gd name="T63" fmla="*/ 2147483647 h 882"/>
              <a:gd name="T64" fmla="*/ 2147483647 w 1715"/>
              <a:gd name="T65" fmla="*/ 2147483647 h 882"/>
              <a:gd name="T66" fmla="*/ 2147483647 w 1715"/>
              <a:gd name="T67" fmla="*/ 2147483647 h 882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15"/>
              <a:gd name="T103" fmla="*/ 0 h 882"/>
              <a:gd name="T104" fmla="*/ 1715 w 1715"/>
              <a:gd name="T105" fmla="*/ 882 h 882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15" h="882">
                <a:moveTo>
                  <a:pt x="0" y="441"/>
                </a:moveTo>
                <a:lnTo>
                  <a:pt x="4" y="401"/>
                </a:lnTo>
                <a:lnTo>
                  <a:pt x="16" y="361"/>
                </a:lnTo>
                <a:lnTo>
                  <a:pt x="33" y="320"/>
                </a:lnTo>
                <a:lnTo>
                  <a:pt x="58" y="282"/>
                </a:lnTo>
                <a:lnTo>
                  <a:pt x="90" y="246"/>
                </a:lnTo>
                <a:lnTo>
                  <a:pt x="129" y="209"/>
                </a:lnTo>
                <a:lnTo>
                  <a:pt x="173" y="177"/>
                </a:lnTo>
                <a:lnTo>
                  <a:pt x="225" y="144"/>
                </a:lnTo>
                <a:lnTo>
                  <a:pt x="280" y="115"/>
                </a:lnTo>
                <a:lnTo>
                  <a:pt x="342" y="90"/>
                </a:lnTo>
                <a:lnTo>
                  <a:pt x="407" y="67"/>
                </a:lnTo>
                <a:lnTo>
                  <a:pt x="476" y="46"/>
                </a:lnTo>
                <a:lnTo>
                  <a:pt x="549" y="31"/>
                </a:lnTo>
                <a:lnTo>
                  <a:pt x="624" y="18"/>
                </a:lnTo>
                <a:lnTo>
                  <a:pt x="700" y="8"/>
                </a:lnTo>
                <a:lnTo>
                  <a:pt x="779" y="2"/>
                </a:lnTo>
                <a:lnTo>
                  <a:pt x="858" y="0"/>
                </a:lnTo>
                <a:lnTo>
                  <a:pt x="936" y="2"/>
                </a:lnTo>
                <a:lnTo>
                  <a:pt x="1015" y="8"/>
                </a:lnTo>
                <a:lnTo>
                  <a:pt x="1092" y="18"/>
                </a:lnTo>
                <a:lnTo>
                  <a:pt x="1167" y="31"/>
                </a:lnTo>
                <a:lnTo>
                  <a:pt x="1239" y="46"/>
                </a:lnTo>
                <a:lnTo>
                  <a:pt x="1309" y="67"/>
                </a:lnTo>
                <a:lnTo>
                  <a:pt x="1374" y="90"/>
                </a:lnTo>
                <a:lnTo>
                  <a:pt x="1435" y="115"/>
                </a:lnTo>
                <a:lnTo>
                  <a:pt x="1491" y="144"/>
                </a:lnTo>
                <a:lnTo>
                  <a:pt x="1543" y="177"/>
                </a:lnTo>
                <a:lnTo>
                  <a:pt x="1587" y="209"/>
                </a:lnTo>
                <a:lnTo>
                  <a:pt x="1625" y="246"/>
                </a:lnTo>
                <a:lnTo>
                  <a:pt x="1658" y="282"/>
                </a:lnTo>
                <a:lnTo>
                  <a:pt x="1683" y="320"/>
                </a:lnTo>
                <a:lnTo>
                  <a:pt x="1700" y="361"/>
                </a:lnTo>
                <a:lnTo>
                  <a:pt x="1711" y="401"/>
                </a:lnTo>
                <a:lnTo>
                  <a:pt x="1715" y="441"/>
                </a:lnTo>
                <a:lnTo>
                  <a:pt x="1711" y="483"/>
                </a:lnTo>
                <a:lnTo>
                  <a:pt x="1700" y="524"/>
                </a:lnTo>
                <a:lnTo>
                  <a:pt x="1683" y="562"/>
                </a:lnTo>
                <a:lnTo>
                  <a:pt x="1658" y="600"/>
                </a:lnTo>
                <a:lnTo>
                  <a:pt x="1625" y="639"/>
                </a:lnTo>
                <a:lnTo>
                  <a:pt x="1587" y="673"/>
                </a:lnTo>
                <a:lnTo>
                  <a:pt x="1543" y="708"/>
                </a:lnTo>
                <a:lnTo>
                  <a:pt x="1491" y="738"/>
                </a:lnTo>
                <a:lnTo>
                  <a:pt x="1435" y="767"/>
                </a:lnTo>
                <a:lnTo>
                  <a:pt x="1374" y="794"/>
                </a:lnTo>
                <a:lnTo>
                  <a:pt x="1309" y="817"/>
                </a:lnTo>
                <a:lnTo>
                  <a:pt x="1239" y="836"/>
                </a:lnTo>
                <a:lnTo>
                  <a:pt x="1167" y="853"/>
                </a:lnTo>
                <a:lnTo>
                  <a:pt x="1092" y="867"/>
                </a:lnTo>
                <a:lnTo>
                  <a:pt x="1015" y="876"/>
                </a:lnTo>
                <a:lnTo>
                  <a:pt x="936" y="880"/>
                </a:lnTo>
                <a:lnTo>
                  <a:pt x="858" y="882"/>
                </a:lnTo>
                <a:lnTo>
                  <a:pt x="779" y="880"/>
                </a:lnTo>
                <a:lnTo>
                  <a:pt x="700" y="876"/>
                </a:lnTo>
                <a:lnTo>
                  <a:pt x="624" y="867"/>
                </a:lnTo>
                <a:lnTo>
                  <a:pt x="549" y="853"/>
                </a:lnTo>
                <a:lnTo>
                  <a:pt x="476" y="836"/>
                </a:lnTo>
                <a:lnTo>
                  <a:pt x="407" y="817"/>
                </a:lnTo>
                <a:lnTo>
                  <a:pt x="342" y="794"/>
                </a:lnTo>
                <a:lnTo>
                  <a:pt x="280" y="767"/>
                </a:lnTo>
                <a:lnTo>
                  <a:pt x="225" y="738"/>
                </a:lnTo>
                <a:lnTo>
                  <a:pt x="173" y="708"/>
                </a:lnTo>
                <a:lnTo>
                  <a:pt x="129" y="673"/>
                </a:lnTo>
                <a:lnTo>
                  <a:pt x="90" y="639"/>
                </a:lnTo>
                <a:lnTo>
                  <a:pt x="58" y="600"/>
                </a:lnTo>
                <a:lnTo>
                  <a:pt x="33" y="562"/>
                </a:lnTo>
                <a:lnTo>
                  <a:pt x="16" y="524"/>
                </a:lnTo>
                <a:lnTo>
                  <a:pt x="4" y="483"/>
                </a:lnTo>
                <a:lnTo>
                  <a:pt x="0" y="441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9" name="Rectangle 5"/>
          <p:cNvSpPr>
            <a:spLocks noChangeArrowheads="1"/>
          </p:cNvSpPr>
          <p:nvPr/>
        </p:nvSpPr>
        <p:spPr bwMode="auto">
          <a:xfrm>
            <a:off x="2971800" y="1314450"/>
            <a:ext cx="24082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Events with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a priori questions </a:t>
            </a:r>
            <a:endParaRPr lang="en-US" altLang="en-US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2010" name="Freeform 8"/>
          <p:cNvSpPr>
            <a:spLocks/>
          </p:cNvSpPr>
          <p:nvPr/>
        </p:nvSpPr>
        <p:spPr bwMode="auto">
          <a:xfrm>
            <a:off x="2390775" y="2924175"/>
            <a:ext cx="3621088" cy="1230313"/>
          </a:xfrm>
          <a:custGeom>
            <a:avLst/>
            <a:gdLst>
              <a:gd name="T0" fmla="*/ 2147483647 w 1736"/>
              <a:gd name="T1" fmla="*/ 2147483647 h 866"/>
              <a:gd name="T2" fmla="*/ 2147483647 w 1736"/>
              <a:gd name="T3" fmla="*/ 2147483647 h 866"/>
              <a:gd name="T4" fmla="*/ 2147483647 w 1736"/>
              <a:gd name="T5" fmla="*/ 2147483647 h 866"/>
              <a:gd name="T6" fmla="*/ 2147483647 w 1736"/>
              <a:gd name="T7" fmla="*/ 2147483647 h 866"/>
              <a:gd name="T8" fmla="*/ 2147483647 w 1736"/>
              <a:gd name="T9" fmla="*/ 2147483647 h 866"/>
              <a:gd name="T10" fmla="*/ 2147483647 w 1736"/>
              <a:gd name="T11" fmla="*/ 2147483647 h 866"/>
              <a:gd name="T12" fmla="*/ 2147483647 w 1736"/>
              <a:gd name="T13" fmla="*/ 2147483647 h 866"/>
              <a:gd name="T14" fmla="*/ 2147483647 w 1736"/>
              <a:gd name="T15" fmla="*/ 2147483647 h 866"/>
              <a:gd name="T16" fmla="*/ 2147483647 w 1736"/>
              <a:gd name="T17" fmla="*/ 0 h 866"/>
              <a:gd name="T18" fmla="*/ 2147483647 w 1736"/>
              <a:gd name="T19" fmla="*/ 2147483647 h 866"/>
              <a:gd name="T20" fmla="*/ 2147483647 w 1736"/>
              <a:gd name="T21" fmla="*/ 2147483647 h 866"/>
              <a:gd name="T22" fmla="*/ 2147483647 w 1736"/>
              <a:gd name="T23" fmla="*/ 2147483647 h 866"/>
              <a:gd name="T24" fmla="*/ 2147483647 w 1736"/>
              <a:gd name="T25" fmla="*/ 2147483647 h 866"/>
              <a:gd name="T26" fmla="*/ 2147483647 w 1736"/>
              <a:gd name="T27" fmla="*/ 2147483647 h 866"/>
              <a:gd name="T28" fmla="*/ 2147483647 w 1736"/>
              <a:gd name="T29" fmla="*/ 2147483647 h 866"/>
              <a:gd name="T30" fmla="*/ 2147483647 w 1736"/>
              <a:gd name="T31" fmla="*/ 2147483647 h 866"/>
              <a:gd name="T32" fmla="*/ 2147483647 w 1736"/>
              <a:gd name="T33" fmla="*/ 2147483647 h 866"/>
              <a:gd name="T34" fmla="*/ 2147483647 w 1736"/>
              <a:gd name="T35" fmla="*/ 2147483647 h 866"/>
              <a:gd name="T36" fmla="*/ 2147483647 w 1736"/>
              <a:gd name="T37" fmla="*/ 2147483647 h 866"/>
              <a:gd name="T38" fmla="*/ 2147483647 w 1736"/>
              <a:gd name="T39" fmla="*/ 2147483647 h 866"/>
              <a:gd name="T40" fmla="*/ 2147483647 w 1736"/>
              <a:gd name="T41" fmla="*/ 2147483647 h 866"/>
              <a:gd name="T42" fmla="*/ 2147483647 w 1736"/>
              <a:gd name="T43" fmla="*/ 2147483647 h 866"/>
              <a:gd name="T44" fmla="*/ 2147483647 w 1736"/>
              <a:gd name="T45" fmla="*/ 2147483647 h 866"/>
              <a:gd name="T46" fmla="*/ 2147483647 w 1736"/>
              <a:gd name="T47" fmla="*/ 2147483647 h 866"/>
              <a:gd name="T48" fmla="*/ 2147483647 w 1736"/>
              <a:gd name="T49" fmla="*/ 2147483647 h 866"/>
              <a:gd name="T50" fmla="*/ 2147483647 w 1736"/>
              <a:gd name="T51" fmla="*/ 2147483647 h 866"/>
              <a:gd name="T52" fmla="*/ 2147483647 w 1736"/>
              <a:gd name="T53" fmla="*/ 2147483647 h 866"/>
              <a:gd name="T54" fmla="*/ 2147483647 w 1736"/>
              <a:gd name="T55" fmla="*/ 2147483647 h 866"/>
              <a:gd name="T56" fmla="*/ 2147483647 w 1736"/>
              <a:gd name="T57" fmla="*/ 2147483647 h 866"/>
              <a:gd name="T58" fmla="*/ 2147483647 w 1736"/>
              <a:gd name="T59" fmla="*/ 2147483647 h 866"/>
              <a:gd name="T60" fmla="*/ 2147483647 w 1736"/>
              <a:gd name="T61" fmla="*/ 2147483647 h 866"/>
              <a:gd name="T62" fmla="*/ 2147483647 w 1736"/>
              <a:gd name="T63" fmla="*/ 2147483647 h 866"/>
              <a:gd name="T64" fmla="*/ 2147483647 w 1736"/>
              <a:gd name="T65" fmla="*/ 2147483647 h 866"/>
              <a:gd name="T66" fmla="*/ 2147483647 w 1736"/>
              <a:gd name="T67" fmla="*/ 2147483647 h 86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36"/>
              <a:gd name="T103" fmla="*/ 0 h 866"/>
              <a:gd name="T104" fmla="*/ 1736 w 1736"/>
              <a:gd name="T105" fmla="*/ 866 h 86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36" h="866">
                <a:moveTo>
                  <a:pt x="0" y="433"/>
                </a:moveTo>
                <a:lnTo>
                  <a:pt x="4" y="393"/>
                </a:lnTo>
                <a:lnTo>
                  <a:pt x="16" y="353"/>
                </a:lnTo>
                <a:lnTo>
                  <a:pt x="35" y="314"/>
                </a:lnTo>
                <a:lnTo>
                  <a:pt x="60" y="276"/>
                </a:lnTo>
                <a:lnTo>
                  <a:pt x="92" y="239"/>
                </a:lnTo>
                <a:lnTo>
                  <a:pt x="131" y="205"/>
                </a:lnTo>
                <a:lnTo>
                  <a:pt x="177" y="172"/>
                </a:lnTo>
                <a:lnTo>
                  <a:pt x="227" y="140"/>
                </a:lnTo>
                <a:lnTo>
                  <a:pt x="284" y="113"/>
                </a:lnTo>
                <a:lnTo>
                  <a:pt x="346" y="86"/>
                </a:lnTo>
                <a:lnTo>
                  <a:pt x="411" y="65"/>
                </a:lnTo>
                <a:lnTo>
                  <a:pt x="482" y="44"/>
                </a:lnTo>
                <a:lnTo>
                  <a:pt x="555" y="29"/>
                </a:lnTo>
                <a:lnTo>
                  <a:pt x="631" y="15"/>
                </a:lnTo>
                <a:lnTo>
                  <a:pt x="710" y="6"/>
                </a:lnTo>
                <a:lnTo>
                  <a:pt x="789" y="2"/>
                </a:lnTo>
                <a:lnTo>
                  <a:pt x="869" y="0"/>
                </a:lnTo>
                <a:lnTo>
                  <a:pt x="948" y="2"/>
                </a:lnTo>
                <a:lnTo>
                  <a:pt x="1028" y="6"/>
                </a:lnTo>
                <a:lnTo>
                  <a:pt x="1105" y="15"/>
                </a:lnTo>
                <a:lnTo>
                  <a:pt x="1182" y="29"/>
                </a:lnTo>
                <a:lnTo>
                  <a:pt x="1255" y="44"/>
                </a:lnTo>
                <a:lnTo>
                  <a:pt x="1326" y="65"/>
                </a:lnTo>
                <a:lnTo>
                  <a:pt x="1391" y="86"/>
                </a:lnTo>
                <a:lnTo>
                  <a:pt x="1452" y="113"/>
                </a:lnTo>
                <a:lnTo>
                  <a:pt x="1510" y="140"/>
                </a:lnTo>
                <a:lnTo>
                  <a:pt x="1562" y="172"/>
                </a:lnTo>
                <a:lnTo>
                  <a:pt x="1606" y="205"/>
                </a:lnTo>
                <a:lnTo>
                  <a:pt x="1646" y="239"/>
                </a:lnTo>
                <a:lnTo>
                  <a:pt x="1679" y="276"/>
                </a:lnTo>
                <a:lnTo>
                  <a:pt x="1704" y="314"/>
                </a:lnTo>
                <a:lnTo>
                  <a:pt x="1721" y="353"/>
                </a:lnTo>
                <a:lnTo>
                  <a:pt x="1732" y="393"/>
                </a:lnTo>
                <a:lnTo>
                  <a:pt x="1736" y="433"/>
                </a:lnTo>
                <a:lnTo>
                  <a:pt x="1732" y="473"/>
                </a:lnTo>
                <a:lnTo>
                  <a:pt x="1721" y="512"/>
                </a:lnTo>
                <a:lnTo>
                  <a:pt x="1704" y="552"/>
                </a:lnTo>
                <a:lnTo>
                  <a:pt x="1679" y="590"/>
                </a:lnTo>
                <a:lnTo>
                  <a:pt x="1646" y="627"/>
                </a:lnTo>
                <a:lnTo>
                  <a:pt x="1606" y="661"/>
                </a:lnTo>
                <a:lnTo>
                  <a:pt x="1562" y="694"/>
                </a:lnTo>
                <a:lnTo>
                  <a:pt x="1510" y="724"/>
                </a:lnTo>
                <a:lnTo>
                  <a:pt x="1452" y="753"/>
                </a:lnTo>
                <a:lnTo>
                  <a:pt x="1391" y="778"/>
                </a:lnTo>
                <a:lnTo>
                  <a:pt x="1326" y="801"/>
                </a:lnTo>
                <a:lnTo>
                  <a:pt x="1255" y="820"/>
                </a:lnTo>
                <a:lnTo>
                  <a:pt x="1182" y="838"/>
                </a:lnTo>
                <a:lnTo>
                  <a:pt x="1105" y="849"/>
                </a:lnTo>
                <a:lnTo>
                  <a:pt x="1028" y="859"/>
                </a:lnTo>
                <a:lnTo>
                  <a:pt x="948" y="864"/>
                </a:lnTo>
                <a:lnTo>
                  <a:pt x="869" y="866"/>
                </a:lnTo>
                <a:lnTo>
                  <a:pt x="789" y="864"/>
                </a:lnTo>
                <a:lnTo>
                  <a:pt x="710" y="859"/>
                </a:lnTo>
                <a:lnTo>
                  <a:pt x="631" y="849"/>
                </a:lnTo>
                <a:lnTo>
                  <a:pt x="555" y="838"/>
                </a:lnTo>
                <a:lnTo>
                  <a:pt x="482" y="820"/>
                </a:lnTo>
                <a:lnTo>
                  <a:pt x="411" y="801"/>
                </a:lnTo>
                <a:lnTo>
                  <a:pt x="346" y="778"/>
                </a:lnTo>
                <a:lnTo>
                  <a:pt x="284" y="753"/>
                </a:lnTo>
                <a:lnTo>
                  <a:pt x="227" y="724"/>
                </a:lnTo>
                <a:lnTo>
                  <a:pt x="177" y="694"/>
                </a:lnTo>
                <a:lnTo>
                  <a:pt x="131" y="661"/>
                </a:lnTo>
                <a:lnTo>
                  <a:pt x="92" y="627"/>
                </a:lnTo>
                <a:lnTo>
                  <a:pt x="60" y="590"/>
                </a:lnTo>
                <a:lnTo>
                  <a:pt x="35" y="552"/>
                </a:lnTo>
                <a:lnTo>
                  <a:pt x="16" y="512"/>
                </a:lnTo>
                <a:lnTo>
                  <a:pt x="4" y="473"/>
                </a:lnTo>
                <a:lnTo>
                  <a:pt x="0" y="433"/>
                </a:lnTo>
                <a:close/>
              </a:path>
            </a:pathLst>
          </a:custGeom>
          <a:solidFill>
            <a:srgbClr val="FFFF66">
              <a:alpha val="30196"/>
            </a:srgbClr>
          </a:solidFill>
          <a:ln w="158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1" name="Rectangle 9"/>
          <p:cNvSpPr>
            <a:spLocks noChangeArrowheads="1"/>
          </p:cNvSpPr>
          <p:nvPr/>
        </p:nvSpPr>
        <p:spPr bwMode="auto">
          <a:xfrm>
            <a:off x="2747963" y="3197225"/>
            <a:ext cx="3033712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Events </a:t>
            </a:r>
            <a:r>
              <a:rPr lang="en-US" altLang="en-US" b="1">
                <a:solidFill>
                  <a:schemeClr val="tx2"/>
                </a:solidFill>
                <a:latin typeface="Arial" charset="0"/>
                <a:cs typeface="Arial" charset="0"/>
              </a:rPr>
              <a:t>not</a:t>
            </a: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 identified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i="1">
                <a:solidFill>
                  <a:schemeClr val="tx2"/>
                </a:solidFill>
                <a:latin typeface="Arial" charset="0"/>
                <a:cs typeface="Arial" charset="0"/>
              </a:rPr>
              <a:t>a priori</a:t>
            </a: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, and not “rare” </a:t>
            </a:r>
            <a:endParaRPr lang="en-US" altLang="en-US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2012" name="Freeform 13"/>
          <p:cNvSpPr>
            <a:spLocks/>
          </p:cNvSpPr>
          <p:nvPr/>
        </p:nvSpPr>
        <p:spPr bwMode="auto">
          <a:xfrm>
            <a:off x="2447925" y="4543425"/>
            <a:ext cx="3560763" cy="1206500"/>
          </a:xfrm>
          <a:custGeom>
            <a:avLst/>
            <a:gdLst>
              <a:gd name="T0" fmla="*/ 2147483647 w 1719"/>
              <a:gd name="T1" fmla="*/ 2147483647 h 863"/>
              <a:gd name="T2" fmla="*/ 2147483647 w 1719"/>
              <a:gd name="T3" fmla="*/ 2147483647 h 863"/>
              <a:gd name="T4" fmla="*/ 2147483647 w 1719"/>
              <a:gd name="T5" fmla="*/ 2147483647 h 863"/>
              <a:gd name="T6" fmla="*/ 2147483647 w 1719"/>
              <a:gd name="T7" fmla="*/ 2147483647 h 863"/>
              <a:gd name="T8" fmla="*/ 2147483647 w 1719"/>
              <a:gd name="T9" fmla="*/ 2147483647 h 863"/>
              <a:gd name="T10" fmla="*/ 2147483647 w 1719"/>
              <a:gd name="T11" fmla="*/ 2147483647 h 863"/>
              <a:gd name="T12" fmla="*/ 2147483647 w 1719"/>
              <a:gd name="T13" fmla="*/ 2147483647 h 863"/>
              <a:gd name="T14" fmla="*/ 2147483647 w 1719"/>
              <a:gd name="T15" fmla="*/ 2147483647 h 863"/>
              <a:gd name="T16" fmla="*/ 2147483647 w 1719"/>
              <a:gd name="T17" fmla="*/ 0 h 863"/>
              <a:gd name="T18" fmla="*/ 2147483647 w 1719"/>
              <a:gd name="T19" fmla="*/ 2147483647 h 863"/>
              <a:gd name="T20" fmla="*/ 2147483647 w 1719"/>
              <a:gd name="T21" fmla="*/ 2147483647 h 863"/>
              <a:gd name="T22" fmla="*/ 2147483647 w 1719"/>
              <a:gd name="T23" fmla="*/ 2147483647 h 863"/>
              <a:gd name="T24" fmla="*/ 2147483647 w 1719"/>
              <a:gd name="T25" fmla="*/ 2147483647 h 863"/>
              <a:gd name="T26" fmla="*/ 2147483647 w 1719"/>
              <a:gd name="T27" fmla="*/ 2147483647 h 863"/>
              <a:gd name="T28" fmla="*/ 2147483647 w 1719"/>
              <a:gd name="T29" fmla="*/ 2147483647 h 863"/>
              <a:gd name="T30" fmla="*/ 2147483647 w 1719"/>
              <a:gd name="T31" fmla="*/ 2147483647 h 863"/>
              <a:gd name="T32" fmla="*/ 2147483647 w 1719"/>
              <a:gd name="T33" fmla="*/ 2147483647 h 863"/>
              <a:gd name="T34" fmla="*/ 2147483647 w 1719"/>
              <a:gd name="T35" fmla="*/ 2147483647 h 863"/>
              <a:gd name="T36" fmla="*/ 2147483647 w 1719"/>
              <a:gd name="T37" fmla="*/ 2147483647 h 863"/>
              <a:gd name="T38" fmla="*/ 2147483647 w 1719"/>
              <a:gd name="T39" fmla="*/ 2147483647 h 863"/>
              <a:gd name="T40" fmla="*/ 2147483647 w 1719"/>
              <a:gd name="T41" fmla="*/ 2147483647 h 863"/>
              <a:gd name="T42" fmla="*/ 2147483647 w 1719"/>
              <a:gd name="T43" fmla="*/ 2147483647 h 863"/>
              <a:gd name="T44" fmla="*/ 2147483647 w 1719"/>
              <a:gd name="T45" fmla="*/ 2147483647 h 863"/>
              <a:gd name="T46" fmla="*/ 2147483647 w 1719"/>
              <a:gd name="T47" fmla="*/ 2147483647 h 863"/>
              <a:gd name="T48" fmla="*/ 2147483647 w 1719"/>
              <a:gd name="T49" fmla="*/ 2147483647 h 863"/>
              <a:gd name="T50" fmla="*/ 2147483647 w 1719"/>
              <a:gd name="T51" fmla="*/ 2147483647 h 863"/>
              <a:gd name="T52" fmla="*/ 2147483647 w 1719"/>
              <a:gd name="T53" fmla="*/ 2147483647 h 863"/>
              <a:gd name="T54" fmla="*/ 2147483647 w 1719"/>
              <a:gd name="T55" fmla="*/ 2147483647 h 863"/>
              <a:gd name="T56" fmla="*/ 2147483647 w 1719"/>
              <a:gd name="T57" fmla="*/ 2147483647 h 863"/>
              <a:gd name="T58" fmla="*/ 2147483647 w 1719"/>
              <a:gd name="T59" fmla="*/ 2147483647 h 863"/>
              <a:gd name="T60" fmla="*/ 2147483647 w 1719"/>
              <a:gd name="T61" fmla="*/ 2147483647 h 863"/>
              <a:gd name="T62" fmla="*/ 2147483647 w 1719"/>
              <a:gd name="T63" fmla="*/ 2147483647 h 863"/>
              <a:gd name="T64" fmla="*/ 2147483647 w 1719"/>
              <a:gd name="T65" fmla="*/ 2147483647 h 863"/>
              <a:gd name="T66" fmla="*/ 2147483647 w 1719"/>
              <a:gd name="T67" fmla="*/ 2147483647 h 863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w 1719"/>
              <a:gd name="T103" fmla="*/ 0 h 863"/>
              <a:gd name="T104" fmla="*/ 1719 w 1719"/>
              <a:gd name="T105" fmla="*/ 863 h 863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T102" t="T103" r="T104" b="T105"/>
            <a:pathLst>
              <a:path w="1719" h="863">
                <a:moveTo>
                  <a:pt x="0" y="432"/>
                </a:moveTo>
                <a:lnTo>
                  <a:pt x="4" y="392"/>
                </a:lnTo>
                <a:lnTo>
                  <a:pt x="15" y="351"/>
                </a:lnTo>
                <a:lnTo>
                  <a:pt x="33" y="313"/>
                </a:lnTo>
                <a:lnTo>
                  <a:pt x="60" y="275"/>
                </a:lnTo>
                <a:lnTo>
                  <a:pt x="90" y="238"/>
                </a:lnTo>
                <a:lnTo>
                  <a:pt x="129" y="204"/>
                </a:lnTo>
                <a:lnTo>
                  <a:pt x="175" y="171"/>
                </a:lnTo>
                <a:lnTo>
                  <a:pt x="225" y="140"/>
                </a:lnTo>
                <a:lnTo>
                  <a:pt x="280" y="112"/>
                </a:lnTo>
                <a:lnTo>
                  <a:pt x="342" y="87"/>
                </a:lnTo>
                <a:lnTo>
                  <a:pt x="407" y="64"/>
                </a:lnTo>
                <a:lnTo>
                  <a:pt x="476" y="45"/>
                </a:lnTo>
                <a:lnTo>
                  <a:pt x="549" y="29"/>
                </a:lnTo>
                <a:lnTo>
                  <a:pt x="625" y="16"/>
                </a:lnTo>
                <a:lnTo>
                  <a:pt x="702" y="8"/>
                </a:lnTo>
                <a:lnTo>
                  <a:pt x="781" y="2"/>
                </a:lnTo>
                <a:lnTo>
                  <a:pt x="860" y="0"/>
                </a:lnTo>
                <a:lnTo>
                  <a:pt x="938" y="2"/>
                </a:lnTo>
                <a:lnTo>
                  <a:pt x="1017" y="8"/>
                </a:lnTo>
                <a:lnTo>
                  <a:pt x="1095" y="16"/>
                </a:lnTo>
                <a:lnTo>
                  <a:pt x="1170" y="29"/>
                </a:lnTo>
                <a:lnTo>
                  <a:pt x="1243" y="45"/>
                </a:lnTo>
                <a:lnTo>
                  <a:pt x="1312" y="64"/>
                </a:lnTo>
                <a:lnTo>
                  <a:pt x="1377" y="87"/>
                </a:lnTo>
                <a:lnTo>
                  <a:pt x="1439" y="112"/>
                </a:lnTo>
                <a:lnTo>
                  <a:pt x="1494" y="140"/>
                </a:lnTo>
                <a:lnTo>
                  <a:pt x="1544" y="171"/>
                </a:lnTo>
                <a:lnTo>
                  <a:pt x="1590" y="204"/>
                </a:lnTo>
                <a:lnTo>
                  <a:pt x="1629" y="238"/>
                </a:lnTo>
                <a:lnTo>
                  <a:pt x="1661" y="275"/>
                </a:lnTo>
                <a:lnTo>
                  <a:pt x="1686" y="313"/>
                </a:lnTo>
                <a:lnTo>
                  <a:pt x="1704" y="351"/>
                </a:lnTo>
                <a:lnTo>
                  <a:pt x="1715" y="392"/>
                </a:lnTo>
                <a:lnTo>
                  <a:pt x="1719" y="432"/>
                </a:lnTo>
                <a:lnTo>
                  <a:pt x="1715" y="472"/>
                </a:lnTo>
                <a:lnTo>
                  <a:pt x="1704" y="510"/>
                </a:lnTo>
                <a:lnTo>
                  <a:pt x="1686" y="549"/>
                </a:lnTo>
                <a:lnTo>
                  <a:pt x="1661" y="587"/>
                </a:lnTo>
                <a:lnTo>
                  <a:pt x="1629" y="623"/>
                </a:lnTo>
                <a:lnTo>
                  <a:pt x="1590" y="658"/>
                </a:lnTo>
                <a:lnTo>
                  <a:pt x="1544" y="691"/>
                </a:lnTo>
                <a:lnTo>
                  <a:pt x="1494" y="721"/>
                </a:lnTo>
                <a:lnTo>
                  <a:pt x="1439" y="750"/>
                </a:lnTo>
                <a:lnTo>
                  <a:pt x="1377" y="775"/>
                </a:lnTo>
                <a:lnTo>
                  <a:pt x="1312" y="798"/>
                </a:lnTo>
                <a:lnTo>
                  <a:pt x="1243" y="817"/>
                </a:lnTo>
                <a:lnTo>
                  <a:pt x="1170" y="834"/>
                </a:lnTo>
                <a:lnTo>
                  <a:pt x="1095" y="846"/>
                </a:lnTo>
                <a:lnTo>
                  <a:pt x="1017" y="855"/>
                </a:lnTo>
                <a:lnTo>
                  <a:pt x="938" y="861"/>
                </a:lnTo>
                <a:lnTo>
                  <a:pt x="860" y="863"/>
                </a:lnTo>
                <a:lnTo>
                  <a:pt x="781" y="861"/>
                </a:lnTo>
                <a:lnTo>
                  <a:pt x="702" y="855"/>
                </a:lnTo>
                <a:lnTo>
                  <a:pt x="625" y="846"/>
                </a:lnTo>
                <a:lnTo>
                  <a:pt x="549" y="834"/>
                </a:lnTo>
                <a:lnTo>
                  <a:pt x="476" y="817"/>
                </a:lnTo>
                <a:lnTo>
                  <a:pt x="407" y="798"/>
                </a:lnTo>
                <a:lnTo>
                  <a:pt x="342" y="775"/>
                </a:lnTo>
                <a:lnTo>
                  <a:pt x="280" y="750"/>
                </a:lnTo>
                <a:lnTo>
                  <a:pt x="225" y="721"/>
                </a:lnTo>
                <a:lnTo>
                  <a:pt x="175" y="691"/>
                </a:lnTo>
                <a:lnTo>
                  <a:pt x="129" y="658"/>
                </a:lnTo>
                <a:lnTo>
                  <a:pt x="90" y="623"/>
                </a:lnTo>
                <a:lnTo>
                  <a:pt x="60" y="587"/>
                </a:lnTo>
                <a:lnTo>
                  <a:pt x="33" y="549"/>
                </a:lnTo>
                <a:lnTo>
                  <a:pt x="15" y="510"/>
                </a:lnTo>
                <a:lnTo>
                  <a:pt x="4" y="472"/>
                </a:lnTo>
                <a:lnTo>
                  <a:pt x="0" y="432"/>
                </a:lnTo>
                <a:close/>
              </a:path>
            </a:pathLst>
          </a:custGeom>
          <a:noFill/>
          <a:ln w="15875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3" name="Rectangle 14"/>
          <p:cNvSpPr>
            <a:spLocks noChangeArrowheads="1"/>
          </p:cNvSpPr>
          <p:nvPr/>
        </p:nvSpPr>
        <p:spPr bwMode="auto">
          <a:xfrm>
            <a:off x="3133725" y="4810125"/>
            <a:ext cx="223678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Rare events not</a:t>
            </a:r>
            <a:r>
              <a:rPr lang="en-US" altLang="en-US">
                <a:solidFill>
                  <a:srgbClr val="FFFFFF"/>
                </a:solidFill>
                <a:latin typeface="Arial" charset="0"/>
                <a:cs typeface="Arial" charset="0"/>
              </a:rPr>
              <a:t> </a:t>
            </a:r>
          </a:p>
        </p:txBody>
      </p:sp>
      <p:sp>
        <p:nvSpPr>
          <p:cNvPr id="42014" name="Rectangle 15"/>
          <p:cNvSpPr>
            <a:spLocks noChangeArrowheads="1"/>
          </p:cNvSpPr>
          <p:nvPr/>
        </p:nvSpPr>
        <p:spPr bwMode="auto">
          <a:xfrm>
            <a:off x="3048000" y="5191125"/>
            <a:ext cx="22399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chemeClr val="tx2"/>
                </a:solidFill>
                <a:latin typeface="Arial" charset="0"/>
                <a:cs typeface="Arial" charset="0"/>
              </a:rPr>
              <a:t>identified a priori</a:t>
            </a:r>
            <a:endParaRPr lang="en-US" altLang="en-US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19469" name="Freeform 16"/>
          <p:cNvSpPr>
            <a:spLocks/>
          </p:cNvSpPr>
          <p:nvPr/>
        </p:nvSpPr>
        <p:spPr bwMode="auto">
          <a:xfrm>
            <a:off x="4987925" y="1997075"/>
            <a:ext cx="42863" cy="50800"/>
          </a:xfrm>
          <a:custGeom>
            <a:avLst/>
            <a:gdLst>
              <a:gd name="T0" fmla="*/ 0 w 20"/>
              <a:gd name="T1" fmla="*/ 0 h 50800"/>
              <a:gd name="T2" fmla="*/ 2147483647 w 20"/>
              <a:gd name="T3" fmla="*/ 0 h 50800"/>
              <a:gd name="T4" fmla="*/ 0 w 20"/>
              <a:gd name="T5" fmla="*/ 0 h 50800"/>
              <a:gd name="T6" fmla="*/ 0 60000 65536"/>
              <a:gd name="T7" fmla="*/ 0 60000 65536"/>
              <a:gd name="T8" fmla="*/ 0 60000 65536"/>
              <a:gd name="T9" fmla="*/ 0 w 20"/>
              <a:gd name="T10" fmla="*/ 0 h 50800"/>
              <a:gd name="T11" fmla="*/ 20 w 20"/>
              <a:gd name="T12" fmla="*/ 50800 h 508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" h="50800">
                <a:moveTo>
                  <a:pt x="0" y="0"/>
                </a:moveTo>
                <a:lnTo>
                  <a:pt x="2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52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2016" name="Line 17"/>
          <p:cNvSpPr>
            <a:spLocks noChangeShapeType="1"/>
          </p:cNvSpPr>
          <p:nvPr/>
        </p:nvSpPr>
        <p:spPr bwMode="auto">
          <a:xfrm>
            <a:off x="4210050" y="4152900"/>
            <a:ext cx="9525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7" name="Text Box 18"/>
          <p:cNvSpPr txBox="1">
            <a:spLocks noChangeArrowheads="1"/>
          </p:cNvSpPr>
          <p:nvPr/>
        </p:nvSpPr>
        <p:spPr bwMode="auto">
          <a:xfrm>
            <a:off x="6143625" y="1230313"/>
            <a:ext cx="3000375" cy="465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SzPct val="70000"/>
              <a:buChar char="o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9pPr>
          </a:lstStyle>
          <a:p>
            <a:pPr>
              <a:spcBef>
                <a:spcPct val="30000"/>
              </a:spcBef>
              <a:buFontTx/>
              <a:buNone/>
            </a:pPr>
            <a:r>
              <a:rPr lang="en-US" altLang="en-US">
                <a:cs typeface="Arial" charset="0"/>
              </a:rPr>
              <a:t>Treat like efficacy - hypotheses defined</a:t>
            </a:r>
          </a:p>
          <a:p>
            <a:pPr>
              <a:spcBef>
                <a:spcPct val="30000"/>
              </a:spcBef>
              <a:buFontTx/>
              <a:buNone/>
            </a:pPr>
            <a:endParaRPr lang="en-US" altLang="en-US">
              <a:cs typeface="Arial" charset="0"/>
            </a:endParaRPr>
          </a:p>
          <a:p>
            <a:pPr>
              <a:spcBef>
                <a:spcPct val="30000"/>
              </a:spcBef>
              <a:buFontTx/>
              <a:buNone/>
            </a:pPr>
            <a:endParaRPr lang="en-US" altLang="en-US">
              <a:cs typeface="Arial" charset="0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>
                <a:solidFill>
                  <a:srgbClr val="660033"/>
                </a:solidFill>
                <a:cs typeface="Arial" charset="0"/>
              </a:rPr>
              <a:t>No defined hypotheses -- use screening </a:t>
            </a:r>
          </a:p>
          <a:p>
            <a:pPr>
              <a:spcBef>
                <a:spcPct val="30000"/>
              </a:spcBef>
              <a:buFontTx/>
              <a:buNone/>
            </a:pPr>
            <a:endParaRPr lang="en-US" altLang="en-US">
              <a:cs typeface="Arial" charset="0"/>
            </a:endParaRPr>
          </a:p>
          <a:p>
            <a:pPr>
              <a:spcBef>
                <a:spcPct val="30000"/>
              </a:spcBef>
              <a:buFontTx/>
              <a:buNone/>
            </a:pPr>
            <a:r>
              <a:rPr lang="en-US" altLang="en-US">
                <a:cs typeface="Arial" charset="0"/>
              </a:rPr>
              <a:t>Summarize only - no  defined hypotheses, too rare for statistics </a:t>
            </a:r>
          </a:p>
        </p:txBody>
      </p:sp>
      <p:sp>
        <p:nvSpPr>
          <p:cNvPr id="42019" name="Line 20"/>
          <p:cNvSpPr>
            <a:spLocks noChangeShapeType="1"/>
          </p:cNvSpPr>
          <p:nvPr/>
        </p:nvSpPr>
        <p:spPr bwMode="auto">
          <a:xfrm>
            <a:off x="4152900" y="2533650"/>
            <a:ext cx="9525" cy="398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81AEF4A0-F7A6-4ABE-9CBF-F980CE708A31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8" grpId="0" animBg="1"/>
      <p:bldP spid="42009" grpId="0"/>
      <p:bldP spid="42010" grpId="0" animBg="1"/>
      <p:bldP spid="42011" grpId="0"/>
      <p:bldP spid="42012" grpId="0" animBg="1"/>
      <p:bldP spid="42014" grpId="0"/>
      <p:bldP spid="42016" grpId="0" animBg="1"/>
      <p:bldP spid="42017" grpId="0" build="allAtOnce"/>
      <p:bldP spid="420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2989263"/>
            <a:ext cx="7772400" cy="8794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PREVIOUS WORK</a:t>
            </a:r>
          </a:p>
        </p:txBody>
      </p:sp>
    </p:spTree>
    <p:extLst>
      <p:ext uri="{BB962C8B-B14F-4D97-AF65-F5344CB8AC3E}">
        <p14:creationId xmlns:p14="http://schemas.microsoft.com/office/powerpoint/2010/main" val="182559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Mehrotra &amp; Heyse (SMMR2004)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Adjust for multiplicity using FDR </a:t>
            </a:r>
            <a:r>
              <a:rPr lang="en-US" altLang="en-US" dirty="0" smtClean="0"/>
              <a:t>to </a:t>
            </a:r>
            <a:r>
              <a:rPr lang="en-US" altLang="en-US" dirty="0"/>
              <a:t>avoid false positives, keep sensitivity to detect important differences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/>
              <a:t>Group AEs into defined subsets, </a:t>
            </a:r>
            <a:r>
              <a:rPr lang="en-US" altLang="en-US" dirty="0" err="1"/>
              <a:t>eg</a:t>
            </a:r>
            <a:r>
              <a:rPr lang="en-US" altLang="en-US" dirty="0"/>
              <a:t> body systems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/>
              <a:t>Groupings need to be defined in study plan/protocol</a:t>
            </a:r>
          </a:p>
          <a:p>
            <a:pPr eaLnBrk="1" hangingPunct="1">
              <a:spcBef>
                <a:spcPct val="35000"/>
              </a:spcBef>
            </a:pPr>
            <a:r>
              <a:rPr lang="en-US" altLang="en-US" dirty="0">
                <a:solidFill>
                  <a:srgbClr val="006600"/>
                </a:solidFill>
              </a:rPr>
              <a:t>2-step process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>
                <a:solidFill>
                  <a:srgbClr val="000000"/>
                </a:solidFill>
              </a:rPr>
              <a:t>Disregard AEs with very small incidence</a:t>
            </a:r>
          </a:p>
          <a:p>
            <a:pPr lvl="1" eaLnBrk="1" hangingPunct="1">
              <a:spcBef>
                <a:spcPct val="35000"/>
              </a:spcBef>
            </a:pPr>
            <a:r>
              <a:rPr lang="en-US" altLang="en-US" dirty="0">
                <a:solidFill>
                  <a:srgbClr val="006600"/>
                </a:solidFill>
              </a:rPr>
              <a:t>Flag remaining AEs with significant P values after applying ‘Double FDR’ procedure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FDR to the P values for body systems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/>
              <a:t>FDR separately within body systems to </a:t>
            </a:r>
            <a:r>
              <a:rPr lang="en-US" altLang="en-US" dirty="0" err="1"/>
              <a:t>indiv</a:t>
            </a:r>
            <a:r>
              <a:rPr lang="en-US" altLang="en-US" dirty="0"/>
              <a:t> AEs</a:t>
            </a:r>
          </a:p>
          <a:p>
            <a:pPr lvl="2" eaLnBrk="1" hangingPunct="1">
              <a:spcBef>
                <a:spcPct val="35000"/>
              </a:spcBef>
            </a:pPr>
            <a:r>
              <a:rPr lang="en-US" altLang="en-US" dirty="0">
                <a:solidFill>
                  <a:srgbClr val="663300"/>
                </a:solidFill>
              </a:rPr>
              <a:t>Flag AE if FDR</a:t>
            </a:r>
            <a:r>
              <a:rPr lang="en-US" altLang="en-US" baseline="-25000" dirty="0">
                <a:solidFill>
                  <a:srgbClr val="663300"/>
                </a:solidFill>
              </a:rPr>
              <a:t>BS</a:t>
            </a:r>
            <a:r>
              <a:rPr lang="en-US" altLang="en-US" dirty="0">
                <a:solidFill>
                  <a:srgbClr val="663300"/>
                </a:solidFill>
              </a:rPr>
              <a:t> &lt; </a:t>
            </a:r>
            <a:r>
              <a:rPr lang="en-US" altLang="en-US" dirty="0">
                <a:solidFill>
                  <a:srgbClr val="663300"/>
                </a:solidFill>
                <a:sym typeface="Symbol" pitchFamily="18" charset="2"/>
              </a:rPr>
              <a:t>/2 &amp; FDR</a:t>
            </a:r>
            <a:r>
              <a:rPr lang="en-US" altLang="en-US" baseline="-25000" dirty="0">
                <a:solidFill>
                  <a:srgbClr val="663300"/>
                </a:solidFill>
                <a:sym typeface="Symbol" pitchFamily="18" charset="2"/>
              </a:rPr>
              <a:t>AE|BS</a:t>
            </a:r>
            <a:r>
              <a:rPr lang="en-US" altLang="en-US" dirty="0">
                <a:solidFill>
                  <a:srgbClr val="663300"/>
                </a:solidFill>
                <a:sym typeface="Symbol" pitchFamily="18" charset="2"/>
              </a:rPr>
              <a:t> &lt; 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-1" y="6561138"/>
            <a:ext cx="8348133" cy="296862"/>
          </a:xfrm>
        </p:spPr>
        <p:txBody>
          <a:bodyPr/>
          <a:lstStyle/>
          <a:p>
            <a:pPr>
              <a:defRPr/>
            </a:pPr>
            <a:r>
              <a:rPr lang="en-US" altLang="en-US" smtClean="0"/>
              <a:t>October 26, 2018  KOL                                    Gould: Bayes Screening for Adverse Events</a:t>
            </a: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mtClean="0"/>
              <a:t>Slide </a:t>
            </a:r>
            <a:fld id="{DF762E88-C3C5-4C94-859B-3BF68E339C4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90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4">
      <a:dk1>
        <a:srgbClr val="000099"/>
      </a:dk1>
      <a:lt1>
        <a:srgbClr val="DDDDDD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EBEBEB"/>
      </a:accent3>
      <a:accent4>
        <a:srgbClr val="000082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Arial Unicode MS"/>
        <a:cs typeface="Arial Unicode MS"/>
      </a:majorFont>
      <a:minorFont>
        <a:latin typeface="Tahoma"/>
        <a:ea typeface="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99"/>
        </a:dk1>
        <a:lt1>
          <a:srgbClr val="C0C0C0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DCDCDC"/>
        </a:accent3>
        <a:accent4>
          <a:srgbClr val="0000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99"/>
        </a:dk1>
        <a:lt1>
          <a:srgbClr val="DDDDDD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EBEBEB"/>
        </a:accent3>
        <a:accent4>
          <a:srgbClr val="000082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a10f9ac0-5937-4b4f-b459-96aedd9ed2c5">
  <element uid="9920fcc9-9f43-4d43-9e3e-b98a219cfd55" value=""/>
</sisl>
</file>

<file path=customXml/itemProps1.xml><?xml version="1.0" encoding="utf-8"?>
<ds:datastoreItem xmlns:ds="http://schemas.openxmlformats.org/officeDocument/2006/customXml" ds:itemID="{27563FFB-CB08-40FE-8692-F6941546B630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1179</TotalTime>
  <Words>2649</Words>
  <Application>Microsoft Office PowerPoint</Application>
  <PresentationFormat>On-screen Show (4:3)</PresentationFormat>
  <Paragraphs>947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2" baseType="lpstr">
      <vt:lpstr>Default Design</vt:lpstr>
      <vt:lpstr>Equation</vt:lpstr>
      <vt:lpstr>Detecting Potential Safety Issues  in Large Clinical or Observational Trials by Bayesian Screening</vt:lpstr>
      <vt:lpstr>INTRODUCTION</vt:lpstr>
      <vt:lpstr>Safety vs Efficacy Analyses</vt:lpstr>
      <vt:lpstr>Issues with Standard Testing/Screening Approaches</vt:lpstr>
      <vt:lpstr>ICH E9 Guideline (Sec 6.4)</vt:lpstr>
      <vt:lpstr>Two Dimensions of Safety Evaluation</vt:lpstr>
      <vt:lpstr>PowerPoint Presentation</vt:lpstr>
      <vt:lpstr>PREVIOUS WORK</vt:lpstr>
      <vt:lpstr>Mehrotra &amp; Heyse (SMMR2004)</vt:lpstr>
      <vt:lpstr>Berry &amp; Berry (Bcs2004)</vt:lpstr>
      <vt:lpstr>BAYESIAN SCREENING</vt:lpstr>
      <vt:lpstr>Underlying Principles</vt:lpstr>
      <vt:lpstr>Outline of Method</vt:lpstr>
      <vt:lpstr>Bayesian Formulation</vt:lpstr>
      <vt:lpstr>Posterior Probabilities</vt:lpstr>
      <vt:lpstr>Choosing the Prior Parameters</vt:lpstr>
      <vt:lpstr>Diagnostic Properties</vt:lpstr>
      <vt:lpstr>Relationships Among Diagnostic Properties</vt:lpstr>
      <vt:lpstr>Example 1 (Mehrotra &amp; Heyse SMMR2004)</vt:lpstr>
      <vt:lpstr>Excerpted Data</vt:lpstr>
      <vt:lpstr>Summary of Calculations</vt:lpstr>
      <vt:lpstr>Diagnostic Properties (1)</vt:lpstr>
      <vt:lpstr>Diagnostic Properties (2)</vt:lpstr>
      <vt:lpstr>Example 2 Large Vaccine Trial</vt:lpstr>
      <vt:lpstr>Selected Screening Results</vt:lpstr>
      <vt:lpstr>Diagnostic Properties</vt:lpstr>
      <vt:lpstr>DISCUSSION</vt:lpstr>
      <vt:lpstr>Perspective</vt:lpstr>
      <vt:lpstr>Value of Screening vs Hypothesis Testing</vt:lpstr>
      <vt:lpstr>Finally…</vt:lpstr>
    </vt:vector>
  </TitlesOfParts>
  <Company>Merck &amp; Co.,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Merck</dc:creator>
  <cp:lastModifiedBy>Merck &amp; Co., Inc.</cp:lastModifiedBy>
  <cp:revision>76</cp:revision>
  <cp:lastPrinted>2018-10-08T19:51:37Z</cp:lastPrinted>
  <dcterms:created xsi:type="dcterms:W3CDTF">2008-03-11T14:02:54Z</dcterms:created>
  <dcterms:modified xsi:type="dcterms:W3CDTF">2018-10-11T13:47:57Z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bb0e8969-66ff-4610-a5e5-f477e005d553</vt:lpwstr>
  </property>
  <property fmtid="{D5CDD505-2E9C-101B-9397-08002B2CF9AE}" pid="3" name="bjSaver">
    <vt:lpwstr>Bhuabl4pXbL2ld0kX9TA/GpG5c9QHIKi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policy="a10f9ac0-5937-4b4f-b459-96aedd9ed2c5" xmlns="http://www.boldonjames.com/2008/01/sie/i</vt:lpwstr>
  </property>
  <property fmtid="{D5CDD505-2E9C-101B-9397-08002B2CF9AE}" pid="5" name="bjDocumentLabelXML-0">
    <vt:lpwstr>nternal/label"&gt;&lt;element uid="9920fcc9-9f43-4d43-9e3e-b98a219cfd55" value="" /&gt;&lt;/sisl&gt;</vt:lpwstr>
  </property>
  <property fmtid="{D5CDD505-2E9C-101B-9397-08002B2CF9AE}" pid="6" name="bjDocumentSecurityLabel">
    <vt:lpwstr>Not Classified</vt:lpwstr>
  </property>
  <property fmtid="{D5CDD505-2E9C-101B-9397-08002B2CF9AE}" pid="7" name="_AdHocReviewCycleID">
    <vt:i4>-892444876</vt:i4>
  </property>
  <property fmtid="{D5CDD505-2E9C-101B-9397-08002B2CF9AE}" pid="8" name="_NewReviewCycle">
    <vt:lpwstr/>
  </property>
  <property fmtid="{D5CDD505-2E9C-101B-9397-08002B2CF9AE}" pid="9" name="_EmailSubject">
    <vt:lpwstr>Bayesian-KOL lecture_Oct 26,2018</vt:lpwstr>
  </property>
  <property fmtid="{D5CDD505-2E9C-101B-9397-08002B2CF9AE}" pid="10" name="_AuthorEmail">
    <vt:lpwstr>larry_gould@merck.com</vt:lpwstr>
  </property>
  <property fmtid="{D5CDD505-2E9C-101B-9397-08002B2CF9AE}" pid="11" name="_AuthorEmailDisplayName">
    <vt:lpwstr>Gould, A. Lawrence</vt:lpwstr>
  </property>
</Properties>
</file>