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511" r:id="rId2"/>
    <p:sldId id="756" r:id="rId3"/>
    <p:sldId id="788" r:id="rId4"/>
    <p:sldId id="789" r:id="rId5"/>
    <p:sldId id="790" r:id="rId6"/>
    <p:sldId id="757" r:id="rId7"/>
    <p:sldId id="758" r:id="rId8"/>
    <p:sldId id="759" r:id="rId9"/>
    <p:sldId id="755" r:id="rId10"/>
    <p:sldId id="786" r:id="rId11"/>
    <p:sldId id="761" r:id="rId12"/>
    <p:sldId id="612" r:id="rId13"/>
    <p:sldId id="551" r:id="rId14"/>
    <p:sldId id="577" r:id="rId15"/>
    <p:sldId id="665" r:id="rId16"/>
    <p:sldId id="619" r:id="rId17"/>
    <p:sldId id="649" r:id="rId18"/>
    <p:sldId id="762" r:id="rId19"/>
    <p:sldId id="760" r:id="rId20"/>
    <p:sldId id="763" r:id="rId21"/>
    <p:sldId id="764" r:id="rId22"/>
    <p:sldId id="765" r:id="rId23"/>
    <p:sldId id="659" r:id="rId24"/>
    <p:sldId id="766" r:id="rId25"/>
    <p:sldId id="768" r:id="rId26"/>
    <p:sldId id="652" r:id="rId27"/>
    <p:sldId id="769" r:id="rId28"/>
    <p:sldId id="770" r:id="rId29"/>
    <p:sldId id="479" r:id="rId30"/>
    <p:sldId id="446" r:id="rId31"/>
    <p:sldId id="448" r:id="rId32"/>
    <p:sldId id="447" r:id="rId33"/>
    <p:sldId id="450" r:id="rId34"/>
    <p:sldId id="449" r:id="rId35"/>
    <p:sldId id="453" r:id="rId36"/>
    <p:sldId id="445" r:id="rId37"/>
    <p:sldId id="458" r:id="rId38"/>
    <p:sldId id="455" r:id="rId39"/>
    <p:sldId id="457" r:id="rId40"/>
    <p:sldId id="436" r:id="rId41"/>
    <p:sldId id="376" r:id="rId42"/>
    <p:sldId id="464" r:id="rId43"/>
    <p:sldId id="468" r:id="rId44"/>
    <p:sldId id="469" r:id="rId45"/>
    <p:sldId id="771" r:id="rId46"/>
    <p:sldId id="463" r:id="rId47"/>
    <p:sldId id="470" r:id="rId48"/>
    <p:sldId id="471" r:id="rId49"/>
    <p:sldId id="472" r:id="rId50"/>
    <p:sldId id="772" r:id="rId51"/>
    <p:sldId id="774" r:id="rId52"/>
    <p:sldId id="775" r:id="rId53"/>
    <p:sldId id="776" r:id="rId54"/>
    <p:sldId id="773" r:id="rId55"/>
    <p:sldId id="779" r:id="rId56"/>
    <p:sldId id="777" r:id="rId57"/>
    <p:sldId id="778" r:id="rId58"/>
    <p:sldId id="780" r:id="rId59"/>
    <p:sldId id="782" r:id="rId60"/>
    <p:sldId id="781" r:id="rId61"/>
    <p:sldId id="783" r:id="rId62"/>
    <p:sldId id="784" r:id="rId63"/>
    <p:sldId id="785" r:id="rId64"/>
    <p:sldId id="787" r:id="rId6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5" autoAdjust="0"/>
    <p:restoredTop sz="95407" autoAdjust="0"/>
  </p:normalViewPr>
  <p:slideViewPr>
    <p:cSldViewPr>
      <p:cViewPr varScale="1">
        <p:scale>
          <a:sx n="82" d="100"/>
          <a:sy n="82" d="100"/>
        </p:scale>
        <p:origin x="156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AD5CF60F-7EFB-45C3-AAA2-6F87B3545DB7}" type="datetimeFigureOut">
              <a:rPr lang="en-US"/>
              <a:pPr>
                <a:defRPr/>
              </a:pPr>
              <a:t>7/19/2019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D11CC86E-E033-4DF7-87FF-2B25B86EEB5A}" type="slidenum">
              <a:rPr lang="en-US"/>
              <a:pPr>
                <a:defRPr/>
              </a:pPr>
              <a:t>‹#›</a:t>
            </a:fld>
            <a:endParaRPr lang="en-US"/>
          </a:p>
        </p:txBody>
      </p:sp>
    </p:spTree>
    <p:extLst>
      <p:ext uri="{BB962C8B-B14F-4D97-AF65-F5344CB8AC3E}">
        <p14:creationId xmlns:p14="http://schemas.microsoft.com/office/powerpoint/2010/main" val="35891411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11CC86E-E033-4DF7-87FF-2B25B86EEB5A}" type="slidenum">
              <a:rPr lang="en-US" smtClean="0"/>
              <a:pPr>
                <a:defRPr/>
              </a:pPr>
              <a:t>14</a:t>
            </a:fld>
            <a:endParaRPr lang="en-US"/>
          </a:p>
        </p:txBody>
      </p:sp>
    </p:spTree>
    <p:extLst>
      <p:ext uri="{BB962C8B-B14F-4D97-AF65-F5344CB8AC3E}">
        <p14:creationId xmlns:p14="http://schemas.microsoft.com/office/powerpoint/2010/main" val="1810380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AD751AE-7ABC-314D-AFAD-47B860ED6FFE}" type="slidenum">
              <a:rPr lang="en-US" smtClean="0"/>
              <a:pPr/>
              <a:t>36</a:t>
            </a:fld>
            <a:endParaRPr lang="en-US"/>
          </a:p>
        </p:txBody>
      </p:sp>
    </p:spTree>
    <p:extLst>
      <p:ext uri="{BB962C8B-B14F-4D97-AF65-F5344CB8AC3E}">
        <p14:creationId xmlns:p14="http://schemas.microsoft.com/office/powerpoint/2010/main" val="20654191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AD751AE-7ABC-314D-AFAD-47B860ED6FFE}" type="slidenum">
              <a:rPr lang="en-US" smtClean="0"/>
              <a:pPr/>
              <a:t>37</a:t>
            </a:fld>
            <a:endParaRPr lang="en-US"/>
          </a:p>
        </p:txBody>
      </p:sp>
    </p:spTree>
    <p:extLst>
      <p:ext uri="{BB962C8B-B14F-4D97-AF65-F5344CB8AC3E}">
        <p14:creationId xmlns:p14="http://schemas.microsoft.com/office/powerpoint/2010/main" val="2303271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FAD751AE-7ABC-314D-AFAD-47B860ED6FFE}" type="slidenum">
              <a:rPr lang="en-US" smtClean="0"/>
              <a:pPr/>
              <a:t>38</a:t>
            </a:fld>
            <a:endParaRPr lang="en-US"/>
          </a:p>
        </p:txBody>
      </p:sp>
    </p:spTree>
    <p:extLst>
      <p:ext uri="{BB962C8B-B14F-4D97-AF65-F5344CB8AC3E}">
        <p14:creationId xmlns:p14="http://schemas.microsoft.com/office/powerpoint/2010/main" val="62228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751AE-7ABC-314D-AFAD-47B860ED6FFE}" type="slidenum">
              <a:rPr lang="en-US" smtClean="0"/>
              <a:pPr/>
              <a:t>40</a:t>
            </a:fld>
            <a:endParaRPr lang="en-US"/>
          </a:p>
        </p:txBody>
      </p:sp>
    </p:spTree>
    <p:extLst>
      <p:ext uri="{BB962C8B-B14F-4D97-AF65-F5344CB8AC3E}">
        <p14:creationId xmlns:p14="http://schemas.microsoft.com/office/powerpoint/2010/main" val="3737676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751AE-7ABC-314D-AFAD-47B860ED6FFE}" type="slidenum">
              <a:rPr lang="en-US" smtClean="0"/>
              <a:pPr/>
              <a:t>41</a:t>
            </a:fld>
            <a:endParaRPr lang="en-US"/>
          </a:p>
        </p:txBody>
      </p:sp>
    </p:spTree>
    <p:extLst>
      <p:ext uri="{BB962C8B-B14F-4D97-AF65-F5344CB8AC3E}">
        <p14:creationId xmlns:p14="http://schemas.microsoft.com/office/powerpoint/2010/main" val="3759831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751AE-7ABC-314D-AFAD-47B860ED6FFE}" type="slidenum">
              <a:rPr lang="en-US" smtClean="0"/>
              <a:pPr/>
              <a:t>42</a:t>
            </a:fld>
            <a:endParaRPr lang="en-US"/>
          </a:p>
        </p:txBody>
      </p:sp>
    </p:spTree>
    <p:extLst>
      <p:ext uri="{BB962C8B-B14F-4D97-AF65-F5344CB8AC3E}">
        <p14:creationId xmlns:p14="http://schemas.microsoft.com/office/powerpoint/2010/main" val="24683015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11CC86E-E033-4DF7-87FF-2B25B86EEB5A}" type="slidenum">
              <a:rPr lang="en-US" smtClean="0"/>
              <a:pPr>
                <a:defRPr/>
              </a:pPr>
              <a:t>46</a:t>
            </a:fld>
            <a:endParaRPr lang="en-US"/>
          </a:p>
        </p:txBody>
      </p:sp>
    </p:spTree>
    <p:extLst>
      <p:ext uri="{BB962C8B-B14F-4D97-AF65-F5344CB8AC3E}">
        <p14:creationId xmlns:p14="http://schemas.microsoft.com/office/powerpoint/2010/main" val="3556673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AD751AE-7ABC-314D-AFAD-47B860ED6FFE}" type="slidenum">
              <a:rPr lang="en-US" smtClean="0"/>
              <a:pPr/>
              <a:t>49</a:t>
            </a:fld>
            <a:endParaRPr lang="en-US"/>
          </a:p>
        </p:txBody>
      </p:sp>
    </p:spTree>
    <p:extLst>
      <p:ext uri="{BB962C8B-B14F-4D97-AF65-F5344CB8AC3E}">
        <p14:creationId xmlns:p14="http://schemas.microsoft.com/office/powerpoint/2010/main" val="633470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11CC86E-E033-4DF7-87FF-2B25B86EEB5A}" type="slidenum">
              <a:rPr lang="en-US" smtClean="0"/>
              <a:pPr>
                <a:defRPr/>
              </a:pPr>
              <a:t>16</a:t>
            </a:fld>
            <a:endParaRPr lang="en-US"/>
          </a:p>
        </p:txBody>
      </p:sp>
    </p:spTree>
    <p:extLst>
      <p:ext uri="{BB962C8B-B14F-4D97-AF65-F5344CB8AC3E}">
        <p14:creationId xmlns:p14="http://schemas.microsoft.com/office/powerpoint/2010/main" val="2083869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11CC86E-E033-4DF7-87FF-2B25B86EEB5A}" type="slidenum">
              <a:rPr lang="en-US" smtClean="0"/>
              <a:pPr>
                <a:defRPr/>
              </a:pPr>
              <a:t>19</a:t>
            </a:fld>
            <a:endParaRPr lang="en-US"/>
          </a:p>
        </p:txBody>
      </p:sp>
    </p:spTree>
    <p:extLst>
      <p:ext uri="{BB962C8B-B14F-4D97-AF65-F5344CB8AC3E}">
        <p14:creationId xmlns:p14="http://schemas.microsoft.com/office/powerpoint/2010/main" val="3770863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11CC86E-E033-4DF7-87FF-2B25B86EEB5A}" type="slidenum">
              <a:rPr lang="en-US" smtClean="0"/>
              <a:pPr>
                <a:defRPr/>
              </a:pPr>
              <a:t>22</a:t>
            </a:fld>
            <a:endParaRPr lang="en-US"/>
          </a:p>
        </p:txBody>
      </p:sp>
    </p:spTree>
    <p:extLst>
      <p:ext uri="{BB962C8B-B14F-4D97-AF65-F5344CB8AC3E}">
        <p14:creationId xmlns:p14="http://schemas.microsoft.com/office/powerpoint/2010/main" val="397267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Since the prior distribution was only vaguely informative, this implies that the true distribution of the likelihood estimates of log(</a:t>
            </a:r>
            <a:r>
              <a:rPr lang="en-US" dirty="0">
                <a:sym typeface="Symbol" panose="05050102010706020507" pitchFamily="18" charset="2"/>
              </a:rPr>
              <a:t>) are also skewed to the right.  Thus, the asymptotic normal-distribution approximation used in the likelihood analysis may not be valid.</a:t>
            </a:r>
            <a:endParaRPr lang="en-US" dirty="0"/>
          </a:p>
        </p:txBody>
      </p:sp>
      <p:sp>
        <p:nvSpPr>
          <p:cNvPr id="4" name="Slide Number Placeholder 3"/>
          <p:cNvSpPr>
            <a:spLocks noGrp="1"/>
          </p:cNvSpPr>
          <p:nvPr>
            <p:ph type="sldNum" sz="quarter" idx="5"/>
          </p:nvPr>
        </p:nvSpPr>
        <p:spPr/>
        <p:txBody>
          <a:bodyPr/>
          <a:lstStyle/>
          <a:p>
            <a:pPr>
              <a:defRPr/>
            </a:pPr>
            <a:fld id="{D11CC86E-E033-4DF7-87FF-2B25B86EEB5A}" type="slidenum">
              <a:rPr lang="en-US" smtClean="0"/>
              <a:pPr>
                <a:defRPr/>
              </a:pPr>
              <a:t>24</a:t>
            </a:fld>
            <a:endParaRPr lang="en-US"/>
          </a:p>
        </p:txBody>
      </p:sp>
    </p:spTree>
    <p:extLst>
      <p:ext uri="{BB962C8B-B14F-4D97-AF65-F5344CB8AC3E}">
        <p14:creationId xmlns:p14="http://schemas.microsoft.com/office/powerpoint/2010/main" val="2732564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11CC86E-E033-4DF7-87FF-2B25B86EEB5A}" type="slidenum">
              <a:rPr lang="en-US" smtClean="0"/>
              <a:pPr>
                <a:defRPr/>
              </a:pPr>
              <a:t>25</a:t>
            </a:fld>
            <a:endParaRPr lang="en-US"/>
          </a:p>
        </p:txBody>
      </p:sp>
    </p:spTree>
    <p:extLst>
      <p:ext uri="{BB962C8B-B14F-4D97-AF65-F5344CB8AC3E}">
        <p14:creationId xmlns:p14="http://schemas.microsoft.com/office/powerpoint/2010/main" val="10472183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pPr>
              <a:defRPr/>
            </a:pPr>
            <a:fld id="{D11CC86E-E033-4DF7-87FF-2B25B86EEB5A}" type="slidenum">
              <a:rPr lang="en-US" smtClean="0"/>
              <a:pPr>
                <a:defRPr/>
              </a:pPr>
              <a:t>27</a:t>
            </a:fld>
            <a:endParaRPr lang="en-US"/>
          </a:p>
        </p:txBody>
      </p:sp>
    </p:spTree>
    <p:extLst>
      <p:ext uri="{BB962C8B-B14F-4D97-AF65-F5344CB8AC3E}">
        <p14:creationId xmlns:p14="http://schemas.microsoft.com/office/powerpoint/2010/main" val="26987877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Monoclonal antibody drugs are treatments that enlist natural immune system functions to fight a disease (e.g., cancer, virus).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factor in the immune system is the work of antibodies. An antibody attaches itself to a specific molecule (antigen) on the surface of a problematic cell. When an antibody binds to the antigen, it serves as a flag to attract disease-fighting molecules or as a trigger that promotes cell destruction by other immune system processes. Monoclonal antibodies are laboratory-produced molecules engineered to serve as substitute antibodies that can restore, enhance or mimic the immune system's attack on cancer cells. They are designed to bind to antigens that are generally more numerous on the surface of cancer cells than healthy cells.  (https://www.mayoclinic.org/diseases-conditions/cancer/in-depth/monoclonal-antibody/art-20047808)</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Humanized monoclonal antibody:  A type of antibody made in the laboratory by combining a human antibody with a small part of a mouse or rat monoclonal antibody. The mouse or rat part of the antibody binds to the target antigen, and the human part makes it less likely to be destroyed by the body's immune system.</a:t>
            </a:r>
            <a:endParaRPr lang="en-US" dirty="0"/>
          </a:p>
          <a:p>
            <a:endParaRPr lang="en-US" dirty="0"/>
          </a:p>
        </p:txBody>
      </p:sp>
      <p:sp>
        <p:nvSpPr>
          <p:cNvPr id="4" name="Slide Number Placeholder 3"/>
          <p:cNvSpPr>
            <a:spLocks noGrp="1"/>
          </p:cNvSpPr>
          <p:nvPr>
            <p:ph type="sldNum" sz="quarter" idx="10"/>
          </p:nvPr>
        </p:nvSpPr>
        <p:spPr/>
        <p:txBody>
          <a:bodyPr/>
          <a:lstStyle/>
          <a:p>
            <a:fld id="{FAD751AE-7ABC-314D-AFAD-47B860ED6FFE}" type="slidenum">
              <a:rPr lang="en-US" smtClean="0"/>
              <a:pPr/>
              <a:t>29</a:t>
            </a:fld>
            <a:endParaRPr lang="en-US"/>
          </a:p>
        </p:txBody>
      </p:sp>
    </p:spTree>
    <p:extLst>
      <p:ext uri="{BB962C8B-B14F-4D97-AF65-F5344CB8AC3E}">
        <p14:creationId xmlns:p14="http://schemas.microsoft.com/office/powerpoint/2010/main" val="19833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Human immunoglobulins (IgG) consist of two identical glycosylated heavy chains (HC) and two identical light chains (LC).  In the reducing assay, a substance (typically 2-ME or DTT) is used to break disulfide bridges, permitting better separation in CE-SDS gels.  LCs are typically held together by one disulfide bond and HCs are held together by two or more bonds.  We measure LC and HC separately, but add them together for LC+HC.  We also measure fragments of LC and HC.  Finally, we measure post-HC, which are likely HC=HC or HC=LC that remain bonded.</a:t>
            </a:r>
          </a:p>
          <a:p>
            <a:endParaRPr lang="en-US" dirty="0"/>
          </a:p>
          <a:p>
            <a:r>
              <a:rPr lang="en-US" dirty="0"/>
              <a:t>HCLP = heavy-chain leading peak, common in </a:t>
            </a:r>
            <a:r>
              <a:rPr lang="en-US" dirty="0" err="1"/>
              <a:t>mAb</a:t>
            </a:r>
            <a:r>
              <a:rPr lang="en-US" dirty="0"/>
              <a:t>. HCLP may be inactive and added with fragments and post-HC (impurities) or possibly active and combined with LC and HC (purity).</a:t>
            </a:r>
          </a:p>
        </p:txBody>
      </p:sp>
      <p:sp>
        <p:nvSpPr>
          <p:cNvPr id="4" name="Slide Number Placeholder 3"/>
          <p:cNvSpPr>
            <a:spLocks noGrp="1"/>
          </p:cNvSpPr>
          <p:nvPr>
            <p:ph type="sldNum" sz="quarter" idx="10"/>
          </p:nvPr>
        </p:nvSpPr>
        <p:spPr/>
        <p:txBody>
          <a:bodyPr/>
          <a:lstStyle/>
          <a:p>
            <a:fld id="{FAD751AE-7ABC-314D-AFAD-47B860ED6FFE}" type="slidenum">
              <a:rPr lang="en-US" smtClean="0"/>
              <a:pPr/>
              <a:t>32</a:t>
            </a:fld>
            <a:endParaRPr lang="en-US"/>
          </a:p>
        </p:txBody>
      </p:sp>
    </p:spTree>
    <p:extLst>
      <p:ext uri="{BB962C8B-B14F-4D97-AF65-F5344CB8AC3E}">
        <p14:creationId xmlns:p14="http://schemas.microsoft.com/office/powerpoint/2010/main" val="3549601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32C4ADF-5B0B-4F84-93A9-7FC2D9BA1F31}" type="datetime1">
              <a:rPr lang="en-US" smtClean="0"/>
              <a:t>7/19/2019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19C1005-8F33-48C3-8744-59487BD60365}"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2C6AEE6-3B64-4350-B97A-66DDFC814D8F}" type="datetime1">
              <a:rPr lang="en-US" smtClean="0"/>
              <a:t>7/19/2019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D7F3137-5828-4363-A053-9840FF145C5A}"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A295017-EFB9-4118-91E7-868E11CA810C}" type="datetime1">
              <a:rPr lang="en-US" smtClean="0"/>
              <a:t>7/19/2019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C5E571D-4378-45BD-8BC0-89A269A0BAB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4" name="Text Placeholder 3"/>
          <p:cNvSpPr>
            <a:spLocks noGrp="1"/>
          </p:cNvSpPr>
          <p:nvPr>
            <p:ph type="body" sz="quarter" idx="11" hasCustomPrompt="1"/>
          </p:nvPr>
        </p:nvSpPr>
        <p:spPr>
          <a:xfrm>
            <a:off x="237062" y="1552683"/>
            <a:ext cx="7023713" cy="4069252"/>
          </a:xfrm>
          <a:prstGeom prst="rect">
            <a:avLst/>
          </a:prstGeom>
        </p:spPr>
        <p:txBody>
          <a:bodyPr vert="horz"/>
          <a:lstStyle>
            <a:lvl1pPr marL="0" indent="0">
              <a:spcBef>
                <a:spcPts val="0"/>
              </a:spcBef>
              <a:buClr>
                <a:srgbClr val="830051"/>
              </a:buClr>
              <a:buFont typeface="Arial" pitchFamily="34" charset="0"/>
              <a:buNone/>
              <a:defRPr sz="2400" baseline="0">
                <a:solidFill>
                  <a:schemeClr val="tx1"/>
                </a:solidFill>
                <a:latin typeface="Arial" pitchFamily="34" charset="0"/>
                <a:cs typeface="Arial" pitchFamily="34" charset="0"/>
              </a:defRPr>
            </a:lvl1pPr>
            <a:lvl2pPr marL="342900" indent="0">
              <a:buNone/>
              <a:defRPr sz="1800"/>
            </a:lvl2pPr>
            <a:lvl3pPr marL="685800" indent="0">
              <a:buNone/>
              <a:defRPr sz="1800"/>
            </a:lvl3pPr>
            <a:lvl4pPr marL="1028700" indent="0">
              <a:buNone/>
              <a:defRPr sz="1800"/>
            </a:lvl4pPr>
            <a:lvl5pPr marL="1371600" indent="0">
              <a:buNone/>
              <a:defRPr sz="1800"/>
            </a:lvl5pPr>
          </a:lstStyle>
          <a:p>
            <a:pPr lvl="0"/>
            <a:r>
              <a:rPr lang="en-GB" noProof="0" dirty="0"/>
              <a:t>Click to add introduction text</a:t>
            </a:r>
          </a:p>
        </p:txBody>
      </p:sp>
      <p:sp>
        <p:nvSpPr>
          <p:cNvPr id="8" name="Title 8"/>
          <p:cNvSpPr>
            <a:spLocks noGrp="1"/>
          </p:cNvSpPr>
          <p:nvPr>
            <p:ph type="title" hasCustomPrompt="1"/>
          </p:nvPr>
        </p:nvSpPr>
        <p:spPr>
          <a:xfrm>
            <a:off x="237063" y="269647"/>
            <a:ext cx="8765651" cy="414000"/>
          </a:xfrm>
          <a:prstGeom prst="rect">
            <a:avLst/>
          </a:prstGeom>
        </p:spPr>
        <p:txBody>
          <a:bodyPr vert="horz"/>
          <a:lstStyle>
            <a:lvl1pPr algn="l">
              <a:lnSpc>
                <a:spcPts val="2250"/>
              </a:lnSpc>
              <a:defRPr sz="2400" b="1" baseline="0">
                <a:solidFill>
                  <a:schemeClr val="tx2"/>
                </a:solidFill>
                <a:latin typeface="Arial" pitchFamily="34" charset="0"/>
                <a:cs typeface="Arial" pitchFamily="34" charset="0"/>
              </a:defRPr>
            </a:lvl1pPr>
          </a:lstStyle>
          <a:p>
            <a:r>
              <a:rPr lang="en-GB" noProof="0" dirty="0"/>
              <a:t>Click to add master title</a:t>
            </a:r>
          </a:p>
        </p:txBody>
      </p:sp>
      <p:sp>
        <p:nvSpPr>
          <p:cNvPr id="5" name="Slide Number Placeholder 5"/>
          <p:cNvSpPr>
            <a:spLocks noGrp="1"/>
          </p:cNvSpPr>
          <p:nvPr>
            <p:ph type="sldNum" sz="quarter" idx="4"/>
          </p:nvPr>
        </p:nvSpPr>
        <p:spPr>
          <a:xfrm>
            <a:off x="316800" y="6431533"/>
            <a:ext cx="396000" cy="216000"/>
          </a:xfrm>
          <a:prstGeom prst="rect">
            <a:avLst/>
          </a:prstGeom>
        </p:spPr>
        <p:txBody>
          <a:bodyPr vert="horz" lIns="0" tIns="0" rIns="0" bIns="0" rtlCol="0" anchor="t" anchorCtr="0"/>
          <a:lstStyle>
            <a:lvl1pPr algn="l">
              <a:defRPr sz="800" b="1">
                <a:solidFill>
                  <a:schemeClr val="tx1"/>
                </a:solidFill>
                <a:latin typeface="Arial" pitchFamily="34" charset="0"/>
                <a:cs typeface="Arial" pitchFamily="34" charset="0"/>
              </a:defRPr>
            </a:lvl1pPr>
          </a:lstStyle>
          <a:p>
            <a:fld id="{3C4F54F3-C349-4609-AFEE-01462D5C7942}" type="slidenum">
              <a:rPr lang="en-GB" smtClean="0"/>
              <a:pPr/>
              <a:t>‹#›</a:t>
            </a:fld>
            <a:endParaRPr lang="en-GB" dirty="0"/>
          </a:p>
        </p:txBody>
      </p:sp>
    </p:spTree>
    <p:extLst>
      <p:ext uri="{BB962C8B-B14F-4D97-AF65-F5344CB8AC3E}">
        <p14:creationId xmlns:p14="http://schemas.microsoft.com/office/powerpoint/2010/main" val="1609103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BCC5AB4-A3AA-423E-96B7-65EE0BC2AFD7}" type="datetime1">
              <a:rPr lang="en-US" smtClean="0"/>
              <a:t>7/19/2019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793B0F8-7753-4FDC-A7BE-1EFB9F5BCC9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432C5C4-6902-4E03-AB11-4F92A6A17D21}" type="datetime1">
              <a:rPr lang="en-US" smtClean="0"/>
              <a:t>7/19/2019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82A8FEA-3C57-40DD-8A17-41A3CD6D0EB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1B1EF43-43FB-416A-914D-822CEBBCABD7}" type="datetime1">
              <a:rPr lang="en-US" smtClean="0"/>
              <a:t>7/19/2019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3E6446E1-1F17-4EB4-99C2-705F8FBD665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C2C62D8-0F06-4830-82E1-D407F058165D}" type="datetime1">
              <a:rPr lang="en-US" smtClean="0"/>
              <a:t>7/19/2019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CF0A23C-1114-4687-988F-573C0918D26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9C625AD-92CD-4A47-B5CD-59FFC44BB808}" type="datetime1">
              <a:rPr lang="en-US" smtClean="0"/>
              <a:t>7/19/2019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C4998F1-2018-41E7-9064-FF18564F156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1D732CB-0198-4CE4-B821-6FD7431A0ACA}" type="datetime1">
              <a:rPr lang="en-US" smtClean="0"/>
              <a:t>7/19/2019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3A64877-99B6-407D-BD21-3B5F2B099E99}"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890B721-9070-4A89-ACCB-C0C60C2E4AB1}" type="datetime1">
              <a:rPr lang="en-US" smtClean="0"/>
              <a:t>7/19/2019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4E2774C-4907-492B-A082-DCC57F293209}"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D5875452-45C9-4C19-B63B-C3EA345F7F2C}" type="datetime1">
              <a:rPr lang="en-US" smtClean="0"/>
              <a:t>7/19/2019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9AA68F6-2740-4F23-8DA1-40BAE693EA8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1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331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478AEF64-334A-4096-8E9D-4AA94FA1DA9C}" type="datetime1">
              <a:rPr lang="en-US" smtClean="0"/>
              <a:t>7/19/2019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0DAD9FEC-80A2-43E3-9D89-8FFB22C161B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doi.org/10.1080/19466315.2018.1424649" TargetMode="External"/><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community.amstat.org/biop/home"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ommunity.amstat.org/biop/events/ncb/index" TargetMode="Externa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community.amstat.org/biop/workinggroups/ncbwg/index" TargetMode="Externa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doi.org/10.1080/19466315.2018.1470029"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40.png"/><Relationship Id="rId4" Type="http://schemas.openxmlformats.org/officeDocument/2006/relationships/image" Target="../media/image3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a:t>Nonclinical Statistics</a:t>
            </a:r>
            <a:br>
              <a:rPr lang="en-US" sz="3600" dirty="0"/>
            </a:br>
            <a:r>
              <a:rPr lang="en-US" sz="3600" dirty="0"/>
              <a:t>Bayesian solutions @ AZ</a:t>
            </a:r>
          </a:p>
        </p:txBody>
      </p:sp>
      <p:sp>
        <p:nvSpPr>
          <p:cNvPr id="4" name="Subtitle 3"/>
          <p:cNvSpPr>
            <a:spLocks noGrp="1"/>
          </p:cNvSpPr>
          <p:nvPr>
            <p:ph type="subTitle" idx="1"/>
          </p:nvPr>
        </p:nvSpPr>
        <p:spPr>
          <a:xfrm>
            <a:off x="1219200" y="4298428"/>
            <a:ext cx="6934200" cy="2038350"/>
          </a:xfrm>
        </p:spPr>
        <p:txBody>
          <a:bodyPr/>
          <a:lstStyle/>
          <a:p>
            <a:r>
              <a:rPr lang="en-US" dirty="0"/>
              <a:t>Steven Novick</a:t>
            </a:r>
            <a:endParaRPr lang="en-US" sz="2400" dirty="0"/>
          </a:p>
          <a:p>
            <a:r>
              <a:rPr lang="en-US" dirty="0"/>
              <a:t>July, 2019</a:t>
            </a:r>
          </a:p>
          <a:p>
            <a:endParaRPr lang="en-US" dirty="0"/>
          </a:p>
          <a:p>
            <a:r>
              <a:rPr lang="en-US" sz="1400" dirty="0"/>
              <a:t>novicks@medimmune.com</a:t>
            </a:r>
          </a:p>
        </p:txBody>
      </p:sp>
      <p:sp>
        <p:nvSpPr>
          <p:cNvPr id="3" name="Slide Number Placeholder 2"/>
          <p:cNvSpPr>
            <a:spLocks noGrp="1"/>
          </p:cNvSpPr>
          <p:nvPr>
            <p:ph type="sldNum" sz="quarter" idx="12"/>
          </p:nvPr>
        </p:nvSpPr>
        <p:spPr/>
        <p:txBody>
          <a:bodyPr/>
          <a:lstStyle/>
          <a:p>
            <a:pPr>
              <a:defRPr/>
            </a:pPr>
            <a:fld id="{419C1005-8F33-48C3-8744-59487BD60365}" type="slidenum">
              <a:rPr lang="en-US" smtClean="0"/>
              <a:pPr>
                <a:defRPr/>
              </a:pPr>
              <a:t>1</a:t>
            </a:fld>
            <a:endParaRPr lang="en-US"/>
          </a:p>
        </p:txBody>
      </p:sp>
      <p:pic>
        <p:nvPicPr>
          <p:cNvPr id="8196" name="Picture 4" descr="Related image">
            <a:extLst>
              <a:ext uri="{FF2B5EF4-FFF2-40B4-BE49-F238E27FC236}">
                <a16:creationId xmlns:a16="http://schemas.microsoft.com/office/drawing/2014/main" id="{FB3E21BA-9E15-4A33-95E8-8228C1AAA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8600"/>
            <a:ext cx="2091112" cy="20911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F2BF28-3BA6-4B0D-B427-8D006F9E31D1}"/>
              </a:ext>
            </a:extLst>
          </p:cNvPr>
          <p:cNvSpPr>
            <a:spLocks noGrp="1"/>
          </p:cNvSpPr>
          <p:nvPr>
            <p:ph type="title"/>
          </p:nvPr>
        </p:nvSpPr>
        <p:spPr/>
        <p:txBody>
          <a:bodyPr/>
          <a:lstStyle/>
          <a:p>
            <a:r>
              <a:rPr lang="en-US" dirty="0"/>
              <a:t>Disclaimer and other info</a:t>
            </a:r>
          </a:p>
        </p:txBody>
      </p:sp>
      <p:sp>
        <p:nvSpPr>
          <p:cNvPr id="6" name="Content Placeholder 5">
            <a:extLst>
              <a:ext uri="{FF2B5EF4-FFF2-40B4-BE49-F238E27FC236}">
                <a16:creationId xmlns:a16="http://schemas.microsoft.com/office/drawing/2014/main" id="{C0DD6FC2-8914-4881-903D-9F8AE0C696EC}"/>
              </a:ext>
            </a:extLst>
          </p:cNvPr>
          <p:cNvSpPr>
            <a:spLocks noGrp="1"/>
          </p:cNvSpPr>
          <p:nvPr>
            <p:ph idx="1"/>
          </p:nvPr>
        </p:nvSpPr>
        <p:spPr/>
        <p:txBody>
          <a:bodyPr/>
          <a:lstStyle/>
          <a:p>
            <a:r>
              <a:rPr lang="en-US" sz="2400" dirty="0"/>
              <a:t>The examples have all been published in statistical journals (which are listed).</a:t>
            </a:r>
          </a:p>
          <a:p>
            <a:endParaRPr lang="en-US" sz="2400" dirty="0"/>
          </a:p>
          <a:p>
            <a:r>
              <a:rPr lang="en-US" sz="2400" dirty="0"/>
              <a:t>In some cases, the data and/or code are available with the publication.  I am not providing data or computer code with these examples.</a:t>
            </a:r>
          </a:p>
          <a:p>
            <a:endParaRPr lang="en-US" sz="2400" dirty="0"/>
          </a:p>
          <a:p>
            <a:r>
              <a:rPr lang="en-US" sz="2400" dirty="0"/>
              <a:t>In real practice, when warranted, I do use informative priors.  In these examples, I use vague or vaguely-informative priors.</a:t>
            </a:r>
          </a:p>
        </p:txBody>
      </p:sp>
      <p:sp>
        <p:nvSpPr>
          <p:cNvPr id="2" name="Slide Number Placeholder 1">
            <a:extLst>
              <a:ext uri="{FF2B5EF4-FFF2-40B4-BE49-F238E27FC236}">
                <a16:creationId xmlns:a16="http://schemas.microsoft.com/office/drawing/2014/main" id="{5760F484-51FE-4BFB-BB5A-F3942AE2B50A}"/>
              </a:ext>
            </a:extLst>
          </p:cNvPr>
          <p:cNvSpPr>
            <a:spLocks noGrp="1"/>
          </p:cNvSpPr>
          <p:nvPr>
            <p:ph type="sldNum" sz="quarter" idx="12"/>
          </p:nvPr>
        </p:nvSpPr>
        <p:spPr/>
        <p:txBody>
          <a:bodyPr/>
          <a:lstStyle/>
          <a:p>
            <a:pPr>
              <a:defRPr/>
            </a:pPr>
            <a:fld id="{F3A64877-99B6-407D-BD21-3B5F2B099E99}" type="slidenum">
              <a:rPr lang="en-US" smtClean="0"/>
              <a:pPr>
                <a:defRPr/>
              </a:pPr>
              <a:t>10</a:t>
            </a:fld>
            <a:endParaRPr lang="en-US"/>
          </a:p>
        </p:txBody>
      </p:sp>
    </p:spTree>
    <p:extLst>
      <p:ext uri="{BB962C8B-B14F-4D97-AF65-F5344CB8AC3E}">
        <p14:creationId xmlns:p14="http://schemas.microsoft.com/office/powerpoint/2010/main" val="2463600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9256EE-61ED-4B52-9EF6-F8B48FB57D49}"/>
              </a:ext>
            </a:extLst>
          </p:cNvPr>
          <p:cNvSpPr>
            <a:spLocks noGrp="1"/>
          </p:cNvSpPr>
          <p:nvPr>
            <p:ph type="ctrTitle"/>
          </p:nvPr>
        </p:nvSpPr>
        <p:spPr/>
        <p:txBody>
          <a:bodyPr/>
          <a:lstStyle/>
          <a:p>
            <a:r>
              <a:rPr lang="en-US" dirty="0"/>
              <a:t>Example #1</a:t>
            </a:r>
          </a:p>
        </p:txBody>
      </p:sp>
      <p:sp>
        <p:nvSpPr>
          <p:cNvPr id="6" name="Subtitle 5">
            <a:extLst>
              <a:ext uri="{FF2B5EF4-FFF2-40B4-BE49-F238E27FC236}">
                <a16:creationId xmlns:a16="http://schemas.microsoft.com/office/drawing/2014/main" id="{8857B3CE-4F5A-4111-8EFD-EA41A224248C}"/>
              </a:ext>
            </a:extLst>
          </p:cNvPr>
          <p:cNvSpPr>
            <a:spLocks noGrp="1"/>
          </p:cNvSpPr>
          <p:nvPr>
            <p:ph type="subTitle" idx="1"/>
          </p:nvPr>
        </p:nvSpPr>
        <p:spPr/>
        <p:txBody>
          <a:bodyPr/>
          <a:lstStyle/>
          <a:p>
            <a:r>
              <a:rPr lang="en-US" dirty="0"/>
              <a:t>Animal oncology study</a:t>
            </a:r>
          </a:p>
          <a:p>
            <a:r>
              <a:rPr lang="en-US" dirty="0"/>
              <a:t>Survival analysis</a:t>
            </a:r>
          </a:p>
        </p:txBody>
      </p:sp>
      <p:sp>
        <p:nvSpPr>
          <p:cNvPr id="4" name="Slide Number Placeholder 3">
            <a:extLst>
              <a:ext uri="{FF2B5EF4-FFF2-40B4-BE49-F238E27FC236}">
                <a16:creationId xmlns:a16="http://schemas.microsoft.com/office/drawing/2014/main" id="{F5B849DE-1923-47B0-A6E7-56459BB6E4C7}"/>
              </a:ext>
            </a:extLst>
          </p:cNvPr>
          <p:cNvSpPr>
            <a:spLocks noGrp="1"/>
          </p:cNvSpPr>
          <p:nvPr>
            <p:ph type="sldNum" sz="quarter" idx="12"/>
          </p:nvPr>
        </p:nvSpPr>
        <p:spPr/>
        <p:txBody>
          <a:bodyPr/>
          <a:lstStyle/>
          <a:p>
            <a:pPr>
              <a:defRPr/>
            </a:pPr>
            <a:fld id="{B793B0F8-7753-4FDC-A7BE-1EFB9F5BCC9A}" type="slidenum">
              <a:rPr lang="en-US" smtClean="0"/>
              <a:pPr>
                <a:defRPr/>
              </a:pPr>
              <a:t>11</a:t>
            </a:fld>
            <a:endParaRPr lang="en-US"/>
          </a:p>
        </p:txBody>
      </p:sp>
    </p:spTree>
    <p:extLst>
      <p:ext uri="{BB962C8B-B14F-4D97-AF65-F5344CB8AC3E}">
        <p14:creationId xmlns:p14="http://schemas.microsoft.com/office/powerpoint/2010/main" val="3547464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a:t>Animal oncology studies</a:t>
            </a:r>
          </a:p>
        </p:txBody>
      </p:sp>
      <p:sp>
        <p:nvSpPr>
          <p:cNvPr id="3" name="Content Placeholder 2"/>
          <p:cNvSpPr>
            <a:spLocks noGrp="1"/>
          </p:cNvSpPr>
          <p:nvPr>
            <p:ph idx="1"/>
          </p:nvPr>
        </p:nvSpPr>
        <p:spPr>
          <a:xfrm>
            <a:off x="457200" y="1066800"/>
            <a:ext cx="7162800" cy="5059363"/>
          </a:xfrm>
        </p:spPr>
        <p:txBody>
          <a:bodyPr/>
          <a:lstStyle/>
          <a:p>
            <a:r>
              <a:rPr lang="en-US" altLang="en-US" sz="2800" dirty="0"/>
              <a:t>Typically in mice or rats</a:t>
            </a:r>
          </a:p>
          <a:p>
            <a:pPr marL="0" indent="0">
              <a:buNone/>
            </a:pPr>
            <a:endParaRPr lang="en-US" altLang="en-US" sz="2800" dirty="0"/>
          </a:p>
          <a:p>
            <a:pPr marL="0" indent="0">
              <a:buNone/>
            </a:pPr>
            <a:r>
              <a:rPr lang="en-US" altLang="en-US" sz="2800" dirty="0"/>
              <a:t>Goals:</a:t>
            </a:r>
          </a:p>
          <a:p>
            <a:r>
              <a:rPr lang="en-US" altLang="en-US" sz="2800" dirty="0"/>
              <a:t>Reduce/delay tumor growth with chemotherapy and novel drug substances</a:t>
            </a:r>
          </a:p>
          <a:p>
            <a:pPr lvl="1"/>
            <a:r>
              <a:rPr lang="en-US" altLang="en-US" sz="2400" dirty="0"/>
              <a:t>Monotherapy or in combination.</a:t>
            </a:r>
          </a:p>
          <a:p>
            <a:endParaRPr lang="en-US" altLang="en-US" sz="2800" dirty="0"/>
          </a:p>
          <a:p>
            <a:r>
              <a:rPr lang="en-US" altLang="en-US" sz="2800" dirty="0"/>
              <a:t>Determine which treatments work “best”.</a:t>
            </a:r>
          </a:p>
          <a:p>
            <a:pPr marL="0" indent="0">
              <a:buNone/>
            </a:pPr>
            <a:endParaRPr lang="en-US" altLang="en-US" sz="2800" dirty="0"/>
          </a:p>
          <a:p>
            <a:endParaRPr lang="en-US" dirty="0"/>
          </a:p>
        </p:txBody>
      </p:sp>
      <p:sp>
        <p:nvSpPr>
          <p:cNvPr id="4" name="Slide Number Placeholder 3"/>
          <p:cNvSpPr>
            <a:spLocks noGrp="1"/>
          </p:cNvSpPr>
          <p:nvPr>
            <p:ph type="sldNum" sz="quarter" idx="12"/>
          </p:nvPr>
        </p:nvSpPr>
        <p:spPr/>
        <p:txBody>
          <a:bodyPr/>
          <a:lstStyle/>
          <a:p>
            <a:pPr>
              <a:defRPr/>
            </a:pPr>
            <a:fld id="{B793B0F8-7753-4FDC-A7BE-1EFB9F5BCC9A}" type="slidenum">
              <a:rPr lang="en-US" smtClean="0"/>
              <a:pPr>
                <a:defRPr/>
              </a:pPr>
              <a:t>12</a:t>
            </a:fld>
            <a:endParaRPr lang="en-US"/>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914400"/>
            <a:ext cx="2171700" cy="2647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1018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a:t>Oncology double-combination</a:t>
            </a:r>
          </a:p>
        </p:txBody>
      </p:sp>
      <p:sp>
        <p:nvSpPr>
          <p:cNvPr id="3" name="Content Placeholder 2"/>
          <p:cNvSpPr>
            <a:spLocks noGrp="1"/>
          </p:cNvSpPr>
          <p:nvPr>
            <p:ph idx="1"/>
          </p:nvPr>
        </p:nvSpPr>
        <p:spPr>
          <a:xfrm>
            <a:off x="457200" y="1219200"/>
            <a:ext cx="8305800" cy="5181600"/>
          </a:xfrm>
        </p:spPr>
        <p:txBody>
          <a:bodyPr/>
          <a:lstStyle/>
          <a:p>
            <a:r>
              <a:rPr lang="en-US" dirty="0"/>
              <a:t>60 </a:t>
            </a:r>
            <a:r>
              <a:rPr lang="en-US" altLang="en-US" dirty="0"/>
              <a:t>syngeneic mice</a:t>
            </a:r>
            <a:r>
              <a:rPr lang="en-US" dirty="0"/>
              <a:t> with tumors</a:t>
            </a:r>
          </a:p>
          <a:p>
            <a:r>
              <a:rPr lang="en-US" dirty="0"/>
              <a:t>6 Treatments (10 mice/</a:t>
            </a:r>
            <a:r>
              <a:rPr lang="en-US" dirty="0" err="1"/>
              <a:t>trt</a:t>
            </a:r>
            <a:r>
              <a:rPr lang="en-US" dirty="0"/>
              <a:t>)</a:t>
            </a:r>
          </a:p>
          <a:p>
            <a:pPr lvl="1"/>
            <a:r>
              <a:rPr lang="en-US" dirty="0"/>
              <a:t>3 monotherapy treatment groups: A, B, C</a:t>
            </a:r>
          </a:p>
          <a:p>
            <a:pPr lvl="1"/>
            <a:r>
              <a:rPr lang="en-US" dirty="0"/>
              <a:t>3 combinations: (A+B), (A+C), (B+C)</a:t>
            </a:r>
          </a:p>
          <a:p>
            <a:r>
              <a:rPr lang="en-US" dirty="0"/>
              <a:t>Tumor volume measured at baseline (day 10) and every 3-4 days until day 84.</a:t>
            </a:r>
          </a:p>
          <a:p>
            <a:pPr lvl="1"/>
            <a:r>
              <a:rPr lang="en-US" dirty="0"/>
              <a:t>Total # days = 74</a:t>
            </a:r>
          </a:p>
          <a:p>
            <a:pPr lvl="1"/>
            <a:endParaRPr lang="en-US" dirty="0"/>
          </a:p>
          <a:p>
            <a:pPr marL="0" indent="0">
              <a:buNone/>
            </a:pPr>
            <a:r>
              <a:rPr lang="en-US" sz="2400" dirty="0"/>
              <a:t>Animal removed from study if Tumor Size &gt; 2000 mm</a:t>
            </a:r>
            <a:r>
              <a:rPr lang="en-US" sz="2400" baseline="30000" dirty="0"/>
              <a:t>3</a:t>
            </a:r>
            <a:r>
              <a:rPr lang="en-US" sz="2400" dirty="0"/>
              <a:t> , severely ulcerating tumors, or &gt; 20% loss in body weight.</a:t>
            </a:r>
          </a:p>
          <a:p>
            <a:pPr lvl="1"/>
            <a:endParaRPr lang="en-US" dirty="0"/>
          </a:p>
        </p:txBody>
      </p:sp>
      <p:sp>
        <p:nvSpPr>
          <p:cNvPr id="4" name="Slide Number Placeholder 3"/>
          <p:cNvSpPr>
            <a:spLocks noGrp="1"/>
          </p:cNvSpPr>
          <p:nvPr>
            <p:ph type="sldNum" sz="quarter" idx="12"/>
          </p:nvPr>
        </p:nvSpPr>
        <p:spPr/>
        <p:txBody>
          <a:bodyPr/>
          <a:lstStyle/>
          <a:p>
            <a:pPr>
              <a:defRPr/>
            </a:pPr>
            <a:fld id="{B793B0F8-7753-4FDC-A7BE-1EFB9F5BCC9A}" type="slidenum">
              <a:rPr lang="en-US" smtClean="0"/>
              <a:pPr>
                <a:defRPr/>
              </a:pPr>
              <a:t>13</a:t>
            </a:fld>
            <a:endParaRPr lang="en-US"/>
          </a:p>
        </p:txBody>
      </p:sp>
    </p:spTree>
    <p:extLst>
      <p:ext uri="{BB962C8B-B14F-4D97-AF65-F5344CB8AC3E}">
        <p14:creationId xmlns:p14="http://schemas.microsoft.com/office/powerpoint/2010/main" val="61443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81400" y="228600"/>
            <a:ext cx="2407454" cy="369332"/>
          </a:xfrm>
          <a:prstGeom prst="rect">
            <a:avLst/>
          </a:prstGeom>
          <a:noFill/>
        </p:spPr>
        <p:txBody>
          <a:bodyPr wrap="none" rtlCol="0">
            <a:spAutoFit/>
          </a:bodyPr>
          <a:lstStyle/>
          <a:p>
            <a:r>
              <a:rPr lang="en-US" dirty="0"/>
              <a:t>Tumor growth profiles</a:t>
            </a:r>
          </a:p>
        </p:txBody>
      </p:sp>
      <p:sp>
        <p:nvSpPr>
          <p:cNvPr id="2" name="Slide Number Placeholder 1"/>
          <p:cNvSpPr>
            <a:spLocks noGrp="1"/>
          </p:cNvSpPr>
          <p:nvPr>
            <p:ph type="sldNum" sz="quarter" idx="12"/>
          </p:nvPr>
        </p:nvSpPr>
        <p:spPr/>
        <p:txBody>
          <a:bodyPr/>
          <a:lstStyle/>
          <a:p>
            <a:pPr>
              <a:defRPr/>
            </a:pPr>
            <a:fld id="{F3A64877-99B6-407D-BD21-3B5F2B099E99}" type="slidenum">
              <a:rPr lang="en-US" smtClean="0"/>
              <a:pPr>
                <a:defRPr/>
              </a:pPr>
              <a:t>14</a:t>
            </a:fld>
            <a:endParaRPr lang="en-US"/>
          </a:p>
        </p:txBody>
      </p:sp>
      <p:pic>
        <p:nvPicPr>
          <p:cNvPr id="6" name="Picture 5"/>
          <p:cNvPicPr>
            <a:picLocks noChangeAspect="1"/>
          </p:cNvPicPr>
          <p:nvPr/>
        </p:nvPicPr>
        <p:blipFill>
          <a:blip r:embed="rId3"/>
          <a:stretch>
            <a:fillRect/>
          </a:stretch>
        </p:blipFill>
        <p:spPr>
          <a:xfrm>
            <a:off x="762000" y="694359"/>
            <a:ext cx="7409316" cy="5638800"/>
          </a:xfrm>
          <a:prstGeom prst="rect">
            <a:avLst/>
          </a:prstGeom>
        </p:spPr>
      </p:pic>
      <p:sp>
        <p:nvSpPr>
          <p:cNvPr id="3" name="TextBox 2">
            <a:extLst>
              <a:ext uri="{FF2B5EF4-FFF2-40B4-BE49-F238E27FC236}">
                <a16:creationId xmlns:a16="http://schemas.microsoft.com/office/drawing/2014/main" id="{68191461-218E-4ADB-8B8D-9F9A11BDF187}"/>
              </a:ext>
            </a:extLst>
          </p:cNvPr>
          <p:cNvSpPr txBox="1"/>
          <p:nvPr/>
        </p:nvSpPr>
        <p:spPr>
          <a:xfrm rot="19364023">
            <a:off x="3401258" y="3282927"/>
            <a:ext cx="6119560" cy="461665"/>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Cannot compare tumor volumes on the last day</a:t>
            </a:r>
          </a:p>
        </p:txBody>
      </p:sp>
    </p:spTree>
    <p:extLst>
      <p:ext uri="{BB962C8B-B14F-4D97-AF65-F5344CB8AC3E}">
        <p14:creationId xmlns:p14="http://schemas.microsoft.com/office/powerpoint/2010/main" val="146091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a:t>Survival modeling</a:t>
            </a:r>
          </a:p>
        </p:txBody>
      </p:sp>
      <p:sp>
        <p:nvSpPr>
          <p:cNvPr id="3" name="Content Placeholder 2"/>
          <p:cNvSpPr>
            <a:spLocks noGrp="1"/>
          </p:cNvSpPr>
          <p:nvPr>
            <p:ph idx="1"/>
          </p:nvPr>
        </p:nvSpPr>
        <p:spPr>
          <a:xfrm>
            <a:off x="457200" y="1066800"/>
            <a:ext cx="8077200" cy="5334000"/>
          </a:xfrm>
        </p:spPr>
        <p:txBody>
          <a:bodyPr/>
          <a:lstStyle/>
          <a:p>
            <a:r>
              <a:rPr lang="en-US" altLang="en-US" sz="2800" dirty="0"/>
              <a:t>Model the time to an “event”.</a:t>
            </a:r>
          </a:p>
          <a:p>
            <a:pPr marL="457200" indent="-457200" algn="just">
              <a:spcBef>
                <a:spcPct val="50000"/>
              </a:spcBef>
              <a:buFont typeface="Arial" panose="020B0604020202020204" pitchFamily="34" charset="0"/>
              <a:buChar char="•"/>
              <a:defRPr/>
            </a:pPr>
            <a:r>
              <a:rPr lang="en-US" altLang="en-US" sz="2800" dirty="0"/>
              <a:t>For example, event:</a:t>
            </a:r>
          </a:p>
          <a:p>
            <a:pPr marL="914400" lvl="1" indent="-457200" algn="just">
              <a:spcBef>
                <a:spcPct val="50000"/>
              </a:spcBef>
              <a:buFont typeface="Arial" panose="020B0604020202020204" pitchFamily="34" charset="0"/>
              <a:buChar char="•"/>
              <a:defRPr/>
            </a:pPr>
            <a:r>
              <a:rPr lang="en-US" altLang="en-US" dirty="0"/>
              <a:t>Tumor volume &gt; 2,000 mm</a:t>
            </a:r>
            <a:r>
              <a:rPr lang="en-US" altLang="en-US" baseline="30000" dirty="0"/>
              <a:t>3</a:t>
            </a:r>
          </a:p>
          <a:p>
            <a:pPr marL="914400" lvl="1" indent="-457200" algn="just">
              <a:spcBef>
                <a:spcPct val="50000"/>
              </a:spcBef>
              <a:buFont typeface="Arial" panose="020B0604020202020204" pitchFamily="34" charset="0"/>
              <a:buChar char="•"/>
              <a:defRPr/>
            </a:pPr>
            <a:r>
              <a:rPr lang="en-US" altLang="en-US" dirty="0"/>
              <a:t>Tumor ulcerates</a:t>
            </a:r>
          </a:p>
          <a:p>
            <a:endParaRPr lang="en-US" altLang="en-US" sz="2800" dirty="0"/>
          </a:p>
          <a:p>
            <a:r>
              <a:rPr lang="en-US" altLang="en-US" sz="2800" dirty="0"/>
              <a:t>Survival = have not experienced the event</a:t>
            </a:r>
          </a:p>
          <a:p>
            <a:endParaRPr lang="en-US" altLang="en-US" sz="2800" dirty="0"/>
          </a:p>
          <a:p>
            <a:r>
              <a:rPr lang="en-US" altLang="en-US" sz="2800" dirty="0"/>
              <a:t>Efficacy is defined through the probability of survival at time </a:t>
            </a:r>
            <a:r>
              <a:rPr lang="en-US" altLang="en-US" sz="2800" i="1" dirty="0"/>
              <a:t>t</a:t>
            </a:r>
            <a:r>
              <a:rPr lang="en-US" altLang="en-US" sz="2800" dirty="0"/>
              <a:t>.</a:t>
            </a:r>
          </a:p>
          <a:p>
            <a:endParaRPr lang="en-US" altLang="en-US" sz="2800" dirty="0"/>
          </a:p>
          <a:p>
            <a:endParaRPr lang="en-US" altLang="en-US" sz="2800" dirty="0"/>
          </a:p>
          <a:p>
            <a:endParaRPr lang="en-US" dirty="0"/>
          </a:p>
        </p:txBody>
      </p:sp>
      <p:sp>
        <p:nvSpPr>
          <p:cNvPr id="4" name="Slide Number Placeholder 3"/>
          <p:cNvSpPr>
            <a:spLocks noGrp="1"/>
          </p:cNvSpPr>
          <p:nvPr>
            <p:ph type="sldNum" sz="quarter" idx="12"/>
          </p:nvPr>
        </p:nvSpPr>
        <p:spPr/>
        <p:txBody>
          <a:bodyPr/>
          <a:lstStyle/>
          <a:p>
            <a:pPr>
              <a:defRPr/>
            </a:pPr>
            <a:fld id="{B793B0F8-7753-4FDC-A7BE-1EFB9F5BCC9A}" type="slidenum">
              <a:rPr lang="en-US" smtClean="0"/>
              <a:pPr>
                <a:defRPr/>
              </a:pPr>
              <a:t>15</a:t>
            </a:fld>
            <a:endParaRPr lang="en-US"/>
          </a:p>
        </p:txBody>
      </p:sp>
    </p:spTree>
    <p:extLst>
      <p:ext uri="{BB962C8B-B14F-4D97-AF65-F5344CB8AC3E}">
        <p14:creationId xmlns:p14="http://schemas.microsoft.com/office/powerpoint/2010/main" val="4076916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a:t>Weibull survival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19200"/>
                <a:ext cx="8229600" cy="4906963"/>
              </a:xfrm>
            </p:spPr>
            <p:txBody>
              <a:bodyPr/>
              <a:lstStyle/>
              <a:p>
                <a:pPr marL="0" inden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𝑆</m:t>
                      </m:r>
                      <m:d>
                        <m:dPr>
                          <m:ctrlPr>
                            <a:rPr lang="en-US" i="1">
                              <a:latin typeface="Cambria Math" panose="02040503050406030204" pitchFamily="18" charset="0"/>
                            </a:rPr>
                          </m:ctrlPr>
                        </m:dPr>
                        <m:e>
                          <m:r>
                            <a:rPr lang="en-US" i="1">
                              <a:latin typeface="Cambria Math" panose="02040503050406030204" pitchFamily="18" charset="0"/>
                            </a:rPr>
                            <m:t>𝑡</m:t>
                          </m:r>
                        </m:e>
                        <m:e>
                          <m:r>
                            <a:rPr lang="en-US" b="1" i="1">
                              <a:latin typeface="Cambria Math" panose="02040503050406030204" pitchFamily="18" charset="0"/>
                            </a:rPr>
                            <m:t>𝜽</m:t>
                          </m:r>
                        </m:e>
                      </m:d>
                      <m:r>
                        <a:rPr lang="en-US" i="1">
                          <a:latin typeface="Cambria Math" panose="02040503050406030204" pitchFamily="18" charset="0"/>
                        </a:rPr>
                        <m:t>=</m:t>
                      </m:r>
                      <m:r>
                        <a:rPr lang="en-US" i="1">
                          <a:latin typeface="Cambria Math" panose="02040503050406030204" pitchFamily="18" charset="0"/>
                        </a:rPr>
                        <m:t>𝑒𝑥𝑝</m:t>
                      </m:r>
                      <m:d>
                        <m:dPr>
                          <m:ctrlPr>
                            <a:rPr lang="en-US" i="1">
                              <a:latin typeface="Cambria Math" panose="02040503050406030204" pitchFamily="18" charset="0"/>
                            </a:rPr>
                          </m:ctrlPr>
                        </m:dPr>
                        <m:e>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𝑡</m:t>
                                      </m:r>
                                    </m:num>
                                    <m:den>
                                      <m:r>
                                        <m:rPr>
                                          <m:sty m:val="p"/>
                                        </m:rPr>
                                        <a:rPr lang="en-US">
                                          <a:latin typeface="Cambria Math" panose="02040503050406030204" pitchFamily="18" charset="0"/>
                                        </a:rPr>
                                        <m:t>σ</m:t>
                                      </m:r>
                                    </m:den>
                                  </m:f>
                                </m:e>
                              </m:d>
                            </m:e>
                            <m:sup>
                              <m:r>
                                <a:rPr lang="en-US" i="1">
                                  <a:latin typeface="Cambria Math" panose="02040503050406030204" pitchFamily="18" charset="0"/>
                                </a:rPr>
                                <m:t>𝜂</m:t>
                              </m:r>
                            </m:sup>
                          </m:sSup>
                        </m:e>
                      </m:d>
                    </m:oMath>
                  </m:oMathPara>
                </a14:m>
                <a:endParaRPr lang="en-US" dirty="0"/>
              </a:p>
              <a:p>
                <a:r>
                  <a:rPr lang="en-US" dirty="0">
                    <a:sym typeface="Symbol"/>
                  </a:rPr>
                  <a:t>Parameters </a:t>
                </a:r>
                <a:r>
                  <a:rPr lang="en-US" b="1" dirty="0">
                    <a:sym typeface="Symbol" panose="05050102010706020507" pitchFamily="18" charset="2"/>
                  </a:rPr>
                  <a:t></a:t>
                </a:r>
                <a:r>
                  <a:rPr lang="en-US" dirty="0"/>
                  <a:t>=(</a:t>
                </a:r>
                <a:r>
                  <a:rPr lang="en-US" dirty="0">
                    <a:sym typeface="Symbol" panose="05050102010706020507" pitchFamily="18" charset="2"/>
                  </a:rPr>
                  <a:t></a:t>
                </a:r>
                <a:r>
                  <a:rPr lang="en-US" dirty="0"/>
                  <a:t>,</a:t>
                </a:r>
                <a:r>
                  <a:rPr lang="en-US" dirty="0">
                    <a:sym typeface="Symbol" panose="05050102010706020507" pitchFamily="18" charset="2"/>
                  </a:rPr>
                  <a:t></a:t>
                </a:r>
                <a:r>
                  <a:rPr lang="en-US" dirty="0"/>
                  <a:t>) with </a:t>
                </a:r>
                <a:r>
                  <a:rPr lang="en-US" dirty="0">
                    <a:sym typeface="Symbol" panose="05050102010706020507" pitchFamily="18" charset="2"/>
                  </a:rPr>
                  <a:t></a:t>
                </a:r>
                <a:r>
                  <a:rPr lang="en-US" dirty="0"/>
                  <a:t> = </a:t>
                </a:r>
                <a:r>
                  <a:rPr lang="en-US" dirty="0" err="1"/>
                  <a:t>exp</a:t>
                </a:r>
                <a:r>
                  <a:rPr lang="en-US" dirty="0"/>
                  <a:t>(</a:t>
                </a:r>
                <a:r>
                  <a:rPr lang="en-US" b="1" i="1" dirty="0"/>
                  <a:t>x</a:t>
                </a:r>
                <a:r>
                  <a:rPr lang="en-US" dirty="0"/>
                  <a:t> </a:t>
                </a:r>
                <a:r>
                  <a:rPr lang="en-US" b="1" dirty="0">
                    <a:sym typeface="Symbol" panose="05050102010706020507" pitchFamily="18" charset="2"/>
                  </a:rPr>
                  <a:t></a:t>
                </a:r>
                <a:r>
                  <a:rPr lang="en-US" dirty="0"/>
                  <a:t>) for covariates </a:t>
                </a:r>
                <a:r>
                  <a:rPr lang="en-US" b="1" i="1" dirty="0"/>
                  <a:t>x</a:t>
                </a:r>
                <a:r>
                  <a:rPr lang="en-US" dirty="0"/>
                  <a:t> </a:t>
                </a:r>
              </a:p>
              <a:p>
                <a:endParaRPr lang="en-US" dirty="0">
                  <a:sym typeface="Symbol"/>
                </a:endParaRPr>
              </a:p>
              <a:p>
                <a:r>
                  <a:rPr lang="en-US" dirty="0">
                    <a:sym typeface="Symbol"/>
                  </a:rPr>
                  <a:t>Hazard function:  </a:t>
                </a:r>
                <a14:m>
                  <m:oMath xmlns:m="http://schemas.openxmlformats.org/officeDocument/2006/math">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𝑡</m:t>
                        </m:r>
                      </m:e>
                      <m:e>
                        <m:r>
                          <a:rPr lang="en-US" b="1" i="1">
                            <a:latin typeface="Cambria Math" panose="02040503050406030204" pitchFamily="18" charset="0"/>
                          </a:rPr>
                          <m:t>𝜽</m:t>
                        </m:r>
                      </m:e>
                    </m:d>
                    <m:r>
                      <a:rPr lang="en-US" i="1">
                        <a:latin typeface="Cambria Math" panose="02040503050406030204" pitchFamily="18" charset="0"/>
                      </a:rPr>
                      <m:t>=</m:t>
                    </m:r>
                    <m:r>
                      <a:rPr lang="en-US" i="1">
                        <a:latin typeface="Cambria Math" panose="02040503050406030204" pitchFamily="18" charset="0"/>
                      </a:rPr>
                      <m:t>𝜂</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𝑡</m:t>
                                </m:r>
                              </m:num>
                              <m:den>
                                <m:r>
                                  <a:rPr lang="en-US" i="1">
                                    <a:latin typeface="Cambria Math" panose="02040503050406030204" pitchFamily="18" charset="0"/>
                                  </a:rPr>
                                  <m:t>𝜎</m:t>
                                </m:r>
                              </m:den>
                            </m:f>
                          </m:e>
                        </m:d>
                      </m:e>
                      <m:sup>
                        <m:r>
                          <a:rPr lang="en-US" i="1">
                            <a:latin typeface="Cambria Math" panose="02040503050406030204" pitchFamily="18" charset="0"/>
                          </a:rPr>
                          <m:t>𝜂</m:t>
                        </m:r>
                        <m:r>
                          <a:rPr lang="en-US" i="1">
                            <a:latin typeface="Cambria Math" panose="02040503050406030204" pitchFamily="18" charset="0"/>
                          </a:rPr>
                          <m:t>−1</m:t>
                        </m:r>
                      </m:sup>
                    </m:sSup>
                  </m:oMath>
                </a14:m>
                <a:endParaRPr lang="en-US" dirty="0">
                  <a:sym typeface="Symbo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19200"/>
                <a:ext cx="8229600" cy="4906963"/>
              </a:xfrm>
              <a:blipFill rotWithShape="0">
                <a:blip r:embed="rId3"/>
                <a:stretch>
                  <a:fillRect l="-17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793B0F8-7753-4FDC-A7BE-1EFB9F5BCC9A}" type="slidenum">
              <a:rPr lang="en-US" smtClean="0"/>
              <a:pPr>
                <a:defRPr/>
              </a:pPr>
              <a:t>16</a:t>
            </a:fld>
            <a:endParaRPr lang="en-US"/>
          </a:p>
        </p:txBody>
      </p:sp>
    </p:spTree>
    <p:extLst>
      <p:ext uri="{BB962C8B-B14F-4D97-AF65-F5344CB8AC3E}">
        <p14:creationId xmlns:p14="http://schemas.microsoft.com/office/powerpoint/2010/main" val="4110835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066800"/>
                <a:ext cx="8229600" cy="4525963"/>
              </a:xfrm>
            </p:spPr>
            <p:txBody>
              <a:bodyPr/>
              <a:lstStyle/>
              <a:p>
                <a:r>
                  <a:rPr lang="en-US" dirty="0"/>
                  <a:t>Consider the case </a:t>
                </a:r>
                <a:r>
                  <a:rPr lang="en-US" dirty="0">
                    <a:sym typeface="Symbol" panose="05050102010706020507" pitchFamily="18" charset="2"/>
                  </a:rPr>
                  <a:t></a:t>
                </a:r>
                <a:r>
                  <a:rPr lang="en-US" baseline="-25000" dirty="0"/>
                  <a:t>1</a:t>
                </a:r>
                <a:r>
                  <a:rPr lang="en-US" dirty="0"/>
                  <a:t>=</a:t>
                </a:r>
                <a:r>
                  <a:rPr lang="en-US" dirty="0">
                    <a:sym typeface="Symbol" panose="05050102010706020507" pitchFamily="18" charset="2"/>
                  </a:rPr>
                  <a:t></a:t>
                </a:r>
                <a:r>
                  <a:rPr lang="en-US" baseline="-25000" dirty="0"/>
                  <a:t>2</a:t>
                </a:r>
                <a:r>
                  <a:rPr lang="en-US" dirty="0"/>
                  <a:t>=</a:t>
                </a:r>
                <a:r>
                  <a:rPr lang="en-US" dirty="0">
                    <a:sym typeface="Symbol" panose="05050102010706020507" pitchFamily="18" charset="2"/>
                  </a:rPr>
                  <a:t></a:t>
                </a:r>
                <a:r>
                  <a:rPr lang="en-US" dirty="0"/>
                  <a:t>. </a:t>
                </a:r>
              </a:p>
              <a:p>
                <a:r>
                  <a:rPr lang="en-US" dirty="0"/>
                  <a:t>Log hazard ratio:</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𝑡</m:t>
                                      </m:r>
                                    </m:e>
                                    <m:e>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2</m:t>
                                          </m:r>
                                        </m:sub>
                                      </m:sSub>
                                    </m:e>
                                  </m:d>
                                </m:num>
                                <m:den>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𝑡</m:t>
                                      </m:r>
                                    </m:e>
                                    <m:e>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1</m:t>
                                          </m:r>
                                        </m:sub>
                                      </m:sSub>
                                    </m:e>
                                  </m:d>
                                </m:den>
                              </m:f>
                            </m:e>
                          </m:d>
                        </m:e>
                      </m:func>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𝜂</m:t>
                          </m:r>
                          <m:r>
                            <a:rPr lang="en-US" i="1">
                              <a:latin typeface="Cambria Math" panose="02040503050406030204" pitchFamily="18" charset="0"/>
                            </a:rPr>
                            <m:t>−1</m:t>
                          </m:r>
                        </m:e>
                      </m:d>
                      <m:d>
                        <m:dPr>
                          <m:begChr m:val="{"/>
                          <m:endChr m:val="}"/>
                          <m:ctrlPr>
                            <a:rPr lang="en-US" i="1">
                              <a:latin typeface="Cambria Math" panose="02040503050406030204" pitchFamily="18" charset="0"/>
                            </a:rPr>
                          </m:ctrlPr>
                        </m:dPr>
                        <m:e>
                          <m:func>
                            <m:funcPr>
                              <m:ctrlPr>
                                <a:rPr lang="en-US" i="1" smtClean="0">
                                  <a:solidFill>
                                    <a:srgbClr val="0070C0"/>
                                  </a:solidFill>
                                  <a:latin typeface="Cambria Math" panose="02040503050406030204" pitchFamily="18" charset="0"/>
                                </a:rPr>
                              </m:ctrlPr>
                            </m:funcPr>
                            <m:fName>
                              <m:r>
                                <m:rPr>
                                  <m:sty m:val="p"/>
                                </m:rPr>
                                <a:rPr lang="en-US">
                                  <a:solidFill>
                                    <a:srgbClr val="0070C0"/>
                                  </a:solidFill>
                                  <a:latin typeface="Cambria Math" panose="02040503050406030204" pitchFamily="18" charset="0"/>
                                </a:rPr>
                                <m:t>log</m:t>
                              </m:r>
                            </m:fName>
                            <m:e>
                              <m:d>
                                <m:dPr>
                                  <m:ctrlPr>
                                    <a:rPr lang="en-US" i="1">
                                      <a:solidFill>
                                        <a:srgbClr val="0070C0"/>
                                      </a:solidFill>
                                      <a:latin typeface="Cambria Math" panose="02040503050406030204" pitchFamily="18" charset="0"/>
                                    </a:rPr>
                                  </m:ctrlPr>
                                </m:dPr>
                                <m:e>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𝜎</m:t>
                                      </m:r>
                                    </m:e>
                                    <m:sub>
                                      <m:r>
                                        <a:rPr lang="en-US" i="1">
                                          <a:solidFill>
                                            <a:srgbClr val="0070C0"/>
                                          </a:solidFill>
                                          <a:latin typeface="Cambria Math" panose="02040503050406030204" pitchFamily="18" charset="0"/>
                                        </a:rPr>
                                        <m:t>1</m:t>
                                      </m:r>
                                    </m:sub>
                                  </m:sSub>
                                </m:e>
                              </m:d>
                            </m:e>
                          </m:func>
                          <m:r>
                            <a:rPr lang="en-US" i="1">
                              <a:solidFill>
                                <a:srgbClr val="0070C0"/>
                              </a:solidFill>
                              <a:latin typeface="Cambria Math" panose="02040503050406030204" pitchFamily="18" charset="0"/>
                            </a:rPr>
                            <m:t>−</m:t>
                          </m:r>
                          <m:func>
                            <m:funcPr>
                              <m:ctrlPr>
                                <a:rPr lang="en-US" i="1">
                                  <a:solidFill>
                                    <a:srgbClr val="0070C0"/>
                                  </a:solidFill>
                                  <a:latin typeface="Cambria Math" panose="02040503050406030204" pitchFamily="18" charset="0"/>
                                </a:rPr>
                              </m:ctrlPr>
                            </m:funcPr>
                            <m:fName>
                              <m:r>
                                <m:rPr>
                                  <m:sty m:val="p"/>
                                </m:rPr>
                                <a:rPr lang="en-US">
                                  <a:solidFill>
                                    <a:srgbClr val="0070C0"/>
                                  </a:solidFill>
                                  <a:latin typeface="Cambria Math" panose="02040503050406030204" pitchFamily="18" charset="0"/>
                                </a:rPr>
                                <m:t>log</m:t>
                              </m:r>
                            </m:fName>
                            <m:e>
                              <m:d>
                                <m:dPr>
                                  <m:ctrlPr>
                                    <a:rPr lang="en-US" i="1">
                                      <a:solidFill>
                                        <a:srgbClr val="0070C0"/>
                                      </a:solidFill>
                                      <a:latin typeface="Cambria Math" panose="02040503050406030204" pitchFamily="18" charset="0"/>
                                    </a:rPr>
                                  </m:ctrlPr>
                                </m:dPr>
                                <m:e>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𝜎</m:t>
                                      </m:r>
                                    </m:e>
                                    <m:sub>
                                      <m:r>
                                        <a:rPr lang="en-US" i="1">
                                          <a:solidFill>
                                            <a:srgbClr val="0070C0"/>
                                          </a:solidFill>
                                          <a:latin typeface="Cambria Math" panose="02040503050406030204" pitchFamily="18" charset="0"/>
                                        </a:rPr>
                                        <m:t>2</m:t>
                                      </m:r>
                                    </m:sub>
                                  </m:sSub>
                                </m:e>
                              </m:d>
                            </m:e>
                          </m:func>
                        </m:e>
                      </m:d>
                    </m:oMath>
                  </m:oMathPara>
                </a14:m>
                <a:endParaRPr lang="en-US" dirty="0"/>
              </a:p>
              <a:p>
                <a:endParaRPr lang="en-US" dirty="0"/>
              </a:p>
              <a:p>
                <a:r>
                  <a:rPr lang="en-US" dirty="0"/>
                  <a:t>Weibull model often paired with test of </a:t>
                </a:r>
                <a:r>
                  <a:rPr lang="en-US" dirty="0">
                    <a:sym typeface="Symbol" panose="05050102010706020507" pitchFamily="18" charset="2"/>
                  </a:rPr>
                  <a:t></a:t>
                </a:r>
                <a:r>
                  <a:rPr lang="en-US" baseline="-25000" dirty="0" err="1">
                    <a:sym typeface="Symbol" panose="05050102010706020507" pitchFamily="18" charset="2"/>
                  </a:rPr>
                  <a:t>i</a:t>
                </a:r>
                <a:r>
                  <a:rPr lang="en-US" dirty="0">
                    <a:sym typeface="Symbol" panose="05050102010706020507" pitchFamily="18" charset="2"/>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066800"/>
                <a:ext cx="8229600" cy="4525963"/>
              </a:xfrm>
              <a:blipFill rotWithShape="0">
                <a:blip r:embed="rId2"/>
                <a:stretch>
                  <a:fillRect l="-1704" t="-202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793B0F8-7753-4FDC-A7BE-1EFB9F5BCC9A}" type="slidenum">
              <a:rPr lang="en-US" smtClean="0"/>
              <a:pPr>
                <a:defRPr/>
              </a:pPr>
              <a:t>17</a:t>
            </a:fld>
            <a:endParaRPr lang="en-US"/>
          </a:p>
        </p:txBody>
      </p:sp>
    </p:spTree>
    <p:extLst>
      <p:ext uri="{BB962C8B-B14F-4D97-AF65-F5344CB8AC3E}">
        <p14:creationId xmlns:p14="http://schemas.microsoft.com/office/powerpoint/2010/main" val="158045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79DA-B9E8-455E-8BF7-64AAF01D875B}"/>
              </a:ext>
            </a:extLst>
          </p:cNvPr>
          <p:cNvSpPr>
            <a:spLocks noGrp="1"/>
          </p:cNvSpPr>
          <p:nvPr>
            <p:ph type="title"/>
          </p:nvPr>
        </p:nvSpPr>
        <p:spPr/>
        <p:txBody>
          <a:bodyPr/>
          <a:lstStyle/>
          <a:p>
            <a:r>
              <a:rPr lang="en-US" dirty="0"/>
              <a:t>Problem with likelihood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F3F53C-1FE4-47F8-862A-45A5FE2DFA2C}"/>
                  </a:ext>
                </a:extLst>
              </p:cNvPr>
              <p:cNvSpPr>
                <a:spLocks noGrp="1"/>
              </p:cNvSpPr>
              <p:nvPr>
                <p:ph idx="1"/>
              </p:nvPr>
            </p:nvSpPr>
            <p:spPr/>
            <p:txBody>
              <a:bodyPr/>
              <a:lstStyle/>
              <a:p>
                <a:r>
                  <a:rPr lang="en-US" dirty="0"/>
                  <a:t>Best treatment = B+C</a:t>
                </a:r>
              </a:p>
              <a:p>
                <a:pPr lvl="1"/>
                <a:r>
                  <a:rPr lang="en-US" dirty="0"/>
                  <a:t>All 10 animals in B+C arm survived</a:t>
                </a:r>
              </a:p>
              <a:p>
                <a:pPr lvl="1"/>
                <a:endParaRPr lang="en-US" dirty="0"/>
              </a:p>
              <a:p>
                <a:r>
                  <a:rPr lang="en-US" dirty="0"/>
                  <a:t>Likelihood is flat in the </a:t>
                </a:r>
                <a14:m>
                  <m:oMath xmlns:m="http://schemas.openxmlformats.org/officeDocument/2006/math">
                    <m:sSub>
                      <m:sSubPr>
                        <m:ctrlPr>
                          <a:rPr lang="en-US" i="1">
                            <a:solidFill>
                              <a:srgbClr val="0070C0"/>
                            </a:solidFill>
                            <a:latin typeface="Cambria Math" panose="02040503050406030204" pitchFamily="18" charset="0"/>
                          </a:rPr>
                        </m:ctrlPr>
                      </m:sSubPr>
                      <m:e>
                        <m:r>
                          <a:rPr lang="en-US" i="1">
                            <a:solidFill>
                              <a:srgbClr val="0070C0"/>
                            </a:solidFill>
                            <a:latin typeface="Cambria Math" panose="02040503050406030204" pitchFamily="18" charset="0"/>
                          </a:rPr>
                          <m:t>𝜎</m:t>
                        </m:r>
                      </m:e>
                      <m:sub>
                        <m:r>
                          <a:rPr lang="en-US" b="0" i="1" smtClean="0">
                            <a:solidFill>
                              <a:srgbClr val="0070C0"/>
                            </a:solidFill>
                            <a:latin typeface="Cambria Math" panose="02040503050406030204" pitchFamily="18" charset="0"/>
                          </a:rPr>
                          <m:t>𝐵</m:t>
                        </m:r>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𝐶</m:t>
                        </m:r>
                      </m:sub>
                    </m:sSub>
                  </m:oMath>
                </a14:m>
                <a:r>
                  <a:rPr lang="en-US" dirty="0"/>
                  <a:t> parameter.</a:t>
                </a:r>
              </a:p>
              <a:p>
                <a:endParaRPr lang="en-US" dirty="0"/>
              </a:p>
              <a:p>
                <a:r>
                  <a:rPr lang="en-US" dirty="0"/>
                  <a:t>Frequentist inferential comparisons to B+C are limited.</a:t>
                </a:r>
              </a:p>
            </p:txBody>
          </p:sp>
        </mc:Choice>
        <mc:Fallback xmlns="">
          <p:sp>
            <p:nvSpPr>
              <p:cNvPr id="3" name="Content Placeholder 2">
                <a:extLst>
                  <a:ext uri="{FF2B5EF4-FFF2-40B4-BE49-F238E27FC236}">
                    <a16:creationId xmlns:a16="http://schemas.microsoft.com/office/drawing/2014/main" id="{2AF3F53C-1FE4-47F8-862A-45A5FE2DFA2C}"/>
                  </a:ext>
                </a:extLst>
              </p:cNvPr>
              <p:cNvSpPr>
                <a:spLocks noGrp="1" noRot="1" noChangeAspect="1" noMove="1" noResize="1" noEditPoints="1" noAdjustHandles="1" noChangeArrowheads="1" noChangeShapeType="1" noTextEdit="1"/>
              </p:cNvSpPr>
              <p:nvPr>
                <p:ph idx="1"/>
              </p:nvPr>
            </p:nvSpPr>
            <p:spPr>
              <a:blipFill>
                <a:blip r:embed="rId2"/>
                <a:stretch>
                  <a:fillRect l="-1704" t="-1752" r="-23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B79DEF1-7478-4DF1-BBA8-D6ED4FE6BEBC}"/>
              </a:ext>
            </a:extLst>
          </p:cNvPr>
          <p:cNvSpPr>
            <a:spLocks noGrp="1"/>
          </p:cNvSpPr>
          <p:nvPr>
            <p:ph type="sldNum" sz="quarter" idx="12"/>
          </p:nvPr>
        </p:nvSpPr>
        <p:spPr/>
        <p:txBody>
          <a:bodyPr/>
          <a:lstStyle/>
          <a:p>
            <a:pPr>
              <a:defRPr/>
            </a:pPr>
            <a:fld id="{B793B0F8-7753-4FDC-A7BE-1EFB9F5BCC9A}" type="slidenum">
              <a:rPr lang="en-US" smtClean="0"/>
              <a:pPr>
                <a:defRPr/>
              </a:pPr>
              <a:t>18</a:t>
            </a:fld>
            <a:endParaRPr lang="en-US"/>
          </a:p>
        </p:txBody>
      </p:sp>
    </p:spTree>
    <p:extLst>
      <p:ext uri="{BB962C8B-B14F-4D97-AF65-F5344CB8AC3E}">
        <p14:creationId xmlns:p14="http://schemas.microsoft.com/office/powerpoint/2010/main" val="3769628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F6609-3137-43B7-98E9-E55681C63DE6}"/>
              </a:ext>
            </a:extLst>
          </p:cNvPr>
          <p:cNvSpPr>
            <a:spLocks noGrp="1"/>
          </p:cNvSpPr>
          <p:nvPr>
            <p:ph type="title"/>
          </p:nvPr>
        </p:nvSpPr>
        <p:spPr/>
        <p:txBody>
          <a:bodyPr/>
          <a:lstStyle/>
          <a:p>
            <a:r>
              <a:rPr lang="en-US" dirty="0"/>
              <a:t>Weibull Survival Likelihood</a:t>
            </a:r>
          </a:p>
        </p:txBody>
      </p:sp>
      <p:sp>
        <p:nvSpPr>
          <p:cNvPr id="4" name="Slide Number Placeholder 3">
            <a:extLst>
              <a:ext uri="{FF2B5EF4-FFF2-40B4-BE49-F238E27FC236}">
                <a16:creationId xmlns:a16="http://schemas.microsoft.com/office/drawing/2014/main" id="{F2CD4C70-44F7-444F-82BD-0659BF09A956}"/>
              </a:ext>
            </a:extLst>
          </p:cNvPr>
          <p:cNvSpPr>
            <a:spLocks noGrp="1"/>
          </p:cNvSpPr>
          <p:nvPr>
            <p:ph type="sldNum" sz="quarter" idx="12"/>
          </p:nvPr>
        </p:nvSpPr>
        <p:spPr/>
        <p:txBody>
          <a:bodyPr/>
          <a:lstStyle/>
          <a:p>
            <a:pPr>
              <a:defRPr/>
            </a:pPr>
            <a:fld id="{B793B0F8-7753-4FDC-A7BE-1EFB9F5BCC9A}" type="slidenum">
              <a:rPr lang="en-US" smtClean="0"/>
              <a:pPr>
                <a:defRPr/>
              </a:pPr>
              <a:t>19</a:t>
            </a:fld>
            <a:endParaRPr lang="en-US"/>
          </a:p>
        </p:txBody>
      </p:sp>
      <p:graphicFrame>
        <p:nvGraphicFramePr>
          <p:cNvPr id="5" name="Table 4">
            <a:extLst>
              <a:ext uri="{FF2B5EF4-FFF2-40B4-BE49-F238E27FC236}">
                <a16:creationId xmlns:a16="http://schemas.microsoft.com/office/drawing/2014/main" id="{B2CB088B-BD58-441F-BD14-0518DA98D9C2}"/>
              </a:ext>
            </a:extLst>
          </p:cNvPr>
          <p:cNvGraphicFramePr>
            <a:graphicFrameLocks noGrp="1"/>
          </p:cNvGraphicFramePr>
          <p:nvPr>
            <p:extLst>
              <p:ext uri="{D42A27DB-BD31-4B8C-83A1-F6EECF244321}">
                <p14:modId xmlns:p14="http://schemas.microsoft.com/office/powerpoint/2010/main" val="3564417267"/>
              </p:ext>
            </p:extLst>
          </p:nvPr>
        </p:nvGraphicFramePr>
        <p:xfrm>
          <a:off x="1676400" y="1828800"/>
          <a:ext cx="6096000" cy="32004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421807922"/>
                    </a:ext>
                  </a:extLst>
                </a:gridCol>
                <a:gridCol w="2032000">
                  <a:extLst>
                    <a:ext uri="{9D8B030D-6E8A-4147-A177-3AD203B41FA5}">
                      <a16:colId xmlns:a16="http://schemas.microsoft.com/office/drawing/2014/main" val="4256203792"/>
                    </a:ext>
                  </a:extLst>
                </a:gridCol>
                <a:gridCol w="2032000">
                  <a:extLst>
                    <a:ext uri="{9D8B030D-6E8A-4147-A177-3AD203B41FA5}">
                      <a16:colId xmlns:a16="http://schemas.microsoft.com/office/drawing/2014/main" val="2298425124"/>
                    </a:ext>
                  </a:extLst>
                </a:gridCol>
              </a:tblGrid>
              <a:tr h="370840">
                <a:tc>
                  <a:txBody>
                    <a:bodyPr/>
                    <a:lstStyle/>
                    <a:p>
                      <a:pPr algn="ctr"/>
                      <a:r>
                        <a:rPr lang="en-US" sz="2400" dirty="0" err="1"/>
                        <a:t>Trt</a:t>
                      </a:r>
                      <a:endParaRPr lang="en-US" sz="2400" dirty="0"/>
                    </a:p>
                  </a:txBody>
                  <a:tcPr/>
                </a:tc>
                <a:tc>
                  <a:txBody>
                    <a:bodyPr/>
                    <a:lstStyle/>
                    <a:p>
                      <a:pPr algn="ctr"/>
                      <a:r>
                        <a:rPr lang="en-US" sz="2400" dirty="0"/>
                        <a:t>Est</a:t>
                      </a:r>
                    </a:p>
                  </a:txBody>
                  <a:tcPr/>
                </a:tc>
                <a:tc>
                  <a:txBody>
                    <a:bodyPr/>
                    <a:lstStyle/>
                    <a:p>
                      <a:pPr algn="ctr"/>
                      <a:r>
                        <a:rPr lang="en-US" sz="2400" dirty="0"/>
                        <a:t>SE</a:t>
                      </a:r>
                    </a:p>
                  </a:txBody>
                  <a:tcPr/>
                </a:tc>
                <a:extLst>
                  <a:ext uri="{0D108BD9-81ED-4DB2-BD59-A6C34878D82A}">
                    <a16:rowId xmlns:a16="http://schemas.microsoft.com/office/drawing/2014/main" val="1109426718"/>
                  </a:ext>
                </a:extLst>
              </a:tr>
              <a:tr h="370840">
                <a:tc>
                  <a:txBody>
                    <a:bodyPr/>
                    <a:lstStyle/>
                    <a:p>
                      <a:pPr algn="ctr"/>
                      <a:r>
                        <a:rPr lang="en-US" sz="2400" dirty="0"/>
                        <a:t>A</a:t>
                      </a:r>
                    </a:p>
                  </a:txBody>
                  <a:tcPr/>
                </a:tc>
                <a:tc>
                  <a:txBody>
                    <a:bodyPr/>
                    <a:lstStyle/>
                    <a:p>
                      <a:pPr algn="ctr"/>
                      <a:r>
                        <a:rPr lang="en-US" sz="2400" dirty="0"/>
                        <a:t>2.89</a:t>
                      </a:r>
                    </a:p>
                  </a:txBody>
                  <a:tcPr/>
                </a:tc>
                <a:tc>
                  <a:txBody>
                    <a:bodyPr/>
                    <a:lstStyle/>
                    <a:p>
                      <a:pPr algn="ctr"/>
                      <a:r>
                        <a:rPr lang="en-US" sz="2400" dirty="0"/>
                        <a:t>0.15</a:t>
                      </a:r>
                    </a:p>
                  </a:txBody>
                  <a:tcPr/>
                </a:tc>
                <a:extLst>
                  <a:ext uri="{0D108BD9-81ED-4DB2-BD59-A6C34878D82A}">
                    <a16:rowId xmlns:a16="http://schemas.microsoft.com/office/drawing/2014/main" val="1160799633"/>
                  </a:ext>
                </a:extLst>
              </a:tr>
              <a:tr h="370840">
                <a:tc>
                  <a:txBody>
                    <a:bodyPr/>
                    <a:lstStyle/>
                    <a:p>
                      <a:pPr algn="ctr"/>
                      <a:r>
                        <a:rPr lang="en-US" sz="2400" dirty="0"/>
                        <a:t>B</a:t>
                      </a:r>
                    </a:p>
                  </a:txBody>
                  <a:tcPr/>
                </a:tc>
                <a:tc>
                  <a:txBody>
                    <a:bodyPr/>
                    <a:lstStyle/>
                    <a:p>
                      <a:pPr algn="ctr"/>
                      <a:r>
                        <a:rPr lang="en-US" sz="2400" dirty="0"/>
                        <a:t>4.34</a:t>
                      </a:r>
                    </a:p>
                  </a:txBody>
                  <a:tcPr/>
                </a:tc>
                <a:tc>
                  <a:txBody>
                    <a:bodyPr/>
                    <a:lstStyle/>
                    <a:p>
                      <a:pPr algn="ctr"/>
                      <a:r>
                        <a:rPr lang="en-US" sz="2400" dirty="0"/>
                        <a:t>0.19</a:t>
                      </a:r>
                    </a:p>
                  </a:txBody>
                  <a:tcPr/>
                </a:tc>
                <a:extLst>
                  <a:ext uri="{0D108BD9-81ED-4DB2-BD59-A6C34878D82A}">
                    <a16:rowId xmlns:a16="http://schemas.microsoft.com/office/drawing/2014/main" val="906864382"/>
                  </a:ext>
                </a:extLst>
              </a:tr>
              <a:tr h="370840">
                <a:tc>
                  <a:txBody>
                    <a:bodyPr/>
                    <a:lstStyle/>
                    <a:p>
                      <a:pPr algn="ctr"/>
                      <a:r>
                        <a:rPr lang="en-US" sz="2400" dirty="0"/>
                        <a:t>C</a:t>
                      </a:r>
                    </a:p>
                  </a:txBody>
                  <a:tcPr/>
                </a:tc>
                <a:tc>
                  <a:txBody>
                    <a:bodyPr/>
                    <a:lstStyle/>
                    <a:p>
                      <a:pPr algn="ctr"/>
                      <a:r>
                        <a:rPr lang="en-US" sz="2400" dirty="0"/>
                        <a:t>3.54</a:t>
                      </a:r>
                    </a:p>
                  </a:txBody>
                  <a:tcPr/>
                </a:tc>
                <a:tc>
                  <a:txBody>
                    <a:bodyPr/>
                    <a:lstStyle/>
                    <a:p>
                      <a:pPr algn="ctr"/>
                      <a:r>
                        <a:rPr lang="en-US" sz="2400" dirty="0"/>
                        <a:t>0.15</a:t>
                      </a:r>
                    </a:p>
                  </a:txBody>
                  <a:tcPr/>
                </a:tc>
                <a:extLst>
                  <a:ext uri="{0D108BD9-81ED-4DB2-BD59-A6C34878D82A}">
                    <a16:rowId xmlns:a16="http://schemas.microsoft.com/office/drawing/2014/main" val="1822762050"/>
                  </a:ext>
                </a:extLst>
              </a:tr>
              <a:tr h="370840">
                <a:tc>
                  <a:txBody>
                    <a:bodyPr/>
                    <a:lstStyle/>
                    <a:p>
                      <a:pPr algn="ctr"/>
                      <a:r>
                        <a:rPr lang="en-US" sz="2400" dirty="0"/>
                        <a:t>A+B</a:t>
                      </a:r>
                    </a:p>
                  </a:txBody>
                  <a:tcPr/>
                </a:tc>
                <a:tc>
                  <a:txBody>
                    <a:bodyPr/>
                    <a:lstStyle/>
                    <a:p>
                      <a:pPr algn="ctr"/>
                      <a:r>
                        <a:rPr lang="en-US" sz="2400" dirty="0"/>
                        <a:t>4.41</a:t>
                      </a:r>
                    </a:p>
                  </a:txBody>
                  <a:tcPr/>
                </a:tc>
                <a:tc>
                  <a:txBody>
                    <a:bodyPr/>
                    <a:lstStyle/>
                    <a:p>
                      <a:pPr algn="ctr"/>
                      <a:r>
                        <a:rPr lang="en-US" sz="2400" dirty="0"/>
                        <a:t>0.21</a:t>
                      </a:r>
                    </a:p>
                  </a:txBody>
                  <a:tcPr/>
                </a:tc>
                <a:extLst>
                  <a:ext uri="{0D108BD9-81ED-4DB2-BD59-A6C34878D82A}">
                    <a16:rowId xmlns:a16="http://schemas.microsoft.com/office/drawing/2014/main" val="487594635"/>
                  </a:ext>
                </a:extLst>
              </a:tr>
              <a:tr h="370840">
                <a:tc>
                  <a:txBody>
                    <a:bodyPr/>
                    <a:lstStyle/>
                    <a:p>
                      <a:pPr algn="ctr"/>
                      <a:r>
                        <a:rPr lang="en-US" sz="2400" dirty="0"/>
                        <a:t>A+C</a:t>
                      </a:r>
                    </a:p>
                  </a:txBody>
                  <a:tcPr/>
                </a:tc>
                <a:tc>
                  <a:txBody>
                    <a:bodyPr/>
                    <a:lstStyle/>
                    <a:p>
                      <a:pPr algn="ctr"/>
                      <a:r>
                        <a:rPr lang="en-US" sz="2400" dirty="0"/>
                        <a:t>3.61</a:t>
                      </a:r>
                    </a:p>
                  </a:txBody>
                  <a:tcPr/>
                </a:tc>
                <a:tc>
                  <a:txBody>
                    <a:bodyPr/>
                    <a:lstStyle/>
                    <a:p>
                      <a:pPr algn="ctr"/>
                      <a:r>
                        <a:rPr lang="en-US" sz="2400" dirty="0"/>
                        <a:t>0.16</a:t>
                      </a:r>
                    </a:p>
                  </a:txBody>
                  <a:tcPr/>
                </a:tc>
                <a:extLst>
                  <a:ext uri="{0D108BD9-81ED-4DB2-BD59-A6C34878D82A}">
                    <a16:rowId xmlns:a16="http://schemas.microsoft.com/office/drawing/2014/main" val="1255216039"/>
                  </a:ext>
                </a:extLst>
              </a:tr>
              <a:tr h="370840">
                <a:tc>
                  <a:txBody>
                    <a:bodyPr/>
                    <a:lstStyle/>
                    <a:p>
                      <a:pPr algn="ctr"/>
                      <a:r>
                        <a:rPr lang="en-US" sz="2400" dirty="0"/>
                        <a:t>B+C</a:t>
                      </a:r>
                    </a:p>
                  </a:txBody>
                  <a:tcPr/>
                </a:tc>
                <a:tc>
                  <a:txBody>
                    <a:bodyPr/>
                    <a:lstStyle/>
                    <a:p>
                      <a:pPr algn="ctr"/>
                      <a:r>
                        <a:rPr lang="en-US" sz="2400" dirty="0"/>
                        <a:t>13.80</a:t>
                      </a:r>
                    </a:p>
                  </a:txBody>
                  <a:tcPr/>
                </a:tc>
                <a:tc>
                  <a:txBody>
                    <a:bodyPr/>
                    <a:lstStyle/>
                    <a:p>
                      <a:pPr algn="ctr"/>
                      <a:r>
                        <a:rPr lang="en-US" sz="2400" i="1" dirty="0">
                          <a:solidFill>
                            <a:srgbClr val="C00000"/>
                          </a:solidFill>
                        </a:rPr>
                        <a:t>4160</a:t>
                      </a:r>
                    </a:p>
                  </a:txBody>
                  <a:tcPr/>
                </a:tc>
                <a:extLst>
                  <a:ext uri="{0D108BD9-81ED-4DB2-BD59-A6C34878D82A}">
                    <a16:rowId xmlns:a16="http://schemas.microsoft.com/office/drawing/2014/main" val="1905597126"/>
                  </a:ext>
                </a:extLst>
              </a:tr>
            </a:tbl>
          </a:graphicData>
        </a:graphic>
      </p:graphicFrame>
      <p:sp>
        <p:nvSpPr>
          <p:cNvPr id="3" name="TextBox 2">
            <a:extLst>
              <a:ext uri="{FF2B5EF4-FFF2-40B4-BE49-F238E27FC236}">
                <a16:creationId xmlns:a16="http://schemas.microsoft.com/office/drawing/2014/main" id="{7E336A99-DEE2-4E56-AEBC-CE240207B460}"/>
              </a:ext>
            </a:extLst>
          </p:cNvPr>
          <p:cNvSpPr txBox="1"/>
          <p:nvPr/>
        </p:nvSpPr>
        <p:spPr>
          <a:xfrm>
            <a:off x="4230514" y="5745162"/>
            <a:ext cx="987771" cy="461665"/>
          </a:xfrm>
          <a:prstGeom prst="rect">
            <a:avLst/>
          </a:prstGeom>
          <a:noFill/>
        </p:spPr>
        <p:txBody>
          <a:bodyPr wrap="none" rtlCol="0">
            <a:spAutoFit/>
          </a:bodyPr>
          <a:lstStyle/>
          <a:p>
            <a:r>
              <a:rPr lang="en-US" sz="2400" dirty="0"/>
              <a:t>log(</a:t>
            </a:r>
            <a:r>
              <a:rPr lang="en-US" sz="2400" dirty="0">
                <a:sym typeface="Symbol" panose="05050102010706020507" pitchFamily="18" charset="2"/>
              </a:rPr>
              <a:t>)</a:t>
            </a:r>
            <a:endParaRPr lang="en-US" sz="2400" dirty="0"/>
          </a:p>
        </p:txBody>
      </p:sp>
      <p:cxnSp>
        <p:nvCxnSpPr>
          <p:cNvPr id="7" name="Straight Arrow Connector 6">
            <a:extLst>
              <a:ext uri="{FF2B5EF4-FFF2-40B4-BE49-F238E27FC236}">
                <a16:creationId xmlns:a16="http://schemas.microsoft.com/office/drawing/2014/main" id="{92CC1D08-E894-4B3C-9CD5-D64D2A1F5B41}"/>
              </a:ext>
            </a:extLst>
          </p:cNvPr>
          <p:cNvCxnSpPr/>
          <p:nvPr/>
        </p:nvCxnSpPr>
        <p:spPr>
          <a:xfrm flipV="1">
            <a:off x="4598894" y="5181600"/>
            <a:ext cx="0" cy="41116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781460A0-0EFC-4185-80C8-58DBA9F6CEE8}"/>
              </a:ext>
            </a:extLst>
          </p:cNvPr>
          <p:cNvCxnSpPr/>
          <p:nvPr/>
        </p:nvCxnSpPr>
        <p:spPr>
          <a:xfrm flipH="1" flipV="1">
            <a:off x="6781800" y="5029200"/>
            <a:ext cx="228600" cy="9144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TextBox 9">
            <a:extLst>
              <a:ext uri="{FF2B5EF4-FFF2-40B4-BE49-F238E27FC236}">
                <a16:creationId xmlns:a16="http://schemas.microsoft.com/office/drawing/2014/main" id="{273A8F23-402E-4346-BF36-85E18629B604}"/>
              </a:ext>
            </a:extLst>
          </p:cNvPr>
          <p:cNvSpPr txBox="1"/>
          <p:nvPr/>
        </p:nvSpPr>
        <p:spPr>
          <a:xfrm>
            <a:off x="7010400" y="5191164"/>
            <a:ext cx="1585927" cy="1569660"/>
          </a:xfrm>
          <a:prstGeom prst="rect">
            <a:avLst/>
          </a:prstGeom>
          <a:noFill/>
        </p:spPr>
        <p:txBody>
          <a:bodyPr wrap="square" rtlCol="0">
            <a:spAutoFit/>
          </a:bodyPr>
          <a:lstStyle/>
          <a:p>
            <a:r>
              <a:rPr lang="en-US" sz="2400" dirty="0"/>
              <a:t>Cannot compare hazards with B+C</a:t>
            </a:r>
          </a:p>
        </p:txBody>
      </p:sp>
    </p:spTree>
    <p:extLst>
      <p:ext uri="{BB962C8B-B14F-4D97-AF65-F5344CB8AC3E}">
        <p14:creationId xmlns:p14="http://schemas.microsoft.com/office/powerpoint/2010/main" val="2678724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5C202-C0FC-418A-9559-27EE5B83DB8A}"/>
              </a:ext>
            </a:extLst>
          </p:cNvPr>
          <p:cNvSpPr>
            <a:spLocks noGrp="1"/>
          </p:cNvSpPr>
          <p:nvPr>
            <p:ph type="title"/>
          </p:nvPr>
        </p:nvSpPr>
        <p:spPr/>
        <p:txBody>
          <a:bodyPr/>
          <a:lstStyle/>
          <a:p>
            <a:r>
              <a:rPr lang="en-US" dirty="0"/>
              <a:t>Brief Bio</a:t>
            </a:r>
          </a:p>
        </p:txBody>
      </p:sp>
      <p:sp>
        <p:nvSpPr>
          <p:cNvPr id="3" name="Content Placeholder 2">
            <a:extLst>
              <a:ext uri="{FF2B5EF4-FFF2-40B4-BE49-F238E27FC236}">
                <a16:creationId xmlns:a16="http://schemas.microsoft.com/office/drawing/2014/main" id="{D25DC168-CA4F-4F30-AC64-414FBAAFFAE0}"/>
              </a:ext>
            </a:extLst>
          </p:cNvPr>
          <p:cNvSpPr>
            <a:spLocks noGrp="1"/>
          </p:cNvSpPr>
          <p:nvPr>
            <p:ph idx="1"/>
          </p:nvPr>
        </p:nvSpPr>
        <p:spPr>
          <a:xfrm>
            <a:off x="228600" y="2194402"/>
            <a:ext cx="8686800" cy="3931761"/>
          </a:xfrm>
        </p:spPr>
        <p:txBody>
          <a:bodyPr/>
          <a:lstStyle/>
          <a:p>
            <a:r>
              <a:rPr lang="en-US" sz="2800" dirty="0"/>
              <a:t>Ph.D. in Statistics from North Carolina State Univ.  (2000)</a:t>
            </a:r>
          </a:p>
          <a:p>
            <a:pPr lvl="1"/>
            <a:r>
              <a:rPr lang="en-US" sz="2400" dirty="0"/>
              <a:t>99% classical/frequentist training</a:t>
            </a:r>
          </a:p>
          <a:p>
            <a:endParaRPr lang="en-US" sz="2800" dirty="0"/>
          </a:p>
          <a:p>
            <a:r>
              <a:rPr lang="en-US" sz="2800" dirty="0"/>
              <a:t>Schering-Plough (now Merck):  2000-2002, nonclinical</a:t>
            </a:r>
          </a:p>
          <a:p>
            <a:r>
              <a:rPr lang="en-US" sz="2800" dirty="0"/>
              <a:t>GSK 2002 – 2015, nonclinical, some clinical</a:t>
            </a:r>
          </a:p>
          <a:p>
            <a:r>
              <a:rPr lang="en-US" sz="2800" dirty="0"/>
              <a:t>AZ 2015 – present, Director, nonclinical statistics</a:t>
            </a:r>
          </a:p>
          <a:p>
            <a:endParaRPr lang="en-US" sz="2400" dirty="0"/>
          </a:p>
          <a:p>
            <a:endParaRPr lang="en-US" sz="2400" dirty="0"/>
          </a:p>
          <a:p>
            <a:endParaRPr lang="en-US" sz="2400" dirty="0"/>
          </a:p>
          <a:p>
            <a:endParaRPr lang="en-US" sz="2400" dirty="0"/>
          </a:p>
          <a:p>
            <a:endParaRPr lang="en-US" dirty="0"/>
          </a:p>
        </p:txBody>
      </p:sp>
      <p:sp>
        <p:nvSpPr>
          <p:cNvPr id="4" name="Slide Number Placeholder 3">
            <a:extLst>
              <a:ext uri="{FF2B5EF4-FFF2-40B4-BE49-F238E27FC236}">
                <a16:creationId xmlns:a16="http://schemas.microsoft.com/office/drawing/2014/main" id="{80817D65-C1CC-4E79-AA29-2288FD7BF653}"/>
              </a:ext>
            </a:extLst>
          </p:cNvPr>
          <p:cNvSpPr>
            <a:spLocks noGrp="1"/>
          </p:cNvSpPr>
          <p:nvPr>
            <p:ph type="sldNum" sz="quarter" idx="12"/>
          </p:nvPr>
        </p:nvSpPr>
        <p:spPr/>
        <p:txBody>
          <a:bodyPr/>
          <a:lstStyle/>
          <a:p>
            <a:pPr>
              <a:defRPr/>
            </a:pPr>
            <a:fld id="{B793B0F8-7753-4FDC-A7BE-1EFB9F5BCC9A}" type="slidenum">
              <a:rPr lang="en-US" smtClean="0"/>
              <a:pPr>
                <a:defRPr/>
              </a:pPr>
              <a:t>2</a:t>
            </a:fld>
            <a:endParaRPr lang="en-US"/>
          </a:p>
        </p:txBody>
      </p:sp>
      <p:pic>
        <p:nvPicPr>
          <p:cNvPr id="1028" name="Picture 4" descr="https://lh3.googleusercontent.com/2piAobqsLQa6TdYYrvYp75y0JDYYOctqZlwhddmZnYYpBbKaUJknkHGU6pgDGwIa4wRyLRoeN5doK6lmfG4rneK25k26xg_QbDbKhzpWPrIOZah6QN_atbYMRtqS7KGktjdt284-H7ShctQt-2EQCLf1kcIEX7OJbOq5HgEay8ovXh-aVYfvbRAwZ7c0aun7qqszafFbS0CMdqGZkvo0HXbtk2GER5s5sqcdXW4MSrTS_vn0oMZ3ga9Q03CaEf3kQSfK6VXVEbgdhXL2qwKk6_K3_KWJZi8sr_OSDVLu9b1Kw-9xrc8ib3s31qJCQXZtqz02ikTzgShyNHFr9zxCwoD2dBqrcLx9vxVBArR3j1hU4Imcj-4s_jWTF6W6QtBRfCm3XTWSQrwT_yKfnQFIMBZZ-AQ-jKl1KtnqWzilpLbZnqASowXs8qxVg2SNOL7fToZOVirHnpugfOWz16Y_ROdTQmbAL4-UPmmYxn3k2nvmzqq778Rd_p-x5qIMAH_uhY1M-cx09fUrYkcgOwRh-ezH2e0bbFrWcIK3ldofj2owg1mwImVjc4YI7ROY1PfexZyHtSdOXAMAy589jleIknJOQb8XZBFi2ljN9Nt0sqpc4jzXbWVnpQU2XDWkwGHGCNnDKK0_Qnz327rGM_JQkRic-3NsA7g=w1345-h757-no">
            <a:extLst>
              <a:ext uri="{FF2B5EF4-FFF2-40B4-BE49-F238E27FC236}">
                <a16:creationId xmlns:a16="http://schemas.microsoft.com/office/drawing/2014/main" id="{CAA59BDA-A98B-4E18-AB8D-62FDBB08097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7500" t="21539" r="35833"/>
          <a:stretch/>
        </p:blipFill>
        <p:spPr bwMode="auto">
          <a:xfrm>
            <a:off x="6096000" y="238779"/>
            <a:ext cx="2324255" cy="181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1374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D9B1E71-DCFB-48F0-934F-C1CB25EA1EAF}"/>
              </a:ext>
            </a:extLst>
          </p:cNvPr>
          <p:cNvSpPr>
            <a:spLocks noGrp="1"/>
          </p:cNvSpPr>
          <p:nvPr>
            <p:ph type="sldNum" sz="quarter" idx="12"/>
          </p:nvPr>
        </p:nvSpPr>
        <p:spPr/>
        <p:txBody>
          <a:bodyPr/>
          <a:lstStyle/>
          <a:p>
            <a:pPr>
              <a:defRPr/>
            </a:pPr>
            <a:fld id="{B793B0F8-7753-4FDC-A7BE-1EFB9F5BCC9A}" type="slidenum">
              <a:rPr lang="en-US" smtClean="0"/>
              <a:pPr>
                <a:defRPr/>
              </a:pPr>
              <a:t>20</a:t>
            </a:fld>
            <a:endParaRPr lang="en-US"/>
          </a:p>
        </p:txBody>
      </p:sp>
      <p:pic>
        <p:nvPicPr>
          <p:cNvPr id="5" name="Picture 4">
            <a:extLst>
              <a:ext uri="{FF2B5EF4-FFF2-40B4-BE49-F238E27FC236}">
                <a16:creationId xmlns:a16="http://schemas.microsoft.com/office/drawing/2014/main" id="{66A85352-A84D-4980-8CFF-F4383BCBD9FB}"/>
              </a:ext>
            </a:extLst>
          </p:cNvPr>
          <p:cNvPicPr>
            <a:picLocks noChangeAspect="1"/>
          </p:cNvPicPr>
          <p:nvPr/>
        </p:nvPicPr>
        <p:blipFill>
          <a:blip r:embed="rId2"/>
          <a:stretch>
            <a:fillRect/>
          </a:stretch>
        </p:blipFill>
        <p:spPr>
          <a:xfrm>
            <a:off x="792075" y="1041548"/>
            <a:ext cx="7450237" cy="4908550"/>
          </a:xfrm>
          <a:prstGeom prst="rect">
            <a:avLst/>
          </a:prstGeom>
        </p:spPr>
      </p:pic>
      <p:sp>
        <p:nvSpPr>
          <p:cNvPr id="6" name="Title 1">
            <a:extLst>
              <a:ext uri="{FF2B5EF4-FFF2-40B4-BE49-F238E27FC236}">
                <a16:creationId xmlns:a16="http://schemas.microsoft.com/office/drawing/2014/main" id="{5C6FCEB0-AD0C-4AFB-8CA2-DA4D302B8F44}"/>
              </a:ext>
            </a:extLst>
          </p:cNvPr>
          <p:cNvSpPr txBox="1">
            <a:spLocks/>
          </p:cNvSpPr>
          <p:nvPr/>
        </p:nvSpPr>
        <p:spPr>
          <a:xfrm>
            <a:off x="457200" y="274638"/>
            <a:ext cx="8229600" cy="639762"/>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3200" dirty="0"/>
              <a:t>Weibull survival with 95% Confidence bands</a:t>
            </a:r>
          </a:p>
        </p:txBody>
      </p:sp>
      <p:sp>
        <p:nvSpPr>
          <p:cNvPr id="7" name="Rectangle 6">
            <a:extLst>
              <a:ext uri="{FF2B5EF4-FFF2-40B4-BE49-F238E27FC236}">
                <a16:creationId xmlns:a16="http://schemas.microsoft.com/office/drawing/2014/main" id="{A3EE9086-120B-425E-ADED-C008EE6363CE}"/>
              </a:ext>
            </a:extLst>
          </p:cNvPr>
          <p:cNvSpPr/>
          <p:nvPr/>
        </p:nvSpPr>
        <p:spPr>
          <a:xfrm>
            <a:off x="1287338" y="6077246"/>
            <a:ext cx="7399462" cy="461665"/>
          </a:xfrm>
          <a:prstGeom prst="rect">
            <a:avLst/>
          </a:prstGeom>
        </p:spPr>
        <p:txBody>
          <a:bodyPr wrap="none">
            <a:spAutoFit/>
          </a:bodyPr>
          <a:lstStyle/>
          <a:p>
            <a:r>
              <a:rPr lang="en-US" sz="2400" dirty="0"/>
              <a:t>Apparent ranking:  {A} &lt; {C, A+C} &lt; {B, A+B} &lt; {B+C}</a:t>
            </a:r>
          </a:p>
        </p:txBody>
      </p:sp>
    </p:spTree>
    <p:extLst>
      <p:ext uri="{BB962C8B-B14F-4D97-AF65-F5344CB8AC3E}">
        <p14:creationId xmlns:p14="http://schemas.microsoft.com/office/powerpoint/2010/main" val="325977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FCAED3-1329-47B8-9543-D00BCC95A130}"/>
              </a:ext>
            </a:extLst>
          </p:cNvPr>
          <p:cNvSpPr>
            <a:spLocks noGrp="1"/>
          </p:cNvSpPr>
          <p:nvPr>
            <p:ph type="title"/>
          </p:nvPr>
        </p:nvSpPr>
        <p:spPr/>
        <p:txBody>
          <a:bodyPr/>
          <a:lstStyle/>
          <a:p>
            <a:r>
              <a:rPr lang="en-US" dirty="0"/>
              <a:t>Prior distribution</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DA14980-CA65-445B-96FC-A85E332CBB9F}"/>
                  </a:ext>
                </a:extLst>
              </p:cNvPr>
              <p:cNvSpPr>
                <a:spLocks noGrp="1"/>
              </p:cNvSpPr>
              <p:nvPr>
                <p:ph idx="1"/>
              </p:nvPr>
            </p:nvSpPr>
            <p:spPr/>
            <p:txBody>
              <a:bodyPr/>
              <a:lstStyle/>
              <a:p>
                <a:pPr marL="0" indent="0">
                  <a:buNone/>
                </a:pPr>
                <a:r>
                  <a:rPr lang="en-US" dirty="0"/>
                  <a:t>Vaguely-informative:</a:t>
                </a:r>
              </a:p>
              <a:p>
                <a:pPr marL="0" indent="0">
                  <a:buNone/>
                </a:pPr>
                <a:endParaRPr lang="en-US" dirty="0"/>
              </a:p>
              <a:p>
                <a:pPr marL="0" indent="0">
                  <a:buNone/>
                </a:pPr>
                <a:r>
                  <a:rPr lang="en-US" dirty="0"/>
                  <a:t> </a:t>
                </a:r>
                <a:r>
                  <a:rPr lang="en-US" dirty="0">
                    <a:sym typeface="Symbol" panose="05050102010706020507" pitchFamily="18" charset="2"/>
                  </a:rPr>
                  <a:t></a:t>
                </a:r>
                <a:r>
                  <a:rPr lang="en-US" dirty="0"/>
                  <a:t> ~ exponential(0.2)</a:t>
                </a:r>
              </a:p>
              <a:p>
                <a:pPr marL="0" indent="0">
                  <a:buNone/>
                </a:pPr>
                <a14:m>
                  <m:oMathPara xmlns:m="http://schemas.openxmlformats.org/officeDocument/2006/math">
                    <m:oMathParaPr>
                      <m:jc m:val="left"/>
                    </m:oMathParaPr>
                    <m:oMath xmlns:m="http://schemas.openxmlformats.org/officeDocument/2006/math">
                      <m:r>
                        <m:rPr>
                          <m:sty m:val="p"/>
                        </m:rPr>
                        <a:rPr lang="en-US" b="0" i="0" smtClean="0">
                          <a:latin typeface="Cambria Math" panose="02040503050406030204" pitchFamily="18" charset="0"/>
                        </a:rPr>
                        <m:t>log</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 </m:t>
                      </m:r>
                      <m:r>
                        <a:rPr lang="en-US" b="0" i="1" smtClean="0">
                          <a:latin typeface="Cambria Math" panose="02040503050406030204" pitchFamily="18" charset="0"/>
                        </a:rPr>
                        <m:t>𝑀𝑒𝑎𝑛</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𝜎</m:t>
                                  </m:r>
                                </m:e>
                              </m:acc>
                            </m:e>
                          </m:d>
                        </m:e>
                      </m:func>
                      <m:r>
                        <a:rPr lang="en-US" b="0" i="1" smtClean="0">
                          <a:latin typeface="Cambria Math" panose="02040503050406030204" pitchFamily="18" charset="0"/>
                        </a:rPr>
                        <m:t>, </m:t>
                      </m:r>
                      <m:r>
                        <a:rPr lang="en-US" b="0" i="1" smtClean="0">
                          <a:latin typeface="Cambria Math" panose="02040503050406030204" pitchFamily="18" charset="0"/>
                        </a:rPr>
                        <m:t>𝑆𝐷</m:t>
                      </m:r>
                      <m:r>
                        <a:rPr lang="en-US" b="0" i="1" smtClean="0">
                          <a:latin typeface="Cambria Math" panose="02040503050406030204" pitchFamily="18" charset="0"/>
                        </a:rPr>
                        <m:t>=10 )</m:t>
                      </m:r>
                    </m:oMath>
                  </m:oMathPara>
                </a14:m>
                <a:endParaRPr lang="en-US" dirty="0"/>
              </a:p>
              <a:p>
                <a:pPr marL="0" indent="0">
                  <a:buNone/>
                </a:pPr>
                <a:endParaRPr lang="en-US" dirty="0"/>
              </a:p>
              <a:p>
                <a:pPr marL="0" indent="0">
                  <a:buNone/>
                </a:pP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𝜎</m:t>
                        </m:r>
                      </m:e>
                    </m:acc>
                  </m:oMath>
                </a14:m>
                <a:r>
                  <a:rPr lang="en-US" dirty="0"/>
                  <a:t> = maximum likelihood estimate</a:t>
                </a:r>
              </a:p>
            </p:txBody>
          </p:sp>
        </mc:Choice>
        <mc:Fallback xmlns="">
          <p:sp>
            <p:nvSpPr>
              <p:cNvPr id="4" name="Content Placeholder 3">
                <a:extLst>
                  <a:ext uri="{FF2B5EF4-FFF2-40B4-BE49-F238E27FC236}">
                    <a16:creationId xmlns:a16="http://schemas.microsoft.com/office/drawing/2014/main" id="{7DA14980-CA65-445B-96FC-A85E332CBB9F}"/>
                  </a:ext>
                </a:extLst>
              </p:cNvPr>
              <p:cNvSpPr>
                <a:spLocks noGrp="1" noRot="1" noChangeAspect="1" noMove="1" noResize="1" noEditPoints="1" noAdjustHandles="1" noChangeArrowheads="1" noChangeShapeType="1" noTextEdit="1"/>
              </p:cNvSpPr>
              <p:nvPr>
                <p:ph idx="1"/>
              </p:nvPr>
            </p:nvSpPr>
            <p:spPr>
              <a:blipFill>
                <a:blip r:embed="rId2"/>
                <a:stretch>
                  <a:fillRect l="-1852" t="-1752"/>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4D89BFA3-DA06-4DD5-AD5F-27187E5EEF5F}"/>
              </a:ext>
            </a:extLst>
          </p:cNvPr>
          <p:cNvSpPr>
            <a:spLocks noGrp="1"/>
          </p:cNvSpPr>
          <p:nvPr>
            <p:ph type="sldNum" sz="quarter" idx="12"/>
          </p:nvPr>
        </p:nvSpPr>
        <p:spPr/>
        <p:txBody>
          <a:bodyPr/>
          <a:lstStyle/>
          <a:p>
            <a:pPr>
              <a:defRPr/>
            </a:pPr>
            <a:fld id="{F3A64877-99B6-407D-BD21-3B5F2B099E99}" type="slidenum">
              <a:rPr lang="en-US" smtClean="0"/>
              <a:pPr>
                <a:defRPr/>
              </a:pPr>
              <a:t>21</a:t>
            </a:fld>
            <a:endParaRPr lang="en-US"/>
          </a:p>
        </p:txBody>
      </p:sp>
      <p:cxnSp>
        <p:nvCxnSpPr>
          <p:cNvPr id="6" name="Straight Arrow Connector 5">
            <a:extLst>
              <a:ext uri="{FF2B5EF4-FFF2-40B4-BE49-F238E27FC236}">
                <a16:creationId xmlns:a16="http://schemas.microsoft.com/office/drawing/2014/main" id="{4FA9FBBC-D28D-4DC8-A0E4-FDB9FA710D62}"/>
              </a:ext>
            </a:extLst>
          </p:cNvPr>
          <p:cNvCxnSpPr/>
          <p:nvPr/>
        </p:nvCxnSpPr>
        <p:spPr>
          <a:xfrm flipH="1" flipV="1">
            <a:off x="6781800" y="3886200"/>
            <a:ext cx="152400" cy="1066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84E37536-04BB-48F8-AF01-423BDE94085B}"/>
              </a:ext>
            </a:extLst>
          </p:cNvPr>
          <p:cNvSpPr txBox="1"/>
          <p:nvPr/>
        </p:nvSpPr>
        <p:spPr>
          <a:xfrm>
            <a:off x="5715000" y="5188135"/>
            <a:ext cx="2971800" cy="923330"/>
          </a:xfrm>
          <a:prstGeom prst="rect">
            <a:avLst/>
          </a:prstGeom>
          <a:noFill/>
        </p:spPr>
        <p:txBody>
          <a:bodyPr wrap="square" rtlCol="0">
            <a:spAutoFit/>
          </a:bodyPr>
          <a:lstStyle/>
          <a:p>
            <a:r>
              <a:rPr lang="en-US" dirty="0"/>
              <a:t>This prevents the distribution for B+C from extending unrealistically.</a:t>
            </a:r>
          </a:p>
        </p:txBody>
      </p:sp>
      <p:cxnSp>
        <p:nvCxnSpPr>
          <p:cNvPr id="8" name="Straight Arrow Connector 7">
            <a:extLst>
              <a:ext uri="{FF2B5EF4-FFF2-40B4-BE49-F238E27FC236}">
                <a16:creationId xmlns:a16="http://schemas.microsoft.com/office/drawing/2014/main" id="{3C3306BD-1E6E-447C-964A-E92AC2809A3A}"/>
              </a:ext>
            </a:extLst>
          </p:cNvPr>
          <p:cNvCxnSpPr>
            <a:cxnSpLocks/>
          </p:cNvCxnSpPr>
          <p:nvPr/>
        </p:nvCxnSpPr>
        <p:spPr>
          <a:xfrm flipV="1">
            <a:off x="3543300" y="3914345"/>
            <a:ext cx="791135" cy="13361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4E377097-4E6C-4CBB-B316-F9010D88CD52}"/>
              </a:ext>
            </a:extLst>
          </p:cNvPr>
          <p:cNvSpPr txBox="1"/>
          <p:nvPr/>
        </p:nvSpPr>
        <p:spPr>
          <a:xfrm>
            <a:off x="381001" y="5257800"/>
            <a:ext cx="4419600" cy="1477328"/>
          </a:xfrm>
          <a:prstGeom prst="rect">
            <a:avLst/>
          </a:prstGeom>
          <a:noFill/>
        </p:spPr>
        <p:txBody>
          <a:bodyPr wrap="square" rtlCol="0">
            <a:spAutoFit/>
          </a:bodyPr>
          <a:lstStyle/>
          <a:p>
            <a:r>
              <a:rPr lang="en-US" dirty="0"/>
              <a:t>Some Bayesians may not like centering the distribution at the MLE; however, the SD is so large as to prevent the MLE from having impact.  This is purely for MCMC convergence.</a:t>
            </a:r>
          </a:p>
        </p:txBody>
      </p:sp>
    </p:spTree>
    <p:extLst>
      <p:ext uri="{BB962C8B-B14F-4D97-AF65-F5344CB8AC3E}">
        <p14:creationId xmlns:p14="http://schemas.microsoft.com/office/powerpoint/2010/main" val="406363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F6609-3137-43B7-98E9-E55681C63DE6}"/>
              </a:ext>
            </a:extLst>
          </p:cNvPr>
          <p:cNvSpPr>
            <a:spLocks noGrp="1"/>
          </p:cNvSpPr>
          <p:nvPr>
            <p:ph type="title"/>
          </p:nvPr>
        </p:nvSpPr>
        <p:spPr/>
        <p:txBody>
          <a:bodyPr/>
          <a:lstStyle/>
          <a:p>
            <a:r>
              <a:rPr lang="en-US" dirty="0"/>
              <a:t>Weibull Survival Posterior</a:t>
            </a:r>
          </a:p>
        </p:txBody>
      </p:sp>
      <p:sp>
        <p:nvSpPr>
          <p:cNvPr id="4" name="Slide Number Placeholder 3">
            <a:extLst>
              <a:ext uri="{FF2B5EF4-FFF2-40B4-BE49-F238E27FC236}">
                <a16:creationId xmlns:a16="http://schemas.microsoft.com/office/drawing/2014/main" id="{F2CD4C70-44F7-444F-82BD-0659BF09A956}"/>
              </a:ext>
            </a:extLst>
          </p:cNvPr>
          <p:cNvSpPr>
            <a:spLocks noGrp="1"/>
          </p:cNvSpPr>
          <p:nvPr>
            <p:ph type="sldNum" sz="quarter" idx="12"/>
          </p:nvPr>
        </p:nvSpPr>
        <p:spPr/>
        <p:txBody>
          <a:bodyPr/>
          <a:lstStyle/>
          <a:p>
            <a:pPr>
              <a:defRPr/>
            </a:pPr>
            <a:fld id="{B793B0F8-7753-4FDC-A7BE-1EFB9F5BCC9A}" type="slidenum">
              <a:rPr lang="en-US" smtClean="0"/>
              <a:pPr>
                <a:defRPr/>
              </a:pPr>
              <a:t>22</a:t>
            </a:fld>
            <a:endParaRPr lang="en-US"/>
          </a:p>
        </p:txBody>
      </p:sp>
      <p:graphicFrame>
        <p:nvGraphicFramePr>
          <p:cNvPr id="5" name="Table 4">
            <a:extLst>
              <a:ext uri="{FF2B5EF4-FFF2-40B4-BE49-F238E27FC236}">
                <a16:creationId xmlns:a16="http://schemas.microsoft.com/office/drawing/2014/main" id="{B2CB088B-BD58-441F-BD14-0518DA98D9C2}"/>
              </a:ext>
            </a:extLst>
          </p:cNvPr>
          <p:cNvGraphicFramePr>
            <a:graphicFrameLocks noGrp="1"/>
          </p:cNvGraphicFramePr>
          <p:nvPr>
            <p:extLst>
              <p:ext uri="{D42A27DB-BD31-4B8C-83A1-F6EECF244321}">
                <p14:modId xmlns:p14="http://schemas.microsoft.com/office/powerpoint/2010/main" val="1272736139"/>
              </p:ext>
            </p:extLst>
          </p:nvPr>
        </p:nvGraphicFramePr>
        <p:xfrm>
          <a:off x="1676400" y="1828800"/>
          <a:ext cx="6096000" cy="32004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421807922"/>
                    </a:ext>
                  </a:extLst>
                </a:gridCol>
                <a:gridCol w="2032000">
                  <a:extLst>
                    <a:ext uri="{9D8B030D-6E8A-4147-A177-3AD203B41FA5}">
                      <a16:colId xmlns:a16="http://schemas.microsoft.com/office/drawing/2014/main" val="4256203792"/>
                    </a:ext>
                  </a:extLst>
                </a:gridCol>
                <a:gridCol w="2032000">
                  <a:extLst>
                    <a:ext uri="{9D8B030D-6E8A-4147-A177-3AD203B41FA5}">
                      <a16:colId xmlns:a16="http://schemas.microsoft.com/office/drawing/2014/main" val="2298425124"/>
                    </a:ext>
                  </a:extLst>
                </a:gridCol>
              </a:tblGrid>
              <a:tr h="370840">
                <a:tc>
                  <a:txBody>
                    <a:bodyPr/>
                    <a:lstStyle/>
                    <a:p>
                      <a:pPr algn="ctr"/>
                      <a:r>
                        <a:rPr lang="en-US" sz="2400" dirty="0" err="1"/>
                        <a:t>Trt</a:t>
                      </a:r>
                      <a:endParaRPr lang="en-US" sz="2400" dirty="0"/>
                    </a:p>
                  </a:txBody>
                  <a:tcPr/>
                </a:tc>
                <a:tc>
                  <a:txBody>
                    <a:bodyPr/>
                    <a:lstStyle/>
                    <a:p>
                      <a:pPr algn="ctr"/>
                      <a:r>
                        <a:rPr lang="en-US" sz="2400" dirty="0"/>
                        <a:t>Median</a:t>
                      </a:r>
                    </a:p>
                  </a:txBody>
                  <a:tcPr/>
                </a:tc>
                <a:tc>
                  <a:txBody>
                    <a:bodyPr/>
                    <a:lstStyle/>
                    <a:p>
                      <a:pPr algn="ctr"/>
                      <a:r>
                        <a:rPr lang="en-US" sz="2400" dirty="0"/>
                        <a:t>SD</a:t>
                      </a:r>
                    </a:p>
                  </a:txBody>
                  <a:tcPr/>
                </a:tc>
                <a:extLst>
                  <a:ext uri="{0D108BD9-81ED-4DB2-BD59-A6C34878D82A}">
                    <a16:rowId xmlns:a16="http://schemas.microsoft.com/office/drawing/2014/main" val="1109426718"/>
                  </a:ext>
                </a:extLst>
              </a:tr>
              <a:tr h="370840">
                <a:tc>
                  <a:txBody>
                    <a:bodyPr/>
                    <a:lstStyle/>
                    <a:p>
                      <a:pPr algn="ctr"/>
                      <a:r>
                        <a:rPr lang="en-US" sz="2400" dirty="0"/>
                        <a:t>A</a:t>
                      </a:r>
                    </a:p>
                  </a:txBody>
                  <a:tcPr/>
                </a:tc>
                <a:tc>
                  <a:txBody>
                    <a:bodyPr/>
                    <a:lstStyle/>
                    <a:p>
                      <a:pPr algn="ctr"/>
                      <a:r>
                        <a:rPr lang="en-US" sz="2400" dirty="0"/>
                        <a:t>2.90</a:t>
                      </a:r>
                    </a:p>
                  </a:txBody>
                  <a:tcPr/>
                </a:tc>
                <a:tc>
                  <a:txBody>
                    <a:bodyPr/>
                    <a:lstStyle/>
                    <a:p>
                      <a:pPr algn="ctr"/>
                      <a:r>
                        <a:rPr lang="en-US" sz="2400" dirty="0"/>
                        <a:t>0.17</a:t>
                      </a:r>
                    </a:p>
                  </a:txBody>
                  <a:tcPr/>
                </a:tc>
                <a:extLst>
                  <a:ext uri="{0D108BD9-81ED-4DB2-BD59-A6C34878D82A}">
                    <a16:rowId xmlns:a16="http://schemas.microsoft.com/office/drawing/2014/main" val="1160799633"/>
                  </a:ext>
                </a:extLst>
              </a:tr>
              <a:tr h="370840">
                <a:tc>
                  <a:txBody>
                    <a:bodyPr/>
                    <a:lstStyle/>
                    <a:p>
                      <a:pPr algn="ctr"/>
                      <a:r>
                        <a:rPr lang="en-US" sz="2400" dirty="0"/>
                        <a:t>B</a:t>
                      </a:r>
                    </a:p>
                  </a:txBody>
                  <a:tcPr/>
                </a:tc>
                <a:tc>
                  <a:txBody>
                    <a:bodyPr/>
                    <a:lstStyle/>
                    <a:p>
                      <a:pPr algn="ctr"/>
                      <a:r>
                        <a:rPr lang="en-US" sz="2400" dirty="0"/>
                        <a:t>4.39</a:t>
                      </a:r>
                    </a:p>
                  </a:txBody>
                  <a:tcPr/>
                </a:tc>
                <a:tc>
                  <a:txBody>
                    <a:bodyPr/>
                    <a:lstStyle/>
                    <a:p>
                      <a:pPr algn="ctr"/>
                      <a:r>
                        <a:rPr lang="en-US" sz="2400" dirty="0"/>
                        <a:t>0.22</a:t>
                      </a:r>
                    </a:p>
                  </a:txBody>
                  <a:tcPr/>
                </a:tc>
                <a:extLst>
                  <a:ext uri="{0D108BD9-81ED-4DB2-BD59-A6C34878D82A}">
                    <a16:rowId xmlns:a16="http://schemas.microsoft.com/office/drawing/2014/main" val="906864382"/>
                  </a:ext>
                </a:extLst>
              </a:tr>
              <a:tr h="370840">
                <a:tc>
                  <a:txBody>
                    <a:bodyPr/>
                    <a:lstStyle/>
                    <a:p>
                      <a:pPr algn="ctr"/>
                      <a:r>
                        <a:rPr lang="en-US" sz="2400" dirty="0"/>
                        <a:t>C</a:t>
                      </a:r>
                    </a:p>
                  </a:txBody>
                  <a:tcPr/>
                </a:tc>
                <a:tc>
                  <a:txBody>
                    <a:bodyPr/>
                    <a:lstStyle/>
                    <a:p>
                      <a:pPr algn="ctr"/>
                      <a:r>
                        <a:rPr lang="en-US" sz="2400" dirty="0"/>
                        <a:t>3.54</a:t>
                      </a:r>
                    </a:p>
                  </a:txBody>
                  <a:tcPr/>
                </a:tc>
                <a:tc>
                  <a:txBody>
                    <a:bodyPr/>
                    <a:lstStyle/>
                    <a:p>
                      <a:pPr algn="ctr"/>
                      <a:r>
                        <a:rPr lang="en-US" sz="2400" dirty="0"/>
                        <a:t>0.17</a:t>
                      </a:r>
                    </a:p>
                  </a:txBody>
                  <a:tcPr/>
                </a:tc>
                <a:extLst>
                  <a:ext uri="{0D108BD9-81ED-4DB2-BD59-A6C34878D82A}">
                    <a16:rowId xmlns:a16="http://schemas.microsoft.com/office/drawing/2014/main" val="1822762050"/>
                  </a:ext>
                </a:extLst>
              </a:tr>
              <a:tr h="370840">
                <a:tc>
                  <a:txBody>
                    <a:bodyPr/>
                    <a:lstStyle/>
                    <a:p>
                      <a:pPr algn="ctr"/>
                      <a:r>
                        <a:rPr lang="en-US" sz="2400" dirty="0"/>
                        <a:t>A+B</a:t>
                      </a:r>
                    </a:p>
                  </a:txBody>
                  <a:tcPr/>
                </a:tc>
                <a:tc>
                  <a:txBody>
                    <a:bodyPr/>
                    <a:lstStyle/>
                    <a:p>
                      <a:pPr algn="ctr"/>
                      <a:r>
                        <a:rPr lang="en-US" sz="2400" dirty="0"/>
                        <a:t>4.46</a:t>
                      </a:r>
                    </a:p>
                  </a:txBody>
                  <a:tcPr/>
                </a:tc>
                <a:tc>
                  <a:txBody>
                    <a:bodyPr/>
                    <a:lstStyle/>
                    <a:p>
                      <a:pPr algn="ctr"/>
                      <a:r>
                        <a:rPr lang="en-US" sz="2400" dirty="0"/>
                        <a:t>0.24</a:t>
                      </a:r>
                    </a:p>
                  </a:txBody>
                  <a:tcPr/>
                </a:tc>
                <a:extLst>
                  <a:ext uri="{0D108BD9-81ED-4DB2-BD59-A6C34878D82A}">
                    <a16:rowId xmlns:a16="http://schemas.microsoft.com/office/drawing/2014/main" val="487594635"/>
                  </a:ext>
                </a:extLst>
              </a:tr>
              <a:tr h="370840">
                <a:tc>
                  <a:txBody>
                    <a:bodyPr/>
                    <a:lstStyle/>
                    <a:p>
                      <a:pPr algn="ctr"/>
                      <a:r>
                        <a:rPr lang="en-US" sz="2400" dirty="0"/>
                        <a:t>A+C</a:t>
                      </a:r>
                    </a:p>
                  </a:txBody>
                  <a:tcPr/>
                </a:tc>
                <a:tc>
                  <a:txBody>
                    <a:bodyPr/>
                    <a:lstStyle/>
                    <a:p>
                      <a:pPr algn="ctr"/>
                      <a:r>
                        <a:rPr lang="en-US" sz="2400" dirty="0"/>
                        <a:t>3.62</a:t>
                      </a:r>
                    </a:p>
                  </a:txBody>
                  <a:tcPr/>
                </a:tc>
                <a:tc>
                  <a:txBody>
                    <a:bodyPr/>
                    <a:lstStyle/>
                    <a:p>
                      <a:pPr algn="ctr"/>
                      <a:r>
                        <a:rPr lang="en-US" sz="2400" dirty="0"/>
                        <a:t>0.17</a:t>
                      </a:r>
                    </a:p>
                  </a:txBody>
                  <a:tcPr/>
                </a:tc>
                <a:extLst>
                  <a:ext uri="{0D108BD9-81ED-4DB2-BD59-A6C34878D82A}">
                    <a16:rowId xmlns:a16="http://schemas.microsoft.com/office/drawing/2014/main" val="1255216039"/>
                  </a:ext>
                </a:extLst>
              </a:tr>
              <a:tr h="370840">
                <a:tc>
                  <a:txBody>
                    <a:bodyPr/>
                    <a:lstStyle/>
                    <a:p>
                      <a:pPr algn="ctr"/>
                      <a:r>
                        <a:rPr lang="en-US" sz="2400" dirty="0"/>
                        <a:t>B+C</a:t>
                      </a:r>
                    </a:p>
                  </a:txBody>
                  <a:tcPr/>
                </a:tc>
                <a:tc>
                  <a:txBody>
                    <a:bodyPr/>
                    <a:lstStyle/>
                    <a:p>
                      <a:pPr algn="ctr"/>
                      <a:r>
                        <a:rPr lang="en-US" sz="2400" dirty="0"/>
                        <a:t>16.42</a:t>
                      </a:r>
                    </a:p>
                  </a:txBody>
                  <a:tcPr/>
                </a:tc>
                <a:tc>
                  <a:txBody>
                    <a:bodyPr/>
                    <a:lstStyle/>
                    <a:p>
                      <a:pPr algn="ctr"/>
                      <a:r>
                        <a:rPr lang="en-US" sz="2400" i="1" dirty="0">
                          <a:solidFill>
                            <a:srgbClr val="C00000"/>
                          </a:solidFill>
                        </a:rPr>
                        <a:t>7.5</a:t>
                      </a:r>
                    </a:p>
                  </a:txBody>
                  <a:tcPr/>
                </a:tc>
                <a:extLst>
                  <a:ext uri="{0D108BD9-81ED-4DB2-BD59-A6C34878D82A}">
                    <a16:rowId xmlns:a16="http://schemas.microsoft.com/office/drawing/2014/main" val="1905597126"/>
                  </a:ext>
                </a:extLst>
              </a:tr>
            </a:tbl>
          </a:graphicData>
        </a:graphic>
      </p:graphicFrame>
      <p:sp>
        <p:nvSpPr>
          <p:cNvPr id="3" name="TextBox 2">
            <a:extLst>
              <a:ext uri="{FF2B5EF4-FFF2-40B4-BE49-F238E27FC236}">
                <a16:creationId xmlns:a16="http://schemas.microsoft.com/office/drawing/2014/main" id="{7E336A99-DEE2-4E56-AEBC-CE240207B460}"/>
              </a:ext>
            </a:extLst>
          </p:cNvPr>
          <p:cNvSpPr txBox="1"/>
          <p:nvPr/>
        </p:nvSpPr>
        <p:spPr>
          <a:xfrm>
            <a:off x="4230514" y="5745162"/>
            <a:ext cx="987771" cy="461665"/>
          </a:xfrm>
          <a:prstGeom prst="rect">
            <a:avLst/>
          </a:prstGeom>
          <a:noFill/>
        </p:spPr>
        <p:txBody>
          <a:bodyPr wrap="none" rtlCol="0">
            <a:spAutoFit/>
          </a:bodyPr>
          <a:lstStyle/>
          <a:p>
            <a:r>
              <a:rPr lang="en-US" sz="2400" dirty="0"/>
              <a:t>log(</a:t>
            </a:r>
            <a:r>
              <a:rPr lang="en-US" sz="2400" dirty="0">
                <a:sym typeface="Symbol" panose="05050102010706020507" pitchFamily="18" charset="2"/>
              </a:rPr>
              <a:t>)</a:t>
            </a:r>
            <a:endParaRPr lang="en-US" sz="2400" dirty="0"/>
          </a:p>
        </p:txBody>
      </p:sp>
      <p:cxnSp>
        <p:nvCxnSpPr>
          <p:cNvPr id="7" name="Straight Arrow Connector 6">
            <a:extLst>
              <a:ext uri="{FF2B5EF4-FFF2-40B4-BE49-F238E27FC236}">
                <a16:creationId xmlns:a16="http://schemas.microsoft.com/office/drawing/2014/main" id="{92CC1D08-E894-4B3C-9CD5-D64D2A1F5B41}"/>
              </a:ext>
            </a:extLst>
          </p:cNvPr>
          <p:cNvCxnSpPr/>
          <p:nvPr/>
        </p:nvCxnSpPr>
        <p:spPr>
          <a:xfrm flipV="1">
            <a:off x="4598894" y="5181600"/>
            <a:ext cx="0" cy="41116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6697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sz="3600" dirty="0"/>
              <a:t>Weibull Model with 95% Credible bands</a:t>
            </a:r>
          </a:p>
        </p:txBody>
      </p:sp>
      <p:sp>
        <p:nvSpPr>
          <p:cNvPr id="4" name="Slide Number Placeholder 3"/>
          <p:cNvSpPr>
            <a:spLocks noGrp="1"/>
          </p:cNvSpPr>
          <p:nvPr>
            <p:ph type="sldNum" sz="quarter" idx="12"/>
          </p:nvPr>
        </p:nvSpPr>
        <p:spPr/>
        <p:txBody>
          <a:bodyPr/>
          <a:lstStyle/>
          <a:p>
            <a:pPr>
              <a:defRPr/>
            </a:pPr>
            <a:fld id="{B793B0F8-7753-4FDC-A7BE-1EFB9F5BCC9A}" type="slidenum">
              <a:rPr lang="en-US" smtClean="0"/>
              <a:pPr>
                <a:defRPr/>
              </a:pPr>
              <a:t>23</a:t>
            </a:fld>
            <a:endParaRPr lang="en-US"/>
          </a:p>
        </p:txBody>
      </p:sp>
      <p:pic>
        <p:nvPicPr>
          <p:cNvPr id="3" name="Picture 2">
            <a:extLst>
              <a:ext uri="{FF2B5EF4-FFF2-40B4-BE49-F238E27FC236}">
                <a16:creationId xmlns:a16="http://schemas.microsoft.com/office/drawing/2014/main" id="{CACC2E13-B153-4879-8EE4-6704AEC3A152}"/>
              </a:ext>
            </a:extLst>
          </p:cNvPr>
          <p:cNvPicPr>
            <a:picLocks noChangeAspect="1"/>
          </p:cNvPicPr>
          <p:nvPr/>
        </p:nvPicPr>
        <p:blipFill>
          <a:blip r:embed="rId2"/>
          <a:stretch>
            <a:fillRect/>
          </a:stretch>
        </p:blipFill>
        <p:spPr>
          <a:xfrm>
            <a:off x="782459" y="1074689"/>
            <a:ext cx="7579081" cy="4993438"/>
          </a:xfrm>
          <a:prstGeom prst="rect">
            <a:avLst/>
          </a:prstGeom>
        </p:spPr>
      </p:pic>
    </p:spTree>
    <p:extLst>
      <p:ext uri="{BB962C8B-B14F-4D97-AF65-F5344CB8AC3E}">
        <p14:creationId xmlns:p14="http://schemas.microsoft.com/office/powerpoint/2010/main" val="22316930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F2A454-7625-4DDC-90D3-47C4F2C699FE}"/>
              </a:ext>
            </a:extLst>
          </p:cNvPr>
          <p:cNvSpPr>
            <a:spLocks noGrp="1"/>
          </p:cNvSpPr>
          <p:nvPr>
            <p:ph type="sldNum" sz="quarter" idx="12"/>
          </p:nvPr>
        </p:nvSpPr>
        <p:spPr/>
        <p:txBody>
          <a:bodyPr/>
          <a:lstStyle/>
          <a:p>
            <a:pPr>
              <a:defRPr/>
            </a:pPr>
            <a:fld id="{B793B0F8-7753-4FDC-A7BE-1EFB9F5BCC9A}" type="slidenum">
              <a:rPr lang="en-US" smtClean="0"/>
              <a:pPr>
                <a:defRPr/>
              </a:pPr>
              <a:t>24</a:t>
            </a:fld>
            <a:endParaRPr lang="en-US"/>
          </a:p>
        </p:txBody>
      </p:sp>
      <p:pic>
        <p:nvPicPr>
          <p:cNvPr id="5" name="Picture 4">
            <a:extLst>
              <a:ext uri="{FF2B5EF4-FFF2-40B4-BE49-F238E27FC236}">
                <a16:creationId xmlns:a16="http://schemas.microsoft.com/office/drawing/2014/main" id="{13B56AC7-013F-4D53-8C20-FA5BA5B2F7E4}"/>
              </a:ext>
            </a:extLst>
          </p:cNvPr>
          <p:cNvPicPr>
            <a:picLocks noChangeAspect="1"/>
          </p:cNvPicPr>
          <p:nvPr/>
        </p:nvPicPr>
        <p:blipFill>
          <a:blip r:embed="rId3"/>
          <a:stretch>
            <a:fillRect/>
          </a:stretch>
        </p:blipFill>
        <p:spPr>
          <a:xfrm>
            <a:off x="479612" y="990600"/>
            <a:ext cx="8388679" cy="5526838"/>
          </a:xfrm>
          <a:prstGeom prst="rect">
            <a:avLst/>
          </a:prstGeom>
        </p:spPr>
      </p:pic>
      <p:sp>
        <p:nvSpPr>
          <p:cNvPr id="6" name="TextBox 5">
            <a:extLst>
              <a:ext uri="{FF2B5EF4-FFF2-40B4-BE49-F238E27FC236}">
                <a16:creationId xmlns:a16="http://schemas.microsoft.com/office/drawing/2014/main" id="{221CDF23-86EB-46B8-BAEB-99C2EBE06F2C}"/>
              </a:ext>
            </a:extLst>
          </p:cNvPr>
          <p:cNvSpPr txBox="1"/>
          <p:nvPr/>
        </p:nvSpPr>
        <p:spPr>
          <a:xfrm>
            <a:off x="304800" y="304800"/>
            <a:ext cx="5743880" cy="461665"/>
          </a:xfrm>
          <a:prstGeom prst="rect">
            <a:avLst/>
          </a:prstGeom>
          <a:noFill/>
        </p:spPr>
        <p:txBody>
          <a:bodyPr wrap="none" rtlCol="0">
            <a:spAutoFit/>
          </a:bodyPr>
          <a:lstStyle/>
          <a:p>
            <a:r>
              <a:rPr lang="en-US" sz="2400" dirty="0"/>
              <a:t>Posterior of log(</a:t>
            </a:r>
            <a:r>
              <a:rPr lang="en-US" sz="2400" dirty="0">
                <a:sym typeface="Symbol" panose="05050102010706020507" pitchFamily="18" charset="2"/>
              </a:rPr>
              <a:t>) is skewed to the right*</a:t>
            </a:r>
            <a:endParaRPr lang="en-US" sz="2400" dirty="0"/>
          </a:p>
        </p:txBody>
      </p:sp>
    </p:spTree>
    <p:extLst>
      <p:ext uri="{BB962C8B-B14F-4D97-AF65-F5344CB8AC3E}">
        <p14:creationId xmlns:p14="http://schemas.microsoft.com/office/powerpoint/2010/main" val="4164759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BA1A2F-AB2A-40B2-BE0F-7B2EDB579D0A}"/>
              </a:ext>
            </a:extLst>
          </p:cNvPr>
          <p:cNvSpPr>
            <a:spLocks noGrp="1"/>
          </p:cNvSpPr>
          <p:nvPr>
            <p:ph type="sldNum" sz="quarter" idx="12"/>
          </p:nvPr>
        </p:nvSpPr>
        <p:spPr/>
        <p:txBody>
          <a:bodyPr/>
          <a:lstStyle/>
          <a:p>
            <a:pPr>
              <a:defRPr/>
            </a:pPr>
            <a:fld id="{F3A64877-99B6-407D-BD21-3B5F2B099E99}" type="slidenum">
              <a:rPr lang="en-US" smtClean="0"/>
              <a:pPr>
                <a:defRPr/>
              </a:pPr>
              <a:t>25</a:t>
            </a:fld>
            <a:endParaRPr lang="en-US"/>
          </a:p>
        </p:txBody>
      </p:sp>
      <p:graphicFrame>
        <p:nvGraphicFramePr>
          <p:cNvPr id="3" name="Table 2">
            <a:extLst>
              <a:ext uri="{FF2B5EF4-FFF2-40B4-BE49-F238E27FC236}">
                <a16:creationId xmlns:a16="http://schemas.microsoft.com/office/drawing/2014/main" id="{DEE8530A-A05B-4A78-9D40-08B22072D051}"/>
              </a:ext>
            </a:extLst>
          </p:cNvPr>
          <p:cNvGraphicFramePr>
            <a:graphicFrameLocks noGrp="1"/>
          </p:cNvGraphicFramePr>
          <p:nvPr>
            <p:extLst>
              <p:ext uri="{D42A27DB-BD31-4B8C-83A1-F6EECF244321}">
                <p14:modId xmlns:p14="http://schemas.microsoft.com/office/powerpoint/2010/main" val="890805780"/>
              </p:ext>
            </p:extLst>
          </p:nvPr>
        </p:nvGraphicFramePr>
        <p:xfrm>
          <a:off x="1219200" y="1360985"/>
          <a:ext cx="5767070" cy="4572000"/>
        </p:xfrm>
        <a:graphic>
          <a:graphicData uri="http://schemas.openxmlformats.org/drawingml/2006/table">
            <a:tbl>
              <a:tblPr firstRow="1" bandRow="1">
                <a:tableStyleId>{5C22544A-7EE6-4342-B048-85BDC9FD1C3A}</a:tableStyleId>
              </a:tblPr>
              <a:tblGrid>
                <a:gridCol w="1209993">
                  <a:extLst>
                    <a:ext uri="{9D8B030D-6E8A-4147-A177-3AD203B41FA5}">
                      <a16:colId xmlns:a16="http://schemas.microsoft.com/office/drawing/2014/main" val="2478792087"/>
                    </a:ext>
                  </a:extLst>
                </a:gridCol>
                <a:gridCol w="1097280">
                  <a:extLst>
                    <a:ext uri="{9D8B030D-6E8A-4147-A177-3AD203B41FA5}">
                      <a16:colId xmlns:a16="http://schemas.microsoft.com/office/drawing/2014/main" val="2577339485"/>
                    </a:ext>
                  </a:extLst>
                </a:gridCol>
                <a:gridCol w="411480">
                  <a:extLst>
                    <a:ext uri="{9D8B030D-6E8A-4147-A177-3AD203B41FA5}">
                      <a16:colId xmlns:a16="http://schemas.microsoft.com/office/drawing/2014/main" val="3651432903"/>
                    </a:ext>
                  </a:extLst>
                </a:gridCol>
                <a:gridCol w="1524317">
                  <a:extLst>
                    <a:ext uri="{9D8B030D-6E8A-4147-A177-3AD203B41FA5}">
                      <a16:colId xmlns:a16="http://schemas.microsoft.com/office/drawing/2014/main" val="2944696562"/>
                    </a:ext>
                  </a:extLst>
                </a:gridCol>
                <a:gridCol w="1524000">
                  <a:extLst>
                    <a:ext uri="{9D8B030D-6E8A-4147-A177-3AD203B41FA5}">
                      <a16:colId xmlns:a16="http://schemas.microsoft.com/office/drawing/2014/main" val="4285882372"/>
                    </a:ext>
                  </a:extLst>
                </a:gridCol>
              </a:tblGrid>
              <a:tr h="370840">
                <a:tc>
                  <a:txBody>
                    <a:bodyPr/>
                    <a:lstStyle/>
                    <a:p>
                      <a:pPr algn="ctr"/>
                      <a:endParaRPr lang="en-US" sz="2400" dirty="0"/>
                    </a:p>
                  </a:txBody>
                  <a:tcPr/>
                </a:tc>
                <a:tc>
                  <a:txBody>
                    <a:bodyPr/>
                    <a:lstStyle/>
                    <a:p>
                      <a:pPr algn="ctr"/>
                      <a:r>
                        <a:rPr lang="en-US" sz="2400" dirty="0"/>
                        <a:t>Prob</a:t>
                      </a:r>
                    </a:p>
                  </a:txBody>
                  <a:tcPr/>
                </a:tc>
                <a:tc>
                  <a:txBody>
                    <a:bodyPr/>
                    <a:lstStyle/>
                    <a:p>
                      <a:pPr algn="ctr"/>
                      <a:endParaRPr lang="en-US" sz="2400"/>
                    </a:p>
                  </a:txBody>
                  <a:tcPr/>
                </a:tc>
                <a:tc>
                  <a:txBody>
                    <a:bodyPr/>
                    <a:lstStyle/>
                    <a:p>
                      <a:pPr algn="ctr"/>
                      <a:endParaRPr lang="en-US" sz="2400"/>
                    </a:p>
                  </a:txBody>
                  <a:tcPr/>
                </a:tc>
                <a:tc>
                  <a:txBody>
                    <a:bodyPr/>
                    <a:lstStyle/>
                    <a:p>
                      <a:pPr algn="ctr"/>
                      <a:r>
                        <a:rPr lang="en-US" sz="2400" dirty="0"/>
                        <a:t>Prob</a:t>
                      </a:r>
                    </a:p>
                  </a:txBody>
                  <a:tcPr/>
                </a:tc>
                <a:extLst>
                  <a:ext uri="{0D108BD9-81ED-4DB2-BD59-A6C34878D82A}">
                    <a16:rowId xmlns:a16="http://schemas.microsoft.com/office/drawing/2014/main" val="1114017741"/>
                  </a:ext>
                </a:extLst>
              </a:tr>
              <a:tr h="370840">
                <a:tc>
                  <a:txBody>
                    <a:bodyPr/>
                    <a:lstStyle/>
                    <a:p>
                      <a:pPr algn="ctr"/>
                      <a:r>
                        <a:rPr lang="en-US" sz="2400" dirty="0"/>
                        <a:t>B &gt; A</a:t>
                      </a:r>
                    </a:p>
                  </a:txBody>
                  <a:tcPr/>
                </a:tc>
                <a:tc>
                  <a:txBody>
                    <a:bodyPr/>
                    <a:lstStyle/>
                    <a:p>
                      <a:pPr algn="ctr"/>
                      <a:r>
                        <a:rPr lang="en-US" sz="2400" dirty="0"/>
                        <a:t>1.00</a:t>
                      </a:r>
                    </a:p>
                  </a:txBody>
                  <a:tcPr/>
                </a:tc>
                <a:tc>
                  <a:txBody>
                    <a:bodyPr/>
                    <a:lstStyle/>
                    <a:p>
                      <a:pPr algn="ctr"/>
                      <a:endParaRPr lang="en-US" sz="2400" dirty="0"/>
                    </a:p>
                  </a:txBody>
                  <a:tcPr/>
                </a:tc>
                <a:tc>
                  <a:txBody>
                    <a:bodyPr/>
                    <a:lstStyle/>
                    <a:p>
                      <a:pPr algn="ctr"/>
                      <a:r>
                        <a:rPr lang="en-US" sz="2400" dirty="0"/>
                        <a:t>A+B &gt; C</a:t>
                      </a:r>
                    </a:p>
                  </a:txBody>
                  <a:tcPr/>
                </a:tc>
                <a:tc>
                  <a:txBody>
                    <a:bodyPr/>
                    <a:lstStyle/>
                    <a:p>
                      <a:pPr algn="ctr"/>
                      <a:r>
                        <a:rPr lang="en-US" sz="2400" dirty="0"/>
                        <a:t>1.00</a:t>
                      </a:r>
                    </a:p>
                  </a:txBody>
                  <a:tcPr/>
                </a:tc>
                <a:extLst>
                  <a:ext uri="{0D108BD9-81ED-4DB2-BD59-A6C34878D82A}">
                    <a16:rowId xmlns:a16="http://schemas.microsoft.com/office/drawing/2014/main" val="3869115058"/>
                  </a:ext>
                </a:extLst>
              </a:tr>
              <a:tr h="370840">
                <a:tc>
                  <a:txBody>
                    <a:bodyPr/>
                    <a:lstStyle/>
                    <a:p>
                      <a:pPr algn="ctr"/>
                      <a:r>
                        <a:rPr lang="en-US" sz="2400" dirty="0"/>
                        <a:t>C &gt; A</a:t>
                      </a:r>
                    </a:p>
                  </a:txBody>
                  <a:tcPr/>
                </a:tc>
                <a:tc>
                  <a:txBody>
                    <a:bodyPr/>
                    <a:lstStyle/>
                    <a:p>
                      <a:pPr algn="ctr"/>
                      <a:r>
                        <a:rPr lang="en-US" sz="2400" dirty="0"/>
                        <a:t>0.99</a:t>
                      </a:r>
                    </a:p>
                  </a:txBody>
                  <a:tcPr/>
                </a:tc>
                <a:tc>
                  <a:txBody>
                    <a:bodyPr/>
                    <a:lstStyle/>
                    <a:p>
                      <a:pPr algn="ctr"/>
                      <a:endParaRPr lang="en-US" sz="2400"/>
                    </a:p>
                  </a:txBody>
                  <a:tcPr/>
                </a:tc>
                <a:tc>
                  <a:txBody>
                    <a:bodyPr/>
                    <a:lstStyle/>
                    <a:p>
                      <a:pPr algn="ctr"/>
                      <a:r>
                        <a:rPr lang="en-US" sz="2400" dirty="0"/>
                        <a:t>A+C &gt; C</a:t>
                      </a:r>
                    </a:p>
                  </a:txBody>
                  <a:tcPr/>
                </a:tc>
                <a:tc>
                  <a:txBody>
                    <a:bodyPr/>
                    <a:lstStyle/>
                    <a:p>
                      <a:pPr algn="ctr"/>
                      <a:r>
                        <a:rPr lang="en-US" sz="2400" dirty="0"/>
                        <a:t>0.63</a:t>
                      </a:r>
                    </a:p>
                  </a:txBody>
                  <a:tcPr/>
                </a:tc>
                <a:extLst>
                  <a:ext uri="{0D108BD9-81ED-4DB2-BD59-A6C34878D82A}">
                    <a16:rowId xmlns:a16="http://schemas.microsoft.com/office/drawing/2014/main" val="1519409681"/>
                  </a:ext>
                </a:extLst>
              </a:tr>
              <a:tr h="370840">
                <a:tc>
                  <a:txBody>
                    <a:bodyPr/>
                    <a:lstStyle/>
                    <a:p>
                      <a:pPr algn="ctr"/>
                      <a:r>
                        <a:rPr lang="en-US" sz="2400" dirty="0"/>
                        <a:t>A+B &gt; A</a:t>
                      </a:r>
                    </a:p>
                  </a:txBody>
                  <a:tcPr/>
                </a:tc>
                <a:tc>
                  <a:txBody>
                    <a:bodyPr/>
                    <a:lstStyle/>
                    <a:p>
                      <a:pPr algn="ctr"/>
                      <a:r>
                        <a:rPr lang="en-US" sz="2400" dirty="0"/>
                        <a:t>1.00</a:t>
                      </a:r>
                    </a:p>
                  </a:txBody>
                  <a:tcPr/>
                </a:tc>
                <a:tc>
                  <a:txBody>
                    <a:bodyPr/>
                    <a:lstStyle/>
                    <a:p>
                      <a:pPr algn="ctr"/>
                      <a:endParaRPr lang="en-US" sz="2400"/>
                    </a:p>
                  </a:txBody>
                  <a:tcPr/>
                </a:tc>
                <a:tc>
                  <a:txBody>
                    <a:bodyPr/>
                    <a:lstStyle/>
                    <a:p>
                      <a:pPr algn="ctr"/>
                      <a:r>
                        <a:rPr lang="en-US" sz="2400" dirty="0"/>
                        <a:t>B+C &gt; C</a:t>
                      </a:r>
                    </a:p>
                  </a:txBody>
                  <a:tcPr/>
                </a:tc>
                <a:tc>
                  <a:txBody>
                    <a:bodyPr/>
                    <a:lstStyle/>
                    <a:p>
                      <a:pPr algn="ctr"/>
                      <a:r>
                        <a:rPr lang="en-US" sz="2400" dirty="0"/>
                        <a:t>1.00</a:t>
                      </a:r>
                    </a:p>
                  </a:txBody>
                  <a:tcPr/>
                </a:tc>
                <a:extLst>
                  <a:ext uri="{0D108BD9-81ED-4DB2-BD59-A6C34878D82A}">
                    <a16:rowId xmlns:a16="http://schemas.microsoft.com/office/drawing/2014/main" val="2085650031"/>
                  </a:ext>
                </a:extLst>
              </a:tr>
              <a:tr h="370840">
                <a:tc>
                  <a:txBody>
                    <a:bodyPr/>
                    <a:lstStyle/>
                    <a:p>
                      <a:pPr algn="ctr"/>
                      <a:r>
                        <a:rPr lang="en-US" sz="2400" dirty="0"/>
                        <a:t>A+C &gt; A</a:t>
                      </a:r>
                    </a:p>
                  </a:txBody>
                  <a:tcPr/>
                </a:tc>
                <a:tc>
                  <a:txBody>
                    <a:bodyPr/>
                    <a:lstStyle/>
                    <a:p>
                      <a:pPr algn="ctr"/>
                      <a:r>
                        <a:rPr lang="en-US" sz="2400" dirty="0"/>
                        <a:t>1.00</a:t>
                      </a:r>
                    </a:p>
                  </a:txBody>
                  <a:tcPr/>
                </a:tc>
                <a:tc>
                  <a:txBody>
                    <a:bodyPr/>
                    <a:lstStyle/>
                    <a:p>
                      <a:pPr algn="ctr"/>
                      <a:endParaRPr lang="en-US" sz="2400"/>
                    </a:p>
                  </a:txBody>
                  <a:tcPr/>
                </a:tc>
                <a:tc>
                  <a:txBody>
                    <a:bodyPr/>
                    <a:lstStyle/>
                    <a:p>
                      <a:pPr algn="ctr"/>
                      <a:r>
                        <a:rPr lang="en-US" sz="2400" dirty="0"/>
                        <a:t>A+C &gt; A+B</a:t>
                      </a:r>
                    </a:p>
                  </a:txBody>
                  <a:tcPr/>
                </a:tc>
                <a:tc>
                  <a:txBody>
                    <a:bodyPr/>
                    <a:lstStyle/>
                    <a:p>
                      <a:pPr algn="ctr"/>
                      <a:r>
                        <a:rPr lang="en-US" sz="2400" dirty="0"/>
                        <a:t>0.00</a:t>
                      </a:r>
                    </a:p>
                  </a:txBody>
                  <a:tcPr/>
                </a:tc>
                <a:extLst>
                  <a:ext uri="{0D108BD9-81ED-4DB2-BD59-A6C34878D82A}">
                    <a16:rowId xmlns:a16="http://schemas.microsoft.com/office/drawing/2014/main" val="4150849986"/>
                  </a:ext>
                </a:extLst>
              </a:tr>
              <a:tr h="370840">
                <a:tc>
                  <a:txBody>
                    <a:bodyPr/>
                    <a:lstStyle/>
                    <a:p>
                      <a:pPr algn="ctr"/>
                      <a:r>
                        <a:rPr lang="en-US" sz="2400" dirty="0"/>
                        <a:t>B+C &gt; A</a:t>
                      </a:r>
                    </a:p>
                  </a:txBody>
                  <a:tcPr/>
                </a:tc>
                <a:tc>
                  <a:txBody>
                    <a:bodyPr/>
                    <a:lstStyle/>
                    <a:p>
                      <a:pPr algn="ctr"/>
                      <a:r>
                        <a:rPr lang="en-US" sz="2400" dirty="0"/>
                        <a:t>1.00</a:t>
                      </a:r>
                    </a:p>
                  </a:txBody>
                  <a:tcPr/>
                </a:tc>
                <a:tc>
                  <a:txBody>
                    <a:bodyPr/>
                    <a:lstStyle/>
                    <a:p>
                      <a:pPr algn="ctr"/>
                      <a:endParaRPr lang="en-US" sz="2400"/>
                    </a:p>
                  </a:txBody>
                  <a:tcPr/>
                </a:tc>
                <a:tc>
                  <a:txBody>
                    <a:bodyPr/>
                    <a:lstStyle/>
                    <a:p>
                      <a:pPr algn="ctr"/>
                      <a:r>
                        <a:rPr lang="en-US" sz="2400" dirty="0"/>
                        <a:t>B+C &gt; A+B</a:t>
                      </a:r>
                    </a:p>
                  </a:txBody>
                  <a:tcPr/>
                </a:tc>
                <a:tc>
                  <a:txBody>
                    <a:bodyPr/>
                    <a:lstStyle/>
                    <a:p>
                      <a:pPr algn="ctr"/>
                      <a:r>
                        <a:rPr lang="en-US" sz="2400" dirty="0"/>
                        <a:t>1.00</a:t>
                      </a:r>
                    </a:p>
                  </a:txBody>
                  <a:tcPr/>
                </a:tc>
                <a:extLst>
                  <a:ext uri="{0D108BD9-81ED-4DB2-BD59-A6C34878D82A}">
                    <a16:rowId xmlns:a16="http://schemas.microsoft.com/office/drawing/2014/main" val="2621658996"/>
                  </a:ext>
                </a:extLst>
              </a:tr>
              <a:tr h="370840">
                <a:tc>
                  <a:txBody>
                    <a:bodyPr/>
                    <a:lstStyle/>
                    <a:p>
                      <a:pPr algn="ctr"/>
                      <a:r>
                        <a:rPr lang="en-US" sz="2400" dirty="0"/>
                        <a:t>C &gt; B</a:t>
                      </a:r>
                    </a:p>
                  </a:txBody>
                  <a:tcPr/>
                </a:tc>
                <a:tc>
                  <a:txBody>
                    <a:bodyPr/>
                    <a:lstStyle/>
                    <a:p>
                      <a:pPr algn="ctr"/>
                      <a:r>
                        <a:rPr lang="en-US" sz="2400" dirty="0"/>
                        <a:t>0.00</a:t>
                      </a:r>
                    </a:p>
                  </a:txBody>
                  <a:tcPr/>
                </a:tc>
                <a:tc>
                  <a:txBody>
                    <a:bodyPr/>
                    <a:lstStyle/>
                    <a:p>
                      <a:pPr algn="ctr"/>
                      <a:endParaRPr lang="en-US" sz="2400" dirty="0"/>
                    </a:p>
                  </a:txBody>
                  <a:tcPr/>
                </a:tc>
                <a:tc>
                  <a:txBody>
                    <a:bodyPr/>
                    <a:lstStyle/>
                    <a:p>
                      <a:pPr algn="ctr"/>
                      <a:r>
                        <a:rPr lang="en-US" sz="2400" dirty="0"/>
                        <a:t>B+C &gt; A+C</a:t>
                      </a:r>
                    </a:p>
                  </a:txBody>
                  <a:tcPr/>
                </a:tc>
                <a:tc>
                  <a:txBody>
                    <a:bodyPr/>
                    <a:lstStyle/>
                    <a:p>
                      <a:pPr algn="ctr"/>
                      <a:r>
                        <a:rPr lang="en-US" sz="2400" dirty="0"/>
                        <a:t>1.00</a:t>
                      </a:r>
                    </a:p>
                  </a:txBody>
                  <a:tcPr/>
                </a:tc>
                <a:extLst>
                  <a:ext uri="{0D108BD9-81ED-4DB2-BD59-A6C34878D82A}">
                    <a16:rowId xmlns:a16="http://schemas.microsoft.com/office/drawing/2014/main" val="46081060"/>
                  </a:ext>
                </a:extLst>
              </a:tr>
              <a:tr h="370840">
                <a:tc>
                  <a:txBody>
                    <a:bodyPr/>
                    <a:lstStyle/>
                    <a:p>
                      <a:pPr algn="ctr"/>
                      <a:r>
                        <a:rPr lang="en-US" sz="2400" dirty="0"/>
                        <a:t>A+B &gt; B</a:t>
                      </a:r>
                    </a:p>
                  </a:txBody>
                  <a:tcPr/>
                </a:tc>
                <a:tc>
                  <a:txBody>
                    <a:bodyPr/>
                    <a:lstStyle/>
                    <a:p>
                      <a:pPr algn="ctr"/>
                      <a:r>
                        <a:rPr lang="en-US" sz="2400" dirty="0"/>
                        <a:t>0.59</a:t>
                      </a:r>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2663512447"/>
                  </a:ext>
                </a:extLst>
              </a:tr>
              <a:tr h="370840">
                <a:tc>
                  <a:txBody>
                    <a:bodyPr/>
                    <a:lstStyle/>
                    <a:p>
                      <a:pPr algn="ctr"/>
                      <a:r>
                        <a:rPr lang="en-US" sz="2400" dirty="0"/>
                        <a:t>A+C &gt; B</a:t>
                      </a:r>
                    </a:p>
                  </a:txBody>
                  <a:tcPr/>
                </a:tc>
                <a:tc>
                  <a:txBody>
                    <a:bodyPr/>
                    <a:lstStyle/>
                    <a:p>
                      <a:pPr algn="ctr"/>
                      <a:r>
                        <a:rPr lang="en-US" sz="2400" dirty="0"/>
                        <a:t>0.00</a:t>
                      </a:r>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3808421543"/>
                  </a:ext>
                </a:extLst>
              </a:tr>
              <a:tr h="370840">
                <a:tc>
                  <a:txBody>
                    <a:bodyPr/>
                    <a:lstStyle/>
                    <a:p>
                      <a:pPr algn="ctr"/>
                      <a:r>
                        <a:rPr lang="en-US" sz="2400" dirty="0"/>
                        <a:t>B+C &gt; B</a:t>
                      </a:r>
                    </a:p>
                  </a:txBody>
                  <a:tcPr/>
                </a:tc>
                <a:tc>
                  <a:txBody>
                    <a:bodyPr/>
                    <a:lstStyle/>
                    <a:p>
                      <a:pPr algn="ctr"/>
                      <a:r>
                        <a:rPr lang="en-US" sz="2400" dirty="0"/>
                        <a:t>1.00</a:t>
                      </a:r>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864631885"/>
                  </a:ext>
                </a:extLst>
              </a:tr>
            </a:tbl>
          </a:graphicData>
        </a:graphic>
      </p:graphicFrame>
      <p:sp>
        <p:nvSpPr>
          <p:cNvPr id="4" name="TextBox 3">
            <a:extLst>
              <a:ext uri="{FF2B5EF4-FFF2-40B4-BE49-F238E27FC236}">
                <a16:creationId xmlns:a16="http://schemas.microsoft.com/office/drawing/2014/main" id="{E3AA89A6-C1C6-410C-9EC5-72B483238EDD}"/>
              </a:ext>
            </a:extLst>
          </p:cNvPr>
          <p:cNvSpPr txBox="1"/>
          <p:nvPr/>
        </p:nvSpPr>
        <p:spPr>
          <a:xfrm>
            <a:off x="1524000" y="685800"/>
            <a:ext cx="3310522" cy="584775"/>
          </a:xfrm>
          <a:prstGeom prst="rect">
            <a:avLst/>
          </a:prstGeom>
          <a:noFill/>
        </p:spPr>
        <p:txBody>
          <a:bodyPr wrap="none" rtlCol="0">
            <a:spAutoFit/>
          </a:bodyPr>
          <a:lstStyle/>
          <a:p>
            <a:r>
              <a:rPr lang="en-US" sz="3200" dirty="0" err="1"/>
              <a:t>Pr</a:t>
            </a:r>
            <a:r>
              <a:rPr lang="en-US" sz="3200" dirty="0"/>
              <a:t>( </a:t>
            </a:r>
            <a:r>
              <a:rPr lang="en-US" sz="3200" dirty="0">
                <a:sym typeface="Symbol" panose="05050102010706020507" pitchFamily="18" charset="2"/>
              </a:rPr>
              <a:t></a:t>
            </a:r>
            <a:r>
              <a:rPr lang="en-US" sz="3200" baseline="-25000" dirty="0">
                <a:sym typeface="Symbol" panose="05050102010706020507" pitchFamily="18" charset="2"/>
              </a:rPr>
              <a:t>j</a:t>
            </a:r>
            <a:r>
              <a:rPr lang="en-US" sz="3200" dirty="0">
                <a:sym typeface="Symbol" panose="05050102010706020507" pitchFamily="18" charset="2"/>
              </a:rPr>
              <a:t> &gt; </a:t>
            </a:r>
            <a:r>
              <a:rPr lang="en-US" sz="3200" baseline="-25000" dirty="0" err="1">
                <a:sym typeface="Symbol" panose="05050102010706020507" pitchFamily="18" charset="2"/>
              </a:rPr>
              <a:t>i</a:t>
            </a:r>
            <a:r>
              <a:rPr lang="en-US" sz="3200" dirty="0">
                <a:sym typeface="Symbol" panose="05050102010706020507" pitchFamily="18" charset="2"/>
              </a:rPr>
              <a:t> | data )</a:t>
            </a:r>
            <a:endParaRPr lang="en-US" sz="3200" dirty="0"/>
          </a:p>
        </p:txBody>
      </p:sp>
      <p:sp>
        <p:nvSpPr>
          <p:cNvPr id="7" name="Rectangle 6">
            <a:extLst>
              <a:ext uri="{FF2B5EF4-FFF2-40B4-BE49-F238E27FC236}">
                <a16:creationId xmlns:a16="http://schemas.microsoft.com/office/drawing/2014/main" id="{E06DFEA6-4802-49A5-9DEA-8F959D68217E}"/>
              </a:ext>
            </a:extLst>
          </p:cNvPr>
          <p:cNvSpPr/>
          <p:nvPr/>
        </p:nvSpPr>
        <p:spPr>
          <a:xfrm>
            <a:off x="762000" y="6125517"/>
            <a:ext cx="7399462" cy="461665"/>
          </a:xfrm>
          <a:prstGeom prst="rect">
            <a:avLst/>
          </a:prstGeom>
        </p:spPr>
        <p:txBody>
          <a:bodyPr wrap="none">
            <a:spAutoFit/>
          </a:bodyPr>
          <a:lstStyle/>
          <a:p>
            <a:r>
              <a:rPr lang="en-US" sz="2400" dirty="0"/>
              <a:t>Apparent ranking:  {A} &lt; {C, A+C} &lt; {B, A+B} &lt; {B+C}</a:t>
            </a:r>
          </a:p>
        </p:txBody>
      </p:sp>
      <p:sp>
        <p:nvSpPr>
          <p:cNvPr id="8" name="TextBox 7">
            <a:extLst>
              <a:ext uri="{FF2B5EF4-FFF2-40B4-BE49-F238E27FC236}">
                <a16:creationId xmlns:a16="http://schemas.microsoft.com/office/drawing/2014/main" id="{E2A23597-6CED-4E70-AE9D-66F3771D8BB0}"/>
              </a:ext>
            </a:extLst>
          </p:cNvPr>
          <p:cNvSpPr txBox="1"/>
          <p:nvPr/>
        </p:nvSpPr>
        <p:spPr>
          <a:xfrm>
            <a:off x="5486400" y="162580"/>
            <a:ext cx="3304110" cy="523220"/>
          </a:xfrm>
          <a:prstGeom prst="rect">
            <a:avLst/>
          </a:prstGeom>
          <a:noFill/>
        </p:spPr>
        <p:txBody>
          <a:bodyPr wrap="none" rtlCol="0">
            <a:spAutoFit/>
          </a:bodyPr>
          <a:lstStyle/>
          <a:p>
            <a:r>
              <a:rPr lang="en-US" sz="2800" dirty="0"/>
              <a:t>Hazard ratio testing</a:t>
            </a:r>
          </a:p>
        </p:txBody>
      </p:sp>
    </p:spTree>
    <p:extLst>
      <p:ext uri="{BB962C8B-B14F-4D97-AF65-F5344CB8AC3E}">
        <p14:creationId xmlns:p14="http://schemas.microsoft.com/office/powerpoint/2010/main" val="3445381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this with your likelihood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600200"/>
                <a:ext cx="8763000" cy="4525963"/>
              </a:xfrm>
            </p:spPr>
            <p:txBody>
              <a:bodyPr/>
              <a:lstStyle/>
              <a:p>
                <a:pPr marL="0" indent="0">
                  <a:buNone/>
                </a:pPr>
                <a:r>
                  <a:rPr lang="en-US" sz="2800" dirty="0"/>
                  <a:t>Probability that survival on treatment </a:t>
                </a:r>
                <a:r>
                  <a:rPr lang="en-US" sz="2800" i="1" dirty="0"/>
                  <a:t>j</a:t>
                </a:r>
                <a:r>
                  <a:rPr lang="en-US" sz="2800" dirty="0"/>
                  <a:t> is at least 10% better than survival on treatment </a:t>
                </a:r>
                <a:r>
                  <a:rPr lang="en-US" sz="2800" i="1" dirty="0" err="1"/>
                  <a:t>i</a:t>
                </a:r>
                <a:r>
                  <a:rPr lang="en-US" sz="2800" dirty="0"/>
                  <a:t> for </a:t>
                </a:r>
                <a:r>
                  <a:rPr lang="en-US" sz="2800" i="1" dirty="0"/>
                  <a:t>t</a:t>
                </a:r>
                <a:r>
                  <a:rPr lang="en-US" sz="2800" baseline="-25000" dirty="0"/>
                  <a:t>1</a:t>
                </a:r>
                <a:r>
                  <a:rPr lang="en-US" sz="2800" dirty="0"/>
                  <a:t> &lt; </a:t>
                </a:r>
                <a:r>
                  <a:rPr lang="en-US" sz="2800" i="1" dirty="0"/>
                  <a:t>t</a:t>
                </a:r>
                <a:r>
                  <a:rPr lang="en-US" sz="2800" dirty="0"/>
                  <a:t> &lt; </a:t>
                </a:r>
                <a:r>
                  <a:rPr lang="en-US" sz="2800" i="1" dirty="0"/>
                  <a:t>t</a:t>
                </a:r>
                <a:r>
                  <a:rPr lang="en-US" sz="2800" baseline="-25000" dirty="0"/>
                  <a:t>2</a:t>
                </a:r>
                <a:r>
                  <a:rPr lang="en-US" sz="2800" dirty="0"/>
                  <a:t> </a:t>
                </a:r>
                <a:endParaRPr lang="en-US" dirty="0"/>
              </a:p>
              <a:p>
                <a:pPr marL="0" indent="0">
                  <a:buNone/>
                </a:pPr>
                <a:endParaRPr lang="en-US" dirty="0"/>
              </a:p>
              <a:p>
                <a:pPr marL="0" indent="0">
                  <a:buNone/>
                </a:pPr>
                <a:r>
                  <a:rPr lang="en-US" i="1" dirty="0"/>
                  <a:t>p</a:t>
                </a:r>
                <a:r>
                  <a:rPr lang="en-US" dirty="0"/>
                  <a:t>=</a:t>
                </a:r>
                <a:r>
                  <a:rPr lang="en-US" i="1" dirty="0" err="1"/>
                  <a:t>Pr</a:t>
                </a:r>
                <a:r>
                  <a:rPr lang="en-US" dirty="0"/>
                  <a:t>{ </a:t>
                </a:r>
                <a:r>
                  <a:rPr lang="en-US" i="1" dirty="0"/>
                  <a:t>S</a:t>
                </a:r>
                <a:r>
                  <a:rPr lang="en-US" dirty="0"/>
                  <a:t>(</a:t>
                </a:r>
                <a:r>
                  <a:rPr lang="en-US" i="1" dirty="0"/>
                  <a:t>t </a:t>
                </a:r>
                <a:r>
                  <a:rPr lang="en-US" dirty="0"/>
                  <a:t>| </a:t>
                </a:r>
                <a:r>
                  <a:rPr lang="en-US" b="1" dirty="0">
                    <a:sym typeface="Symbol" panose="05050102010706020507" pitchFamily="18" charset="2"/>
                  </a:rPr>
                  <a:t></a:t>
                </a:r>
                <a:r>
                  <a:rPr lang="en-US" b="1" baseline="-25000" dirty="0">
                    <a:sym typeface="Symbol" panose="05050102010706020507" pitchFamily="18" charset="2"/>
                  </a:rPr>
                  <a:t>j</a:t>
                </a:r>
                <a:r>
                  <a:rPr lang="en-US" dirty="0"/>
                  <a:t>)/</a:t>
                </a:r>
                <a:r>
                  <a:rPr lang="en-US" i="1" dirty="0"/>
                  <a:t>S</a:t>
                </a:r>
                <a:r>
                  <a:rPr lang="en-US" dirty="0"/>
                  <a:t>(</a:t>
                </a:r>
                <a:r>
                  <a:rPr lang="en-US" i="1" dirty="0"/>
                  <a:t>t </a:t>
                </a:r>
                <a:r>
                  <a:rPr lang="en-US" dirty="0"/>
                  <a:t>| </a:t>
                </a:r>
                <a:r>
                  <a:rPr lang="en-US" b="1" dirty="0">
                    <a:sym typeface="Symbol" panose="05050102010706020507" pitchFamily="18" charset="2"/>
                  </a:rPr>
                  <a:t></a:t>
                </a:r>
                <a:r>
                  <a:rPr lang="en-US" b="1" baseline="-25000" dirty="0">
                    <a:sym typeface="Symbol" panose="05050102010706020507" pitchFamily="18" charset="2"/>
                  </a:rPr>
                  <a:t>i</a:t>
                </a:r>
                <a:r>
                  <a:rPr lang="en-US" dirty="0"/>
                  <a:t>) &gt; </a:t>
                </a:r>
                <a:r>
                  <a:rPr lang="en-US" b="1" dirty="0">
                    <a:solidFill>
                      <a:srgbClr val="0070C0"/>
                    </a:solidFill>
                  </a:rPr>
                  <a:t>1.1</a:t>
                </a:r>
                <a:r>
                  <a:rPr lang="en-US" dirty="0"/>
                  <a:t> for all </a:t>
                </a:r>
                <a:r>
                  <a:rPr lang="en-US" i="1" dirty="0"/>
                  <a:t>t</a:t>
                </a:r>
                <a:r>
                  <a:rPr lang="en-US" baseline="-25000" dirty="0"/>
                  <a:t>1</a:t>
                </a:r>
                <a:r>
                  <a:rPr lang="en-US" dirty="0"/>
                  <a:t> &lt; </a:t>
                </a:r>
                <a:r>
                  <a:rPr lang="en-US" i="1" dirty="0"/>
                  <a:t>t</a:t>
                </a:r>
                <a:r>
                  <a:rPr lang="en-US" dirty="0"/>
                  <a:t> &lt; </a:t>
                </a:r>
                <a:r>
                  <a:rPr lang="en-US" i="1" dirty="0"/>
                  <a:t>t</a:t>
                </a:r>
                <a:r>
                  <a:rPr lang="en-US" baseline="-25000" dirty="0"/>
                  <a:t>2</a:t>
                </a:r>
                <a:r>
                  <a:rPr lang="en-US" dirty="0"/>
                  <a:t> | data }</a:t>
                </a:r>
              </a:p>
              <a:p>
                <a:pPr marL="0" indent="0">
                  <a:buNone/>
                </a:pPr>
                <a:r>
                  <a:rPr lang="en-US" dirty="0"/>
                  <a:t>  =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ctrlPr>
                              <a:rPr lang="en-US" i="1">
                                <a:latin typeface="Cambria Math" panose="02040503050406030204" pitchFamily="18" charset="0"/>
                              </a:rPr>
                            </m:ctrlPr>
                          </m:dPr>
                          <m:e>
                            <m:r>
                              <a:rPr lang="en-US" i="1">
                                <a:latin typeface="Cambria Math" panose="02040503050406030204" pitchFamily="18" charset="0"/>
                              </a:rPr>
                              <m:t>𝜔</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𝑑𝑎𝑡𝑎</m:t>
                            </m:r>
                          </m:e>
                        </m:d>
                      </m:e>
                    </m:func>
                  </m:oMath>
                </a14:m>
                <a:endParaRPr lang="en-US" dirty="0"/>
              </a:p>
              <a:p>
                <a:pPr marL="0" indent="0" algn="just">
                  <a:buNone/>
                </a:pPr>
                <a:r>
                  <a:rPr lang="en-US" sz="2400" dirty="0"/>
                  <a:t>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𝜔</m:t>
                        </m:r>
                        <m:r>
                          <a:rPr lang="en-US" sz="2800" i="1">
                            <a:latin typeface="Cambria Math" panose="02040503050406030204" pitchFamily="18" charset="0"/>
                          </a:rPr>
                          <m:t>=</m:t>
                        </m:r>
                        <m:d>
                          <m:dPr>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𝑙𝑜𝑔</m:t>
                                </m:r>
                                <m:d>
                                  <m:dPr>
                                    <m:ctrlPr>
                                      <a:rPr lang="en-US" sz="2800" i="1">
                                        <a:latin typeface="Cambria Math" panose="02040503050406030204" pitchFamily="18" charset="0"/>
                                      </a:rPr>
                                    </m:ctrlPr>
                                  </m:dPr>
                                  <m:e>
                                    <m:r>
                                      <a:rPr lang="en-US" sz="2800" b="0" i="1" smtClean="0">
                                        <a:latin typeface="Cambria Math" panose="02040503050406030204" pitchFamily="18" charset="0"/>
                                      </a:rPr>
                                      <m:t>1.1</m:t>
                                    </m:r>
                                  </m:e>
                                </m:d>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𝜎</m:t>
                                            </m:r>
                                          </m:e>
                                          <m:sub>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𝜎</m:t>
                                            </m:r>
                                          </m:e>
                                          <m:sub>
                                            <m:r>
                                              <a:rPr lang="en-US" sz="2800" i="1">
                                                <a:latin typeface="Cambria Math" panose="02040503050406030204" pitchFamily="18" charset="0"/>
                                              </a:rPr>
                                              <m:t>2</m:t>
                                            </m:r>
                                          </m:sub>
                                        </m:sSub>
                                      </m:e>
                                    </m:d>
                                  </m:e>
                                  <m:sup>
                                    <m:r>
                                      <a:rPr lang="en-US" sz="2800" i="1">
                                        <a:latin typeface="Cambria Math" panose="02040503050406030204" pitchFamily="18" charset="0"/>
                                      </a:rPr>
                                      <m:t>𝜂</m:t>
                                    </m:r>
                                  </m:sup>
                                </m:sSup>
                              </m:num>
                              <m:den>
                                <m:r>
                                  <a:rPr lang="en-US" sz="2800" i="1">
                                    <a:latin typeface="Cambria Math" panose="02040503050406030204" pitchFamily="18" charset="0"/>
                                  </a:rPr>
                                  <m:t> </m:t>
                                </m:r>
                                <m:sSubSup>
                                  <m:sSubSupPr>
                                    <m:ctrlPr>
                                      <a:rPr lang="en-US" sz="2800" i="1">
                                        <a:latin typeface="Cambria Math" panose="02040503050406030204" pitchFamily="18" charset="0"/>
                                      </a:rPr>
                                    </m:ctrlPr>
                                  </m:sSubSupPr>
                                  <m:e>
                                    <m:r>
                                      <a:rPr lang="en-US" sz="2800" i="1">
                                        <a:latin typeface="Cambria Math" panose="02040503050406030204" pitchFamily="18" charset="0"/>
                                      </a:rPr>
                                      <m:t>𝜎</m:t>
                                    </m:r>
                                  </m:e>
                                  <m:sub>
                                    <m:r>
                                      <a:rPr lang="en-US" sz="2800" i="1">
                                        <a:latin typeface="Cambria Math" panose="02040503050406030204" pitchFamily="18" charset="0"/>
                                      </a:rPr>
                                      <m:t>2</m:t>
                                    </m:r>
                                  </m:sub>
                                  <m:sup>
                                    <m:r>
                                      <a:rPr lang="en-US" sz="2800" i="1">
                                        <a:latin typeface="Cambria Math" panose="02040503050406030204" pitchFamily="18" charset="0"/>
                                      </a:rPr>
                                      <m:t>𝜂</m:t>
                                    </m:r>
                                  </m:sup>
                                </m:sSubSup>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𝜎</m:t>
                                    </m:r>
                                  </m:e>
                                  <m:sub>
                                    <m:r>
                                      <a:rPr lang="en-US" sz="2800" i="1">
                                        <a:latin typeface="Cambria Math" panose="02040503050406030204" pitchFamily="18" charset="0"/>
                                      </a:rPr>
                                      <m:t>1</m:t>
                                    </m:r>
                                  </m:sub>
                                  <m:sup>
                                    <m:r>
                                      <a:rPr lang="en-US" sz="2800" i="1">
                                        <a:latin typeface="Cambria Math" panose="02040503050406030204" pitchFamily="18" charset="0"/>
                                      </a:rPr>
                                      <m:t>𝜂</m:t>
                                    </m:r>
                                  </m:sup>
                                </m:sSubSup>
                              </m:den>
                            </m:f>
                          </m:e>
                        </m:d>
                      </m:e>
                      <m:sup>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𝜂</m:t>
                            </m:r>
                          </m:den>
                        </m:f>
                      </m:sup>
                    </m:sSup>
                  </m:oMath>
                </a14:m>
                <a:r>
                  <a:rPr lang="en-US" sz="2800" dirty="0"/>
                  <a:t> </a:t>
                </a:r>
                <a:endParaRPr lang="en-US" sz="36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600200"/>
                <a:ext cx="8763000" cy="4525963"/>
              </a:xfrm>
              <a:blipFill>
                <a:blip r:embed="rId2"/>
                <a:stretch>
                  <a:fillRect l="-1809" t="-13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B793B0F8-7753-4FDC-A7BE-1EFB9F5BCC9A}" type="slidenum">
              <a:rPr lang="en-US" smtClean="0"/>
              <a:pPr>
                <a:defRPr/>
              </a:pPr>
              <a:t>26</a:t>
            </a:fld>
            <a:endParaRPr lang="en-US"/>
          </a:p>
        </p:txBody>
      </p:sp>
      <p:cxnSp>
        <p:nvCxnSpPr>
          <p:cNvPr id="6" name="Straight Connector 5"/>
          <p:cNvCxnSpPr/>
          <p:nvPr/>
        </p:nvCxnSpPr>
        <p:spPr>
          <a:xfrm>
            <a:off x="228600" y="3048000"/>
            <a:ext cx="8610600" cy="0"/>
          </a:xfrm>
          <a:prstGeom prst="line">
            <a:avLst/>
          </a:prstGeom>
          <a:ln w="38100"/>
        </p:spPr>
        <p:style>
          <a:lnRef idx="1">
            <a:schemeClr val="dk1"/>
          </a:lnRef>
          <a:fillRef idx="0">
            <a:schemeClr val="dk1"/>
          </a:fillRef>
          <a:effectRef idx="0">
            <a:schemeClr val="dk1"/>
          </a:effectRef>
          <a:fontRef idx="minor">
            <a:schemeClr val="tx1"/>
          </a:fontRef>
        </p:style>
      </p:cxnSp>
      <p:sp>
        <p:nvSpPr>
          <p:cNvPr id="5" name="Rectangle 4">
            <a:extLst>
              <a:ext uri="{FF2B5EF4-FFF2-40B4-BE49-F238E27FC236}">
                <a16:creationId xmlns:a16="http://schemas.microsoft.com/office/drawing/2014/main" id="{90FFE99E-B6CF-4CDD-B18C-56DBA2B3077A}"/>
              </a:ext>
            </a:extLst>
          </p:cNvPr>
          <p:cNvSpPr/>
          <p:nvPr/>
        </p:nvSpPr>
        <p:spPr>
          <a:xfrm>
            <a:off x="838200" y="5756831"/>
            <a:ext cx="8001000" cy="738664"/>
          </a:xfrm>
          <a:prstGeom prst="rect">
            <a:avLst/>
          </a:prstGeom>
        </p:spPr>
        <p:txBody>
          <a:bodyPr wrap="square">
            <a:spAutoFit/>
          </a:bodyPr>
          <a:lstStyle/>
          <a:p>
            <a:r>
              <a:rPr lang="en-US" sz="1400" dirty="0">
                <a:solidFill>
                  <a:srgbClr val="333333"/>
                </a:solidFill>
                <a:latin typeface="Open Sans"/>
              </a:rPr>
              <a:t>Steven J. Novick, Kris Sachsenmeier, Ching </a:t>
            </a:r>
            <a:r>
              <a:rPr lang="en-US" sz="1400" dirty="0" err="1">
                <a:solidFill>
                  <a:srgbClr val="333333"/>
                </a:solidFill>
                <a:latin typeface="Open Sans"/>
              </a:rPr>
              <a:t>Ching</a:t>
            </a:r>
            <a:r>
              <a:rPr lang="en-US" sz="1400" dirty="0">
                <a:solidFill>
                  <a:srgbClr val="333333"/>
                </a:solidFill>
                <a:latin typeface="Open Sans"/>
              </a:rPr>
              <a:t> Leow, Lorin Roskos &amp; Harry Yang (2018) A Novel Bayesian Method for Efficacy Assessment in Animal Oncology Studies, Statistics in Biopharmaceutical Research, 10:3, 151-157, DOI: </a:t>
            </a:r>
            <a:r>
              <a:rPr lang="en-US" sz="1400" u="sng" dirty="0">
                <a:solidFill>
                  <a:srgbClr val="333333"/>
                </a:solidFill>
                <a:latin typeface="Open Sans"/>
                <a:hlinkClick r:id="rId3"/>
              </a:rPr>
              <a:t>10.1080/19466315.2018.1424649</a:t>
            </a:r>
            <a:endParaRPr lang="en-US" sz="1400" dirty="0"/>
          </a:p>
        </p:txBody>
      </p:sp>
    </p:spTree>
    <p:extLst>
      <p:ext uri="{BB962C8B-B14F-4D97-AF65-F5344CB8AC3E}">
        <p14:creationId xmlns:p14="http://schemas.microsoft.com/office/powerpoint/2010/main" val="3259833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8D7A5F9-675C-40FF-B83E-14E507B944A1}"/>
              </a:ext>
            </a:extLst>
          </p:cNvPr>
          <p:cNvGraphicFramePr>
            <a:graphicFrameLocks noGrp="1"/>
          </p:cNvGraphicFramePr>
          <p:nvPr>
            <p:extLst>
              <p:ext uri="{D42A27DB-BD31-4B8C-83A1-F6EECF244321}">
                <p14:modId xmlns:p14="http://schemas.microsoft.com/office/powerpoint/2010/main" val="4274415578"/>
              </p:ext>
            </p:extLst>
          </p:nvPr>
        </p:nvGraphicFramePr>
        <p:xfrm>
          <a:off x="1219200" y="1360985"/>
          <a:ext cx="5767070" cy="4572000"/>
        </p:xfrm>
        <a:graphic>
          <a:graphicData uri="http://schemas.openxmlformats.org/drawingml/2006/table">
            <a:tbl>
              <a:tblPr firstRow="1" bandRow="1">
                <a:tableStyleId>{5C22544A-7EE6-4342-B048-85BDC9FD1C3A}</a:tableStyleId>
              </a:tblPr>
              <a:tblGrid>
                <a:gridCol w="1209993">
                  <a:extLst>
                    <a:ext uri="{9D8B030D-6E8A-4147-A177-3AD203B41FA5}">
                      <a16:colId xmlns:a16="http://schemas.microsoft.com/office/drawing/2014/main" val="2478792087"/>
                    </a:ext>
                  </a:extLst>
                </a:gridCol>
                <a:gridCol w="1097280">
                  <a:extLst>
                    <a:ext uri="{9D8B030D-6E8A-4147-A177-3AD203B41FA5}">
                      <a16:colId xmlns:a16="http://schemas.microsoft.com/office/drawing/2014/main" val="2577339485"/>
                    </a:ext>
                  </a:extLst>
                </a:gridCol>
                <a:gridCol w="411480">
                  <a:extLst>
                    <a:ext uri="{9D8B030D-6E8A-4147-A177-3AD203B41FA5}">
                      <a16:colId xmlns:a16="http://schemas.microsoft.com/office/drawing/2014/main" val="3651432903"/>
                    </a:ext>
                  </a:extLst>
                </a:gridCol>
                <a:gridCol w="1524317">
                  <a:extLst>
                    <a:ext uri="{9D8B030D-6E8A-4147-A177-3AD203B41FA5}">
                      <a16:colId xmlns:a16="http://schemas.microsoft.com/office/drawing/2014/main" val="2944696562"/>
                    </a:ext>
                  </a:extLst>
                </a:gridCol>
                <a:gridCol w="1524000">
                  <a:extLst>
                    <a:ext uri="{9D8B030D-6E8A-4147-A177-3AD203B41FA5}">
                      <a16:colId xmlns:a16="http://schemas.microsoft.com/office/drawing/2014/main" val="4285882372"/>
                    </a:ext>
                  </a:extLst>
                </a:gridCol>
              </a:tblGrid>
              <a:tr h="370840">
                <a:tc>
                  <a:txBody>
                    <a:bodyPr/>
                    <a:lstStyle/>
                    <a:p>
                      <a:pPr algn="ctr"/>
                      <a:endParaRPr lang="en-US" sz="2400" dirty="0"/>
                    </a:p>
                  </a:txBody>
                  <a:tcPr/>
                </a:tc>
                <a:tc>
                  <a:txBody>
                    <a:bodyPr/>
                    <a:lstStyle/>
                    <a:p>
                      <a:pPr algn="ctr"/>
                      <a:r>
                        <a:rPr lang="en-US" sz="2400" dirty="0"/>
                        <a:t>Prob</a:t>
                      </a:r>
                    </a:p>
                  </a:txBody>
                  <a:tcPr/>
                </a:tc>
                <a:tc>
                  <a:txBody>
                    <a:bodyPr/>
                    <a:lstStyle/>
                    <a:p>
                      <a:pPr algn="ctr"/>
                      <a:endParaRPr lang="en-US" sz="2400"/>
                    </a:p>
                  </a:txBody>
                  <a:tcPr/>
                </a:tc>
                <a:tc>
                  <a:txBody>
                    <a:bodyPr/>
                    <a:lstStyle/>
                    <a:p>
                      <a:pPr algn="ctr"/>
                      <a:endParaRPr lang="en-US" sz="2400"/>
                    </a:p>
                  </a:txBody>
                  <a:tcPr/>
                </a:tc>
                <a:tc>
                  <a:txBody>
                    <a:bodyPr/>
                    <a:lstStyle/>
                    <a:p>
                      <a:pPr algn="ctr"/>
                      <a:r>
                        <a:rPr lang="en-US" sz="2400" dirty="0"/>
                        <a:t>Prob</a:t>
                      </a:r>
                    </a:p>
                  </a:txBody>
                  <a:tcPr/>
                </a:tc>
                <a:extLst>
                  <a:ext uri="{0D108BD9-81ED-4DB2-BD59-A6C34878D82A}">
                    <a16:rowId xmlns:a16="http://schemas.microsoft.com/office/drawing/2014/main" val="1114017741"/>
                  </a:ext>
                </a:extLst>
              </a:tr>
              <a:tr h="370840">
                <a:tc>
                  <a:txBody>
                    <a:bodyPr/>
                    <a:lstStyle/>
                    <a:p>
                      <a:pPr algn="ctr"/>
                      <a:r>
                        <a:rPr lang="en-US" sz="2400" dirty="0"/>
                        <a:t>B &gt; A</a:t>
                      </a:r>
                    </a:p>
                  </a:txBody>
                  <a:tcPr/>
                </a:tc>
                <a:tc>
                  <a:txBody>
                    <a:bodyPr/>
                    <a:lstStyle/>
                    <a:p>
                      <a:pPr algn="ctr"/>
                      <a:r>
                        <a:rPr lang="en-US" sz="2400" dirty="0"/>
                        <a:t>1.00</a:t>
                      </a:r>
                    </a:p>
                  </a:txBody>
                  <a:tcPr/>
                </a:tc>
                <a:tc>
                  <a:txBody>
                    <a:bodyPr/>
                    <a:lstStyle/>
                    <a:p>
                      <a:pPr algn="ctr"/>
                      <a:endParaRPr lang="en-US" sz="2400" dirty="0"/>
                    </a:p>
                  </a:txBody>
                  <a:tcPr/>
                </a:tc>
                <a:tc>
                  <a:txBody>
                    <a:bodyPr/>
                    <a:lstStyle/>
                    <a:p>
                      <a:pPr algn="ctr"/>
                      <a:r>
                        <a:rPr lang="en-US" sz="2400" dirty="0"/>
                        <a:t>A+B &gt; C</a:t>
                      </a:r>
                    </a:p>
                  </a:txBody>
                  <a:tcPr/>
                </a:tc>
                <a:tc>
                  <a:txBody>
                    <a:bodyPr/>
                    <a:lstStyle/>
                    <a:p>
                      <a:pPr algn="ctr"/>
                      <a:r>
                        <a:rPr lang="en-US" sz="2400" dirty="0"/>
                        <a:t>1.00</a:t>
                      </a:r>
                    </a:p>
                  </a:txBody>
                  <a:tcPr/>
                </a:tc>
                <a:extLst>
                  <a:ext uri="{0D108BD9-81ED-4DB2-BD59-A6C34878D82A}">
                    <a16:rowId xmlns:a16="http://schemas.microsoft.com/office/drawing/2014/main" val="3869115058"/>
                  </a:ext>
                </a:extLst>
              </a:tr>
              <a:tr h="370840">
                <a:tc>
                  <a:txBody>
                    <a:bodyPr/>
                    <a:lstStyle/>
                    <a:p>
                      <a:pPr algn="ctr"/>
                      <a:r>
                        <a:rPr lang="en-US" sz="2400" dirty="0"/>
                        <a:t>C &gt; A</a:t>
                      </a:r>
                    </a:p>
                  </a:txBody>
                  <a:tcPr/>
                </a:tc>
                <a:tc>
                  <a:txBody>
                    <a:bodyPr/>
                    <a:lstStyle/>
                    <a:p>
                      <a:pPr algn="ctr"/>
                      <a:r>
                        <a:rPr lang="en-US" sz="2400" dirty="0"/>
                        <a:t>0.99</a:t>
                      </a:r>
                    </a:p>
                  </a:txBody>
                  <a:tcPr/>
                </a:tc>
                <a:tc>
                  <a:txBody>
                    <a:bodyPr/>
                    <a:lstStyle/>
                    <a:p>
                      <a:pPr algn="ctr"/>
                      <a:endParaRPr lang="en-US" sz="2400"/>
                    </a:p>
                  </a:txBody>
                  <a:tcPr/>
                </a:tc>
                <a:tc>
                  <a:txBody>
                    <a:bodyPr/>
                    <a:lstStyle/>
                    <a:p>
                      <a:pPr algn="ctr"/>
                      <a:r>
                        <a:rPr lang="en-US" sz="2400" dirty="0"/>
                        <a:t>A+C &gt; C</a:t>
                      </a:r>
                    </a:p>
                  </a:txBody>
                  <a:tcPr/>
                </a:tc>
                <a:tc>
                  <a:txBody>
                    <a:bodyPr/>
                    <a:lstStyle/>
                    <a:p>
                      <a:pPr algn="ctr"/>
                      <a:r>
                        <a:rPr lang="en-US" sz="2400" dirty="0"/>
                        <a:t>0.59</a:t>
                      </a:r>
                    </a:p>
                  </a:txBody>
                  <a:tcPr/>
                </a:tc>
                <a:extLst>
                  <a:ext uri="{0D108BD9-81ED-4DB2-BD59-A6C34878D82A}">
                    <a16:rowId xmlns:a16="http://schemas.microsoft.com/office/drawing/2014/main" val="1519409681"/>
                  </a:ext>
                </a:extLst>
              </a:tr>
              <a:tr h="370840">
                <a:tc>
                  <a:txBody>
                    <a:bodyPr/>
                    <a:lstStyle/>
                    <a:p>
                      <a:pPr algn="ctr"/>
                      <a:r>
                        <a:rPr lang="en-US" sz="2400" dirty="0"/>
                        <a:t>A+B &gt; A</a:t>
                      </a:r>
                    </a:p>
                  </a:txBody>
                  <a:tcPr/>
                </a:tc>
                <a:tc>
                  <a:txBody>
                    <a:bodyPr/>
                    <a:lstStyle/>
                    <a:p>
                      <a:pPr algn="ctr"/>
                      <a:r>
                        <a:rPr lang="en-US" sz="2400" dirty="0"/>
                        <a:t>1.00</a:t>
                      </a:r>
                    </a:p>
                  </a:txBody>
                  <a:tcPr/>
                </a:tc>
                <a:tc>
                  <a:txBody>
                    <a:bodyPr/>
                    <a:lstStyle/>
                    <a:p>
                      <a:pPr algn="ctr"/>
                      <a:endParaRPr lang="en-US" sz="2400"/>
                    </a:p>
                  </a:txBody>
                  <a:tcPr/>
                </a:tc>
                <a:tc>
                  <a:txBody>
                    <a:bodyPr/>
                    <a:lstStyle/>
                    <a:p>
                      <a:pPr algn="ctr"/>
                      <a:r>
                        <a:rPr lang="en-US" sz="2400" dirty="0"/>
                        <a:t>B+C &gt; C</a:t>
                      </a:r>
                    </a:p>
                  </a:txBody>
                  <a:tcPr/>
                </a:tc>
                <a:tc>
                  <a:txBody>
                    <a:bodyPr/>
                    <a:lstStyle/>
                    <a:p>
                      <a:pPr algn="ctr"/>
                      <a:r>
                        <a:rPr lang="en-US" sz="2400" dirty="0"/>
                        <a:t>1.00</a:t>
                      </a:r>
                    </a:p>
                  </a:txBody>
                  <a:tcPr/>
                </a:tc>
                <a:extLst>
                  <a:ext uri="{0D108BD9-81ED-4DB2-BD59-A6C34878D82A}">
                    <a16:rowId xmlns:a16="http://schemas.microsoft.com/office/drawing/2014/main" val="2085650031"/>
                  </a:ext>
                </a:extLst>
              </a:tr>
              <a:tr h="370840">
                <a:tc>
                  <a:txBody>
                    <a:bodyPr/>
                    <a:lstStyle/>
                    <a:p>
                      <a:pPr algn="ctr"/>
                      <a:r>
                        <a:rPr lang="en-US" sz="2400" dirty="0"/>
                        <a:t>A+C &gt; A</a:t>
                      </a:r>
                    </a:p>
                  </a:txBody>
                  <a:tcPr/>
                </a:tc>
                <a:tc>
                  <a:txBody>
                    <a:bodyPr/>
                    <a:lstStyle/>
                    <a:p>
                      <a:pPr algn="ctr"/>
                      <a:r>
                        <a:rPr lang="en-US" sz="2400" dirty="0"/>
                        <a:t>1.00</a:t>
                      </a:r>
                    </a:p>
                  </a:txBody>
                  <a:tcPr/>
                </a:tc>
                <a:tc>
                  <a:txBody>
                    <a:bodyPr/>
                    <a:lstStyle/>
                    <a:p>
                      <a:pPr algn="ctr"/>
                      <a:endParaRPr lang="en-US" sz="2400"/>
                    </a:p>
                  </a:txBody>
                  <a:tcPr/>
                </a:tc>
                <a:tc>
                  <a:txBody>
                    <a:bodyPr/>
                    <a:lstStyle/>
                    <a:p>
                      <a:pPr algn="ctr"/>
                      <a:r>
                        <a:rPr lang="en-US" sz="2400" dirty="0"/>
                        <a:t>A+C &gt; A+B</a:t>
                      </a:r>
                    </a:p>
                  </a:txBody>
                  <a:tcPr/>
                </a:tc>
                <a:tc>
                  <a:txBody>
                    <a:bodyPr/>
                    <a:lstStyle/>
                    <a:p>
                      <a:pPr algn="ctr"/>
                      <a:r>
                        <a:rPr lang="en-US" sz="2400" dirty="0"/>
                        <a:t>0.00</a:t>
                      </a:r>
                    </a:p>
                  </a:txBody>
                  <a:tcPr/>
                </a:tc>
                <a:extLst>
                  <a:ext uri="{0D108BD9-81ED-4DB2-BD59-A6C34878D82A}">
                    <a16:rowId xmlns:a16="http://schemas.microsoft.com/office/drawing/2014/main" val="4150849986"/>
                  </a:ext>
                </a:extLst>
              </a:tr>
              <a:tr h="370840">
                <a:tc>
                  <a:txBody>
                    <a:bodyPr/>
                    <a:lstStyle/>
                    <a:p>
                      <a:pPr algn="ctr"/>
                      <a:r>
                        <a:rPr lang="en-US" sz="2400" dirty="0"/>
                        <a:t>B+C &gt; A</a:t>
                      </a:r>
                    </a:p>
                  </a:txBody>
                  <a:tcPr/>
                </a:tc>
                <a:tc>
                  <a:txBody>
                    <a:bodyPr/>
                    <a:lstStyle/>
                    <a:p>
                      <a:pPr algn="ctr"/>
                      <a:r>
                        <a:rPr lang="en-US" sz="2400" dirty="0"/>
                        <a:t>1.00</a:t>
                      </a:r>
                    </a:p>
                  </a:txBody>
                  <a:tcPr/>
                </a:tc>
                <a:tc>
                  <a:txBody>
                    <a:bodyPr/>
                    <a:lstStyle/>
                    <a:p>
                      <a:pPr algn="ctr"/>
                      <a:endParaRPr lang="en-US" sz="2400"/>
                    </a:p>
                  </a:txBody>
                  <a:tcPr/>
                </a:tc>
                <a:tc>
                  <a:txBody>
                    <a:bodyPr/>
                    <a:lstStyle/>
                    <a:p>
                      <a:pPr algn="ctr"/>
                      <a:r>
                        <a:rPr lang="en-US" sz="2400" dirty="0"/>
                        <a:t>B+C &gt; A+B</a:t>
                      </a:r>
                    </a:p>
                  </a:txBody>
                  <a:tcPr/>
                </a:tc>
                <a:tc>
                  <a:txBody>
                    <a:bodyPr/>
                    <a:lstStyle/>
                    <a:p>
                      <a:pPr algn="ctr"/>
                      <a:r>
                        <a:rPr lang="en-US" sz="2400" dirty="0"/>
                        <a:t>0.99</a:t>
                      </a:r>
                    </a:p>
                  </a:txBody>
                  <a:tcPr/>
                </a:tc>
                <a:extLst>
                  <a:ext uri="{0D108BD9-81ED-4DB2-BD59-A6C34878D82A}">
                    <a16:rowId xmlns:a16="http://schemas.microsoft.com/office/drawing/2014/main" val="2621658996"/>
                  </a:ext>
                </a:extLst>
              </a:tr>
              <a:tr h="370840">
                <a:tc>
                  <a:txBody>
                    <a:bodyPr/>
                    <a:lstStyle/>
                    <a:p>
                      <a:pPr algn="ctr"/>
                      <a:r>
                        <a:rPr lang="en-US" sz="2400" dirty="0"/>
                        <a:t>C &gt; B</a:t>
                      </a:r>
                    </a:p>
                  </a:txBody>
                  <a:tcPr/>
                </a:tc>
                <a:tc>
                  <a:txBody>
                    <a:bodyPr/>
                    <a:lstStyle/>
                    <a:p>
                      <a:pPr algn="ctr"/>
                      <a:r>
                        <a:rPr lang="en-US" sz="2400" dirty="0"/>
                        <a:t>0.00</a:t>
                      </a:r>
                    </a:p>
                  </a:txBody>
                  <a:tcPr/>
                </a:tc>
                <a:tc>
                  <a:txBody>
                    <a:bodyPr/>
                    <a:lstStyle/>
                    <a:p>
                      <a:pPr algn="ctr"/>
                      <a:endParaRPr lang="en-US" sz="2400" dirty="0"/>
                    </a:p>
                  </a:txBody>
                  <a:tcPr/>
                </a:tc>
                <a:tc>
                  <a:txBody>
                    <a:bodyPr/>
                    <a:lstStyle/>
                    <a:p>
                      <a:pPr algn="ctr"/>
                      <a:r>
                        <a:rPr lang="en-US" sz="2400" dirty="0"/>
                        <a:t>B+C &gt; A+C</a:t>
                      </a:r>
                    </a:p>
                  </a:txBody>
                  <a:tcPr/>
                </a:tc>
                <a:tc>
                  <a:txBody>
                    <a:bodyPr/>
                    <a:lstStyle/>
                    <a:p>
                      <a:pPr algn="ctr"/>
                      <a:r>
                        <a:rPr lang="en-US" sz="2400" dirty="0"/>
                        <a:t>1.00</a:t>
                      </a:r>
                    </a:p>
                  </a:txBody>
                  <a:tcPr/>
                </a:tc>
                <a:extLst>
                  <a:ext uri="{0D108BD9-81ED-4DB2-BD59-A6C34878D82A}">
                    <a16:rowId xmlns:a16="http://schemas.microsoft.com/office/drawing/2014/main" val="46081060"/>
                  </a:ext>
                </a:extLst>
              </a:tr>
              <a:tr h="370840">
                <a:tc>
                  <a:txBody>
                    <a:bodyPr/>
                    <a:lstStyle/>
                    <a:p>
                      <a:pPr algn="ctr"/>
                      <a:r>
                        <a:rPr lang="en-US" sz="2400" dirty="0"/>
                        <a:t>A+B &gt; B</a:t>
                      </a:r>
                    </a:p>
                  </a:txBody>
                  <a:tcPr/>
                </a:tc>
                <a:tc>
                  <a:txBody>
                    <a:bodyPr/>
                    <a:lstStyle/>
                    <a:p>
                      <a:pPr algn="ctr"/>
                      <a:r>
                        <a:rPr lang="en-US" sz="2400" dirty="0"/>
                        <a:t>0.41</a:t>
                      </a:r>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2663512447"/>
                  </a:ext>
                </a:extLst>
              </a:tr>
              <a:tr h="370840">
                <a:tc>
                  <a:txBody>
                    <a:bodyPr/>
                    <a:lstStyle/>
                    <a:p>
                      <a:pPr algn="ctr"/>
                      <a:r>
                        <a:rPr lang="en-US" sz="2400" dirty="0"/>
                        <a:t>A+C &gt; B</a:t>
                      </a:r>
                    </a:p>
                  </a:txBody>
                  <a:tcPr/>
                </a:tc>
                <a:tc>
                  <a:txBody>
                    <a:bodyPr/>
                    <a:lstStyle/>
                    <a:p>
                      <a:pPr algn="ctr"/>
                      <a:r>
                        <a:rPr lang="en-US" sz="2400" dirty="0"/>
                        <a:t>0.00</a:t>
                      </a:r>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3808421543"/>
                  </a:ext>
                </a:extLst>
              </a:tr>
              <a:tr h="370840">
                <a:tc>
                  <a:txBody>
                    <a:bodyPr/>
                    <a:lstStyle/>
                    <a:p>
                      <a:pPr algn="ctr"/>
                      <a:r>
                        <a:rPr lang="en-US" sz="2400" dirty="0"/>
                        <a:t>B+C &gt; B</a:t>
                      </a:r>
                    </a:p>
                  </a:txBody>
                  <a:tcPr/>
                </a:tc>
                <a:tc>
                  <a:txBody>
                    <a:bodyPr/>
                    <a:lstStyle/>
                    <a:p>
                      <a:pPr algn="ctr"/>
                      <a:r>
                        <a:rPr lang="en-US" sz="2400" dirty="0"/>
                        <a:t>1.00</a:t>
                      </a:r>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864631885"/>
                  </a:ext>
                </a:extLst>
              </a:tr>
            </a:tbl>
          </a:graphicData>
        </a:graphic>
      </p:graphicFrame>
      <p:sp>
        <p:nvSpPr>
          <p:cNvPr id="6" name="Rectangle 5">
            <a:extLst>
              <a:ext uri="{FF2B5EF4-FFF2-40B4-BE49-F238E27FC236}">
                <a16:creationId xmlns:a16="http://schemas.microsoft.com/office/drawing/2014/main" id="{15AB31E6-0086-4FFF-A4D1-42DDBD7D1DAC}"/>
              </a:ext>
            </a:extLst>
          </p:cNvPr>
          <p:cNvSpPr/>
          <p:nvPr/>
        </p:nvSpPr>
        <p:spPr>
          <a:xfrm>
            <a:off x="394017" y="228600"/>
            <a:ext cx="7530783" cy="830997"/>
          </a:xfrm>
          <a:prstGeom prst="rect">
            <a:avLst/>
          </a:prstGeom>
        </p:spPr>
        <p:txBody>
          <a:bodyPr wrap="square">
            <a:spAutoFit/>
          </a:bodyPr>
          <a:lstStyle/>
          <a:p>
            <a:pPr marL="0" marR="0" algn="ctr">
              <a:spcBef>
                <a:spcPts val="0"/>
              </a:spcBef>
              <a:spcAft>
                <a:spcPts val="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Posterior probability that survival is at least 10% larger for 50 &lt; t &lt; 74 days (latter 1/3 of study times)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2923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9256EE-61ED-4B52-9EF6-F8B48FB57D49}"/>
              </a:ext>
            </a:extLst>
          </p:cNvPr>
          <p:cNvSpPr>
            <a:spLocks noGrp="1"/>
          </p:cNvSpPr>
          <p:nvPr>
            <p:ph type="ctrTitle"/>
          </p:nvPr>
        </p:nvSpPr>
        <p:spPr/>
        <p:txBody>
          <a:bodyPr/>
          <a:lstStyle/>
          <a:p>
            <a:r>
              <a:rPr lang="en-US" dirty="0"/>
              <a:t>Example #2</a:t>
            </a:r>
          </a:p>
        </p:txBody>
      </p:sp>
      <p:sp>
        <p:nvSpPr>
          <p:cNvPr id="6" name="Subtitle 5">
            <a:extLst>
              <a:ext uri="{FF2B5EF4-FFF2-40B4-BE49-F238E27FC236}">
                <a16:creationId xmlns:a16="http://schemas.microsoft.com/office/drawing/2014/main" id="{8857B3CE-4F5A-4111-8EFD-EA41A224248C}"/>
              </a:ext>
            </a:extLst>
          </p:cNvPr>
          <p:cNvSpPr>
            <a:spLocks noGrp="1"/>
          </p:cNvSpPr>
          <p:nvPr>
            <p:ph type="subTitle" idx="1"/>
          </p:nvPr>
        </p:nvSpPr>
        <p:spPr/>
        <p:txBody>
          <a:bodyPr/>
          <a:lstStyle/>
          <a:p>
            <a:r>
              <a:rPr lang="en-US" dirty="0"/>
              <a:t>Bioassay robustness study</a:t>
            </a:r>
          </a:p>
        </p:txBody>
      </p:sp>
      <p:sp>
        <p:nvSpPr>
          <p:cNvPr id="4" name="Slide Number Placeholder 3">
            <a:extLst>
              <a:ext uri="{FF2B5EF4-FFF2-40B4-BE49-F238E27FC236}">
                <a16:creationId xmlns:a16="http://schemas.microsoft.com/office/drawing/2014/main" id="{F5B849DE-1923-47B0-A6E7-56459BB6E4C7}"/>
              </a:ext>
            </a:extLst>
          </p:cNvPr>
          <p:cNvSpPr>
            <a:spLocks noGrp="1"/>
          </p:cNvSpPr>
          <p:nvPr>
            <p:ph type="sldNum" sz="quarter" idx="12"/>
          </p:nvPr>
        </p:nvSpPr>
        <p:spPr/>
        <p:txBody>
          <a:bodyPr/>
          <a:lstStyle/>
          <a:p>
            <a:pPr>
              <a:defRPr/>
            </a:pPr>
            <a:fld id="{B793B0F8-7753-4FDC-A7BE-1EFB9F5BCC9A}" type="slidenum">
              <a:rPr lang="en-US" smtClean="0"/>
              <a:pPr>
                <a:defRPr/>
              </a:pPr>
              <a:t>28</a:t>
            </a:fld>
            <a:endParaRPr lang="en-US"/>
          </a:p>
        </p:txBody>
      </p:sp>
    </p:spTree>
    <p:extLst>
      <p:ext uri="{BB962C8B-B14F-4D97-AF65-F5344CB8AC3E}">
        <p14:creationId xmlns:p14="http://schemas.microsoft.com/office/powerpoint/2010/main" val="23119514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F1A42ED9-B39C-411C-AFA7-7F53D3E9DDF2}"/>
              </a:ext>
            </a:extLst>
          </p:cNvPr>
          <p:cNvSpPr>
            <a:spLocks noGrp="1"/>
          </p:cNvSpPr>
          <p:nvPr>
            <p:ph type="body" sz="quarter" idx="11"/>
          </p:nvPr>
        </p:nvSpPr>
        <p:spPr/>
        <p:txBody>
          <a:bodyPr/>
          <a:lstStyle/>
          <a:p>
            <a:pPr marL="285750" indent="-285750">
              <a:buFont typeface="Arial" panose="020B0604020202020204" pitchFamily="34" charset="0"/>
              <a:buChar char="•"/>
            </a:pPr>
            <a:r>
              <a:rPr lang="en-US" dirty="0"/>
              <a:t>Desire:  Consistent, high-quality manufacture of a monoclonal antibody (</a:t>
            </a:r>
            <a:r>
              <a:rPr lang="en-US" dirty="0" err="1"/>
              <a:t>mAb</a:t>
            </a:r>
            <a:r>
              <a:rPr lang="en-US" dirty="0"/>
              <a:t>) drug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Goal:  determine a design space (high-quality operating zone) for % purity and % fragments</a:t>
            </a:r>
          </a:p>
          <a:p>
            <a:pPr marL="285750" indent="-285750">
              <a:buFont typeface="Arial" panose="020B0604020202020204" pitchFamily="34" charset="0"/>
              <a:buChar char="•"/>
            </a:pPr>
            <a:endParaRPr lang="en-US" dirty="0"/>
          </a:p>
          <a:p>
            <a:r>
              <a:rPr lang="en-US" dirty="0"/>
              <a:t>This requires bivariate optimization.</a:t>
            </a:r>
          </a:p>
        </p:txBody>
      </p:sp>
      <p:sp>
        <p:nvSpPr>
          <p:cNvPr id="22" name="Title 21">
            <a:extLst>
              <a:ext uri="{FF2B5EF4-FFF2-40B4-BE49-F238E27FC236}">
                <a16:creationId xmlns:a16="http://schemas.microsoft.com/office/drawing/2014/main" id="{DED0AD53-1D01-44E4-9411-12926C34C7E5}"/>
              </a:ext>
            </a:extLst>
          </p:cNvPr>
          <p:cNvSpPr>
            <a:spLocks noGrp="1"/>
          </p:cNvSpPr>
          <p:nvPr>
            <p:ph type="title"/>
          </p:nvPr>
        </p:nvSpPr>
        <p:spPr/>
        <p:txBody>
          <a:bodyPr/>
          <a:lstStyle/>
          <a:p>
            <a:r>
              <a:rPr lang="en-US" dirty="0"/>
              <a:t>Our goal</a:t>
            </a:r>
          </a:p>
        </p:txBody>
      </p:sp>
      <p:sp>
        <p:nvSpPr>
          <p:cNvPr id="21" name="Slide Number Placeholder 20">
            <a:extLst>
              <a:ext uri="{FF2B5EF4-FFF2-40B4-BE49-F238E27FC236}">
                <a16:creationId xmlns:a16="http://schemas.microsoft.com/office/drawing/2014/main" id="{3386F9AB-78D5-48BF-AA23-3D2F6DECBE31}"/>
              </a:ext>
            </a:extLst>
          </p:cNvPr>
          <p:cNvSpPr>
            <a:spLocks noGrp="1"/>
          </p:cNvSpPr>
          <p:nvPr>
            <p:ph type="sldNum" sz="quarter" idx="4"/>
          </p:nvPr>
        </p:nvSpPr>
        <p:spPr/>
        <p:txBody>
          <a:bodyPr/>
          <a:lstStyle/>
          <a:p>
            <a:fld id="{3C4F54F3-C349-4609-AFEE-01462D5C7942}" type="slidenum">
              <a:rPr lang="en-GB" smtClean="0"/>
              <a:pPr/>
              <a:t>29</a:t>
            </a:fld>
            <a:endParaRPr lang="en-GB" dirty="0"/>
          </a:p>
        </p:txBody>
      </p:sp>
    </p:spTree>
    <p:extLst>
      <p:ext uri="{BB962C8B-B14F-4D97-AF65-F5344CB8AC3E}">
        <p14:creationId xmlns:p14="http://schemas.microsoft.com/office/powerpoint/2010/main" val="448406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638988E-E814-4D1A-96B6-F6DE488A7FCD}"/>
              </a:ext>
            </a:extLst>
          </p:cNvPr>
          <p:cNvSpPr>
            <a:spLocks noGrp="1"/>
          </p:cNvSpPr>
          <p:nvPr>
            <p:ph type="sldNum" sz="quarter" idx="12"/>
          </p:nvPr>
        </p:nvSpPr>
        <p:spPr/>
        <p:txBody>
          <a:bodyPr/>
          <a:lstStyle/>
          <a:p>
            <a:pPr>
              <a:defRPr/>
            </a:pPr>
            <a:fld id="{B793B0F8-7753-4FDC-A7BE-1EFB9F5BCC9A}" type="slidenum">
              <a:rPr lang="en-US" smtClean="0"/>
              <a:pPr>
                <a:defRPr/>
              </a:pPr>
              <a:t>3</a:t>
            </a:fld>
            <a:endParaRPr lang="en-US"/>
          </a:p>
        </p:txBody>
      </p:sp>
      <p:sp>
        <p:nvSpPr>
          <p:cNvPr id="6" name="TextBox 5">
            <a:extLst>
              <a:ext uri="{FF2B5EF4-FFF2-40B4-BE49-F238E27FC236}">
                <a16:creationId xmlns:a16="http://schemas.microsoft.com/office/drawing/2014/main" id="{E0F41C4A-EB14-4320-BD2F-3F8D08C59D79}"/>
              </a:ext>
            </a:extLst>
          </p:cNvPr>
          <p:cNvSpPr txBox="1"/>
          <p:nvPr/>
        </p:nvSpPr>
        <p:spPr>
          <a:xfrm>
            <a:off x="152400" y="304800"/>
            <a:ext cx="4271234" cy="369332"/>
          </a:xfrm>
          <a:prstGeom prst="rect">
            <a:avLst/>
          </a:prstGeom>
          <a:noFill/>
        </p:spPr>
        <p:txBody>
          <a:bodyPr wrap="none" rtlCol="0">
            <a:spAutoFit/>
          </a:bodyPr>
          <a:lstStyle/>
          <a:p>
            <a:r>
              <a:rPr lang="en-US" dirty="0">
                <a:hlinkClick r:id="rId2"/>
              </a:rPr>
              <a:t>https://community.amstat.org/biop/home</a:t>
            </a:r>
            <a:endParaRPr lang="en-US" dirty="0"/>
          </a:p>
        </p:txBody>
      </p:sp>
      <p:pic>
        <p:nvPicPr>
          <p:cNvPr id="7" name="Picture 6">
            <a:extLst>
              <a:ext uri="{FF2B5EF4-FFF2-40B4-BE49-F238E27FC236}">
                <a16:creationId xmlns:a16="http://schemas.microsoft.com/office/drawing/2014/main" id="{B0176B90-17FF-45C6-978D-500F264FE4E8}"/>
              </a:ext>
            </a:extLst>
          </p:cNvPr>
          <p:cNvPicPr>
            <a:picLocks noChangeAspect="1"/>
          </p:cNvPicPr>
          <p:nvPr/>
        </p:nvPicPr>
        <p:blipFill>
          <a:blip r:embed="rId3"/>
          <a:stretch>
            <a:fillRect/>
          </a:stretch>
        </p:blipFill>
        <p:spPr>
          <a:xfrm>
            <a:off x="5862" y="1143000"/>
            <a:ext cx="9144000" cy="3471620"/>
          </a:xfrm>
          <a:prstGeom prst="rect">
            <a:avLst/>
          </a:prstGeom>
        </p:spPr>
      </p:pic>
      <p:sp>
        <p:nvSpPr>
          <p:cNvPr id="8" name="TextBox 7">
            <a:extLst>
              <a:ext uri="{FF2B5EF4-FFF2-40B4-BE49-F238E27FC236}">
                <a16:creationId xmlns:a16="http://schemas.microsoft.com/office/drawing/2014/main" id="{ECE7EB9F-AEF1-4D4F-8396-0FBA842E604D}"/>
              </a:ext>
            </a:extLst>
          </p:cNvPr>
          <p:cNvSpPr txBox="1"/>
          <p:nvPr/>
        </p:nvSpPr>
        <p:spPr>
          <a:xfrm>
            <a:off x="7108215" y="457200"/>
            <a:ext cx="1079077"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en-US" dirty="0"/>
              <a:t>ASA-BIOP</a:t>
            </a:r>
          </a:p>
        </p:txBody>
      </p:sp>
    </p:spTree>
    <p:extLst>
      <p:ext uri="{BB962C8B-B14F-4D97-AF65-F5344CB8AC3E}">
        <p14:creationId xmlns:p14="http://schemas.microsoft.com/office/powerpoint/2010/main" val="1286453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74177BAF-FA53-457D-B173-B9D4C65225D4}"/>
              </a:ext>
            </a:extLst>
          </p:cNvPr>
          <p:cNvSpPr>
            <a:spLocks noGrp="1"/>
          </p:cNvSpPr>
          <p:nvPr>
            <p:ph type="sldNum" sz="quarter" idx="4294967295"/>
          </p:nvPr>
        </p:nvSpPr>
        <p:spPr>
          <a:xfrm>
            <a:off x="0" y="5681664"/>
            <a:ext cx="395288" cy="161925"/>
          </a:xfrm>
        </p:spPr>
        <p:txBody>
          <a:bodyPr/>
          <a:lstStyle/>
          <a:p>
            <a:fld id="{3C4F54F3-C349-4609-AFEE-01462D5C7942}" type="slidenum">
              <a:rPr lang="en-GB" smtClean="0"/>
              <a:pPr/>
              <a:t>30</a:t>
            </a:fld>
            <a:endParaRPr lang="en-GB" dirty="0"/>
          </a:p>
        </p:txBody>
      </p:sp>
      <p:pic>
        <p:nvPicPr>
          <p:cNvPr id="22" name="Picture 21">
            <a:extLst>
              <a:ext uri="{FF2B5EF4-FFF2-40B4-BE49-F238E27FC236}">
                <a16:creationId xmlns:a16="http://schemas.microsoft.com/office/drawing/2014/main" id="{4375675C-E3BA-4D68-8640-7E9A7BE3D830}"/>
              </a:ext>
            </a:extLst>
          </p:cNvPr>
          <p:cNvPicPr>
            <a:picLocks noChangeAspect="1"/>
          </p:cNvPicPr>
          <p:nvPr/>
        </p:nvPicPr>
        <p:blipFill>
          <a:blip r:embed="rId2"/>
          <a:stretch>
            <a:fillRect/>
          </a:stretch>
        </p:blipFill>
        <p:spPr>
          <a:xfrm>
            <a:off x="197644" y="2158760"/>
            <a:ext cx="8785978" cy="2379536"/>
          </a:xfrm>
          <a:prstGeom prst="rect">
            <a:avLst/>
          </a:prstGeom>
        </p:spPr>
      </p:pic>
      <p:sp>
        <p:nvSpPr>
          <p:cNvPr id="24" name="TextBox 23">
            <a:extLst>
              <a:ext uri="{FF2B5EF4-FFF2-40B4-BE49-F238E27FC236}">
                <a16:creationId xmlns:a16="http://schemas.microsoft.com/office/drawing/2014/main" id="{0D07D5FA-4C4A-4783-AABB-2A38C9725DE8}"/>
              </a:ext>
            </a:extLst>
          </p:cNvPr>
          <p:cNvSpPr txBox="1"/>
          <p:nvPr/>
        </p:nvSpPr>
        <p:spPr>
          <a:xfrm>
            <a:off x="1125416" y="1326174"/>
            <a:ext cx="4549643" cy="461665"/>
          </a:xfrm>
          <a:prstGeom prst="rect">
            <a:avLst/>
          </a:prstGeom>
          <a:noFill/>
        </p:spPr>
        <p:txBody>
          <a:bodyPr wrap="none" rtlCol="0">
            <a:spAutoFit/>
          </a:bodyPr>
          <a:lstStyle/>
          <a:p>
            <a:r>
              <a:rPr lang="en-US" sz="2400" dirty="0"/>
              <a:t>Steps to obtain humanized </a:t>
            </a:r>
            <a:r>
              <a:rPr lang="en-US" sz="2400" dirty="0" err="1"/>
              <a:t>mAb</a:t>
            </a:r>
            <a:endParaRPr lang="en-US" sz="2400" dirty="0"/>
          </a:p>
        </p:txBody>
      </p:sp>
    </p:spTree>
    <p:extLst>
      <p:ext uri="{BB962C8B-B14F-4D97-AF65-F5344CB8AC3E}">
        <p14:creationId xmlns:p14="http://schemas.microsoft.com/office/powerpoint/2010/main" val="2460162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6B740B-3DBA-4A43-BF88-B5A2FA1B88FD}"/>
              </a:ext>
            </a:extLst>
          </p:cNvPr>
          <p:cNvPicPr>
            <a:picLocks noChangeAspect="1"/>
          </p:cNvPicPr>
          <p:nvPr/>
        </p:nvPicPr>
        <p:blipFill>
          <a:blip r:embed="rId2"/>
          <a:stretch>
            <a:fillRect/>
          </a:stretch>
        </p:blipFill>
        <p:spPr>
          <a:xfrm>
            <a:off x="855786" y="1684707"/>
            <a:ext cx="7422220" cy="4181701"/>
          </a:xfrm>
          <a:prstGeom prst="rect">
            <a:avLst/>
          </a:prstGeom>
        </p:spPr>
      </p:pic>
      <p:sp>
        <p:nvSpPr>
          <p:cNvPr id="3" name="TextBox 2">
            <a:extLst>
              <a:ext uri="{FF2B5EF4-FFF2-40B4-BE49-F238E27FC236}">
                <a16:creationId xmlns:a16="http://schemas.microsoft.com/office/drawing/2014/main" id="{3779A6B9-62CF-4F0B-B835-8F04820CDC7B}"/>
              </a:ext>
            </a:extLst>
          </p:cNvPr>
          <p:cNvSpPr txBox="1"/>
          <p:nvPr/>
        </p:nvSpPr>
        <p:spPr>
          <a:xfrm>
            <a:off x="316523" y="1095341"/>
            <a:ext cx="7357142" cy="461665"/>
          </a:xfrm>
          <a:prstGeom prst="rect">
            <a:avLst/>
          </a:prstGeom>
          <a:noFill/>
        </p:spPr>
        <p:txBody>
          <a:bodyPr wrap="none" rtlCol="0">
            <a:spAutoFit/>
          </a:bodyPr>
          <a:lstStyle/>
          <a:p>
            <a:r>
              <a:rPr lang="en-US" sz="2400" dirty="0"/>
              <a:t>Manufacturing:  Amplification and purification of </a:t>
            </a:r>
            <a:r>
              <a:rPr lang="en-US" sz="2400" dirty="0" err="1"/>
              <a:t>mAb</a:t>
            </a:r>
            <a:endParaRPr lang="en-US" sz="2400" dirty="0"/>
          </a:p>
        </p:txBody>
      </p:sp>
    </p:spTree>
    <p:extLst>
      <p:ext uri="{BB962C8B-B14F-4D97-AF65-F5344CB8AC3E}">
        <p14:creationId xmlns:p14="http://schemas.microsoft.com/office/powerpoint/2010/main" val="39791323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307A-1923-4F0E-A90A-7740B153114E}"/>
              </a:ext>
            </a:extLst>
          </p:cNvPr>
          <p:cNvSpPr>
            <a:spLocks noGrp="1"/>
          </p:cNvSpPr>
          <p:nvPr>
            <p:ph type="title"/>
          </p:nvPr>
        </p:nvSpPr>
        <p:spPr/>
        <p:txBody>
          <a:bodyPr/>
          <a:lstStyle/>
          <a:p>
            <a:r>
              <a:rPr lang="en-US" dirty="0"/>
              <a:t>Measuring %Purity of drug substance</a:t>
            </a:r>
          </a:p>
        </p:txBody>
      </p:sp>
      <p:sp>
        <p:nvSpPr>
          <p:cNvPr id="5" name="Rectangle 4">
            <a:extLst>
              <a:ext uri="{FF2B5EF4-FFF2-40B4-BE49-F238E27FC236}">
                <a16:creationId xmlns:a16="http://schemas.microsoft.com/office/drawing/2014/main" id="{AE7CCA10-F700-48BD-9545-AB00CE987A60}"/>
              </a:ext>
            </a:extLst>
          </p:cNvPr>
          <p:cNvSpPr/>
          <p:nvPr/>
        </p:nvSpPr>
        <p:spPr>
          <a:xfrm>
            <a:off x="866894" y="1544992"/>
            <a:ext cx="6140298" cy="830997"/>
          </a:xfrm>
          <a:prstGeom prst="rect">
            <a:avLst/>
          </a:prstGeom>
        </p:spPr>
        <p:txBody>
          <a:bodyPr wrap="square">
            <a:spAutoFit/>
          </a:bodyPr>
          <a:lstStyle/>
          <a:p>
            <a:r>
              <a:rPr lang="en-US" sz="2400" dirty="0"/>
              <a:t>Bioassay: sodium-dodecyl sulfate capillary electrophoresis (CE-SDS) reducing assay</a:t>
            </a:r>
          </a:p>
        </p:txBody>
      </p:sp>
      <p:pic>
        <p:nvPicPr>
          <p:cNvPr id="8" name="Picture 7">
            <a:extLst>
              <a:ext uri="{FF2B5EF4-FFF2-40B4-BE49-F238E27FC236}">
                <a16:creationId xmlns:a16="http://schemas.microsoft.com/office/drawing/2014/main" id="{355AAE38-E65D-41F4-B30C-E0D5BFDB918E}"/>
              </a:ext>
            </a:extLst>
          </p:cNvPr>
          <p:cNvPicPr>
            <a:picLocks noChangeAspect="1"/>
          </p:cNvPicPr>
          <p:nvPr/>
        </p:nvPicPr>
        <p:blipFill>
          <a:blip r:embed="rId3"/>
          <a:stretch>
            <a:fillRect/>
          </a:stretch>
        </p:blipFill>
        <p:spPr>
          <a:xfrm>
            <a:off x="1348711" y="2463374"/>
            <a:ext cx="5942857" cy="3333333"/>
          </a:xfrm>
          <a:prstGeom prst="rect">
            <a:avLst/>
          </a:prstGeom>
        </p:spPr>
      </p:pic>
    </p:spTree>
    <p:extLst>
      <p:ext uri="{BB962C8B-B14F-4D97-AF65-F5344CB8AC3E}">
        <p14:creationId xmlns:p14="http://schemas.microsoft.com/office/powerpoint/2010/main" val="499852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819E9581-024F-4939-AA63-0BB6855C7DD6}"/>
              </a:ext>
            </a:extLst>
          </p:cNvPr>
          <p:cNvSpPr>
            <a:spLocks noGrp="1"/>
          </p:cNvSpPr>
          <p:nvPr>
            <p:ph type="body" sz="quarter" idx="11"/>
          </p:nvPr>
        </p:nvSpPr>
        <p:spPr>
          <a:xfrm>
            <a:off x="237061" y="2021763"/>
            <a:ext cx="8396800" cy="3571117"/>
          </a:xfrm>
        </p:spPr>
        <p:txBody>
          <a:bodyPr/>
          <a:lstStyle/>
          <a:p>
            <a:pPr marL="342900" indent="-342900">
              <a:buFont typeface="Arial" panose="020B0604020202020204" pitchFamily="34" charset="0"/>
              <a:buChar char="•"/>
            </a:pPr>
            <a:r>
              <a:rPr lang="en-US" dirty="0"/>
              <a:t>Y</a:t>
            </a:r>
            <a:r>
              <a:rPr lang="en-US" baseline="-25000" dirty="0"/>
              <a:t>1</a:t>
            </a:r>
            <a:r>
              <a:rPr lang="en-US" dirty="0"/>
              <a:t> = % LC + HC </a:t>
            </a:r>
            <a:r>
              <a:rPr lang="en-US" dirty="0">
                <a:solidFill>
                  <a:srgbClr val="C00000"/>
                </a:solidFill>
              </a:rPr>
              <a:t>= % Purity</a:t>
            </a:r>
          </a:p>
          <a:p>
            <a:pPr marL="342900" indent="-342900">
              <a:buFont typeface="Arial" panose="020B0604020202020204" pitchFamily="34" charset="0"/>
              <a:buChar char="•"/>
            </a:pPr>
            <a:r>
              <a:rPr lang="en-US" dirty="0"/>
              <a:t>Y</a:t>
            </a:r>
            <a:r>
              <a:rPr lang="en-US" baseline="-25000" dirty="0"/>
              <a:t>2</a:t>
            </a:r>
            <a:r>
              <a:rPr lang="en-US" dirty="0"/>
              <a:t> = % Fragments</a:t>
            </a:r>
          </a:p>
          <a:p>
            <a:pPr marL="342900" indent="-342900">
              <a:buFont typeface="Arial" panose="020B0604020202020204" pitchFamily="34" charset="0"/>
              <a:buChar char="•"/>
            </a:pPr>
            <a:r>
              <a:rPr lang="en-US" dirty="0"/>
              <a:t>Y</a:t>
            </a:r>
            <a:r>
              <a:rPr lang="en-US" baseline="-25000" dirty="0"/>
              <a:t>3</a:t>
            </a:r>
            <a:r>
              <a:rPr lang="en-US" dirty="0"/>
              <a:t> = % Post-HC</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Note that Y</a:t>
            </a:r>
            <a:r>
              <a:rPr lang="en-US" baseline="-25000" dirty="0"/>
              <a:t>1</a:t>
            </a:r>
            <a:r>
              <a:rPr lang="en-US" dirty="0"/>
              <a:t>+Y</a:t>
            </a:r>
            <a:r>
              <a:rPr lang="en-US" baseline="-25000" dirty="0"/>
              <a:t>2</a:t>
            </a:r>
            <a:r>
              <a:rPr lang="en-US" dirty="0"/>
              <a:t>+Y</a:t>
            </a:r>
            <a:r>
              <a:rPr lang="en-US" baseline="-25000" dirty="0"/>
              <a:t>3</a:t>
            </a:r>
            <a:r>
              <a:rPr lang="en-US" dirty="0"/>
              <a:t> = 100%</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We want %Purity </a:t>
            </a:r>
            <a:r>
              <a:rPr lang="en-US" dirty="0">
                <a:sym typeface="Symbol" panose="05050102010706020507" pitchFamily="18" charset="2"/>
              </a:rPr>
              <a:t></a:t>
            </a:r>
            <a:r>
              <a:rPr lang="en-US" dirty="0"/>
              <a:t> 97% and %Fragments </a:t>
            </a:r>
            <a:r>
              <a:rPr lang="en-US" dirty="0">
                <a:sym typeface="Symbol" panose="05050102010706020507" pitchFamily="18" charset="2"/>
              </a:rPr>
              <a:t> 1.5%</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20" name="Title 19">
            <a:extLst>
              <a:ext uri="{FF2B5EF4-FFF2-40B4-BE49-F238E27FC236}">
                <a16:creationId xmlns:a16="http://schemas.microsoft.com/office/drawing/2014/main" id="{0100528A-944E-4351-AD5F-8E960795F54C}"/>
              </a:ext>
            </a:extLst>
          </p:cNvPr>
          <p:cNvSpPr>
            <a:spLocks noGrp="1"/>
          </p:cNvSpPr>
          <p:nvPr>
            <p:ph type="title"/>
          </p:nvPr>
        </p:nvSpPr>
        <p:spPr/>
        <p:txBody>
          <a:bodyPr/>
          <a:lstStyle/>
          <a:p>
            <a:r>
              <a:rPr lang="en-US" dirty="0"/>
              <a:t>Measurements from CE-SDS bioassay</a:t>
            </a:r>
          </a:p>
        </p:txBody>
      </p:sp>
      <p:sp>
        <p:nvSpPr>
          <p:cNvPr id="21" name="Slide Number Placeholder 20">
            <a:extLst>
              <a:ext uri="{FF2B5EF4-FFF2-40B4-BE49-F238E27FC236}">
                <a16:creationId xmlns:a16="http://schemas.microsoft.com/office/drawing/2014/main" id="{8EBF037A-638E-4836-A677-3B73A563AC40}"/>
              </a:ext>
            </a:extLst>
          </p:cNvPr>
          <p:cNvSpPr>
            <a:spLocks noGrp="1"/>
          </p:cNvSpPr>
          <p:nvPr>
            <p:ph type="sldNum" sz="quarter" idx="4"/>
          </p:nvPr>
        </p:nvSpPr>
        <p:spPr/>
        <p:txBody>
          <a:bodyPr/>
          <a:lstStyle/>
          <a:p>
            <a:fld id="{3C4F54F3-C349-4609-AFEE-01462D5C7942}" type="slidenum">
              <a:rPr lang="en-GB" smtClean="0"/>
              <a:pPr/>
              <a:t>33</a:t>
            </a:fld>
            <a:endParaRPr lang="en-GB" dirty="0"/>
          </a:p>
        </p:txBody>
      </p:sp>
    </p:spTree>
    <p:extLst>
      <p:ext uri="{BB962C8B-B14F-4D97-AF65-F5344CB8AC3E}">
        <p14:creationId xmlns:p14="http://schemas.microsoft.com/office/powerpoint/2010/main" val="42136072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4371C-8BDE-4770-84ED-10ACB526E3F5}"/>
              </a:ext>
            </a:extLst>
          </p:cNvPr>
          <p:cNvSpPr>
            <a:spLocks noGrp="1"/>
          </p:cNvSpPr>
          <p:nvPr>
            <p:ph type="title"/>
          </p:nvPr>
        </p:nvSpPr>
        <p:spPr/>
        <p:txBody>
          <a:bodyPr/>
          <a:lstStyle/>
          <a:p>
            <a:r>
              <a:rPr lang="en-US" dirty="0"/>
              <a:t>Manufacturing parameters that affect %purity</a:t>
            </a:r>
          </a:p>
        </p:txBody>
      </p:sp>
      <p:sp>
        <p:nvSpPr>
          <p:cNvPr id="3" name="Text Placeholder 2">
            <a:extLst>
              <a:ext uri="{FF2B5EF4-FFF2-40B4-BE49-F238E27FC236}">
                <a16:creationId xmlns:a16="http://schemas.microsoft.com/office/drawing/2014/main" id="{DC381D60-4B5D-496E-A870-249B7C3EC8C2}"/>
              </a:ext>
            </a:extLst>
          </p:cNvPr>
          <p:cNvSpPr>
            <a:spLocks noGrp="1"/>
          </p:cNvSpPr>
          <p:nvPr>
            <p:ph type="body" sz="quarter" idx="11"/>
          </p:nvPr>
        </p:nvSpPr>
        <p:spPr>
          <a:xfrm>
            <a:off x="237061" y="2021762"/>
            <a:ext cx="8319798" cy="3513366"/>
          </a:xfrm>
        </p:spPr>
        <p:txBody>
          <a:bodyPr/>
          <a:lstStyle/>
          <a:p>
            <a:pPr marL="342900" indent="-342900">
              <a:buFont typeface="Arial" panose="020B0604020202020204" pitchFamily="34" charset="0"/>
              <a:buChar char="•"/>
            </a:pPr>
            <a:r>
              <a:rPr lang="en-US" dirty="0"/>
              <a:t>Bioassay developers top three manufacturing parameters that affect % purity.</a:t>
            </a:r>
          </a:p>
          <a:p>
            <a:pPr marL="342900" indent="-342900">
              <a:buFont typeface="Arial" panose="020B0604020202020204" pitchFamily="34" charset="0"/>
              <a:buChar char="•"/>
            </a:pPr>
            <a:endParaRPr lang="en-US" dirty="0"/>
          </a:p>
          <a:p>
            <a:pPr marL="685800" lvl="1" indent="-342900">
              <a:buFont typeface="Arial" panose="020B0604020202020204" pitchFamily="34" charset="0"/>
              <a:buChar char="•"/>
            </a:pPr>
            <a:r>
              <a:rPr lang="en-US" sz="2400" dirty="0"/>
              <a:t>Sample buffer pH:  6 – 8</a:t>
            </a:r>
          </a:p>
          <a:p>
            <a:pPr marL="685800" lvl="1" indent="-342900">
              <a:buFont typeface="Arial" panose="020B0604020202020204" pitchFamily="34" charset="0"/>
              <a:buChar char="•"/>
            </a:pPr>
            <a:r>
              <a:rPr lang="en-US" sz="2400" dirty="0"/>
              <a:t>Heating temperature (</a:t>
            </a:r>
            <a:r>
              <a:rPr lang="en-US" sz="2400" baseline="30000" dirty="0" err="1"/>
              <a:t>o</a:t>
            </a:r>
            <a:r>
              <a:rPr lang="en-US" sz="2400" dirty="0" err="1"/>
              <a:t>C</a:t>
            </a:r>
            <a:r>
              <a:rPr lang="en-US" sz="2400" dirty="0"/>
              <a:t>):  60 – 80</a:t>
            </a:r>
          </a:p>
          <a:p>
            <a:pPr marL="685800" lvl="1" indent="-342900">
              <a:buFont typeface="Arial" panose="020B0604020202020204" pitchFamily="34" charset="0"/>
              <a:buChar char="•"/>
            </a:pPr>
            <a:r>
              <a:rPr lang="en-US" sz="2400" dirty="0"/>
              <a:t>Heating time (minutes):  6 - 10</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8439167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8C59E903-2402-411C-BFDB-2E889AA2AD36}"/>
              </a:ext>
            </a:extLst>
          </p:cNvPr>
          <p:cNvSpPr>
            <a:spLocks noGrp="1"/>
          </p:cNvSpPr>
          <p:nvPr>
            <p:ph type="title"/>
          </p:nvPr>
        </p:nvSpPr>
        <p:spPr/>
        <p:txBody>
          <a:bodyPr/>
          <a:lstStyle/>
          <a:p>
            <a:r>
              <a:rPr lang="en-US" dirty="0"/>
              <a:t>Experimental Design</a:t>
            </a:r>
          </a:p>
        </p:txBody>
      </p:sp>
      <p:sp>
        <p:nvSpPr>
          <p:cNvPr id="21" name="Slide Number Placeholder 20">
            <a:extLst>
              <a:ext uri="{FF2B5EF4-FFF2-40B4-BE49-F238E27FC236}">
                <a16:creationId xmlns:a16="http://schemas.microsoft.com/office/drawing/2014/main" id="{38FB2A86-F778-40F8-9F1C-D116FB15BC80}"/>
              </a:ext>
            </a:extLst>
          </p:cNvPr>
          <p:cNvSpPr>
            <a:spLocks noGrp="1"/>
          </p:cNvSpPr>
          <p:nvPr>
            <p:ph type="sldNum" sz="quarter" idx="4"/>
          </p:nvPr>
        </p:nvSpPr>
        <p:spPr/>
        <p:txBody>
          <a:bodyPr/>
          <a:lstStyle/>
          <a:p>
            <a:fld id="{3C4F54F3-C349-4609-AFEE-01462D5C7942}" type="slidenum">
              <a:rPr lang="en-GB" smtClean="0"/>
              <a:pPr/>
              <a:t>35</a:t>
            </a:fld>
            <a:endParaRPr lang="en-GB" dirty="0"/>
          </a:p>
        </p:txBody>
      </p:sp>
      <p:pic>
        <p:nvPicPr>
          <p:cNvPr id="24" name="Picture 23">
            <a:extLst>
              <a:ext uri="{FF2B5EF4-FFF2-40B4-BE49-F238E27FC236}">
                <a16:creationId xmlns:a16="http://schemas.microsoft.com/office/drawing/2014/main" id="{C48CEE01-D3E8-47D7-95D3-93972F36817C}"/>
              </a:ext>
            </a:extLst>
          </p:cNvPr>
          <p:cNvPicPr>
            <a:picLocks noChangeAspect="1"/>
          </p:cNvPicPr>
          <p:nvPr/>
        </p:nvPicPr>
        <p:blipFill>
          <a:blip r:embed="rId2"/>
          <a:stretch>
            <a:fillRect/>
          </a:stretch>
        </p:blipFill>
        <p:spPr>
          <a:xfrm>
            <a:off x="149542" y="1463643"/>
            <a:ext cx="6302356" cy="2885222"/>
          </a:xfrm>
          <a:prstGeom prst="rect">
            <a:avLst/>
          </a:prstGeom>
        </p:spPr>
      </p:pic>
      <p:pic>
        <p:nvPicPr>
          <p:cNvPr id="25" name="Picture 24">
            <a:extLst>
              <a:ext uri="{FF2B5EF4-FFF2-40B4-BE49-F238E27FC236}">
                <a16:creationId xmlns:a16="http://schemas.microsoft.com/office/drawing/2014/main" id="{DE952FFF-6DAB-4671-905C-DBEDE54C65A2}"/>
              </a:ext>
            </a:extLst>
          </p:cNvPr>
          <p:cNvPicPr>
            <a:picLocks noChangeAspect="1"/>
          </p:cNvPicPr>
          <p:nvPr/>
        </p:nvPicPr>
        <p:blipFill rotWithShape="1">
          <a:blip r:embed="rId3"/>
          <a:srcRect r="26171"/>
          <a:stretch/>
        </p:blipFill>
        <p:spPr>
          <a:xfrm>
            <a:off x="6451898" y="2812899"/>
            <a:ext cx="2468880" cy="3071933"/>
          </a:xfrm>
          <a:prstGeom prst="rect">
            <a:avLst/>
          </a:prstGeom>
        </p:spPr>
      </p:pic>
      <p:sp>
        <p:nvSpPr>
          <p:cNvPr id="26" name="TextBox 25">
            <a:extLst>
              <a:ext uri="{FF2B5EF4-FFF2-40B4-BE49-F238E27FC236}">
                <a16:creationId xmlns:a16="http://schemas.microsoft.com/office/drawing/2014/main" id="{4501A2C0-8212-4DE3-9F80-0B6FEFD8C3B6}"/>
              </a:ext>
            </a:extLst>
          </p:cNvPr>
          <p:cNvSpPr txBox="1"/>
          <p:nvPr/>
        </p:nvSpPr>
        <p:spPr>
          <a:xfrm>
            <a:off x="6242911" y="2619849"/>
            <a:ext cx="394660" cy="523220"/>
          </a:xfrm>
          <a:prstGeom prst="rect">
            <a:avLst/>
          </a:prstGeom>
          <a:noFill/>
        </p:spPr>
        <p:txBody>
          <a:bodyPr wrap="none" rtlCol="0">
            <a:spAutoFit/>
          </a:bodyPr>
          <a:lstStyle/>
          <a:p>
            <a:r>
              <a:rPr lang="en-US" sz="2800" dirty="0"/>
              <a:t>=</a:t>
            </a:r>
          </a:p>
        </p:txBody>
      </p:sp>
      <p:sp>
        <p:nvSpPr>
          <p:cNvPr id="27" name="TextBox 26">
            <a:extLst>
              <a:ext uri="{FF2B5EF4-FFF2-40B4-BE49-F238E27FC236}">
                <a16:creationId xmlns:a16="http://schemas.microsoft.com/office/drawing/2014/main" id="{EDF1C952-8798-4611-866A-A95FE79F058E}"/>
              </a:ext>
            </a:extLst>
          </p:cNvPr>
          <p:cNvSpPr txBox="1"/>
          <p:nvPr/>
        </p:nvSpPr>
        <p:spPr>
          <a:xfrm>
            <a:off x="4044270" y="4293946"/>
            <a:ext cx="1438214" cy="400110"/>
          </a:xfrm>
          <a:prstGeom prst="rect">
            <a:avLst/>
          </a:prstGeom>
          <a:noFill/>
        </p:spPr>
        <p:txBody>
          <a:bodyPr wrap="none" rtlCol="0">
            <a:spAutoFit/>
          </a:bodyPr>
          <a:lstStyle/>
          <a:p>
            <a:r>
              <a:rPr lang="en-US" sz="2000" dirty="0"/>
              <a:t>Star Points</a:t>
            </a:r>
          </a:p>
        </p:txBody>
      </p:sp>
      <p:sp>
        <p:nvSpPr>
          <p:cNvPr id="29" name="TextBox 28">
            <a:extLst>
              <a:ext uri="{FF2B5EF4-FFF2-40B4-BE49-F238E27FC236}">
                <a16:creationId xmlns:a16="http://schemas.microsoft.com/office/drawing/2014/main" id="{23FDEC70-3FB5-4239-8762-CF3562CEDB09}"/>
              </a:ext>
            </a:extLst>
          </p:cNvPr>
          <p:cNvSpPr txBox="1"/>
          <p:nvPr/>
        </p:nvSpPr>
        <p:spPr>
          <a:xfrm>
            <a:off x="865200" y="4224488"/>
            <a:ext cx="1168910" cy="400110"/>
          </a:xfrm>
          <a:prstGeom prst="rect">
            <a:avLst/>
          </a:prstGeom>
          <a:noFill/>
        </p:spPr>
        <p:txBody>
          <a:bodyPr wrap="none" rtlCol="0">
            <a:spAutoFit/>
          </a:bodyPr>
          <a:lstStyle/>
          <a:p>
            <a:r>
              <a:rPr lang="en-US" sz="2000" dirty="0"/>
              <a:t>Factorial</a:t>
            </a:r>
          </a:p>
        </p:txBody>
      </p:sp>
      <p:sp>
        <p:nvSpPr>
          <p:cNvPr id="30" name="TextBox 29">
            <a:extLst>
              <a:ext uri="{FF2B5EF4-FFF2-40B4-BE49-F238E27FC236}">
                <a16:creationId xmlns:a16="http://schemas.microsoft.com/office/drawing/2014/main" id="{E34C6D8F-9292-4A86-BBB2-B6B940280D02}"/>
              </a:ext>
            </a:extLst>
          </p:cNvPr>
          <p:cNvSpPr txBox="1"/>
          <p:nvPr/>
        </p:nvSpPr>
        <p:spPr>
          <a:xfrm>
            <a:off x="6866169" y="2365297"/>
            <a:ext cx="2273922" cy="707886"/>
          </a:xfrm>
          <a:prstGeom prst="rect">
            <a:avLst/>
          </a:prstGeom>
          <a:noFill/>
        </p:spPr>
        <p:txBody>
          <a:bodyPr wrap="square" rtlCol="0">
            <a:spAutoFit/>
          </a:bodyPr>
          <a:lstStyle/>
          <a:p>
            <a:pPr algn="ctr"/>
            <a:r>
              <a:rPr lang="en-US" sz="2000" dirty="0"/>
              <a:t>Central Composite Design</a:t>
            </a:r>
          </a:p>
        </p:txBody>
      </p:sp>
    </p:spTree>
    <p:extLst>
      <p:ext uri="{BB962C8B-B14F-4D97-AF65-F5344CB8AC3E}">
        <p14:creationId xmlns:p14="http://schemas.microsoft.com/office/powerpoint/2010/main" val="30402299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Central Composite Design</a:t>
            </a:r>
          </a:p>
        </p:txBody>
      </p:sp>
      <p:pic>
        <p:nvPicPr>
          <p:cNvPr id="3" name="Picture 2">
            <a:extLst>
              <a:ext uri="{FF2B5EF4-FFF2-40B4-BE49-F238E27FC236}">
                <a16:creationId xmlns:a16="http://schemas.microsoft.com/office/drawing/2014/main" id="{B92F1107-CF97-47EB-8599-3811C7CA1F0C}"/>
              </a:ext>
            </a:extLst>
          </p:cNvPr>
          <p:cNvPicPr>
            <a:picLocks noChangeAspect="1"/>
          </p:cNvPicPr>
          <p:nvPr/>
        </p:nvPicPr>
        <p:blipFill>
          <a:blip r:embed="rId3"/>
          <a:stretch>
            <a:fillRect/>
          </a:stretch>
        </p:blipFill>
        <p:spPr>
          <a:xfrm>
            <a:off x="2170613" y="1526883"/>
            <a:ext cx="4706520" cy="3804234"/>
          </a:xfrm>
          <a:prstGeom prst="rect">
            <a:avLst/>
          </a:prstGeom>
        </p:spPr>
      </p:pic>
    </p:spTree>
    <p:extLst>
      <p:ext uri="{BB962C8B-B14F-4D97-AF65-F5344CB8AC3E}">
        <p14:creationId xmlns:p14="http://schemas.microsoft.com/office/powerpoint/2010/main" val="24478830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Central Composite Design</a:t>
            </a:r>
          </a:p>
        </p:txBody>
      </p:sp>
      <p:graphicFrame>
        <p:nvGraphicFramePr>
          <p:cNvPr id="4" name="Table 3">
            <a:extLst>
              <a:ext uri="{FF2B5EF4-FFF2-40B4-BE49-F238E27FC236}">
                <a16:creationId xmlns:a16="http://schemas.microsoft.com/office/drawing/2014/main" id="{F71FE15A-4614-4E5B-8DAC-0607CF2EAD77}"/>
              </a:ext>
            </a:extLst>
          </p:cNvPr>
          <p:cNvGraphicFramePr>
            <a:graphicFrameLocks noGrp="1"/>
          </p:cNvGraphicFramePr>
          <p:nvPr>
            <p:extLst>
              <p:ext uri="{D42A27DB-BD31-4B8C-83A1-F6EECF244321}">
                <p14:modId xmlns:p14="http://schemas.microsoft.com/office/powerpoint/2010/main" val="2989653004"/>
              </p:ext>
            </p:extLst>
          </p:nvPr>
        </p:nvGraphicFramePr>
        <p:xfrm>
          <a:off x="246028" y="1295400"/>
          <a:ext cx="6172878" cy="3178429"/>
        </p:xfrm>
        <a:graphic>
          <a:graphicData uri="http://schemas.openxmlformats.org/drawingml/2006/table">
            <a:tbl>
              <a:tblPr>
                <a:tableStyleId>{5C22544A-7EE6-4342-B048-85BDC9FD1C3A}</a:tableStyleId>
              </a:tblPr>
              <a:tblGrid>
                <a:gridCol w="1025254">
                  <a:extLst>
                    <a:ext uri="{9D8B030D-6E8A-4147-A177-3AD203B41FA5}">
                      <a16:colId xmlns:a16="http://schemas.microsoft.com/office/drawing/2014/main" val="1272645760"/>
                    </a:ext>
                  </a:extLst>
                </a:gridCol>
                <a:gridCol w="1858270">
                  <a:extLst>
                    <a:ext uri="{9D8B030D-6E8A-4147-A177-3AD203B41FA5}">
                      <a16:colId xmlns:a16="http://schemas.microsoft.com/office/drawing/2014/main" val="3220819679"/>
                    </a:ext>
                  </a:extLst>
                </a:gridCol>
                <a:gridCol w="2264100">
                  <a:extLst>
                    <a:ext uri="{9D8B030D-6E8A-4147-A177-3AD203B41FA5}">
                      <a16:colId xmlns:a16="http://schemas.microsoft.com/office/drawing/2014/main" val="2357426048"/>
                    </a:ext>
                  </a:extLst>
                </a:gridCol>
                <a:gridCol w="1025254">
                  <a:extLst>
                    <a:ext uri="{9D8B030D-6E8A-4147-A177-3AD203B41FA5}">
                      <a16:colId xmlns:a16="http://schemas.microsoft.com/office/drawing/2014/main" val="2331857649"/>
                    </a:ext>
                  </a:extLst>
                </a:gridCol>
              </a:tblGrid>
              <a:tr h="349504">
                <a:tc>
                  <a:txBody>
                    <a:bodyPr/>
                    <a:lstStyle/>
                    <a:p>
                      <a:pPr algn="ctr" fontAlgn="ctr"/>
                      <a:r>
                        <a:rPr lang="en-US" sz="2000" b="1" u="none" strike="noStrike" dirty="0">
                          <a:effectLst/>
                        </a:rPr>
                        <a:t>Run</a:t>
                      </a:r>
                      <a:endParaRPr lang="en-US" sz="20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1" u="none" strike="noStrike" dirty="0">
                          <a:effectLst/>
                        </a:rPr>
                        <a:t>X</a:t>
                      </a:r>
                      <a:r>
                        <a:rPr lang="en-US" sz="2000" b="1" u="none" strike="noStrike" baseline="-25000" dirty="0">
                          <a:effectLst/>
                        </a:rPr>
                        <a:t>1</a:t>
                      </a:r>
                      <a:endParaRPr lang="en-US" sz="2000" b="1" i="0" u="none" strike="noStrike" baseline="-25000"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1" u="none" strike="noStrike" dirty="0">
                          <a:effectLst/>
                        </a:rPr>
                        <a:t>X</a:t>
                      </a:r>
                      <a:r>
                        <a:rPr lang="en-US" sz="2000" b="1" u="none" strike="noStrike" baseline="-25000" dirty="0">
                          <a:effectLst/>
                        </a:rPr>
                        <a:t>2</a:t>
                      </a:r>
                      <a:endParaRPr lang="en-US" sz="2000" b="1" i="0" u="none" strike="noStrike" baseline="-25000"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600" b="0" i="0" u="none" strike="noStrike" dirty="0">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2629827401"/>
                  </a:ext>
                </a:extLst>
              </a:tr>
              <a:tr h="212490">
                <a:tc>
                  <a:txBody>
                    <a:bodyPr/>
                    <a:lstStyle/>
                    <a:p>
                      <a:pPr algn="ctr" fontAlgn="ctr"/>
                      <a:r>
                        <a:rPr lang="en-US" sz="2000" u="none" strike="noStrike" dirty="0">
                          <a:effectLst/>
                        </a:rPr>
                        <a:t>1</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fontAlgn="ctr"/>
                      <a:r>
                        <a:rPr lang="en-US" sz="2000" b="0" i="0" u="none" strike="noStrike" dirty="0">
                          <a:solidFill>
                            <a:srgbClr val="000000"/>
                          </a:solidFill>
                          <a:effectLst/>
                          <a:latin typeface="Calibri" panose="020F0502020204030204" pitchFamily="34" charset="0"/>
                        </a:rPr>
                        <a:t>-1</a:t>
                      </a:r>
                    </a:p>
                  </a:txBody>
                  <a:tcPr marL="9525" marR="9525" marT="9525" marB="0" anchor="ctr"/>
                </a:tc>
                <a:tc rowSpan="4">
                  <a:txBody>
                    <a:bodyPr/>
                    <a:lstStyle/>
                    <a:p>
                      <a:pPr algn="ctr" fontAlgn="ctr"/>
                      <a:r>
                        <a:rPr lang="en-US" sz="2000" u="none" strike="noStrike">
                          <a:effectLst/>
                        </a:rPr>
                        <a:t>Factorial</a:t>
                      </a:r>
                      <a:endParaRPr lang="en-US" sz="20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0770969"/>
                  </a:ext>
                </a:extLst>
              </a:tr>
              <a:tr h="212490">
                <a:tc>
                  <a:txBody>
                    <a:bodyPr/>
                    <a:lstStyle/>
                    <a:p>
                      <a:pPr algn="ctr" fontAlgn="ctr"/>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fontAlgn="ctr"/>
                      <a:r>
                        <a:rPr lang="en-US" sz="2000" b="0" i="0" u="none" strike="noStrike" dirty="0">
                          <a:solidFill>
                            <a:srgbClr val="000000"/>
                          </a:solidFill>
                          <a:effectLst/>
                          <a:latin typeface="Calibri" panose="020F0502020204030204" pitchFamily="34" charset="0"/>
                        </a:rPr>
                        <a:t>+1</a:t>
                      </a:r>
                    </a:p>
                  </a:txBody>
                  <a:tcPr marL="9525" marR="9525" marT="9525" marB="0" anchor="ctr"/>
                </a:tc>
                <a:tc vMerge="1">
                  <a:txBody>
                    <a:bodyPr/>
                    <a:lstStyle/>
                    <a:p>
                      <a:endParaRPr lang="en-US"/>
                    </a:p>
                  </a:txBody>
                  <a:tcPr/>
                </a:tc>
                <a:extLst>
                  <a:ext uri="{0D108BD9-81ED-4DB2-BD59-A6C34878D82A}">
                    <a16:rowId xmlns:a16="http://schemas.microsoft.com/office/drawing/2014/main" val="2561490683"/>
                  </a:ext>
                </a:extLst>
              </a:tr>
              <a:tr h="212490">
                <a:tc>
                  <a:txBody>
                    <a:bodyPr/>
                    <a:lstStyle/>
                    <a:p>
                      <a:pPr algn="ctr" fontAlgn="ctr"/>
                      <a:r>
                        <a:rPr lang="en-US" sz="2000" u="none" strike="noStrike" dirty="0">
                          <a:effectLst/>
                        </a:rPr>
                        <a:t>3</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fontAlgn="ctr"/>
                      <a:r>
                        <a:rPr lang="en-US" sz="2000" b="0" i="0" u="none" strike="noStrike" dirty="0">
                          <a:solidFill>
                            <a:srgbClr val="000000"/>
                          </a:solidFill>
                          <a:effectLst/>
                          <a:latin typeface="Calibri" panose="020F0502020204030204" pitchFamily="34" charset="0"/>
                        </a:rPr>
                        <a:t>-1</a:t>
                      </a:r>
                    </a:p>
                  </a:txBody>
                  <a:tcPr marL="9525" marR="9525" marT="9525" marB="0" anchor="ctr"/>
                </a:tc>
                <a:tc vMerge="1">
                  <a:txBody>
                    <a:bodyPr/>
                    <a:lstStyle/>
                    <a:p>
                      <a:endParaRPr lang="en-US"/>
                    </a:p>
                  </a:txBody>
                  <a:tcPr/>
                </a:tc>
                <a:extLst>
                  <a:ext uri="{0D108BD9-81ED-4DB2-BD59-A6C34878D82A}">
                    <a16:rowId xmlns:a16="http://schemas.microsoft.com/office/drawing/2014/main" val="3433089302"/>
                  </a:ext>
                </a:extLst>
              </a:tr>
              <a:tr h="212490">
                <a:tc>
                  <a:txBody>
                    <a:bodyPr/>
                    <a:lstStyle/>
                    <a:p>
                      <a:pPr algn="ctr" fontAlgn="ctr"/>
                      <a:r>
                        <a:rPr lang="en-US" sz="2000" u="none" strike="noStrike" dirty="0">
                          <a:effectLst/>
                        </a:rPr>
                        <a:t>4</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i="0" u="none" strike="noStrike" dirty="0">
                          <a:solidFill>
                            <a:srgbClr val="000000"/>
                          </a:solidFill>
                          <a:effectLst/>
                          <a:latin typeface="Calibri" panose="020F0502020204030204" pitchFamily="34" charset="0"/>
                        </a:rPr>
                        <a:t>+1</a:t>
                      </a:r>
                    </a:p>
                  </a:txBody>
                  <a:tcPr marL="9525" marR="9525" marT="9525" marB="0" anchor="ctr"/>
                </a:tc>
                <a:tc>
                  <a:txBody>
                    <a:bodyPr/>
                    <a:lstStyle/>
                    <a:p>
                      <a:pPr algn="ctr" fontAlgn="ctr"/>
                      <a:r>
                        <a:rPr lang="en-US" sz="2000" b="0" i="0" u="none" strike="noStrike" dirty="0">
                          <a:solidFill>
                            <a:srgbClr val="000000"/>
                          </a:solidFill>
                          <a:effectLst/>
                          <a:latin typeface="Calibri" panose="020F0502020204030204" pitchFamily="34" charset="0"/>
                        </a:rPr>
                        <a:t>+1</a:t>
                      </a:r>
                    </a:p>
                  </a:txBody>
                  <a:tcPr marL="9525" marR="9525" marT="9525" marB="0" anchor="ctr"/>
                </a:tc>
                <a:tc vMerge="1">
                  <a:txBody>
                    <a:bodyPr/>
                    <a:lstStyle/>
                    <a:p>
                      <a:endParaRPr lang="en-US"/>
                    </a:p>
                  </a:txBody>
                  <a:tcPr/>
                </a:tc>
                <a:extLst>
                  <a:ext uri="{0D108BD9-81ED-4DB2-BD59-A6C34878D82A}">
                    <a16:rowId xmlns:a16="http://schemas.microsoft.com/office/drawing/2014/main" val="2052226701"/>
                  </a:ext>
                </a:extLst>
              </a:tr>
              <a:tr h="212490">
                <a:tc>
                  <a:txBody>
                    <a:bodyPr/>
                    <a:lstStyle/>
                    <a:p>
                      <a:pPr algn="ctr" fontAlgn="ctr"/>
                      <a:r>
                        <a:rPr lang="en-US" sz="2000" b="0" i="0" u="none" strike="noStrike" dirty="0">
                          <a:solidFill>
                            <a:srgbClr val="000000"/>
                          </a:solidFill>
                          <a:effectLst/>
                          <a:latin typeface="Calibri" panose="020F0502020204030204" pitchFamily="34" charset="0"/>
                        </a:rPr>
                        <a:t>5</a:t>
                      </a:r>
                    </a:p>
                  </a:txBody>
                  <a:tcPr marL="9525" marR="9525" marT="9525" marB="0" anchor="ctr"/>
                </a:tc>
                <a:tc>
                  <a:txBody>
                    <a:bodyPr/>
                    <a:lstStyle/>
                    <a:p>
                      <a:pPr algn="ctr" fontAlgn="ctr"/>
                      <a:r>
                        <a:rPr lang="en-US" sz="2000" b="0" i="0" u="none" strike="noStrike" dirty="0">
                          <a:solidFill>
                            <a:srgbClr val="000000"/>
                          </a:solidFill>
                          <a:effectLst/>
                          <a:latin typeface="Calibri" panose="020F0502020204030204" pitchFamily="34" charset="0"/>
                        </a:rPr>
                        <a:t>0</a:t>
                      </a:r>
                    </a:p>
                  </a:txBody>
                  <a:tcPr marL="9525" marR="9525" marT="9525" marB="0" anchor="ctr"/>
                </a:tc>
                <a:tc>
                  <a:txBody>
                    <a:bodyPr/>
                    <a:lstStyle/>
                    <a:p>
                      <a:pPr algn="ctr" fontAlgn="ctr"/>
                      <a:r>
                        <a:rPr lang="en-US" sz="2000" b="0" i="0" u="none" strike="noStrike" dirty="0">
                          <a:solidFill>
                            <a:srgbClr val="000000"/>
                          </a:solidFill>
                          <a:effectLst/>
                          <a:latin typeface="Calibri" panose="020F0502020204030204" pitchFamily="34" charset="0"/>
                        </a:rPr>
                        <a:t>-</a:t>
                      </a:r>
                      <a:r>
                        <a:rPr lang="en-US" sz="2000" b="0" i="0" u="none" strike="noStrike" dirty="0">
                          <a:solidFill>
                            <a:srgbClr val="000000"/>
                          </a:solidFill>
                          <a:effectLst/>
                          <a:latin typeface="Calibri" panose="020F0502020204030204" pitchFamily="34" charset="0"/>
                          <a:sym typeface="Symbol" panose="05050102010706020507" pitchFamily="18" charset="2"/>
                        </a:rPr>
                        <a:t></a:t>
                      </a:r>
                      <a:endParaRPr lang="en-US" sz="2000" b="0" i="0" u="none" strike="noStrike" dirty="0">
                        <a:solidFill>
                          <a:srgbClr val="000000"/>
                        </a:solidFill>
                        <a:effectLst/>
                        <a:latin typeface="Calibri" panose="020F0502020204030204" pitchFamily="34" charset="0"/>
                      </a:endParaRPr>
                    </a:p>
                  </a:txBody>
                  <a:tcPr marL="9525" marR="9525" marT="9525" marB="0" anchor="ctr"/>
                </a:tc>
                <a:tc rowSpan="4">
                  <a:txBody>
                    <a:bodyPr/>
                    <a:lstStyle/>
                    <a:p>
                      <a:pPr algn="ctr" fontAlgn="ctr"/>
                      <a:r>
                        <a:rPr lang="en-US" sz="2000" u="none" strike="noStrike" dirty="0">
                          <a:effectLst/>
                        </a:rPr>
                        <a:t>Stars</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93021163"/>
                  </a:ext>
                </a:extLst>
              </a:tr>
              <a:tr h="212490">
                <a:tc>
                  <a:txBody>
                    <a:bodyPr/>
                    <a:lstStyle/>
                    <a:p>
                      <a:pPr algn="ctr" fontAlgn="ctr"/>
                      <a:r>
                        <a:rPr lang="en-US" sz="2000" b="0" i="0" u="none" strike="noStrike" dirty="0">
                          <a:solidFill>
                            <a:srgbClr val="000000"/>
                          </a:solidFill>
                          <a:effectLst/>
                          <a:latin typeface="Calibri" panose="020F0502020204030204" pitchFamily="34" charset="0"/>
                        </a:rPr>
                        <a:t>6</a:t>
                      </a:r>
                    </a:p>
                  </a:txBody>
                  <a:tcPr marL="9525" marR="9525" marT="9525" marB="0" anchor="ctr"/>
                </a:tc>
                <a:tc>
                  <a:txBody>
                    <a:bodyPr/>
                    <a:lstStyle/>
                    <a:p>
                      <a:pPr algn="ctr" fontAlgn="ctr"/>
                      <a:r>
                        <a:rPr lang="en-US" sz="2000" b="0" i="0" u="none" strike="noStrike" dirty="0">
                          <a:solidFill>
                            <a:srgbClr val="000000"/>
                          </a:solidFill>
                          <a:effectLst/>
                          <a:latin typeface="Calibri" panose="020F0502020204030204" pitchFamily="34" charset="0"/>
                        </a:rPr>
                        <a:t>-</a:t>
                      </a:r>
                      <a:r>
                        <a:rPr lang="en-US" sz="2000" b="0" i="0" u="none" strike="noStrike" dirty="0">
                          <a:solidFill>
                            <a:srgbClr val="000000"/>
                          </a:solidFill>
                          <a:effectLst/>
                          <a:latin typeface="Calibri" panose="020F0502020204030204" pitchFamily="34" charset="0"/>
                          <a:sym typeface="Symbol" panose="05050102010706020507" pitchFamily="18" charset="2"/>
                        </a:rPr>
                        <a:t></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i="0" u="none" strike="noStrike" dirty="0">
                          <a:solidFill>
                            <a:srgbClr val="000000"/>
                          </a:solidFill>
                          <a:effectLst/>
                          <a:latin typeface="Calibri" panose="020F0502020204030204" pitchFamily="34" charset="0"/>
                        </a:rPr>
                        <a:t>0</a:t>
                      </a:r>
                    </a:p>
                  </a:txBody>
                  <a:tcPr marL="9525" marR="9525" marT="9525" marB="0" anchor="ctr"/>
                </a:tc>
                <a:tc vMerge="1">
                  <a:txBody>
                    <a:bodyPr/>
                    <a:lstStyle/>
                    <a:p>
                      <a:endParaRPr lang="en-US"/>
                    </a:p>
                  </a:txBody>
                  <a:tcPr/>
                </a:tc>
                <a:extLst>
                  <a:ext uri="{0D108BD9-81ED-4DB2-BD59-A6C34878D82A}">
                    <a16:rowId xmlns:a16="http://schemas.microsoft.com/office/drawing/2014/main" val="4217029840"/>
                  </a:ext>
                </a:extLst>
              </a:tr>
              <a:tr h="212490">
                <a:tc>
                  <a:txBody>
                    <a:bodyPr/>
                    <a:lstStyle/>
                    <a:p>
                      <a:pPr algn="ctr" fontAlgn="ctr"/>
                      <a:r>
                        <a:rPr lang="en-US" sz="2000" b="0" i="0" u="none" strike="noStrike" dirty="0">
                          <a:solidFill>
                            <a:srgbClr val="000000"/>
                          </a:solidFill>
                          <a:effectLst/>
                          <a:latin typeface="Calibri" panose="020F0502020204030204" pitchFamily="34" charset="0"/>
                        </a:rPr>
                        <a:t>7</a:t>
                      </a:r>
                    </a:p>
                  </a:txBody>
                  <a:tcPr marL="9525" marR="9525" marT="9525" marB="0" anchor="ctr"/>
                </a:tc>
                <a:tc>
                  <a:txBody>
                    <a:bodyPr/>
                    <a:lstStyle/>
                    <a:p>
                      <a:pPr algn="ctr" fontAlgn="ctr"/>
                      <a:r>
                        <a:rPr lang="en-US" sz="2000" b="0" i="0" u="none" strike="noStrike" dirty="0">
                          <a:solidFill>
                            <a:srgbClr val="000000"/>
                          </a:solidFill>
                          <a:effectLst/>
                          <a:latin typeface="Calibri" panose="020F0502020204030204" pitchFamily="34" charset="0"/>
                        </a:rPr>
                        <a:t>0</a:t>
                      </a:r>
                    </a:p>
                  </a:txBody>
                  <a:tcPr marL="9525" marR="9525" marT="9525" marB="0" anchor="ctr"/>
                </a:tc>
                <a:tc>
                  <a:txBody>
                    <a:bodyPr/>
                    <a:lstStyle/>
                    <a:p>
                      <a:pPr algn="ctr" fontAlgn="ctr"/>
                      <a:r>
                        <a:rPr lang="en-US" sz="2000" b="0" i="0" u="none" strike="noStrike" dirty="0">
                          <a:solidFill>
                            <a:srgbClr val="000000"/>
                          </a:solidFill>
                          <a:effectLst/>
                          <a:latin typeface="Calibri" panose="020F0502020204030204" pitchFamily="34" charset="0"/>
                        </a:rPr>
                        <a:t>+</a:t>
                      </a:r>
                      <a:r>
                        <a:rPr lang="en-US" sz="2000" b="0" i="0" u="none" strike="noStrike" dirty="0">
                          <a:solidFill>
                            <a:srgbClr val="000000"/>
                          </a:solidFill>
                          <a:effectLst/>
                          <a:latin typeface="Calibri" panose="020F0502020204030204" pitchFamily="34" charset="0"/>
                          <a:sym typeface="Symbol" panose="05050102010706020507" pitchFamily="18" charset="2"/>
                        </a:rPr>
                        <a:t></a:t>
                      </a:r>
                      <a:endParaRPr lang="en-US" sz="2000" b="0" i="0" u="none" strike="noStrike" dirty="0">
                        <a:solidFill>
                          <a:srgbClr val="000000"/>
                        </a:solidFill>
                        <a:effectLst/>
                        <a:latin typeface="Calibri" panose="020F0502020204030204" pitchFamily="34" charset="0"/>
                      </a:endParaRPr>
                    </a:p>
                  </a:txBody>
                  <a:tcPr marL="9525" marR="9525" marT="9525" marB="0" anchor="ctr"/>
                </a:tc>
                <a:tc vMerge="1">
                  <a:txBody>
                    <a:bodyPr/>
                    <a:lstStyle/>
                    <a:p>
                      <a:endParaRPr lang="en-US"/>
                    </a:p>
                  </a:txBody>
                  <a:tcPr/>
                </a:tc>
                <a:extLst>
                  <a:ext uri="{0D108BD9-81ED-4DB2-BD59-A6C34878D82A}">
                    <a16:rowId xmlns:a16="http://schemas.microsoft.com/office/drawing/2014/main" val="502718841"/>
                  </a:ext>
                </a:extLst>
              </a:tr>
              <a:tr h="212490">
                <a:tc>
                  <a:txBody>
                    <a:bodyPr/>
                    <a:lstStyle/>
                    <a:p>
                      <a:pPr algn="ctr" fontAlgn="ctr"/>
                      <a:r>
                        <a:rPr lang="en-US" sz="2000" b="0" i="0" u="none" strike="noStrike" dirty="0">
                          <a:solidFill>
                            <a:srgbClr val="000000"/>
                          </a:solidFill>
                          <a:effectLst/>
                          <a:latin typeface="Calibri" panose="020F0502020204030204" pitchFamily="34" charset="0"/>
                        </a:rPr>
                        <a:t>8</a:t>
                      </a:r>
                    </a:p>
                  </a:txBody>
                  <a:tcPr marL="9525" marR="9525" marT="9525" marB="0" anchor="ctr"/>
                </a:tc>
                <a:tc>
                  <a:txBody>
                    <a:bodyPr/>
                    <a:lstStyle/>
                    <a:p>
                      <a:pPr algn="ctr" fontAlgn="ctr"/>
                      <a:r>
                        <a:rPr lang="en-US" sz="2000" b="0" i="0" u="none" strike="noStrike" dirty="0">
                          <a:solidFill>
                            <a:srgbClr val="000000"/>
                          </a:solidFill>
                          <a:effectLst/>
                          <a:latin typeface="Calibri" panose="020F0502020204030204" pitchFamily="34" charset="0"/>
                        </a:rPr>
                        <a:t>+</a:t>
                      </a:r>
                      <a:r>
                        <a:rPr lang="en-US" sz="2000" b="0" i="0" u="none" strike="noStrike" dirty="0">
                          <a:solidFill>
                            <a:srgbClr val="000000"/>
                          </a:solidFill>
                          <a:effectLst/>
                          <a:latin typeface="Calibri" panose="020F0502020204030204" pitchFamily="34" charset="0"/>
                          <a:sym typeface="Symbol" panose="05050102010706020507" pitchFamily="18" charset="2"/>
                        </a:rPr>
                        <a:t></a:t>
                      </a:r>
                      <a:endParaRPr lang="en-US" sz="20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2000" b="0" i="0" u="none" strike="noStrike" dirty="0">
                          <a:solidFill>
                            <a:srgbClr val="000000"/>
                          </a:solidFill>
                          <a:effectLst/>
                          <a:latin typeface="Calibri" panose="020F0502020204030204" pitchFamily="34" charset="0"/>
                        </a:rPr>
                        <a:t>0</a:t>
                      </a:r>
                    </a:p>
                  </a:txBody>
                  <a:tcPr marL="9525" marR="9525" marT="9525" marB="0" anchor="ctr"/>
                </a:tc>
                <a:tc vMerge="1">
                  <a:txBody>
                    <a:bodyPr/>
                    <a:lstStyle/>
                    <a:p>
                      <a:endParaRPr lang="en-US"/>
                    </a:p>
                  </a:txBody>
                  <a:tcPr/>
                </a:tc>
                <a:extLst>
                  <a:ext uri="{0D108BD9-81ED-4DB2-BD59-A6C34878D82A}">
                    <a16:rowId xmlns:a16="http://schemas.microsoft.com/office/drawing/2014/main" val="323679401"/>
                  </a:ext>
                </a:extLst>
              </a:tr>
              <a:tr h="212490">
                <a:tc>
                  <a:txBody>
                    <a:bodyPr/>
                    <a:lstStyle/>
                    <a:p>
                      <a:pPr algn="ctr" fontAlgn="ctr"/>
                      <a:r>
                        <a:rPr lang="en-US" sz="2000" b="0" i="0" u="none" strike="noStrike" dirty="0">
                          <a:solidFill>
                            <a:srgbClr val="000000"/>
                          </a:solidFill>
                          <a:effectLst/>
                          <a:latin typeface="Calibri" panose="020F0502020204030204" pitchFamily="34" charset="0"/>
                        </a:rPr>
                        <a:t>9</a:t>
                      </a:r>
                    </a:p>
                  </a:txBody>
                  <a:tcPr marL="9525" marR="9525" marT="9525" marB="0" anchor="ctr"/>
                </a:tc>
                <a:tc>
                  <a:txBody>
                    <a:bodyPr/>
                    <a:lstStyle/>
                    <a:p>
                      <a:pPr algn="ctr" fontAlgn="ctr"/>
                      <a:r>
                        <a:rPr lang="en-US" sz="2000" b="0" i="0" u="none" strike="noStrike" dirty="0">
                          <a:solidFill>
                            <a:srgbClr val="000000"/>
                          </a:solidFill>
                          <a:effectLst/>
                          <a:latin typeface="Calibri" panose="020F0502020204030204" pitchFamily="34" charset="0"/>
                        </a:rPr>
                        <a:t>0</a:t>
                      </a:r>
                    </a:p>
                  </a:txBody>
                  <a:tcPr marL="9525" marR="9525" marT="9525" marB="0" anchor="ctr"/>
                </a:tc>
                <a:tc>
                  <a:txBody>
                    <a:bodyPr/>
                    <a:lstStyle/>
                    <a:p>
                      <a:pPr algn="ctr" fontAlgn="ctr"/>
                      <a:r>
                        <a:rPr lang="en-US" sz="2000" b="0" i="0" u="none" strike="noStrike" dirty="0">
                          <a:solidFill>
                            <a:srgbClr val="000000"/>
                          </a:solidFill>
                          <a:effectLst/>
                          <a:latin typeface="Calibri" panose="020F0502020204030204" pitchFamily="34" charset="0"/>
                        </a:rPr>
                        <a:t>0</a:t>
                      </a:r>
                    </a:p>
                  </a:txBody>
                  <a:tcPr marL="9525" marR="9525" marT="9525" marB="0" anchor="ctr"/>
                </a:tc>
                <a:tc>
                  <a:txBody>
                    <a:bodyPr/>
                    <a:lstStyle/>
                    <a:p>
                      <a:pPr algn="ctr" fontAlgn="ctr"/>
                      <a:r>
                        <a:rPr lang="en-US" sz="2000" u="none" strike="noStrike" dirty="0">
                          <a:effectLst/>
                        </a:rPr>
                        <a:t>Center</a:t>
                      </a: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7262278"/>
                  </a:ext>
                </a:extLst>
              </a:tr>
            </a:tbl>
          </a:graphicData>
        </a:graphic>
      </p:graphicFrame>
      <p:sp>
        <p:nvSpPr>
          <p:cNvPr id="2" name="TextBox 1">
            <a:extLst>
              <a:ext uri="{FF2B5EF4-FFF2-40B4-BE49-F238E27FC236}">
                <a16:creationId xmlns:a16="http://schemas.microsoft.com/office/drawing/2014/main" id="{DEB46C68-D1D8-40B6-AF92-6B5E10C689C2}"/>
              </a:ext>
            </a:extLst>
          </p:cNvPr>
          <p:cNvSpPr txBox="1"/>
          <p:nvPr/>
        </p:nvSpPr>
        <p:spPr>
          <a:xfrm>
            <a:off x="2133600" y="5193268"/>
            <a:ext cx="3518912" cy="369332"/>
          </a:xfrm>
          <a:prstGeom prst="rect">
            <a:avLst/>
          </a:prstGeom>
          <a:noFill/>
        </p:spPr>
        <p:txBody>
          <a:bodyPr wrap="none" rtlCol="0">
            <a:spAutoFit/>
          </a:bodyPr>
          <a:lstStyle/>
          <a:p>
            <a:r>
              <a:rPr lang="en-US" dirty="0"/>
              <a:t>Center point is usually replicated</a:t>
            </a:r>
          </a:p>
        </p:txBody>
      </p:sp>
      <p:graphicFrame>
        <p:nvGraphicFramePr>
          <p:cNvPr id="5" name="Table 4">
            <a:extLst>
              <a:ext uri="{FF2B5EF4-FFF2-40B4-BE49-F238E27FC236}">
                <a16:creationId xmlns:a16="http://schemas.microsoft.com/office/drawing/2014/main" id="{9F5A79C3-C1E3-4348-93D6-59A2CFA1EE52}"/>
              </a:ext>
            </a:extLst>
          </p:cNvPr>
          <p:cNvGraphicFramePr>
            <a:graphicFrameLocks noGrp="1"/>
          </p:cNvGraphicFramePr>
          <p:nvPr>
            <p:extLst>
              <p:ext uri="{D42A27DB-BD31-4B8C-83A1-F6EECF244321}">
                <p14:modId xmlns:p14="http://schemas.microsoft.com/office/powerpoint/2010/main" val="3184919800"/>
              </p:ext>
            </p:extLst>
          </p:nvPr>
        </p:nvGraphicFramePr>
        <p:xfrm>
          <a:off x="6761026" y="1307923"/>
          <a:ext cx="2264100" cy="3165906"/>
        </p:xfrm>
        <a:graphic>
          <a:graphicData uri="http://schemas.openxmlformats.org/drawingml/2006/table">
            <a:tbl>
              <a:tblPr>
                <a:tableStyleId>{5C22544A-7EE6-4342-B048-85BDC9FD1C3A}</a:tableStyleId>
              </a:tblPr>
              <a:tblGrid>
                <a:gridCol w="2264100">
                  <a:extLst>
                    <a:ext uri="{9D8B030D-6E8A-4147-A177-3AD203B41FA5}">
                      <a16:colId xmlns:a16="http://schemas.microsoft.com/office/drawing/2014/main" val="3417419750"/>
                    </a:ext>
                  </a:extLst>
                </a:gridCol>
              </a:tblGrid>
              <a:tr h="384606">
                <a:tc>
                  <a:txBody>
                    <a:bodyPr/>
                    <a:lstStyle/>
                    <a:p>
                      <a:pPr algn="ctr" fontAlgn="ctr"/>
                      <a:r>
                        <a:rPr lang="en-US" sz="2000" b="1" u="none" strike="noStrike" dirty="0">
                          <a:effectLst/>
                        </a:rPr>
                        <a:t>Y</a:t>
                      </a:r>
                      <a:endParaRPr lang="en-US" sz="2000" b="1" i="0" u="none" strike="noStrike" baseline="-25000"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30921700"/>
                  </a:ext>
                </a:extLst>
              </a:tr>
              <a:tr h="212490">
                <a:tc>
                  <a:txBody>
                    <a:bodyPr/>
                    <a:lstStyle/>
                    <a:p>
                      <a:pPr algn="ctr" fontAlgn="ctr"/>
                      <a:r>
                        <a:rPr lang="en-US" sz="2000" b="0" i="1" u="none" strike="noStrike" dirty="0">
                          <a:solidFill>
                            <a:srgbClr val="000000"/>
                          </a:solidFill>
                          <a:effectLst/>
                          <a:latin typeface="Calibri" panose="020F0502020204030204" pitchFamily="34" charset="0"/>
                        </a:rPr>
                        <a:t>y</a:t>
                      </a:r>
                      <a:r>
                        <a:rPr lang="en-US" sz="2000" b="0" i="0" u="none" strike="noStrike" baseline="-25000" dirty="0">
                          <a:solidFill>
                            <a:srgbClr val="000000"/>
                          </a:solidFill>
                          <a:effectLst/>
                          <a:latin typeface="Calibri" panose="020F0502020204030204" pitchFamily="34" charset="0"/>
                        </a:rPr>
                        <a:t>1</a:t>
                      </a:r>
                    </a:p>
                  </a:txBody>
                  <a:tcPr marL="9525" marR="9525" marT="9525" marB="0" anchor="ctr"/>
                </a:tc>
                <a:extLst>
                  <a:ext uri="{0D108BD9-81ED-4DB2-BD59-A6C34878D82A}">
                    <a16:rowId xmlns:a16="http://schemas.microsoft.com/office/drawing/2014/main" val="1143324544"/>
                  </a:ext>
                </a:extLst>
              </a:tr>
              <a:tr h="212490">
                <a:tc>
                  <a:txBody>
                    <a:bodyPr/>
                    <a:lstStyle/>
                    <a:p>
                      <a:pPr algn="ctr" fontAlgn="ctr"/>
                      <a:r>
                        <a:rPr lang="en-US" sz="2000" b="0" i="1" u="none" strike="noStrike" dirty="0">
                          <a:solidFill>
                            <a:srgbClr val="000000"/>
                          </a:solidFill>
                          <a:effectLst/>
                          <a:latin typeface="Calibri" panose="020F0502020204030204" pitchFamily="34" charset="0"/>
                        </a:rPr>
                        <a:t>Y</a:t>
                      </a:r>
                      <a:r>
                        <a:rPr lang="en-US" sz="2000" b="0" i="0" u="none" strike="noStrike" baseline="-25000" dirty="0">
                          <a:solidFill>
                            <a:srgbClr val="000000"/>
                          </a:solidFill>
                          <a:effectLst/>
                          <a:latin typeface="Calibri" panose="020F0502020204030204" pitchFamily="34" charset="0"/>
                        </a:rPr>
                        <a:t>2</a:t>
                      </a:r>
                    </a:p>
                  </a:txBody>
                  <a:tcPr marL="9525" marR="9525" marT="9525" marB="0" anchor="ctr"/>
                </a:tc>
                <a:extLst>
                  <a:ext uri="{0D108BD9-81ED-4DB2-BD59-A6C34878D82A}">
                    <a16:rowId xmlns:a16="http://schemas.microsoft.com/office/drawing/2014/main" val="4049587505"/>
                  </a:ext>
                </a:extLst>
              </a:tr>
              <a:tr h="1274940">
                <a:tc>
                  <a:txBody>
                    <a:bodyPr/>
                    <a:lstStyle/>
                    <a:p>
                      <a:pPr algn="ctr" fontAlgn="ctr"/>
                      <a:endParaRPr lang="en-US" sz="2000" b="0" i="0" u="none" strike="noStrike" dirty="0">
                        <a:solidFill>
                          <a:srgbClr val="000000"/>
                        </a:solidFill>
                        <a:effectLst/>
                        <a:latin typeface="Calibri" panose="020F0502020204030204" pitchFamily="34" charset="0"/>
                      </a:endParaRPr>
                    </a:p>
                    <a:p>
                      <a:pPr algn="ctr" fontAlgn="ctr"/>
                      <a:r>
                        <a:rPr lang="en-US" sz="2000" b="0" i="0" u="none" strike="noStrike" dirty="0">
                          <a:solidFill>
                            <a:srgbClr val="000000"/>
                          </a:solidFill>
                          <a:effectLst/>
                          <a:latin typeface="Calibri" panose="020F0502020204030204" pitchFamily="34" charset="0"/>
                        </a:rPr>
                        <a:t>.</a:t>
                      </a:r>
                    </a:p>
                    <a:p>
                      <a:pPr algn="ctr" fontAlgn="ctr"/>
                      <a:r>
                        <a:rPr lang="en-US" sz="2000" b="0" i="0" u="none" strike="noStrike" dirty="0">
                          <a:solidFill>
                            <a:srgbClr val="000000"/>
                          </a:solidFill>
                          <a:effectLst/>
                          <a:latin typeface="Calibri" panose="020F0502020204030204" pitchFamily="34" charset="0"/>
                        </a:rPr>
                        <a:t>.</a:t>
                      </a:r>
                    </a:p>
                    <a:p>
                      <a:pPr algn="ctr" fontAlgn="ctr"/>
                      <a:r>
                        <a:rPr lang="en-US" sz="2000" b="0" i="0" u="none" strike="noStrike" dirty="0">
                          <a:solidFill>
                            <a:srgbClr val="000000"/>
                          </a:solidFill>
                          <a:effectLst/>
                          <a:latin typeface="Calibri" panose="020F0502020204030204" pitchFamily="34" charset="0"/>
                        </a:rPr>
                        <a:t>.</a:t>
                      </a:r>
                    </a:p>
                    <a:p>
                      <a:pPr algn="ctr" fontAlgn="ctr"/>
                      <a:endParaRPr lang="en-US" sz="2000" b="0" i="0" u="none" strike="noStrike" dirty="0">
                        <a:solidFill>
                          <a:srgbClr val="000000"/>
                        </a:solidFill>
                        <a:effectLst/>
                        <a:latin typeface="Calibri" panose="020F0502020204030204" pitchFamily="34" charset="0"/>
                      </a:endParaRPr>
                    </a:p>
                    <a:p>
                      <a:pPr algn="ctr" fontAlgn="ctr"/>
                      <a:endParaRPr lang="en-US" sz="20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29520066"/>
                  </a:ext>
                </a:extLst>
              </a:tr>
              <a:tr h="212490">
                <a:tc>
                  <a:txBody>
                    <a:bodyPr/>
                    <a:lstStyle/>
                    <a:p>
                      <a:pPr algn="ctr" fontAlgn="ctr"/>
                      <a:r>
                        <a:rPr lang="en-US" sz="2000" b="0" i="1" u="none" strike="noStrike" dirty="0">
                          <a:solidFill>
                            <a:srgbClr val="000000"/>
                          </a:solidFill>
                          <a:effectLst/>
                          <a:latin typeface="Calibri" panose="020F0502020204030204" pitchFamily="34" charset="0"/>
                        </a:rPr>
                        <a:t>y</a:t>
                      </a:r>
                      <a:r>
                        <a:rPr lang="en-US" sz="2000" b="0" i="0" u="none" strike="noStrike" baseline="-25000" dirty="0">
                          <a:solidFill>
                            <a:srgbClr val="000000"/>
                          </a:solidFill>
                          <a:effectLst/>
                          <a:latin typeface="Calibri" panose="020F0502020204030204" pitchFamily="34" charset="0"/>
                        </a:rPr>
                        <a:t>9</a:t>
                      </a:r>
                    </a:p>
                  </a:txBody>
                  <a:tcPr marL="9525" marR="9525" marT="9525" marB="0" anchor="ctr"/>
                </a:tc>
                <a:extLst>
                  <a:ext uri="{0D108BD9-81ED-4DB2-BD59-A6C34878D82A}">
                    <a16:rowId xmlns:a16="http://schemas.microsoft.com/office/drawing/2014/main" val="1792834751"/>
                  </a:ext>
                </a:extLst>
              </a:tr>
            </a:tbl>
          </a:graphicData>
        </a:graphic>
      </p:graphicFrame>
    </p:spTree>
    <p:extLst>
      <p:ext uri="{BB962C8B-B14F-4D97-AF65-F5344CB8AC3E}">
        <p14:creationId xmlns:p14="http://schemas.microsoft.com/office/powerpoint/2010/main" val="313119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Central Composite Design in 3-D</a:t>
            </a:r>
          </a:p>
        </p:txBody>
      </p:sp>
      <p:grpSp>
        <p:nvGrpSpPr>
          <p:cNvPr id="3" name="Group 2">
            <a:extLst>
              <a:ext uri="{FF2B5EF4-FFF2-40B4-BE49-F238E27FC236}">
                <a16:creationId xmlns:a16="http://schemas.microsoft.com/office/drawing/2014/main" id="{E38AA840-837C-48F5-BBA9-D2969CD662FE}"/>
              </a:ext>
            </a:extLst>
          </p:cNvPr>
          <p:cNvGrpSpPr/>
          <p:nvPr/>
        </p:nvGrpSpPr>
        <p:grpSpPr>
          <a:xfrm>
            <a:off x="838200" y="1219200"/>
            <a:ext cx="8001000" cy="4495799"/>
            <a:chOff x="2041940" y="1169548"/>
            <a:chExt cx="5713188" cy="2804403"/>
          </a:xfrm>
        </p:grpSpPr>
        <p:pic>
          <p:nvPicPr>
            <p:cNvPr id="4" name="Picture 3">
              <a:extLst>
                <a:ext uri="{FF2B5EF4-FFF2-40B4-BE49-F238E27FC236}">
                  <a16:creationId xmlns:a16="http://schemas.microsoft.com/office/drawing/2014/main" id="{534F35D8-29DC-455C-83BE-69E258A03DDA}"/>
                </a:ext>
              </a:extLst>
            </p:cNvPr>
            <p:cNvPicPr>
              <a:picLocks noChangeAspect="1"/>
            </p:cNvPicPr>
            <p:nvPr/>
          </p:nvPicPr>
          <p:blipFill>
            <a:blip r:embed="rId3"/>
            <a:stretch>
              <a:fillRect/>
            </a:stretch>
          </p:blipFill>
          <p:spPr>
            <a:xfrm>
              <a:off x="2041940" y="1169548"/>
              <a:ext cx="5060119" cy="2804403"/>
            </a:xfrm>
            <a:prstGeom prst="rect">
              <a:avLst/>
            </a:prstGeom>
          </p:spPr>
        </p:pic>
        <p:sp>
          <p:nvSpPr>
            <p:cNvPr id="2" name="TextBox 1">
              <a:extLst>
                <a:ext uri="{FF2B5EF4-FFF2-40B4-BE49-F238E27FC236}">
                  <a16:creationId xmlns:a16="http://schemas.microsoft.com/office/drawing/2014/main" id="{67D9B5EB-0D85-405A-8F97-D5FF306D391A}"/>
                </a:ext>
              </a:extLst>
            </p:cNvPr>
            <p:cNvSpPr txBox="1"/>
            <p:nvPr/>
          </p:nvSpPr>
          <p:spPr>
            <a:xfrm>
              <a:off x="6209414" y="1920578"/>
              <a:ext cx="1069524" cy="369332"/>
            </a:xfrm>
            <a:prstGeom prst="rect">
              <a:avLst/>
            </a:prstGeom>
            <a:solidFill>
              <a:schemeClr val="bg1"/>
            </a:solidFill>
          </p:spPr>
          <p:txBody>
            <a:bodyPr wrap="none" rtlCol="0">
              <a:spAutoFit/>
            </a:bodyPr>
            <a:lstStyle/>
            <a:p>
              <a:r>
                <a:rPr lang="en-US" dirty="0"/>
                <a:t>Factorial</a:t>
              </a:r>
            </a:p>
          </p:txBody>
        </p:sp>
        <p:sp>
          <p:nvSpPr>
            <p:cNvPr id="5" name="TextBox 4">
              <a:extLst>
                <a:ext uri="{FF2B5EF4-FFF2-40B4-BE49-F238E27FC236}">
                  <a16:creationId xmlns:a16="http://schemas.microsoft.com/office/drawing/2014/main" id="{B5923B68-5105-490F-8047-9D00FB377194}"/>
                </a:ext>
              </a:extLst>
            </p:cNvPr>
            <p:cNvSpPr txBox="1"/>
            <p:nvPr/>
          </p:nvSpPr>
          <p:spPr>
            <a:xfrm>
              <a:off x="6198292" y="2289910"/>
              <a:ext cx="1287532" cy="369332"/>
            </a:xfrm>
            <a:prstGeom prst="rect">
              <a:avLst/>
            </a:prstGeom>
            <a:solidFill>
              <a:schemeClr val="bg1"/>
            </a:solidFill>
          </p:spPr>
          <p:txBody>
            <a:bodyPr wrap="none" rtlCol="0">
              <a:spAutoFit/>
            </a:bodyPr>
            <a:lstStyle/>
            <a:p>
              <a:r>
                <a:rPr lang="en-US" dirty="0"/>
                <a:t>Star points</a:t>
              </a:r>
            </a:p>
          </p:txBody>
        </p:sp>
        <p:sp>
          <p:nvSpPr>
            <p:cNvPr id="6" name="TextBox 5">
              <a:extLst>
                <a:ext uri="{FF2B5EF4-FFF2-40B4-BE49-F238E27FC236}">
                  <a16:creationId xmlns:a16="http://schemas.microsoft.com/office/drawing/2014/main" id="{E68903CE-FBC1-4643-8FD6-9E205DB26AD2}"/>
                </a:ext>
              </a:extLst>
            </p:cNvPr>
            <p:cNvSpPr txBox="1"/>
            <p:nvPr/>
          </p:nvSpPr>
          <p:spPr>
            <a:xfrm>
              <a:off x="6198292" y="2656064"/>
              <a:ext cx="1556836" cy="369332"/>
            </a:xfrm>
            <a:prstGeom prst="rect">
              <a:avLst/>
            </a:prstGeom>
            <a:solidFill>
              <a:schemeClr val="bg1"/>
            </a:solidFill>
          </p:spPr>
          <p:txBody>
            <a:bodyPr wrap="none" rtlCol="0">
              <a:spAutoFit/>
            </a:bodyPr>
            <a:lstStyle/>
            <a:p>
              <a:r>
                <a:rPr lang="en-US" dirty="0"/>
                <a:t>Center points</a:t>
              </a:r>
            </a:p>
          </p:txBody>
        </p:sp>
      </p:grpSp>
    </p:spTree>
    <p:extLst>
      <p:ext uri="{BB962C8B-B14F-4D97-AF65-F5344CB8AC3E}">
        <p14:creationId xmlns:p14="http://schemas.microsoft.com/office/powerpoint/2010/main" val="509992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15501EF3-9CE8-4868-94AD-C46A40217790}"/>
              </a:ext>
            </a:extLst>
          </p:cNvPr>
          <p:cNvGrpSpPr/>
          <p:nvPr/>
        </p:nvGrpSpPr>
        <p:grpSpPr>
          <a:xfrm>
            <a:off x="5243542" y="3017856"/>
            <a:ext cx="3126645" cy="2904216"/>
            <a:chOff x="5243541" y="2160606"/>
            <a:chExt cx="3126645" cy="2904216"/>
          </a:xfrm>
        </p:grpSpPr>
        <p:pic>
          <p:nvPicPr>
            <p:cNvPr id="31" name="Picture 30">
              <a:extLst>
                <a:ext uri="{FF2B5EF4-FFF2-40B4-BE49-F238E27FC236}">
                  <a16:creationId xmlns:a16="http://schemas.microsoft.com/office/drawing/2014/main" id="{AA118E1E-B2C1-426A-9D39-67B25718936E}"/>
                </a:ext>
              </a:extLst>
            </p:cNvPr>
            <p:cNvPicPr>
              <a:picLocks noChangeAspect="1"/>
            </p:cNvPicPr>
            <p:nvPr/>
          </p:nvPicPr>
          <p:blipFill>
            <a:blip r:embed="rId2"/>
            <a:stretch>
              <a:fillRect/>
            </a:stretch>
          </p:blipFill>
          <p:spPr>
            <a:xfrm>
              <a:off x="5357062" y="2160606"/>
              <a:ext cx="3013124" cy="2904216"/>
            </a:xfrm>
            <a:prstGeom prst="rect">
              <a:avLst/>
            </a:prstGeom>
          </p:spPr>
        </p:pic>
        <p:sp>
          <p:nvSpPr>
            <p:cNvPr id="49" name="TextBox 48">
              <a:extLst>
                <a:ext uri="{FF2B5EF4-FFF2-40B4-BE49-F238E27FC236}">
                  <a16:creationId xmlns:a16="http://schemas.microsoft.com/office/drawing/2014/main" id="{223F7C5E-C3EB-4961-A71D-0C55748D545E}"/>
                </a:ext>
              </a:extLst>
            </p:cNvPr>
            <p:cNvSpPr txBox="1"/>
            <p:nvPr/>
          </p:nvSpPr>
          <p:spPr>
            <a:xfrm>
              <a:off x="6751762" y="4638984"/>
              <a:ext cx="423514" cy="369332"/>
            </a:xfrm>
            <a:prstGeom prst="rect">
              <a:avLst/>
            </a:prstGeom>
            <a:noFill/>
          </p:spPr>
          <p:txBody>
            <a:bodyPr wrap="none" rtlCol="0">
              <a:spAutoFit/>
            </a:bodyPr>
            <a:lstStyle/>
            <a:p>
              <a:r>
                <a:rPr lang="en-US" dirty="0"/>
                <a:t>X</a:t>
              </a:r>
              <a:r>
                <a:rPr lang="en-US" baseline="-25000" dirty="0"/>
                <a:t>1</a:t>
              </a:r>
            </a:p>
          </p:txBody>
        </p:sp>
        <p:sp>
          <p:nvSpPr>
            <p:cNvPr id="50" name="TextBox 49">
              <a:extLst>
                <a:ext uri="{FF2B5EF4-FFF2-40B4-BE49-F238E27FC236}">
                  <a16:creationId xmlns:a16="http://schemas.microsoft.com/office/drawing/2014/main" id="{6DF74861-765E-4B25-AF34-7834EAF1E88F}"/>
                </a:ext>
              </a:extLst>
            </p:cNvPr>
            <p:cNvSpPr txBox="1"/>
            <p:nvPr/>
          </p:nvSpPr>
          <p:spPr>
            <a:xfrm>
              <a:off x="5243541" y="3171908"/>
              <a:ext cx="423514" cy="369332"/>
            </a:xfrm>
            <a:prstGeom prst="rect">
              <a:avLst/>
            </a:prstGeom>
            <a:noFill/>
          </p:spPr>
          <p:txBody>
            <a:bodyPr wrap="none" rtlCol="0">
              <a:spAutoFit/>
            </a:bodyPr>
            <a:lstStyle/>
            <a:p>
              <a:r>
                <a:rPr lang="en-US" dirty="0"/>
                <a:t>X</a:t>
              </a:r>
              <a:r>
                <a:rPr lang="en-US" baseline="-25000" dirty="0"/>
                <a:t>2</a:t>
              </a:r>
            </a:p>
          </p:txBody>
        </p:sp>
      </p:grpSp>
      <p:sp>
        <p:nvSpPr>
          <p:cNvPr id="20" name="Title 19">
            <a:extLst>
              <a:ext uri="{FF2B5EF4-FFF2-40B4-BE49-F238E27FC236}">
                <a16:creationId xmlns:a16="http://schemas.microsoft.com/office/drawing/2014/main" id="{E44AF82E-E24E-4989-A3B1-C9CFDBEC28B8}"/>
              </a:ext>
            </a:extLst>
          </p:cNvPr>
          <p:cNvSpPr>
            <a:spLocks noGrp="1"/>
          </p:cNvSpPr>
          <p:nvPr>
            <p:ph type="title"/>
          </p:nvPr>
        </p:nvSpPr>
        <p:spPr/>
        <p:txBody>
          <a:bodyPr/>
          <a:lstStyle/>
          <a:p>
            <a:r>
              <a:rPr lang="en-US" dirty="0"/>
              <a:t>Quadratic response surface model</a:t>
            </a:r>
          </a:p>
        </p:txBody>
      </p:sp>
      <p:sp>
        <p:nvSpPr>
          <p:cNvPr id="21" name="Slide Number Placeholder 20">
            <a:extLst>
              <a:ext uri="{FF2B5EF4-FFF2-40B4-BE49-F238E27FC236}">
                <a16:creationId xmlns:a16="http://schemas.microsoft.com/office/drawing/2014/main" id="{BCFF0A30-46D1-4B4D-A940-2CEAA58CA221}"/>
              </a:ext>
            </a:extLst>
          </p:cNvPr>
          <p:cNvSpPr>
            <a:spLocks noGrp="1"/>
          </p:cNvSpPr>
          <p:nvPr>
            <p:ph type="sldNum" sz="quarter" idx="4"/>
          </p:nvPr>
        </p:nvSpPr>
        <p:spPr/>
        <p:txBody>
          <a:bodyPr/>
          <a:lstStyle/>
          <a:p>
            <a:fld id="{3C4F54F3-C349-4609-AFEE-01462D5C7942}" type="slidenum">
              <a:rPr lang="en-GB" smtClean="0"/>
              <a:pPr/>
              <a:t>39</a:t>
            </a:fld>
            <a:endParaRPr lang="en-GB" dirty="0"/>
          </a:p>
        </p:txBody>
      </p:sp>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01C23658-4142-402B-8A8C-847D422FDA6F}"/>
                  </a:ext>
                </a:extLst>
              </p:cNvPr>
              <p:cNvSpPr/>
              <p:nvPr/>
            </p:nvSpPr>
            <p:spPr>
              <a:xfrm>
                <a:off x="316800" y="1917893"/>
                <a:ext cx="8278560" cy="46666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𝑌</m:t>
                      </m:r>
                      <m:r>
                        <a:rPr lang="en-US" sz="2400" i="1">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𝑎</m:t>
                          </m:r>
                        </m:e>
                        <m:sub>
                          <m:r>
                            <a:rPr lang="en-US" sz="2400" i="1">
                              <a:solidFill>
                                <a:srgbClr val="FF0000"/>
                              </a:solidFill>
                              <a:latin typeface="Cambria Math" panose="02040503050406030204" pitchFamily="18" charset="0"/>
                            </a:rPr>
                            <m:t>0</m:t>
                          </m:r>
                        </m:sub>
                      </m:sSub>
                      <m:r>
                        <a:rPr lang="en-US" sz="2400" i="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𝑎</m:t>
                          </m:r>
                        </m:e>
                        <m:sub>
                          <m:r>
                            <a:rPr lang="en-US" sz="2400" i="1">
                              <a:solidFill>
                                <a:srgbClr val="FF0000"/>
                              </a:solidFill>
                              <a:latin typeface="Cambria Math" panose="02040503050406030204" pitchFamily="18" charset="0"/>
                            </a:rPr>
                            <m:t>1</m:t>
                          </m:r>
                        </m:sub>
                      </m:sSub>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𝑋</m:t>
                          </m:r>
                        </m:e>
                        <m:sub>
                          <m:r>
                            <a:rPr lang="en-US" sz="2400" i="1">
                              <a:solidFill>
                                <a:srgbClr val="FF0000"/>
                              </a:solidFill>
                              <a:latin typeface="Cambria Math" panose="02040503050406030204" pitchFamily="18" charset="0"/>
                            </a:rPr>
                            <m:t>1</m:t>
                          </m:r>
                        </m:sub>
                      </m:sSub>
                      <m:r>
                        <a:rPr lang="en-US" sz="2400" i="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𝑎</m:t>
                          </m:r>
                        </m:e>
                        <m:sub>
                          <m:r>
                            <a:rPr lang="en-US" sz="2400" i="1">
                              <a:solidFill>
                                <a:srgbClr val="FF0000"/>
                              </a:solidFill>
                              <a:latin typeface="Cambria Math" panose="02040503050406030204" pitchFamily="18" charset="0"/>
                            </a:rPr>
                            <m:t>2</m:t>
                          </m:r>
                        </m:sub>
                      </m:sSub>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𝑋</m:t>
                          </m:r>
                        </m:e>
                        <m:sub>
                          <m:r>
                            <a:rPr lang="en-US" sz="2400" i="1">
                              <a:solidFill>
                                <a:srgbClr val="FF0000"/>
                              </a:solidFill>
                              <a:latin typeface="Cambria Math" panose="02040503050406030204" pitchFamily="18" charset="0"/>
                            </a:rPr>
                            <m:t>2</m:t>
                          </m:r>
                        </m:sub>
                      </m:sSub>
                      <m:r>
                        <a:rPr lang="en-US" sz="2400" i="1">
                          <a:latin typeface="Cambria Math" panose="02040503050406030204" pitchFamily="18" charset="0"/>
                        </a:rPr>
                        <m:t>+</m:t>
                      </m:r>
                      <m:sSub>
                        <m:sSubPr>
                          <m:ctrlPr>
                            <a:rPr lang="en-US" sz="2400" i="1">
                              <a:solidFill>
                                <a:schemeClr val="accent1">
                                  <a:lumMod val="90000"/>
                                  <a:lumOff val="10000"/>
                                </a:schemeClr>
                              </a:solidFill>
                              <a:latin typeface="Cambria Math" panose="02040503050406030204" pitchFamily="18" charset="0"/>
                            </a:rPr>
                          </m:ctrlPr>
                        </m:sSubPr>
                        <m:e>
                          <m:r>
                            <a:rPr lang="en-US" sz="2400" i="1">
                              <a:solidFill>
                                <a:schemeClr val="accent1">
                                  <a:lumMod val="90000"/>
                                  <a:lumOff val="10000"/>
                                </a:schemeClr>
                              </a:solidFill>
                              <a:latin typeface="Cambria Math" panose="02040503050406030204" pitchFamily="18" charset="0"/>
                            </a:rPr>
                            <m:t>𝑎</m:t>
                          </m:r>
                        </m:e>
                        <m:sub>
                          <m:r>
                            <a:rPr lang="en-US" sz="2400" i="1">
                              <a:solidFill>
                                <a:schemeClr val="accent1">
                                  <a:lumMod val="90000"/>
                                  <a:lumOff val="10000"/>
                                </a:schemeClr>
                              </a:solidFill>
                              <a:latin typeface="Cambria Math" panose="02040503050406030204" pitchFamily="18" charset="0"/>
                            </a:rPr>
                            <m:t>11</m:t>
                          </m:r>
                        </m:sub>
                      </m:sSub>
                      <m:sSubSup>
                        <m:sSubSupPr>
                          <m:ctrlPr>
                            <a:rPr lang="en-US" sz="2400" i="1">
                              <a:solidFill>
                                <a:schemeClr val="accent1">
                                  <a:lumMod val="90000"/>
                                  <a:lumOff val="10000"/>
                                </a:schemeClr>
                              </a:solidFill>
                              <a:latin typeface="Cambria Math" panose="02040503050406030204" pitchFamily="18" charset="0"/>
                            </a:rPr>
                          </m:ctrlPr>
                        </m:sSubSupPr>
                        <m:e>
                          <m:r>
                            <a:rPr lang="en-US" sz="2400" i="1">
                              <a:solidFill>
                                <a:schemeClr val="accent1">
                                  <a:lumMod val="90000"/>
                                  <a:lumOff val="10000"/>
                                </a:schemeClr>
                              </a:solidFill>
                              <a:latin typeface="Cambria Math" panose="02040503050406030204" pitchFamily="18" charset="0"/>
                            </a:rPr>
                            <m:t>𝑋</m:t>
                          </m:r>
                        </m:e>
                        <m:sub>
                          <m:r>
                            <a:rPr lang="en-US" sz="2400" i="1">
                              <a:solidFill>
                                <a:schemeClr val="accent1">
                                  <a:lumMod val="90000"/>
                                  <a:lumOff val="10000"/>
                                </a:schemeClr>
                              </a:solidFill>
                              <a:latin typeface="Cambria Math" panose="02040503050406030204" pitchFamily="18" charset="0"/>
                            </a:rPr>
                            <m:t>1</m:t>
                          </m:r>
                        </m:sub>
                        <m:sup>
                          <m:r>
                            <a:rPr lang="en-US" sz="2400" i="1">
                              <a:solidFill>
                                <a:schemeClr val="accent1">
                                  <a:lumMod val="90000"/>
                                  <a:lumOff val="10000"/>
                                </a:schemeClr>
                              </a:solidFill>
                              <a:latin typeface="Cambria Math" panose="02040503050406030204" pitchFamily="18" charset="0"/>
                            </a:rPr>
                            <m:t>2</m:t>
                          </m:r>
                        </m:sup>
                      </m:sSubSup>
                      <m:r>
                        <a:rPr lang="en-US" sz="2400" i="1">
                          <a:solidFill>
                            <a:schemeClr val="accent1">
                              <a:lumMod val="90000"/>
                              <a:lumOff val="10000"/>
                            </a:schemeClr>
                          </a:solidFill>
                          <a:latin typeface="Cambria Math" panose="02040503050406030204" pitchFamily="18" charset="0"/>
                        </a:rPr>
                        <m:t>+</m:t>
                      </m:r>
                      <m:sSub>
                        <m:sSubPr>
                          <m:ctrlPr>
                            <a:rPr lang="en-US" sz="2400" i="1">
                              <a:solidFill>
                                <a:schemeClr val="accent1">
                                  <a:lumMod val="90000"/>
                                  <a:lumOff val="10000"/>
                                </a:schemeClr>
                              </a:solidFill>
                              <a:latin typeface="Cambria Math" panose="02040503050406030204" pitchFamily="18" charset="0"/>
                            </a:rPr>
                          </m:ctrlPr>
                        </m:sSubPr>
                        <m:e>
                          <m:r>
                            <a:rPr lang="en-US" sz="2400" i="1">
                              <a:solidFill>
                                <a:schemeClr val="accent1">
                                  <a:lumMod val="90000"/>
                                  <a:lumOff val="10000"/>
                                </a:schemeClr>
                              </a:solidFill>
                              <a:latin typeface="Cambria Math" panose="02040503050406030204" pitchFamily="18" charset="0"/>
                            </a:rPr>
                            <m:t>𝑎</m:t>
                          </m:r>
                        </m:e>
                        <m:sub>
                          <m:r>
                            <a:rPr lang="en-US" sz="2400" i="1">
                              <a:solidFill>
                                <a:schemeClr val="accent1">
                                  <a:lumMod val="90000"/>
                                  <a:lumOff val="10000"/>
                                </a:schemeClr>
                              </a:solidFill>
                              <a:latin typeface="Cambria Math" panose="02040503050406030204" pitchFamily="18" charset="0"/>
                            </a:rPr>
                            <m:t>22</m:t>
                          </m:r>
                        </m:sub>
                      </m:sSub>
                      <m:sSubSup>
                        <m:sSubSupPr>
                          <m:ctrlPr>
                            <a:rPr lang="en-US" sz="2400" i="1">
                              <a:solidFill>
                                <a:schemeClr val="accent1">
                                  <a:lumMod val="90000"/>
                                  <a:lumOff val="10000"/>
                                </a:schemeClr>
                              </a:solidFill>
                              <a:latin typeface="Cambria Math" panose="02040503050406030204" pitchFamily="18" charset="0"/>
                            </a:rPr>
                          </m:ctrlPr>
                        </m:sSubSupPr>
                        <m:e>
                          <m:r>
                            <a:rPr lang="en-US" sz="2400" i="1">
                              <a:solidFill>
                                <a:schemeClr val="accent1">
                                  <a:lumMod val="90000"/>
                                  <a:lumOff val="10000"/>
                                </a:schemeClr>
                              </a:solidFill>
                              <a:latin typeface="Cambria Math" panose="02040503050406030204" pitchFamily="18" charset="0"/>
                            </a:rPr>
                            <m:t>𝑋</m:t>
                          </m:r>
                        </m:e>
                        <m:sub>
                          <m:r>
                            <a:rPr lang="en-US" sz="2400" i="1">
                              <a:solidFill>
                                <a:schemeClr val="accent1">
                                  <a:lumMod val="90000"/>
                                  <a:lumOff val="10000"/>
                                </a:schemeClr>
                              </a:solidFill>
                              <a:latin typeface="Cambria Math" panose="02040503050406030204" pitchFamily="18" charset="0"/>
                            </a:rPr>
                            <m:t>2</m:t>
                          </m:r>
                        </m:sub>
                        <m:sup>
                          <m:r>
                            <a:rPr lang="en-US" sz="2400" i="1">
                              <a:solidFill>
                                <a:schemeClr val="accent1">
                                  <a:lumMod val="90000"/>
                                  <a:lumOff val="10000"/>
                                </a:schemeClr>
                              </a:solidFill>
                              <a:latin typeface="Cambria Math" panose="02040503050406030204" pitchFamily="18" charset="0"/>
                            </a:rPr>
                            <m:t>2</m:t>
                          </m:r>
                        </m:sup>
                      </m:sSubSup>
                      <m:r>
                        <a:rPr lang="en-US" sz="2400" i="1">
                          <a:latin typeface="Cambria Math" panose="02040503050406030204" pitchFamily="18" charset="0"/>
                        </a:rPr>
                        <m:t>+</m:t>
                      </m:r>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𝑎</m:t>
                          </m:r>
                        </m:e>
                        <m:sub>
                          <m:r>
                            <a:rPr lang="en-US" sz="2400" i="1">
                              <a:solidFill>
                                <a:srgbClr val="7030A0"/>
                              </a:solidFill>
                              <a:latin typeface="Cambria Math" panose="02040503050406030204" pitchFamily="18" charset="0"/>
                            </a:rPr>
                            <m:t>12</m:t>
                          </m:r>
                        </m:sub>
                      </m:sSub>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𝑋</m:t>
                          </m:r>
                        </m:e>
                        <m:sub>
                          <m:r>
                            <a:rPr lang="en-US" sz="2400" i="1">
                              <a:solidFill>
                                <a:srgbClr val="7030A0"/>
                              </a:solidFill>
                              <a:latin typeface="Cambria Math" panose="02040503050406030204" pitchFamily="18" charset="0"/>
                            </a:rPr>
                            <m:t>1</m:t>
                          </m:r>
                        </m:sub>
                      </m:sSub>
                      <m:sSub>
                        <m:sSubPr>
                          <m:ctrlPr>
                            <a:rPr lang="en-US" sz="2400" i="1">
                              <a:solidFill>
                                <a:srgbClr val="7030A0"/>
                              </a:solidFill>
                              <a:latin typeface="Cambria Math" panose="02040503050406030204" pitchFamily="18" charset="0"/>
                            </a:rPr>
                          </m:ctrlPr>
                        </m:sSubPr>
                        <m:e>
                          <m:r>
                            <a:rPr lang="en-US" sz="2400" i="1">
                              <a:solidFill>
                                <a:srgbClr val="7030A0"/>
                              </a:solidFill>
                              <a:latin typeface="Cambria Math" panose="02040503050406030204" pitchFamily="18" charset="0"/>
                            </a:rPr>
                            <m:t>𝑋</m:t>
                          </m:r>
                        </m:e>
                        <m:sub>
                          <m:r>
                            <a:rPr lang="en-US" sz="2400" i="1">
                              <a:solidFill>
                                <a:srgbClr val="7030A0"/>
                              </a:solidFill>
                              <a:latin typeface="Cambria Math" panose="02040503050406030204" pitchFamily="18" charset="0"/>
                            </a:rPr>
                            <m:t>2</m:t>
                          </m:r>
                        </m:sub>
                      </m:sSub>
                      <m:r>
                        <a:rPr lang="en-US" sz="2400" i="1">
                          <a:latin typeface="Cambria Math" panose="02040503050406030204" pitchFamily="18" charset="0"/>
                        </a:rPr>
                        <m:t>+</m:t>
                      </m:r>
                      <m:r>
                        <a:rPr lang="en-US" sz="2400" i="1">
                          <a:latin typeface="Cambria Math" panose="02040503050406030204" pitchFamily="18" charset="0"/>
                        </a:rPr>
                        <m:t>𝑒𝑟𝑟𝑜𝑟</m:t>
                      </m:r>
                    </m:oMath>
                  </m:oMathPara>
                </a14:m>
                <a:endParaRPr lang="en-US" sz="2400" dirty="0"/>
              </a:p>
            </p:txBody>
          </p:sp>
        </mc:Choice>
        <mc:Fallback xmlns="">
          <p:sp>
            <p:nvSpPr>
              <p:cNvPr id="26" name="Rectangle 25">
                <a:extLst>
                  <a:ext uri="{FF2B5EF4-FFF2-40B4-BE49-F238E27FC236}">
                    <a16:creationId xmlns:a16="http://schemas.microsoft.com/office/drawing/2014/main" id="{01C23658-4142-402B-8A8C-847D422FDA6F}"/>
                  </a:ext>
                </a:extLst>
              </p:cNvPr>
              <p:cNvSpPr>
                <a:spLocks noRot="1" noChangeAspect="1" noMove="1" noResize="1" noEditPoints="1" noAdjustHandles="1" noChangeArrowheads="1" noChangeShapeType="1" noTextEdit="1"/>
              </p:cNvSpPr>
              <p:nvPr/>
            </p:nvSpPr>
            <p:spPr>
              <a:xfrm>
                <a:off x="316800" y="1917893"/>
                <a:ext cx="8278560" cy="466666"/>
              </a:xfrm>
              <a:prstGeom prst="rect">
                <a:avLst/>
              </a:prstGeom>
              <a:blipFill>
                <a:blip r:embed="rId3"/>
                <a:stretch>
                  <a:fillRect b="-3947"/>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06F43566-1708-4C58-93DF-0A040211C87A}"/>
              </a:ext>
            </a:extLst>
          </p:cNvPr>
          <p:cNvSpPr txBox="1"/>
          <p:nvPr/>
        </p:nvSpPr>
        <p:spPr>
          <a:xfrm>
            <a:off x="1463041" y="2493260"/>
            <a:ext cx="1661673" cy="400110"/>
          </a:xfrm>
          <a:prstGeom prst="rect">
            <a:avLst/>
          </a:prstGeom>
          <a:noFill/>
        </p:spPr>
        <p:txBody>
          <a:bodyPr wrap="none" rtlCol="0">
            <a:spAutoFit/>
          </a:bodyPr>
          <a:lstStyle/>
          <a:p>
            <a:r>
              <a:rPr lang="en-US" sz="2000" dirty="0">
                <a:solidFill>
                  <a:srgbClr val="FF0000"/>
                </a:solidFill>
              </a:rPr>
              <a:t>Linear Terms</a:t>
            </a:r>
          </a:p>
        </p:txBody>
      </p:sp>
      <p:sp>
        <p:nvSpPr>
          <p:cNvPr id="28" name="TextBox 27">
            <a:extLst>
              <a:ext uri="{FF2B5EF4-FFF2-40B4-BE49-F238E27FC236}">
                <a16:creationId xmlns:a16="http://schemas.microsoft.com/office/drawing/2014/main" id="{E6BED238-7A94-4BB7-A891-51E972F697E4}"/>
              </a:ext>
            </a:extLst>
          </p:cNvPr>
          <p:cNvSpPr txBox="1"/>
          <p:nvPr/>
        </p:nvSpPr>
        <p:spPr>
          <a:xfrm>
            <a:off x="3848500" y="2663227"/>
            <a:ext cx="2059218" cy="400110"/>
          </a:xfrm>
          <a:prstGeom prst="rect">
            <a:avLst/>
          </a:prstGeom>
          <a:noFill/>
        </p:spPr>
        <p:txBody>
          <a:bodyPr wrap="none" rtlCol="0">
            <a:spAutoFit/>
          </a:bodyPr>
          <a:lstStyle/>
          <a:p>
            <a:r>
              <a:rPr lang="en-US" sz="2000" dirty="0">
                <a:solidFill>
                  <a:schemeClr val="accent1">
                    <a:lumMod val="90000"/>
                    <a:lumOff val="10000"/>
                  </a:schemeClr>
                </a:solidFill>
              </a:rPr>
              <a:t>Quadratic Terms</a:t>
            </a:r>
          </a:p>
        </p:txBody>
      </p:sp>
      <p:sp>
        <p:nvSpPr>
          <p:cNvPr id="29" name="TextBox 28">
            <a:extLst>
              <a:ext uri="{FF2B5EF4-FFF2-40B4-BE49-F238E27FC236}">
                <a16:creationId xmlns:a16="http://schemas.microsoft.com/office/drawing/2014/main" id="{DFB4ABAE-692C-41D4-A0CA-9B14080E2B4C}"/>
              </a:ext>
            </a:extLst>
          </p:cNvPr>
          <p:cNvSpPr txBox="1"/>
          <p:nvPr/>
        </p:nvSpPr>
        <p:spPr>
          <a:xfrm>
            <a:off x="6433728" y="2384559"/>
            <a:ext cx="1380506" cy="400110"/>
          </a:xfrm>
          <a:prstGeom prst="rect">
            <a:avLst/>
          </a:prstGeom>
          <a:noFill/>
        </p:spPr>
        <p:txBody>
          <a:bodyPr wrap="none" rtlCol="0">
            <a:spAutoFit/>
          </a:bodyPr>
          <a:lstStyle/>
          <a:p>
            <a:r>
              <a:rPr lang="en-US" sz="2000" dirty="0">
                <a:solidFill>
                  <a:srgbClr val="7030A0"/>
                </a:solidFill>
              </a:rPr>
              <a:t>Interaction</a:t>
            </a:r>
          </a:p>
        </p:txBody>
      </p:sp>
      <p:grpSp>
        <p:nvGrpSpPr>
          <p:cNvPr id="47" name="Group 46">
            <a:extLst>
              <a:ext uri="{FF2B5EF4-FFF2-40B4-BE49-F238E27FC236}">
                <a16:creationId xmlns:a16="http://schemas.microsoft.com/office/drawing/2014/main" id="{AE349779-A1FB-46FF-AF47-6265D4F03866}"/>
              </a:ext>
            </a:extLst>
          </p:cNvPr>
          <p:cNvGrpSpPr/>
          <p:nvPr/>
        </p:nvGrpSpPr>
        <p:grpSpPr>
          <a:xfrm>
            <a:off x="712801" y="3063338"/>
            <a:ext cx="3385029" cy="2858735"/>
            <a:chOff x="712800" y="2206087"/>
            <a:chExt cx="3385029" cy="2858735"/>
          </a:xfrm>
        </p:grpSpPr>
        <p:pic>
          <p:nvPicPr>
            <p:cNvPr id="30" name="Picture 29">
              <a:extLst>
                <a:ext uri="{FF2B5EF4-FFF2-40B4-BE49-F238E27FC236}">
                  <a16:creationId xmlns:a16="http://schemas.microsoft.com/office/drawing/2014/main" id="{FB728986-1432-4CBF-BD02-F0969DEB4ED5}"/>
                </a:ext>
              </a:extLst>
            </p:cNvPr>
            <p:cNvPicPr>
              <a:picLocks noChangeAspect="1"/>
            </p:cNvPicPr>
            <p:nvPr/>
          </p:nvPicPr>
          <p:blipFill>
            <a:blip r:embed="rId4"/>
            <a:stretch>
              <a:fillRect/>
            </a:stretch>
          </p:blipFill>
          <p:spPr>
            <a:xfrm>
              <a:off x="712800" y="2206087"/>
              <a:ext cx="3385029" cy="2858735"/>
            </a:xfrm>
            <a:prstGeom prst="rect">
              <a:avLst/>
            </a:prstGeom>
          </p:spPr>
        </p:pic>
        <p:sp>
          <p:nvSpPr>
            <p:cNvPr id="32" name="TextBox 31">
              <a:extLst>
                <a:ext uri="{FF2B5EF4-FFF2-40B4-BE49-F238E27FC236}">
                  <a16:creationId xmlns:a16="http://schemas.microsoft.com/office/drawing/2014/main" id="{CB28038F-02F5-4ACE-848F-65FAF56CDFE7}"/>
                </a:ext>
              </a:extLst>
            </p:cNvPr>
            <p:cNvSpPr txBox="1"/>
            <p:nvPr/>
          </p:nvSpPr>
          <p:spPr>
            <a:xfrm>
              <a:off x="2810577" y="4583208"/>
              <a:ext cx="423514" cy="369332"/>
            </a:xfrm>
            <a:prstGeom prst="rect">
              <a:avLst/>
            </a:prstGeom>
            <a:noFill/>
          </p:spPr>
          <p:txBody>
            <a:bodyPr wrap="none" rtlCol="0">
              <a:spAutoFit/>
            </a:bodyPr>
            <a:lstStyle/>
            <a:p>
              <a:r>
                <a:rPr lang="en-US" dirty="0"/>
                <a:t>X</a:t>
              </a:r>
              <a:r>
                <a:rPr lang="en-US" baseline="-25000" dirty="0"/>
                <a:t>1</a:t>
              </a:r>
            </a:p>
          </p:txBody>
        </p:sp>
        <p:sp>
          <p:nvSpPr>
            <p:cNvPr id="33" name="TextBox 32">
              <a:extLst>
                <a:ext uri="{FF2B5EF4-FFF2-40B4-BE49-F238E27FC236}">
                  <a16:creationId xmlns:a16="http://schemas.microsoft.com/office/drawing/2014/main" id="{B0BAD6C3-A7F3-45E1-91AA-1F1172B75959}"/>
                </a:ext>
              </a:extLst>
            </p:cNvPr>
            <p:cNvSpPr txBox="1"/>
            <p:nvPr/>
          </p:nvSpPr>
          <p:spPr>
            <a:xfrm>
              <a:off x="1229643" y="4390310"/>
              <a:ext cx="423514" cy="369332"/>
            </a:xfrm>
            <a:prstGeom prst="rect">
              <a:avLst/>
            </a:prstGeom>
            <a:noFill/>
          </p:spPr>
          <p:txBody>
            <a:bodyPr wrap="none" rtlCol="0">
              <a:spAutoFit/>
            </a:bodyPr>
            <a:lstStyle/>
            <a:p>
              <a:r>
                <a:rPr lang="en-US" dirty="0"/>
                <a:t>X</a:t>
              </a:r>
              <a:r>
                <a:rPr lang="en-US" baseline="-25000" dirty="0"/>
                <a:t>2</a:t>
              </a:r>
            </a:p>
          </p:txBody>
        </p:sp>
        <p:sp>
          <p:nvSpPr>
            <p:cNvPr id="34" name="TextBox 33">
              <a:extLst>
                <a:ext uri="{FF2B5EF4-FFF2-40B4-BE49-F238E27FC236}">
                  <a16:creationId xmlns:a16="http://schemas.microsoft.com/office/drawing/2014/main" id="{E24A9D07-E5DE-433A-A355-83A2A129BA57}"/>
                </a:ext>
              </a:extLst>
            </p:cNvPr>
            <p:cNvSpPr txBox="1"/>
            <p:nvPr/>
          </p:nvSpPr>
          <p:spPr>
            <a:xfrm>
              <a:off x="712800" y="3266122"/>
              <a:ext cx="338554" cy="369332"/>
            </a:xfrm>
            <a:prstGeom prst="rect">
              <a:avLst/>
            </a:prstGeom>
            <a:noFill/>
          </p:spPr>
          <p:txBody>
            <a:bodyPr wrap="none" rtlCol="0">
              <a:spAutoFit/>
            </a:bodyPr>
            <a:lstStyle/>
            <a:p>
              <a:r>
                <a:rPr lang="en-US" dirty="0"/>
                <a:t>Y</a:t>
              </a:r>
              <a:endParaRPr lang="en-US" baseline="-25000" dirty="0"/>
            </a:p>
          </p:txBody>
        </p:sp>
      </p:grpSp>
      <p:sp>
        <p:nvSpPr>
          <p:cNvPr id="35" name="Oval 34">
            <a:extLst>
              <a:ext uri="{FF2B5EF4-FFF2-40B4-BE49-F238E27FC236}">
                <a16:creationId xmlns:a16="http://schemas.microsoft.com/office/drawing/2014/main" id="{5CCB3706-EFF7-4CA4-82E4-9CF0D33A2669}"/>
              </a:ext>
            </a:extLst>
          </p:cNvPr>
          <p:cNvSpPr/>
          <p:nvPr/>
        </p:nvSpPr>
        <p:spPr>
          <a:xfrm rot="3160299">
            <a:off x="6512663" y="3985592"/>
            <a:ext cx="901712" cy="644892"/>
          </a:xfrm>
          <a:prstGeom prst="ellipse">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A36187FD-1A08-400E-9EF0-BD2F83ABBF68}"/>
              </a:ext>
            </a:extLst>
          </p:cNvPr>
          <p:cNvSpPr txBox="1"/>
          <p:nvPr/>
        </p:nvSpPr>
        <p:spPr>
          <a:xfrm>
            <a:off x="3910703" y="4923296"/>
            <a:ext cx="1582484" cy="369332"/>
          </a:xfrm>
          <a:prstGeom prst="rect">
            <a:avLst/>
          </a:prstGeom>
          <a:noFill/>
        </p:spPr>
        <p:txBody>
          <a:bodyPr wrap="none" rtlCol="0">
            <a:spAutoFit/>
          </a:bodyPr>
          <a:lstStyle/>
          <a:p>
            <a:r>
              <a:rPr lang="en-US" dirty="0"/>
              <a:t>Design space</a:t>
            </a:r>
          </a:p>
        </p:txBody>
      </p:sp>
      <p:sp>
        <p:nvSpPr>
          <p:cNvPr id="39" name="Rectangle 38">
            <a:extLst>
              <a:ext uri="{FF2B5EF4-FFF2-40B4-BE49-F238E27FC236}">
                <a16:creationId xmlns:a16="http://schemas.microsoft.com/office/drawing/2014/main" id="{A7C8B4A6-D499-459F-B985-0564A53A7566}"/>
              </a:ext>
            </a:extLst>
          </p:cNvPr>
          <p:cNvSpPr/>
          <p:nvPr/>
        </p:nvSpPr>
        <p:spPr>
          <a:xfrm>
            <a:off x="6665818" y="4186595"/>
            <a:ext cx="595402" cy="1230334"/>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968E14F-8553-496F-A7F6-84D15B49DE87}"/>
              </a:ext>
            </a:extLst>
          </p:cNvPr>
          <p:cNvSpPr/>
          <p:nvPr/>
        </p:nvSpPr>
        <p:spPr>
          <a:xfrm rot="5400000">
            <a:off x="6077534" y="3672633"/>
            <a:ext cx="595402" cy="1127791"/>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AC515E3E-ECF6-4717-A4D7-501BBB369572}"/>
              </a:ext>
            </a:extLst>
          </p:cNvPr>
          <p:cNvCxnSpPr>
            <a:cxnSpLocks/>
          </p:cNvCxnSpPr>
          <p:nvPr/>
        </p:nvCxnSpPr>
        <p:spPr>
          <a:xfrm flipV="1">
            <a:off x="4701946" y="4275047"/>
            <a:ext cx="959555" cy="587026"/>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C1F40357-B5D4-4F53-85B6-4B16B74250B1}"/>
              </a:ext>
            </a:extLst>
          </p:cNvPr>
          <p:cNvCxnSpPr>
            <a:cxnSpLocks/>
          </p:cNvCxnSpPr>
          <p:nvPr/>
        </p:nvCxnSpPr>
        <p:spPr>
          <a:xfrm>
            <a:off x="5150889" y="5308017"/>
            <a:ext cx="1724179"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9DAD3732-41A4-4FC2-A6B8-A13B95FEAEC0}"/>
              </a:ext>
            </a:extLst>
          </p:cNvPr>
          <p:cNvSpPr/>
          <p:nvPr/>
        </p:nvSpPr>
        <p:spPr>
          <a:xfrm rot="2362159">
            <a:off x="2041255" y="3801401"/>
            <a:ext cx="699902" cy="455515"/>
          </a:xfrm>
          <a:prstGeom prst="ellipse">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460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8" grpId="0"/>
      <p:bldP spid="39" grpId="0" animBg="1"/>
      <p:bldP spid="40" grpId="0" animBg="1"/>
      <p:bldP spid="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F3BE01-CE09-4219-848A-742383CE80DC}"/>
              </a:ext>
            </a:extLst>
          </p:cNvPr>
          <p:cNvSpPr>
            <a:spLocks noGrp="1"/>
          </p:cNvSpPr>
          <p:nvPr>
            <p:ph type="sldNum" sz="quarter" idx="12"/>
          </p:nvPr>
        </p:nvSpPr>
        <p:spPr/>
        <p:txBody>
          <a:bodyPr/>
          <a:lstStyle/>
          <a:p>
            <a:pPr>
              <a:defRPr/>
            </a:pPr>
            <a:fld id="{F3A64877-99B6-407D-BD21-3B5F2B099E99}" type="slidenum">
              <a:rPr lang="en-US" smtClean="0"/>
              <a:pPr>
                <a:defRPr/>
              </a:pPr>
              <a:t>4</a:t>
            </a:fld>
            <a:endParaRPr lang="en-US"/>
          </a:p>
        </p:txBody>
      </p:sp>
      <p:sp>
        <p:nvSpPr>
          <p:cNvPr id="3" name="Rectangle 2">
            <a:extLst>
              <a:ext uri="{FF2B5EF4-FFF2-40B4-BE49-F238E27FC236}">
                <a16:creationId xmlns:a16="http://schemas.microsoft.com/office/drawing/2014/main" id="{A9DAE4D2-FCE8-40B3-8525-8D44B8622765}"/>
              </a:ext>
            </a:extLst>
          </p:cNvPr>
          <p:cNvSpPr/>
          <p:nvPr/>
        </p:nvSpPr>
        <p:spPr>
          <a:xfrm>
            <a:off x="304800" y="457200"/>
            <a:ext cx="5943600" cy="369332"/>
          </a:xfrm>
          <a:prstGeom prst="rect">
            <a:avLst/>
          </a:prstGeom>
        </p:spPr>
        <p:txBody>
          <a:bodyPr wrap="square">
            <a:spAutoFit/>
          </a:bodyPr>
          <a:lstStyle/>
          <a:p>
            <a:r>
              <a:rPr lang="en-US" dirty="0">
                <a:hlinkClick r:id="rId2"/>
              </a:rPr>
              <a:t>https://community.amstat.org/biop/events/ncb/index</a:t>
            </a:r>
            <a:endParaRPr lang="en-US" dirty="0"/>
          </a:p>
        </p:txBody>
      </p:sp>
      <p:pic>
        <p:nvPicPr>
          <p:cNvPr id="4" name="Picture 3">
            <a:extLst>
              <a:ext uri="{FF2B5EF4-FFF2-40B4-BE49-F238E27FC236}">
                <a16:creationId xmlns:a16="http://schemas.microsoft.com/office/drawing/2014/main" id="{21128921-5165-465F-8DE2-3B7975A358C9}"/>
              </a:ext>
            </a:extLst>
          </p:cNvPr>
          <p:cNvPicPr>
            <a:picLocks noChangeAspect="1"/>
          </p:cNvPicPr>
          <p:nvPr/>
        </p:nvPicPr>
        <p:blipFill>
          <a:blip r:embed="rId3"/>
          <a:stretch>
            <a:fillRect/>
          </a:stretch>
        </p:blipFill>
        <p:spPr>
          <a:xfrm>
            <a:off x="0" y="1801872"/>
            <a:ext cx="9144000" cy="3254256"/>
          </a:xfrm>
          <a:prstGeom prst="rect">
            <a:avLst/>
          </a:prstGeom>
        </p:spPr>
      </p:pic>
      <p:sp>
        <p:nvSpPr>
          <p:cNvPr id="5" name="TextBox 4">
            <a:extLst>
              <a:ext uri="{FF2B5EF4-FFF2-40B4-BE49-F238E27FC236}">
                <a16:creationId xmlns:a16="http://schemas.microsoft.com/office/drawing/2014/main" id="{37319E0D-9382-422E-8DDF-BECAB8A256C4}"/>
              </a:ext>
            </a:extLst>
          </p:cNvPr>
          <p:cNvSpPr txBox="1"/>
          <p:nvPr/>
        </p:nvSpPr>
        <p:spPr>
          <a:xfrm>
            <a:off x="7108215" y="457200"/>
            <a:ext cx="1079077"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en-US" dirty="0"/>
              <a:t>ASA-BIOP</a:t>
            </a:r>
          </a:p>
        </p:txBody>
      </p:sp>
    </p:spTree>
    <p:extLst>
      <p:ext uri="{BB962C8B-B14F-4D97-AF65-F5344CB8AC3E}">
        <p14:creationId xmlns:p14="http://schemas.microsoft.com/office/powerpoint/2010/main" val="34986337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p:cNvSpPr>
            <a:spLocks noGrp="1"/>
          </p:cNvSpPr>
          <p:nvPr>
            <p:ph type="sldNum" sz="quarter" idx="4294967295"/>
          </p:nvPr>
        </p:nvSpPr>
        <p:spPr>
          <a:xfrm>
            <a:off x="0" y="5681664"/>
            <a:ext cx="395288" cy="161925"/>
          </a:xfrm>
        </p:spPr>
        <p:txBody>
          <a:bodyPr/>
          <a:lstStyle/>
          <a:p>
            <a:fld id="{3C4F54F3-C349-4609-AFEE-01462D5C7942}" type="slidenum">
              <a:rPr lang="en-GB" smtClean="0"/>
              <a:pPr/>
              <a:t>40</a:t>
            </a:fld>
            <a:endParaRPr lang="en-GB" dirty="0"/>
          </a:p>
        </p:txBody>
      </p:sp>
      <p:sp>
        <p:nvSpPr>
          <p:cNvPr id="23" name="TextBox 22"/>
          <p:cNvSpPr txBox="1"/>
          <p:nvPr/>
        </p:nvSpPr>
        <p:spPr>
          <a:xfrm>
            <a:off x="164757" y="972580"/>
            <a:ext cx="6712094" cy="369332"/>
          </a:xfrm>
          <a:prstGeom prst="rect">
            <a:avLst/>
          </a:prstGeom>
          <a:noFill/>
        </p:spPr>
        <p:txBody>
          <a:bodyPr wrap="none" rtlCol="0">
            <a:spAutoFit/>
          </a:bodyPr>
          <a:lstStyle/>
          <a:p>
            <a:r>
              <a:rPr lang="en-US" dirty="0"/>
              <a:t>Experimental Design:  Each run repeated 3 times independently</a:t>
            </a:r>
          </a:p>
        </p:txBody>
      </p:sp>
      <p:graphicFrame>
        <p:nvGraphicFramePr>
          <p:cNvPr id="2" name="Table 1">
            <a:extLst>
              <a:ext uri="{FF2B5EF4-FFF2-40B4-BE49-F238E27FC236}">
                <a16:creationId xmlns:a16="http://schemas.microsoft.com/office/drawing/2014/main" id="{276B1AFF-DF1C-4DA3-853C-3176BE8E757C}"/>
              </a:ext>
            </a:extLst>
          </p:cNvPr>
          <p:cNvGraphicFramePr>
            <a:graphicFrameLocks noGrp="1"/>
          </p:cNvGraphicFramePr>
          <p:nvPr>
            <p:extLst/>
          </p:nvPr>
        </p:nvGraphicFramePr>
        <p:xfrm>
          <a:off x="904777" y="1341912"/>
          <a:ext cx="7603959" cy="4438446"/>
        </p:xfrm>
        <a:graphic>
          <a:graphicData uri="http://schemas.openxmlformats.org/drawingml/2006/table">
            <a:tbl>
              <a:tblPr>
                <a:tableStyleId>{5C22544A-7EE6-4342-B048-85BDC9FD1C3A}</a:tableStyleId>
              </a:tblPr>
              <a:tblGrid>
                <a:gridCol w="1025254">
                  <a:extLst>
                    <a:ext uri="{9D8B030D-6E8A-4147-A177-3AD203B41FA5}">
                      <a16:colId xmlns:a16="http://schemas.microsoft.com/office/drawing/2014/main" val="1272645760"/>
                    </a:ext>
                  </a:extLst>
                </a:gridCol>
                <a:gridCol w="1858270">
                  <a:extLst>
                    <a:ext uri="{9D8B030D-6E8A-4147-A177-3AD203B41FA5}">
                      <a16:colId xmlns:a16="http://schemas.microsoft.com/office/drawing/2014/main" val="3220819679"/>
                    </a:ext>
                  </a:extLst>
                </a:gridCol>
                <a:gridCol w="2264100">
                  <a:extLst>
                    <a:ext uri="{9D8B030D-6E8A-4147-A177-3AD203B41FA5}">
                      <a16:colId xmlns:a16="http://schemas.microsoft.com/office/drawing/2014/main" val="2357426048"/>
                    </a:ext>
                  </a:extLst>
                </a:gridCol>
                <a:gridCol w="1431081">
                  <a:extLst>
                    <a:ext uri="{9D8B030D-6E8A-4147-A177-3AD203B41FA5}">
                      <a16:colId xmlns:a16="http://schemas.microsoft.com/office/drawing/2014/main" val="1291302633"/>
                    </a:ext>
                  </a:extLst>
                </a:gridCol>
                <a:gridCol w="1025254">
                  <a:extLst>
                    <a:ext uri="{9D8B030D-6E8A-4147-A177-3AD203B41FA5}">
                      <a16:colId xmlns:a16="http://schemas.microsoft.com/office/drawing/2014/main" val="2331857649"/>
                    </a:ext>
                  </a:extLst>
                </a:gridCol>
              </a:tblGrid>
              <a:tr h="384606">
                <a:tc>
                  <a:txBody>
                    <a:bodyPr/>
                    <a:lstStyle/>
                    <a:p>
                      <a:pPr algn="ctr" fontAlgn="ctr"/>
                      <a:r>
                        <a:rPr lang="en-US" sz="1600" b="1" u="none" strike="noStrike" dirty="0">
                          <a:effectLst/>
                        </a:rPr>
                        <a:t>Run</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a:effectLst/>
                        </a:rPr>
                        <a:t>Sample Buffer pH</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a:effectLst/>
                        </a:rPr>
                        <a:t>Heating Temperature</a:t>
                      </a:r>
                      <a:endParaRPr lang="en-US"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b="1" u="none" strike="noStrike" dirty="0">
                          <a:effectLst/>
                        </a:rPr>
                        <a:t>Heating Time</a:t>
                      </a:r>
                      <a:endParaRPr lang="en-US" sz="16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200" b="0" i="0" u="none" strike="noStrike">
                        <a:solidFill>
                          <a:srgbClr val="000000"/>
                        </a:solidFill>
                        <a:effectLst/>
                        <a:latin typeface="Times New Roman" panose="02020603050405020304" pitchFamily="18" charset="0"/>
                      </a:endParaRPr>
                    </a:p>
                  </a:txBody>
                  <a:tcPr marL="9525" marR="9525" marT="9525" marB="0" anchor="b"/>
                </a:tc>
                <a:extLst>
                  <a:ext uri="{0D108BD9-81ED-4DB2-BD59-A6C34878D82A}">
                    <a16:rowId xmlns:a16="http://schemas.microsoft.com/office/drawing/2014/main" val="2629827401"/>
                  </a:ext>
                </a:extLst>
              </a:tr>
              <a:tr h="212490">
                <a:tc>
                  <a:txBody>
                    <a:bodyPr/>
                    <a:lstStyle/>
                    <a:p>
                      <a:pPr algn="ctr" fontAlgn="ctr"/>
                      <a:r>
                        <a:rPr lang="en-US" sz="1600" u="none" strike="noStrike" dirty="0">
                          <a:effectLst/>
                        </a:rPr>
                        <a:t>1</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6.5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65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9525" marR="9525" marT="9525" marB="0" anchor="ctr"/>
                </a:tc>
                <a:tc rowSpan="8">
                  <a:txBody>
                    <a:bodyPr/>
                    <a:lstStyle/>
                    <a:p>
                      <a:pPr algn="ctr" fontAlgn="ctr"/>
                      <a:r>
                        <a:rPr lang="en-US" sz="1600" u="none" strike="noStrike">
                          <a:effectLst/>
                        </a:rPr>
                        <a:t>Factorial</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80770969"/>
                  </a:ext>
                </a:extLst>
              </a:tr>
              <a:tr h="212490">
                <a:tc>
                  <a:txBody>
                    <a:bodyPr/>
                    <a:lstStyle/>
                    <a:p>
                      <a:pPr algn="ctr" fontAlgn="ctr"/>
                      <a:r>
                        <a:rPr lang="en-US" sz="1600" u="none" strike="noStrike" dirty="0">
                          <a:effectLst/>
                        </a:rPr>
                        <a:t>2</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7.5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65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US"/>
                    </a:p>
                  </a:txBody>
                  <a:tcPr/>
                </a:tc>
                <a:extLst>
                  <a:ext uri="{0D108BD9-81ED-4DB2-BD59-A6C34878D82A}">
                    <a16:rowId xmlns:a16="http://schemas.microsoft.com/office/drawing/2014/main" val="2561490683"/>
                  </a:ext>
                </a:extLst>
              </a:tr>
              <a:tr h="212490">
                <a:tc>
                  <a:txBody>
                    <a:bodyPr/>
                    <a:lstStyle/>
                    <a:p>
                      <a:pPr algn="ctr" fontAlgn="ctr"/>
                      <a:r>
                        <a:rPr lang="en-US" sz="1600" u="none" strike="noStrike" dirty="0">
                          <a:effectLst/>
                        </a:rPr>
                        <a:t>3</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6.5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75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US"/>
                    </a:p>
                  </a:txBody>
                  <a:tcPr/>
                </a:tc>
                <a:extLst>
                  <a:ext uri="{0D108BD9-81ED-4DB2-BD59-A6C34878D82A}">
                    <a16:rowId xmlns:a16="http://schemas.microsoft.com/office/drawing/2014/main" val="3433089302"/>
                  </a:ext>
                </a:extLst>
              </a:tr>
              <a:tr h="212490">
                <a:tc>
                  <a:txBody>
                    <a:bodyPr/>
                    <a:lstStyle/>
                    <a:p>
                      <a:pPr algn="ctr" fontAlgn="ctr"/>
                      <a:r>
                        <a:rPr lang="en-US" sz="1600" u="none" strike="noStrike" dirty="0">
                          <a:effectLst/>
                        </a:rPr>
                        <a:t>4</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7.5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75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US"/>
                    </a:p>
                  </a:txBody>
                  <a:tcPr/>
                </a:tc>
                <a:extLst>
                  <a:ext uri="{0D108BD9-81ED-4DB2-BD59-A6C34878D82A}">
                    <a16:rowId xmlns:a16="http://schemas.microsoft.com/office/drawing/2014/main" val="2052226701"/>
                  </a:ext>
                </a:extLst>
              </a:tr>
              <a:tr h="212490">
                <a:tc>
                  <a:txBody>
                    <a:bodyPr/>
                    <a:lstStyle/>
                    <a:p>
                      <a:pPr algn="ctr" fontAlgn="ctr"/>
                      <a:r>
                        <a:rPr lang="en-US" sz="1600" u="none" strike="noStrike" dirty="0">
                          <a:effectLst/>
                        </a:rPr>
                        <a:t>5</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6.5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65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US"/>
                    </a:p>
                  </a:txBody>
                  <a:tcPr/>
                </a:tc>
                <a:extLst>
                  <a:ext uri="{0D108BD9-81ED-4DB2-BD59-A6C34878D82A}">
                    <a16:rowId xmlns:a16="http://schemas.microsoft.com/office/drawing/2014/main" val="2528899581"/>
                  </a:ext>
                </a:extLst>
              </a:tr>
              <a:tr h="212490">
                <a:tc>
                  <a:txBody>
                    <a:bodyPr/>
                    <a:lstStyle/>
                    <a:p>
                      <a:pPr algn="ctr" fontAlgn="ctr"/>
                      <a:r>
                        <a:rPr lang="en-US" sz="1600" u="none" strike="noStrike" dirty="0">
                          <a:effectLst/>
                        </a:rPr>
                        <a:t>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7.5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65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US"/>
                    </a:p>
                  </a:txBody>
                  <a:tcPr/>
                </a:tc>
                <a:extLst>
                  <a:ext uri="{0D108BD9-81ED-4DB2-BD59-A6C34878D82A}">
                    <a16:rowId xmlns:a16="http://schemas.microsoft.com/office/drawing/2014/main" val="3443222572"/>
                  </a:ext>
                </a:extLst>
              </a:tr>
              <a:tr h="212490">
                <a:tc>
                  <a:txBody>
                    <a:bodyPr/>
                    <a:lstStyle/>
                    <a:p>
                      <a:pPr algn="ctr" fontAlgn="ctr"/>
                      <a:r>
                        <a:rPr lang="en-US" sz="1600" u="none" strike="noStrike" dirty="0">
                          <a:effectLst/>
                        </a:rPr>
                        <a:t>7</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6.5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75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US"/>
                    </a:p>
                  </a:txBody>
                  <a:tcPr/>
                </a:tc>
                <a:extLst>
                  <a:ext uri="{0D108BD9-81ED-4DB2-BD59-A6C34878D82A}">
                    <a16:rowId xmlns:a16="http://schemas.microsoft.com/office/drawing/2014/main" val="3106601878"/>
                  </a:ext>
                </a:extLst>
              </a:tr>
              <a:tr h="212490">
                <a:tc>
                  <a:txBody>
                    <a:bodyPr/>
                    <a:lstStyle/>
                    <a:p>
                      <a:pPr algn="ctr" fontAlgn="ctr"/>
                      <a:r>
                        <a:rPr lang="en-US" sz="1600" u="none" strike="noStrike">
                          <a:effectLst/>
                        </a:rPr>
                        <a:t>8</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7.5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75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US"/>
                    </a:p>
                  </a:txBody>
                  <a:tcPr/>
                </a:tc>
                <a:extLst>
                  <a:ext uri="{0D108BD9-81ED-4DB2-BD59-A6C34878D82A}">
                    <a16:rowId xmlns:a16="http://schemas.microsoft.com/office/drawing/2014/main" val="178532673"/>
                  </a:ext>
                </a:extLst>
              </a:tr>
              <a:tr h="212490">
                <a:tc>
                  <a:txBody>
                    <a:bodyPr/>
                    <a:lstStyle/>
                    <a:p>
                      <a:pPr algn="ctr" fontAlgn="ctr"/>
                      <a:r>
                        <a:rPr lang="en-US" sz="1600" u="none" strike="noStrike">
                          <a:effectLst/>
                        </a:rPr>
                        <a:t>9</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6</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70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8</a:t>
                      </a:r>
                      <a:endParaRPr lang="en-US" sz="1600" b="0" i="0" u="none" strike="noStrike">
                        <a:solidFill>
                          <a:srgbClr val="000000"/>
                        </a:solidFill>
                        <a:effectLst/>
                        <a:latin typeface="Calibri" panose="020F0502020204030204" pitchFamily="34" charset="0"/>
                      </a:endParaRPr>
                    </a:p>
                  </a:txBody>
                  <a:tcPr marL="9525" marR="9525" marT="9525" marB="0" anchor="ctr"/>
                </a:tc>
                <a:tc rowSpan="7">
                  <a:txBody>
                    <a:bodyPr/>
                    <a:lstStyle/>
                    <a:p>
                      <a:pPr algn="ctr" fontAlgn="ctr"/>
                      <a:r>
                        <a:rPr lang="en-US" sz="1600" u="none" strike="noStrike">
                          <a:effectLst/>
                        </a:rPr>
                        <a:t>Stars</a:t>
                      </a:r>
                      <a:endParaRPr lang="en-US"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93021163"/>
                  </a:ext>
                </a:extLst>
              </a:tr>
              <a:tr h="212490">
                <a:tc>
                  <a:txBody>
                    <a:bodyPr/>
                    <a:lstStyle/>
                    <a:p>
                      <a:pPr algn="ctr" fontAlgn="ctr"/>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60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8</a:t>
                      </a:r>
                      <a:endParaRPr lang="en-US" sz="16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US"/>
                    </a:p>
                  </a:txBody>
                  <a:tcPr/>
                </a:tc>
                <a:extLst>
                  <a:ext uri="{0D108BD9-81ED-4DB2-BD59-A6C34878D82A}">
                    <a16:rowId xmlns:a16="http://schemas.microsoft.com/office/drawing/2014/main" val="4217029840"/>
                  </a:ext>
                </a:extLst>
              </a:tr>
              <a:tr h="212490">
                <a:tc>
                  <a:txBody>
                    <a:bodyPr/>
                    <a:lstStyle/>
                    <a:p>
                      <a:pPr algn="ctr" fontAlgn="ctr"/>
                      <a:r>
                        <a:rPr lang="en-US" sz="1600" u="none" strike="noStrike">
                          <a:effectLst/>
                        </a:rPr>
                        <a:t>11</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70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6</a:t>
                      </a:r>
                      <a:endParaRPr lang="en-US" sz="16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US"/>
                    </a:p>
                  </a:txBody>
                  <a:tcPr/>
                </a:tc>
                <a:extLst>
                  <a:ext uri="{0D108BD9-81ED-4DB2-BD59-A6C34878D82A}">
                    <a16:rowId xmlns:a16="http://schemas.microsoft.com/office/drawing/2014/main" val="502718841"/>
                  </a:ext>
                </a:extLst>
              </a:tr>
              <a:tr h="212490">
                <a:tc>
                  <a:txBody>
                    <a:bodyPr/>
                    <a:lstStyle/>
                    <a:p>
                      <a:pPr algn="ctr" fontAlgn="ctr"/>
                      <a:r>
                        <a:rPr lang="en-US" sz="1600" u="none" strike="noStrike">
                          <a:effectLst/>
                        </a:rPr>
                        <a:t>12</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70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8</a:t>
                      </a:r>
                      <a:endParaRPr lang="en-US" sz="16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US"/>
                    </a:p>
                  </a:txBody>
                  <a:tcPr/>
                </a:tc>
                <a:extLst>
                  <a:ext uri="{0D108BD9-81ED-4DB2-BD59-A6C34878D82A}">
                    <a16:rowId xmlns:a16="http://schemas.microsoft.com/office/drawing/2014/main" val="323679401"/>
                  </a:ext>
                </a:extLst>
              </a:tr>
              <a:tr h="212490">
                <a:tc>
                  <a:txBody>
                    <a:bodyPr/>
                    <a:lstStyle/>
                    <a:p>
                      <a:pPr algn="ctr" fontAlgn="ctr"/>
                      <a:r>
                        <a:rPr lang="en-US" sz="1600" u="none" strike="noStrike">
                          <a:effectLst/>
                        </a:rPr>
                        <a:t>13</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8</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70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8</a:t>
                      </a:r>
                      <a:endParaRPr lang="en-US" sz="16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US"/>
                    </a:p>
                  </a:txBody>
                  <a:tcPr/>
                </a:tc>
                <a:extLst>
                  <a:ext uri="{0D108BD9-81ED-4DB2-BD59-A6C34878D82A}">
                    <a16:rowId xmlns:a16="http://schemas.microsoft.com/office/drawing/2014/main" val="3256110225"/>
                  </a:ext>
                </a:extLst>
              </a:tr>
              <a:tr h="212490">
                <a:tc>
                  <a:txBody>
                    <a:bodyPr/>
                    <a:lstStyle/>
                    <a:p>
                      <a:pPr algn="ctr" fontAlgn="ctr"/>
                      <a:r>
                        <a:rPr lang="en-US" sz="1600" u="none" strike="noStrike">
                          <a:effectLst/>
                        </a:rPr>
                        <a:t>14</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80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8</a:t>
                      </a:r>
                      <a:endParaRPr lang="en-US" sz="16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US"/>
                    </a:p>
                  </a:txBody>
                  <a:tcPr/>
                </a:tc>
                <a:extLst>
                  <a:ext uri="{0D108BD9-81ED-4DB2-BD59-A6C34878D82A}">
                    <a16:rowId xmlns:a16="http://schemas.microsoft.com/office/drawing/2014/main" val="2543795716"/>
                  </a:ext>
                </a:extLst>
              </a:tr>
              <a:tr h="212490">
                <a:tc>
                  <a:txBody>
                    <a:bodyPr/>
                    <a:lstStyle/>
                    <a:p>
                      <a:pPr algn="ctr" fontAlgn="ctr"/>
                      <a:r>
                        <a:rPr lang="en-US" sz="1600" u="none" strike="noStrike">
                          <a:effectLst/>
                        </a:rPr>
                        <a:t>15</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70</a:t>
                      </a:r>
                      <a:endParaRPr lang="en-U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10</a:t>
                      </a:r>
                      <a:endParaRPr lang="en-US" sz="1600" b="0" i="0" u="none" strike="noStrike">
                        <a:solidFill>
                          <a:srgbClr val="000000"/>
                        </a:solidFill>
                        <a:effectLst/>
                        <a:latin typeface="Calibri" panose="020F0502020204030204" pitchFamily="34" charset="0"/>
                      </a:endParaRPr>
                    </a:p>
                  </a:txBody>
                  <a:tcPr marL="9525" marR="9525" marT="9525" marB="0" anchor="ctr"/>
                </a:tc>
                <a:tc vMerge="1">
                  <a:txBody>
                    <a:bodyPr/>
                    <a:lstStyle/>
                    <a:p>
                      <a:endParaRPr lang="en-US"/>
                    </a:p>
                  </a:txBody>
                  <a:tcPr/>
                </a:tc>
                <a:extLst>
                  <a:ext uri="{0D108BD9-81ED-4DB2-BD59-A6C34878D82A}">
                    <a16:rowId xmlns:a16="http://schemas.microsoft.com/office/drawing/2014/main" val="1246749316"/>
                  </a:ext>
                </a:extLst>
              </a:tr>
              <a:tr h="212490">
                <a:tc>
                  <a:txBody>
                    <a:bodyPr/>
                    <a:lstStyle/>
                    <a:p>
                      <a:pPr algn="ctr" fontAlgn="ctr"/>
                      <a:r>
                        <a:rPr lang="en-US" sz="1600" u="none" strike="noStrike">
                          <a:effectLst/>
                        </a:rPr>
                        <a:t>16</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7</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70</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a:effectLst/>
                        </a:rPr>
                        <a:t>8</a:t>
                      </a:r>
                      <a:endParaRPr lang="en-U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600" u="none" strike="noStrike" dirty="0">
                          <a:effectLst/>
                        </a:rPr>
                        <a:t>Center</a:t>
                      </a:r>
                      <a:endParaRPr lang="en-US" sz="16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97262278"/>
                  </a:ext>
                </a:extLst>
              </a:tr>
            </a:tbl>
          </a:graphicData>
        </a:graphic>
      </p:graphicFrame>
    </p:spTree>
    <p:extLst>
      <p:ext uri="{BB962C8B-B14F-4D97-AF65-F5344CB8AC3E}">
        <p14:creationId xmlns:p14="http://schemas.microsoft.com/office/powerpoint/2010/main" val="27035463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about purity?</a:t>
            </a:r>
          </a:p>
        </p:txBody>
      </p:sp>
      <p:sp>
        <p:nvSpPr>
          <p:cNvPr id="3" name="Text Placeholder 2"/>
          <p:cNvSpPr>
            <a:spLocks noGrp="1"/>
          </p:cNvSpPr>
          <p:nvPr>
            <p:ph type="body" sz="quarter" idx="11"/>
          </p:nvPr>
        </p:nvSpPr>
        <p:spPr>
          <a:xfrm>
            <a:off x="237060" y="990600"/>
            <a:ext cx="8449739" cy="5105400"/>
          </a:xfrm>
        </p:spPr>
        <p:txBody>
          <a:bodyPr/>
          <a:lstStyle/>
          <a:p>
            <a:pPr marL="285750" indent="-285750" defTabSz="457200">
              <a:buClrTx/>
              <a:buFont typeface="Arial" panose="020B0604020202020204" pitchFamily="34" charset="0"/>
              <a:buChar char="•"/>
              <a:defRPr/>
            </a:pPr>
            <a:r>
              <a:rPr lang="en-US" dirty="0"/>
              <a:t>Thresholds:  %Purity </a:t>
            </a:r>
            <a:r>
              <a:rPr lang="en-US" dirty="0">
                <a:sym typeface="Symbol" panose="05050102010706020507" pitchFamily="18" charset="2"/>
              </a:rPr>
              <a:t> 97%, %Fragments  1.5%</a:t>
            </a:r>
          </a:p>
          <a:p>
            <a:pPr marL="285750" indent="-285750" defTabSz="457200">
              <a:buClrTx/>
              <a:buFont typeface="Arial" panose="020B0604020202020204" pitchFamily="34" charset="0"/>
              <a:buChar char="•"/>
              <a:defRPr/>
            </a:pPr>
            <a:endParaRPr lang="en-US" dirty="0">
              <a:sym typeface="Symbol" panose="05050102010706020507" pitchFamily="18" charset="2"/>
            </a:endParaRPr>
          </a:p>
          <a:p>
            <a:pPr marL="285750" indent="-285750" defTabSz="457200">
              <a:buClrTx/>
              <a:buFont typeface="Arial" panose="020B0604020202020204" pitchFamily="34" charset="0"/>
              <a:buChar char="•"/>
              <a:defRPr/>
            </a:pPr>
            <a:r>
              <a:rPr lang="en-US" dirty="0">
                <a:sym typeface="Symbol" panose="05050102010706020507" pitchFamily="18" charset="2"/>
              </a:rPr>
              <a:t>We wish to estimate the predictive probability</a:t>
            </a:r>
          </a:p>
          <a:p>
            <a:pPr algn="ctr" defTabSz="457200">
              <a:buClrTx/>
              <a:defRPr/>
            </a:pPr>
            <a:r>
              <a:rPr lang="en-US" dirty="0" err="1">
                <a:solidFill>
                  <a:srgbClr val="C00000"/>
                </a:solidFill>
                <a:sym typeface="Symbol" panose="05050102010706020507" pitchFamily="18" charset="2"/>
              </a:rPr>
              <a:t>Pr</a:t>
            </a:r>
            <a:r>
              <a:rPr lang="en-US" dirty="0">
                <a:solidFill>
                  <a:srgbClr val="C00000"/>
                </a:solidFill>
                <a:sym typeface="Symbol" panose="05050102010706020507" pitchFamily="18" charset="2"/>
              </a:rPr>
              <a:t>(  % Purity  97% and %Fragments  1.5% )</a:t>
            </a:r>
          </a:p>
          <a:p>
            <a:pPr marL="285750" indent="-285750" defTabSz="457200">
              <a:buClrTx/>
              <a:buFont typeface="Arial" panose="020B0604020202020204" pitchFamily="34" charset="0"/>
              <a:buChar char="•"/>
              <a:defRPr/>
            </a:pPr>
            <a:endParaRPr lang="en-US" dirty="0"/>
          </a:p>
          <a:p>
            <a:pPr marL="285750" indent="-285750" defTabSz="457200">
              <a:buClrTx/>
              <a:buFont typeface="Arial" panose="020B0604020202020204" pitchFamily="34" charset="0"/>
              <a:buChar char="•"/>
              <a:defRPr/>
            </a:pPr>
            <a:r>
              <a:rPr lang="en-US" dirty="0"/>
              <a:t>As recommended by Lonardo, et al (2017), we make the following transformations.</a:t>
            </a:r>
          </a:p>
          <a:p>
            <a:pPr marL="628650" lvl="1" indent="-285750" defTabSz="457200">
              <a:buFont typeface="Arial" panose="020B0604020202020204" pitchFamily="34" charset="0"/>
              <a:buChar char="•"/>
              <a:defRPr/>
            </a:pPr>
            <a:r>
              <a:rPr lang="en-US" sz="2400" i="1" dirty="0"/>
              <a:t>Z</a:t>
            </a:r>
            <a:r>
              <a:rPr lang="en-US" sz="2400" baseline="-25000" dirty="0"/>
              <a:t>1</a:t>
            </a:r>
            <a:r>
              <a:rPr lang="en-US" sz="2400" dirty="0"/>
              <a:t> = ln( [% Fragments] / [% (HC+LC)] )</a:t>
            </a:r>
          </a:p>
          <a:p>
            <a:pPr marL="628650" lvl="1" indent="-285750" defTabSz="457200">
              <a:buFont typeface="Arial" panose="020B0604020202020204" pitchFamily="34" charset="0"/>
              <a:buChar char="•"/>
              <a:defRPr/>
            </a:pPr>
            <a:r>
              <a:rPr lang="en-US" sz="2400" i="1" dirty="0"/>
              <a:t>Z</a:t>
            </a:r>
            <a:r>
              <a:rPr lang="en-US" sz="2400" baseline="-25000" dirty="0"/>
              <a:t>2</a:t>
            </a:r>
            <a:r>
              <a:rPr lang="en-US" sz="2400" dirty="0"/>
              <a:t> = ln( [% (Post HC)] / [% (HC+LC)] ) </a:t>
            </a:r>
          </a:p>
          <a:p>
            <a:pPr marL="285750" indent="-285750" defTabSz="457200">
              <a:buFont typeface="Arial" panose="020B0604020202020204" pitchFamily="34" charset="0"/>
              <a:buChar char="•"/>
              <a:defRPr/>
            </a:pPr>
            <a:endParaRPr lang="en-US" sz="2000" dirty="0"/>
          </a:p>
          <a:p>
            <a:pPr marL="285750" indent="-285750" defTabSz="457200">
              <a:buFont typeface="Arial" panose="020B0604020202020204" pitchFamily="34" charset="0"/>
              <a:buChar char="•"/>
              <a:defRPr/>
            </a:pPr>
            <a:endParaRPr lang="en-US" sz="2000" dirty="0"/>
          </a:p>
          <a:p>
            <a:pPr defTabSz="457200">
              <a:defRPr/>
            </a:pPr>
            <a:r>
              <a:rPr lang="en-US" sz="1400" dirty="0"/>
              <a:t>Lonardo, A, Saxena, P, and Srivastava (2017), A. “A new analysis class to ensure accurate and precision monoclonal antibody CQA estimation and control”, </a:t>
            </a:r>
            <a:r>
              <a:rPr lang="en-US" sz="1400" i="1" dirty="0"/>
              <a:t>Biotechnology and Bioengineering</a:t>
            </a:r>
            <a:r>
              <a:rPr lang="en-US" sz="1400" dirty="0"/>
              <a:t>, </a:t>
            </a:r>
            <a:r>
              <a:rPr lang="en-US" sz="1400" b="1" dirty="0"/>
              <a:t>114</a:t>
            </a:r>
            <a:r>
              <a:rPr lang="en-US" sz="1400" dirty="0"/>
              <a:t>(9), 2001-2010.</a:t>
            </a:r>
          </a:p>
          <a:p>
            <a:pPr defTabSz="457200">
              <a:defRPr/>
            </a:pPr>
            <a:endParaRPr lang="en-US" sz="2000" dirty="0"/>
          </a:p>
        </p:txBody>
      </p:sp>
    </p:spTree>
    <p:extLst>
      <p:ext uri="{BB962C8B-B14F-4D97-AF65-F5344CB8AC3E}">
        <p14:creationId xmlns:p14="http://schemas.microsoft.com/office/powerpoint/2010/main" val="33584560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transformation for Z</a:t>
            </a:r>
            <a:r>
              <a:rPr lang="en-US" baseline="-25000" dirty="0"/>
              <a:t>1</a:t>
            </a:r>
            <a:r>
              <a:rPr lang="en-US" dirty="0"/>
              <a:t> and Z</a:t>
            </a:r>
            <a:r>
              <a:rPr lang="en-US" baseline="-25000" dirty="0"/>
              <a:t>2</a:t>
            </a:r>
            <a:r>
              <a:rPr lang="en-US" dirty="0"/>
              <a:t>?</a:t>
            </a:r>
          </a:p>
        </p:txBody>
      </p:sp>
      <p:sp>
        <p:nvSpPr>
          <p:cNvPr id="3" name="Text Placeholder 2"/>
          <p:cNvSpPr>
            <a:spLocks noGrp="1"/>
          </p:cNvSpPr>
          <p:nvPr>
            <p:ph type="body" sz="quarter" idx="11"/>
          </p:nvPr>
        </p:nvSpPr>
        <p:spPr>
          <a:xfrm>
            <a:off x="237061" y="1482892"/>
            <a:ext cx="8445620" cy="4129238"/>
          </a:xfrm>
        </p:spPr>
        <p:txBody>
          <a:bodyPr/>
          <a:lstStyle/>
          <a:p>
            <a:pPr defTabSz="457200">
              <a:defRPr/>
            </a:pPr>
            <a:r>
              <a:rPr lang="en-US" sz="2600" i="1" dirty="0"/>
              <a:t>Z</a:t>
            </a:r>
            <a:r>
              <a:rPr lang="en-US" sz="2600" baseline="-25000" dirty="0"/>
              <a:t>1</a:t>
            </a:r>
            <a:r>
              <a:rPr lang="en-US" sz="2600" dirty="0"/>
              <a:t> = ln( [% Fragments] / [% (HC+LC)] )</a:t>
            </a:r>
          </a:p>
          <a:p>
            <a:pPr defTabSz="457200">
              <a:defRPr/>
            </a:pPr>
            <a:r>
              <a:rPr lang="en-US" sz="2600" i="1" dirty="0"/>
              <a:t>Z</a:t>
            </a:r>
            <a:r>
              <a:rPr lang="en-US" sz="2600" baseline="-25000" dirty="0"/>
              <a:t>2</a:t>
            </a:r>
            <a:r>
              <a:rPr lang="en-US" sz="2600" dirty="0"/>
              <a:t> = ln( [% (Post HC)] / [% (HC+LC)] ) </a:t>
            </a:r>
          </a:p>
          <a:p>
            <a:pPr defTabSz="457200">
              <a:defRPr/>
            </a:pPr>
            <a:endParaRPr lang="en-US" sz="2600" dirty="0"/>
          </a:p>
          <a:p>
            <a:pPr defTabSz="457200">
              <a:defRPr/>
            </a:pPr>
            <a:r>
              <a:rPr lang="en-US" sz="2600" dirty="0"/>
              <a:t>The inverse transformations are:</a:t>
            </a:r>
          </a:p>
          <a:p>
            <a:pPr defTabSz="457200">
              <a:defRPr/>
            </a:pPr>
            <a:endParaRPr lang="en-US" sz="2600" dirty="0"/>
          </a:p>
          <a:p>
            <a:pPr marL="285750" indent="-285750" defTabSz="457200">
              <a:buFont typeface="Arial" panose="020B0604020202020204" pitchFamily="34" charset="0"/>
              <a:buChar char="•"/>
              <a:defRPr/>
            </a:pPr>
            <a:r>
              <a:rPr lang="en-US" dirty="0"/>
              <a:t>% (HC+LC) = 1/(1+exp(Z</a:t>
            </a:r>
            <a:r>
              <a:rPr lang="en-US" baseline="-25000" dirty="0"/>
              <a:t>1</a:t>
            </a:r>
            <a:r>
              <a:rPr lang="en-US" dirty="0"/>
              <a:t>)+</a:t>
            </a:r>
            <a:r>
              <a:rPr lang="en-US" dirty="0" err="1"/>
              <a:t>exp</a:t>
            </a:r>
            <a:r>
              <a:rPr lang="en-US" dirty="0"/>
              <a:t>(Z</a:t>
            </a:r>
            <a:r>
              <a:rPr lang="en-US" baseline="-25000" dirty="0"/>
              <a:t>2</a:t>
            </a:r>
            <a:r>
              <a:rPr lang="en-US" dirty="0"/>
              <a:t>))</a:t>
            </a:r>
          </a:p>
          <a:p>
            <a:pPr marL="285750" indent="-285750" defTabSz="457200">
              <a:buFont typeface="Arial" panose="020B0604020202020204" pitchFamily="34" charset="0"/>
              <a:buChar char="•"/>
              <a:defRPr/>
            </a:pPr>
            <a:r>
              <a:rPr lang="en-US" dirty="0"/>
              <a:t>% Fragments = </a:t>
            </a:r>
            <a:r>
              <a:rPr lang="en-US" dirty="0" err="1"/>
              <a:t>exp</a:t>
            </a:r>
            <a:r>
              <a:rPr lang="en-US" dirty="0"/>
              <a:t>(</a:t>
            </a:r>
            <a:r>
              <a:rPr lang="en-US" i="1" dirty="0"/>
              <a:t>Z</a:t>
            </a:r>
            <a:r>
              <a:rPr lang="en-US" baseline="-25000" dirty="0"/>
              <a:t>1</a:t>
            </a:r>
            <a:r>
              <a:rPr lang="en-US" dirty="0"/>
              <a:t>)/(1+exp(</a:t>
            </a:r>
            <a:r>
              <a:rPr lang="en-US" i="1" dirty="0"/>
              <a:t>Z</a:t>
            </a:r>
            <a:r>
              <a:rPr lang="en-US" baseline="-25000" dirty="0"/>
              <a:t>1</a:t>
            </a:r>
            <a:r>
              <a:rPr lang="en-US" dirty="0"/>
              <a:t>)+</a:t>
            </a:r>
            <a:r>
              <a:rPr lang="en-US" dirty="0" err="1"/>
              <a:t>exp</a:t>
            </a:r>
            <a:r>
              <a:rPr lang="en-US" dirty="0"/>
              <a:t>(</a:t>
            </a:r>
            <a:r>
              <a:rPr lang="en-US" i="1" dirty="0"/>
              <a:t>Z</a:t>
            </a:r>
            <a:r>
              <a:rPr lang="en-US" baseline="-25000" dirty="0"/>
              <a:t>2</a:t>
            </a:r>
            <a:r>
              <a:rPr lang="en-US" dirty="0"/>
              <a:t>))</a:t>
            </a:r>
          </a:p>
          <a:p>
            <a:pPr marL="285750" indent="-285750" defTabSz="457200">
              <a:buFont typeface="Arial" panose="020B0604020202020204" pitchFamily="34" charset="0"/>
              <a:buChar char="•"/>
              <a:defRPr/>
            </a:pPr>
            <a:r>
              <a:rPr lang="en-US" dirty="0"/>
              <a:t>% (Post HC) = </a:t>
            </a:r>
            <a:r>
              <a:rPr lang="en-US" dirty="0" err="1"/>
              <a:t>exp</a:t>
            </a:r>
            <a:r>
              <a:rPr lang="en-US" dirty="0"/>
              <a:t>(</a:t>
            </a:r>
            <a:r>
              <a:rPr lang="en-US" i="1" dirty="0"/>
              <a:t>Z</a:t>
            </a:r>
            <a:r>
              <a:rPr lang="en-US" i="1" baseline="-25000" dirty="0"/>
              <a:t>2</a:t>
            </a:r>
            <a:r>
              <a:rPr lang="en-US" dirty="0"/>
              <a:t>)/(1+exp(</a:t>
            </a:r>
            <a:r>
              <a:rPr lang="en-US" i="1" dirty="0"/>
              <a:t>Z</a:t>
            </a:r>
            <a:r>
              <a:rPr lang="en-US" baseline="-25000" dirty="0"/>
              <a:t>1</a:t>
            </a:r>
            <a:r>
              <a:rPr lang="en-US" dirty="0"/>
              <a:t>)+</a:t>
            </a:r>
            <a:r>
              <a:rPr lang="en-US" dirty="0" err="1"/>
              <a:t>exp</a:t>
            </a:r>
            <a:r>
              <a:rPr lang="en-US" dirty="0"/>
              <a:t>(</a:t>
            </a:r>
            <a:r>
              <a:rPr lang="en-US" i="1" dirty="0"/>
              <a:t>Z</a:t>
            </a:r>
            <a:r>
              <a:rPr lang="en-US" baseline="-25000" dirty="0"/>
              <a:t>2</a:t>
            </a:r>
            <a:r>
              <a:rPr lang="en-US" dirty="0"/>
              <a:t>))</a:t>
            </a:r>
          </a:p>
          <a:p>
            <a:pPr marL="457200" indent="-457200" defTabSz="457200">
              <a:buFont typeface="Arial" panose="020B0604020202020204" pitchFamily="34" charset="0"/>
              <a:buChar char="•"/>
              <a:defRPr/>
            </a:pPr>
            <a:endParaRPr lang="en-US" sz="2600" dirty="0"/>
          </a:p>
          <a:p>
            <a:pPr marL="285750" indent="-285750" defTabSz="457200">
              <a:buFont typeface="Arial" panose="020B0604020202020204" pitchFamily="34" charset="0"/>
              <a:buChar char="•"/>
              <a:defRPr/>
            </a:pPr>
            <a:endParaRPr lang="en-US" sz="2000" dirty="0"/>
          </a:p>
        </p:txBody>
      </p:sp>
    </p:spTree>
    <p:extLst>
      <p:ext uri="{BB962C8B-B14F-4D97-AF65-F5344CB8AC3E}">
        <p14:creationId xmlns:p14="http://schemas.microsoft.com/office/powerpoint/2010/main" val="38288846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0B7C49BD-B1A4-4D1F-B0EA-896A0DCB498C}"/>
              </a:ext>
            </a:extLst>
          </p:cNvPr>
          <p:cNvSpPr>
            <a:spLocks noGrp="1"/>
          </p:cNvSpPr>
          <p:nvPr>
            <p:ph type="sldNum" sz="quarter" idx="4294967295"/>
          </p:nvPr>
        </p:nvSpPr>
        <p:spPr>
          <a:xfrm>
            <a:off x="0" y="5681664"/>
            <a:ext cx="395288" cy="161925"/>
          </a:xfrm>
        </p:spPr>
        <p:txBody>
          <a:bodyPr/>
          <a:lstStyle/>
          <a:p>
            <a:fld id="{3C4F54F3-C349-4609-AFEE-01462D5C7942}" type="slidenum">
              <a:rPr lang="en-GB" smtClean="0"/>
              <a:pPr/>
              <a:t>43</a:t>
            </a:fld>
            <a:endParaRPr lang="en-GB" dirty="0"/>
          </a:p>
        </p:txBody>
      </p:sp>
      <p:pic>
        <p:nvPicPr>
          <p:cNvPr id="22" name="Picture 21">
            <a:extLst>
              <a:ext uri="{FF2B5EF4-FFF2-40B4-BE49-F238E27FC236}">
                <a16:creationId xmlns:a16="http://schemas.microsoft.com/office/drawing/2014/main" id="{46796E8F-3BA7-4D0F-91D6-90055BC36332}"/>
              </a:ext>
            </a:extLst>
          </p:cNvPr>
          <p:cNvPicPr>
            <a:picLocks noChangeAspect="1"/>
          </p:cNvPicPr>
          <p:nvPr/>
        </p:nvPicPr>
        <p:blipFill>
          <a:blip r:embed="rId2"/>
          <a:stretch>
            <a:fillRect/>
          </a:stretch>
        </p:blipFill>
        <p:spPr>
          <a:xfrm>
            <a:off x="0" y="1094423"/>
            <a:ext cx="9144000" cy="4669155"/>
          </a:xfrm>
          <a:prstGeom prst="rect">
            <a:avLst/>
          </a:prstGeom>
        </p:spPr>
      </p:pic>
    </p:spTree>
    <p:extLst>
      <p:ext uri="{BB962C8B-B14F-4D97-AF65-F5344CB8AC3E}">
        <p14:creationId xmlns:p14="http://schemas.microsoft.com/office/powerpoint/2010/main" val="22208861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102886-7D7F-491B-A85D-0758DCD6AEEF}"/>
              </a:ext>
            </a:extLst>
          </p:cNvPr>
          <p:cNvPicPr>
            <a:picLocks noChangeAspect="1"/>
          </p:cNvPicPr>
          <p:nvPr/>
        </p:nvPicPr>
        <p:blipFill>
          <a:blip r:embed="rId2"/>
          <a:stretch>
            <a:fillRect/>
          </a:stretch>
        </p:blipFill>
        <p:spPr>
          <a:xfrm>
            <a:off x="0" y="1094423"/>
            <a:ext cx="9144000" cy="4669155"/>
          </a:xfrm>
          <a:prstGeom prst="rect">
            <a:avLst/>
          </a:prstGeom>
        </p:spPr>
      </p:pic>
    </p:spTree>
    <p:extLst>
      <p:ext uri="{BB962C8B-B14F-4D97-AF65-F5344CB8AC3E}">
        <p14:creationId xmlns:p14="http://schemas.microsoft.com/office/powerpoint/2010/main" val="6520322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98F5872-3798-415F-8AED-E7A619F4620F}"/>
              </a:ext>
            </a:extLst>
          </p:cNvPr>
          <p:cNvSpPr>
            <a:spLocks noGrp="1"/>
          </p:cNvSpPr>
          <p:nvPr>
            <p:ph type="title"/>
          </p:nvPr>
        </p:nvSpPr>
        <p:spPr>
          <a:xfrm>
            <a:off x="457200" y="274638"/>
            <a:ext cx="8229600" cy="639762"/>
          </a:xfrm>
        </p:spPr>
        <p:txBody>
          <a:bodyPr/>
          <a:lstStyle/>
          <a:p>
            <a:r>
              <a:rPr lang="en-US" dirty="0"/>
              <a:t>Typical frequentist approach</a:t>
            </a:r>
          </a:p>
        </p:txBody>
      </p:sp>
      <p:sp>
        <p:nvSpPr>
          <p:cNvPr id="4" name="Content Placeholder 3">
            <a:extLst>
              <a:ext uri="{FF2B5EF4-FFF2-40B4-BE49-F238E27FC236}">
                <a16:creationId xmlns:a16="http://schemas.microsoft.com/office/drawing/2014/main" id="{D2827D61-E12C-42BA-8174-AA1F9D63B302}"/>
              </a:ext>
            </a:extLst>
          </p:cNvPr>
          <p:cNvSpPr>
            <a:spLocks noGrp="1"/>
          </p:cNvSpPr>
          <p:nvPr>
            <p:ph idx="1"/>
          </p:nvPr>
        </p:nvSpPr>
        <p:spPr>
          <a:xfrm>
            <a:off x="457200" y="1295400"/>
            <a:ext cx="8229600" cy="4830763"/>
          </a:xfrm>
        </p:spPr>
        <p:txBody>
          <a:bodyPr/>
          <a:lstStyle/>
          <a:p>
            <a:r>
              <a:rPr lang="en-US" dirty="0"/>
              <a:t>Fit quadratic RSM to Z</a:t>
            </a:r>
            <a:r>
              <a:rPr lang="en-US" baseline="-25000" dirty="0"/>
              <a:t>1</a:t>
            </a:r>
            <a:endParaRPr lang="en-US" dirty="0"/>
          </a:p>
          <a:p>
            <a:r>
              <a:rPr lang="en-US" dirty="0"/>
              <a:t>Fit quadratic RSM to Z</a:t>
            </a:r>
            <a:r>
              <a:rPr lang="en-US" baseline="-25000" dirty="0"/>
              <a:t>2</a:t>
            </a:r>
            <a:r>
              <a:rPr lang="en-US" dirty="0"/>
              <a:t> </a:t>
            </a:r>
          </a:p>
          <a:p>
            <a:r>
              <a:rPr lang="en-US" dirty="0"/>
              <a:t>Calculate mean of </a:t>
            </a:r>
            <a:r>
              <a:rPr lang="en-US" i="1" dirty="0"/>
              <a:t>Z</a:t>
            </a:r>
            <a:r>
              <a:rPr lang="en-US" baseline="-25000" dirty="0"/>
              <a:t>1</a:t>
            </a:r>
            <a:r>
              <a:rPr lang="en-US" dirty="0"/>
              <a:t> and </a:t>
            </a:r>
            <a:r>
              <a:rPr lang="en-US" i="1" dirty="0"/>
              <a:t>Z</a:t>
            </a:r>
            <a:r>
              <a:rPr lang="en-US" baseline="-25000" dirty="0"/>
              <a:t>2</a:t>
            </a:r>
            <a:r>
              <a:rPr lang="en-US" dirty="0"/>
              <a:t> (and hence, Y</a:t>
            </a:r>
            <a:r>
              <a:rPr lang="en-US" baseline="-25000" dirty="0"/>
              <a:t>1</a:t>
            </a:r>
            <a:r>
              <a:rPr lang="en-US" dirty="0"/>
              <a:t>, Y</a:t>
            </a:r>
            <a:r>
              <a:rPr lang="en-US" baseline="-25000" dirty="0"/>
              <a:t>2</a:t>
            </a:r>
            <a:r>
              <a:rPr lang="en-US" dirty="0"/>
              <a:t>, and Y</a:t>
            </a:r>
            <a:r>
              <a:rPr lang="en-US" baseline="-25000" dirty="0"/>
              <a:t>3</a:t>
            </a:r>
            <a:r>
              <a:rPr lang="en-US" dirty="0"/>
              <a:t>) and possible 95% Cis.</a:t>
            </a:r>
          </a:p>
          <a:p>
            <a:endParaRPr lang="en-US" dirty="0"/>
          </a:p>
          <a:p>
            <a:r>
              <a:rPr lang="en-US" dirty="0"/>
              <a:t>Create overlapping contour plots where the mean of Z</a:t>
            </a:r>
            <a:r>
              <a:rPr lang="en-US" baseline="-25000" dirty="0"/>
              <a:t>1</a:t>
            </a:r>
            <a:r>
              <a:rPr lang="en-US" dirty="0"/>
              <a:t> and mean of Z</a:t>
            </a:r>
            <a:r>
              <a:rPr lang="en-US" baseline="-25000" dirty="0"/>
              <a:t>2</a:t>
            </a:r>
            <a:r>
              <a:rPr lang="en-US" dirty="0"/>
              <a:t> (or the mean of Y</a:t>
            </a:r>
            <a:r>
              <a:rPr lang="en-US" baseline="-25000" dirty="0"/>
              <a:t>1</a:t>
            </a:r>
            <a:r>
              <a:rPr lang="en-US" dirty="0"/>
              <a:t>, Y</a:t>
            </a:r>
            <a:r>
              <a:rPr lang="en-US" baseline="-25000" dirty="0"/>
              <a:t>2</a:t>
            </a:r>
            <a:r>
              <a:rPr lang="en-US" dirty="0"/>
              <a:t>, and Y</a:t>
            </a:r>
            <a:r>
              <a:rPr lang="en-US" baseline="-25000" dirty="0"/>
              <a:t>3</a:t>
            </a:r>
            <a:r>
              <a:rPr lang="en-US" dirty="0"/>
              <a:t>) are in an acceptable zone.</a:t>
            </a:r>
          </a:p>
          <a:p>
            <a:pPr lvl="1"/>
            <a:r>
              <a:rPr lang="en-US" dirty="0"/>
              <a:t>Could involve 95% confidence intervals</a:t>
            </a:r>
          </a:p>
        </p:txBody>
      </p:sp>
      <p:sp>
        <p:nvSpPr>
          <p:cNvPr id="2" name="Slide Number Placeholder 1">
            <a:extLst>
              <a:ext uri="{FF2B5EF4-FFF2-40B4-BE49-F238E27FC236}">
                <a16:creationId xmlns:a16="http://schemas.microsoft.com/office/drawing/2014/main" id="{5384179A-ED7D-48A6-A9ED-A62052752464}"/>
              </a:ext>
            </a:extLst>
          </p:cNvPr>
          <p:cNvSpPr>
            <a:spLocks noGrp="1"/>
          </p:cNvSpPr>
          <p:nvPr>
            <p:ph type="sldNum" sz="quarter" idx="12"/>
          </p:nvPr>
        </p:nvSpPr>
        <p:spPr/>
        <p:txBody>
          <a:bodyPr/>
          <a:lstStyle/>
          <a:p>
            <a:pPr>
              <a:defRPr/>
            </a:pPr>
            <a:fld id="{F3A64877-99B6-407D-BD21-3B5F2B099E99}" type="slidenum">
              <a:rPr lang="en-US" smtClean="0"/>
              <a:pPr>
                <a:defRPr/>
              </a:pPr>
              <a:t>45</a:t>
            </a:fld>
            <a:endParaRPr lang="en-US"/>
          </a:p>
        </p:txBody>
      </p:sp>
    </p:spTree>
    <p:extLst>
      <p:ext uri="{BB962C8B-B14F-4D97-AF65-F5344CB8AC3E}">
        <p14:creationId xmlns:p14="http://schemas.microsoft.com/office/powerpoint/2010/main" val="20339886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1D0A2F78-DB33-468C-97E2-C088A0F3E66E}"/>
              </a:ext>
            </a:extLst>
          </p:cNvPr>
          <p:cNvSpPr>
            <a:spLocks noGrp="1"/>
          </p:cNvSpPr>
          <p:nvPr>
            <p:ph type="body" sz="quarter" idx="11"/>
          </p:nvPr>
        </p:nvSpPr>
        <p:spPr>
          <a:xfrm>
            <a:off x="237062" y="990600"/>
            <a:ext cx="8373538" cy="5597753"/>
          </a:xfrm>
        </p:spPr>
        <p:txBody>
          <a:bodyPr/>
          <a:lstStyle/>
          <a:p>
            <a:pPr marL="342900" indent="-342900">
              <a:buFont typeface="Arial" panose="020B0604020202020204" pitchFamily="34" charset="0"/>
              <a:buChar char="•"/>
            </a:pPr>
            <a:r>
              <a:rPr lang="en-US" dirty="0"/>
              <a:t>We fit a quadratic response surface model simultaneously to (</a:t>
            </a:r>
            <a:r>
              <a:rPr lang="en-US" i="1" dirty="0"/>
              <a:t>Z</a:t>
            </a:r>
            <a:r>
              <a:rPr lang="en-US" baseline="-25000" dirty="0"/>
              <a:t>1</a:t>
            </a:r>
            <a:r>
              <a:rPr lang="en-US" dirty="0"/>
              <a:t>, </a:t>
            </a:r>
            <a:r>
              <a:rPr lang="en-US" i="1" dirty="0"/>
              <a:t>Z</a:t>
            </a:r>
            <a:r>
              <a:rPr lang="en-US" baseline="-25000" dirty="0"/>
              <a:t>2</a:t>
            </a:r>
            <a:r>
              <a:rPr lang="en-US" dirty="0"/>
              <a: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We jointly estimated </a:t>
            </a:r>
            <a:r>
              <a:rPr lang="en-US" dirty="0" err="1"/>
              <a:t>quadatric</a:t>
            </a:r>
            <a:r>
              <a:rPr lang="en-US" dirty="0"/>
              <a:t> RSM parameters for Z</a:t>
            </a:r>
            <a:r>
              <a:rPr lang="en-US" baseline="-25000" dirty="0"/>
              <a:t>1</a:t>
            </a:r>
            <a:r>
              <a:rPr lang="en-US" dirty="0"/>
              <a:t> and Z</a:t>
            </a:r>
            <a:r>
              <a:rPr lang="en-US" baseline="-25000" dirty="0"/>
              <a:t>2</a:t>
            </a:r>
            <a:r>
              <a:rPr lang="en-US" dirty="0"/>
              <a:t> as well as the 2x2 variance-covariance matrix </a:t>
            </a:r>
            <a:r>
              <a:rPr lang="en-US" b="1" i="1" dirty="0"/>
              <a:t>V</a:t>
            </a:r>
            <a:r>
              <a:rPr lang="en-US" dirty="0"/>
              <a:t>.</a:t>
            </a:r>
          </a:p>
          <a:p>
            <a:pPr marL="685800" lvl="1" indent="-342900">
              <a:buFont typeface="Arial" panose="020B0604020202020204" pitchFamily="34" charset="0"/>
              <a:buChar char="•"/>
            </a:pPr>
            <a:r>
              <a:rPr lang="en-US" sz="2000" dirty="0"/>
              <a:t>Vague priors for RSM parameters</a:t>
            </a:r>
          </a:p>
          <a:p>
            <a:pPr marL="685800" lvl="1" indent="-342900">
              <a:buFont typeface="Arial" panose="020B0604020202020204" pitchFamily="34" charset="0"/>
              <a:buChar char="•"/>
            </a:pPr>
            <a:r>
              <a:rPr lang="en-US" sz="2000" dirty="0"/>
              <a:t>Vaguely-informative Inverse-Wishart prior for </a:t>
            </a:r>
            <a:r>
              <a:rPr lang="en-US" sz="2000" b="1" i="1" dirty="0"/>
              <a:t>V</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Using Bayesian statistical methods, we can estimate the probability</a:t>
            </a:r>
          </a:p>
          <a:p>
            <a:pPr marL="342900" indent="-342900">
              <a:buFont typeface="Arial" panose="020B0604020202020204" pitchFamily="34" charset="0"/>
              <a:buChar char="•"/>
            </a:pPr>
            <a:endParaRPr lang="en-US" dirty="0"/>
          </a:p>
          <a:p>
            <a:r>
              <a:rPr lang="en-US" dirty="0">
                <a:solidFill>
                  <a:srgbClr val="C00000"/>
                </a:solidFill>
                <a:sym typeface="Symbol" panose="05050102010706020507" pitchFamily="18" charset="2"/>
              </a:rPr>
              <a:t>  </a:t>
            </a:r>
            <a:r>
              <a:rPr lang="en-US" dirty="0" err="1">
                <a:solidFill>
                  <a:srgbClr val="C00000"/>
                </a:solidFill>
                <a:sym typeface="Symbol" panose="05050102010706020507" pitchFamily="18" charset="2"/>
              </a:rPr>
              <a:t>Pr</a:t>
            </a:r>
            <a:r>
              <a:rPr lang="en-US" dirty="0">
                <a:solidFill>
                  <a:srgbClr val="C00000"/>
                </a:solidFill>
                <a:sym typeface="Symbol" panose="05050102010706020507" pitchFamily="18" charset="2"/>
              </a:rPr>
              <a:t>(  % Purity  97% and %Fragments  1.5% | data)</a:t>
            </a:r>
          </a:p>
          <a:p>
            <a:endParaRPr lang="en-US" dirty="0"/>
          </a:p>
        </p:txBody>
      </p:sp>
      <p:sp>
        <p:nvSpPr>
          <p:cNvPr id="20" name="Title 19">
            <a:extLst>
              <a:ext uri="{FF2B5EF4-FFF2-40B4-BE49-F238E27FC236}">
                <a16:creationId xmlns:a16="http://schemas.microsoft.com/office/drawing/2014/main" id="{30AB2D29-CEE8-422D-A032-FBD506831033}"/>
              </a:ext>
            </a:extLst>
          </p:cNvPr>
          <p:cNvSpPr>
            <a:spLocks noGrp="1"/>
          </p:cNvSpPr>
          <p:nvPr>
            <p:ph type="title"/>
          </p:nvPr>
        </p:nvSpPr>
        <p:spPr/>
        <p:txBody>
          <a:bodyPr/>
          <a:lstStyle/>
          <a:p>
            <a:r>
              <a:rPr lang="en-US" dirty="0"/>
              <a:t>Bivariate quadratic model</a:t>
            </a:r>
          </a:p>
        </p:txBody>
      </p:sp>
      <p:sp>
        <p:nvSpPr>
          <p:cNvPr id="21" name="Slide Number Placeholder 20">
            <a:extLst>
              <a:ext uri="{FF2B5EF4-FFF2-40B4-BE49-F238E27FC236}">
                <a16:creationId xmlns:a16="http://schemas.microsoft.com/office/drawing/2014/main" id="{1BD3FD21-ADEA-45E2-84A6-A0E12E1F11CB}"/>
              </a:ext>
            </a:extLst>
          </p:cNvPr>
          <p:cNvSpPr>
            <a:spLocks noGrp="1"/>
          </p:cNvSpPr>
          <p:nvPr>
            <p:ph type="sldNum" sz="quarter" idx="4"/>
          </p:nvPr>
        </p:nvSpPr>
        <p:spPr/>
        <p:txBody>
          <a:bodyPr/>
          <a:lstStyle/>
          <a:p>
            <a:fld id="{3C4F54F3-C349-4609-AFEE-01462D5C7942}" type="slidenum">
              <a:rPr lang="en-GB" smtClean="0"/>
              <a:pPr/>
              <a:t>46</a:t>
            </a:fld>
            <a:endParaRPr lang="en-GB" dirty="0"/>
          </a:p>
        </p:txBody>
      </p:sp>
      <p:sp>
        <p:nvSpPr>
          <p:cNvPr id="2" name="TextBox 1">
            <a:extLst>
              <a:ext uri="{FF2B5EF4-FFF2-40B4-BE49-F238E27FC236}">
                <a16:creationId xmlns:a16="http://schemas.microsoft.com/office/drawing/2014/main" id="{35838158-110D-4C38-974C-EC24FBC1A722}"/>
              </a:ext>
            </a:extLst>
          </p:cNvPr>
          <p:cNvSpPr txBox="1"/>
          <p:nvPr/>
        </p:nvSpPr>
        <p:spPr>
          <a:xfrm>
            <a:off x="941899" y="6016313"/>
            <a:ext cx="7439601" cy="523220"/>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sz="2800" dirty="0"/>
              <a:t>This would be very difficult with frequentist tools!</a:t>
            </a:r>
          </a:p>
        </p:txBody>
      </p:sp>
    </p:spTree>
    <p:extLst>
      <p:ext uri="{BB962C8B-B14F-4D97-AF65-F5344CB8AC3E}">
        <p14:creationId xmlns:p14="http://schemas.microsoft.com/office/powerpoint/2010/main" val="18836523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FEB60257-1927-41B0-A4B8-13C6A61A3146}"/>
              </a:ext>
            </a:extLst>
          </p:cNvPr>
          <p:cNvSpPr>
            <a:spLocks noGrp="1"/>
          </p:cNvSpPr>
          <p:nvPr>
            <p:ph type="sldNum" sz="quarter" idx="4294967295"/>
          </p:nvPr>
        </p:nvSpPr>
        <p:spPr>
          <a:xfrm>
            <a:off x="0" y="5681664"/>
            <a:ext cx="395288" cy="161925"/>
          </a:xfrm>
        </p:spPr>
        <p:txBody>
          <a:bodyPr/>
          <a:lstStyle/>
          <a:p>
            <a:fld id="{3C4F54F3-C349-4609-AFEE-01462D5C7942}" type="slidenum">
              <a:rPr lang="en-GB" smtClean="0"/>
              <a:pPr/>
              <a:t>47</a:t>
            </a:fld>
            <a:endParaRPr lang="en-GB" dirty="0"/>
          </a:p>
        </p:txBody>
      </p:sp>
      <p:pic>
        <p:nvPicPr>
          <p:cNvPr id="22" name="Picture 21">
            <a:extLst>
              <a:ext uri="{FF2B5EF4-FFF2-40B4-BE49-F238E27FC236}">
                <a16:creationId xmlns:a16="http://schemas.microsoft.com/office/drawing/2014/main" id="{E98BAF7C-79FD-449F-8CBE-ACF81F0A13BB}"/>
              </a:ext>
            </a:extLst>
          </p:cNvPr>
          <p:cNvPicPr>
            <a:picLocks noChangeAspect="1"/>
          </p:cNvPicPr>
          <p:nvPr/>
        </p:nvPicPr>
        <p:blipFill>
          <a:blip r:embed="rId2"/>
          <a:stretch>
            <a:fillRect/>
          </a:stretch>
        </p:blipFill>
        <p:spPr>
          <a:xfrm>
            <a:off x="0" y="1094423"/>
            <a:ext cx="9144000" cy="4669155"/>
          </a:xfrm>
          <a:prstGeom prst="rect">
            <a:avLst/>
          </a:prstGeom>
        </p:spPr>
      </p:pic>
      <p:sp>
        <p:nvSpPr>
          <p:cNvPr id="2" name="TextBox 1">
            <a:extLst>
              <a:ext uri="{FF2B5EF4-FFF2-40B4-BE49-F238E27FC236}">
                <a16:creationId xmlns:a16="http://schemas.microsoft.com/office/drawing/2014/main" id="{9234FCAD-4511-4825-8B70-946B0CF10B24}"/>
              </a:ext>
            </a:extLst>
          </p:cNvPr>
          <p:cNvSpPr txBox="1"/>
          <p:nvPr/>
        </p:nvSpPr>
        <p:spPr>
          <a:xfrm>
            <a:off x="805584" y="228600"/>
            <a:ext cx="7580921" cy="523220"/>
          </a:xfrm>
          <a:prstGeom prst="rect">
            <a:avLst/>
          </a:prstGeom>
          <a:noFill/>
        </p:spPr>
        <p:txBody>
          <a:bodyPr wrap="none" rtlCol="0">
            <a:spAutoFit/>
          </a:bodyPr>
          <a:lstStyle/>
          <a:p>
            <a:r>
              <a:rPr lang="en-US" sz="2800" dirty="0"/>
              <a:t>%Purity with 95% posterior prediction intervals</a:t>
            </a:r>
          </a:p>
        </p:txBody>
      </p:sp>
    </p:spTree>
    <p:extLst>
      <p:ext uri="{BB962C8B-B14F-4D97-AF65-F5344CB8AC3E}">
        <p14:creationId xmlns:p14="http://schemas.microsoft.com/office/powerpoint/2010/main" val="23588447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4FAB2DF-8A6F-420C-9DAB-4E0CE6A7600E}"/>
              </a:ext>
            </a:extLst>
          </p:cNvPr>
          <p:cNvPicPr>
            <a:picLocks noChangeAspect="1"/>
          </p:cNvPicPr>
          <p:nvPr/>
        </p:nvPicPr>
        <p:blipFill>
          <a:blip r:embed="rId2"/>
          <a:stretch>
            <a:fillRect/>
          </a:stretch>
        </p:blipFill>
        <p:spPr>
          <a:xfrm>
            <a:off x="0" y="1094423"/>
            <a:ext cx="9144000" cy="4669155"/>
          </a:xfrm>
          <a:prstGeom prst="rect">
            <a:avLst/>
          </a:prstGeom>
        </p:spPr>
      </p:pic>
      <p:sp>
        <p:nvSpPr>
          <p:cNvPr id="3" name="TextBox 2">
            <a:extLst>
              <a:ext uri="{FF2B5EF4-FFF2-40B4-BE49-F238E27FC236}">
                <a16:creationId xmlns:a16="http://schemas.microsoft.com/office/drawing/2014/main" id="{85CEDFFB-7CD3-44C8-9D6F-D11FC809CA2F}"/>
              </a:ext>
            </a:extLst>
          </p:cNvPr>
          <p:cNvSpPr txBox="1"/>
          <p:nvPr/>
        </p:nvSpPr>
        <p:spPr>
          <a:xfrm>
            <a:off x="805584" y="228600"/>
            <a:ext cx="8063426" cy="523220"/>
          </a:xfrm>
          <a:prstGeom prst="rect">
            <a:avLst/>
          </a:prstGeom>
          <a:noFill/>
        </p:spPr>
        <p:txBody>
          <a:bodyPr wrap="none" rtlCol="0">
            <a:spAutoFit/>
          </a:bodyPr>
          <a:lstStyle/>
          <a:p>
            <a:r>
              <a:rPr lang="en-US" sz="2800" dirty="0"/>
              <a:t>Fragments with 95% posterior prediction intervals</a:t>
            </a:r>
          </a:p>
        </p:txBody>
      </p:sp>
    </p:spTree>
    <p:extLst>
      <p:ext uri="{BB962C8B-B14F-4D97-AF65-F5344CB8AC3E}">
        <p14:creationId xmlns:p14="http://schemas.microsoft.com/office/powerpoint/2010/main" val="2382005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1713C61-BC50-4632-B3AC-121CAFD00EC6}"/>
              </a:ext>
            </a:extLst>
          </p:cNvPr>
          <p:cNvPicPr>
            <a:picLocks noChangeAspect="1"/>
          </p:cNvPicPr>
          <p:nvPr/>
        </p:nvPicPr>
        <p:blipFill>
          <a:blip r:embed="rId3"/>
          <a:stretch>
            <a:fillRect/>
          </a:stretch>
        </p:blipFill>
        <p:spPr>
          <a:xfrm>
            <a:off x="0" y="1094423"/>
            <a:ext cx="9144000" cy="4669155"/>
          </a:xfrm>
          <a:prstGeom prst="rect">
            <a:avLst/>
          </a:prstGeom>
        </p:spPr>
      </p:pic>
      <p:sp>
        <p:nvSpPr>
          <p:cNvPr id="3" name="Rectangle 2">
            <a:extLst>
              <a:ext uri="{FF2B5EF4-FFF2-40B4-BE49-F238E27FC236}">
                <a16:creationId xmlns:a16="http://schemas.microsoft.com/office/drawing/2014/main" id="{D571153F-743D-4F7F-9B7C-F89A302559CC}"/>
              </a:ext>
            </a:extLst>
          </p:cNvPr>
          <p:cNvSpPr/>
          <p:nvPr/>
        </p:nvSpPr>
        <p:spPr>
          <a:xfrm>
            <a:off x="1752600" y="152400"/>
            <a:ext cx="601980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dirty="0">
                <a:solidFill>
                  <a:srgbClr val="0070C0"/>
                </a:solidFill>
                <a:sym typeface="Symbol" panose="05050102010706020507" pitchFamily="18" charset="2"/>
              </a:rPr>
              <a:t>Probability that</a:t>
            </a:r>
          </a:p>
          <a:p>
            <a:r>
              <a:rPr lang="en-US" sz="2400" dirty="0">
                <a:solidFill>
                  <a:srgbClr val="0070C0"/>
                </a:solidFill>
                <a:sym typeface="Symbol" panose="05050102010706020507" pitchFamily="18" charset="2"/>
              </a:rPr>
              <a:t>      %Purity  97%</a:t>
            </a:r>
          </a:p>
          <a:p>
            <a:r>
              <a:rPr lang="en-US" sz="2400" dirty="0">
                <a:solidFill>
                  <a:srgbClr val="0070C0"/>
                </a:solidFill>
                <a:sym typeface="Symbol" panose="05050102010706020507" pitchFamily="18" charset="2"/>
              </a:rPr>
              <a:t>      %Fragments  1.5%</a:t>
            </a:r>
          </a:p>
        </p:txBody>
      </p:sp>
    </p:spTree>
    <p:extLst>
      <p:ext uri="{BB962C8B-B14F-4D97-AF65-F5344CB8AC3E}">
        <p14:creationId xmlns:p14="http://schemas.microsoft.com/office/powerpoint/2010/main" val="1209270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FFDCD9-B094-48E7-AC66-6B9019B245B1}"/>
              </a:ext>
            </a:extLst>
          </p:cNvPr>
          <p:cNvSpPr>
            <a:spLocks noGrp="1"/>
          </p:cNvSpPr>
          <p:nvPr>
            <p:ph type="sldNum" sz="quarter" idx="12"/>
          </p:nvPr>
        </p:nvSpPr>
        <p:spPr/>
        <p:txBody>
          <a:bodyPr/>
          <a:lstStyle/>
          <a:p>
            <a:pPr>
              <a:defRPr/>
            </a:pPr>
            <a:fld id="{F3A64877-99B6-407D-BD21-3B5F2B099E99}" type="slidenum">
              <a:rPr lang="en-US" smtClean="0"/>
              <a:pPr>
                <a:defRPr/>
              </a:pPr>
              <a:t>5</a:t>
            </a:fld>
            <a:endParaRPr lang="en-US"/>
          </a:p>
        </p:txBody>
      </p:sp>
      <p:sp>
        <p:nvSpPr>
          <p:cNvPr id="3" name="Rectangle 2">
            <a:extLst>
              <a:ext uri="{FF2B5EF4-FFF2-40B4-BE49-F238E27FC236}">
                <a16:creationId xmlns:a16="http://schemas.microsoft.com/office/drawing/2014/main" id="{A635711A-FF6B-4D2B-B2B8-404E390E8D8A}"/>
              </a:ext>
            </a:extLst>
          </p:cNvPr>
          <p:cNvSpPr/>
          <p:nvPr/>
        </p:nvSpPr>
        <p:spPr>
          <a:xfrm>
            <a:off x="381000" y="381000"/>
            <a:ext cx="6781800" cy="369332"/>
          </a:xfrm>
          <a:prstGeom prst="rect">
            <a:avLst/>
          </a:prstGeom>
        </p:spPr>
        <p:txBody>
          <a:bodyPr wrap="square">
            <a:spAutoFit/>
          </a:bodyPr>
          <a:lstStyle/>
          <a:p>
            <a:r>
              <a:rPr lang="en-US" dirty="0">
                <a:hlinkClick r:id="rId2"/>
              </a:rPr>
              <a:t>https://community.amstat.org/biop/workinggroups/ncbwg/index</a:t>
            </a:r>
            <a:endParaRPr lang="en-US" dirty="0"/>
          </a:p>
        </p:txBody>
      </p:sp>
      <p:pic>
        <p:nvPicPr>
          <p:cNvPr id="4" name="Picture 3">
            <a:extLst>
              <a:ext uri="{FF2B5EF4-FFF2-40B4-BE49-F238E27FC236}">
                <a16:creationId xmlns:a16="http://schemas.microsoft.com/office/drawing/2014/main" id="{8ACEF508-5224-433E-8FF6-CE7861A811BC}"/>
              </a:ext>
            </a:extLst>
          </p:cNvPr>
          <p:cNvPicPr>
            <a:picLocks noChangeAspect="1"/>
          </p:cNvPicPr>
          <p:nvPr/>
        </p:nvPicPr>
        <p:blipFill>
          <a:blip r:embed="rId3"/>
          <a:stretch>
            <a:fillRect/>
          </a:stretch>
        </p:blipFill>
        <p:spPr>
          <a:xfrm>
            <a:off x="0" y="1143000"/>
            <a:ext cx="9144000" cy="2444834"/>
          </a:xfrm>
          <a:prstGeom prst="rect">
            <a:avLst/>
          </a:prstGeom>
        </p:spPr>
      </p:pic>
      <p:sp>
        <p:nvSpPr>
          <p:cNvPr id="5" name="TextBox 4">
            <a:extLst>
              <a:ext uri="{FF2B5EF4-FFF2-40B4-BE49-F238E27FC236}">
                <a16:creationId xmlns:a16="http://schemas.microsoft.com/office/drawing/2014/main" id="{75A1B585-AE95-4699-BB6F-C91641635915}"/>
              </a:ext>
            </a:extLst>
          </p:cNvPr>
          <p:cNvSpPr txBox="1"/>
          <p:nvPr/>
        </p:nvSpPr>
        <p:spPr>
          <a:xfrm>
            <a:off x="609600" y="4495800"/>
            <a:ext cx="4852610" cy="1754326"/>
          </a:xfrm>
          <a:prstGeom prst="rect">
            <a:avLst/>
          </a:prstGeom>
          <a:noFill/>
        </p:spPr>
        <p:txBody>
          <a:bodyPr wrap="none" rtlCol="0">
            <a:spAutoFit/>
          </a:bodyPr>
          <a:lstStyle/>
          <a:p>
            <a:r>
              <a:rPr lang="en-US" dirty="0"/>
              <a:t>Work streams, coming soon:</a:t>
            </a:r>
          </a:p>
          <a:p>
            <a:endParaRPr lang="en-US" dirty="0"/>
          </a:p>
          <a:p>
            <a:pPr marL="342900" indent="-342900">
              <a:buAutoNum type="arabicPeriod"/>
            </a:pPr>
            <a:r>
              <a:rPr lang="en-US" dirty="0"/>
              <a:t>Issues with p-values in nonclinical settings</a:t>
            </a:r>
          </a:p>
          <a:p>
            <a:pPr marL="742950" lvl="1" indent="-285750">
              <a:buFont typeface="Arial" panose="020B0604020202020204" pitchFamily="34" charset="0"/>
              <a:buChar char="•"/>
            </a:pPr>
            <a:r>
              <a:rPr lang="en-US" dirty="0"/>
              <a:t>Stan Altan &amp; John Peterson</a:t>
            </a:r>
          </a:p>
          <a:p>
            <a:pPr marL="342900" indent="-342900">
              <a:buAutoNum type="arabicPeriod"/>
            </a:pPr>
            <a:r>
              <a:rPr lang="en-US" dirty="0"/>
              <a:t>Bayesian statistics in nonclinical areas</a:t>
            </a:r>
          </a:p>
          <a:p>
            <a:pPr marL="800100" lvl="1" indent="-342900">
              <a:buFont typeface="Arial" panose="020B0604020202020204" pitchFamily="34" charset="0"/>
              <a:buChar char="•"/>
            </a:pPr>
            <a:r>
              <a:rPr lang="en-US" dirty="0"/>
              <a:t>Paul Faya</a:t>
            </a:r>
          </a:p>
        </p:txBody>
      </p:sp>
      <p:sp>
        <p:nvSpPr>
          <p:cNvPr id="6" name="TextBox 5">
            <a:extLst>
              <a:ext uri="{FF2B5EF4-FFF2-40B4-BE49-F238E27FC236}">
                <a16:creationId xmlns:a16="http://schemas.microsoft.com/office/drawing/2014/main" id="{06A0D956-612B-423E-9979-E0C55FC27BFA}"/>
              </a:ext>
            </a:extLst>
          </p:cNvPr>
          <p:cNvSpPr txBox="1"/>
          <p:nvPr/>
        </p:nvSpPr>
        <p:spPr>
          <a:xfrm>
            <a:off x="7108215" y="457200"/>
            <a:ext cx="1079077" cy="369332"/>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pPr algn="ctr"/>
            <a:r>
              <a:rPr lang="en-US" dirty="0"/>
              <a:t>ASA-BIOP</a:t>
            </a:r>
          </a:p>
        </p:txBody>
      </p:sp>
    </p:spTree>
    <p:extLst>
      <p:ext uri="{BB962C8B-B14F-4D97-AF65-F5344CB8AC3E}">
        <p14:creationId xmlns:p14="http://schemas.microsoft.com/office/powerpoint/2010/main" val="6491740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9256EE-61ED-4B52-9EF6-F8B48FB57D49}"/>
              </a:ext>
            </a:extLst>
          </p:cNvPr>
          <p:cNvSpPr>
            <a:spLocks noGrp="1"/>
          </p:cNvSpPr>
          <p:nvPr>
            <p:ph type="ctrTitle"/>
          </p:nvPr>
        </p:nvSpPr>
        <p:spPr/>
        <p:txBody>
          <a:bodyPr/>
          <a:lstStyle/>
          <a:p>
            <a:r>
              <a:rPr lang="en-US" dirty="0"/>
              <a:t>Example #3</a:t>
            </a:r>
          </a:p>
        </p:txBody>
      </p:sp>
      <p:sp>
        <p:nvSpPr>
          <p:cNvPr id="6" name="Subtitle 5">
            <a:extLst>
              <a:ext uri="{FF2B5EF4-FFF2-40B4-BE49-F238E27FC236}">
                <a16:creationId xmlns:a16="http://schemas.microsoft.com/office/drawing/2014/main" id="{8857B3CE-4F5A-4111-8EFD-EA41A224248C}"/>
              </a:ext>
            </a:extLst>
          </p:cNvPr>
          <p:cNvSpPr>
            <a:spLocks noGrp="1"/>
          </p:cNvSpPr>
          <p:nvPr>
            <p:ph type="subTitle" idx="1"/>
          </p:nvPr>
        </p:nvSpPr>
        <p:spPr/>
        <p:txBody>
          <a:bodyPr/>
          <a:lstStyle/>
          <a:p>
            <a:r>
              <a:rPr lang="en-US" dirty="0"/>
              <a:t>Bridging study</a:t>
            </a:r>
          </a:p>
        </p:txBody>
      </p:sp>
      <p:sp>
        <p:nvSpPr>
          <p:cNvPr id="4" name="Slide Number Placeholder 3">
            <a:extLst>
              <a:ext uri="{FF2B5EF4-FFF2-40B4-BE49-F238E27FC236}">
                <a16:creationId xmlns:a16="http://schemas.microsoft.com/office/drawing/2014/main" id="{F5B849DE-1923-47B0-A6E7-56459BB6E4C7}"/>
              </a:ext>
            </a:extLst>
          </p:cNvPr>
          <p:cNvSpPr>
            <a:spLocks noGrp="1"/>
          </p:cNvSpPr>
          <p:nvPr>
            <p:ph type="sldNum" sz="quarter" idx="12"/>
          </p:nvPr>
        </p:nvSpPr>
        <p:spPr/>
        <p:txBody>
          <a:bodyPr/>
          <a:lstStyle/>
          <a:p>
            <a:pPr>
              <a:defRPr/>
            </a:pPr>
            <a:fld id="{B793B0F8-7753-4FDC-A7BE-1EFB9F5BCC9A}" type="slidenum">
              <a:rPr lang="en-US" smtClean="0"/>
              <a:pPr>
                <a:defRPr/>
              </a:pPr>
              <a:t>50</a:t>
            </a:fld>
            <a:endParaRPr lang="en-US"/>
          </a:p>
        </p:txBody>
      </p:sp>
    </p:spTree>
    <p:extLst>
      <p:ext uri="{BB962C8B-B14F-4D97-AF65-F5344CB8AC3E}">
        <p14:creationId xmlns:p14="http://schemas.microsoft.com/office/powerpoint/2010/main" val="37713639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DB47-1ACB-468A-A7DE-C0351E89C98D}"/>
              </a:ext>
            </a:extLst>
          </p:cNvPr>
          <p:cNvSpPr>
            <a:spLocks noGrp="1"/>
          </p:cNvSpPr>
          <p:nvPr>
            <p:ph type="title"/>
          </p:nvPr>
        </p:nvSpPr>
        <p:spPr>
          <a:xfrm>
            <a:off x="457200" y="274638"/>
            <a:ext cx="8229600" cy="563562"/>
          </a:xfrm>
        </p:spPr>
        <p:txBody>
          <a:bodyPr/>
          <a:lstStyle/>
          <a:p>
            <a:r>
              <a:rPr lang="en-US" dirty="0"/>
              <a:t>Bridging study</a:t>
            </a:r>
          </a:p>
        </p:txBody>
      </p:sp>
      <p:sp>
        <p:nvSpPr>
          <p:cNvPr id="3" name="Content Placeholder 2">
            <a:extLst>
              <a:ext uri="{FF2B5EF4-FFF2-40B4-BE49-F238E27FC236}">
                <a16:creationId xmlns:a16="http://schemas.microsoft.com/office/drawing/2014/main" id="{87B02FAF-7CE7-4497-A0F6-E51279BA383A}"/>
              </a:ext>
            </a:extLst>
          </p:cNvPr>
          <p:cNvSpPr>
            <a:spLocks noGrp="1"/>
          </p:cNvSpPr>
          <p:nvPr>
            <p:ph idx="1"/>
          </p:nvPr>
        </p:nvSpPr>
        <p:spPr>
          <a:xfrm>
            <a:off x="457200" y="1219200"/>
            <a:ext cx="8229600" cy="4906963"/>
          </a:xfrm>
        </p:spPr>
        <p:txBody>
          <a:bodyPr/>
          <a:lstStyle/>
          <a:p>
            <a:r>
              <a:rPr lang="en-US" sz="2400" dirty="0"/>
              <a:t>In biopharmaceutical settings, methods and processes often undergo changes thanks to advances in technology.</a:t>
            </a:r>
          </a:p>
          <a:p>
            <a:pPr lvl="1"/>
            <a:r>
              <a:rPr lang="en-US" sz="2000" dirty="0"/>
              <a:t>Lower costs, increased efficiency, improved quality</a:t>
            </a:r>
          </a:p>
          <a:p>
            <a:pPr marL="457200" lvl="1" indent="0">
              <a:buNone/>
            </a:pPr>
            <a:endParaRPr lang="en-US" sz="2000" dirty="0"/>
          </a:p>
          <a:p>
            <a:r>
              <a:rPr lang="en-US" sz="2400" dirty="0"/>
              <a:t>Changes may directly or indirectly affect the safety, efficacy, or quality of drug substance or drug product.</a:t>
            </a:r>
          </a:p>
          <a:p>
            <a:endParaRPr lang="en-US" sz="2400" dirty="0"/>
          </a:p>
          <a:p>
            <a:r>
              <a:rPr lang="en-US" sz="2400" dirty="0"/>
              <a:t>Regulatory guidelines require demonstration of comparability before and post the change (FDA CFR 610.9(c), ICH Q5E, EMEA, 2007). </a:t>
            </a:r>
            <a:endParaRPr lang="en-US" sz="1800" dirty="0"/>
          </a:p>
        </p:txBody>
      </p:sp>
      <p:sp>
        <p:nvSpPr>
          <p:cNvPr id="4" name="Slide Number Placeholder 3">
            <a:extLst>
              <a:ext uri="{FF2B5EF4-FFF2-40B4-BE49-F238E27FC236}">
                <a16:creationId xmlns:a16="http://schemas.microsoft.com/office/drawing/2014/main" id="{7151C442-AD20-4845-845B-CA534A5CC538}"/>
              </a:ext>
            </a:extLst>
          </p:cNvPr>
          <p:cNvSpPr>
            <a:spLocks noGrp="1"/>
          </p:cNvSpPr>
          <p:nvPr>
            <p:ph type="sldNum" sz="quarter" idx="12"/>
          </p:nvPr>
        </p:nvSpPr>
        <p:spPr/>
        <p:txBody>
          <a:bodyPr/>
          <a:lstStyle/>
          <a:p>
            <a:pPr>
              <a:defRPr/>
            </a:pPr>
            <a:fld id="{B793B0F8-7753-4FDC-A7BE-1EFB9F5BCC9A}" type="slidenum">
              <a:rPr lang="en-US" smtClean="0"/>
              <a:pPr>
                <a:defRPr/>
              </a:pPr>
              <a:t>51</a:t>
            </a:fld>
            <a:endParaRPr lang="en-US"/>
          </a:p>
        </p:txBody>
      </p:sp>
    </p:spTree>
    <p:extLst>
      <p:ext uri="{BB962C8B-B14F-4D97-AF65-F5344CB8AC3E}">
        <p14:creationId xmlns:p14="http://schemas.microsoft.com/office/powerpoint/2010/main" val="5293724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1C412-3A77-4A82-83FB-1D9116103B06}"/>
              </a:ext>
            </a:extLst>
          </p:cNvPr>
          <p:cNvSpPr>
            <a:spLocks noGrp="1"/>
          </p:cNvSpPr>
          <p:nvPr>
            <p:ph type="title"/>
          </p:nvPr>
        </p:nvSpPr>
        <p:spPr/>
        <p:txBody>
          <a:bodyPr/>
          <a:lstStyle/>
          <a:p>
            <a:r>
              <a:rPr lang="en-US" dirty="0"/>
              <a:t>Classical bridging study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B45C39-57A1-4D9C-9BE3-D6404D71D7DA}"/>
                  </a:ext>
                </a:extLst>
              </p:cNvPr>
              <p:cNvSpPr>
                <a:spLocks noGrp="1"/>
              </p:cNvSpPr>
              <p:nvPr>
                <p:ph idx="1"/>
              </p:nvPr>
            </p:nvSpPr>
            <p:spPr/>
            <p:txBody>
              <a:bodyPr/>
              <a:lstStyle/>
              <a:p>
                <a:r>
                  <a:rPr lang="en-US" sz="2800" dirty="0"/>
                  <a:t>An experiment is run with each of two methods, A and B, under several conditions: j = 1, 2, …, </a:t>
                </a:r>
                <a:r>
                  <a:rPr lang="en-US" sz="2800" i="1" dirty="0"/>
                  <a:t>J</a:t>
                </a:r>
                <a:r>
                  <a:rPr lang="en-US" sz="2800" dirty="0"/>
                  <a:t>.</a:t>
                </a:r>
              </a:p>
              <a:p>
                <a:endParaRPr lang="en-US" sz="2800" dirty="0"/>
              </a:p>
              <a:p>
                <a:pPr marL="0" indent="0">
                  <a:buNone/>
                </a:pPr>
                <a:r>
                  <a:rPr lang="en-US" sz="2800" dirty="0"/>
                  <a:t>Classical frequentist approach:</a:t>
                </a:r>
              </a:p>
              <a:p>
                <a:r>
                  <a:rPr lang="en-US" sz="2800" dirty="0"/>
                  <a:t>Equivalence testing of the mean at each level j.</a:t>
                </a: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0,</m:t>
                          </m:r>
                          <m:r>
                            <a:rPr lang="en-US" sz="2800" b="0" i="1" smtClean="0">
                              <a:latin typeface="Cambria Math" panose="02040503050406030204" pitchFamily="18" charset="0"/>
                            </a:rPr>
                            <m:t>𝑗</m:t>
                          </m:r>
                        </m:sub>
                      </m:sSub>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𝜃</m:t>
                              </m:r>
                            </m:e>
                            <m:sub>
                              <m:r>
                                <a:rPr lang="en-US" sz="2800" i="1">
                                  <a:latin typeface="Cambria Math" panose="02040503050406030204" pitchFamily="18" charset="0"/>
                                </a:rPr>
                                <m:t>𝐴𝑗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𝜃</m:t>
                              </m:r>
                            </m:e>
                            <m:sub>
                              <m:r>
                                <a:rPr lang="en-US" sz="2800" i="1">
                                  <a:latin typeface="Cambria Math" panose="02040503050406030204" pitchFamily="18" charset="0"/>
                                </a:rPr>
                                <m:t>𝐵𝑗</m:t>
                              </m:r>
                            </m:sub>
                          </m:sSub>
                        </m:e>
                      </m:d>
                      <m:r>
                        <a:rPr lang="en-US" sz="2800" i="1">
                          <a:latin typeface="Cambria Math" panose="02040503050406030204" pitchFamily="18" charset="0"/>
                        </a:rPr>
                        <m:t>≥</m:t>
                      </m:r>
                      <m:r>
                        <a:rPr lang="en-US" sz="2800" i="1">
                          <a:latin typeface="Cambria Math" panose="02040503050406030204" pitchFamily="18" charset="0"/>
                        </a:rPr>
                        <m:t>𝛿</m:t>
                      </m:r>
                    </m:oMath>
                  </m:oMathPara>
                </a14:m>
                <a:endParaRPr lang="en-US" sz="2800" i="1" dirty="0"/>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𝐻</m:t>
                          </m:r>
                        </m:e>
                        <m:sub>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𝑗</m:t>
                          </m:r>
                        </m:sub>
                      </m:sSub>
                      <m:r>
                        <a:rPr lang="en-US" sz="2800" b="0" i="1" smtClean="0">
                          <a:latin typeface="Cambria Math" panose="02040503050406030204" pitchFamily="18" charset="0"/>
                        </a:rPr>
                        <m:t>: </m:t>
                      </m:r>
                      <m:d>
                        <m:dPr>
                          <m:begChr m:val="|"/>
                          <m:endChr m:val="|"/>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𝜃</m:t>
                              </m:r>
                            </m:e>
                            <m:sub>
                              <m:r>
                                <a:rPr lang="en-US" sz="2800" i="1">
                                  <a:latin typeface="Cambria Math" panose="02040503050406030204" pitchFamily="18" charset="0"/>
                                </a:rPr>
                                <m:t>𝐴𝑗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𝜃</m:t>
                              </m:r>
                            </m:e>
                            <m:sub>
                              <m:r>
                                <a:rPr lang="en-US" sz="2800" i="1">
                                  <a:latin typeface="Cambria Math" panose="02040503050406030204" pitchFamily="18" charset="0"/>
                                </a:rPr>
                                <m:t>𝐵𝑗</m:t>
                              </m:r>
                            </m:sub>
                          </m:sSub>
                        </m:e>
                      </m:d>
                      <m:r>
                        <a:rPr lang="en-US" sz="2800" i="1">
                          <a:latin typeface="Cambria Math" panose="02040503050406030204" pitchFamily="18" charset="0"/>
                        </a:rPr>
                        <m:t>&lt;</m:t>
                      </m:r>
                      <m:r>
                        <a:rPr lang="en-US" sz="2800" i="1">
                          <a:latin typeface="Cambria Math" panose="02040503050406030204" pitchFamily="18" charset="0"/>
                        </a:rPr>
                        <m:t>𝛿</m:t>
                      </m:r>
                    </m:oMath>
                  </m:oMathPara>
                </a14:m>
                <a:endParaRPr lang="en-US" sz="2800"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56B45C39-57A1-4D9C-9BE3-D6404D71D7DA}"/>
                  </a:ext>
                </a:extLst>
              </p:cNvPr>
              <p:cNvSpPr>
                <a:spLocks noGrp="1" noRot="1" noChangeAspect="1" noMove="1" noResize="1" noEditPoints="1" noAdjustHandles="1" noChangeArrowheads="1" noChangeShapeType="1" noTextEdit="1"/>
              </p:cNvSpPr>
              <p:nvPr>
                <p:ph idx="1"/>
              </p:nvPr>
            </p:nvSpPr>
            <p:spPr>
              <a:blipFill>
                <a:blip r:embed="rId2"/>
                <a:stretch>
                  <a:fillRect l="-1481" t="-134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D8557A4A-4394-45F4-8D0F-031CC82DE031}"/>
              </a:ext>
            </a:extLst>
          </p:cNvPr>
          <p:cNvSpPr>
            <a:spLocks noGrp="1"/>
          </p:cNvSpPr>
          <p:nvPr>
            <p:ph type="sldNum" sz="quarter" idx="12"/>
          </p:nvPr>
        </p:nvSpPr>
        <p:spPr/>
        <p:txBody>
          <a:bodyPr/>
          <a:lstStyle/>
          <a:p>
            <a:pPr>
              <a:defRPr/>
            </a:pPr>
            <a:fld id="{B793B0F8-7753-4FDC-A7BE-1EFB9F5BCC9A}" type="slidenum">
              <a:rPr lang="en-US" smtClean="0"/>
              <a:pPr>
                <a:defRPr/>
              </a:pPr>
              <a:t>52</a:t>
            </a:fld>
            <a:endParaRPr lang="en-US"/>
          </a:p>
        </p:txBody>
      </p:sp>
    </p:spTree>
    <p:extLst>
      <p:ext uri="{BB962C8B-B14F-4D97-AF65-F5344CB8AC3E}">
        <p14:creationId xmlns:p14="http://schemas.microsoft.com/office/powerpoint/2010/main" val="8324833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B1708-961A-4EE7-8E68-C9E6EEFD49C7}"/>
              </a:ext>
            </a:extLst>
          </p:cNvPr>
          <p:cNvSpPr>
            <a:spLocks noGrp="1"/>
          </p:cNvSpPr>
          <p:nvPr>
            <p:ph type="title"/>
          </p:nvPr>
        </p:nvSpPr>
        <p:spPr>
          <a:xfrm>
            <a:off x="457200" y="274638"/>
            <a:ext cx="8229600" cy="639762"/>
          </a:xfrm>
        </p:spPr>
        <p:txBody>
          <a:bodyPr/>
          <a:lstStyle/>
          <a:p>
            <a:r>
              <a:rPr lang="en-US" dirty="0"/>
              <a:t>Example data</a:t>
            </a:r>
          </a:p>
        </p:txBody>
      </p:sp>
      <p:sp>
        <p:nvSpPr>
          <p:cNvPr id="3" name="Content Placeholder 2">
            <a:extLst>
              <a:ext uri="{FF2B5EF4-FFF2-40B4-BE49-F238E27FC236}">
                <a16:creationId xmlns:a16="http://schemas.microsoft.com/office/drawing/2014/main" id="{3F78FFBD-95E1-4DBC-999C-C923A59AC4C9}"/>
              </a:ext>
            </a:extLst>
          </p:cNvPr>
          <p:cNvSpPr>
            <a:spLocks noGrp="1"/>
          </p:cNvSpPr>
          <p:nvPr>
            <p:ph idx="1"/>
          </p:nvPr>
        </p:nvSpPr>
        <p:spPr>
          <a:xfrm>
            <a:off x="457200" y="1219200"/>
            <a:ext cx="8229600" cy="4906963"/>
          </a:xfrm>
        </p:spPr>
        <p:txBody>
          <a:bodyPr/>
          <a:lstStyle/>
          <a:p>
            <a:r>
              <a:rPr lang="en-US" dirty="0"/>
              <a:t>Relative potency assay.</a:t>
            </a:r>
          </a:p>
          <a:p>
            <a:endParaRPr lang="en-US" dirty="0"/>
          </a:p>
          <a:p>
            <a:r>
              <a:rPr lang="en-US" dirty="0"/>
              <a:t>5 levels: 60%, 77, 100, 130, and 167%</a:t>
            </a:r>
          </a:p>
          <a:p>
            <a:endParaRPr lang="en-US" dirty="0"/>
          </a:p>
          <a:p>
            <a:r>
              <a:rPr lang="en-US" dirty="0"/>
              <a:t>Six independent runs per assay.</a:t>
            </a:r>
          </a:p>
          <a:p>
            <a:endParaRPr lang="en-US" dirty="0"/>
          </a:p>
          <a:p>
            <a:r>
              <a:rPr lang="en-US" dirty="0"/>
              <a:t>Relative potency is analyzed on log scale.</a:t>
            </a:r>
          </a:p>
          <a:p>
            <a:r>
              <a:rPr lang="en-US" dirty="0">
                <a:sym typeface="Symbol" panose="05050102010706020507" pitchFamily="18" charset="2"/>
              </a:rPr>
              <a:t>Testing limit:  =log(1.3)</a:t>
            </a:r>
            <a:endParaRPr lang="en-US" dirty="0"/>
          </a:p>
          <a:p>
            <a:endParaRPr lang="en-US" dirty="0"/>
          </a:p>
        </p:txBody>
      </p:sp>
      <p:sp>
        <p:nvSpPr>
          <p:cNvPr id="4" name="Slide Number Placeholder 3">
            <a:extLst>
              <a:ext uri="{FF2B5EF4-FFF2-40B4-BE49-F238E27FC236}">
                <a16:creationId xmlns:a16="http://schemas.microsoft.com/office/drawing/2014/main" id="{60DCE739-6881-4861-843C-CDCB0657423B}"/>
              </a:ext>
            </a:extLst>
          </p:cNvPr>
          <p:cNvSpPr>
            <a:spLocks noGrp="1"/>
          </p:cNvSpPr>
          <p:nvPr>
            <p:ph type="sldNum" sz="quarter" idx="12"/>
          </p:nvPr>
        </p:nvSpPr>
        <p:spPr/>
        <p:txBody>
          <a:bodyPr/>
          <a:lstStyle/>
          <a:p>
            <a:pPr>
              <a:defRPr/>
            </a:pPr>
            <a:fld id="{B793B0F8-7753-4FDC-A7BE-1EFB9F5BCC9A}" type="slidenum">
              <a:rPr lang="en-US" smtClean="0"/>
              <a:pPr>
                <a:defRPr/>
              </a:pPr>
              <a:t>53</a:t>
            </a:fld>
            <a:endParaRPr lang="en-US"/>
          </a:p>
        </p:txBody>
      </p:sp>
    </p:spTree>
    <p:extLst>
      <p:ext uri="{BB962C8B-B14F-4D97-AF65-F5344CB8AC3E}">
        <p14:creationId xmlns:p14="http://schemas.microsoft.com/office/powerpoint/2010/main" val="42521287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5696F-AEE1-4C23-AE25-2CFA4789528F}"/>
              </a:ext>
            </a:extLst>
          </p:cNvPr>
          <p:cNvSpPr>
            <a:spLocks noGrp="1"/>
          </p:cNvSpPr>
          <p:nvPr>
            <p:ph type="title"/>
          </p:nvPr>
        </p:nvSpPr>
        <p:spPr>
          <a:xfrm>
            <a:off x="457200" y="274638"/>
            <a:ext cx="8229600" cy="542482"/>
          </a:xfrm>
        </p:spPr>
        <p:txBody>
          <a:bodyPr/>
          <a:lstStyle/>
          <a:p>
            <a:r>
              <a:rPr lang="en-US" dirty="0"/>
              <a:t>Bridging study data</a:t>
            </a:r>
          </a:p>
        </p:txBody>
      </p:sp>
      <p:sp>
        <p:nvSpPr>
          <p:cNvPr id="4" name="Slide Number Placeholder 3">
            <a:extLst>
              <a:ext uri="{FF2B5EF4-FFF2-40B4-BE49-F238E27FC236}">
                <a16:creationId xmlns:a16="http://schemas.microsoft.com/office/drawing/2014/main" id="{9CA5C9A2-DFA4-4052-8574-670690DE37A8}"/>
              </a:ext>
            </a:extLst>
          </p:cNvPr>
          <p:cNvSpPr>
            <a:spLocks noGrp="1"/>
          </p:cNvSpPr>
          <p:nvPr>
            <p:ph type="sldNum" sz="quarter" idx="12"/>
          </p:nvPr>
        </p:nvSpPr>
        <p:spPr/>
        <p:txBody>
          <a:bodyPr/>
          <a:lstStyle/>
          <a:p>
            <a:pPr>
              <a:defRPr/>
            </a:pPr>
            <a:fld id="{B793B0F8-7753-4FDC-A7BE-1EFB9F5BCC9A}" type="slidenum">
              <a:rPr lang="en-US" smtClean="0"/>
              <a:pPr>
                <a:defRPr/>
              </a:pPr>
              <a:t>54</a:t>
            </a:fld>
            <a:endParaRPr lang="en-US"/>
          </a:p>
        </p:txBody>
      </p:sp>
      <p:graphicFrame>
        <p:nvGraphicFramePr>
          <p:cNvPr id="8" name="Table 7">
            <a:extLst>
              <a:ext uri="{FF2B5EF4-FFF2-40B4-BE49-F238E27FC236}">
                <a16:creationId xmlns:a16="http://schemas.microsoft.com/office/drawing/2014/main" id="{A6FF253E-7C60-4393-A195-259D850AF5F8}"/>
              </a:ext>
            </a:extLst>
          </p:cNvPr>
          <p:cNvGraphicFramePr>
            <a:graphicFrameLocks noGrp="1"/>
          </p:cNvGraphicFramePr>
          <p:nvPr>
            <p:extLst>
              <p:ext uri="{D42A27DB-BD31-4B8C-83A1-F6EECF244321}">
                <p14:modId xmlns:p14="http://schemas.microsoft.com/office/powerpoint/2010/main" val="2835964207"/>
              </p:ext>
            </p:extLst>
          </p:nvPr>
        </p:nvGraphicFramePr>
        <p:xfrm>
          <a:off x="587188" y="920451"/>
          <a:ext cx="8229601" cy="4639818"/>
        </p:xfrm>
        <a:graphic>
          <a:graphicData uri="http://schemas.openxmlformats.org/drawingml/2006/table">
            <a:tbl>
              <a:tblPr firstRow="1" firstCol="1" bandRow="1">
                <a:tableStyleId>{5C22544A-7EE6-4342-B048-85BDC9FD1C3A}</a:tableStyleId>
              </a:tblPr>
              <a:tblGrid>
                <a:gridCol w="1454080">
                  <a:extLst>
                    <a:ext uri="{9D8B030D-6E8A-4147-A177-3AD203B41FA5}">
                      <a16:colId xmlns:a16="http://schemas.microsoft.com/office/drawing/2014/main" val="841855687"/>
                    </a:ext>
                  </a:extLst>
                </a:gridCol>
                <a:gridCol w="1166929">
                  <a:extLst>
                    <a:ext uri="{9D8B030D-6E8A-4147-A177-3AD203B41FA5}">
                      <a16:colId xmlns:a16="http://schemas.microsoft.com/office/drawing/2014/main" val="3672710321"/>
                    </a:ext>
                  </a:extLst>
                </a:gridCol>
                <a:gridCol w="1107056">
                  <a:extLst>
                    <a:ext uri="{9D8B030D-6E8A-4147-A177-3AD203B41FA5}">
                      <a16:colId xmlns:a16="http://schemas.microsoft.com/office/drawing/2014/main" val="3117112248"/>
                    </a:ext>
                  </a:extLst>
                </a:gridCol>
                <a:gridCol w="1125384">
                  <a:extLst>
                    <a:ext uri="{9D8B030D-6E8A-4147-A177-3AD203B41FA5}">
                      <a16:colId xmlns:a16="http://schemas.microsoft.com/office/drawing/2014/main" val="1264719210"/>
                    </a:ext>
                  </a:extLst>
                </a:gridCol>
                <a:gridCol w="1125384">
                  <a:extLst>
                    <a:ext uri="{9D8B030D-6E8A-4147-A177-3AD203B41FA5}">
                      <a16:colId xmlns:a16="http://schemas.microsoft.com/office/drawing/2014/main" val="2891557237"/>
                    </a:ext>
                  </a:extLst>
                </a:gridCol>
                <a:gridCol w="1125384">
                  <a:extLst>
                    <a:ext uri="{9D8B030D-6E8A-4147-A177-3AD203B41FA5}">
                      <a16:colId xmlns:a16="http://schemas.microsoft.com/office/drawing/2014/main" val="1550565919"/>
                    </a:ext>
                  </a:extLst>
                </a:gridCol>
                <a:gridCol w="1125384">
                  <a:extLst>
                    <a:ext uri="{9D8B030D-6E8A-4147-A177-3AD203B41FA5}">
                      <a16:colId xmlns:a16="http://schemas.microsoft.com/office/drawing/2014/main" val="248338556"/>
                    </a:ext>
                  </a:extLst>
                </a:gridCol>
              </a:tblGrid>
              <a:tr h="314325">
                <a:tc>
                  <a:txBody>
                    <a:bodyPr/>
                    <a:lstStyle/>
                    <a:p>
                      <a:pPr marL="0" marR="0" algn="ctr">
                        <a:lnSpc>
                          <a:spcPct val="115000"/>
                        </a:lnSpc>
                        <a:spcBef>
                          <a:spcPts val="0"/>
                        </a:spcBef>
                        <a:spcAft>
                          <a:spcPts val="0"/>
                        </a:spcAft>
                      </a:pPr>
                      <a:r>
                        <a:rPr lang="en-US" sz="2000" dirty="0">
                          <a:effectLst/>
                        </a:rPr>
                        <a:t>Method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Assay Run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rPr>
                        <a:t>60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rPr>
                        <a:t>77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rPr>
                        <a:t>100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rPr>
                        <a:t>130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rPr>
                        <a:t>167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44629216"/>
                  </a:ext>
                </a:extLst>
              </a:tr>
              <a:tr h="200025">
                <a:tc rowSpan="6">
                  <a:txBody>
                    <a:bodyPr/>
                    <a:lstStyle/>
                    <a:p>
                      <a:pPr marL="0" marR="0" algn="ctr">
                        <a:lnSpc>
                          <a:spcPct val="115000"/>
                        </a:lnSpc>
                        <a:spcBef>
                          <a:spcPts val="0"/>
                        </a:spcBef>
                        <a:spcAft>
                          <a:spcPts val="0"/>
                        </a:spcAft>
                      </a:pPr>
                      <a:r>
                        <a:rPr lang="en-US" sz="2000" dirty="0">
                          <a:effectLst/>
                        </a:rPr>
                        <a:t>HTRF Assay</a:t>
                      </a:r>
                    </a:p>
                    <a:p>
                      <a:pPr marL="0" marR="0" algn="ctr">
                        <a:lnSpc>
                          <a:spcPct val="115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(A)</a:t>
                      </a:r>
                    </a:p>
                  </a:txBody>
                  <a:tcPr marL="68580" marR="68580" marT="0" marB="0" anchor="ctr"/>
                </a:tc>
                <a:tc>
                  <a:txBody>
                    <a:bodyPr/>
                    <a:lstStyle/>
                    <a:p>
                      <a:pPr marL="0" marR="0" algn="ctr">
                        <a:lnSpc>
                          <a:spcPct val="115000"/>
                        </a:lnSpc>
                        <a:spcBef>
                          <a:spcPts val="0"/>
                        </a:spcBef>
                        <a:spcAft>
                          <a:spcPts val="0"/>
                        </a:spcAf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51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67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90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130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153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0997157"/>
                  </a:ext>
                </a:extLst>
              </a:tr>
              <a:tr h="200025">
                <a:tc vMerge="1">
                  <a:txBody>
                    <a:bodyPr/>
                    <a:lstStyle/>
                    <a:p>
                      <a:endParaRPr lang="en-US"/>
                    </a:p>
                  </a:txBody>
                  <a:tcPr/>
                </a:tc>
                <a:tc>
                  <a:txBody>
                    <a:bodyPr/>
                    <a:lstStyle/>
                    <a:p>
                      <a:pPr marL="0" marR="0" algn="ctr">
                        <a:lnSpc>
                          <a:spcPct val="115000"/>
                        </a:lnSpc>
                        <a:spcBef>
                          <a:spcPts val="0"/>
                        </a:spcBef>
                        <a:spcAft>
                          <a:spcPts val="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50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76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97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124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176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17668006"/>
                  </a:ext>
                </a:extLst>
              </a:tr>
              <a:tr h="200025">
                <a:tc vMerge="1">
                  <a:txBody>
                    <a:bodyPr/>
                    <a:lstStyle/>
                    <a:p>
                      <a:endParaRPr lang="en-US"/>
                    </a:p>
                  </a:txBody>
                  <a:tcPr/>
                </a:tc>
                <a:tc>
                  <a:txBody>
                    <a:bodyPr/>
                    <a:lstStyle/>
                    <a:p>
                      <a:pPr marL="0" marR="0" algn="ctr">
                        <a:lnSpc>
                          <a:spcPct val="115000"/>
                        </a:lnSpc>
                        <a:spcBef>
                          <a:spcPts val="0"/>
                        </a:spcBef>
                        <a:spcAft>
                          <a:spcPts val="0"/>
                        </a:spcAft>
                      </a:pPr>
                      <a:r>
                        <a:rPr lang="en-US" sz="2000">
                          <a:effectLst/>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55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70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99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142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157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24003512"/>
                  </a:ext>
                </a:extLst>
              </a:tr>
              <a:tr h="200025">
                <a:tc vMerge="1">
                  <a:txBody>
                    <a:bodyPr/>
                    <a:lstStyle/>
                    <a:p>
                      <a:endParaRPr lang="en-US"/>
                    </a:p>
                  </a:txBody>
                  <a:tcPr/>
                </a:tc>
                <a:tc>
                  <a:txBody>
                    <a:bodyPr/>
                    <a:lstStyle/>
                    <a:p>
                      <a:pPr marL="0" marR="0" algn="ctr">
                        <a:lnSpc>
                          <a:spcPct val="115000"/>
                        </a:lnSpc>
                        <a:spcBef>
                          <a:spcPts val="0"/>
                        </a:spcBef>
                        <a:spcAft>
                          <a:spcPts val="0"/>
                        </a:spcAft>
                      </a:pPr>
                      <a:r>
                        <a:rPr lang="en-US"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61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78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107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134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172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236646358"/>
                  </a:ext>
                </a:extLst>
              </a:tr>
              <a:tr h="200025">
                <a:tc vMerge="1">
                  <a:txBody>
                    <a:bodyPr/>
                    <a:lstStyle/>
                    <a:p>
                      <a:endParaRPr lang="en-US"/>
                    </a:p>
                  </a:txBody>
                  <a:tcPr/>
                </a:tc>
                <a:tc>
                  <a:txBody>
                    <a:bodyPr/>
                    <a:lstStyle/>
                    <a:p>
                      <a:pPr marL="0" marR="0" algn="ctr">
                        <a:lnSpc>
                          <a:spcPct val="115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60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75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101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126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160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79342419"/>
                  </a:ext>
                </a:extLst>
              </a:tr>
              <a:tr h="200025">
                <a:tc vMerge="1">
                  <a:txBody>
                    <a:bodyPr/>
                    <a:lstStyle/>
                    <a:p>
                      <a:endParaRPr lang="en-US"/>
                    </a:p>
                  </a:txBody>
                  <a:tcPr/>
                </a:tc>
                <a:tc>
                  <a:txBody>
                    <a:bodyPr/>
                    <a:lstStyle/>
                    <a:p>
                      <a:pPr marL="0" marR="0" algn="ctr">
                        <a:lnSpc>
                          <a:spcPct val="115000"/>
                        </a:lnSpc>
                        <a:spcBef>
                          <a:spcPts val="0"/>
                        </a:spcBef>
                        <a:spcAft>
                          <a:spcPts val="0"/>
                        </a:spcAft>
                      </a:pPr>
                      <a:r>
                        <a:rPr lang="en-US" sz="2000" dirty="0">
                          <a:effectLst/>
                        </a:rPr>
                        <a:t>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65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82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104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135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174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70861004"/>
                  </a:ext>
                </a:extLst>
              </a:tr>
              <a:tr h="200025">
                <a:tc rowSpan="6">
                  <a:txBody>
                    <a:bodyPr/>
                    <a:lstStyle/>
                    <a:p>
                      <a:pPr marL="0" marR="0" algn="ctr">
                        <a:lnSpc>
                          <a:spcPct val="115000"/>
                        </a:lnSpc>
                        <a:spcBef>
                          <a:spcPts val="0"/>
                        </a:spcBef>
                        <a:spcAft>
                          <a:spcPts val="0"/>
                        </a:spcAft>
                      </a:pPr>
                      <a:r>
                        <a:rPr lang="en-US" sz="2000" dirty="0">
                          <a:effectLst/>
                        </a:rPr>
                        <a:t>AP1 Reporter Gene Bioassay</a:t>
                      </a:r>
                    </a:p>
                    <a:p>
                      <a:pPr marL="0" marR="0" algn="ctr">
                        <a:lnSpc>
                          <a:spcPct val="115000"/>
                        </a:lnSpc>
                        <a:spcBef>
                          <a:spcPts val="0"/>
                        </a:spcBef>
                        <a:spcAft>
                          <a:spcPts val="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(B)</a:t>
                      </a:r>
                    </a:p>
                  </a:txBody>
                  <a:tcPr marL="68580" marR="68580" marT="0" marB="0" anchor="ctr"/>
                </a:tc>
                <a:tc>
                  <a:txBody>
                    <a:bodyPr/>
                    <a:lstStyle/>
                    <a:p>
                      <a:pPr marL="0" marR="0" algn="ctr">
                        <a:lnSpc>
                          <a:spcPct val="115000"/>
                        </a:lnSpc>
                        <a:spcBef>
                          <a:spcPts val="0"/>
                        </a:spcBef>
                        <a:spcAft>
                          <a:spcPts val="0"/>
                        </a:spcAft>
                      </a:pPr>
                      <a:r>
                        <a:rPr lang="en-US" sz="2000" dirty="0">
                          <a:effectLst/>
                        </a:rPr>
                        <a:t>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rPr>
                        <a:t>64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rPr>
                        <a:t>71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rPr>
                        <a:t>95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127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151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23581317"/>
                  </a:ext>
                </a:extLst>
              </a:tr>
              <a:tr h="200025">
                <a:tc vMerge="1">
                  <a:txBody>
                    <a:bodyPr/>
                    <a:lstStyle/>
                    <a:p>
                      <a:endParaRPr lang="en-US"/>
                    </a:p>
                  </a:txBody>
                  <a:tcPr/>
                </a:tc>
                <a:tc>
                  <a:txBody>
                    <a:bodyPr/>
                    <a:lstStyle/>
                    <a:p>
                      <a:pPr marL="0" marR="0" algn="ctr">
                        <a:lnSpc>
                          <a:spcPct val="115000"/>
                        </a:lnSpc>
                        <a:spcBef>
                          <a:spcPts val="0"/>
                        </a:spcBef>
                        <a:spcAft>
                          <a:spcPts val="0"/>
                        </a:spcAf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65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75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rPr>
                        <a:t>99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120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160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47438746"/>
                  </a:ext>
                </a:extLst>
              </a:tr>
              <a:tr h="200025">
                <a:tc vMerge="1">
                  <a:txBody>
                    <a:bodyPr/>
                    <a:lstStyle/>
                    <a:p>
                      <a:endParaRPr lang="en-US"/>
                    </a:p>
                  </a:txBody>
                  <a:tcPr/>
                </a:tc>
                <a:tc>
                  <a:txBody>
                    <a:bodyPr/>
                    <a:lstStyle/>
                    <a:p>
                      <a:pPr marL="0" marR="0" algn="ctr">
                        <a:lnSpc>
                          <a:spcPct val="115000"/>
                        </a:lnSpc>
                        <a:spcBef>
                          <a:spcPts val="0"/>
                        </a:spcBef>
                        <a:spcAft>
                          <a:spcPts val="0"/>
                        </a:spcAft>
                      </a:pPr>
                      <a:r>
                        <a:rPr lang="en-US" sz="2000">
                          <a:effectLst/>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66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87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rPr>
                        <a:t>106</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138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180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4782204"/>
                  </a:ext>
                </a:extLst>
              </a:tr>
              <a:tr h="200025">
                <a:tc vMerge="1">
                  <a:txBody>
                    <a:bodyPr/>
                    <a:lstStyle/>
                    <a:p>
                      <a:endParaRPr lang="en-US"/>
                    </a:p>
                  </a:txBody>
                  <a:tcPr/>
                </a:tc>
                <a:tc>
                  <a:txBody>
                    <a:bodyPr/>
                    <a:lstStyle/>
                    <a:p>
                      <a:pPr marL="0" marR="0" algn="ctr">
                        <a:lnSpc>
                          <a:spcPct val="115000"/>
                        </a:lnSpc>
                        <a:spcBef>
                          <a:spcPts val="0"/>
                        </a:spcBef>
                        <a:spcAft>
                          <a:spcPts val="0"/>
                        </a:spcAft>
                      </a:pPr>
                      <a:r>
                        <a:rPr lang="en-US"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69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85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rPr>
                        <a:t>109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126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146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66913439"/>
                  </a:ext>
                </a:extLst>
              </a:tr>
              <a:tr h="200025">
                <a:tc vMerge="1">
                  <a:txBody>
                    <a:bodyPr/>
                    <a:lstStyle/>
                    <a:p>
                      <a:endParaRPr lang="en-US"/>
                    </a:p>
                  </a:txBody>
                  <a:tcPr/>
                </a:tc>
                <a:tc>
                  <a:txBody>
                    <a:bodyPr/>
                    <a:lstStyle/>
                    <a:p>
                      <a:pPr marL="0" marR="0" algn="ctr">
                        <a:lnSpc>
                          <a:spcPct val="115000"/>
                        </a:lnSpc>
                        <a:spcBef>
                          <a:spcPts val="0"/>
                        </a:spcBef>
                        <a:spcAft>
                          <a:spcPts val="0"/>
                        </a:spcAf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55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76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rPr>
                        <a:t>95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135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155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82227270"/>
                  </a:ext>
                </a:extLst>
              </a:tr>
              <a:tr h="200025">
                <a:tc vMerge="1">
                  <a:txBody>
                    <a:bodyPr/>
                    <a:lstStyle/>
                    <a:p>
                      <a:endParaRPr lang="en-US"/>
                    </a:p>
                  </a:txBody>
                  <a:tcPr/>
                </a:tc>
                <a:tc>
                  <a:txBody>
                    <a:bodyPr/>
                    <a:lstStyle/>
                    <a:p>
                      <a:pPr marL="0" marR="0" algn="ctr">
                        <a:lnSpc>
                          <a:spcPct val="115000"/>
                        </a:lnSpc>
                        <a:spcBef>
                          <a:spcPts val="0"/>
                        </a:spcBef>
                        <a:spcAft>
                          <a:spcPts val="0"/>
                        </a:spcAft>
                      </a:pPr>
                      <a:r>
                        <a:rPr lang="en-US" sz="2000">
                          <a:effectLst/>
                        </a:rPr>
                        <a:t>6</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68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a:effectLst/>
                        </a:rPr>
                        <a:t>72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rPr>
                        <a:t>105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rPr>
                        <a:t>145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15000"/>
                        </a:lnSpc>
                        <a:spcBef>
                          <a:spcPts val="0"/>
                        </a:spcBef>
                        <a:spcAft>
                          <a:spcPts val="0"/>
                        </a:spcAft>
                      </a:pPr>
                      <a:r>
                        <a:rPr lang="en-US" sz="2000" dirty="0">
                          <a:effectLst/>
                        </a:rPr>
                        <a:t>179</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09311126"/>
                  </a:ext>
                </a:extLst>
              </a:tr>
            </a:tbl>
          </a:graphicData>
        </a:graphic>
      </p:graphicFrame>
      <p:sp>
        <p:nvSpPr>
          <p:cNvPr id="11" name="Rectangle 10">
            <a:extLst>
              <a:ext uri="{FF2B5EF4-FFF2-40B4-BE49-F238E27FC236}">
                <a16:creationId xmlns:a16="http://schemas.microsoft.com/office/drawing/2014/main" id="{B4D26FC9-CE75-4F7A-8574-00897F513CFD}"/>
              </a:ext>
            </a:extLst>
          </p:cNvPr>
          <p:cNvSpPr/>
          <p:nvPr/>
        </p:nvSpPr>
        <p:spPr>
          <a:xfrm>
            <a:off x="609600" y="5663600"/>
            <a:ext cx="7010400" cy="646331"/>
          </a:xfrm>
          <a:prstGeom prst="rect">
            <a:avLst/>
          </a:prstGeom>
        </p:spPr>
        <p:txBody>
          <a:bodyPr wrap="square">
            <a:spAutoFit/>
          </a:bodyPr>
          <a:lstStyle/>
          <a:p>
            <a:pPr marL="0" indent="0">
              <a:buNone/>
            </a:pPr>
            <a:r>
              <a:rPr lang="en-US" sz="1200" dirty="0"/>
              <a:t>Lingmin Zeng, Steven Novick, Binbing Yu &amp; Harry Yang (2019) General Framework for Equivalence Testing over a Range of Linear Outcomes with CMC Applications, Statistics in Biopharmaceutical Research, 11:2, 182-190, DOI: </a:t>
            </a:r>
            <a:r>
              <a:rPr lang="en-US" sz="1200" u="sng" dirty="0">
                <a:hlinkClick r:id="rId2"/>
              </a:rPr>
              <a:t>10.1080/19466315.2018.1470029</a:t>
            </a:r>
            <a:endParaRPr lang="en-US" sz="1200" dirty="0"/>
          </a:p>
        </p:txBody>
      </p:sp>
    </p:spTree>
    <p:extLst>
      <p:ext uri="{BB962C8B-B14F-4D97-AF65-F5344CB8AC3E}">
        <p14:creationId xmlns:p14="http://schemas.microsoft.com/office/powerpoint/2010/main" val="7391925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38B8-AD8C-4ECC-897A-10E8FD4DE561}"/>
              </a:ext>
            </a:extLst>
          </p:cNvPr>
          <p:cNvSpPr>
            <a:spLocks noGrp="1"/>
          </p:cNvSpPr>
          <p:nvPr>
            <p:ph type="title"/>
          </p:nvPr>
        </p:nvSpPr>
        <p:spPr>
          <a:xfrm>
            <a:off x="457200" y="274638"/>
            <a:ext cx="8229600" cy="457199"/>
          </a:xfrm>
        </p:spPr>
        <p:txBody>
          <a:bodyPr/>
          <a:lstStyle/>
          <a:p>
            <a:r>
              <a:rPr lang="en-US" sz="3600" dirty="0"/>
              <a:t>Potency assays are generally linear</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7FBCA2-DEF8-40AD-8480-0DE1D12FD1F0}"/>
                  </a:ext>
                </a:extLst>
              </p:cNvPr>
              <p:cNvSpPr>
                <a:spLocks noGrp="1"/>
              </p:cNvSpPr>
              <p:nvPr>
                <p:ph idx="1"/>
              </p:nvPr>
            </p:nvSpPr>
            <p:spPr>
              <a:xfrm>
                <a:off x="457200" y="1066800"/>
                <a:ext cx="8229600" cy="5059363"/>
              </a:xfrm>
            </p:spPr>
            <p:txBody>
              <a:bodyPr/>
              <a:lstStyle/>
              <a:p>
                <a:pPr marL="0" indent="0">
                  <a:buNone/>
                </a:pPr>
                <a:r>
                  <a:rPr lang="en-US" dirty="0"/>
                  <a:t>We can fit the hierarchical data model:</a:t>
                </a:r>
              </a:p>
              <a:p>
                <a:pPr marL="0" indent="0">
                  <a:buNone/>
                </a:pPr>
                <a14:m>
                  <m:oMathPara xmlns:m="http://schemas.openxmlformats.org/officeDocument/2006/math">
                    <m:oMathParaPr>
                      <m:jc m:val="centerGroup"/>
                    </m:oMathParaPr>
                    <m:oMath xmlns:m="http://schemas.openxmlformats.org/officeDocument/2006/math">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log</m:t>
                          </m:r>
                        </m:fName>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𝑃𝑜𝑡𝑒𝑛𝑐</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𝑦</m:t>
                                  </m:r>
                                </m:e>
                                <m:sub>
                                  <m:r>
                                    <a:rPr lang="en-US" sz="2800" b="0" i="1" smtClean="0">
                                      <a:latin typeface="Cambria Math" panose="02040503050406030204" pitchFamily="18" charset="0"/>
                                    </a:rPr>
                                    <m:t>𝑖𝑗𝑘</m:t>
                                  </m:r>
                                </m:sub>
                              </m:sSub>
                            </m:e>
                          </m:d>
                        </m:e>
                      </m:func>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𝑖𝑘</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𝑖𝑘</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𝑒</m:t>
                          </m:r>
                        </m:e>
                        <m:sub>
                          <m:r>
                            <a:rPr lang="en-US" sz="2800" b="0" i="1" smtClean="0">
                              <a:latin typeface="Cambria Math" panose="02040503050406030204" pitchFamily="18" charset="0"/>
                            </a:rPr>
                            <m:t>𝑖𝑗𝑘</m:t>
                          </m:r>
                        </m:sub>
                      </m:sSub>
                    </m:oMath>
                  </m:oMathPara>
                </a14:m>
                <a:endParaRPr lang="en-US" sz="2800" dirty="0"/>
              </a:p>
              <a:p>
                <a:pPr marL="0" indent="0">
                  <a:buNone/>
                </a:pPr>
                <a14:m>
                  <m:oMathPara xmlns:m="http://schemas.openxmlformats.org/officeDocument/2006/math">
                    <m:oMathParaPr>
                      <m:jc m:val="centerGroup"/>
                    </m:oMathParaPr>
                    <m:oMath xmlns:m="http://schemas.openxmlformats.org/officeDocument/2006/math">
                      <m:d>
                        <m:dPr>
                          <m:ctrlPr>
                            <a:rPr lang="en-US" sz="2800" b="0" i="1" smtClean="0">
                              <a:latin typeface="Cambria Math" panose="02040503050406030204" pitchFamily="18" charset="0"/>
                            </a:rPr>
                          </m:ctrlPr>
                        </m:dPr>
                        <m:e>
                          <m:m>
                            <m:mPr>
                              <m:mcs>
                                <m:mc>
                                  <m:mcPr>
                                    <m:count m:val="1"/>
                                    <m:mcJc m:val="center"/>
                                  </m:mcPr>
                                </m:mc>
                              </m:mcs>
                              <m:ctrlPr>
                                <a:rPr lang="en-US" sz="2800" b="0" i="1" smtClean="0">
                                  <a:latin typeface="Cambria Math" panose="02040503050406030204" pitchFamily="18" charset="0"/>
                                </a:rPr>
                              </m:ctrlPr>
                            </m:mPr>
                            <m:mr>
                              <m:e>
                                <m:sSub>
                                  <m:sSubPr>
                                    <m:ctrlPr>
                                      <a:rPr lang="en-US" sz="2800" b="0" i="1" smtClean="0">
                                        <a:latin typeface="Cambria Math" panose="02040503050406030204" pitchFamily="18" charset="0"/>
                                      </a:rPr>
                                    </m:ctrlPr>
                                  </m:sSubPr>
                                  <m:e>
                                    <m:r>
                                      <m:rPr>
                                        <m:brk m:alnAt="7"/>
                                      </m:rPr>
                                      <a:rPr lang="en-US" sz="2800" b="0" i="1" smtClean="0">
                                        <a:latin typeface="Cambria Math" panose="02040503050406030204" pitchFamily="18" charset="0"/>
                                      </a:rPr>
                                      <m:t>𝑎</m:t>
                                    </m:r>
                                  </m:e>
                                  <m:sub>
                                    <m:r>
                                      <m:rPr>
                                        <m:brk m:alnAt="7"/>
                                      </m:rPr>
                                      <a:rPr lang="en-US" sz="2800" b="0" i="1" smtClean="0">
                                        <a:latin typeface="Cambria Math" panose="02040503050406030204" pitchFamily="18" charset="0"/>
                                      </a:rPr>
                                      <m:t>𝑖</m:t>
                                    </m:r>
                                    <m:r>
                                      <a:rPr lang="en-US" sz="2800" b="0" i="1" smtClean="0">
                                        <a:latin typeface="Cambria Math" panose="02040503050406030204" pitchFamily="18" charset="0"/>
                                      </a:rPr>
                                      <m:t>𝑘</m:t>
                                    </m:r>
                                  </m:sub>
                                </m:sSub>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𝑖𝑘</m:t>
                                    </m:r>
                                  </m:sub>
                                </m:sSub>
                              </m:e>
                            </m:mr>
                          </m:m>
                        </m:e>
                      </m:d>
                      <m:r>
                        <a:rPr lang="en-US" sz="2800" b="0" i="1" smtClean="0">
                          <a:latin typeface="Cambria Math" panose="02040503050406030204" pitchFamily="18" charset="0"/>
                        </a:rPr>
                        <m:t>~</m:t>
                      </m:r>
                      <m:r>
                        <a:rPr lang="en-US" sz="2800" b="0" i="1" smtClean="0">
                          <a:latin typeface="Cambria Math" panose="02040503050406030204" pitchFamily="18" charset="0"/>
                        </a:rPr>
                        <m:t>𝑁</m:t>
                      </m:r>
                      <m:d>
                        <m:dPr>
                          <m:ctrlPr>
                            <a:rPr lang="en-US" sz="2800" b="0" i="1" smtClean="0">
                              <a:latin typeface="Cambria Math" panose="02040503050406030204" pitchFamily="18" charset="0"/>
                            </a:rPr>
                          </m:ctrlPr>
                        </m:dPr>
                        <m:e>
                          <m:d>
                            <m:dPr>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m:rPr>
                                            <m:brk m:alnAt="7"/>
                                          </m:rPr>
                                          <a:rPr lang="en-US" sz="2800" i="1">
                                            <a:latin typeface="Cambria Math" panose="02040503050406030204" pitchFamily="18" charset="0"/>
                                          </a:rPr>
                                          <m:t>𝑎</m:t>
                                        </m:r>
                                      </m:e>
                                      <m:sub>
                                        <m:r>
                                          <m:rPr>
                                            <m:brk m:alnAt="7"/>
                                          </m:rPr>
                                          <a:rPr lang="en-US" sz="2800" i="1">
                                            <a:latin typeface="Cambria Math" panose="02040503050406030204" pitchFamily="18" charset="0"/>
                                          </a:rPr>
                                          <m:t>𝑖</m:t>
                                        </m:r>
                                        <m:r>
                                          <a:rPr lang="en-US" sz="2800" b="0" i="1" smtClean="0">
                                            <a:latin typeface="Cambria Math" panose="02040503050406030204" pitchFamily="18" charset="0"/>
                                          </a:rPr>
                                          <m:t>0</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𝑏</m:t>
                                        </m:r>
                                      </m:e>
                                      <m:sub>
                                        <m:r>
                                          <a:rPr lang="en-US" sz="2800" i="1">
                                            <a:latin typeface="Cambria Math" panose="02040503050406030204" pitchFamily="18" charset="0"/>
                                          </a:rPr>
                                          <m:t>𝑖</m:t>
                                        </m:r>
                                        <m:r>
                                          <a:rPr lang="en-US" sz="2800" b="0" i="1" smtClean="0">
                                            <a:latin typeface="Cambria Math" panose="02040503050406030204" pitchFamily="18" charset="0"/>
                                          </a:rPr>
                                          <m:t>0</m:t>
                                        </m:r>
                                      </m:sub>
                                    </m:sSub>
                                  </m:e>
                                </m:mr>
                              </m:m>
                            </m:e>
                          </m:d>
                          <m:r>
                            <a:rPr lang="en-US" sz="2800" b="0" i="1" smtClean="0">
                              <a:latin typeface="Cambria Math" panose="02040503050406030204" pitchFamily="18" charset="0"/>
                            </a:rPr>
                            <m:t>, </m:t>
                          </m:r>
                          <m:sSub>
                            <m:sSubPr>
                              <m:ctrlPr>
                                <a:rPr lang="en-US" sz="2800" b="1" i="1" smtClean="0">
                                  <a:latin typeface="Cambria Math" panose="02040503050406030204" pitchFamily="18" charset="0"/>
                                </a:rPr>
                              </m:ctrlPr>
                            </m:sSubPr>
                            <m:e>
                              <m:r>
                                <a:rPr lang="en-US" sz="2800" b="1" i="1" smtClean="0">
                                  <a:latin typeface="Cambria Math" panose="02040503050406030204" pitchFamily="18" charset="0"/>
                                </a:rPr>
                                <m:t>𝑽</m:t>
                              </m:r>
                            </m:e>
                            <m:sub>
                              <m:r>
                                <a:rPr lang="en-US" sz="2800" b="1" i="1" smtClean="0">
                                  <a:latin typeface="Cambria Math" panose="02040503050406030204" pitchFamily="18" charset="0"/>
                                </a:rPr>
                                <m:t>𝒊</m:t>
                              </m:r>
                            </m:sub>
                          </m:sSub>
                        </m:e>
                      </m:d>
                    </m:oMath>
                  </m:oMathPara>
                </a14:m>
                <a:endParaRPr lang="en-US" sz="2800" dirty="0"/>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𝑒</m:t>
                          </m:r>
                        </m:e>
                        <m:sub>
                          <m:r>
                            <a:rPr lang="en-US" sz="2800" b="0" i="1" smtClean="0">
                              <a:latin typeface="Cambria Math" panose="02040503050406030204" pitchFamily="18" charset="0"/>
                            </a:rPr>
                            <m:t>𝑖𝑗𝑘</m:t>
                          </m:r>
                        </m:sub>
                      </m:sSub>
                      <m:r>
                        <a:rPr lang="en-US" sz="2800" b="0" i="1" smtClean="0">
                          <a:latin typeface="Cambria Math" panose="02040503050406030204" pitchFamily="18" charset="0"/>
                        </a:rPr>
                        <m:t>~</m:t>
                      </m:r>
                      <m:r>
                        <a:rPr lang="en-US" sz="2800" b="0" i="1" smtClean="0">
                          <a:latin typeface="Cambria Math" panose="02040503050406030204" pitchFamily="18" charset="0"/>
                        </a:rPr>
                        <m:t>𝑁</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0, </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𝜎</m:t>
                              </m:r>
                            </m:e>
                            <m:sub>
                              <m:r>
                                <a:rPr lang="en-US" sz="2800" b="0" i="1" smtClean="0">
                                  <a:latin typeface="Cambria Math" panose="02040503050406030204" pitchFamily="18" charset="0"/>
                                </a:rPr>
                                <m:t>𝑖</m:t>
                              </m:r>
                            </m:sub>
                            <m:sup>
                              <m:r>
                                <a:rPr lang="en-US" sz="2800" b="0" i="1" smtClean="0">
                                  <a:latin typeface="Cambria Math" panose="02040503050406030204" pitchFamily="18" charset="0"/>
                                </a:rPr>
                                <m:t>2</m:t>
                              </m:r>
                            </m:sup>
                          </m:sSubSup>
                        </m:e>
                      </m:d>
                    </m:oMath>
                  </m:oMathPara>
                </a14:m>
                <a:endParaRPr lang="en-US" dirty="0"/>
              </a:p>
              <a:p>
                <a:pPr marL="0" indent="0">
                  <a:buNone/>
                </a:pPr>
                <a:endParaRPr lang="en-US" dirty="0"/>
              </a:p>
              <a:p>
                <a:pPr marL="0" indent="0" algn="ctr">
                  <a:buNone/>
                </a:pPr>
                <a:r>
                  <a:rPr lang="en-US" sz="2800" i="1" dirty="0" err="1"/>
                  <a:t>i</a:t>
                </a:r>
                <a:r>
                  <a:rPr lang="en-US" sz="2800" baseline="30000" dirty="0" err="1"/>
                  <a:t>th</a:t>
                </a:r>
                <a:r>
                  <a:rPr lang="en-US" sz="2800" dirty="0"/>
                  <a:t> method (A, B)</a:t>
                </a:r>
              </a:p>
              <a:p>
                <a:pPr marL="0" indent="0" algn="ctr">
                  <a:buNone/>
                </a:pPr>
                <a:r>
                  <a:rPr lang="en-US" sz="2800" i="1" dirty="0" err="1"/>
                  <a:t>j</a:t>
                </a:r>
                <a:r>
                  <a:rPr lang="en-US" sz="2800" baseline="30000" dirty="0" err="1"/>
                  <a:t>th</a:t>
                </a:r>
                <a:r>
                  <a:rPr lang="en-US" sz="2800" dirty="0"/>
                  <a:t> level (60, 77, 100, 130, 167)</a:t>
                </a:r>
              </a:p>
              <a:p>
                <a:pPr marL="0" indent="0" algn="ctr">
                  <a:buNone/>
                </a:pPr>
                <a:r>
                  <a:rPr lang="en-US" sz="2800" dirty="0"/>
                  <a:t>    </a:t>
                </a:r>
                <a:r>
                  <a:rPr lang="en-US" sz="2800" i="1" dirty="0" err="1"/>
                  <a:t>x</a:t>
                </a:r>
                <a:r>
                  <a:rPr lang="en-US" sz="2800" baseline="-25000" dirty="0" err="1"/>
                  <a:t>j</a:t>
                </a:r>
                <a:r>
                  <a:rPr lang="en-US" sz="2800" dirty="0"/>
                  <a:t> = log(true potency); </a:t>
                </a:r>
                <a:r>
                  <a:rPr lang="en-US" sz="2800" dirty="0" err="1"/>
                  <a:t>ie</a:t>
                </a:r>
                <a:r>
                  <a:rPr lang="en-US" sz="2800" dirty="0"/>
                  <a:t>, </a:t>
                </a:r>
                <a:r>
                  <a:rPr lang="en-US" sz="2800" i="1" dirty="0" err="1"/>
                  <a:t>x</a:t>
                </a:r>
                <a:r>
                  <a:rPr lang="en-US" sz="2800" baseline="-25000" dirty="0" err="1"/>
                  <a:t>j</a:t>
                </a:r>
                <a:r>
                  <a:rPr lang="en-US" sz="2800" dirty="0"/>
                  <a:t>=log(60)</a:t>
                </a:r>
              </a:p>
              <a:p>
                <a:pPr marL="0" indent="0" algn="ctr">
                  <a:buNone/>
                </a:pPr>
                <a:r>
                  <a:rPr lang="en-US" sz="2800" i="1" dirty="0"/>
                  <a:t>k</a:t>
                </a:r>
                <a:r>
                  <a:rPr lang="en-US" sz="2800" baseline="30000" dirty="0"/>
                  <a:t>th</a:t>
                </a:r>
                <a:r>
                  <a:rPr lang="en-US" sz="2800" dirty="0"/>
                  <a:t> run (1, 2, 3, 4, 5)</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167FBCA2-DEF8-40AD-8480-0DE1D12FD1F0}"/>
                  </a:ext>
                </a:extLst>
              </p:cNvPr>
              <p:cNvSpPr>
                <a:spLocks noGrp="1" noRot="1" noChangeAspect="1" noMove="1" noResize="1" noEditPoints="1" noAdjustHandles="1" noChangeArrowheads="1" noChangeShapeType="1" noTextEdit="1"/>
              </p:cNvSpPr>
              <p:nvPr>
                <p:ph idx="1"/>
              </p:nvPr>
            </p:nvSpPr>
            <p:spPr>
              <a:xfrm>
                <a:off x="457200" y="1066800"/>
                <a:ext cx="8229600" cy="5059363"/>
              </a:xfrm>
              <a:blipFill>
                <a:blip r:embed="rId2"/>
                <a:stretch>
                  <a:fillRect l="-1852" t="-1566" b="-530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59EEE7E-F05A-4783-B273-0FEA4861198E}"/>
              </a:ext>
            </a:extLst>
          </p:cNvPr>
          <p:cNvSpPr>
            <a:spLocks noGrp="1"/>
          </p:cNvSpPr>
          <p:nvPr>
            <p:ph type="sldNum" sz="quarter" idx="12"/>
          </p:nvPr>
        </p:nvSpPr>
        <p:spPr/>
        <p:txBody>
          <a:bodyPr/>
          <a:lstStyle/>
          <a:p>
            <a:pPr>
              <a:defRPr/>
            </a:pPr>
            <a:fld id="{B793B0F8-7753-4FDC-A7BE-1EFB9F5BCC9A}" type="slidenum">
              <a:rPr lang="en-US" smtClean="0"/>
              <a:pPr>
                <a:defRPr/>
              </a:pPr>
              <a:t>55</a:t>
            </a:fld>
            <a:endParaRPr lang="en-US"/>
          </a:p>
        </p:txBody>
      </p:sp>
    </p:spTree>
    <p:extLst>
      <p:ext uri="{BB962C8B-B14F-4D97-AF65-F5344CB8AC3E}">
        <p14:creationId xmlns:p14="http://schemas.microsoft.com/office/powerpoint/2010/main" val="25427985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F5A08E3-3EAF-4A0B-9179-A2A731ABA836}"/>
              </a:ext>
            </a:extLst>
          </p:cNvPr>
          <p:cNvSpPr>
            <a:spLocks noGrp="1"/>
          </p:cNvSpPr>
          <p:nvPr>
            <p:ph type="sldNum" sz="quarter" idx="12"/>
          </p:nvPr>
        </p:nvSpPr>
        <p:spPr/>
        <p:txBody>
          <a:bodyPr/>
          <a:lstStyle/>
          <a:p>
            <a:pPr>
              <a:defRPr/>
            </a:pPr>
            <a:fld id="{B793B0F8-7753-4FDC-A7BE-1EFB9F5BCC9A}" type="slidenum">
              <a:rPr lang="en-US" smtClean="0"/>
              <a:pPr>
                <a:defRPr/>
              </a:pPr>
              <a:t>56</a:t>
            </a:fld>
            <a:endParaRPr lang="en-US"/>
          </a:p>
        </p:txBody>
      </p:sp>
      <p:pic>
        <p:nvPicPr>
          <p:cNvPr id="5" name="Picture 4">
            <a:extLst>
              <a:ext uri="{FF2B5EF4-FFF2-40B4-BE49-F238E27FC236}">
                <a16:creationId xmlns:a16="http://schemas.microsoft.com/office/drawing/2014/main" id="{6C85A714-5D95-4BAD-8A06-B8DCE4EAD6BB}"/>
              </a:ext>
            </a:extLst>
          </p:cNvPr>
          <p:cNvPicPr/>
          <p:nvPr/>
        </p:nvPicPr>
        <p:blipFill>
          <a:blip r:embed="rId2"/>
          <a:stretch>
            <a:fillRect/>
          </a:stretch>
        </p:blipFill>
        <p:spPr>
          <a:xfrm>
            <a:off x="609600" y="838200"/>
            <a:ext cx="7162799" cy="5105400"/>
          </a:xfrm>
          <a:prstGeom prst="rect">
            <a:avLst/>
          </a:prstGeom>
        </p:spPr>
      </p:pic>
      <p:sp>
        <p:nvSpPr>
          <p:cNvPr id="6" name="TextBox 5">
            <a:extLst>
              <a:ext uri="{FF2B5EF4-FFF2-40B4-BE49-F238E27FC236}">
                <a16:creationId xmlns:a16="http://schemas.microsoft.com/office/drawing/2014/main" id="{3ACB2F2E-B755-48A8-B75D-05E17972EA18}"/>
              </a:ext>
            </a:extLst>
          </p:cNvPr>
          <p:cNvSpPr txBox="1"/>
          <p:nvPr/>
        </p:nvSpPr>
        <p:spPr>
          <a:xfrm>
            <a:off x="381000" y="163840"/>
            <a:ext cx="6102953" cy="523220"/>
          </a:xfrm>
          <a:prstGeom prst="rect">
            <a:avLst/>
          </a:prstGeom>
          <a:noFill/>
        </p:spPr>
        <p:txBody>
          <a:bodyPr wrap="none" rtlCol="0">
            <a:spAutoFit/>
          </a:bodyPr>
          <a:lstStyle/>
          <a:p>
            <a:r>
              <a:rPr lang="en-US" sz="2800" dirty="0"/>
              <a:t>Linear fits with 95% credible intervals</a:t>
            </a:r>
          </a:p>
        </p:txBody>
      </p:sp>
    </p:spTree>
    <p:extLst>
      <p:ext uri="{BB962C8B-B14F-4D97-AF65-F5344CB8AC3E}">
        <p14:creationId xmlns:p14="http://schemas.microsoft.com/office/powerpoint/2010/main" val="32119034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F9EFF0-4B8A-408C-9470-07F5BBEA2D19}"/>
              </a:ext>
            </a:extLst>
          </p:cNvPr>
          <p:cNvSpPr>
            <a:spLocks noGrp="1"/>
          </p:cNvSpPr>
          <p:nvPr>
            <p:ph type="title"/>
          </p:nvPr>
        </p:nvSpPr>
        <p:spPr>
          <a:xfrm>
            <a:off x="457200" y="274638"/>
            <a:ext cx="8229600" cy="457199"/>
          </a:xfrm>
        </p:spPr>
        <p:txBody>
          <a:bodyPr/>
          <a:lstStyle/>
          <a:p>
            <a:r>
              <a:rPr lang="en-US" dirty="0"/>
              <a:t>Better hypotheses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4DB0D80-FCC2-4408-BBA5-BB3BE4542ACF}"/>
                  </a:ext>
                </a:extLst>
              </p:cNvPr>
              <p:cNvSpPr>
                <a:spLocks noGrp="1"/>
              </p:cNvSpPr>
              <p:nvPr>
                <p:ph idx="1"/>
              </p:nvPr>
            </p:nvSpPr>
            <p:spPr>
              <a:xfrm>
                <a:off x="457200" y="1219200"/>
                <a:ext cx="8229600" cy="4906963"/>
              </a:xfrm>
            </p:spPr>
            <p:txBody>
              <a:bodyPr/>
              <a:lstStyle/>
              <a:p>
                <a:pPr marL="0" indent="0">
                  <a:buNone/>
                </a:pPr>
                <a:r>
                  <a:rPr lang="en-US" dirty="0"/>
                  <a:t>Classical method – requires 5 equivalence tests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r>
                            <a:rPr lang="en-US" i="1">
                              <a:latin typeface="Cambria Math" panose="02040503050406030204" pitchFamily="18" charset="0"/>
                            </a:rPr>
                            <m:t>𝑗</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𝐴𝑗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𝐵𝑗</m:t>
                              </m:r>
                            </m:sub>
                          </m:sSub>
                        </m:e>
                      </m:d>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1.3</m:t>
                              </m:r>
                            </m:e>
                          </m:d>
                        </m:e>
                      </m:func>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 </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𝐴𝑗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𝐵𝑗</m:t>
                              </m:r>
                            </m:sub>
                          </m:sSub>
                        </m:e>
                      </m:d>
                      <m:r>
                        <a:rPr lang="en-US" i="1">
                          <a:latin typeface="Cambria Math" panose="02040503050406030204" pitchFamily="18" charset="0"/>
                        </a:rPr>
                        <m:t>&lt;</m:t>
                      </m:r>
                      <m:r>
                        <m:rPr>
                          <m:sty m:val="p"/>
                        </m:rPr>
                        <a:rPr lang="en-US" b="0" i="0" smtClean="0">
                          <a:latin typeface="Cambria Math" panose="02040503050406030204" pitchFamily="18" charset="0"/>
                        </a:rPr>
                        <m:t>log</m:t>
                      </m:r>
                      <m:r>
                        <a:rPr lang="en-US" b="0" i="1" smtClean="0">
                          <a:latin typeface="Cambria Math" panose="02040503050406030204" pitchFamily="18" charset="0"/>
                        </a:rPr>
                        <m:t>⁡(1.3)</m:t>
                      </m:r>
                    </m:oMath>
                  </m:oMathPara>
                </a14:m>
                <a:endParaRPr lang="en-US" dirty="0"/>
              </a:p>
              <a:p>
                <a:pPr marL="0" indent="0">
                  <a:buNone/>
                </a:pPr>
                <a:endParaRPr lang="en-US" dirty="0"/>
              </a:p>
              <a:p>
                <a:pPr marL="0" indent="0">
                  <a:buNone/>
                </a:pPr>
                <a:r>
                  <a:rPr lang="en-US" dirty="0"/>
                  <a:t>Let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𝑖𝑜</m:t>
                        </m:r>
                      </m:sub>
                    </m:sSub>
                    <m:r>
                      <a:rPr lang="en-US" b="0" i="1" smtClean="0">
                        <a:latin typeface="Cambria Math" panose="02040503050406030204" pitchFamily="18" charset="0"/>
                      </a:rPr>
                      <m:t>𝑥</m:t>
                    </m:r>
                  </m:oMath>
                </a14:m>
                <a:endParaRPr lang="en-US" dirty="0"/>
              </a:p>
              <a:p>
                <a:pPr marL="0" indent="0">
                  <a:buNone/>
                </a:pPr>
                <a:r>
                  <a:rPr lang="en-US" dirty="0"/>
                  <a:t>Consider</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𝐴</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𝐵</m:t>
                          </m:r>
                        </m:sub>
                      </m:sSub>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r>
                        <a:rPr lang="en-US" i="1">
                          <a:latin typeface="Cambria Math" panose="02040503050406030204" pitchFamily="18" charset="0"/>
                        </a:rPr>
                        <m:t>𝛽</m:t>
                      </m:r>
                      <m:r>
                        <a:rPr lang="en-US" i="1">
                          <a:latin typeface="Cambria Math" panose="02040503050406030204" pitchFamily="18" charset="0"/>
                        </a:rPr>
                        <m:t>+</m:t>
                      </m:r>
                      <m:r>
                        <a:rPr lang="en-US" i="1">
                          <a:latin typeface="Cambria Math" panose="02040503050406030204" pitchFamily="18" charset="0"/>
                        </a:rPr>
                        <m:t>𝜂</m:t>
                      </m:r>
                      <m:r>
                        <a:rPr lang="en-US" i="1">
                          <a:latin typeface="Cambria Math" panose="02040503050406030204" pitchFamily="18" charset="0"/>
                        </a:rPr>
                        <m:t>𝑥</m:t>
                      </m:r>
                    </m:oMath>
                  </m:oMathPara>
                </a14:m>
                <a:endParaRPr lang="en-US" dirty="0"/>
              </a:p>
              <a:p>
                <a:pPr marL="0" indent="0" algn="ctr">
                  <a:buNone/>
                </a:pPr>
                <a:r>
                  <a:rPr lang="en-US" dirty="0"/>
                  <a:t>with </a:t>
                </a:r>
                <a:r>
                  <a:rPr lang="en-US" i="1" dirty="0"/>
                  <a:t>L</a:t>
                </a:r>
                <a:r>
                  <a:rPr lang="en-US" dirty="0"/>
                  <a:t> = </a:t>
                </a:r>
                <a:r>
                  <a:rPr lang="en-US" i="1" dirty="0"/>
                  <a:t>x</a:t>
                </a:r>
                <a:r>
                  <a:rPr lang="en-US" baseline="-25000" dirty="0"/>
                  <a:t>1</a:t>
                </a:r>
                <a:r>
                  <a:rPr lang="en-US" dirty="0"/>
                  <a:t> </a:t>
                </a:r>
                <a:r>
                  <a:rPr lang="en-US" dirty="0">
                    <a:sym typeface="Symbol" panose="05050102010706020507" pitchFamily="18" charset="2"/>
                  </a:rPr>
                  <a:t> </a:t>
                </a:r>
                <a:r>
                  <a:rPr lang="en-US" i="1" dirty="0">
                    <a:sym typeface="Symbol" panose="05050102010706020507" pitchFamily="18" charset="2"/>
                  </a:rPr>
                  <a:t>x</a:t>
                </a:r>
                <a:r>
                  <a:rPr lang="en-US" dirty="0">
                    <a:sym typeface="Symbol" panose="05050102010706020507" pitchFamily="18" charset="2"/>
                  </a:rPr>
                  <a:t>  </a:t>
                </a:r>
                <a:r>
                  <a:rPr lang="en-US" i="1" dirty="0">
                    <a:sym typeface="Symbol" panose="05050102010706020507" pitchFamily="18" charset="2"/>
                  </a:rPr>
                  <a:t>x</a:t>
                </a:r>
                <a:r>
                  <a:rPr lang="en-US" baseline="-25000" dirty="0">
                    <a:sym typeface="Symbol" panose="05050102010706020507" pitchFamily="18" charset="2"/>
                  </a:rPr>
                  <a:t>5</a:t>
                </a:r>
                <a:r>
                  <a:rPr lang="en-US" dirty="0">
                    <a:sym typeface="Symbol" panose="05050102010706020507" pitchFamily="18" charset="2"/>
                  </a:rPr>
                  <a:t> = </a:t>
                </a:r>
                <a:r>
                  <a:rPr lang="en-US" i="1" dirty="0">
                    <a:sym typeface="Symbol" panose="05050102010706020507" pitchFamily="18" charset="2"/>
                  </a:rPr>
                  <a:t>U</a:t>
                </a:r>
                <a:endParaRPr lang="en-US" i="1" dirty="0"/>
              </a:p>
            </p:txBody>
          </p:sp>
        </mc:Choice>
        <mc:Fallback xmlns="">
          <p:sp>
            <p:nvSpPr>
              <p:cNvPr id="4" name="Content Placeholder 3">
                <a:extLst>
                  <a:ext uri="{FF2B5EF4-FFF2-40B4-BE49-F238E27FC236}">
                    <a16:creationId xmlns:a16="http://schemas.microsoft.com/office/drawing/2014/main" id="{24DB0D80-FCC2-4408-BBA5-BB3BE4542ACF}"/>
                  </a:ext>
                </a:extLst>
              </p:cNvPr>
              <p:cNvSpPr>
                <a:spLocks noGrp="1" noRot="1" noChangeAspect="1" noMove="1" noResize="1" noEditPoints="1" noAdjustHandles="1" noChangeArrowheads="1" noChangeShapeType="1" noTextEdit="1"/>
              </p:cNvSpPr>
              <p:nvPr>
                <p:ph idx="1"/>
              </p:nvPr>
            </p:nvSpPr>
            <p:spPr>
              <a:xfrm>
                <a:off x="457200" y="1219200"/>
                <a:ext cx="8229600" cy="4906963"/>
              </a:xfrm>
              <a:blipFill>
                <a:blip r:embed="rId2"/>
                <a:stretch>
                  <a:fillRect l="-1852" t="-1615"/>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C1B2D787-ECF8-49FE-B42D-63DE672406E0}"/>
              </a:ext>
            </a:extLst>
          </p:cNvPr>
          <p:cNvSpPr>
            <a:spLocks noGrp="1"/>
          </p:cNvSpPr>
          <p:nvPr>
            <p:ph type="sldNum" sz="quarter" idx="12"/>
          </p:nvPr>
        </p:nvSpPr>
        <p:spPr/>
        <p:txBody>
          <a:bodyPr/>
          <a:lstStyle/>
          <a:p>
            <a:pPr>
              <a:defRPr/>
            </a:pPr>
            <a:fld id="{F3A64877-99B6-407D-BD21-3B5F2B099E99}" type="slidenum">
              <a:rPr lang="en-US" smtClean="0"/>
              <a:pPr>
                <a:defRPr/>
              </a:pPr>
              <a:t>57</a:t>
            </a:fld>
            <a:endParaRPr lang="en-US"/>
          </a:p>
        </p:txBody>
      </p:sp>
    </p:spTree>
    <p:extLst>
      <p:ext uri="{BB962C8B-B14F-4D97-AF65-F5344CB8AC3E}">
        <p14:creationId xmlns:p14="http://schemas.microsoft.com/office/powerpoint/2010/main" val="6591278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B9B3D6-2F80-4F68-BEF2-6D10E706D556}"/>
                  </a:ext>
                </a:extLst>
              </p:cNvPr>
              <p:cNvSpPr>
                <a:spLocks noGrp="1"/>
              </p:cNvSpPr>
              <p:nvPr>
                <p:ph idx="1"/>
              </p:nvPr>
            </p:nvSpPr>
            <p:spPr>
              <a:xfrm>
                <a:off x="304800" y="533400"/>
                <a:ext cx="8610600" cy="5592763"/>
              </a:xfrm>
            </p:spPr>
            <p:txBody>
              <a:bodyPr/>
              <a:lstStyle/>
              <a:p>
                <a:r>
                  <a:rPr lang="en-US" sz="2800" dirty="0"/>
                  <a:t>We wish to show that </a:t>
                </a: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𝛽</m:t>
                        </m:r>
                        <m:r>
                          <a:rPr lang="en-US" sz="2800" i="1">
                            <a:latin typeface="Cambria Math" panose="02040503050406030204" pitchFamily="18" charset="0"/>
                          </a:rPr>
                          <m:t>+</m:t>
                        </m:r>
                        <m:r>
                          <a:rPr lang="en-US" sz="2800" i="1">
                            <a:latin typeface="Cambria Math" panose="02040503050406030204" pitchFamily="18" charset="0"/>
                          </a:rPr>
                          <m:t>𝜂</m:t>
                        </m:r>
                        <m:r>
                          <a:rPr lang="en-US" sz="2800" i="1">
                            <a:latin typeface="Cambria Math" panose="02040503050406030204" pitchFamily="18" charset="0"/>
                          </a:rPr>
                          <m:t>𝑥</m:t>
                        </m:r>
                      </m:e>
                    </m:d>
                    <m:r>
                      <a:rPr lang="en-US" sz="2800" i="1">
                        <a:latin typeface="Cambria Math" panose="02040503050406030204" pitchFamily="18" charset="0"/>
                      </a:rPr>
                      <m:t>&lt;</m:t>
                    </m:r>
                    <m:r>
                      <m:rPr>
                        <m:sty m:val="p"/>
                      </m:rPr>
                      <a:rPr lang="en-US" sz="2800" b="0" i="0" smtClean="0">
                        <a:latin typeface="Cambria Math" panose="02040503050406030204" pitchFamily="18" charset="0"/>
                      </a:rPr>
                      <m:t>log</m:t>
                    </m:r>
                    <m:r>
                      <a:rPr lang="en-US" sz="2800" b="0" i="1" smtClean="0">
                        <a:latin typeface="Cambria Math" panose="02040503050406030204" pitchFamily="18" charset="0"/>
                      </a:rPr>
                      <m:t>⁡(1.3)</m:t>
                    </m:r>
                  </m:oMath>
                </a14:m>
                <a:r>
                  <a:rPr lang="en-US" sz="2800" dirty="0"/>
                  <a:t> for all </a:t>
                </a:r>
                <a:r>
                  <a:rPr lang="en-US" sz="2800" i="1" dirty="0"/>
                  <a:t>x</a:t>
                </a:r>
                <a:r>
                  <a:rPr lang="en-US" sz="2800" dirty="0"/>
                  <a:t> </a:t>
                </a:r>
                <a:r>
                  <a:rPr lang="en-US" sz="2800" dirty="0">
                    <a:sym typeface="Symbol" panose="05050102010706020507" pitchFamily="18" charset="2"/>
                  </a:rPr>
                  <a:t> [L, U].  This is equivalent to showing that</a:t>
                </a:r>
              </a:p>
              <a:p>
                <a:pPr marL="0" indent="0">
                  <a:buNone/>
                </a:pPr>
                <a:endParaRPr lang="en-US" sz="2800" dirty="0">
                  <a:sym typeface="Symbol" panose="05050102010706020507" pitchFamily="18" charset="2"/>
                </a:endParaRPr>
              </a:p>
              <a:p>
                <a:pPr marL="0" indent="0" algn="ctr">
                  <a:buNone/>
                </a:pP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𝛽</m:t>
                        </m:r>
                        <m:r>
                          <a:rPr lang="en-US" sz="2800" i="1">
                            <a:latin typeface="Cambria Math" panose="02040503050406030204" pitchFamily="18" charset="0"/>
                          </a:rPr>
                          <m:t>+</m:t>
                        </m:r>
                        <m:r>
                          <a:rPr lang="en-US" sz="2800" i="1">
                            <a:latin typeface="Cambria Math" panose="02040503050406030204" pitchFamily="18" charset="0"/>
                          </a:rPr>
                          <m:t>𝜂</m:t>
                        </m:r>
                        <m:r>
                          <a:rPr lang="en-US" sz="2800" i="1">
                            <a:latin typeface="Cambria Math" panose="02040503050406030204" pitchFamily="18" charset="0"/>
                          </a:rPr>
                          <m:t>𝐿</m:t>
                        </m:r>
                      </m:e>
                    </m:d>
                    <m:r>
                      <a:rPr lang="en-US" sz="2800" i="1">
                        <a:latin typeface="Cambria Math" panose="02040503050406030204" pitchFamily="18" charset="0"/>
                      </a:rPr>
                      <m:t>&lt;</m:t>
                    </m:r>
                    <m:r>
                      <m:rPr>
                        <m:sty m:val="p"/>
                      </m:rPr>
                      <a:rPr lang="en-US" sz="2800" b="0" i="0" smtClean="0">
                        <a:latin typeface="Cambria Math" panose="02040503050406030204" pitchFamily="18" charset="0"/>
                      </a:rPr>
                      <m:t>log</m:t>
                    </m:r>
                    <m:r>
                      <a:rPr lang="en-US" sz="2800" b="0" i="1" smtClean="0">
                        <a:latin typeface="Cambria Math" panose="02040503050406030204" pitchFamily="18" charset="0"/>
                      </a:rPr>
                      <m:t>⁡(1.3)</m:t>
                    </m:r>
                  </m:oMath>
                </a14:m>
                <a:r>
                  <a:rPr lang="en-US" sz="2800" dirty="0"/>
                  <a:t> and </a:t>
                </a: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𝛽</m:t>
                        </m:r>
                        <m:r>
                          <a:rPr lang="en-US" sz="2800" i="1">
                            <a:latin typeface="Cambria Math" panose="02040503050406030204" pitchFamily="18" charset="0"/>
                          </a:rPr>
                          <m:t>+</m:t>
                        </m:r>
                        <m:r>
                          <a:rPr lang="en-US" sz="2800" i="1">
                            <a:latin typeface="Cambria Math" panose="02040503050406030204" pitchFamily="18" charset="0"/>
                          </a:rPr>
                          <m:t>𝜂</m:t>
                        </m:r>
                        <m:r>
                          <a:rPr lang="en-US" sz="2800" i="1">
                            <a:latin typeface="Cambria Math" panose="02040503050406030204" pitchFamily="18" charset="0"/>
                          </a:rPr>
                          <m:t>𝑈</m:t>
                        </m:r>
                      </m:e>
                    </m:d>
                    <m:r>
                      <a:rPr lang="en-US" sz="2800" i="1">
                        <a:latin typeface="Cambria Math" panose="02040503050406030204" pitchFamily="18" charset="0"/>
                      </a:rPr>
                      <m:t>&lt;</m:t>
                    </m:r>
                    <m:r>
                      <m:rPr>
                        <m:sty m:val="p"/>
                      </m:rPr>
                      <a:rPr lang="en-US" sz="2800" b="0" i="0" smtClean="0">
                        <a:latin typeface="Cambria Math" panose="02040503050406030204" pitchFamily="18" charset="0"/>
                      </a:rPr>
                      <m:t>log</m:t>
                    </m:r>
                    <m:r>
                      <a:rPr lang="en-US" sz="2800" b="0" i="1" smtClean="0">
                        <a:latin typeface="Cambria Math" panose="02040503050406030204" pitchFamily="18" charset="0"/>
                      </a:rPr>
                      <m:t>⁡(1.3)</m:t>
                    </m:r>
                  </m:oMath>
                </a14:m>
                <a:endParaRPr lang="en-US" sz="2800" dirty="0">
                  <a:sym typeface="Symbol" panose="05050102010706020507" pitchFamily="18" charset="2"/>
                </a:endParaRPr>
              </a:p>
              <a:p>
                <a:pPr marL="0" indent="0" algn="ctr">
                  <a:buNone/>
                </a:pPr>
                <a:endParaRPr lang="en-US" sz="2800" dirty="0">
                  <a:sym typeface="Symbol" panose="05050102010706020507" pitchFamily="18" charset="2"/>
                </a:endParaRPr>
              </a:p>
              <a:p>
                <a:r>
                  <a:rPr lang="en-US" sz="2800" dirty="0">
                    <a:sym typeface="Symbol" panose="05050102010706020507" pitchFamily="18" charset="2"/>
                  </a:rPr>
                  <a:t>New hypotheses (two equivalence tests):</a:t>
                </a:r>
              </a:p>
              <a:p>
                <a:pPr marL="0" indent="0" algn="ctr">
                  <a:buNone/>
                </a:pPr>
                <a:r>
                  <a:rPr lang="en-US" sz="2800" dirty="0"/>
                  <a:t>H</a:t>
                </a:r>
                <a:r>
                  <a:rPr lang="en-US" sz="2800" baseline="-25000" dirty="0"/>
                  <a:t>0</a:t>
                </a:r>
                <a:r>
                  <a:rPr lang="en-US" sz="2800" dirty="0"/>
                  <a:t>: </a:t>
                </a: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𝛽</m:t>
                        </m:r>
                        <m:r>
                          <a:rPr lang="en-US" sz="2800" i="1">
                            <a:latin typeface="Cambria Math" panose="02040503050406030204" pitchFamily="18" charset="0"/>
                          </a:rPr>
                          <m:t>+</m:t>
                        </m:r>
                        <m:r>
                          <a:rPr lang="en-US" sz="2800" i="1">
                            <a:latin typeface="Cambria Math" panose="02040503050406030204" pitchFamily="18" charset="0"/>
                          </a:rPr>
                          <m:t>𝜂</m:t>
                        </m:r>
                        <m:r>
                          <a:rPr lang="en-US" sz="2800" i="1">
                            <a:latin typeface="Cambria Math" panose="02040503050406030204" pitchFamily="18" charset="0"/>
                          </a:rPr>
                          <m:t>𝐿</m:t>
                        </m:r>
                      </m:e>
                    </m:d>
                    <m:r>
                      <a:rPr lang="en-US" sz="2800" i="1">
                        <a:latin typeface="Cambria Math" panose="02040503050406030204" pitchFamily="18" charset="0"/>
                      </a:rPr>
                      <m:t>≥</m:t>
                    </m:r>
                  </m:oMath>
                </a14:m>
                <a:r>
                  <a:rPr lang="en-US" sz="2800" dirty="0"/>
                  <a:t> </a:t>
                </a:r>
                <a14:m>
                  <m:oMath xmlns:m="http://schemas.openxmlformats.org/officeDocument/2006/math">
                    <m:r>
                      <m:rPr>
                        <m:sty m:val="p"/>
                      </m:rPr>
                      <a:rPr lang="en-US" sz="2800">
                        <a:latin typeface="Cambria Math" panose="02040503050406030204" pitchFamily="18" charset="0"/>
                      </a:rPr>
                      <m:t>log</m:t>
                    </m:r>
                    <m:r>
                      <a:rPr lang="en-US" sz="2800" i="1">
                        <a:latin typeface="Cambria Math" panose="02040503050406030204" pitchFamily="18" charset="0"/>
                      </a:rPr>
                      <m:t>⁡(1.3)</m:t>
                    </m:r>
                  </m:oMath>
                </a14:m>
                <a:r>
                  <a:rPr lang="en-US" sz="2800" dirty="0"/>
                  <a:t> or </a:t>
                </a: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𝛽</m:t>
                        </m:r>
                        <m:r>
                          <a:rPr lang="en-US" sz="2800" i="1">
                            <a:latin typeface="Cambria Math" panose="02040503050406030204" pitchFamily="18" charset="0"/>
                          </a:rPr>
                          <m:t>+</m:t>
                        </m:r>
                        <m:r>
                          <a:rPr lang="en-US" sz="2800" i="1">
                            <a:latin typeface="Cambria Math" panose="02040503050406030204" pitchFamily="18" charset="0"/>
                          </a:rPr>
                          <m:t>𝜂</m:t>
                        </m:r>
                        <m:r>
                          <a:rPr lang="en-US" sz="2800" i="1">
                            <a:latin typeface="Cambria Math" panose="02040503050406030204" pitchFamily="18" charset="0"/>
                          </a:rPr>
                          <m:t>𝑈</m:t>
                        </m:r>
                      </m:e>
                    </m:d>
                    <m:r>
                      <a:rPr lang="en-US" sz="2800" i="1">
                        <a:latin typeface="Cambria Math" panose="02040503050406030204" pitchFamily="18" charset="0"/>
                      </a:rPr>
                      <m:t>≥</m:t>
                    </m:r>
                  </m:oMath>
                </a14:m>
                <a:r>
                  <a:rPr lang="en-US" sz="2800" dirty="0"/>
                  <a:t> </a:t>
                </a:r>
                <a14:m>
                  <m:oMath xmlns:m="http://schemas.openxmlformats.org/officeDocument/2006/math">
                    <m:r>
                      <m:rPr>
                        <m:sty m:val="p"/>
                      </m:rPr>
                      <a:rPr lang="en-US" sz="2800">
                        <a:latin typeface="Cambria Math" panose="02040503050406030204" pitchFamily="18" charset="0"/>
                      </a:rPr>
                      <m:t>log</m:t>
                    </m:r>
                    <m:r>
                      <a:rPr lang="en-US" sz="2800" i="1">
                        <a:latin typeface="Cambria Math" panose="02040503050406030204" pitchFamily="18" charset="0"/>
                      </a:rPr>
                      <m:t>⁡(1.3)</m:t>
                    </m:r>
                  </m:oMath>
                </a14:m>
                <a:endParaRPr lang="en-US" sz="2800" dirty="0"/>
              </a:p>
              <a:p>
                <a:pPr marL="0" indent="0" algn="ctr">
                  <a:buNone/>
                </a:pPr>
                <a:r>
                  <a:rPr lang="en-US" sz="2800" dirty="0"/>
                  <a:t>H</a:t>
                </a:r>
                <a:r>
                  <a:rPr lang="en-US" sz="2800" baseline="-25000" dirty="0"/>
                  <a:t>a</a:t>
                </a:r>
                <a:r>
                  <a:rPr lang="en-US" sz="2800" dirty="0"/>
                  <a:t>: </a:t>
                </a: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𝛽</m:t>
                        </m:r>
                        <m:r>
                          <a:rPr lang="en-US" sz="2800" i="1">
                            <a:latin typeface="Cambria Math" panose="02040503050406030204" pitchFamily="18" charset="0"/>
                          </a:rPr>
                          <m:t>+</m:t>
                        </m:r>
                        <m:r>
                          <a:rPr lang="en-US" sz="2800" i="1">
                            <a:latin typeface="Cambria Math" panose="02040503050406030204" pitchFamily="18" charset="0"/>
                          </a:rPr>
                          <m:t>𝜂</m:t>
                        </m:r>
                        <m:r>
                          <a:rPr lang="en-US" sz="2800" i="1">
                            <a:latin typeface="Cambria Math" panose="02040503050406030204" pitchFamily="18" charset="0"/>
                          </a:rPr>
                          <m:t>𝐿</m:t>
                        </m:r>
                      </m:e>
                    </m:d>
                    <m:r>
                      <a:rPr lang="en-US" sz="2800" b="0" i="1" smtClean="0">
                        <a:latin typeface="Cambria Math" panose="02040503050406030204" pitchFamily="18" charset="0"/>
                      </a:rPr>
                      <m:t>&lt;</m:t>
                    </m:r>
                  </m:oMath>
                </a14:m>
                <a:r>
                  <a:rPr lang="en-US" sz="2800" dirty="0"/>
                  <a:t> </a:t>
                </a:r>
                <a14:m>
                  <m:oMath xmlns:m="http://schemas.openxmlformats.org/officeDocument/2006/math">
                    <m:r>
                      <m:rPr>
                        <m:sty m:val="p"/>
                      </m:rPr>
                      <a:rPr lang="en-US" sz="2800">
                        <a:latin typeface="Cambria Math" panose="02040503050406030204" pitchFamily="18" charset="0"/>
                      </a:rPr>
                      <m:t>log</m:t>
                    </m:r>
                    <m:r>
                      <a:rPr lang="en-US" sz="2800" i="1">
                        <a:latin typeface="Cambria Math" panose="02040503050406030204" pitchFamily="18" charset="0"/>
                      </a:rPr>
                      <m:t>⁡(1.3)</m:t>
                    </m:r>
                  </m:oMath>
                </a14:m>
                <a:r>
                  <a:rPr lang="en-US" sz="2800" dirty="0"/>
                  <a:t> and </a:t>
                </a:r>
                <a14:m>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𝛽</m:t>
                        </m:r>
                        <m:r>
                          <a:rPr lang="en-US" sz="2800" i="1">
                            <a:latin typeface="Cambria Math" panose="02040503050406030204" pitchFamily="18" charset="0"/>
                          </a:rPr>
                          <m:t>+</m:t>
                        </m:r>
                        <m:r>
                          <a:rPr lang="en-US" sz="2800" i="1">
                            <a:latin typeface="Cambria Math" panose="02040503050406030204" pitchFamily="18" charset="0"/>
                          </a:rPr>
                          <m:t>𝜂</m:t>
                        </m:r>
                        <m:r>
                          <a:rPr lang="en-US" sz="2800" i="1">
                            <a:latin typeface="Cambria Math" panose="02040503050406030204" pitchFamily="18" charset="0"/>
                          </a:rPr>
                          <m:t>𝑈</m:t>
                        </m:r>
                      </m:e>
                    </m:d>
                    <m:r>
                      <a:rPr lang="en-US" sz="2800" b="0" i="1" smtClean="0">
                        <a:latin typeface="Cambria Math" panose="02040503050406030204" pitchFamily="18" charset="0"/>
                      </a:rPr>
                      <m:t>&lt;</m:t>
                    </m:r>
                  </m:oMath>
                </a14:m>
                <a:r>
                  <a:rPr lang="en-US" sz="2800" dirty="0"/>
                  <a:t> </a:t>
                </a:r>
                <a14:m>
                  <m:oMath xmlns:m="http://schemas.openxmlformats.org/officeDocument/2006/math">
                    <m:r>
                      <m:rPr>
                        <m:sty m:val="p"/>
                      </m:rPr>
                      <a:rPr lang="en-US" sz="2800">
                        <a:latin typeface="Cambria Math" panose="02040503050406030204" pitchFamily="18" charset="0"/>
                      </a:rPr>
                      <m:t>log</m:t>
                    </m:r>
                    <m:r>
                      <a:rPr lang="en-US" sz="2800" i="1">
                        <a:latin typeface="Cambria Math" panose="02040503050406030204" pitchFamily="18" charset="0"/>
                      </a:rPr>
                      <m:t>⁡(1.3)</m:t>
                    </m:r>
                  </m:oMath>
                </a14:m>
                <a:endParaRPr lang="en-US" sz="2800" dirty="0"/>
              </a:p>
              <a:p>
                <a:pPr marL="0" indent="0">
                  <a:buNone/>
                </a:pPr>
                <a:endParaRPr lang="en-US" sz="2800" dirty="0">
                  <a:sym typeface="Symbol" panose="05050102010706020507" pitchFamily="18" charset="2"/>
                </a:endParaRPr>
              </a:p>
            </p:txBody>
          </p:sp>
        </mc:Choice>
        <mc:Fallback xmlns="">
          <p:sp>
            <p:nvSpPr>
              <p:cNvPr id="3" name="Content Placeholder 2">
                <a:extLst>
                  <a:ext uri="{FF2B5EF4-FFF2-40B4-BE49-F238E27FC236}">
                    <a16:creationId xmlns:a16="http://schemas.microsoft.com/office/drawing/2014/main" id="{F0B9B3D6-2F80-4F68-BEF2-6D10E706D556}"/>
                  </a:ext>
                </a:extLst>
              </p:cNvPr>
              <p:cNvSpPr>
                <a:spLocks noGrp="1" noRot="1" noChangeAspect="1" noMove="1" noResize="1" noEditPoints="1" noAdjustHandles="1" noChangeArrowheads="1" noChangeShapeType="1" noTextEdit="1"/>
              </p:cNvSpPr>
              <p:nvPr>
                <p:ph idx="1"/>
              </p:nvPr>
            </p:nvSpPr>
            <p:spPr>
              <a:xfrm>
                <a:off x="304800" y="533400"/>
                <a:ext cx="8610600" cy="5592763"/>
              </a:xfrm>
              <a:blipFill>
                <a:blip r:embed="rId2"/>
                <a:stretch>
                  <a:fillRect l="-1274" t="-1418" r="-205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204F2EE-65E1-45F0-A14D-9A008DCCC440}"/>
              </a:ext>
            </a:extLst>
          </p:cNvPr>
          <p:cNvSpPr>
            <a:spLocks noGrp="1"/>
          </p:cNvSpPr>
          <p:nvPr>
            <p:ph type="sldNum" sz="quarter" idx="12"/>
          </p:nvPr>
        </p:nvSpPr>
        <p:spPr/>
        <p:txBody>
          <a:bodyPr/>
          <a:lstStyle/>
          <a:p>
            <a:pPr>
              <a:defRPr/>
            </a:pPr>
            <a:fld id="{B793B0F8-7753-4FDC-A7BE-1EFB9F5BCC9A}" type="slidenum">
              <a:rPr lang="en-US" smtClean="0"/>
              <a:pPr>
                <a:defRPr/>
              </a:pPr>
              <a:t>58</a:t>
            </a:fld>
            <a:endParaRPr lang="en-US"/>
          </a:p>
        </p:txBody>
      </p:sp>
    </p:spTree>
    <p:extLst>
      <p:ext uri="{BB962C8B-B14F-4D97-AF65-F5344CB8AC3E}">
        <p14:creationId xmlns:p14="http://schemas.microsoft.com/office/powerpoint/2010/main" val="13249713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FB0AF-F1EB-4FFE-A990-5827F9DAD4AB}"/>
              </a:ext>
            </a:extLst>
          </p:cNvPr>
          <p:cNvSpPr>
            <a:spLocks noGrp="1"/>
          </p:cNvSpPr>
          <p:nvPr>
            <p:ph type="title"/>
          </p:nvPr>
        </p:nvSpPr>
        <p:spPr>
          <a:xfrm>
            <a:off x="457200" y="274638"/>
            <a:ext cx="8229600" cy="792162"/>
          </a:xfrm>
        </p:spPr>
        <p:txBody>
          <a:bodyPr/>
          <a:lstStyle/>
          <a:p>
            <a:r>
              <a:rPr lang="en-US" sz="3600" dirty="0"/>
              <a:t>Bayesian or frequentist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62FA2B8-6BF8-4714-9E9D-086E0C70A048}"/>
                  </a:ext>
                </a:extLst>
              </p:cNvPr>
              <p:cNvSpPr>
                <a:spLocks noGrp="1"/>
              </p:cNvSpPr>
              <p:nvPr>
                <p:ph idx="1"/>
              </p:nvPr>
            </p:nvSpPr>
            <p:spPr/>
            <p:txBody>
              <a:bodyPr/>
              <a:lstStyle/>
              <a:p>
                <a:r>
                  <a:rPr lang="en-US" sz="2800" dirty="0">
                    <a:sym typeface="Symbol" panose="05050102010706020507" pitchFamily="18" charset="2"/>
                  </a:rPr>
                  <a:t>Frequentist could perform four one-sided T-tests or two 90% CIs and draw the same conclusion.</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sym typeface="Symbol" panose="05050102010706020507" pitchFamily="18" charset="2"/>
                        </a:rPr>
                        <m:t>−</m:t>
                      </m:r>
                      <m:func>
                        <m:funcPr>
                          <m:ctrlPr>
                            <a:rPr lang="en-US" sz="2800" b="0" i="1" smtClean="0">
                              <a:latin typeface="Cambria Math" panose="02040503050406030204" pitchFamily="18" charset="0"/>
                              <a:sym typeface="Symbol" panose="05050102010706020507" pitchFamily="18" charset="2"/>
                            </a:rPr>
                          </m:ctrlPr>
                        </m:funcPr>
                        <m:fName>
                          <m:r>
                            <m:rPr>
                              <m:sty m:val="p"/>
                            </m:rPr>
                            <a:rPr lang="en-US" sz="2800" b="0" i="0" smtClean="0">
                              <a:latin typeface="Cambria Math" panose="02040503050406030204" pitchFamily="18" charset="0"/>
                              <a:sym typeface="Symbol" panose="05050102010706020507" pitchFamily="18" charset="2"/>
                            </a:rPr>
                            <m:t>log</m:t>
                          </m:r>
                        </m:fName>
                        <m:e>
                          <m:d>
                            <m:dPr>
                              <m:ctrlPr>
                                <a:rPr lang="en-US" sz="2800" b="0" i="1" smtClean="0">
                                  <a:latin typeface="Cambria Math" panose="02040503050406030204" pitchFamily="18" charset="0"/>
                                  <a:sym typeface="Symbol" panose="05050102010706020507" pitchFamily="18" charset="2"/>
                                </a:rPr>
                              </m:ctrlPr>
                            </m:dPr>
                            <m:e>
                              <m:r>
                                <a:rPr lang="en-US" sz="2800" b="0" i="1" smtClean="0">
                                  <a:latin typeface="Cambria Math" panose="02040503050406030204" pitchFamily="18" charset="0"/>
                                  <a:sym typeface="Symbol" panose="05050102010706020507" pitchFamily="18" charset="2"/>
                                </a:rPr>
                                <m:t>1.3</m:t>
                              </m:r>
                            </m:e>
                          </m:d>
                        </m:e>
                      </m:func>
                      <m:r>
                        <a:rPr lang="en-US" sz="2800" b="0" i="1" smtClean="0">
                          <a:latin typeface="Cambria Math" panose="02040503050406030204" pitchFamily="18" charset="0"/>
                          <a:sym typeface="Symbol" panose="05050102010706020507" pitchFamily="18" charset="2"/>
                        </a:rPr>
                        <m:t>&lt;</m:t>
                      </m:r>
                      <m:d>
                        <m:dPr>
                          <m:ctrlPr>
                            <a:rPr lang="en-US" sz="2800" b="0" i="1" smtClean="0">
                              <a:latin typeface="Cambria Math" panose="02040503050406030204" pitchFamily="18" charset="0"/>
                              <a:sym typeface="Symbol" panose="05050102010706020507" pitchFamily="18" charset="2"/>
                            </a:rPr>
                          </m:ctrlPr>
                        </m:dPr>
                        <m:e>
                          <m:acc>
                            <m:accPr>
                              <m:chr m:val="̂"/>
                              <m:ctrlPr>
                                <a:rPr lang="en-US" sz="2800" b="0" i="1" smtClean="0">
                                  <a:latin typeface="Cambria Math" panose="02040503050406030204" pitchFamily="18" charset="0"/>
                                  <a:sym typeface="Symbol" panose="05050102010706020507" pitchFamily="18" charset="2"/>
                                </a:rPr>
                              </m:ctrlPr>
                            </m:accPr>
                            <m:e>
                              <m:r>
                                <a:rPr lang="en-US" sz="2800" b="0" i="1" smtClean="0">
                                  <a:latin typeface="Cambria Math" panose="02040503050406030204" pitchFamily="18" charset="0"/>
                                  <a:sym typeface="Symbol" panose="05050102010706020507" pitchFamily="18" charset="2"/>
                                </a:rPr>
                                <m:t>𝛽</m:t>
                              </m:r>
                            </m:e>
                          </m:acc>
                          <m:r>
                            <a:rPr lang="en-US" sz="2800" b="0" i="1" dirty="0" smtClean="0">
                              <a:latin typeface="Cambria Math" panose="02040503050406030204" pitchFamily="18" charset="0"/>
                              <a:sym typeface="Symbol" panose="05050102010706020507" pitchFamily="18" charset="2"/>
                            </a:rPr>
                            <m:t>+</m:t>
                          </m:r>
                          <m:acc>
                            <m:accPr>
                              <m:chr m:val="̂"/>
                              <m:ctrlPr>
                                <a:rPr lang="en-US" sz="2800" b="0" i="1" dirty="0" smtClean="0">
                                  <a:latin typeface="Cambria Math" panose="02040503050406030204" pitchFamily="18" charset="0"/>
                                  <a:sym typeface="Symbol" panose="05050102010706020507" pitchFamily="18" charset="2"/>
                                </a:rPr>
                              </m:ctrlPr>
                            </m:accPr>
                            <m:e>
                              <m:r>
                                <a:rPr lang="en-US" sz="2800" b="0" i="1" dirty="0" smtClean="0">
                                  <a:latin typeface="Cambria Math" panose="02040503050406030204" pitchFamily="18" charset="0"/>
                                  <a:sym typeface="Symbol" panose="05050102010706020507" pitchFamily="18" charset="2"/>
                                </a:rPr>
                                <m:t>𝜂</m:t>
                              </m:r>
                            </m:e>
                          </m:acc>
                          <m:r>
                            <a:rPr lang="en-US" sz="2800" b="0" i="1" dirty="0" smtClean="0">
                              <a:latin typeface="Cambria Math" panose="02040503050406030204" pitchFamily="18" charset="0"/>
                              <a:sym typeface="Symbol" panose="05050102010706020507" pitchFamily="18" charset="2"/>
                            </a:rPr>
                            <m:t>𝐿</m:t>
                          </m:r>
                        </m:e>
                      </m:d>
                      <m:r>
                        <a:rPr lang="en-US" sz="2800" b="0" i="1" dirty="0" smtClean="0">
                          <a:latin typeface="Cambria Math" panose="02040503050406030204" pitchFamily="18" charset="0"/>
                          <a:sym typeface="Symbol" panose="05050102010706020507" pitchFamily="18" charset="2"/>
                        </a:rPr>
                        <m:t>±</m:t>
                      </m:r>
                      <m:sSub>
                        <m:sSubPr>
                          <m:ctrlPr>
                            <a:rPr lang="en-US" sz="2800" b="0" i="1" dirty="0" smtClean="0">
                              <a:latin typeface="Cambria Math" panose="02040503050406030204" pitchFamily="18" charset="0"/>
                              <a:sym typeface="Symbol" panose="05050102010706020507" pitchFamily="18" charset="2"/>
                            </a:rPr>
                          </m:ctrlPr>
                        </m:sSubPr>
                        <m:e>
                          <m:r>
                            <a:rPr lang="en-US" sz="2800" b="0" i="1" dirty="0" smtClean="0">
                              <a:latin typeface="Cambria Math" panose="02040503050406030204" pitchFamily="18" charset="0"/>
                              <a:sym typeface="Symbol" panose="05050102010706020507" pitchFamily="18" charset="2"/>
                            </a:rPr>
                            <m:t>𝑇</m:t>
                          </m:r>
                        </m:e>
                        <m:sub>
                          <m:r>
                            <a:rPr lang="en-US" sz="2800" b="0" i="1" dirty="0" smtClean="0">
                              <a:latin typeface="Cambria Math" panose="02040503050406030204" pitchFamily="18" charset="0"/>
                              <a:sym typeface="Symbol" panose="05050102010706020507" pitchFamily="18" charset="2"/>
                            </a:rPr>
                            <m:t>0.9</m:t>
                          </m:r>
                        </m:sub>
                      </m:sSub>
                      <m:r>
                        <a:rPr lang="en-US" sz="2800" b="0" i="1" dirty="0" smtClean="0">
                          <a:latin typeface="Cambria Math" panose="02040503050406030204" pitchFamily="18" charset="0"/>
                          <a:sym typeface="Symbol" panose="05050102010706020507" pitchFamily="18" charset="2"/>
                        </a:rPr>
                        <m:t>∗</m:t>
                      </m:r>
                      <m:r>
                        <a:rPr lang="en-US" sz="2800" b="0" i="1" dirty="0" smtClean="0">
                          <a:latin typeface="Cambria Math" panose="02040503050406030204" pitchFamily="18" charset="0"/>
                          <a:sym typeface="Symbol" panose="05050102010706020507" pitchFamily="18" charset="2"/>
                        </a:rPr>
                        <m:t>𝑆𝐸</m:t>
                      </m:r>
                      <m:r>
                        <a:rPr lang="en-US" sz="2800" b="0" i="1" dirty="0" smtClean="0">
                          <a:latin typeface="Cambria Math" panose="02040503050406030204" pitchFamily="18" charset="0"/>
                          <a:sym typeface="Symbol" panose="05050102010706020507" pitchFamily="18" charset="2"/>
                        </a:rPr>
                        <m:t>&lt;</m:t>
                      </m:r>
                      <m:r>
                        <m:rPr>
                          <m:sty m:val="p"/>
                        </m:rPr>
                        <a:rPr lang="en-US" sz="2800" b="0" i="0" dirty="0" smtClean="0">
                          <a:latin typeface="Cambria Math" panose="02040503050406030204" pitchFamily="18" charset="0"/>
                          <a:sym typeface="Symbol" panose="05050102010706020507" pitchFamily="18" charset="2"/>
                        </a:rPr>
                        <m:t>log</m:t>
                      </m:r>
                      <m:r>
                        <a:rPr lang="en-US" sz="2800" b="0" i="1" dirty="0" smtClean="0">
                          <a:latin typeface="Cambria Math" panose="02040503050406030204" pitchFamily="18" charset="0"/>
                          <a:sym typeface="Symbol" panose="05050102010706020507" pitchFamily="18" charset="2"/>
                        </a:rPr>
                        <m:t>⁡(1.3)</m:t>
                      </m:r>
                    </m:oMath>
                  </m:oMathPara>
                </a14:m>
                <a:endParaRPr lang="en-US" sz="2800" dirty="0">
                  <a:sym typeface="Symbol" panose="05050102010706020507" pitchFamily="18" charset="2"/>
                </a:endParaRP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sym typeface="Symbol" panose="05050102010706020507" pitchFamily="18" charset="2"/>
                        </a:rPr>
                        <m:t>−</m:t>
                      </m:r>
                      <m:func>
                        <m:funcPr>
                          <m:ctrlPr>
                            <a:rPr lang="en-US" sz="2800" i="1">
                              <a:latin typeface="Cambria Math" panose="02040503050406030204" pitchFamily="18" charset="0"/>
                              <a:sym typeface="Symbol" panose="05050102010706020507" pitchFamily="18" charset="2"/>
                            </a:rPr>
                          </m:ctrlPr>
                        </m:funcPr>
                        <m:fName>
                          <m:r>
                            <m:rPr>
                              <m:sty m:val="p"/>
                            </m:rPr>
                            <a:rPr lang="en-US" sz="2800">
                              <a:latin typeface="Cambria Math" panose="02040503050406030204" pitchFamily="18" charset="0"/>
                              <a:sym typeface="Symbol" panose="05050102010706020507" pitchFamily="18" charset="2"/>
                            </a:rPr>
                            <m:t>log</m:t>
                          </m:r>
                        </m:fName>
                        <m:e>
                          <m:d>
                            <m:dPr>
                              <m:ctrlPr>
                                <a:rPr lang="en-US" sz="2800" i="1">
                                  <a:latin typeface="Cambria Math" panose="02040503050406030204" pitchFamily="18" charset="0"/>
                                  <a:sym typeface="Symbol" panose="05050102010706020507" pitchFamily="18" charset="2"/>
                                </a:rPr>
                              </m:ctrlPr>
                            </m:dPr>
                            <m:e>
                              <m:r>
                                <a:rPr lang="en-US" sz="2800" i="1">
                                  <a:latin typeface="Cambria Math" panose="02040503050406030204" pitchFamily="18" charset="0"/>
                                  <a:sym typeface="Symbol" panose="05050102010706020507" pitchFamily="18" charset="2"/>
                                </a:rPr>
                                <m:t>1.3</m:t>
                              </m:r>
                            </m:e>
                          </m:d>
                        </m:e>
                      </m:func>
                      <m:r>
                        <a:rPr lang="en-US" sz="2800" i="1">
                          <a:latin typeface="Cambria Math" panose="02040503050406030204" pitchFamily="18" charset="0"/>
                          <a:sym typeface="Symbol" panose="05050102010706020507" pitchFamily="18" charset="2"/>
                        </a:rPr>
                        <m:t>&lt;</m:t>
                      </m:r>
                      <m:d>
                        <m:dPr>
                          <m:ctrlPr>
                            <a:rPr lang="en-US" sz="2800" i="1">
                              <a:latin typeface="Cambria Math" panose="02040503050406030204" pitchFamily="18" charset="0"/>
                              <a:sym typeface="Symbol" panose="05050102010706020507" pitchFamily="18" charset="2"/>
                            </a:rPr>
                          </m:ctrlPr>
                        </m:dPr>
                        <m:e>
                          <m:acc>
                            <m:accPr>
                              <m:chr m:val="̂"/>
                              <m:ctrlPr>
                                <a:rPr lang="en-US" sz="2800" i="1">
                                  <a:latin typeface="Cambria Math" panose="02040503050406030204" pitchFamily="18" charset="0"/>
                                  <a:sym typeface="Symbol" panose="05050102010706020507" pitchFamily="18" charset="2"/>
                                </a:rPr>
                              </m:ctrlPr>
                            </m:accPr>
                            <m:e>
                              <m:r>
                                <a:rPr lang="en-US" sz="2800" i="1">
                                  <a:latin typeface="Cambria Math" panose="02040503050406030204" pitchFamily="18" charset="0"/>
                                  <a:sym typeface="Symbol" panose="05050102010706020507" pitchFamily="18" charset="2"/>
                                </a:rPr>
                                <m:t>𝛽</m:t>
                              </m:r>
                            </m:e>
                          </m:acc>
                          <m:r>
                            <a:rPr lang="en-US" sz="2800" i="1" dirty="0">
                              <a:latin typeface="Cambria Math" panose="02040503050406030204" pitchFamily="18" charset="0"/>
                              <a:sym typeface="Symbol" panose="05050102010706020507" pitchFamily="18" charset="2"/>
                            </a:rPr>
                            <m:t>+</m:t>
                          </m:r>
                          <m:acc>
                            <m:accPr>
                              <m:chr m:val="̂"/>
                              <m:ctrlPr>
                                <a:rPr lang="en-US" sz="2800" i="1" dirty="0">
                                  <a:latin typeface="Cambria Math" panose="02040503050406030204" pitchFamily="18" charset="0"/>
                                  <a:sym typeface="Symbol" panose="05050102010706020507" pitchFamily="18" charset="2"/>
                                </a:rPr>
                              </m:ctrlPr>
                            </m:accPr>
                            <m:e>
                              <m:r>
                                <a:rPr lang="en-US" sz="2800" i="1" dirty="0">
                                  <a:latin typeface="Cambria Math" panose="02040503050406030204" pitchFamily="18" charset="0"/>
                                  <a:sym typeface="Symbol" panose="05050102010706020507" pitchFamily="18" charset="2"/>
                                </a:rPr>
                                <m:t>𝜂</m:t>
                              </m:r>
                            </m:e>
                          </m:acc>
                          <m:r>
                            <a:rPr lang="en-US" sz="2800" b="0" i="1" dirty="0" smtClean="0">
                              <a:latin typeface="Cambria Math" panose="02040503050406030204" pitchFamily="18" charset="0"/>
                              <a:sym typeface="Symbol" panose="05050102010706020507" pitchFamily="18" charset="2"/>
                            </a:rPr>
                            <m:t>𝑈</m:t>
                          </m:r>
                        </m:e>
                      </m:d>
                      <m:r>
                        <a:rPr lang="en-US" sz="2800" i="1" dirty="0">
                          <a:latin typeface="Cambria Math" panose="02040503050406030204" pitchFamily="18" charset="0"/>
                          <a:sym typeface="Symbol" panose="05050102010706020507" pitchFamily="18" charset="2"/>
                        </a:rPr>
                        <m:t>±</m:t>
                      </m:r>
                      <m:sSub>
                        <m:sSubPr>
                          <m:ctrlPr>
                            <a:rPr lang="en-US" sz="2800" i="1" dirty="0">
                              <a:latin typeface="Cambria Math" panose="02040503050406030204" pitchFamily="18" charset="0"/>
                              <a:sym typeface="Symbol" panose="05050102010706020507" pitchFamily="18" charset="2"/>
                            </a:rPr>
                          </m:ctrlPr>
                        </m:sSubPr>
                        <m:e>
                          <m:r>
                            <a:rPr lang="en-US" sz="2800" i="1" dirty="0">
                              <a:latin typeface="Cambria Math" panose="02040503050406030204" pitchFamily="18" charset="0"/>
                              <a:sym typeface="Symbol" panose="05050102010706020507" pitchFamily="18" charset="2"/>
                            </a:rPr>
                            <m:t>𝑇</m:t>
                          </m:r>
                        </m:e>
                        <m:sub>
                          <m:r>
                            <a:rPr lang="en-US" sz="2800" i="1" dirty="0">
                              <a:latin typeface="Cambria Math" panose="02040503050406030204" pitchFamily="18" charset="0"/>
                              <a:sym typeface="Symbol" panose="05050102010706020507" pitchFamily="18" charset="2"/>
                            </a:rPr>
                            <m:t>0.9</m:t>
                          </m:r>
                        </m:sub>
                      </m:sSub>
                      <m:r>
                        <a:rPr lang="en-US" sz="2800" i="1" dirty="0">
                          <a:latin typeface="Cambria Math" panose="02040503050406030204" pitchFamily="18" charset="0"/>
                          <a:sym typeface="Symbol" panose="05050102010706020507" pitchFamily="18" charset="2"/>
                        </a:rPr>
                        <m:t>∗</m:t>
                      </m:r>
                      <m:r>
                        <a:rPr lang="en-US" sz="2800" i="1" dirty="0">
                          <a:latin typeface="Cambria Math" panose="02040503050406030204" pitchFamily="18" charset="0"/>
                          <a:sym typeface="Symbol" panose="05050102010706020507" pitchFamily="18" charset="2"/>
                        </a:rPr>
                        <m:t>𝑆𝐸</m:t>
                      </m:r>
                      <m:r>
                        <a:rPr lang="en-US" sz="2800" i="1" dirty="0">
                          <a:latin typeface="Cambria Math" panose="02040503050406030204" pitchFamily="18" charset="0"/>
                          <a:sym typeface="Symbol" panose="05050102010706020507" pitchFamily="18" charset="2"/>
                        </a:rPr>
                        <m:t>&lt;</m:t>
                      </m:r>
                      <m:r>
                        <m:rPr>
                          <m:sty m:val="p"/>
                        </m:rPr>
                        <a:rPr lang="en-US" sz="2800" dirty="0">
                          <a:latin typeface="Cambria Math" panose="02040503050406030204" pitchFamily="18" charset="0"/>
                          <a:sym typeface="Symbol" panose="05050102010706020507" pitchFamily="18" charset="2"/>
                        </a:rPr>
                        <m:t>log</m:t>
                      </m:r>
                      <m:r>
                        <a:rPr lang="en-US" sz="2800" i="1" dirty="0">
                          <a:latin typeface="Cambria Math" panose="02040503050406030204" pitchFamily="18" charset="0"/>
                          <a:sym typeface="Symbol" panose="05050102010706020507" pitchFamily="18" charset="2"/>
                        </a:rPr>
                        <m:t>⁡(1.3)</m:t>
                      </m:r>
                    </m:oMath>
                  </m:oMathPara>
                </a14:m>
                <a:endParaRPr lang="en-US" sz="2800" dirty="0">
                  <a:sym typeface="Symbol" panose="05050102010706020507" pitchFamily="18" charset="2"/>
                </a:endParaRPr>
              </a:p>
              <a:p>
                <a:pPr marL="0" indent="0">
                  <a:buNone/>
                </a:pPr>
                <a:endParaRPr lang="en-US" sz="2800" dirty="0">
                  <a:sym typeface="Symbol" panose="05050102010706020507" pitchFamily="18" charset="2"/>
                </a:endParaRPr>
              </a:p>
              <a:p>
                <a:r>
                  <a:rPr lang="en-US" sz="2800" dirty="0">
                    <a:sym typeface="Symbol" panose="05050102010706020507" pitchFamily="18" charset="2"/>
                  </a:rPr>
                  <a:t>Bayesian posterior probability:</a:t>
                </a:r>
              </a:p>
              <a:p>
                <a:pPr marL="0" indent="0" algn="ctr">
                  <a:buNone/>
                </a:pPr>
                <a:r>
                  <a:rPr lang="en-US" sz="2400" dirty="0"/>
                  <a:t>   </a:t>
                </a:r>
                <a14:m>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Pr</m:t>
                        </m:r>
                      </m:fName>
                      <m:e>
                        <m:d>
                          <m:dPr>
                            <m:endChr m:val="|"/>
                            <m:ctrlPr>
                              <a:rPr lang="en-US" sz="2400" i="1">
                                <a:latin typeface="Cambria Math" panose="02040503050406030204" pitchFamily="18" charset="0"/>
                              </a:rPr>
                            </m:ctrlPr>
                          </m:dPr>
                          <m:e>
                            <m:r>
                              <a:rPr lang="en-US" sz="2400" i="1">
                                <a:latin typeface="Cambria Math" panose="02040503050406030204" pitchFamily="18" charset="0"/>
                              </a:rPr>
                              <m:t> </m:t>
                            </m:r>
                          </m:e>
                        </m:d>
                      </m:e>
                    </m:func>
                    <m:r>
                      <a:rPr lang="en-US" sz="2400" i="1">
                        <a:latin typeface="Cambria Math" panose="02040503050406030204" pitchFamily="18" charset="0"/>
                      </a:rPr>
                      <m:t>𝛽</m:t>
                    </m:r>
                    <m:r>
                      <a:rPr lang="en-US" sz="2400" i="1">
                        <a:latin typeface="Cambria Math" panose="02040503050406030204" pitchFamily="18" charset="0"/>
                      </a:rPr>
                      <m:t>+</m:t>
                    </m:r>
                    <m:r>
                      <a:rPr lang="en-US" sz="2400" i="1">
                        <a:latin typeface="Cambria Math" panose="02040503050406030204" pitchFamily="18" charset="0"/>
                      </a:rPr>
                      <m:t>𝜂</m:t>
                    </m:r>
                    <m:r>
                      <a:rPr lang="en-US" sz="2400" i="1">
                        <a:latin typeface="Cambria Math" panose="02040503050406030204" pitchFamily="18" charset="0"/>
                      </a:rPr>
                      <m:t>𝐿</m:t>
                    </m:r>
                    <m:r>
                      <a:rPr lang="en-US" sz="2400" i="1">
                        <a:latin typeface="Cambria Math" panose="02040503050406030204" pitchFamily="18" charset="0"/>
                      </a:rPr>
                      <m:t> </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&lt;</m:t>
                        </m:r>
                        <m:r>
                          <m:rPr>
                            <m:sty m:val="p"/>
                          </m:rPr>
                          <a:rPr lang="en-US" sz="2400">
                            <a:latin typeface="Cambria Math" panose="02040503050406030204" pitchFamily="18" charset="0"/>
                          </a:rPr>
                          <m:t>log</m:t>
                        </m:r>
                        <m:r>
                          <a:rPr lang="en-US" sz="2400" i="1">
                            <a:latin typeface="Cambria Math" panose="02040503050406030204" pitchFamily="18" charset="0"/>
                          </a:rPr>
                          <m:t>⁡(1.3)</m:t>
                        </m:r>
                        <m:r>
                          <m:rPr>
                            <m:sty m:val="p"/>
                          </m:rPr>
                          <a:rPr lang="en-US" sz="2400">
                            <a:latin typeface="Cambria Math" panose="02040503050406030204" pitchFamily="18" charset="0"/>
                          </a:rPr>
                          <m:t>and</m:t>
                        </m:r>
                        <m:r>
                          <a:rPr lang="en-US" sz="2400">
                            <a:latin typeface="Cambria Math" panose="02040503050406030204" pitchFamily="18" charset="0"/>
                          </a:rPr>
                          <m:t> </m:t>
                        </m:r>
                        <m:r>
                          <a:rPr lang="en-US" sz="2400" i="1">
                            <a:latin typeface="Cambria Math" panose="02040503050406030204" pitchFamily="18" charset="0"/>
                          </a:rPr>
                          <m:t> </m:t>
                        </m:r>
                      </m:e>
                    </m:d>
                    <m:r>
                      <a:rPr lang="en-US" sz="2400" i="1">
                        <a:latin typeface="Cambria Math" panose="02040503050406030204" pitchFamily="18" charset="0"/>
                      </a:rPr>
                      <m:t>𝛽</m:t>
                    </m:r>
                    <m:r>
                      <a:rPr lang="en-US" sz="2400" i="1">
                        <a:latin typeface="Cambria Math" panose="02040503050406030204" pitchFamily="18" charset="0"/>
                      </a:rPr>
                      <m:t>+</m:t>
                    </m:r>
                    <m:r>
                      <a:rPr lang="en-US" sz="2400" i="1">
                        <a:latin typeface="Cambria Math" panose="02040503050406030204" pitchFamily="18" charset="0"/>
                      </a:rPr>
                      <m:t>𝜂</m:t>
                    </m:r>
                    <m:r>
                      <a:rPr lang="en-US" sz="2400" i="1">
                        <a:latin typeface="Cambria Math" panose="02040503050406030204" pitchFamily="18" charset="0"/>
                      </a:rPr>
                      <m:t>𝑈</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&lt;</m:t>
                        </m:r>
                        <m:r>
                          <m:rPr>
                            <m:sty m:val="p"/>
                          </m:rPr>
                          <a:rPr lang="en-US" sz="2400">
                            <a:latin typeface="Cambria Math" panose="02040503050406030204" pitchFamily="18" charset="0"/>
                          </a:rPr>
                          <m:t>log</m:t>
                        </m:r>
                        <m:r>
                          <a:rPr lang="en-US" sz="2400" i="1">
                            <a:latin typeface="Cambria Math" panose="02040503050406030204" pitchFamily="18" charset="0"/>
                          </a:rPr>
                          <m:t>⁡(1.3)</m:t>
                        </m:r>
                      </m:e>
                    </m:d>
                    <m:r>
                      <m:rPr>
                        <m:sty m:val="p"/>
                      </m:rPr>
                      <a:rPr lang="en-US" sz="2400">
                        <a:latin typeface="Cambria Math" panose="02040503050406030204" pitchFamily="18" charset="0"/>
                      </a:rPr>
                      <m:t>data</m:t>
                    </m:r>
                    <m:r>
                      <a:rPr lang="en-US" sz="2400" i="1">
                        <a:latin typeface="Cambria Math" panose="02040503050406030204" pitchFamily="18" charset="0"/>
                      </a:rPr>
                      <m:t>)</m:t>
                    </m:r>
                  </m:oMath>
                </a14:m>
                <a:r>
                  <a:rPr lang="en-US" sz="2400" dirty="0"/>
                  <a:t> </a:t>
                </a:r>
                <a:r>
                  <a:rPr lang="en-US" sz="2400" dirty="0">
                    <a:solidFill>
                      <a:srgbClr val="C00000"/>
                    </a:solidFill>
                  </a:rPr>
                  <a:t>= 0.98</a:t>
                </a:r>
                <a:endParaRPr lang="en-US" sz="2000" dirty="0">
                  <a:solidFill>
                    <a:srgbClr val="C00000"/>
                  </a:solidFill>
                  <a:sym typeface="Symbol" panose="05050102010706020507" pitchFamily="18" charset="2"/>
                </a:endParaRPr>
              </a:p>
              <a:p>
                <a:endParaRPr lang="en-US" dirty="0"/>
              </a:p>
            </p:txBody>
          </p:sp>
        </mc:Choice>
        <mc:Fallback xmlns="">
          <p:sp>
            <p:nvSpPr>
              <p:cNvPr id="3" name="Content Placeholder 2">
                <a:extLst>
                  <a:ext uri="{FF2B5EF4-FFF2-40B4-BE49-F238E27FC236}">
                    <a16:creationId xmlns:a16="http://schemas.microsoft.com/office/drawing/2014/main" id="{862FA2B8-6BF8-4714-9E9D-086E0C70A048}"/>
                  </a:ext>
                </a:extLst>
              </p:cNvPr>
              <p:cNvSpPr>
                <a:spLocks noGrp="1" noRot="1" noChangeAspect="1" noMove="1" noResize="1" noEditPoints="1" noAdjustHandles="1" noChangeArrowheads="1" noChangeShapeType="1" noTextEdit="1"/>
              </p:cNvSpPr>
              <p:nvPr>
                <p:ph idx="1"/>
              </p:nvPr>
            </p:nvSpPr>
            <p:spPr>
              <a:blipFill>
                <a:blip r:embed="rId2"/>
                <a:stretch>
                  <a:fillRect l="-1333" t="-1348" r="-66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F360509-39DD-4A22-A296-76FBB9D72851}"/>
              </a:ext>
            </a:extLst>
          </p:cNvPr>
          <p:cNvSpPr>
            <a:spLocks noGrp="1"/>
          </p:cNvSpPr>
          <p:nvPr>
            <p:ph type="sldNum" sz="quarter" idx="12"/>
          </p:nvPr>
        </p:nvSpPr>
        <p:spPr/>
        <p:txBody>
          <a:bodyPr/>
          <a:lstStyle/>
          <a:p>
            <a:pPr>
              <a:defRPr/>
            </a:pPr>
            <a:fld id="{B793B0F8-7753-4FDC-A7BE-1EFB9F5BCC9A}" type="slidenum">
              <a:rPr lang="en-US" smtClean="0"/>
              <a:pPr>
                <a:defRPr/>
              </a:pPr>
              <a:t>59</a:t>
            </a:fld>
            <a:endParaRPr lang="en-US"/>
          </a:p>
        </p:txBody>
      </p:sp>
    </p:spTree>
    <p:extLst>
      <p:ext uri="{BB962C8B-B14F-4D97-AF65-F5344CB8AC3E}">
        <p14:creationId xmlns:p14="http://schemas.microsoft.com/office/powerpoint/2010/main" val="2850444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92CC3-07BD-4508-86AD-0DAEB4836CD3}"/>
              </a:ext>
            </a:extLst>
          </p:cNvPr>
          <p:cNvSpPr>
            <a:spLocks noGrp="1"/>
          </p:cNvSpPr>
          <p:nvPr>
            <p:ph type="title"/>
          </p:nvPr>
        </p:nvSpPr>
        <p:spPr>
          <a:xfrm>
            <a:off x="457200" y="274638"/>
            <a:ext cx="8229600" cy="639762"/>
          </a:xfrm>
        </p:spPr>
        <p:txBody>
          <a:bodyPr/>
          <a:lstStyle/>
          <a:p>
            <a:r>
              <a:rPr lang="en-US" sz="3600" dirty="0"/>
              <a:t>Bayesian credentials</a:t>
            </a:r>
          </a:p>
        </p:txBody>
      </p:sp>
      <p:sp>
        <p:nvSpPr>
          <p:cNvPr id="3" name="Content Placeholder 2">
            <a:extLst>
              <a:ext uri="{FF2B5EF4-FFF2-40B4-BE49-F238E27FC236}">
                <a16:creationId xmlns:a16="http://schemas.microsoft.com/office/drawing/2014/main" id="{EAF5B5AC-48C3-4D03-8811-6426FCEFA3A0}"/>
              </a:ext>
            </a:extLst>
          </p:cNvPr>
          <p:cNvSpPr>
            <a:spLocks noGrp="1"/>
          </p:cNvSpPr>
          <p:nvPr>
            <p:ph idx="1"/>
          </p:nvPr>
        </p:nvSpPr>
        <p:spPr>
          <a:xfrm>
            <a:off x="457200" y="1066800"/>
            <a:ext cx="8153400" cy="5243279"/>
          </a:xfrm>
        </p:spPr>
        <p:txBody>
          <a:bodyPr/>
          <a:lstStyle/>
          <a:p>
            <a:r>
              <a:rPr lang="en-US" sz="2400" dirty="0"/>
              <a:t>Book: </a:t>
            </a:r>
            <a:r>
              <a:rPr lang="en-US" sz="2400" i="1" dirty="0"/>
              <a:t>Bayesian Analysis with R for Drug Development</a:t>
            </a:r>
            <a:r>
              <a:rPr lang="en-US" sz="2400" dirty="0"/>
              <a:t> </a:t>
            </a:r>
          </a:p>
          <a:p>
            <a:r>
              <a:rPr lang="en-US" sz="2400" dirty="0"/>
              <a:t>14 Bayesian or fiducial inference publications in peer-reviewed statistics journals since 2012</a:t>
            </a:r>
          </a:p>
          <a:p>
            <a:r>
              <a:rPr lang="en-US" sz="2400" dirty="0"/>
              <a:t>Chapter in upcoming book:  </a:t>
            </a:r>
            <a:r>
              <a:rPr lang="en-US" sz="2400" i="1" dirty="0"/>
              <a:t>Bayesian Methods in Pharmaceutical Research</a:t>
            </a:r>
          </a:p>
          <a:p>
            <a:endParaRPr lang="en-US" sz="2400" i="1" dirty="0"/>
          </a:p>
          <a:p>
            <a:endParaRPr lang="en-US" sz="2400" i="1" dirty="0"/>
          </a:p>
          <a:p>
            <a:r>
              <a:rPr lang="en-US" sz="2400" dirty="0"/>
              <a:t>Teach hands-on internal course:</a:t>
            </a:r>
          </a:p>
          <a:p>
            <a:pPr lvl="1"/>
            <a:r>
              <a:rPr lang="en-US" sz="2400" dirty="0"/>
              <a:t>JAGS, Stan</a:t>
            </a:r>
          </a:p>
          <a:p>
            <a:endParaRPr lang="en-US" sz="2400" dirty="0"/>
          </a:p>
          <a:p>
            <a:r>
              <a:rPr lang="en-US" sz="2400" dirty="0"/>
              <a:t>Yet, I have a lot to learn…</a:t>
            </a:r>
          </a:p>
        </p:txBody>
      </p:sp>
      <p:sp>
        <p:nvSpPr>
          <p:cNvPr id="4" name="Slide Number Placeholder 3">
            <a:extLst>
              <a:ext uri="{FF2B5EF4-FFF2-40B4-BE49-F238E27FC236}">
                <a16:creationId xmlns:a16="http://schemas.microsoft.com/office/drawing/2014/main" id="{29F4DB9E-B1B9-4B10-948A-D4965F82C48B}"/>
              </a:ext>
            </a:extLst>
          </p:cNvPr>
          <p:cNvSpPr>
            <a:spLocks noGrp="1"/>
          </p:cNvSpPr>
          <p:nvPr>
            <p:ph type="sldNum" sz="quarter" idx="12"/>
          </p:nvPr>
        </p:nvSpPr>
        <p:spPr/>
        <p:txBody>
          <a:bodyPr/>
          <a:lstStyle/>
          <a:p>
            <a:pPr>
              <a:defRPr/>
            </a:pPr>
            <a:fld id="{B793B0F8-7753-4FDC-A7BE-1EFB9F5BCC9A}" type="slidenum">
              <a:rPr lang="en-US" smtClean="0"/>
              <a:pPr>
                <a:defRPr/>
              </a:pPr>
              <a:t>6</a:t>
            </a:fld>
            <a:endParaRPr lang="en-US"/>
          </a:p>
        </p:txBody>
      </p:sp>
      <p:pic>
        <p:nvPicPr>
          <p:cNvPr id="2050" name="Picture 2" descr="https://images-na.ssl-images-amazon.com/images/I/41y8CmriIYL._SX351_BO1,204,203,200_.jpg">
            <a:extLst>
              <a:ext uri="{FF2B5EF4-FFF2-40B4-BE49-F238E27FC236}">
                <a16:creationId xmlns:a16="http://schemas.microsoft.com/office/drawing/2014/main" id="{B880E788-281A-4C17-9E96-7215A5443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2856850"/>
            <a:ext cx="2721210" cy="3846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0488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11B5C-165A-44A2-A667-113DEC84F401}"/>
              </a:ext>
            </a:extLst>
          </p:cNvPr>
          <p:cNvSpPr>
            <a:spLocks noGrp="1"/>
          </p:cNvSpPr>
          <p:nvPr>
            <p:ph type="title"/>
          </p:nvPr>
        </p:nvSpPr>
        <p:spPr/>
        <p:txBody>
          <a:bodyPr/>
          <a:lstStyle/>
          <a:p>
            <a:r>
              <a:rPr lang="en-US" sz="2800" dirty="0"/>
              <a:t>Bayes: Total error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167715-5CC3-43A9-8986-45EDB71E512B}"/>
                  </a:ext>
                </a:extLst>
              </p:cNvPr>
              <p:cNvSpPr>
                <a:spLocks noGrp="1"/>
              </p:cNvSpPr>
              <p:nvPr>
                <p:ph idx="1"/>
              </p:nvPr>
            </p:nvSpPr>
            <p:spPr/>
            <p:txBody>
              <a:bodyPr/>
              <a:lstStyle/>
              <a:p>
                <a:r>
                  <a:rPr lang="en-US" sz="2400" dirty="0">
                    <a:latin typeface="Cambria Math" panose="02040503050406030204" pitchFamily="18" charset="0"/>
                  </a:rPr>
                  <a:t>Let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𝑁</m:t>
                    </m:r>
                    <m:d>
                      <m:dPr>
                        <m:ctrlPr>
                          <a:rPr lang="en-US" sz="2400" i="1">
                            <a:latin typeface="Cambria Math" panose="02040503050406030204" pitchFamily="18" charset="0"/>
                          </a:rPr>
                        </m:ctrlPr>
                      </m:dPr>
                      <m:e>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𝜃</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 </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𝑖</m:t>
                            </m:r>
                          </m:sub>
                          <m:sup>
                            <m:r>
                              <a:rPr lang="en-US" sz="2400" i="1">
                                <a:latin typeface="Cambria Math" panose="02040503050406030204" pitchFamily="18" charset="0"/>
                              </a:rPr>
                              <m:t>2</m:t>
                            </m:r>
                          </m:sup>
                        </m:sSubSup>
                      </m:e>
                    </m:d>
                  </m:oMath>
                </a14:m>
                <a:r>
                  <a:rPr lang="en-US" sz="2400" dirty="0">
                    <a:latin typeface="Cambria Math" panose="02040503050406030204" pitchFamily="18" charset="0"/>
                  </a:rPr>
                  <a:t>.</a:t>
                </a:r>
              </a:p>
              <a:p>
                <a:endParaRPr lang="en-US" sz="2400" dirty="0">
                  <a:latin typeface="Cambria Math" panose="02040503050406030204" pitchFamily="18" charset="0"/>
                </a:endParaRPr>
              </a:p>
              <a:p>
                <a:pPr marL="0" indent="0" algn="ctr">
                  <a:buNone/>
                </a:pPr>
                <a:r>
                  <a:rPr lang="en-US" sz="2400" dirty="0"/>
                  <a:t>H</a:t>
                </a:r>
                <a:r>
                  <a:rPr lang="en-US" sz="2400" baseline="-25000" dirty="0"/>
                  <a:t>0</a:t>
                </a:r>
                <a:r>
                  <a:rPr lang="en-US" sz="2400" dirty="0"/>
                  <a:t>: </a:t>
                </a:r>
                <a14:m>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𝐴</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𝐵</m:t>
                            </m:r>
                          </m:sub>
                        </m:sSub>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e>
                    </m:d>
                    <m:r>
                      <a:rPr lang="en-US" sz="2400" i="1">
                        <a:latin typeface="Cambria Math" panose="02040503050406030204" pitchFamily="18" charset="0"/>
                      </a:rPr>
                      <m:t>≥</m:t>
                    </m:r>
                  </m:oMath>
                </a14:m>
                <a:r>
                  <a:rPr lang="en-US" sz="2400" dirty="0"/>
                  <a:t> </a:t>
                </a:r>
                <a14:m>
                  <m:oMath xmlns:m="http://schemas.openxmlformats.org/officeDocument/2006/math">
                    <m:r>
                      <m:rPr>
                        <m:sty m:val="p"/>
                      </m:rPr>
                      <a:rPr lang="en-US" sz="2400">
                        <a:latin typeface="Cambria Math" panose="02040503050406030204" pitchFamily="18" charset="0"/>
                      </a:rPr>
                      <m:t>log</m:t>
                    </m:r>
                    <m:r>
                      <a:rPr lang="en-US" sz="2400" i="1">
                        <a:latin typeface="Cambria Math" panose="02040503050406030204" pitchFamily="18" charset="0"/>
                      </a:rPr>
                      <m:t>⁡(1.3)</m:t>
                    </m:r>
                  </m:oMath>
                </a14:m>
                <a:r>
                  <a:rPr lang="en-US" sz="2400" dirty="0"/>
                  <a:t> for some </a:t>
                </a:r>
                <a:r>
                  <a:rPr lang="en-US" sz="2400" i="1" dirty="0"/>
                  <a:t>x</a:t>
                </a:r>
                <a:r>
                  <a:rPr lang="en-US" sz="2400" dirty="0"/>
                  <a:t> </a:t>
                </a:r>
                <a:r>
                  <a:rPr lang="en-US" sz="2400" dirty="0">
                    <a:sym typeface="Symbol" panose="05050102010706020507" pitchFamily="18" charset="2"/>
                  </a:rPr>
                  <a:t> [L, U]</a:t>
                </a:r>
                <a:endParaRPr lang="en-US" sz="2400" dirty="0"/>
              </a:p>
              <a:p>
                <a:pPr marL="0" indent="0" algn="ctr">
                  <a:buNone/>
                </a:pPr>
                <a:r>
                  <a:rPr lang="en-US" sz="2400" dirty="0"/>
                  <a:t>H</a:t>
                </a:r>
                <a:r>
                  <a:rPr lang="en-US" sz="2400" baseline="-25000" dirty="0"/>
                  <a:t>a</a:t>
                </a:r>
                <a:r>
                  <a:rPr lang="en-US" sz="2400" dirty="0"/>
                  <a:t>:</a:t>
                </a:r>
                <a14:m>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𝐴</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𝐵</m:t>
                            </m:r>
                          </m:sub>
                        </m:sSub>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e>
                    </m:d>
                    <m:r>
                      <a:rPr lang="en-US" sz="2400" i="1">
                        <a:latin typeface="Cambria Math" panose="02040503050406030204" pitchFamily="18" charset="0"/>
                      </a:rPr>
                      <m:t>&lt;</m:t>
                    </m:r>
                  </m:oMath>
                </a14:m>
                <a:r>
                  <a:rPr lang="en-US" sz="2400" dirty="0"/>
                  <a:t> </a:t>
                </a:r>
                <a14:m>
                  <m:oMath xmlns:m="http://schemas.openxmlformats.org/officeDocument/2006/math">
                    <m:r>
                      <m:rPr>
                        <m:sty m:val="p"/>
                      </m:rPr>
                      <a:rPr lang="en-US" sz="2400">
                        <a:latin typeface="Cambria Math" panose="02040503050406030204" pitchFamily="18" charset="0"/>
                      </a:rPr>
                      <m:t>log</m:t>
                    </m:r>
                    <m:r>
                      <a:rPr lang="en-US" sz="2400" i="1">
                        <a:latin typeface="Cambria Math" panose="02040503050406030204" pitchFamily="18" charset="0"/>
                      </a:rPr>
                      <m:t>⁡(1.3)</m:t>
                    </m:r>
                  </m:oMath>
                </a14:m>
                <a:r>
                  <a:rPr lang="en-US" sz="2400" dirty="0">
                    <a:latin typeface="Cambria Math" panose="02040503050406030204" pitchFamily="18" charset="0"/>
                  </a:rPr>
                  <a:t> for all </a:t>
                </a:r>
                <a:r>
                  <a:rPr lang="en-US" sz="2400" i="1" dirty="0"/>
                  <a:t>x</a:t>
                </a:r>
                <a:r>
                  <a:rPr lang="en-US" sz="2400" dirty="0"/>
                  <a:t> </a:t>
                </a:r>
                <a:r>
                  <a:rPr lang="en-US" sz="2400" dirty="0">
                    <a:sym typeface="Symbol" panose="05050102010706020507" pitchFamily="18" charset="2"/>
                  </a:rPr>
                  <a:t> [L, U]</a:t>
                </a:r>
              </a:p>
              <a:p>
                <a:endParaRPr lang="en-US" sz="2400" dirty="0">
                  <a:latin typeface="Cambria Math" panose="02040503050406030204" pitchFamily="18" charset="0"/>
                </a:endParaRPr>
              </a:p>
              <a:p>
                <a:r>
                  <a:rPr lang="en-US" sz="2400" dirty="0">
                    <a:latin typeface="Cambria Math" panose="02040503050406030204" pitchFamily="18" charset="0"/>
                  </a:rPr>
                  <a:t>Frequentists cannot easily test this hypothesis.  They can come close via the following tolerance interval test</a:t>
                </a:r>
              </a:p>
              <a:p>
                <a:endParaRPr lang="en-US" sz="2400" dirty="0">
                  <a:latin typeface="Cambria Math" panose="02040503050406030204" pitchFamily="18" charset="0"/>
                </a:endParaRPr>
              </a:p>
              <a:p>
                <a:r>
                  <a:rPr lang="en-US" sz="2400" dirty="0"/>
                  <a:t>H</a:t>
                </a:r>
                <a:r>
                  <a:rPr lang="en-US" sz="2400" baseline="-25000" dirty="0"/>
                  <a:t>a</a:t>
                </a:r>
                <a:r>
                  <a:rPr lang="en-US" sz="2400" dirty="0"/>
                  <a:t>:  100</a:t>
                </a:r>
                <a:r>
                  <a:rPr lang="en-US" sz="2400" i="1" dirty="0"/>
                  <a:t>p</a:t>
                </a:r>
                <a:r>
                  <a:rPr lang="en-US" sz="2400" dirty="0"/>
                  <a:t>% of </a:t>
                </a:r>
                <a14:m>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𝐴</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𝐵</m:t>
                            </m:r>
                          </m:sub>
                        </m:sSub>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e>
                    </m:d>
                    <m:r>
                      <a:rPr lang="en-US" sz="2400" i="1">
                        <a:latin typeface="Cambria Math" panose="02040503050406030204" pitchFamily="18" charset="0"/>
                      </a:rPr>
                      <m:t>&lt;</m:t>
                    </m:r>
                  </m:oMath>
                </a14:m>
                <a:r>
                  <a:rPr lang="en-US" sz="2400" dirty="0"/>
                  <a:t> </a:t>
                </a:r>
                <a14:m>
                  <m:oMath xmlns:m="http://schemas.openxmlformats.org/officeDocument/2006/math">
                    <m:r>
                      <m:rPr>
                        <m:sty m:val="p"/>
                      </m:rPr>
                      <a:rPr lang="en-US" sz="2400">
                        <a:latin typeface="Cambria Math" panose="02040503050406030204" pitchFamily="18" charset="0"/>
                      </a:rPr>
                      <m:t>log</m:t>
                    </m:r>
                    <m:r>
                      <a:rPr lang="en-US" sz="2400" i="1">
                        <a:latin typeface="Cambria Math" panose="02040503050406030204" pitchFamily="18" charset="0"/>
                      </a:rPr>
                      <m:t>⁡(1.3)</m:t>
                    </m:r>
                  </m:oMath>
                </a14:m>
                <a:r>
                  <a:rPr lang="en-US" sz="2400" dirty="0">
                    <a:latin typeface="Cambria Math" panose="02040503050406030204" pitchFamily="18" charset="0"/>
                  </a:rPr>
                  <a:t> for all </a:t>
                </a:r>
                <a:r>
                  <a:rPr lang="en-US" sz="2400" i="1" dirty="0"/>
                  <a:t>x</a:t>
                </a:r>
                <a:r>
                  <a:rPr lang="en-US" sz="2400" dirty="0"/>
                  <a:t> </a:t>
                </a:r>
                <a:r>
                  <a:rPr lang="en-US" sz="2400" dirty="0">
                    <a:sym typeface="Symbol" panose="05050102010706020507" pitchFamily="18" charset="2"/>
                  </a:rPr>
                  <a:t> [L, U]</a:t>
                </a:r>
              </a:p>
              <a:p>
                <a:endParaRPr lang="en-US" sz="2400" dirty="0">
                  <a:latin typeface="Cambria Math" panose="02040503050406030204" pitchFamily="18" charset="0"/>
                </a:endParaRPr>
              </a:p>
              <a:p>
                <a:pPr marL="0" indent="0">
                  <a:buNone/>
                </a:pPr>
                <a:endParaRPr lang="en-US" sz="2400" dirty="0">
                  <a:latin typeface="Cambria Math" panose="02040503050406030204" pitchFamily="18" charset="0"/>
                  <a:sym typeface="Symbol" panose="05050102010706020507" pitchFamily="18" charset="2"/>
                </a:endParaRPr>
              </a:p>
            </p:txBody>
          </p:sp>
        </mc:Choice>
        <mc:Fallback xmlns="">
          <p:sp>
            <p:nvSpPr>
              <p:cNvPr id="3" name="Content Placeholder 2">
                <a:extLst>
                  <a:ext uri="{FF2B5EF4-FFF2-40B4-BE49-F238E27FC236}">
                    <a16:creationId xmlns:a16="http://schemas.microsoft.com/office/drawing/2014/main" id="{80167715-5CC3-43A9-8986-45EDB71E512B}"/>
                  </a:ext>
                </a:extLst>
              </p:cNvPr>
              <p:cNvSpPr>
                <a:spLocks noGrp="1" noRot="1" noChangeAspect="1" noMove="1" noResize="1" noEditPoints="1" noAdjustHandles="1" noChangeArrowheads="1" noChangeShapeType="1" noTextEdit="1"/>
              </p:cNvSpPr>
              <p:nvPr>
                <p:ph idx="1"/>
              </p:nvPr>
            </p:nvSpPr>
            <p:spPr>
              <a:blipFill>
                <a:blip r:embed="rId2"/>
                <a:stretch>
                  <a:fillRect l="-963" t="-67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621BF37-B221-4CE7-95B9-32B485CBF067}"/>
              </a:ext>
            </a:extLst>
          </p:cNvPr>
          <p:cNvSpPr>
            <a:spLocks noGrp="1"/>
          </p:cNvSpPr>
          <p:nvPr>
            <p:ph type="sldNum" sz="quarter" idx="12"/>
          </p:nvPr>
        </p:nvSpPr>
        <p:spPr/>
        <p:txBody>
          <a:bodyPr/>
          <a:lstStyle/>
          <a:p>
            <a:pPr>
              <a:defRPr/>
            </a:pPr>
            <a:fld id="{B793B0F8-7753-4FDC-A7BE-1EFB9F5BCC9A}" type="slidenum">
              <a:rPr lang="en-US" smtClean="0"/>
              <a:pPr>
                <a:defRPr/>
              </a:pPr>
              <a:t>60</a:t>
            </a:fld>
            <a:endParaRPr lang="en-US"/>
          </a:p>
        </p:txBody>
      </p:sp>
    </p:spTree>
    <p:extLst>
      <p:ext uri="{BB962C8B-B14F-4D97-AF65-F5344CB8AC3E}">
        <p14:creationId xmlns:p14="http://schemas.microsoft.com/office/powerpoint/2010/main" val="36699767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45EF4A-D99B-42DB-AA1F-1E31ACDCE42C}"/>
                  </a:ext>
                </a:extLst>
              </p:cNvPr>
              <p:cNvSpPr>
                <a:spLocks noGrp="1"/>
              </p:cNvSpPr>
              <p:nvPr>
                <p:ph idx="1"/>
              </p:nvPr>
            </p:nvSpPr>
            <p:spPr>
              <a:xfrm>
                <a:off x="304800" y="533400"/>
                <a:ext cx="8610600" cy="5592763"/>
              </a:xfrm>
            </p:spPr>
            <p:txBody>
              <a:bodyPr/>
              <a:lstStyle/>
              <a:p>
                <a:pPr marL="0" indent="0" algn="ctr">
                  <a:buNone/>
                </a:pPr>
                <a:r>
                  <a:rPr lang="en-US" sz="2400" dirty="0"/>
                  <a:t>H</a:t>
                </a:r>
                <a:r>
                  <a:rPr lang="en-US" sz="2400" baseline="-25000" dirty="0"/>
                  <a:t>0</a:t>
                </a:r>
                <a:r>
                  <a:rPr lang="en-US" sz="2400" dirty="0"/>
                  <a:t>: </a:t>
                </a:r>
                <a14:m>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𝐴</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𝐵</m:t>
                            </m:r>
                          </m:sub>
                        </m:sSub>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e>
                    </m:d>
                    <m:r>
                      <a:rPr lang="en-US" sz="2400" i="1">
                        <a:latin typeface="Cambria Math" panose="02040503050406030204" pitchFamily="18" charset="0"/>
                      </a:rPr>
                      <m:t>≥</m:t>
                    </m:r>
                  </m:oMath>
                </a14:m>
                <a:r>
                  <a:rPr lang="en-US" sz="2400" dirty="0"/>
                  <a:t> </a:t>
                </a:r>
                <a14:m>
                  <m:oMath xmlns:m="http://schemas.openxmlformats.org/officeDocument/2006/math">
                    <m:r>
                      <m:rPr>
                        <m:sty m:val="p"/>
                      </m:rPr>
                      <a:rPr lang="en-US" sz="2400">
                        <a:latin typeface="Cambria Math" panose="02040503050406030204" pitchFamily="18" charset="0"/>
                      </a:rPr>
                      <m:t>log</m:t>
                    </m:r>
                    <m:r>
                      <a:rPr lang="en-US" sz="2400" i="1">
                        <a:latin typeface="Cambria Math" panose="02040503050406030204" pitchFamily="18" charset="0"/>
                      </a:rPr>
                      <m:t>⁡(1.3)</m:t>
                    </m:r>
                  </m:oMath>
                </a14:m>
                <a:r>
                  <a:rPr lang="en-US" sz="2400" dirty="0"/>
                  <a:t> for some </a:t>
                </a:r>
                <a:r>
                  <a:rPr lang="en-US" sz="2400" i="1" dirty="0"/>
                  <a:t>x</a:t>
                </a:r>
                <a:r>
                  <a:rPr lang="en-US" sz="2400" dirty="0"/>
                  <a:t> </a:t>
                </a:r>
                <a:r>
                  <a:rPr lang="en-US" sz="2400" dirty="0">
                    <a:sym typeface="Symbol" panose="05050102010706020507" pitchFamily="18" charset="2"/>
                  </a:rPr>
                  <a:t> [L, U]</a:t>
                </a:r>
                <a:endParaRPr lang="en-US" sz="2400" dirty="0"/>
              </a:p>
              <a:p>
                <a:pPr marL="0" indent="0" algn="ctr">
                  <a:buNone/>
                </a:pPr>
                <a:r>
                  <a:rPr lang="en-US" sz="2400" dirty="0"/>
                  <a:t>H</a:t>
                </a:r>
                <a:r>
                  <a:rPr lang="en-US" sz="2400" baseline="-25000" dirty="0"/>
                  <a:t>a</a:t>
                </a:r>
                <a:r>
                  <a:rPr lang="en-US" sz="2400" dirty="0"/>
                  <a:t>:</a:t>
                </a:r>
                <a14:m>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𝐴</m:t>
                            </m:r>
                          </m:sub>
                        </m:sSub>
                        <m:d>
                          <m:dPr>
                            <m:ctrlPr>
                              <a:rPr lang="en-US" sz="2400" i="1">
                                <a:latin typeface="Cambria Math" panose="02040503050406030204" pitchFamily="18" charset="0"/>
                              </a:rPr>
                            </m:ctrlPr>
                          </m:dPr>
                          <m:e>
                            <m:r>
                              <a:rPr lang="en-US" sz="2400" i="1">
                                <a:latin typeface="Cambria Math" panose="02040503050406030204" pitchFamily="18" charset="0"/>
                              </a:rPr>
                              <m:t>𝑥</m:t>
                            </m:r>
                          </m:e>
                        </m:d>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𝐵</m:t>
                            </m:r>
                          </m:sub>
                        </m:sSub>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e>
                    </m:d>
                    <m:r>
                      <a:rPr lang="en-US" sz="2400" i="1">
                        <a:latin typeface="Cambria Math" panose="02040503050406030204" pitchFamily="18" charset="0"/>
                      </a:rPr>
                      <m:t>&lt;</m:t>
                    </m:r>
                  </m:oMath>
                </a14:m>
                <a:r>
                  <a:rPr lang="en-US" sz="2400" dirty="0"/>
                  <a:t> </a:t>
                </a:r>
                <a14:m>
                  <m:oMath xmlns:m="http://schemas.openxmlformats.org/officeDocument/2006/math">
                    <m:r>
                      <m:rPr>
                        <m:sty m:val="p"/>
                      </m:rPr>
                      <a:rPr lang="en-US" sz="2400">
                        <a:latin typeface="Cambria Math" panose="02040503050406030204" pitchFamily="18" charset="0"/>
                      </a:rPr>
                      <m:t>log</m:t>
                    </m:r>
                    <m:r>
                      <a:rPr lang="en-US" sz="2400" i="1">
                        <a:latin typeface="Cambria Math" panose="02040503050406030204" pitchFamily="18" charset="0"/>
                      </a:rPr>
                      <m:t>⁡(1.3)</m:t>
                    </m:r>
                  </m:oMath>
                </a14:m>
                <a:r>
                  <a:rPr lang="en-US" sz="2400" dirty="0">
                    <a:latin typeface="Cambria Math" panose="02040503050406030204" pitchFamily="18" charset="0"/>
                  </a:rPr>
                  <a:t> for all </a:t>
                </a:r>
                <a:r>
                  <a:rPr lang="en-US" sz="2400" i="1" dirty="0"/>
                  <a:t>x</a:t>
                </a:r>
                <a:r>
                  <a:rPr lang="en-US" sz="2400" dirty="0"/>
                  <a:t> </a:t>
                </a:r>
                <a:r>
                  <a:rPr lang="en-US" sz="2400" dirty="0">
                    <a:sym typeface="Symbol" panose="05050102010706020507" pitchFamily="18" charset="2"/>
                  </a:rPr>
                  <a:t> [L, U]</a:t>
                </a:r>
              </a:p>
              <a:p>
                <a:endParaRPr lang="en-US" sz="2400" dirty="0">
                  <a:latin typeface="Cambria Math" panose="02040503050406030204" pitchFamily="18" charset="0"/>
                  <a:sym typeface="Symbol" panose="05050102010706020507" pitchFamily="18" charset="2"/>
                </a:endParaRPr>
              </a:p>
              <a:p>
                <a:r>
                  <a:rPr lang="en-US" sz="2400" dirty="0">
                    <a:latin typeface="Cambria Math" panose="02040503050406030204" pitchFamily="18" charset="0"/>
                    <a:sym typeface="Symbol" panose="05050102010706020507" pitchFamily="18" charset="2"/>
                  </a:rPr>
                  <a:t>Let </a:t>
                </a:r>
                <a14:m>
                  <m:oMath xmlns:m="http://schemas.openxmlformats.org/officeDocument/2006/math">
                    <m:sSub>
                      <m:sSubPr>
                        <m:ctrlPr>
                          <a:rPr lang="en-US" sz="2400" i="1" dirty="0">
                            <a:latin typeface="Cambria Math" panose="02040503050406030204" pitchFamily="18" charset="0"/>
                            <a:sym typeface="Symbol" panose="05050102010706020507" pitchFamily="18" charset="2"/>
                          </a:rPr>
                        </m:ctrlPr>
                      </m:sSubPr>
                      <m:e>
                        <m:acc>
                          <m:accPr>
                            <m:chr m:val="̃"/>
                            <m:ctrlPr>
                              <a:rPr lang="en-US" sz="2400" i="1">
                                <a:latin typeface="Cambria Math" panose="02040503050406030204" pitchFamily="18" charset="0"/>
                                <a:sym typeface="Symbol" panose="05050102010706020507" pitchFamily="18" charset="2"/>
                              </a:rPr>
                            </m:ctrlPr>
                          </m:accPr>
                          <m:e>
                            <m:r>
                              <a:rPr lang="en-US" sz="2400" i="1">
                                <a:latin typeface="Cambria Math" panose="02040503050406030204" pitchFamily="18" charset="0"/>
                                <a:sym typeface="Symbol" panose="05050102010706020507" pitchFamily="18" charset="2"/>
                              </a:rPr>
                              <m:t>𝑌</m:t>
                            </m:r>
                          </m:e>
                        </m:acc>
                      </m:e>
                      <m:sub>
                        <m:r>
                          <a:rPr lang="en-US" sz="2400" i="1" dirty="0">
                            <a:latin typeface="Cambria Math" panose="02040503050406030204" pitchFamily="18" charset="0"/>
                          </a:rPr>
                          <m:t>𝑖</m:t>
                        </m:r>
                      </m:sub>
                    </m:sSub>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m:t>
                    </m:r>
                  </m:oMath>
                </a14:m>
                <a:r>
                  <a:rPr lang="en-US" sz="2400" dirty="0">
                    <a:latin typeface="Cambria Math" panose="02040503050406030204" pitchFamily="18" charset="0"/>
                  </a:rPr>
                  <a:t> denote a draw from the posterior predictive distribution.  The hypotheses may be evaluated through the following probability.</a:t>
                </a:r>
              </a:p>
              <a:p>
                <a:endParaRPr lang="en-US" sz="240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Pr</m:t>
                          </m:r>
                        </m:fName>
                        <m:e>
                          <m:d>
                            <m:dPr>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sSub>
                                    <m:sSubPr>
                                      <m:ctrlPr>
                                        <a:rPr lang="en-US" sz="2400" b="0" i="1" dirty="0"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𝑌</m:t>
                                          </m:r>
                                        </m:e>
                                      </m:acc>
                                    </m:e>
                                    <m:sub>
                                      <m:r>
                                        <a:rPr lang="en-US" sz="2400" b="0" i="1" dirty="0" smtClean="0">
                                          <a:latin typeface="Cambria Math" panose="02040503050406030204" pitchFamily="18" charset="0"/>
                                        </a:rPr>
                                        <m:t>𝐴</m:t>
                                      </m:r>
                                    </m:sub>
                                  </m:sSub>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𝑥</m:t>
                                      </m:r>
                                    </m:e>
                                  </m:d>
                                  <m:r>
                                    <a:rPr lang="en-US" sz="2400" b="0" i="1" dirty="0" smtClean="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𝑌</m:t>
                                          </m:r>
                                        </m:e>
                                      </m:acc>
                                    </m:e>
                                    <m:sub>
                                      <m:r>
                                        <a:rPr lang="en-US" sz="2400" b="0" i="1" dirty="0" smtClean="0">
                                          <a:latin typeface="Cambria Math" panose="02040503050406030204" pitchFamily="18" charset="0"/>
                                        </a:rPr>
                                        <m:t>𝐵</m:t>
                                      </m:r>
                                    </m:sub>
                                  </m:sSub>
                                  <m:d>
                                    <m:dPr>
                                      <m:ctrlPr>
                                        <a:rPr lang="en-US" sz="2400" i="1" dirty="0">
                                          <a:latin typeface="Cambria Math" panose="02040503050406030204" pitchFamily="18" charset="0"/>
                                        </a:rPr>
                                      </m:ctrlPr>
                                    </m:dPr>
                                    <m:e>
                                      <m:r>
                                        <a:rPr lang="en-US" sz="2400" i="1" dirty="0">
                                          <a:latin typeface="Cambria Math" panose="02040503050406030204" pitchFamily="18" charset="0"/>
                                        </a:rPr>
                                        <m:t>𝑥</m:t>
                                      </m:r>
                                    </m:e>
                                  </m:d>
                                </m:e>
                              </m:d>
                              <m:r>
                                <a:rPr lang="en-US" sz="2400" b="0" i="1" smtClean="0">
                                  <a:latin typeface="Cambria Math" panose="02040503050406030204" pitchFamily="18" charset="0"/>
                                </a:rPr>
                                <m:t>&lt;</m:t>
                              </m:r>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func>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𝑈</m:t>
                                  </m:r>
                                </m:e>
                              </m:d>
                            </m:e>
                          </m:d>
                        </m:e>
                      </m:func>
                      <m:r>
                        <a:rPr lang="en-US" sz="2400" b="0" i="1" smtClean="0">
                          <a:latin typeface="Cambria Math" panose="02040503050406030204" pitchFamily="18" charset="0"/>
                          <a:ea typeface="Cambria Math" panose="02040503050406030204" pitchFamily="18" charset="0"/>
                        </a:rPr>
                        <m:t>𝑑𝑎𝑡𝑎</m:t>
                      </m:r>
                      <m:r>
                        <a:rPr lang="en-US" sz="2400" b="0" i="1" smtClean="0">
                          <a:latin typeface="Cambria Math" panose="02040503050406030204" pitchFamily="18" charset="0"/>
                          <a:ea typeface="Cambria Math" panose="02040503050406030204" pitchFamily="18" charset="0"/>
                        </a:rPr>
                        <m:t>) </m:t>
                      </m:r>
                    </m:oMath>
                  </m:oMathPara>
                </a14:m>
                <a:endParaRPr lang="en-US" sz="2400" dirty="0">
                  <a:latin typeface="Cambria Math" panose="02040503050406030204" pitchFamily="18" charset="0"/>
                </a:endParaRPr>
              </a:p>
              <a:p>
                <a:pPr marL="0" indent="0">
                  <a:buNone/>
                </a:pPr>
                <a:endParaRPr lang="en-US" sz="2400" dirty="0">
                  <a:sym typeface="Symbol" panose="05050102010706020507" pitchFamily="18" charset="2"/>
                </a:endParaRPr>
              </a:p>
              <a:p>
                <a:pPr marL="0" indent="0">
                  <a:buNone/>
                </a:pPr>
                <a:r>
                  <a:rPr lang="en-US" sz="2400" dirty="0">
                    <a:sym typeface="Symbol" panose="05050102010706020507" pitchFamily="18" charset="2"/>
                  </a:rPr>
                  <a:t>The probability may be rewritten as</a:t>
                </a:r>
              </a:p>
              <a:p>
                <a:pPr marL="0" indent="0">
                  <a:buNone/>
                </a:pPr>
                <a14:m>
                  <m:oMathPara xmlns:m="http://schemas.openxmlformats.org/officeDocument/2006/math">
                    <m:oMathParaPr>
                      <m:jc m:val="centerGroup"/>
                    </m:oMathParaPr>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Pr</m:t>
                          </m:r>
                        </m:fName>
                        <m:e>
                          <m:d>
                            <m:dPr>
                              <m:endChr m:val="|"/>
                              <m:ctrlPr>
                                <a:rPr lang="en-US" sz="2400" i="1">
                                  <a:latin typeface="Cambria Math" panose="02040503050406030204" pitchFamily="18" charset="0"/>
                                </a:rPr>
                              </m:ctrlPr>
                            </m:dPr>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d>
                                        <m:dPr>
                                          <m:begChr m:val="["/>
                                          <m:endChr m:val="]"/>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𝐿</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𝑈</m:t>
                                          </m:r>
                                        </m:e>
                                      </m:d>
                                    </m:lim>
                                  </m:limLow>
                                </m:fName>
                                <m:e>
                                  <m:d>
                                    <m:dPr>
                                      <m:begChr m:val="|"/>
                                      <m:endChr m:val="|"/>
                                      <m:ctrlPr>
                                        <a:rPr lang="en-US" sz="2400" i="1">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𝑌</m:t>
                                              </m:r>
                                            </m:e>
                                          </m:acc>
                                        </m:e>
                                        <m:sub>
                                          <m:r>
                                            <a:rPr lang="en-US" sz="2400" i="1" dirty="0">
                                              <a:latin typeface="Cambria Math" panose="02040503050406030204" pitchFamily="18" charset="0"/>
                                            </a:rPr>
                                            <m:t>𝐴</m:t>
                                          </m:r>
                                        </m:sub>
                                      </m:sSub>
                                      <m:d>
                                        <m:dPr>
                                          <m:ctrlPr>
                                            <a:rPr lang="en-US" sz="2400" i="1" dirty="0">
                                              <a:latin typeface="Cambria Math" panose="02040503050406030204" pitchFamily="18" charset="0"/>
                                            </a:rPr>
                                          </m:ctrlPr>
                                        </m:dPr>
                                        <m:e>
                                          <m:r>
                                            <a:rPr lang="en-US" sz="2400" i="1" dirty="0">
                                              <a:latin typeface="Cambria Math" panose="02040503050406030204" pitchFamily="18" charset="0"/>
                                            </a:rPr>
                                            <m:t>𝑥</m:t>
                                          </m:r>
                                        </m:e>
                                      </m:d>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𝑌</m:t>
                                              </m:r>
                                            </m:e>
                                          </m:acc>
                                        </m:e>
                                        <m:sub>
                                          <m:r>
                                            <a:rPr lang="en-US" sz="2400" i="1" dirty="0">
                                              <a:latin typeface="Cambria Math" panose="02040503050406030204" pitchFamily="18" charset="0"/>
                                            </a:rPr>
                                            <m:t>𝐵</m:t>
                                          </m:r>
                                        </m:sub>
                                      </m:sSub>
                                      <m:d>
                                        <m:dPr>
                                          <m:ctrlPr>
                                            <a:rPr lang="en-US" sz="2400" i="1" dirty="0">
                                              <a:latin typeface="Cambria Math" panose="02040503050406030204" pitchFamily="18" charset="0"/>
                                            </a:rPr>
                                          </m:ctrlPr>
                                        </m:dPr>
                                        <m:e>
                                          <m:r>
                                            <a:rPr lang="en-US" sz="2400" i="1" dirty="0">
                                              <a:latin typeface="Cambria Math" panose="02040503050406030204" pitchFamily="18" charset="0"/>
                                            </a:rPr>
                                            <m:t>𝑥</m:t>
                                          </m:r>
                                        </m:e>
                                      </m:d>
                                    </m:e>
                                  </m:d>
                                </m:e>
                              </m:func>
                              <m:r>
                                <a:rPr lang="en-US" sz="2400" i="1">
                                  <a:latin typeface="Cambria Math" panose="02040503050406030204" pitchFamily="18" charset="0"/>
                                </a:rPr>
                                <m:t>&lt;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d>
                                    <m:dPr>
                                      <m:ctrlPr>
                                        <a:rPr lang="en-US" sz="2400" i="1">
                                          <a:latin typeface="Cambria Math" panose="02040503050406030204" pitchFamily="18" charset="0"/>
                                        </a:rPr>
                                      </m:ctrlPr>
                                    </m:dPr>
                                    <m:e>
                                      <m:r>
                                        <a:rPr lang="en-US" sz="2400" i="1">
                                          <a:latin typeface="Cambria Math" panose="02040503050406030204" pitchFamily="18" charset="0"/>
                                        </a:rPr>
                                        <m:t>1.3</m:t>
                                      </m:r>
                                    </m:e>
                                  </m:d>
                                </m:e>
                              </m:func>
                            </m:e>
                          </m:d>
                        </m:e>
                      </m:func>
                      <m:r>
                        <a:rPr lang="en-US" sz="2400" i="1">
                          <a:latin typeface="Cambria Math" panose="02040503050406030204" pitchFamily="18" charset="0"/>
                          <a:ea typeface="Cambria Math" panose="02040503050406030204" pitchFamily="18" charset="0"/>
                        </a:rPr>
                        <m:t>𝑑𝑎𝑡𝑎</m:t>
                      </m:r>
                      <m:r>
                        <a:rPr lang="en-US" sz="2400" i="1">
                          <a:latin typeface="Cambria Math" panose="02040503050406030204" pitchFamily="18" charset="0"/>
                          <a:ea typeface="Cambria Math" panose="02040503050406030204" pitchFamily="18" charset="0"/>
                        </a:rPr>
                        <m:t>) </m:t>
                      </m:r>
                    </m:oMath>
                  </m:oMathPara>
                </a14:m>
                <a:endParaRPr lang="en-US" sz="2400" dirty="0">
                  <a:latin typeface="Cambria Math" panose="02040503050406030204" pitchFamily="18" charset="0"/>
                </a:endParaRPr>
              </a:p>
              <a:p>
                <a:pPr marL="0" indent="0">
                  <a:buNone/>
                </a:pPr>
                <a:r>
                  <a:rPr lang="en-US" sz="2400" dirty="0">
                    <a:sym typeface="Symbol" panose="05050102010706020507" pitchFamily="18" charset="2"/>
                  </a:rPr>
                  <a:t>and approximated by using a fine grid</a:t>
                </a:r>
              </a:p>
              <a:p>
                <a:pPr marL="0" indent="0">
                  <a:buNone/>
                </a:pPr>
                <a14:m>
                  <m:oMathPara xmlns:m="http://schemas.openxmlformats.org/officeDocument/2006/math">
                    <m:oMathParaPr>
                      <m:jc m:val="centerGroup"/>
                    </m:oMathParaPr>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Pr</m:t>
                          </m:r>
                        </m:fName>
                        <m:e>
                          <m:d>
                            <m:dPr>
                              <m:endChr m:val="|"/>
                              <m:ctrlPr>
                                <a:rPr lang="en-US" sz="2400" i="1">
                                  <a:latin typeface="Cambria Math" panose="02040503050406030204" pitchFamily="18" charset="0"/>
                                </a:rPr>
                              </m:ctrlPr>
                            </m:dPr>
                            <m:e>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max</m:t>
                                      </m:r>
                                    </m:e>
                                    <m:lim>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𝐿</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𝐿</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𝜖</m:t>
                                      </m:r>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𝐿</m:t>
                                      </m:r>
                                      <m:r>
                                        <a:rPr lang="en-US" sz="2400" b="0" i="1" smtClean="0">
                                          <a:latin typeface="Cambria Math" panose="02040503050406030204" pitchFamily="18" charset="0"/>
                                          <a:ea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𝜖</m:t>
                                      </m:r>
                                      <m:r>
                                        <a:rPr lang="en-US" sz="2400" b="0" i="1" smtClean="0">
                                          <a:latin typeface="Cambria Math" panose="02040503050406030204" pitchFamily="18" charset="0"/>
                                          <a:ea typeface="Cambria Math" panose="02040503050406030204" pitchFamily="18" charset="0"/>
                                        </a:rPr>
                                        <m:t>, …, </m:t>
                                      </m:r>
                                      <m:r>
                                        <a:rPr lang="en-US" sz="2400" b="0" i="1" smtClean="0">
                                          <a:latin typeface="Cambria Math" panose="02040503050406030204" pitchFamily="18" charset="0"/>
                                          <a:ea typeface="Cambria Math" panose="02040503050406030204" pitchFamily="18" charset="0"/>
                                        </a:rPr>
                                        <m:t>𝑈</m:t>
                                      </m:r>
                                      <m:r>
                                        <a:rPr lang="en-US" sz="2400" b="0" i="1" smtClean="0">
                                          <a:latin typeface="Cambria Math" panose="02040503050406030204" pitchFamily="18" charset="0"/>
                                          <a:ea typeface="Cambria Math" panose="02040503050406030204" pitchFamily="18" charset="0"/>
                                        </a:rPr>
                                        <m:t>}</m:t>
                                      </m:r>
                                    </m:lim>
                                  </m:limLow>
                                </m:fName>
                                <m:e>
                                  <m:d>
                                    <m:dPr>
                                      <m:begChr m:val="|"/>
                                      <m:endChr m:val="|"/>
                                      <m:ctrlPr>
                                        <a:rPr lang="en-US" sz="2400" i="1">
                                          <a:latin typeface="Cambria Math" panose="02040503050406030204" pitchFamily="18" charset="0"/>
                                        </a:rPr>
                                      </m:ctrlPr>
                                    </m:dPr>
                                    <m:e>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𝑌</m:t>
                                              </m:r>
                                            </m:e>
                                          </m:acc>
                                        </m:e>
                                        <m:sub>
                                          <m:r>
                                            <a:rPr lang="en-US" sz="2400" i="1" dirty="0">
                                              <a:latin typeface="Cambria Math" panose="02040503050406030204" pitchFamily="18" charset="0"/>
                                            </a:rPr>
                                            <m:t>𝐴</m:t>
                                          </m:r>
                                        </m:sub>
                                      </m:sSub>
                                      <m:d>
                                        <m:dPr>
                                          <m:ctrlPr>
                                            <a:rPr lang="en-US" sz="2400" i="1" dirty="0">
                                              <a:latin typeface="Cambria Math" panose="02040503050406030204" pitchFamily="18" charset="0"/>
                                            </a:rPr>
                                          </m:ctrlPr>
                                        </m:dPr>
                                        <m:e>
                                          <m:r>
                                            <a:rPr lang="en-US" sz="2400" i="1" dirty="0">
                                              <a:latin typeface="Cambria Math" panose="02040503050406030204" pitchFamily="18" charset="0"/>
                                            </a:rPr>
                                            <m:t>𝑥</m:t>
                                          </m:r>
                                        </m:e>
                                      </m:d>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𝑌</m:t>
                                              </m:r>
                                            </m:e>
                                          </m:acc>
                                        </m:e>
                                        <m:sub>
                                          <m:r>
                                            <a:rPr lang="en-US" sz="2400" i="1" dirty="0">
                                              <a:latin typeface="Cambria Math" panose="02040503050406030204" pitchFamily="18" charset="0"/>
                                            </a:rPr>
                                            <m:t>𝐵</m:t>
                                          </m:r>
                                        </m:sub>
                                      </m:sSub>
                                      <m:d>
                                        <m:dPr>
                                          <m:ctrlPr>
                                            <a:rPr lang="en-US" sz="2400" i="1" dirty="0">
                                              <a:latin typeface="Cambria Math" panose="02040503050406030204" pitchFamily="18" charset="0"/>
                                            </a:rPr>
                                          </m:ctrlPr>
                                        </m:dPr>
                                        <m:e>
                                          <m:r>
                                            <a:rPr lang="en-US" sz="2400" i="1" dirty="0">
                                              <a:latin typeface="Cambria Math" panose="02040503050406030204" pitchFamily="18" charset="0"/>
                                            </a:rPr>
                                            <m:t>𝑥</m:t>
                                          </m:r>
                                        </m:e>
                                      </m:d>
                                    </m:e>
                                  </m:d>
                                </m:e>
                              </m:func>
                              <m:r>
                                <a:rPr lang="en-US" sz="2400" i="1">
                                  <a:latin typeface="Cambria Math" panose="02040503050406030204" pitchFamily="18" charset="0"/>
                                </a:rPr>
                                <m:t>&lt;</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d>
                                    <m:dPr>
                                      <m:ctrlPr>
                                        <a:rPr lang="en-US" sz="2400" i="1">
                                          <a:latin typeface="Cambria Math" panose="02040503050406030204" pitchFamily="18" charset="0"/>
                                        </a:rPr>
                                      </m:ctrlPr>
                                    </m:dPr>
                                    <m:e>
                                      <m:r>
                                        <a:rPr lang="en-US" sz="2400" i="1">
                                          <a:latin typeface="Cambria Math" panose="02040503050406030204" pitchFamily="18" charset="0"/>
                                        </a:rPr>
                                        <m:t>1.3</m:t>
                                      </m:r>
                                    </m:e>
                                  </m:d>
                                </m:e>
                              </m:func>
                            </m:e>
                          </m:d>
                        </m:e>
                      </m:func>
                      <m:r>
                        <a:rPr lang="en-US" sz="2400" i="1">
                          <a:latin typeface="Cambria Math" panose="02040503050406030204" pitchFamily="18" charset="0"/>
                          <a:ea typeface="Cambria Math" panose="02040503050406030204" pitchFamily="18" charset="0"/>
                        </a:rPr>
                        <m:t>𝑑𝑎𝑡𝑎</m:t>
                      </m:r>
                      <m:r>
                        <a:rPr lang="en-US" sz="2400" i="1">
                          <a:latin typeface="Cambria Math" panose="02040503050406030204" pitchFamily="18" charset="0"/>
                          <a:ea typeface="Cambria Math" panose="02040503050406030204" pitchFamily="18" charset="0"/>
                        </a:rPr>
                        <m:t>) </m:t>
                      </m:r>
                    </m:oMath>
                  </m:oMathPara>
                </a14:m>
                <a:endParaRPr lang="en-US" sz="2400" dirty="0">
                  <a:latin typeface="Cambria Math" panose="02040503050406030204" pitchFamily="18" charset="0"/>
                </a:endParaRPr>
              </a:p>
              <a:p>
                <a:pPr marL="0" indent="0">
                  <a:buNone/>
                </a:pPr>
                <a:endParaRPr lang="en-US" sz="2400" dirty="0">
                  <a:sym typeface="Symbol" panose="05050102010706020507" pitchFamily="18" charset="2"/>
                </a:endParaRPr>
              </a:p>
              <a:p>
                <a:pPr marL="0" indent="0">
                  <a:buNone/>
                </a:pPr>
                <a:endParaRPr lang="en-US" sz="2000" dirty="0">
                  <a:sym typeface="Symbol" panose="05050102010706020507" pitchFamily="18" charset="2"/>
                </a:endParaRPr>
              </a:p>
              <a:p>
                <a:pPr marL="0" indent="0">
                  <a:buNone/>
                </a:pPr>
                <a:endParaRPr lang="en-US" sz="2000" dirty="0"/>
              </a:p>
            </p:txBody>
          </p:sp>
        </mc:Choice>
        <mc:Fallback xmlns="">
          <p:sp>
            <p:nvSpPr>
              <p:cNvPr id="3" name="Content Placeholder 2">
                <a:extLst>
                  <a:ext uri="{FF2B5EF4-FFF2-40B4-BE49-F238E27FC236}">
                    <a16:creationId xmlns:a16="http://schemas.microsoft.com/office/drawing/2014/main" id="{2E45EF4A-D99B-42DB-AA1F-1E31ACDCE42C}"/>
                  </a:ext>
                </a:extLst>
              </p:cNvPr>
              <p:cNvSpPr>
                <a:spLocks noGrp="1" noRot="1" noChangeAspect="1" noMove="1" noResize="1" noEditPoints="1" noAdjustHandles="1" noChangeArrowheads="1" noChangeShapeType="1" noTextEdit="1"/>
              </p:cNvSpPr>
              <p:nvPr>
                <p:ph idx="1"/>
              </p:nvPr>
            </p:nvSpPr>
            <p:spPr>
              <a:xfrm>
                <a:off x="304800" y="533400"/>
                <a:ext cx="8610600" cy="5592763"/>
              </a:xfrm>
              <a:blipFill>
                <a:blip r:embed="rId2"/>
                <a:stretch>
                  <a:fillRect l="-1062" t="-1091" b="-676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32D305C-2810-4841-A475-08729FEB3C73}"/>
              </a:ext>
            </a:extLst>
          </p:cNvPr>
          <p:cNvSpPr>
            <a:spLocks noGrp="1"/>
          </p:cNvSpPr>
          <p:nvPr>
            <p:ph type="sldNum" sz="quarter" idx="12"/>
          </p:nvPr>
        </p:nvSpPr>
        <p:spPr/>
        <p:txBody>
          <a:bodyPr/>
          <a:lstStyle/>
          <a:p>
            <a:pPr>
              <a:defRPr/>
            </a:pPr>
            <a:fld id="{B793B0F8-7753-4FDC-A7BE-1EFB9F5BCC9A}" type="slidenum">
              <a:rPr lang="en-US" smtClean="0"/>
              <a:pPr>
                <a:defRPr/>
              </a:pPr>
              <a:t>61</a:t>
            </a:fld>
            <a:endParaRPr lang="en-US"/>
          </a:p>
        </p:txBody>
      </p:sp>
    </p:spTree>
    <p:extLst>
      <p:ext uri="{BB962C8B-B14F-4D97-AF65-F5344CB8AC3E}">
        <p14:creationId xmlns:p14="http://schemas.microsoft.com/office/powerpoint/2010/main" val="10875463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5BDEAF4-1F29-48D1-9EE9-5AB3EE9B8C0B}"/>
              </a:ext>
            </a:extLst>
          </p:cNvPr>
          <p:cNvSpPr>
            <a:spLocks noGrp="1"/>
          </p:cNvSpPr>
          <p:nvPr>
            <p:ph type="sldNum" sz="quarter" idx="12"/>
          </p:nvPr>
        </p:nvSpPr>
        <p:spPr/>
        <p:txBody>
          <a:bodyPr/>
          <a:lstStyle/>
          <a:p>
            <a:pPr>
              <a:defRPr/>
            </a:pPr>
            <a:fld id="{B793B0F8-7753-4FDC-A7BE-1EFB9F5BCC9A}" type="slidenum">
              <a:rPr lang="en-US" smtClean="0"/>
              <a:pPr>
                <a:defRPr/>
              </a:pPr>
              <a:t>62</a:t>
            </a:fld>
            <a:endParaRPr lang="en-US"/>
          </a:p>
        </p:txBody>
      </p:sp>
      <p:pic>
        <p:nvPicPr>
          <p:cNvPr id="5" name="Picture 4">
            <a:extLst>
              <a:ext uri="{FF2B5EF4-FFF2-40B4-BE49-F238E27FC236}">
                <a16:creationId xmlns:a16="http://schemas.microsoft.com/office/drawing/2014/main" id="{149ED318-9C23-48A2-8F14-66EB67F9E825}"/>
              </a:ext>
            </a:extLst>
          </p:cNvPr>
          <p:cNvPicPr>
            <a:picLocks noChangeAspect="1"/>
          </p:cNvPicPr>
          <p:nvPr/>
        </p:nvPicPr>
        <p:blipFill>
          <a:blip r:embed="rId2"/>
          <a:stretch>
            <a:fillRect/>
          </a:stretch>
        </p:blipFill>
        <p:spPr>
          <a:xfrm>
            <a:off x="609600" y="793750"/>
            <a:ext cx="5562600" cy="5562600"/>
          </a:xfrm>
          <a:prstGeom prst="rect">
            <a:avLst/>
          </a:prstGeo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48E4DEE-DCBA-4924-8DFB-5CB2B4289F10}"/>
                  </a:ext>
                </a:extLst>
              </p:cNvPr>
              <p:cNvSpPr/>
              <p:nvPr/>
            </p:nvSpPr>
            <p:spPr>
              <a:xfrm>
                <a:off x="945551" y="211026"/>
                <a:ext cx="4890698" cy="1165447"/>
              </a:xfrm>
              <a:prstGeom prst="rect">
                <a:avLst/>
              </a:prstGeom>
            </p:spPr>
            <p:txBody>
              <a:bodyPr wrap="none">
                <a:spAutoFit/>
              </a:bodyPr>
              <a:lstStyle/>
              <a:p>
                <a:r>
                  <a:rPr lang="en-US" sz="2800" dirty="0">
                    <a:latin typeface="Cambria Math" panose="02040503050406030204" pitchFamily="18" charset="0"/>
                  </a:rPr>
                  <a:t>Posterior predictive density of </a:t>
                </a:r>
              </a:p>
              <a:p>
                <a:pPr/>
                <a14:m>
                  <m:oMathPara xmlns:m="http://schemas.openxmlformats.org/officeDocument/2006/math">
                    <m:oMathParaPr>
                      <m:jc m:val="centerGroup"/>
                    </m:oMathParaPr>
                    <m:oMath xmlns:m="http://schemas.openxmlformats.org/officeDocument/2006/math">
                      <m:func>
                        <m:funcPr>
                          <m:ctrlPr>
                            <a:rPr lang="en-US" sz="2800" i="1">
                              <a:latin typeface="Cambria Math" panose="02040503050406030204" pitchFamily="18" charset="0"/>
                            </a:rPr>
                          </m:ctrlPr>
                        </m:funcPr>
                        <m:fName>
                          <m:limLow>
                            <m:limLowPr>
                              <m:ctrlPr>
                                <a:rPr lang="en-US" sz="2800" i="1">
                                  <a:latin typeface="Cambria Math" panose="02040503050406030204" pitchFamily="18" charset="0"/>
                                </a:rPr>
                              </m:ctrlPr>
                            </m:limLowPr>
                            <m:e>
                              <m:r>
                                <m:rPr>
                                  <m:sty m:val="p"/>
                                </m:rPr>
                                <a:rPr lang="en-US" sz="2800">
                                  <a:latin typeface="Cambria Math" panose="02040503050406030204" pitchFamily="18" charset="0"/>
                                </a:rPr>
                                <m:t>max</m:t>
                              </m:r>
                            </m:e>
                            <m:lim>
                              <m:r>
                                <a:rPr lang="en-US" sz="2800" i="1">
                                  <a:latin typeface="Cambria Math" panose="02040503050406030204" pitchFamily="18" charset="0"/>
                                  <a:ea typeface="Cambria Math" panose="02040503050406030204" pitchFamily="18" charset="0"/>
                                </a:rPr>
                                <m:t>𝑥</m:t>
                              </m:r>
                              <m:r>
                                <a:rPr lang="en-US" sz="2800" i="1">
                                  <a:latin typeface="Cambria Math" panose="02040503050406030204" pitchFamily="18" charset="0"/>
                                  <a:ea typeface="Cambria Math" panose="02040503050406030204" pitchFamily="18" charset="0"/>
                                </a:rPr>
                                <m:t>∈</m:t>
                              </m:r>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𝐿</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𝑈</m:t>
                                  </m:r>
                                </m:e>
                              </m:d>
                            </m:lim>
                          </m:limLow>
                        </m:fName>
                        <m:e>
                          <m:d>
                            <m:dPr>
                              <m:begChr m:val="|"/>
                              <m:endChr m:val="|"/>
                              <m:ctrlPr>
                                <a:rPr lang="en-US" sz="2800" i="1">
                                  <a:latin typeface="Cambria Math" panose="02040503050406030204" pitchFamily="18" charset="0"/>
                                </a:rPr>
                              </m:ctrlPr>
                            </m:dPr>
                            <m:e>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𝑌</m:t>
                                      </m:r>
                                    </m:e>
                                  </m:acc>
                                </m:e>
                                <m:sub>
                                  <m:r>
                                    <a:rPr lang="en-US" sz="2800" i="1" dirty="0">
                                      <a:latin typeface="Cambria Math" panose="02040503050406030204" pitchFamily="18" charset="0"/>
                                    </a:rPr>
                                    <m:t>𝐴</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e>
                              </m:d>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𝑌</m:t>
                                      </m:r>
                                    </m:e>
                                  </m:acc>
                                </m:e>
                                <m:sub>
                                  <m:r>
                                    <a:rPr lang="en-US" sz="2800" i="1" dirty="0">
                                      <a:latin typeface="Cambria Math" panose="02040503050406030204" pitchFamily="18" charset="0"/>
                                    </a:rPr>
                                    <m:t>𝐵</m:t>
                                  </m:r>
                                </m:sub>
                              </m:sSub>
                              <m:d>
                                <m:dPr>
                                  <m:ctrlPr>
                                    <a:rPr lang="en-US" sz="2800" i="1" dirty="0">
                                      <a:latin typeface="Cambria Math" panose="02040503050406030204" pitchFamily="18" charset="0"/>
                                    </a:rPr>
                                  </m:ctrlPr>
                                </m:dPr>
                                <m:e>
                                  <m:r>
                                    <a:rPr lang="en-US" sz="2800" i="1" dirty="0">
                                      <a:latin typeface="Cambria Math" panose="02040503050406030204" pitchFamily="18" charset="0"/>
                                    </a:rPr>
                                    <m:t>𝑥</m:t>
                                  </m:r>
                                </m:e>
                              </m:d>
                            </m:e>
                          </m:d>
                        </m:e>
                      </m:func>
                    </m:oMath>
                  </m:oMathPara>
                </a14:m>
                <a:endParaRPr lang="en-US" sz="2800" dirty="0"/>
              </a:p>
            </p:txBody>
          </p:sp>
        </mc:Choice>
        <mc:Fallback xmlns="">
          <p:sp>
            <p:nvSpPr>
              <p:cNvPr id="6" name="Rectangle 5">
                <a:extLst>
                  <a:ext uri="{FF2B5EF4-FFF2-40B4-BE49-F238E27FC236}">
                    <a16:creationId xmlns:a16="http://schemas.microsoft.com/office/drawing/2014/main" id="{448E4DEE-DCBA-4924-8DFB-5CB2B4289F10}"/>
                  </a:ext>
                </a:extLst>
              </p:cNvPr>
              <p:cNvSpPr>
                <a:spLocks noRot="1" noChangeAspect="1" noMove="1" noResize="1" noEditPoints="1" noAdjustHandles="1" noChangeArrowheads="1" noChangeShapeType="1" noTextEdit="1"/>
              </p:cNvSpPr>
              <p:nvPr/>
            </p:nvSpPr>
            <p:spPr>
              <a:xfrm>
                <a:off x="945551" y="211026"/>
                <a:ext cx="4890698" cy="1165447"/>
              </a:xfrm>
              <a:prstGeom prst="rect">
                <a:avLst/>
              </a:prstGeom>
              <a:blipFill>
                <a:blip r:embed="rId3"/>
                <a:stretch>
                  <a:fillRect l="-2494" t="-5759" r="-174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288961E3-BE6C-4FD0-973D-947FF1C861B6}"/>
              </a:ext>
            </a:extLst>
          </p:cNvPr>
          <p:cNvSpPr txBox="1"/>
          <p:nvPr/>
        </p:nvSpPr>
        <p:spPr>
          <a:xfrm>
            <a:off x="6324600" y="2514600"/>
            <a:ext cx="2627642" cy="1477328"/>
          </a:xfrm>
          <a:prstGeom prst="rect">
            <a:avLst/>
          </a:prstGeom>
          <a:noFill/>
        </p:spPr>
        <p:txBody>
          <a:bodyPr wrap="none" rtlCol="0">
            <a:spAutoFit/>
          </a:bodyPr>
          <a:lstStyle/>
          <a:p>
            <a:r>
              <a:rPr lang="it-IT" dirty="0"/>
              <a:t>95% quantile = 0.47</a:t>
            </a:r>
          </a:p>
          <a:p>
            <a:r>
              <a:rPr lang="it-IT" dirty="0" err="1"/>
              <a:t>exp</a:t>
            </a:r>
            <a:r>
              <a:rPr lang="it-IT" dirty="0"/>
              <a:t>(95% quantile) = 1.6</a:t>
            </a:r>
          </a:p>
          <a:p>
            <a:endParaRPr lang="it-IT" dirty="0"/>
          </a:p>
          <a:p>
            <a:endParaRPr lang="it-IT" dirty="0"/>
          </a:p>
          <a:p>
            <a:endParaRPr lang="it-IT" dirty="0"/>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24C667D-094F-4E0B-AA9E-7C6CDF6F8014}"/>
                  </a:ext>
                </a:extLst>
              </p:cNvPr>
              <p:cNvSpPr/>
              <p:nvPr/>
            </p:nvSpPr>
            <p:spPr>
              <a:xfrm>
                <a:off x="3857586" y="3271120"/>
                <a:ext cx="5246564" cy="595291"/>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panose="02040503050406030204" pitchFamily="18" charset="0"/>
                            </a:rPr>
                            <m:t>Pr</m:t>
                          </m:r>
                        </m:fName>
                        <m:e>
                          <m:d>
                            <m:dPr>
                              <m:endChr m:val="|"/>
                              <m:ctrlPr>
                                <a:rPr lang="en-US" i="1">
                                  <a:latin typeface="Cambria Math" panose="02040503050406030204" pitchFamily="18" charset="0"/>
                                </a:rPr>
                              </m:ctrlPr>
                            </m:dPr>
                            <m:e>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𝑈</m:t>
                                          </m:r>
                                        </m:e>
                                      </m:d>
                                    </m:lim>
                                  </m:limLow>
                                </m:fName>
                                <m:e>
                                  <m:d>
                                    <m:dPr>
                                      <m:begChr m:val="|"/>
                                      <m:endChr m:val="|"/>
                                      <m:ctrlPr>
                                        <a:rPr lang="en-US" i="1">
                                          <a:latin typeface="Cambria Math" panose="02040503050406030204" pitchFamily="18" charset="0"/>
                                        </a:rPr>
                                      </m:ctrlPr>
                                    </m:dPr>
                                    <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i="1" dirty="0">
                                              <a:latin typeface="Cambria Math" panose="02040503050406030204" pitchFamily="18" charset="0"/>
                                            </a:rPr>
                                            <m:t>𝐴</m:t>
                                          </m:r>
                                        </m:sub>
                                      </m:sSub>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i="1" dirty="0">
                                              <a:latin typeface="Cambria Math" panose="02040503050406030204" pitchFamily="18" charset="0"/>
                                            </a:rPr>
                                            <m:t>𝐵</m:t>
                                          </m:r>
                                        </m:sub>
                                      </m:sSub>
                                      <m:d>
                                        <m:dPr>
                                          <m:ctrlPr>
                                            <a:rPr lang="en-US" i="1" dirty="0">
                                              <a:latin typeface="Cambria Math" panose="02040503050406030204" pitchFamily="18" charset="0"/>
                                            </a:rPr>
                                          </m:ctrlPr>
                                        </m:dPr>
                                        <m:e>
                                          <m:r>
                                            <a:rPr lang="en-US" i="1" dirty="0">
                                              <a:latin typeface="Cambria Math" panose="02040503050406030204" pitchFamily="18" charset="0"/>
                                            </a:rPr>
                                            <m:t>𝑥</m:t>
                                          </m:r>
                                        </m:e>
                                      </m:d>
                                    </m:e>
                                  </m:d>
                                </m:e>
                              </m:func>
                              <m:r>
                                <a:rPr lang="en-US" i="1">
                                  <a:latin typeface="Cambria Math" panose="02040503050406030204" pitchFamily="18" charset="0"/>
                                </a:rPr>
                                <m:t>&lt;</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1.</m:t>
                                      </m:r>
                                      <m:r>
                                        <a:rPr lang="en-US" b="0" i="1" smtClean="0">
                                          <a:latin typeface="Cambria Math" panose="02040503050406030204" pitchFamily="18" charset="0"/>
                                        </a:rPr>
                                        <m:t>6</m:t>
                                      </m:r>
                                    </m:e>
                                  </m:d>
                                </m:e>
                              </m:func>
                            </m:e>
                          </m:d>
                        </m:e>
                      </m:func>
                      <m:r>
                        <a:rPr lang="en-US" i="1">
                          <a:latin typeface="Cambria Math" panose="02040503050406030204" pitchFamily="18" charset="0"/>
                          <a:ea typeface="Cambria Math" panose="02040503050406030204" pitchFamily="18" charset="0"/>
                        </a:rPr>
                        <m:t>𝑑𝑎𝑡𝑎</m:t>
                      </m:r>
                      <m:r>
                        <a:rPr lang="en-US" i="1">
                          <a:latin typeface="Cambria Math" panose="02040503050406030204" pitchFamily="18" charset="0"/>
                          <a:ea typeface="Cambria Math" panose="02040503050406030204" pitchFamily="18" charset="0"/>
                        </a:rPr>
                        <m:t>)=0.95</m:t>
                      </m:r>
                    </m:oMath>
                  </m:oMathPara>
                </a14:m>
                <a:endParaRPr lang="en-US" dirty="0"/>
              </a:p>
            </p:txBody>
          </p:sp>
        </mc:Choice>
        <mc:Fallback xmlns="">
          <p:sp>
            <p:nvSpPr>
              <p:cNvPr id="8" name="Rectangle 7">
                <a:extLst>
                  <a:ext uri="{FF2B5EF4-FFF2-40B4-BE49-F238E27FC236}">
                    <a16:creationId xmlns:a16="http://schemas.microsoft.com/office/drawing/2014/main" id="{324C667D-094F-4E0B-AA9E-7C6CDF6F8014}"/>
                  </a:ext>
                </a:extLst>
              </p:cNvPr>
              <p:cNvSpPr>
                <a:spLocks noRot="1" noChangeAspect="1" noMove="1" noResize="1" noEditPoints="1" noAdjustHandles="1" noChangeArrowheads="1" noChangeShapeType="1" noTextEdit="1"/>
              </p:cNvSpPr>
              <p:nvPr/>
            </p:nvSpPr>
            <p:spPr>
              <a:xfrm>
                <a:off x="3857586" y="3271120"/>
                <a:ext cx="5246564" cy="59529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B889123-1D71-403A-888A-9723E06AD01D}"/>
                  </a:ext>
                </a:extLst>
              </p:cNvPr>
              <p:cNvSpPr/>
              <p:nvPr/>
            </p:nvSpPr>
            <p:spPr>
              <a:xfrm>
                <a:off x="3897436" y="4205309"/>
                <a:ext cx="5235344" cy="595291"/>
              </a:xfrm>
              <a:prstGeom prst="rect">
                <a:avLst/>
              </a:prstGeom>
            </p:spPr>
            <p:style>
              <a:lnRef idx="1">
                <a:schemeClr val="accent5"/>
              </a:lnRef>
              <a:fillRef idx="2">
                <a:schemeClr val="accent5"/>
              </a:fillRef>
              <a:effectRef idx="1">
                <a:schemeClr val="accent5"/>
              </a:effectRef>
              <a:fontRef idx="minor">
                <a:schemeClr val="dk1"/>
              </a:fontRef>
            </p:style>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r>
                            <m:rPr>
                              <m:sty m:val="p"/>
                            </m:rPr>
                            <a:rPr lang="en-US">
                              <a:latin typeface="Cambria Math" panose="02040503050406030204" pitchFamily="18" charset="0"/>
                            </a:rPr>
                            <m:t>Pr</m:t>
                          </m:r>
                        </m:fName>
                        <m:e>
                          <m:d>
                            <m:dPr>
                              <m:endChr m:val="|"/>
                              <m:ctrlPr>
                                <a:rPr lang="en-US" i="1">
                                  <a:latin typeface="Cambria Math" panose="02040503050406030204" pitchFamily="18" charset="0"/>
                                </a:rPr>
                              </m:ctrlPr>
                            </m:dPr>
                            <m:e>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𝐿</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𝑈</m:t>
                                          </m:r>
                                        </m:e>
                                      </m:d>
                                    </m:lim>
                                  </m:limLow>
                                </m:fName>
                                <m:e>
                                  <m:d>
                                    <m:dPr>
                                      <m:begChr m:val="|"/>
                                      <m:endChr m:val="|"/>
                                      <m:ctrlPr>
                                        <a:rPr lang="en-US" i="1">
                                          <a:latin typeface="Cambria Math" panose="02040503050406030204" pitchFamily="18" charset="0"/>
                                        </a:rPr>
                                      </m:ctrlPr>
                                    </m:dPr>
                                    <m:e>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i="1" dirty="0">
                                              <a:latin typeface="Cambria Math" panose="02040503050406030204" pitchFamily="18" charset="0"/>
                                            </a:rPr>
                                            <m:t>𝐴</m:t>
                                          </m:r>
                                        </m:sub>
                                      </m:sSub>
                                      <m:d>
                                        <m:dPr>
                                          <m:ctrlPr>
                                            <a:rPr lang="en-US" i="1" dirty="0">
                                              <a:latin typeface="Cambria Math" panose="02040503050406030204" pitchFamily="18" charset="0"/>
                                            </a:rPr>
                                          </m:ctrlPr>
                                        </m:dPr>
                                        <m:e>
                                          <m:r>
                                            <a:rPr lang="en-US" i="1" dirty="0">
                                              <a:latin typeface="Cambria Math" panose="02040503050406030204" pitchFamily="18" charset="0"/>
                                            </a:rPr>
                                            <m:t>𝑥</m:t>
                                          </m:r>
                                        </m:e>
                                      </m:d>
                                      <m:r>
                                        <a:rPr lang="en-US"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𝑌</m:t>
                                              </m:r>
                                            </m:e>
                                          </m:acc>
                                        </m:e>
                                        <m:sub>
                                          <m:r>
                                            <a:rPr lang="en-US" i="1" dirty="0">
                                              <a:latin typeface="Cambria Math" panose="02040503050406030204" pitchFamily="18" charset="0"/>
                                            </a:rPr>
                                            <m:t>𝐵</m:t>
                                          </m:r>
                                        </m:sub>
                                      </m:sSub>
                                      <m:d>
                                        <m:dPr>
                                          <m:ctrlPr>
                                            <a:rPr lang="en-US" i="1" dirty="0">
                                              <a:latin typeface="Cambria Math" panose="02040503050406030204" pitchFamily="18" charset="0"/>
                                            </a:rPr>
                                          </m:ctrlPr>
                                        </m:dPr>
                                        <m:e>
                                          <m:r>
                                            <a:rPr lang="en-US" i="1" dirty="0">
                                              <a:latin typeface="Cambria Math" panose="02040503050406030204" pitchFamily="18" charset="0"/>
                                            </a:rPr>
                                            <m:t>𝑥</m:t>
                                          </m:r>
                                        </m:e>
                                      </m:d>
                                    </m:e>
                                  </m:d>
                                </m:e>
                              </m:func>
                              <m:r>
                                <a:rPr lang="en-US" i="1">
                                  <a:latin typeface="Cambria Math" panose="02040503050406030204" pitchFamily="18" charset="0"/>
                                </a:rPr>
                                <m:t>&lt;</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smtClean="0">
                                          <a:latin typeface="Cambria Math" panose="02040503050406030204" pitchFamily="18" charset="0"/>
                                        </a:rPr>
                                      </m:ctrlPr>
                                    </m:dPr>
                                    <m:e>
                                      <m:r>
                                        <a:rPr lang="en-US" i="1">
                                          <a:latin typeface="Cambria Math" panose="02040503050406030204" pitchFamily="18" charset="0"/>
                                        </a:rPr>
                                        <m:t>1.</m:t>
                                      </m:r>
                                      <m:r>
                                        <a:rPr lang="en-US" b="0" i="1" smtClean="0">
                                          <a:latin typeface="Cambria Math" panose="02040503050406030204" pitchFamily="18" charset="0"/>
                                        </a:rPr>
                                        <m:t>3</m:t>
                                      </m:r>
                                    </m:e>
                                  </m:d>
                                </m:e>
                              </m:func>
                            </m:e>
                          </m:d>
                        </m:e>
                      </m:func>
                      <m:r>
                        <a:rPr lang="en-US" i="1">
                          <a:latin typeface="Cambria Math" panose="02040503050406030204" pitchFamily="18" charset="0"/>
                          <a:ea typeface="Cambria Math" panose="02040503050406030204" pitchFamily="18" charset="0"/>
                        </a:rPr>
                        <m:t>𝑑𝑎𝑡𝑎</m:t>
                      </m:r>
                      <m:r>
                        <a:rPr lang="en-US" i="1">
                          <a:latin typeface="Cambria Math" panose="02040503050406030204" pitchFamily="18" charset="0"/>
                          <a:ea typeface="Cambria Math" panose="02040503050406030204" pitchFamily="18" charset="0"/>
                        </a:rPr>
                        <m:t>)=0.04</m:t>
                      </m:r>
                    </m:oMath>
                  </m:oMathPara>
                </a14:m>
                <a:endParaRPr lang="en-US" dirty="0"/>
              </a:p>
            </p:txBody>
          </p:sp>
        </mc:Choice>
        <mc:Fallback xmlns="">
          <p:sp>
            <p:nvSpPr>
              <p:cNvPr id="9" name="Rectangle 8">
                <a:extLst>
                  <a:ext uri="{FF2B5EF4-FFF2-40B4-BE49-F238E27FC236}">
                    <a16:creationId xmlns:a16="http://schemas.microsoft.com/office/drawing/2014/main" id="{0B889123-1D71-403A-888A-9723E06AD01D}"/>
                  </a:ext>
                </a:extLst>
              </p:cNvPr>
              <p:cNvSpPr>
                <a:spLocks noRot="1" noChangeAspect="1" noMove="1" noResize="1" noEditPoints="1" noAdjustHandles="1" noChangeArrowheads="1" noChangeShapeType="1" noTextEdit="1"/>
              </p:cNvSpPr>
              <p:nvPr/>
            </p:nvSpPr>
            <p:spPr>
              <a:xfrm>
                <a:off x="3897436" y="4205309"/>
                <a:ext cx="5235344" cy="595291"/>
              </a:xfrm>
              <a:prstGeom prst="rect">
                <a:avLst/>
              </a:prstGeom>
              <a:blipFill>
                <a:blip r:embed="rId5"/>
                <a:stretch>
                  <a:fillRect/>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8F521342-DDF8-42EF-A7C4-651EE74D9101}"/>
              </a:ext>
            </a:extLst>
          </p:cNvPr>
          <p:cNvCxnSpPr/>
          <p:nvPr/>
        </p:nvCxnSpPr>
        <p:spPr>
          <a:xfrm flipV="1">
            <a:off x="2514600" y="1828800"/>
            <a:ext cx="0" cy="35992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ACB7C91-FA74-4065-8225-8FEAE517DDD5}"/>
              </a:ext>
            </a:extLst>
          </p:cNvPr>
          <p:cNvSpPr txBox="1"/>
          <p:nvPr/>
        </p:nvSpPr>
        <p:spPr>
          <a:xfrm>
            <a:off x="1547669" y="1638859"/>
            <a:ext cx="966931" cy="369332"/>
          </a:xfrm>
          <a:prstGeom prst="rect">
            <a:avLst/>
          </a:prstGeom>
          <a:noFill/>
        </p:spPr>
        <p:txBody>
          <a:bodyPr wrap="none" rtlCol="0">
            <a:spAutoFit/>
          </a:bodyPr>
          <a:lstStyle/>
          <a:p>
            <a:r>
              <a:rPr lang="en-US" dirty="0"/>
              <a:t>log(1.3)</a:t>
            </a:r>
          </a:p>
        </p:txBody>
      </p:sp>
      <p:cxnSp>
        <p:nvCxnSpPr>
          <p:cNvPr id="13" name="Straight Connector 12">
            <a:extLst>
              <a:ext uri="{FF2B5EF4-FFF2-40B4-BE49-F238E27FC236}">
                <a16:creationId xmlns:a16="http://schemas.microsoft.com/office/drawing/2014/main" id="{FA38C03C-716D-4DCD-A28E-136819ED6D3A}"/>
              </a:ext>
            </a:extLst>
          </p:cNvPr>
          <p:cNvCxnSpPr/>
          <p:nvPr/>
        </p:nvCxnSpPr>
        <p:spPr>
          <a:xfrm flipV="1">
            <a:off x="3511424" y="1826354"/>
            <a:ext cx="0" cy="359921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40B92FA-87BE-4946-80EC-8CA6F524332E}"/>
              </a:ext>
            </a:extLst>
          </p:cNvPr>
          <p:cNvSpPr txBox="1"/>
          <p:nvPr/>
        </p:nvSpPr>
        <p:spPr>
          <a:xfrm>
            <a:off x="3587140" y="1715370"/>
            <a:ext cx="966931" cy="369332"/>
          </a:xfrm>
          <a:prstGeom prst="rect">
            <a:avLst/>
          </a:prstGeom>
          <a:noFill/>
        </p:spPr>
        <p:txBody>
          <a:bodyPr wrap="none" rtlCol="0">
            <a:spAutoFit/>
          </a:bodyPr>
          <a:lstStyle/>
          <a:p>
            <a:r>
              <a:rPr lang="en-US" dirty="0"/>
              <a:t>log(1.6)</a:t>
            </a:r>
          </a:p>
        </p:txBody>
      </p:sp>
    </p:spTree>
    <p:extLst>
      <p:ext uri="{BB962C8B-B14F-4D97-AF65-F5344CB8AC3E}">
        <p14:creationId xmlns:p14="http://schemas.microsoft.com/office/powerpoint/2010/main" val="35964637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F2BF28-3BA6-4B0D-B427-8D006F9E31D1}"/>
              </a:ext>
            </a:extLst>
          </p:cNvPr>
          <p:cNvSpPr>
            <a:spLocks noGrp="1"/>
          </p:cNvSpPr>
          <p:nvPr>
            <p:ph type="title"/>
          </p:nvPr>
        </p:nvSpPr>
        <p:spPr>
          <a:xfrm>
            <a:off x="457200" y="274638"/>
            <a:ext cx="8229600" cy="715962"/>
          </a:xfrm>
        </p:spPr>
        <p:txBody>
          <a:bodyPr/>
          <a:lstStyle/>
          <a:p>
            <a:r>
              <a:rPr lang="en-US" dirty="0"/>
              <a:t>Summary</a:t>
            </a:r>
          </a:p>
        </p:txBody>
      </p:sp>
      <p:sp>
        <p:nvSpPr>
          <p:cNvPr id="6" name="Content Placeholder 5">
            <a:extLst>
              <a:ext uri="{FF2B5EF4-FFF2-40B4-BE49-F238E27FC236}">
                <a16:creationId xmlns:a16="http://schemas.microsoft.com/office/drawing/2014/main" id="{C0DD6FC2-8914-4881-903D-9F8AE0C696EC}"/>
              </a:ext>
            </a:extLst>
          </p:cNvPr>
          <p:cNvSpPr>
            <a:spLocks noGrp="1"/>
          </p:cNvSpPr>
          <p:nvPr>
            <p:ph idx="1"/>
          </p:nvPr>
        </p:nvSpPr>
        <p:spPr>
          <a:xfrm>
            <a:off x="457200" y="1417638"/>
            <a:ext cx="8229600" cy="4708525"/>
          </a:xfrm>
        </p:spPr>
        <p:txBody>
          <a:bodyPr/>
          <a:lstStyle/>
          <a:p>
            <a:pPr marL="0" indent="0">
              <a:buNone/>
            </a:pPr>
            <a:r>
              <a:rPr lang="en-US" dirty="0"/>
              <a:t>Bayesian methods</a:t>
            </a:r>
          </a:p>
          <a:p>
            <a:r>
              <a:rPr lang="en-US" dirty="0"/>
              <a:t>Have an important function inside nonclinical biostatistics</a:t>
            </a:r>
          </a:p>
          <a:p>
            <a:r>
              <a:rPr lang="en-US" dirty="0"/>
              <a:t>Facilitate direct testing of hypotheses</a:t>
            </a:r>
          </a:p>
          <a:p>
            <a:r>
              <a:rPr lang="en-US" dirty="0"/>
              <a:t>Allow exploration of more interesting hypotheses</a:t>
            </a:r>
          </a:p>
          <a:p>
            <a:r>
              <a:rPr lang="en-US" dirty="0"/>
              <a:t>Ergo, permit better scientific/business decisions</a:t>
            </a:r>
          </a:p>
        </p:txBody>
      </p:sp>
      <p:sp>
        <p:nvSpPr>
          <p:cNvPr id="2" name="Slide Number Placeholder 1">
            <a:extLst>
              <a:ext uri="{FF2B5EF4-FFF2-40B4-BE49-F238E27FC236}">
                <a16:creationId xmlns:a16="http://schemas.microsoft.com/office/drawing/2014/main" id="{5760F484-51FE-4BFB-BB5A-F3942AE2B50A}"/>
              </a:ext>
            </a:extLst>
          </p:cNvPr>
          <p:cNvSpPr>
            <a:spLocks noGrp="1"/>
          </p:cNvSpPr>
          <p:nvPr>
            <p:ph type="sldNum" sz="quarter" idx="12"/>
          </p:nvPr>
        </p:nvSpPr>
        <p:spPr/>
        <p:txBody>
          <a:bodyPr/>
          <a:lstStyle/>
          <a:p>
            <a:pPr>
              <a:defRPr/>
            </a:pPr>
            <a:fld id="{F3A64877-99B6-407D-BD21-3B5F2B099E99}" type="slidenum">
              <a:rPr lang="en-US" smtClean="0"/>
              <a:pPr>
                <a:defRPr/>
              </a:pPr>
              <a:t>63</a:t>
            </a:fld>
            <a:endParaRPr lang="en-US"/>
          </a:p>
        </p:txBody>
      </p:sp>
    </p:spTree>
    <p:extLst>
      <p:ext uri="{BB962C8B-B14F-4D97-AF65-F5344CB8AC3E}">
        <p14:creationId xmlns:p14="http://schemas.microsoft.com/office/powerpoint/2010/main" val="18457554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576556-21EC-4A92-A52E-BE9D0BE7287F}"/>
              </a:ext>
            </a:extLst>
          </p:cNvPr>
          <p:cNvSpPr>
            <a:spLocks noGrp="1"/>
          </p:cNvSpPr>
          <p:nvPr>
            <p:ph type="sldNum" sz="quarter" idx="12"/>
          </p:nvPr>
        </p:nvSpPr>
        <p:spPr/>
        <p:txBody>
          <a:bodyPr/>
          <a:lstStyle/>
          <a:p>
            <a:pPr>
              <a:defRPr/>
            </a:pPr>
            <a:fld id="{B793B0F8-7753-4FDC-A7BE-1EFB9F5BCC9A}" type="slidenum">
              <a:rPr lang="en-US" smtClean="0"/>
              <a:pPr>
                <a:defRPr/>
              </a:pPr>
              <a:t>64</a:t>
            </a:fld>
            <a:endParaRPr lang="en-US"/>
          </a:p>
        </p:txBody>
      </p:sp>
      <p:pic>
        <p:nvPicPr>
          <p:cNvPr id="1026" name="Picture 2" descr="Image result for thank you">
            <a:extLst>
              <a:ext uri="{FF2B5EF4-FFF2-40B4-BE49-F238E27FC236}">
                <a16:creationId xmlns:a16="http://schemas.microsoft.com/office/drawing/2014/main" id="{6ED6E9B3-7A11-4D9C-BA5B-67352866EF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675" y="1319213"/>
            <a:ext cx="5962650"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694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7101E-45A9-4C22-8F25-AD7D576D4A61}"/>
              </a:ext>
            </a:extLst>
          </p:cNvPr>
          <p:cNvSpPr>
            <a:spLocks noGrp="1"/>
          </p:cNvSpPr>
          <p:nvPr>
            <p:ph type="title"/>
          </p:nvPr>
        </p:nvSpPr>
        <p:spPr>
          <a:xfrm>
            <a:off x="457200" y="274638"/>
            <a:ext cx="8229600" cy="563562"/>
          </a:xfrm>
        </p:spPr>
        <p:txBody>
          <a:bodyPr/>
          <a:lstStyle/>
          <a:p>
            <a:r>
              <a:rPr lang="en-US" sz="3600" dirty="0"/>
              <a:t>It’s ok to use frequentist methods</a:t>
            </a:r>
          </a:p>
        </p:txBody>
      </p:sp>
      <p:sp>
        <p:nvSpPr>
          <p:cNvPr id="3" name="Content Placeholder 2">
            <a:extLst>
              <a:ext uri="{FF2B5EF4-FFF2-40B4-BE49-F238E27FC236}">
                <a16:creationId xmlns:a16="http://schemas.microsoft.com/office/drawing/2014/main" id="{3FAFCB0F-D87A-46FE-886C-B2F3848378CC}"/>
              </a:ext>
            </a:extLst>
          </p:cNvPr>
          <p:cNvSpPr>
            <a:spLocks noGrp="1"/>
          </p:cNvSpPr>
          <p:nvPr>
            <p:ph idx="1"/>
          </p:nvPr>
        </p:nvSpPr>
        <p:spPr>
          <a:xfrm>
            <a:off x="457200" y="990600"/>
            <a:ext cx="8229600" cy="5135563"/>
          </a:xfrm>
        </p:spPr>
        <p:txBody>
          <a:bodyPr/>
          <a:lstStyle/>
          <a:p>
            <a:r>
              <a:rPr lang="en-US" sz="2400" dirty="0"/>
              <a:t>There are many situations in nonclinical statistical R&amp;D for which Bayesian methods do not add value.</a:t>
            </a:r>
          </a:p>
          <a:p>
            <a:endParaRPr lang="en-US" sz="2400" dirty="0"/>
          </a:p>
          <a:p>
            <a:r>
              <a:rPr lang="en-US" sz="2400" dirty="0"/>
              <a:t>Bayesian inference may yield same conclusion as frequentist inference.  Frequentist method often runs faster on computer.</a:t>
            </a:r>
          </a:p>
          <a:p>
            <a:pPr lvl="1"/>
            <a:r>
              <a:rPr lang="en-US" sz="2400" dirty="0"/>
              <a:t>Prior adds little value</a:t>
            </a:r>
          </a:p>
          <a:p>
            <a:pPr lvl="1"/>
            <a:r>
              <a:rPr lang="en-US" sz="2400" dirty="0"/>
              <a:t>Distribution of test statistic is well-known</a:t>
            </a:r>
          </a:p>
          <a:p>
            <a:pPr lvl="1"/>
            <a:endParaRPr lang="en-US" sz="2400" dirty="0"/>
          </a:p>
          <a:p>
            <a:pPr marL="0" indent="0">
              <a:buNone/>
            </a:pPr>
            <a:r>
              <a:rPr lang="en-US" sz="2400" u="sng" dirty="0"/>
              <a:t>Examples</a:t>
            </a:r>
          </a:p>
          <a:p>
            <a:r>
              <a:rPr lang="en-US" sz="2400" dirty="0"/>
              <a:t>Calibrated concentration using standard curves</a:t>
            </a:r>
          </a:p>
          <a:p>
            <a:r>
              <a:rPr lang="en-US" sz="2400" dirty="0"/>
              <a:t>Comparison of means of novel treatments with/without variance components</a:t>
            </a:r>
          </a:p>
        </p:txBody>
      </p:sp>
      <p:sp>
        <p:nvSpPr>
          <p:cNvPr id="4" name="Slide Number Placeholder 3">
            <a:extLst>
              <a:ext uri="{FF2B5EF4-FFF2-40B4-BE49-F238E27FC236}">
                <a16:creationId xmlns:a16="http://schemas.microsoft.com/office/drawing/2014/main" id="{A16A5D7B-E7AA-4C91-AA63-58A94A6A1032}"/>
              </a:ext>
            </a:extLst>
          </p:cNvPr>
          <p:cNvSpPr>
            <a:spLocks noGrp="1"/>
          </p:cNvSpPr>
          <p:nvPr>
            <p:ph type="sldNum" sz="quarter" idx="12"/>
          </p:nvPr>
        </p:nvSpPr>
        <p:spPr/>
        <p:txBody>
          <a:bodyPr/>
          <a:lstStyle/>
          <a:p>
            <a:pPr>
              <a:defRPr/>
            </a:pPr>
            <a:fld id="{B793B0F8-7753-4FDC-A7BE-1EFB9F5BCC9A}" type="slidenum">
              <a:rPr lang="en-US" smtClean="0"/>
              <a:pPr>
                <a:defRPr/>
              </a:pPr>
              <a:t>7</a:t>
            </a:fld>
            <a:endParaRPr lang="en-US"/>
          </a:p>
        </p:txBody>
      </p:sp>
    </p:spTree>
    <p:extLst>
      <p:ext uri="{BB962C8B-B14F-4D97-AF65-F5344CB8AC3E}">
        <p14:creationId xmlns:p14="http://schemas.microsoft.com/office/powerpoint/2010/main" val="3298516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7101E-45A9-4C22-8F25-AD7D576D4A61}"/>
              </a:ext>
            </a:extLst>
          </p:cNvPr>
          <p:cNvSpPr>
            <a:spLocks noGrp="1"/>
          </p:cNvSpPr>
          <p:nvPr>
            <p:ph type="title"/>
          </p:nvPr>
        </p:nvSpPr>
        <p:spPr>
          <a:xfrm>
            <a:off x="457200" y="274638"/>
            <a:ext cx="8229600" cy="563562"/>
          </a:xfrm>
        </p:spPr>
        <p:txBody>
          <a:bodyPr/>
          <a:lstStyle/>
          <a:p>
            <a:r>
              <a:rPr lang="en-US" sz="3600" dirty="0"/>
              <a:t>Bayesian methods can be more useful</a:t>
            </a:r>
          </a:p>
        </p:txBody>
      </p:sp>
      <p:sp>
        <p:nvSpPr>
          <p:cNvPr id="3" name="Content Placeholder 2">
            <a:extLst>
              <a:ext uri="{FF2B5EF4-FFF2-40B4-BE49-F238E27FC236}">
                <a16:creationId xmlns:a16="http://schemas.microsoft.com/office/drawing/2014/main" id="{3FAFCB0F-D87A-46FE-886C-B2F3848378CC}"/>
              </a:ext>
            </a:extLst>
          </p:cNvPr>
          <p:cNvSpPr>
            <a:spLocks noGrp="1"/>
          </p:cNvSpPr>
          <p:nvPr>
            <p:ph idx="1"/>
          </p:nvPr>
        </p:nvSpPr>
        <p:spPr>
          <a:xfrm>
            <a:off x="457200" y="990600"/>
            <a:ext cx="8229600" cy="5135563"/>
          </a:xfrm>
        </p:spPr>
        <p:txBody>
          <a:bodyPr/>
          <a:lstStyle/>
          <a:p>
            <a:r>
              <a:rPr lang="en-US" sz="2400" dirty="0"/>
              <a:t>Bayesian inference can be used to solve intractable frequentist problems</a:t>
            </a:r>
          </a:p>
          <a:p>
            <a:endParaRPr lang="en-US" sz="2400" dirty="0"/>
          </a:p>
          <a:p>
            <a:r>
              <a:rPr lang="en-US" sz="2400" dirty="0"/>
              <a:t>With small sample sizes, Bayesian inference is exact.</a:t>
            </a:r>
          </a:p>
          <a:p>
            <a:r>
              <a:rPr lang="en-US" sz="2400" dirty="0"/>
              <a:t>Calculation of complex probabilities</a:t>
            </a:r>
          </a:p>
          <a:p>
            <a:pPr lvl="1"/>
            <a:r>
              <a:rPr lang="en-US" sz="2000" dirty="0" err="1"/>
              <a:t>Pr</a:t>
            </a:r>
            <a:r>
              <a:rPr lang="en-US" sz="2000" dirty="0"/>
              <a:t>(  A is true &amp; B is true &amp; C is false )</a:t>
            </a:r>
          </a:p>
          <a:p>
            <a:endParaRPr lang="en-US" sz="2400" dirty="0"/>
          </a:p>
          <a:p>
            <a:r>
              <a:rPr lang="en-US" sz="2400" dirty="0"/>
              <a:t>Predictive inference is simple, regardless of the data distribution.</a:t>
            </a:r>
          </a:p>
          <a:p>
            <a:endParaRPr lang="en-US" sz="2400" dirty="0"/>
          </a:p>
          <a:p>
            <a:r>
              <a:rPr lang="en-US" sz="2400" dirty="0"/>
              <a:t>Prior may add value, allowing for either smaller sample size or higher </a:t>
            </a:r>
            <a:r>
              <a:rPr lang="en-US" sz="2400" i="1" dirty="0"/>
              <a:t>power</a:t>
            </a:r>
            <a:r>
              <a:rPr lang="en-US" sz="2400" dirty="0"/>
              <a:t> to make decision.</a:t>
            </a:r>
          </a:p>
          <a:p>
            <a:pPr lvl="1"/>
            <a:endParaRPr lang="en-US" sz="2400" dirty="0"/>
          </a:p>
        </p:txBody>
      </p:sp>
      <p:sp>
        <p:nvSpPr>
          <p:cNvPr id="4" name="Slide Number Placeholder 3">
            <a:extLst>
              <a:ext uri="{FF2B5EF4-FFF2-40B4-BE49-F238E27FC236}">
                <a16:creationId xmlns:a16="http://schemas.microsoft.com/office/drawing/2014/main" id="{A16A5D7B-E7AA-4C91-AA63-58A94A6A1032}"/>
              </a:ext>
            </a:extLst>
          </p:cNvPr>
          <p:cNvSpPr>
            <a:spLocks noGrp="1"/>
          </p:cNvSpPr>
          <p:nvPr>
            <p:ph type="sldNum" sz="quarter" idx="12"/>
          </p:nvPr>
        </p:nvSpPr>
        <p:spPr/>
        <p:txBody>
          <a:bodyPr/>
          <a:lstStyle/>
          <a:p>
            <a:pPr>
              <a:defRPr/>
            </a:pPr>
            <a:fld id="{B793B0F8-7753-4FDC-A7BE-1EFB9F5BCC9A}" type="slidenum">
              <a:rPr lang="en-US" smtClean="0"/>
              <a:pPr>
                <a:defRPr/>
              </a:pPr>
              <a:t>8</a:t>
            </a:fld>
            <a:endParaRPr lang="en-US"/>
          </a:p>
        </p:txBody>
      </p:sp>
    </p:spTree>
    <p:extLst>
      <p:ext uri="{BB962C8B-B14F-4D97-AF65-F5344CB8AC3E}">
        <p14:creationId xmlns:p14="http://schemas.microsoft.com/office/powerpoint/2010/main" val="279296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A8D29-C766-43D9-BD34-7444C4C54618}"/>
              </a:ext>
            </a:extLst>
          </p:cNvPr>
          <p:cNvSpPr>
            <a:spLocks noGrp="1"/>
          </p:cNvSpPr>
          <p:nvPr>
            <p:ph type="title"/>
          </p:nvPr>
        </p:nvSpPr>
        <p:spPr>
          <a:xfrm>
            <a:off x="457200" y="274638"/>
            <a:ext cx="8229600" cy="639762"/>
          </a:xfrm>
        </p:spPr>
        <p:txBody>
          <a:bodyPr/>
          <a:lstStyle/>
          <a:p>
            <a:r>
              <a:rPr lang="en-US" sz="4000" dirty="0"/>
              <a:t>Examples: Nonclinical Biostats @ AZ</a:t>
            </a:r>
          </a:p>
        </p:txBody>
      </p:sp>
      <p:sp>
        <p:nvSpPr>
          <p:cNvPr id="3" name="Content Placeholder 2">
            <a:extLst>
              <a:ext uri="{FF2B5EF4-FFF2-40B4-BE49-F238E27FC236}">
                <a16:creationId xmlns:a16="http://schemas.microsoft.com/office/drawing/2014/main" id="{660E7848-A941-4065-B9A9-40058A3BB7F5}"/>
              </a:ext>
            </a:extLst>
          </p:cNvPr>
          <p:cNvSpPr>
            <a:spLocks noGrp="1"/>
          </p:cNvSpPr>
          <p:nvPr>
            <p:ph idx="1"/>
          </p:nvPr>
        </p:nvSpPr>
        <p:spPr>
          <a:xfrm>
            <a:off x="457200" y="1447801"/>
            <a:ext cx="8229600" cy="3733800"/>
          </a:xfrm>
        </p:spPr>
        <p:txBody>
          <a:bodyPr/>
          <a:lstStyle/>
          <a:p>
            <a:r>
              <a:rPr lang="en-US" dirty="0"/>
              <a:t>Preclinical drug discovery:  Mouse survival</a:t>
            </a:r>
          </a:p>
          <a:p>
            <a:endParaRPr lang="en-US" dirty="0"/>
          </a:p>
          <a:p>
            <a:r>
              <a:rPr lang="en-US" dirty="0"/>
              <a:t>Bioassay: robustness</a:t>
            </a:r>
          </a:p>
          <a:p>
            <a:endParaRPr lang="en-US" dirty="0"/>
          </a:p>
          <a:p>
            <a:r>
              <a:rPr lang="en-US" dirty="0"/>
              <a:t>CMC:  Bridging study</a:t>
            </a:r>
          </a:p>
        </p:txBody>
      </p:sp>
      <p:sp>
        <p:nvSpPr>
          <p:cNvPr id="4" name="Slide Number Placeholder 3">
            <a:extLst>
              <a:ext uri="{FF2B5EF4-FFF2-40B4-BE49-F238E27FC236}">
                <a16:creationId xmlns:a16="http://schemas.microsoft.com/office/drawing/2014/main" id="{B7114622-B097-4DD7-83DB-D701A8FB5B46}"/>
              </a:ext>
            </a:extLst>
          </p:cNvPr>
          <p:cNvSpPr>
            <a:spLocks noGrp="1"/>
          </p:cNvSpPr>
          <p:nvPr>
            <p:ph type="sldNum" sz="quarter" idx="12"/>
          </p:nvPr>
        </p:nvSpPr>
        <p:spPr/>
        <p:txBody>
          <a:bodyPr/>
          <a:lstStyle/>
          <a:p>
            <a:pPr>
              <a:defRPr/>
            </a:pPr>
            <a:fld id="{B793B0F8-7753-4FDC-A7BE-1EFB9F5BCC9A}" type="slidenum">
              <a:rPr lang="en-US" smtClean="0"/>
              <a:pPr>
                <a:defRPr/>
              </a:pPr>
              <a:t>9</a:t>
            </a:fld>
            <a:endParaRPr lang="en-US"/>
          </a:p>
        </p:txBody>
      </p:sp>
    </p:spTree>
    <p:extLst>
      <p:ext uri="{BB962C8B-B14F-4D97-AF65-F5344CB8AC3E}">
        <p14:creationId xmlns:p14="http://schemas.microsoft.com/office/powerpoint/2010/main" val="3224851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70282</TotalTime>
  <Words>3270</Words>
  <Application>Microsoft Office PowerPoint</Application>
  <PresentationFormat>On-screen Show (4:3)</PresentationFormat>
  <Paragraphs>718</Paragraphs>
  <Slides>64</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Calibri</vt:lpstr>
      <vt:lpstr>Cambria Math</vt:lpstr>
      <vt:lpstr>Open Sans</vt:lpstr>
      <vt:lpstr>Symbol</vt:lpstr>
      <vt:lpstr>Times New Roman</vt:lpstr>
      <vt:lpstr>Office Theme</vt:lpstr>
      <vt:lpstr>Nonclinical Statistics Bayesian solutions @ AZ</vt:lpstr>
      <vt:lpstr>Brief Bio</vt:lpstr>
      <vt:lpstr>PowerPoint Presentation</vt:lpstr>
      <vt:lpstr>PowerPoint Presentation</vt:lpstr>
      <vt:lpstr>PowerPoint Presentation</vt:lpstr>
      <vt:lpstr>Bayesian credentials</vt:lpstr>
      <vt:lpstr>It’s ok to use frequentist methods</vt:lpstr>
      <vt:lpstr>Bayesian methods can be more useful</vt:lpstr>
      <vt:lpstr>Examples: Nonclinical Biostats @ AZ</vt:lpstr>
      <vt:lpstr>Disclaimer and other info</vt:lpstr>
      <vt:lpstr>Example #1</vt:lpstr>
      <vt:lpstr>Animal oncology studies</vt:lpstr>
      <vt:lpstr>Oncology double-combination</vt:lpstr>
      <vt:lpstr>PowerPoint Presentation</vt:lpstr>
      <vt:lpstr>Survival modeling</vt:lpstr>
      <vt:lpstr>Weibull survival model</vt:lpstr>
      <vt:lpstr>PowerPoint Presentation</vt:lpstr>
      <vt:lpstr>Problem with likelihood</vt:lpstr>
      <vt:lpstr>Weibull Survival Likelihood</vt:lpstr>
      <vt:lpstr>PowerPoint Presentation</vt:lpstr>
      <vt:lpstr>Prior distribution</vt:lpstr>
      <vt:lpstr>Weibull Survival Posterior</vt:lpstr>
      <vt:lpstr>Weibull Model with 95% Credible bands</vt:lpstr>
      <vt:lpstr>PowerPoint Presentation</vt:lpstr>
      <vt:lpstr>PowerPoint Presentation</vt:lpstr>
      <vt:lpstr>Try this with your likelihood</vt:lpstr>
      <vt:lpstr>PowerPoint Presentation</vt:lpstr>
      <vt:lpstr>Example #2</vt:lpstr>
      <vt:lpstr>Our goal</vt:lpstr>
      <vt:lpstr>PowerPoint Presentation</vt:lpstr>
      <vt:lpstr>PowerPoint Presentation</vt:lpstr>
      <vt:lpstr>Measuring %Purity of drug substance</vt:lpstr>
      <vt:lpstr>Measurements from CE-SDS bioassay</vt:lpstr>
      <vt:lpstr>Manufacturing parameters that affect %purity</vt:lpstr>
      <vt:lpstr>Experimental Design</vt:lpstr>
      <vt:lpstr>Central Composite Design</vt:lpstr>
      <vt:lpstr>Central Composite Design</vt:lpstr>
      <vt:lpstr>Central Composite Design in 3-D</vt:lpstr>
      <vt:lpstr>Quadratic response surface model</vt:lpstr>
      <vt:lpstr>PowerPoint Presentation</vt:lpstr>
      <vt:lpstr>What about purity?</vt:lpstr>
      <vt:lpstr>Inverse transformation for Z1 and Z2?</vt:lpstr>
      <vt:lpstr>PowerPoint Presentation</vt:lpstr>
      <vt:lpstr>PowerPoint Presentation</vt:lpstr>
      <vt:lpstr>Typical frequentist approach</vt:lpstr>
      <vt:lpstr>Bivariate quadratic model</vt:lpstr>
      <vt:lpstr>PowerPoint Presentation</vt:lpstr>
      <vt:lpstr>PowerPoint Presentation</vt:lpstr>
      <vt:lpstr>PowerPoint Presentation</vt:lpstr>
      <vt:lpstr>Example #3</vt:lpstr>
      <vt:lpstr>Bridging study</vt:lpstr>
      <vt:lpstr>Classical bridging study</vt:lpstr>
      <vt:lpstr>Example data</vt:lpstr>
      <vt:lpstr>Bridging study data</vt:lpstr>
      <vt:lpstr>Potency assays are generally linear</vt:lpstr>
      <vt:lpstr>PowerPoint Presentation</vt:lpstr>
      <vt:lpstr>Better hypotheses</vt:lpstr>
      <vt:lpstr>PowerPoint Presentation</vt:lpstr>
      <vt:lpstr>Bayesian or frequentist method</vt:lpstr>
      <vt:lpstr>Bayes: Total error approach</vt:lpstr>
      <vt:lpstr>PowerPoint Presentation</vt:lpstr>
      <vt:lpstr>PowerPoint Presentation</vt:lpstr>
      <vt:lpstr>Summary</vt:lpstr>
      <vt:lpstr>PowerPoint Presentation</vt:lpstr>
    </vt:vector>
  </TitlesOfParts>
  <Company>GlaxoSmithKline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two curves for parallelism</dc:title>
  <dc:creator>Steven Novick</dc:creator>
  <cp:lastModifiedBy>Novick, Steven</cp:lastModifiedBy>
  <cp:revision>1807</cp:revision>
  <dcterms:created xsi:type="dcterms:W3CDTF">2010-09-01T21:06:58Z</dcterms:created>
  <dcterms:modified xsi:type="dcterms:W3CDTF">2019-07-19T14:12:30Z</dcterms:modified>
</cp:coreProperties>
</file>