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sldIdLst>
    <p:sldId id="1022" r:id="rId2"/>
    <p:sldId id="1439" r:id="rId3"/>
    <p:sldId id="1476" r:id="rId4"/>
    <p:sldId id="256" r:id="rId5"/>
    <p:sldId id="1234" r:id="rId6"/>
    <p:sldId id="261" r:id="rId7"/>
    <p:sldId id="1442" r:id="rId8"/>
    <p:sldId id="1360" r:id="rId9"/>
    <p:sldId id="1481" r:id="rId10"/>
    <p:sldId id="1482" r:id="rId11"/>
    <p:sldId id="1443" r:id="rId12"/>
    <p:sldId id="1483" r:id="rId13"/>
    <p:sldId id="1484" r:id="rId14"/>
    <p:sldId id="985" r:id="rId15"/>
    <p:sldId id="397" r:id="rId16"/>
    <p:sldId id="1418" r:id="rId17"/>
    <p:sldId id="1485" r:id="rId18"/>
    <p:sldId id="1486" r:id="rId19"/>
    <p:sldId id="1254" r:id="rId20"/>
    <p:sldId id="291" r:id="rId21"/>
    <p:sldId id="292" r:id="rId22"/>
    <p:sldId id="293" r:id="rId23"/>
    <p:sldId id="410" r:id="rId24"/>
    <p:sldId id="295" r:id="rId25"/>
    <p:sldId id="406" r:id="rId26"/>
    <p:sldId id="296" r:id="rId27"/>
    <p:sldId id="1289" r:id="rId28"/>
    <p:sldId id="432" r:id="rId29"/>
    <p:sldId id="431" r:id="rId30"/>
    <p:sldId id="433" r:id="rId31"/>
    <p:sldId id="311" r:id="rId32"/>
    <p:sldId id="1478" r:id="rId33"/>
    <p:sldId id="301" r:id="rId34"/>
    <p:sldId id="1273" r:id="rId35"/>
    <p:sldId id="286" r:id="rId36"/>
    <p:sldId id="312" r:id="rId37"/>
    <p:sldId id="1445" r:id="rId38"/>
    <p:sldId id="1449" r:id="rId39"/>
    <p:sldId id="1415" r:id="rId40"/>
    <p:sldId id="1385" r:id="rId41"/>
    <p:sldId id="1325" r:id="rId42"/>
    <p:sldId id="1450" r:id="rId43"/>
    <p:sldId id="1388" r:id="rId44"/>
    <p:sldId id="1451" r:id="rId45"/>
    <p:sldId id="1390" r:id="rId46"/>
    <p:sldId id="1391" r:id="rId47"/>
    <p:sldId id="1453" r:id="rId48"/>
    <p:sldId id="1452" r:id="rId49"/>
    <p:sldId id="1437" r:id="rId50"/>
    <p:sldId id="1393" r:id="rId51"/>
    <p:sldId id="1394" r:id="rId52"/>
    <p:sldId id="1395" r:id="rId53"/>
    <p:sldId id="1396" r:id="rId54"/>
    <p:sldId id="1397" r:id="rId55"/>
    <p:sldId id="1398" r:id="rId56"/>
    <p:sldId id="1399" r:id="rId57"/>
    <p:sldId id="1417" r:id="rId58"/>
    <p:sldId id="1401" r:id="rId59"/>
    <p:sldId id="1475" r:id="rId60"/>
    <p:sldId id="534" r:id="rId61"/>
    <p:sldId id="1479" r:id="rId62"/>
    <p:sldId id="531" r:id="rId63"/>
    <p:sldId id="529" r:id="rId64"/>
    <p:sldId id="1311" r:id="rId65"/>
    <p:sldId id="1404" r:id="rId66"/>
    <p:sldId id="1433" r:id="rId67"/>
    <p:sldId id="1430" r:id="rId68"/>
    <p:sldId id="1455" r:id="rId69"/>
    <p:sldId id="131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92AEA-DC31-4C8C-A441-13CC53753460}"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n-US"/>
        </a:p>
      </dgm:t>
    </dgm:pt>
    <dgm:pt modelId="{ECAC31C1-155A-4F29-BD57-2B35961A7CD4}">
      <dgm:prSet phldrT="[Text]" custT="1"/>
      <dgm:spPr/>
      <dgm:t>
        <a:bodyPr/>
        <a:lstStyle/>
        <a:p>
          <a:pPr>
            <a:tabLst>
              <a:tab pos="7086600" algn="l"/>
            </a:tabLst>
          </a:pPr>
          <a:r>
            <a:rPr lang="en-US" sz="2000" dirty="0"/>
            <a:t>FDA Reauthorization Act (</a:t>
          </a:r>
          <a:r>
            <a:rPr lang="en-US" sz="2000" i="1" dirty="0"/>
            <a:t>FDARA) including MDUFA IV commitment to use of real-world evidence to support device pre/postmarket decisions</a:t>
          </a:r>
        </a:p>
      </dgm:t>
    </dgm:pt>
    <dgm:pt modelId="{DAAA0764-6494-4C05-A794-15F53C1249A8}" type="parTrans" cxnId="{926FE69C-E904-42BA-8867-C1280F8A84BA}">
      <dgm:prSet/>
      <dgm:spPr/>
      <dgm:t>
        <a:bodyPr/>
        <a:lstStyle/>
        <a:p>
          <a:endParaRPr lang="en-US" sz="2000"/>
        </a:p>
      </dgm:t>
    </dgm:pt>
    <dgm:pt modelId="{A9A2E183-1E73-48CF-A05C-3E159DD1BD50}" type="sibTrans" cxnId="{926FE69C-E904-42BA-8867-C1280F8A84BA}">
      <dgm:prSet/>
      <dgm:spPr/>
      <dgm:t>
        <a:bodyPr/>
        <a:lstStyle/>
        <a:p>
          <a:endParaRPr lang="en-US" sz="2000"/>
        </a:p>
      </dgm:t>
    </dgm:pt>
    <dgm:pt modelId="{C88FA2D3-91D9-43EB-821A-8E837D5854F6}">
      <dgm:prSet phldrT="[Text]" custT="1"/>
      <dgm:spPr>
        <a:solidFill>
          <a:schemeClr val="accent2">
            <a:lumMod val="75000"/>
          </a:schemeClr>
        </a:solidFill>
      </dgm:spPr>
      <dgm:t>
        <a:bodyPr/>
        <a:lstStyle/>
        <a:p>
          <a:r>
            <a:rPr lang="en-US" sz="2000" baseline="0" dirty="0"/>
            <a:t>21</a:t>
          </a:r>
          <a:r>
            <a:rPr lang="en-US" sz="2000" baseline="30000" dirty="0"/>
            <a:t>st</a:t>
          </a:r>
          <a:r>
            <a:rPr lang="en-US" sz="2000" baseline="0" dirty="0"/>
            <a:t> Century Cures Act</a:t>
          </a:r>
          <a:endParaRPr lang="en-US" sz="2000" i="1" dirty="0"/>
        </a:p>
      </dgm:t>
    </dgm:pt>
    <dgm:pt modelId="{12695263-896E-4FEC-A9EB-09BDAD788798}" type="parTrans" cxnId="{50A24074-F77E-4164-B18F-242B145C239F}">
      <dgm:prSet/>
      <dgm:spPr/>
      <dgm:t>
        <a:bodyPr/>
        <a:lstStyle/>
        <a:p>
          <a:endParaRPr lang="en-US" sz="2000"/>
        </a:p>
      </dgm:t>
    </dgm:pt>
    <dgm:pt modelId="{D4A25A4D-7A57-41D2-867F-5D0079A728AA}" type="sibTrans" cxnId="{50A24074-F77E-4164-B18F-242B145C239F}">
      <dgm:prSet/>
      <dgm:spPr/>
      <dgm:t>
        <a:bodyPr/>
        <a:lstStyle/>
        <a:p>
          <a:endParaRPr lang="en-US" sz="2000"/>
        </a:p>
      </dgm:t>
    </dgm:pt>
    <dgm:pt modelId="{605BFBF0-9F6C-4B4F-892B-6CEBB488545B}">
      <dgm:prSet phldrT="[Text]" custT="1"/>
      <dgm:spPr>
        <a:solidFill>
          <a:srgbClr val="00B0F0"/>
        </a:solidFill>
      </dgm:spPr>
      <dgm:t>
        <a:bodyPr/>
        <a:lstStyle/>
        <a:p>
          <a:r>
            <a:rPr lang="en-US" sz="2000" baseline="0" dirty="0"/>
            <a:t>National Evaluation System for health Technology (NEST)</a:t>
          </a:r>
          <a:endParaRPr lang="en-US" sz="2000" u="none" dirty="0"/>
        </a:p>
      </dgm:t>
    </dgm:pt>
    <dgm:pt modelId="{818FDB3D-16BA-492E-BAAA-E297185CA1E2}" type="parTrans" cxnId="{0001EA78-35F1-402F-AFA3-BFE65DD440B5}">
      <dgm:prSet/>
      <dgm:spPr/>
      <dgm:t>
        <a:bodyPr/>
        <a:lstStyle/>
        <a:p>
          <a:endParaRPr lang="en-US" sz="2000"/>
        </a:p>
      </dgm:t>
    </dgm:pt>
    <dgm:pt modelId="{3FE16585-A8C7-4E15-B009-D4F2FAB50CFF}" type="sibTrans" cxnId="{0001EA78-35F1-402F-AFA3-BFE65DD440B5}">
      <dgm:prSet/>
      <dgm:spPr/>
      <dgm:t>
        <a:bodyPr/>
        <a:lstStyle/>
        <a:p>
          <a:endParaRPr lang="en-US" sz="2000"/>
        </a:p>
      </dgm:t>
    </dgm:pt>
    <dgm:pt modelId="{27C107C5-4416-414D-AC93-044E4B5573CE}">
      <dgm:prSet phldrT="[Text]" custT="1"/>
      <dgm:spPr>
        <a:solidFill>
          <a:schemeClr val="accent4"/>
        </a:solidFill>
      </dgm:spPr>
      <dgm:t>
        <a:bodyPr/>
        <a:lstStyle/>
        <a:p>
          <a:r>
            <a:rPr lang="en-US" sz="2000" i="1" dirty="0"/>
            <a:t>Guidance issued to clarify how RWE may be used to support regulatory decisions</a:t>
          </a:r>
          <a:endParaRPr lang="en-US" sz="2000" u="none" dirty="0"/>
        </a:p>
      </dgm:t>
    </dgm:pt>
    <dgm:pt modelId="{FB87DEB9-1215-4B8E-8EBB-F6C47363C4F4}" type="parTrans" cxnId="{E75E723C-821D-4E90-8859-077A9A596289}">
      <dgm:prSet/>
      <dgm:spPr/>
      <dgm:t>
        <a:bodyPr/>
        <a:lstStyle/>
        <a:p>
          <a:endParaRPr lang="en-US"/>
        </a:p>
      </dgm:t>
    </dgm:pt>
    <dgm:pt modelId="{21869A03-12B7-4C76-BBCB-B760BC030450}" type="sibTrans" cxnId="{E75E723C-821D-4E90-8859-077A9A596289}">
      <dgm:prSet/>
      <dgm:spPr/>
      <dgm:t>
        <a:bodyPr/>
        <a:lstStyle/>
        <a:p>
          <a:endParaRPr lang="en-US"/>
        </a:p>
      </dgm:t>
    </dgm:pt>
    <dgm:pt modelId="{97251F54-9DCC-4441-A002-7347968EBB0D}" type="pres">
      <dgm:prSet presAssocID="{66292AEA-DC31-4C8C-A441-13CC53753460}" presName="Name0" presStyleCnt="0">
        <dgm:presLayoutVars>
          <dgm:chMax val="7"/>
          <dgm:chPref val="7"/>
          <dgm:dir/>
        </dgm:presLayoutVars>
      </dgm:prSet>
      <dgm:spPr/>
    </dgm:pt>
    <dgm:pt modelId="{7F18F36D-68C8-4F31-ADD3-2A4339E7691C}" type="pres">
      <dgm:prSet presAssocID="{66292AEA-DC31-4C8C-A441-13CC53753460}" presName="Name1" presStyleCnt="0"/>
      <dgm:spPr/>
    </dgm:pt>
    <dgm:pt modelId="{F2E82CEF-291C-4FEA-9922-9844FCC489F5}" type="pres">
      <dgm:prSet presAssocID="{66292AEA-DC31-4C8C-A441-13CC53753460}" presName="cycle" presStyleCnt="0"/>
      <dgm:spPr/>
    </dgm:pt>
    <dgm:pt modelId="{D3A25B10-F9C6-4637-AD5D-1ACA8CF16662}" type="pres">
      <dgm:prSet presAssocID="{66292AEA-DC31-4C8C-A441-13CC53753460}" presName="srcNode" presStyleLbl="node1" presStyleIdx="0" presStyleCnt="4"/>
      <dgm:spPr/>
    </dgm:pt>
    <dgm:pt modelId="{C2DDA85D-9C2E-4CA6-BC79-010442E1D9EE}" type="pres">
      <dgm:prSet presAssocID="{66292AEA-DC31-4C8C-A441-13CC53753460}" presName="conn" presStyleLbl="parChTrans1D2" presStyleIdx="0" presStyleCnt="1"/>
      <dgm:spPr/>
    </dgm:pt>
    <dgm:pt modelId="{78AE49E9-368D-4AF0-9247-650336A7DFCE}" type="pres">
      <dgm:prSet presAssocID="{66292AEA-DC31-4C8C-A441-13CC53753460}" presName="extraNode" presStyleLbl="node1" presStyleIdx="0" presStyleCnt="4"/>
      <dgm:spPr/>
    </dgm:pt>
    <dgm:pt modelId="{F843814A-0145-414A-AA3C-C031707CE526}" type="pres">
      <dgm:prSet presAssocID="{66292AEA-DC31-4C8C-A441-13CC53753460}" presName="dstNode" presStyleLbl="node1" presStyleIdx="0" presStyleCnt="4"/>
      <dgm:spPr/>
    </dgm:pt>
    <dgm:pt modelId="{12752AB1-288C-43B5-926F-FF2A1E4DFDD9}" type="pres">
      <dgm:prSet presAssocID="{ECAC31C1-155A-4F29-BD57-2B35961A7CD4}" presName="text_1" presStyleLbl="node1" presStyleIdx="0" presStyleCnt="4" custScaleX="99754" custLinFactNeighborX="-528" custLinFactNeighborY="-936">
        <dgm:presLayoutVars>
          <dgm:bulletEnabled val="1"/>
        </dgm:presLayoutVars>
      </dgm:prSet>
      <dgm:spPr/>
    </dgm:pt>
    <dgm:pt modelId="{525C3022-A33A-44B8-BFB7-639C7A9C9C7D}" type="pres">
      <dgm:prSet presAssocID="{ECAC31C1-155A-4F29-BD57-2B35961A7CD4}" presName="accent_1" presStyleCnt="0"/>
      <dgm:spPr/>
    </dgm:pt>
    <dgm:pt modelId="{9E0DE684-FD94-4290-8888-523A1546D00F}" type="pres">
      <dgm:prSet presAssocID="{ECAC31C1-155A-4F29-BD57-2B35961A7CD4}" presName="accentRepeatNode" presStyleLbl="solidFgAcc1" presStyleIdx="0" presStyleCnt="4"/>
      <dgm:spPr/>
    </dgm:pt>
    <dgm:pt modelId="{73320C08-9302-450E-BFF8-D61EBC52E2A5}" type="pres">
      <dgm:prSet presAssocID="{C88FA2D3-91D9-43EB-821A-8E837D5854F6}" presName="text_2" presStyleLbl="node1" presStyleIdx="1" presStyleCnt="4" custScaleX="95679" custLinFactNeighborX="1017" custLinFactNeighborY="-239">
        <dgm:presLayoutVars>
          <dgm:bulletEnabled val="1"/>
        </dgm:presLayoutVars>
      </dgm:prSet>
      <dgm:spPr/>
    </dgm:pt>
    <dgm:pt modelId="{AC82D240-9ACA-4F83-8278-C1ED76FD32E2}" type="pres">
      <dgm:prSet presAssocID="{C88FA2D3-91D9-43EB-821A-8E837D5854F6}" presName="accent_2" presStyleCnt="0"/>
      <dgm:spPr/>
    </dgm:pt>
    <dgm:pt modelId="{6C791B99-A3A0-4C9A-9E8D-635163486035}" type="pres">
      <dgm:prSet presAssocID="{C88FA2D3-91D9-43EB-821A-8E837D5854F6}" presName="accentRepeatNode" presStyleLbl="solidFgAcc1" presStyleIdx="1" presStyleCnt="4"/>
      <dgm:spPr/>
    </dgm:pt>
    <dgm:pt modelId="{AC07A9AD-22BA-4B5B-A91C-BDE70BB6DADA}" type="pres">
      <dgm:prSet presAssocID="{27C107C5-4416-414D-AC93-044E4B5573CE}" presName="text_3" presStyleLbl="node1" presStyleIdx="2" presStyleCnt="4">
        <dgm:presLayoutVars>
          <dgm:bulletEnabled val="1"/>
        </dgm:presLayoutVars>
      </dgm:prSet>
      <dgm:spPr/>
    </dgm:pt>
    <dgm:pt modelId="{764E302A-79E8-415C-BEE1-B74144C441C8}" type="pres">
      <dgm:prSet presAssocID="{27C107C5-4416-414D-AC93-044E4B5573CE}" presName="accent_3" presStyleCnt="0"/>
      <dgm:spPr/>
    </dgm:pt>
    <dgm:pt modelId="{AEA3D77E-8922-4B77-B79D-2F3DE64D3AEF}" type="pres">
      <dgm:prSet presAssocID="{27C107C5-4416-414D-AC93-044E4B5573CE}" presName="accentRepeatNode" presStyleLbl="solidFgAcc1" presStyleIdx="2" presStyleCnt="4"/>
      <dgm:spPr/>
    </dgm:pt>
    <dgm:pt modelId="{ADBF9FCA-DD46-4F6B-8298-AA47BCEF829D}" type="pres">
      <dgm:prSet presAssocID="{605BFBF0-9F6C-4B4F-892B-6CEBB488545B}" presName="text_4" presStyleLbl="node1" presStyleIdx="3" presStyleCnt="4">
        <dgm:presLayoutVars>
          <dgm:bulletEnabled val="1"/>
        </dgm:presLayoutVars>
      </dgm:prSet>
      <dgm:spPr/>
    </dgm:pt>
    <dgm:pt modelId="{6EEEF8DB-879C-4289-B772-77B6E3C5F05A}" type="pres">
      <dgm:prSet presAssocID="{605BFBF0-9F6C-4B4F-892B-6CEBB488545B}" presName="accent_4" presStyleCnt="0"/>
      <dgm:spPr/>
    </dgm:pt>
    <dgm:pt modelId="{95578B1D-DC15-4989-9E59-057C75937DCC}" type="pres">
      <dgm:prSet presAssocID="{605BFBF0-9F6C-4B4F-892B-6CEBB488545B}" presName="accentRepeatNode" presStyleLbl="solidFgAcc1" presStyleIdx="3" presStyleCnt="4"/>
      <dgm:spPr/>
    </dgm:pt>
  </dgm:ptLst>
  <dgm:cxnLst>
    <dgm:cxn modelId="{2D6BD315-4D0C-4D07-89CD-D2842E10FA85}" type="presOf" srcId="{27C107C5-4416-414D-AC93-044E4B5573CE}" destId="{AC07A9AD-22BA-4B5B-A91C-BDE70BB6DADA}" srcOrd="0" destOrd="0" presId="urn:microsoft.com/office/officeart/2008/layout/VerticalCurvedList"/>
    <dgm:cxn modelId="{E75E723C-821D-4E90-8859-077A9A596289}" srcId="{66292AEA-DC31-4C8C-A441-13CC53753460}" destId="{27C107C5-4416-414D-AC93-044E4B5573CE}" srcOrd="2" destOrd="0" parTransId="{FB87DEB9-1215-4B8E-8EBB-F6C47363C4F4}" sibTransId="{21869A03-12B7-4C76-BBCB-B760BC030450}"/>
    <dgm:cxn modelId="{AE446A40-4278-4AA6-9810-95C89625FC13}" type="presOf" srcId="{A9A2E183-1E73-48CF-A05C-3E159DD1BD50}" destId="{C2DDA85D-9C2E-4CA6-BC79-010442E1D9EE}" srcOrd="0" destOrd="0" presId="urn:microsoft.com/office/officeart/2008/layout/VerticalCurvedList"/>
    <dgm:cxn modelId="{C48CDB6B-D267-49D0-9FE9-A468B318125A}" type="presOf" srcId="{66292AEA-DC31-4C8C-A441-13CC53753460}" destId="{97251F54-9DCC-4441-A002-7347968EBB0D}" srcOrd="0" destOrd="0" presId="urn:microsoft.com/office/officeart/2008/layout/VerticalCurvedList"/>
    <dgm:cxn modelId="{50A24074-F77E-4164-B18F-242B145C239F}" srcId="{66292AEA-DC31-4C8C-A441-13CC53753460}" destId="{C88FA2D3-91D9-43EB-821A-8E837D5854F6}" srcOrd="1" destOrd="0" parTransId="{12695263-896E-4FEC-A9EB-09BDAD788798}" sibTransId="{D4A25A4D-7A57-41D2-867F-5D0079A728AA}"/>
    <dgm:cxn modelId="{29CD2A57-7444-465B-BD3C-2D8002F23961}" type="presOf" srcId="{C88FA2D3-91D9-43EB-821A-8E837D5854F6}" destId="{73320C08-9302-450E-BFF8-D61EBC52E2A5}" srcOrd="0" destOrd="0" presId="urn:microsoft.com/office/officeart/2008/layout/VerticalCurvedList"/>
    <dgm:cxn modelId="{0001EA78-35F1-402F-AFA3-BFE65DD440B5}" srcId="{66292AEA-DC31-4C8C-A441-13CC53753460}" destId="{605BFBF0-9F6C-4B4F-892B-6CEBB488545B}" srcOrd="3" destOrd="0" parTransId="{818FDB3D-16BA-492E-BAAA-E297185CA1E2}" sibTransId="{3FE16585-A8C7-4E15-B009-D4F2FAB50CFF}"/>
    <dgm:cxn modelId="{C648B97E-9F81-497D-A360-CD2020F89AC4}" type="presOf" srcId="{605BFBF0-9F6C-4B4F-892B-6CEBB488545B}" destId="{ADBF9FCA-DD46-4F6B-8298-AA47BCEF829D}" srcOrd="0" destOrd="0" presId="urn:microsoft.com/office/officeart/2008/layout/VerticalCurvedList"/>
    <dgm:cxn modelId="{EA1BB586-3976-4A78-BF75-FA773A0016D3}" type="presOf" srcId="{ECAC31C1-155A-4F29-BD57-2B35961A7CD4}" destId="{12752AB1-288C-43B5-926F-FF2A1E4DFDD9}" srcOrd="0" destOrd="0" presId="urn:microsoft.com/office/officeart/2008/layout/VerticalCurvedList"/>
    <dgm:cxn modelId="{926FE69C-E904-42BA-8867-C1280F8A84BA}" srcId="{66292AEA-DC31-4C8C-A441-13CC53753460}" destId="{ECAC31C1-155A-4F29-BD57-2B35961A7CD4}" srcOrd="0" destOrd="0" parTransId="{DAAA0764-6494-4C05-A794-15F53C1249A8}" sibTransId="{A9A2E183-1E73-48CF-A05C-3E159DD1BD50}"/>
    <dgm:cxn modelId="{E3219212-028B-43F7-A77B-42842C4C8FFD}" type="presParOf" srcId="{97251F54-9DCC-4441-A002-7347968EBB0D}" destId="{7F18F36D-68C8-4F31-ADD3-2A4339E7691C}" srcOrd="0" destOrd="0" presId="urn:microsoft.com/office/officeart/2008/layout/VerticalCurvedList"/>
    <dgm:cxn modelId="{C6645A13-EE94-48EB-A8C7-5D3197D10E02}" type="presParOf" srcId="{7F18F36D-68C8-4F31-ADD3-2A4339E7691C}" destId="{F2E82CEF-291C-4FEA-9922-9844FCC489F5}" srcOrd="0" destOrd="0" presId="urn:microsoft.com/office/officeart/2008/layout/VerticalCurvedList"/>
    <dgm:cxn modelId="{A3906608-3AD4-4664-92AD-70CF0BB5DB5F}" type="presParOf" srcId="{F2E82CEF-291C-4FEA-9922-9844FCC489F5}" destId="{D3A25B10-F9C6-4637-AD5D-1ACA8CF16662}" srcOrd="0" destOrd="0" presId="urn:microsoft.com/office/officeart/2008/layout/VerticalCurvedList"/>
    <dgm:cxn modelId="{256299DD-0B3C-46AF-B09F-E4E7648BBFE9}" type="presParOf" srcId="{F2E82CEF-291C-4FEA-9922-9844FCC489F5}" destId="{C2DDA85D-9C2E-4CA6-BC79-010442E1D9EE}" srcOrd="1" destOrd="0" presId="urn:microsoft.com/office/officeart/2008/layout/VerticalCurvedList"/>
    <dgm:cxn modelId="{26206832-AC2F-418D-860A-D23742CFDB23}" type="presParOf" srcId="{F2E82CEF-291C-4FEA-9922-9844FCC489F5}" destId="{78AE49E9-368D-4AF0-9247-650336A7DFCE}" srcOrd="2" destOrd="0" presId="urn:microsoft.com/office/officeart/2008/layout/VerticalCurvedList"/>
    <dgm:cxn modelId="{F1D64CE7-4A52-4CEB-B73C-E9FA25047896}" type="presParOf" srcId="{F2E82CEF-291C-4FEA-9922-9844FCC489F5}" destId="{F843814A-0145-414A-AA3C-C031707CE526}" srcOrd="3" destOrd="0" presId="urn:microsoft.com/office/officeart/2008/layout/VerticalCurvedList"/>
    <dgm:cxn modelId="{C9307C74-6F7C-459B-B0DF-B254F8C7EF05}" type="presParOf" srcId="{7F18F36D-68C8-4F31-ADD3-2A4339E7691C}" destId="{12752AB1-288C-43B5-926F-FF2A1E4DFDD9}" srcOrd="1" destOrd="0" presId="urn:microsoft.com/office/officeart/2008/layout/VerticalCurvedList"/>
    <dgm:cxn modelId="{266251D4-F6FD-41BE-A75E-F80D9C0C897F}" type="presParOf" srcId="{7F18F36D-68C8-4F31-ADD3-2A4339E7691C}" destId="{525C3022-A33A-44B8-BFB7-639C7A9C9C7D}" srcOrd="2" destOrd="0" presId="urn:microsoft.com/office/officeart/2008/layout/VerticalCurvedList"/>
    <dgm:cxn modelId="{2B9ECC07-849A-4BA3-854D-AF0BF87344AD}" type="presParOf" srcId="{525C3022-A33A-44B8-BFB7-639C7A9C9C7D}" destId="{9E0DE684-FD94-4290-8888-523A1546D00F}" srcOrd="0" destOrd="0" presId="urn:microsoft.com/office/officeart/2008/layout/VerticalCurvedList"/>
    <dgm:cxn modelId="{92F909DF-0B6C-46A2-9E24-68F6A0FC802F}" type="presParOf" srcId="{7F18F36D-68C8-4F31-ADD3-2A4339E7691C}" destId="{73320C08-9302-450E-BFF8-D61EBC52E2A5}" srcOrd="3" destOrd="0" presId="urn:microsoft.com/office/officeart/2008/layout/VerticalCurvedList"/>
    <dgm:cxn modelId="{7D704844-8842-4EAA-95EE-B00EE7F5C8D6}" type="presParOf" srcId="{7F18F36D-68C8-4F31-ADD3-2A4339E7691C}" destId="{AC82D240-9ACA-4F83-8278-C1ED76FD32E2}" srcOrd="4" destOrd="0" presId="urn:microsoft.com/office/officeart/2008/layout/VerticalCurvedList"/>
    <dgm:cxn modelId="{D7CD59A6-5C66-4FD8-AE62-6560A504BCD8}" type="presParOf" srcId="{AC82D240-9ACA-4F83-8278-C1ED76FD32E2}" destId="{6C791B99-A3A0-4C9A-9E8D-635163486035}" srcOrd="0" destOrd="0" presId="urn:microsoft.com/office/officeart/2008/layout/VerticalCurvedList"/>
    <dgm:cxn modelId="{31E5B26E-FD28-4FE0-8C8D-5D90780CF7E3}" type="presParOf" srcId="{7F18F36D-68C8-4F31-ADD3-2A4339E7691C}" destId="{AC07A9AD-22BA-4B5B-A91C-BDE70BB6DADA}" srcOrd="5" destOrd="0" presId="urn:microsoft.com/office/officeart/2008/layout/VerticalCurvedList"/>
    <dgm:cxn modelId="{CE373E2D-E5AA-43F0-84CA-CE8677A26A60}" type="presParOf" srcId="{7F18F36D-68C8-4F31-ADD3-2A4339E7691C}" destId="{764E302A-79E8-415C-BEE1-B74144C441C8}" srcOrd="6" destOrd="0" presId="urn:microsoft.com/office/officeart/2008/layout/VerticalCurvedList"/>
    <dgm:cxn modelId="{E6D415C2-EFDD-406A-9BE4-DE32DD3D6A84}" type="presParOf" srcId="{764E302A-79E8-415C-BEE1-B74144C441C8}" destId="{AEA3D77E-8922-4B77-B79D-2F3DE64D3AEF}" srcOrd="0" destOrd="0" presId="urn:microsoft.com/office/officeart/2008/layout/VerticalCurvedList"/>
    <dgm:cxn modelId="{E7ED056F-37E9-426D-8843-F8B934F940DF}" type="presParOf" srcId="{7F18F36D-68C8-4F31-ADD3-2A4339E7691C}" destId="{ADBF9FCA-DD46-4F6B-8298-AA47BCEF829D}" srcOrd="7" destOrd="0" presId="urn:microsoft.com/office/officeart/2008/layout/VerticalCurvedList"/>
    <dgm:cxn modelId="{15447514-A356-428C-BE14-4380BB059571}" type="presParOf" srcId="{7F18F36D-68C8-4F31-ADD3-2A4339E7691C}" destId="{6EEEF8DB-879C-4289-B772-77B6E3C5F05A}" srcOrd="8" destOrd="0" presId="urn:microsoft.com/office/officeart/2008/layout/VerticalCurvedList"/>
    <dgm:cxn modelId="{8F41A94C-D4F7-47FD-A662-563E9195124F}" type="presParOf" srcId="{6EEEF8DB-879C-4289-B772-77B6E3C5F05A}" destId="{95578B1D-DC15-4989-9E59-057C75937DCC}" srcOrd="0" destOrd="0" presId="urn:microsoft.com/office/officeart/2008/layout/VerticalCurvedList"/>
  </dgm:cxnLst>
  <dgm:bg>
    <a:noFill/>
    <a:effectLst>
      <a:outerShdw blurRad="50800" dist="50800" dir="5400000" algn="ctr" rotWithShape="0">
        <a:srgbClr val="000000"/>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DA85D-9C2E-4CA6-BC79-010442E1D9EE}">
      <dsp:nvSpPr>
        <dsp:cNvPr id="0" name=""/>
        <dsp:cNvSpPr/>
      </dsp:nvSpPr>
      <dsp:spPr>
        <a:xfrm>
          <a:off x="-5416960" y="-829468"/>
          <a:ext cx="6450034" cy="6450034"/>
        </a:xfrm>
        <a:prstGeom prst="blockArc">
          <a:avLst>
            <a:gd name="adj1" fmla="val 18900000"/>
            <a:gd name="adj2" fmla="val 2700000"/>
            <a:gd name="adj3" fmla="val 335"/>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752AB1-288C-43B5-926F-FF2A1E4DFDD9}">
      <dsp:nvSpPr>
        <dsp:cNvPr id="0" name=""/>
        <dsp:cNvSpPr/>
      </dsp:nvSpPr>
      <dsp:spPr>
        <a:xfrm>
          <a:off x="509067" y="361440"/>
          <a:ext cx="7825946" cy="737062"/>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043" tIns="50800" rIns="50800" bIns="50800" numCol="1" spcCol="1270" anchor="ctr" anchorCtr="0">
          <a:noAutofit/>
        </a:bodyPr>
        <a:lstStyle/>
        <a:p>
          <a:pPr marL="0" lvl="0" indent="0" algn="l" defTabSz="889000">
            <a:lnSpc>
              <a:spcPct val="90000"/>
            </a:lnSpc>
            <a:spcBef>
              <a:spcPct val="0"/>
            </a:spcBef>
            <a:spcAft>
              <a:spcPct val="35000"/>
            </a:spcAft>
            <a:buNone/>
            <a:tabLst>
              <a:tab pos="7086600" algn="l"/>
            </a:tabLst>
          </a:pPr>
          <a:r>
            <a:rPr lang="en-US" sz="2000" kern="1200" dirty="0"/>
            <a:t>FDA Reauthorization Act (</a:t>
          </a:r>
          <a:r>
            <a:rPr lang="en-US" sz="2000" i="1" kern="1200" dirty="0"/>
            <a:t>FDARA) including MDUFA IV commitment to use of real-world evidence to support device pre/postmarket decisions</a:t>
          </a:r>
        </a:p>
      </dsp:txBody>
      <dsp:txXfrm>
        <a:off x="509067" y="361440"/>
        <a:ext cx="7825946" cy="737062"/>
      </dsp:txXfrm>
    </dsp:sp>
    <dsp:sp modelId="{9E0DE684-FD94-4290-8888-523A1546D00F}">
      <dsp:nvSpPr>
        <dsp:cNvPr id="0" name=""/>
        <dsp:cNvSpPr/>
      </dsp:nvSpPr>
      <dsp:spPr>
        <a:xfrm>
          <a:off x="80176" y="276206"/>
          <a:ext cx="921327" cy="921327"/>
        </a:xfrm>
        <a:prstGeom prst="ellipse">
          <a:avLst/>
        </a:prstGeom>
        <a:solidFill>
          <a:schemeClr val="lt1">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320C08-9302-450E-BFF8-D61EBC52E2A5}">
      <dsp:nvSpPr>
        <dsp:cNvPr id="0" name=""/>
        <dsp:cNvSpPr/>
      </dsp:nvSpPr>
      <dsp:spPr>
        <a:xfrm>
          <a:off x="1199270" y="1472363"/>
          <a:ext cx="7101937" cy="737062"/>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04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dirty="0"/>
            <a:t>21</a:t>
          </a:r>
          <a:r>
            <a:rPr lang="en-US" sz="2000" kern="1200" baseline="30000" dirty="0"/>
            <a:t>st</a:t>
          </a:r>
          <a:r>
            <a:rPr lang="en-US" sz="2000" kern="1200" baseline="0" dirty="0"/>
            <a:t> Century Cures Act</a:t>
          </a:r>
          <a:endParaRPr lang="en-US" sz="2000" i="1" kern="1200" dirty="0"/>
        </a:p>
      </dsp:txBody>
      <dsp:txXfrm>
        <a:off x="1199270" y="1472363"/>
        <a:ext cx="7101937" cy="737062"/>
      </dsp:txXfrm>
    </dsp:sp>
    <dsp:sp modelId="{6C791B99-A3A0-4C9A-9E8D-635163486035}">
      <dsp:nvSpPr>
        <dsp:cNvPr id="0" name=""/>
        <dsp:cNvSpPr/>
      </dsp:nvSpPr>
      <dsp:spPr>
        <a:xfrm>
          <a:off x="502751" y="1381991"/>
          <a:ext cx="921327" cy="921327"/>
        </a:xfrm>
        <a:prstGeom prst="ellipse">
          <a:avLst/>
        </a:prstGeom>
        <a:solidFill>
          <a:schemeClr val="lt1">
            <a:hueOff val="0"/>
            <a:satOff val="0"/>
            <a:lumOff val="0"/>
            <a:alphaOff val="0"/>
          </a:schemeClr>
        </a:solidFill>
        <a:ln w="12700" cap="flat" cmpd="sng" algn="ctr">
          <a:solidFill>
            <a:schemeClr val="accent1">
              <a:shade val="50000"/>
              <a:hueOff val="201247"/>
              <a:satOff val="-4901"/>
              <a:lumOff val="2144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07A9AD-22BA-4B5B-A91C-BDE70BB6DADA}">
      <dsp:nvSpPr>
        <dsp:cNvPr id="0" name=""/>
        <dsp:cNvSpPr/>
      </dsp:nvSpPr>
      <dsp:spPr>
        <a:xfrm>
          <a:off x="963415" y="2579909"/>
          <a:ext cx="7422671" cy="73706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043" tIns="50800" rIns="50800" bIns="50800" numCol="1" spcCol="1270" anchor="ctr" anchorCtr="0">
          <a:noAutofit/>
        </a:bodyPr>
        <a:lstStyle/>
        <a:p>
          <a:pPr marL="0" lvl="0" indent="0" algn="l" defTabSz="889000">
            <a:lnSpc>
              <a:spcPct val="90000"/>
            </a:lnSpc>
            <a:spcBef>
              <a:spcPct val="0"/>
            </a:spcBef>
            <a:spcAft>
              <a:spcPct val="35000"/>
            </a:spcAft>
            <a:buNone/>
          </a:pPr>
          <a:r>
            <a:rPr lang="en-US" sz="2000" i="1" kern="1200" dirty="0"/>
            <a:t>Guidance issued to clarify how RWE may be used to support regulatory decisions</a:t>
          </a:r>
          <a:endParaRPr lang="en-US" sz="2000" u="none" kern="1200" dirty="0"/>
        </a:p>
      </dsp:txBody>
      <dsp:txXfrm>
        <a:off x="963415" y="2579909"/>
        <a:ext cx="7422671" cy="737062"/>
      </dsp:txXfrm>
    </dsp:sp>
    <dsp:sp modelId="{AEA3D77E-8922-4B77-B79D-2F3DE64D3AEF}">
      <dsp:nvSpPr>
        <dsp:cNvPr id="0" name=""/>
        <dsp:cNvSpPr/>
      </dsp:nvSpPr>
      <dsp:spPr>
        <a:xfrm>
          <a:off x="502751" y="2487777"/>
          <a:ext cx="921327" cy="921327"/>
        </a:xfrm>
        <a:prstGeom prst="ellipse">
          <a:avLst/>
        </a:prstGeom>
        <a:solidFill>
          <a:schemeClr val="lt1">
            <a:hueOff val="0"/>
            <a:satOff val="0"/>
            <a:lumOff val="0"/>
            <a:alphaOff val="0"/>
          </a:schemeClr>
        </a:solidFill>
        <a:ln w="12700" cap="flat" cmpd="sng" algn="ctr">
          <a:solidFill>
            <a:schemeClr val="accent1">
              <a:shade val="50000"/>
              <a:hueOff val="402493"/>
              <a:satOff val="-9802"/>
              <a:lumOff val="428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BF9FCA-DD46-4F6B-8298-AA47BCEF829D}">
      <dsp:nvSpPr>
        <dsp:cNvPr id="0" name=""/>
        <dsp:cNvSpPr/>
      </dsp:nvSpPr>
      <dsp:spPr>
        <a:xfrm>
          <a:off x="540840" y="3685695"/>
          <a:ext cx="7845245" cy="737062"/>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504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dirty="0"/>
            <a:t>National Evaluation System for health Technology (NEST)</a:t>
          </a:r>
          <a:endParaRPr lang="en-US" sz="2000" u="none" kern="1200" dirty="0"/>
        </a:p>
      </dsp:txBody>
      <dsp:txXfrm>
        <a:off x="540840" y="3685695"/>
        <a:ext cx="7845245" cy="737062"/>
      </dsp:txXfrm>
    </dsp:sp>
    <dsp:sp modelId="{95578B1D-DC15-4989-9E59-057C75937DCC}">
      <dsp:nvSpPr>
        <dsp:cNvPr id="0" name=""/>
        <dsp:cNvSpPr/>
      </dsp:nvSpPr>
      <dsp:spPr>
        <a:xfrm>
          <a:off x="80176" y="3593562"/>
          <a:ext cx="921327" cy="921327"/>
        </a:xfrm>
        <a:prstGeom prst="ellipse">
          <a:avLst/>
        </a:prstGeom>
        <a:solidFill>
          <a:schemeClr val="lt1">
            <a:hueOff val="0"/>
            <a:satOff val="0"/>
            <a:lumOff val="0"/>
            <a:alphaOff val="0"/>
          </a:schemeClr>
        </a:solidFill>
        <a:ln w="12700" cap="flat" cmpd="sng" algn="ctr">
          <a:solidFill>
            <a:schemeClr val="accent1">
              <a:shade val="50000"/>
              <a:hueOff val="201247"/>
              <a:satOff val="-4901"/>
              <a:lumOff val="2144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360" units="cm"/>
          <inkml:channel name="Y" type="integer" max="1050" units="cm"/>
        </inkml:traceFormat>
        <inkml:channelProperties>
          <inkml:channelProperty channel="X" name="resolution" value="56.66105" units="1/cm"/>
          <inkml:channelProperty channel="Y" name="resolution" value="28.37838" units="1/cm"/>
        </inkml:channelProperties>
      </inkml:inkSource>
      <inkml:timestamp xml:id="ts0" timeString="2020-01-07T20:08:35.897"/>
    </inkml:context>
    <inkml:brush xml:id="br0">
      <inkml:brushProperty name="width" value="0.08333" units="cm"/>
      <inkml:brushProperty name="height" value="0.08333" units="cm"/>
      <inkml:brushProperty name="fitToCurv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20:15:37.619"/>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20:15:38.470"/>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3T20:15:39.797"/>
    </inkml:context>
    <inkml:brush xml:id="br0">
      <inkml:brushProperty name="width" value="0.05" units="cm"/>
      <inkml:brushProperty name="height" value="0.0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A1C42-62E4-43DB-84D3-2A3B95393600}" type="datetimeFigureOut">
              <a:rPr lang="en-US" smtClean="0"/>
              <a:t>11/15/2020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0BAC3-F343-458A-A08A-BAAF8E94794B}" type="slidenum">
              <a:rPr lang="en-US" smtClean="0"/>
              <a:t>‹#›</a:t>
            </a:fld>
            <a:endParaRPr lang="en-US"/>
          </a:p>
        </p:txBody>
      </p:sp>
    </p:spTree>
    <p:extLst>
      <p:ext uri="{BB962C8B-B14F-4D97-AF65-F5344CB8AC3E}">
        <p14:creationId xmlns:p14="http://schemas.microsoft.com/office/powerpoint/2010/main" val="3362566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s.fda.gov/fdavoice/index.php/2018/07/fda-budget-matters-a-cross-cutting-data-enterprise-for-real-world-evidenc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s.fda.gov/fdavoice/index.php/2018/07/fda-budget-matters-a-cross-cutting-data-enterprise-for-real-world-evidenc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s.fda.gov/fdavoice/index.php/2018/07/fda-budget-matters-a-cross-cutting-data-enterprise-for-real-world-evidenc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7851FDE1-28B0-479E-8B69-D0BA6A9FAF5D}"/>
              </a:ext>
            </a:extLst>
          </p:cNvPr>
          <p:cNvSpPr>
            <a:spLocks noGrp="1" noRot="1" noChangeAspect="1" noChangeArrowheads="1" noTextEdit="1"/>
          </p:cNvSpPr>
          <p:nvPr>
            <p:ph type="sldImg"/>
          </p:nvPr>
        </p:nvSpPr>
        <p:spPr>
          <a:ln/>
        </p:spPr>
      </p:sp>
      <p:sp>
        <p:nvSpPr>
          <p:cNvPr id="128003" name="Notes Placeholder 2">
            <a:extLst>
              <a:ext uri="{FF2B5EF4-FFF2-40B4-BE49-F238E27FC236}">
                <a16:creationId xmlns:a16="http://schemas.microsoft.com/office/drawing/2014/main" id="{1CECD554-C23B-4EB3-9534-90BF2B9E5D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4201BD33-A523-488E-9EEC-BC2EF6CAD2BB}"/>
              </a:ext>
            </a:extLst>
          </p:cNvPr>
          <p:cNvSpPr>
            <a:spLocks noGrp="1"/>
          </p:cNvSpPr>
          <p:nvPr>
            <p:ph type="sldNum" sz="quarter" idx="5"/>
          </p:nvPr>
        </p:nvSpPr>
        <p:spPr/>
        <p:txBody>
          <a:bodyPr/>
          <a:lstStyle/>
          <a:p>
            <a:pPr>
              <a:defRPr/>
            </a:pPr>
            <a:fld id="{2E6593BD-25D6-4B7F-9156-56DF626C212B}" type="slidenum">
              <a:rPr lang="en-US" altLang="en-US" smtClean="0"/>
              <a:pPr>
                <a:defRPr/>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3F113459-E4A7-4B76-A5FB-2B5FC9FD4D2D}"/>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8CD41BCD-A5E6-41EA-AF36-B4D5F1F33842}"/>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2800" dirty="0"/>
              <a:t>Under the right conditions, data derived from such real world sources can be leveraged to provide valid scientific evidence and support regulatory decisions.  This is possible if underlying RWD has been accurately and reliably captured.  Clinical judgement is paramount in assessing data quality.  </a:t>
            </a:r>
          </a:p>
          <a:p>
            <a:pPr>
              <a:defRPr/>
            </a:pPr>
            <a:endParaRPr lang="en-US" sz="2800" dirty="0"/>
          </a:p>
          <a:p>
            <a:pPr>
              <a:defRPr/>
            </a:pPr>
            <a:r>
              <a:rPr lang="en-US" sz="2800" dirty="0"/>
              <a:t>There may be inherent bias that could limit the value of RWD for drawing causal inferences between medical device exposures and outcomes. </a:t>
            </a:r>
          </a:p>
          <a:p>
            <a:pPr>
              <a:defRPr/>
            </a:pPr>
            <a:endParaRPr lang="en-US" sz="2800" dirty="0"/>
          </a:p>
          <a:p>
            <a:pPr>
              <a:defRPr/>
            </a:pPr>
            <a:r>
              <a:rPr lang="en-US" sz="2800" dirty="0"/>
              <a:t>**Today we focus on statistical methodology for prospective investigational study where to mitigate potential bias, it is important to have </a:t>
            </a:r>
          </a:p>
          <a:p>
            <a:pPr marL="457200" indent="-457200">
              <a:buFontTx/>
              <a:buChar char="-"/>
              <a:defRPr/>
            </a:pPr>
            <a:r>
              <a:rPr lang="en-US" sz="2800" dirty="0"/>
              <a:t>access to patient-level RWD and </a:t>
            </a:r>
          </a:p>
          <a:p>
            <a:pPr marL="457200" indent="-457200">
              <a:buFontTx/>
              <a:buChar char="-"/>
              <a:defRPr/>
            </a:pPr>
            <a:r>
              <a:rPr lang="en-US" sz="2800" dirty="0"/>
              <a:t>carefully design the study in prospective manner.  </a:t>
            </a:r>
          </a:p>
          <a:p>
            <a:pPr>
              <a:defRPr/>
            </a:pPr>
            <a:endParaRPr lang="en-US" sz="2800" dirty="0"/>
          </a:p>
          <a:p>
            <a:pPr>
              <a:defRPr/>
            </a:pPr>
            <a:endParaRPr lang="en-US" sz="2800" dirty="0"/>
          </a:p>
          <a:p>
            <a:pPr>
              <a:defRPr/>
            </a:pPr>
            <a:endParaRPr lang="en-US" sz="2800" dirty="0"/>
          </a:p>
          <a:p>
            <a:pPr>
              <a:defRPr/>
            </a:pPr>
            <a:r>
              <a:rPr lang="en-US" sz="2800" dirty="0"/>
              <a:t>==========================</a:t>
            </a:r>
          </a:p>
          <a:p>
            <a:pPr>
              <a:defRPr/>
            </a:pPr>
            <a:r>
              <a:rPr lang="en-US" sz="2800" dirty="0"/>
              <a:t>regardless of whether the RWD are already collected (retrospective) or if they are to be collected in the future (prospective design), it is important that a study protocol and analysis plan be created prior to accessing, retrieving, and analyzing RWD. </a:t>
            </a:r>
            <a:endParaRPr lang="en-US" altLang="en-US" dirty="0"/>
          </a:p>
          <a:p>
            <a:pPr>
              <a:defRPr/>
            </a:pPr>
            <a:endParaRPr lang="en-US" altLang="en-US" dirty="0"/>
          </a:p>
        </p:txBody>
      </p:sp>
      <p:sp>
        <p:nvSpPr>
          <p:cNvPr id="4" name="Slide Number Placeholder 3">
            <a:extLst>
              <a:ext uri="{FF2B5EF4-FFF2-40B4-BE49-F238E27FC236}">
                <a16:creationId xmlns:a16="http://schemas.microsoft.com/office/drawing/2014/main" id="{F7378DF8-9784-4826-A1D0-5050957DF7C6}"/>
              </a:ext>
            </a:extLst>
          </p:cNvPr>
          <p:cNvSpPr>
            <a:spLocks noGrp="1"/>
          </p:cNvSpPr>
          <p:nvPr>
            <p:ph type="sldNum" sz="quarter" idx="5"/>
          </p:nvPr>
        </p:nvSpPr>
        <p:spPr/>
        <p:txBody>
          <a:bodyPr/>
          <a:lstStyle/>
          <a:p>
            <a:pPr>
              <a:defRPr/>
            </a:pPr>
            <a:fld id="{CDB0A7E3-CFD6-4228-9074-CC7CC907ED19}" type="slidenum">
              <a:rPr lang="en-US" altLang="en-US" smtClean="0"/>
              <a:pPr>
                <a:defRPr/>
              </a:pPr>
              <a:t>16</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B48CCD8B-7660-41A7-85B7-1595AF376608}"/>
              </a:ext>
            </a:extLst>
          </p:cNvPr>
          <p:cNvSpPr>
            <a:spLocks noGrp="1" noRot="1" noChangeAspect="1" noChangeArrowheads="1" noTextEdit="1"/>
          </p:cNvSpPr>
          <p:nvPr>
            <p:ph type="sldImg"/>
          </p:nvPr>
        </p:nvSpPr>
        <p:spPr>
          <a:ln/>
        </p:spPr>
      </p:sp>
      <p:sp>
        <p:nvSpPr>
          <p:cNvPr id="142339" name="Notes Placeholder 2">
            <a:extLst>
              <a:ext uri="{FF2B5EF4-FFF2-40B4-BE49-F238E27FC236}">
                <a16:creationId xmlns:a16="http://schemas.microsoft.com/office/drawing/2014/main" id="{1FEE7306-896B-4FF7-8913-05A6FAAA2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DBCABEFE-931F-452A-B282-E757DACA0EED}"/>
              </a:ext>
            </a:extLst>
          </p:cNvPr>
          <p:cNvSpPr>
            <a:spLocks noGrp="1"/>
          </p:cNvSpPr>
          <p:nvPr>
            <p:ph type="sldNum" sz="quarter" idx="5"/>
          </p:nvPr>
        </p:nvSpPr>
        <p:spPr/>
        <p:txBody>
          <a:bodyPr/>
          <a:lstStyle/>
          <a:p>
            <a:pPr>
              <a:defRPr/>
            </a:pPr>
            <a:fld id="{CE3536D5-2147-4CF8-A55B-F1B6DDF40498}" type="slidenum">
              <a:rPr lang="en-US" altLang="en-US" smtClean="0"/>
              <a:pPr>
                <a:defRPr/>
              </a:pPr>
              <a:t>17</a:t>
            </a:fld>
            <a:endParaRPr lang="en-US" altLang="en-US"/>
          </a:p>
        </p:txBody>
      </p:sp>
    </p:spTree>
    <p:extLst>
      <p:ext uri="{BB962C8B-B14F-4D97-AF65-F5344CB8AC3E}">
        <p14:creationId xmlns:p14="http://schemas.microsoft.com/office/powerpoint/2010/main" val="3521061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B48CCD8B-7660-41A7-85B7-1595AF376608}"/>
              </a:ext>
            </a:extLst>
          </p:cNvPr>
          <p:cNvSpPr>
            <a:spLocks noGrp="1" noRot="1" noChangeAspect="1" noChangeArrowheads="1" noTextEdit="1"/>
          </p:cNvSpPr>
          <p:nvPr>
            <p:ph type="sldImg"/>
          </p:nvPr>
        </p:nvSpPr>
        <p:spPr>
          <a:ln/>
        </p:spPr>
      </p:sp>
      <p:sp>
        <p:nvSpPr>
          <p:cNvPr id="142339" name="Notes Placeholder 2">
            <a:extLst>
              <a:ext uri="{FF2B5EF4-FFF2-40B4-BE49-F238E27FC236}">
                <a16:creationId xmlns:a16="http://schemas.microsoft.com/office/drawing/2014/main" id="{1FEE7306-896B-4FF7-8913-05A6FAAA2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DBCABEFE-931F-452A-B282-E757DACA0EED}"/>
              </a:ext>
            </a:extLst>
          </p:cNvPr>
          <p:cNvSpPr>
            <a:spLocks noGrp="1"/>
          </p:cNvSpPr>
          <p:nvPr>
            <p:ph type="sldNum" sz="quarter" idx="5"/>
          </p:nvPr>
        </p:nvSpPr>
        <p:spPr/>
        <p:txBody>
          <a:bodyPr/>
          <a:lstStyle/>
          <a:p>
            <a:pPr>
              <a:defRPr/>
            </a:pPr>
            <a:fld id="{CE3536D5-2147-4CF8-A55B-F1B6DDF40498}" type="slidenum">
              <a:rPr lang="en-US" altLang="en-US" smtClean="0"/>
              <a:pPr>
                <a:defRPr/>
              </a:pPr>
              <a:t>18</a:t>
            </a:fld>
            <a:endParaRPr lang="en-US" altLang="en-US"/>
          </a:p>
        </p:txBody>
      </p:sp>
    </p:spTree>
    <p:extLst>
      <p:ext uri="{BB962C8B-B14F-4D97-AF65-F5344CB8AC3E}">
        <p14:creationId xmlns:p14="http://schemas.microsoft.com/office/powerpoint/2010/main" val="4089155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B3AA80CA-94B4-489E-8DCE-BEF098EA1AA0}"/>
              </a:ext>
            </a:extLst>
          </p:cNvPr>
          <p:cNvSpPr>
            <a:spLocks noGrp="1" noRot="1" noChangeAspect="1" noChangeArrowheads="1" noTextEdit="1"/>
          </p:cNvSpPr>
          <p:nvPr>
            <p:ph type="sldImg"/>
          </p:nvPr>
        </p:nvSpPr>
        <p:spPr>
          <a:ln/>
        </p:spPr>
      </p:sp>
      <p:sp>
        <p:nvSpPr>
          <p:cNvPr id="153603" name="Notes Placeholder 2">
            <a:extLst>
              <a:ext uri="{FF2B5EF4-FFF2-40B4-BE49-F238E27FC236}">
                <a16:creationId xmlns:a16="http://schemas.microsoft.com/office/drawing/2014/main" id="{647CBE7F-707C-4434-8BB3-23AFB7C3A8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0984DD3B-61C0-4208-B6C9-97BB9312558C}"/>
              </a:ext>
            </a:extLst>
          </p:cNvPr>
          <p:cNvSpPr>
            <a:spLocks noGrp="1"/>
          </p:cNvSpPr>
          <p:nvPr>
            <p:ph type="sldNum" sz="quarter" idx="5"/>
          </p:nvPr>
        </p:nvSpPr>
        <p:spPr/>
        <p:txBody>
          <a:bodyPr/>
          <a:lstStyle/>
          <a:p>
            <a:pPr defTabSz="457200" eaLnBrk="1" fontAlgn="auto" hangingPunct="1">
              <a:spcBef>
                <a:spcPts val="0"/>
              </a:spcBef>
              <a:spcAft>
                <a:spcPts val="0"/>
              </a:spcAft>
              <a:defRPr/>
            </a:pPr>
            <a:fld id="{F1E74EA8-3306-4901-93D0-434F943F6658}" type="slidenum">
              <a:rPr lang="en-US" smtClean="0">
                <a:solidFill>
                  <a:prstClr val="black"/>
                </a:solidFill>
                <a:latin typeface="Calibri"/>
              </a:rPr>
              <a:pPr defTabSz="457200" eaLnBrk="1" fontAlgn="auto" hangingPunct="1">
                <a:spcBef>
                  <a:spcPts val="0"/>
                </a:spcBef>
                <a:spcAft>
                  <a:spcPts val="0"/>
                </a:spcAft>
                <a:defRPr/>
              </a:pPr>
              <a:t>20</a:t>
            </a:fld>
            <a:endParaRPr lang="en-US">
              <a:solidFill>
                <a:prstClr val="black"/>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a:extLst>
              <a:ext uri="{FF2B5EF4-FFF2-40B4-BE49-F238E27FC236}">
                <a16:creationId xmlns:a16="http://schemas.microsoft.com/office/drawing/2014/main" id="{5D6A9944-1D09-49F6-A103-2F6E9366D487}"/>
              </a:ext>
            </a:extLst>
          </p:cNvPr>
          <p:cNvSpPr>
            <a:spLocks noGrp="1" noRot="1" noChangeAspect="1" noChangeArrowheads="1" noTextEdit="1"/>
          </p:cNvSpPr>
          <p:nvPr>
            <p:ph type="sldImg"/>
          </p:nvPr>
        </p:nvSpPr>
        <p:spPr>
          <a:ln/>
        </p:spPr>
      </p:sp>
      <p:sp>
        <p:nvSpPr>
          <p:cNvPr id="158723" name="Notes Placeholder 2">
            <a:extLst>
              <a:ext uri="{FF2B5EF4-FFF2-40B4-BE49-F238E27FC236}">
                <a16:creationId xmlns:a16="http://schemas.microsoft.com/office/drawing/2014/main" id="{8EFFB485-BAA5-45B5-B07F-03C0DCA05E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Cambria Math" panose="02040503050406030204" pitchFamily="18" charset="0"/>
              </a:rPr>
              <a:t>𝜆</a:t>
            </a:r>
            <a:r>
              <a:rPr lang="en-US" altLang="en-US"/>
              <a:t> and </a:t>
            </a:r>
            <a:r>
              <a:rPr lang="en-US" altLang="en-US">
                <a:latin typeface="Cambria Math" panose="02040503050406030204" pitchFamily="18" charset="0"/>
              </a:rPr>
              <a:t>𝑘</a:t>
            </a:r>
            <a:r>
              <a:rPr lang="en-US" altLang="en-US"/>
              <a:t> are specified such that the type I error and power can be reached at desired values.</a:t>
            </a:r>
          </a:p>
        </p:txBody>
      </p:sp>
      <p:sp>
        <p:nvSpPr>
          <p:cNvPr id="4" name="Slide Number Placeholder 3">
            <a:extLst>
              <a:ext uri="{FF2B5EF4-FFF2-40B4-BE49-F238E27FC236}">
                <a16:creationId xmlns:a16="http://schemas.microsoft.com/office/drawing/2014/main" id="{132D2804-9C0C-4DA7-BCB4-10939A2CABEF}"/>
              </a:ext>
            </a:extLst>
          </p:cNvPr>
          <p:cNvSpPr>
            <a:spLocks noGrp="1"/>
          </p:cNvSpPr>
          <p:nvPr>
            <p:ph type="sldNum" sz="quarter" idx="5"/>
          </p:nvPr>
        </p:nvSpPr>
        <p:spPr/>
        <p:txBody>
          <a:bodyPr/>
          <a:lstStyle/>
          <a:p>
            <a:pPr defTabSz="457200" eaLnBrk="1" fontAlgn="auto" hangingPunct="1">
              <a:spcBef>
                <a:spcPts val="0"/>
              </a:spcBef>
              <a:spcAft>
                <a:spcPts val="0"/>
              </a:spcAft>
              <a:defRPr/>
            </a:pPr>
            <a:fld id="{F68AB76F-046A-40ED-802A-A0612DE9A2F3}" type="slidenum">
              <a:rPr lang="en-US" smtClean="0">
                <a:solidFill>
                  <a:prstClr val="black"/>
                </a:solidFill>
                <a:latin typeface="Calibri"/>
              </a:rPr>
              <a:pPr defTabSz="457200" eaLnBrk="1" fontAlgn="auto" hangingPunct="1">
                <a:spcBef>
                  <a:spcPts val="0"/>
                </a:spcBef>
                <a:spcAft>
                  <a:spcPts val="0"/>
                </a:spcAft>
                <a:defRPr/>
              </a:pPr>
              <a:t>24</a:t>
            </a:fld>
            <a:endParaRPr lang="en-US">
              <a:solidFill>
                <a:prstClr val="black"/>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a:extLst>
              <a:ext uri="{FF2B5EF4-FFF2-40B4-BE49-F238E27FC236}">
                <a16:creationId xmlns:a16="http://schemas.microsoft.com/office/drawing/2014/main" id="{DC616A0B-51CD-484A-A32D-536ED193738A}"/>
              </a:ext>
            </a:extLst>
          </p:cNvPr>
          <p:cNvSpPr>
            <a:spLocks noGrp="1" noRot="1" noChangeAspect="1" noChangeArrowheads="1" noTextEdit="1"/>
          </p:cNvSpPr>
          <p:nvPr>
            <p:ph type="sldImg"/>
          </p:nvPr>
        </p:nvSpPr>
        <p:spPr>
          <a:ln/>
        </p:spPr>
      </p:sp>
      <p:sp>
        <p:nvSpPr>
          <p:cNvPr id="161795" name="Notes Placeholder 2">
            <a:extLst>
              <a:ext uri="{FF2B5EF4-FFF2-40B4-BE49-F238E27FC236}">
                <a16:creationId xmlns:a16="http://schemas.microsoft.com/office/drawing/2014/main" id="{7EAE9D8F-3E6D-4E1F-936B-C9F67A137E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FF65421F-91BE-49D1-845E-6B4C6A7A54E0}"/>
              </a:ext>
            </a:extLst>
          </p:cNvPr>
          <p:cNvSpPr>
            <a:spLocks noGrp="1"/>
          </p:cNvSpPr>
          <p:nvPr>
            <p:ph type="sldNum" sz="quarter" idx="5"/>
          </p:nvPr>
        </p:nvSpPr>
        <p:spPr/>
        <p:txBody>
          <a:bodyPr/>
          <a:lstStyle/>
          <a:p>
            <a:pPr>
              <a:defRPr/>
            </a:pPr>
            <a:fld id="{A115EED9-C227-4A4B-B35B-A2B2D14E27C8}" type="slidenum">
              <a:rPr lang="en-US" smtClean="0"/>
              <a:pPr>
                <a:defRPr/>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87384AFD-2491-42D1-897D-1D91A934AABC}"/>
              </a:ext>
            </a:extLst>
          </p:cNvPr>
          <p:cNvSpPr>
            <a:spLocks noGrp="1" noRot="1" noChangeAspect="1" noChangeArrowheads="1" noTextEdit="1"/>
          </p:cNvSpPr>
          <p:nvPr>
            <p:ph type="sldImg"/>
          </p:nvPr>
        </p:nvSpPr>
        <p:spPr>
          <a:ln/>
        </p:spPr>
      </p:sp>
      <p:sp>
        <p:nvSpPr>
          <p:cNvPr id="167939" name="Notes Placeholder 2">
            <a:extLst>
              <a:ext uri="{FF2B5EF4-FFF2-40B4-BE49-F238E27FC236}">
                <a16:creationId xmlns:a16="http://schemas.microsoft.com/office/drawing/2014/main" id="{308C6C73-3B0E-4324-9709-D33206EC32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get back to our example and see how this is done.  In this example submission and in many other similar submissions where control arm is constructed using RWD, similar steps are followed.</a:t>
            </a:r>
          </a:p>
          <a:p>
            <a:endParaRPr lang="en-US" altLang="en-US"/>
          </a:p>
          <a:p>
            <a:r>
              <a:rPr lang="en-US" altLang="en-US"/>
              <a:t>Sapien 3 N ---</a:t>
            </a:r>
          </a:p>
          <a:p>
            <a:r>
              <a:rPr lang="en-US" altLang="en-US"/>
              <a:t>The sponsor first submitted an IDE study proposal for their second-generation device. They proposed to conduct a non-randomized study, using the control arm in a previous randomized controlled trial for their first-generation device as the historical control arm for the proposed study. They planned to enroll patients prospectively into the investigational device arm.  The protocol provided details of how propensity score design will be implemented.  </a:t>
            </a:r>
          </a:p>
        </p:txBody>
      </p:sp>
      <p:sp>
        <p:nvSpPr>
          <p:cNvPr id="15364" name="Slide Number Placeholder 3">
            <a:extLst>
              <a:ext uri="{FF2B5EF4-FFF2-40B4-BE49-F238E27FC236}">
                <a16:creationId xmlns:a16="http://schemas.microsoft.com/office/drawing/2014/main" id="{27F841D9-D366-4F14-AD6D-5371112F0D68}"/>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defRPr/>
            </a:pPr>
            <a:fld id="{C9CE4B95-3AB0-4F90-98ED-6B994DC2F93F}" type="slidenum">
              <a:rPr lang="en-US" altLang="en-US" smtClean="0"/>
              <a:pPr>
                <a:spcBef>
                  <a:spcPct val="0"/>
                </a:spcBef>
                <a:defRPr/>
              </a:pPr>
              <a:t>31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a:extLst>
              <a:ext uri="{FF2B5EF4-FFF2-40B4-BE49-F238E27FC236}">
                <a16:creationId xmlns:a16="http://schemas.microsoft.com/office/drawing/2014/main" id="{8B507180-E654-4440-8175-C39960120C4A}"/>
              </a:ext>
            </a:extLst>
          </p:cNvPr>
          <p:cNvSpPr>
            <a:spLocks noGrp="1" noRot="1" noChangeAspect="1" noChangeArrowheads="1" noTextEdit="1"/>
          </p:cNvSpPr>
          <p:nvPr>
            <p:ph type="sldImg"/>
          </p:nvPr>
        </p:nvSpPr>
        <p:spPr>
          <a:ln/>
        </p:spPr>
      </p:sp>
      <p:sp>
        <p:nvSpPr>
          <p:cNvPr id="169987" name="Notes Placeholder 2">
            <a:extLst>
              <a:ext uri="{FF2B5EF4-FFF2-40B4-BE49-F238E27FC236}">
                <a16:creationId xmlns:a16="http://schemas.microsoft.com/office/drawing/2014/main" id="{DD3DDEE6-9D93-4A3F-BFEC-E83DF136ED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Let’s get back to our example and see how this is done.  In this example submission and in many other similar submissions where control arm is constructed using RWD, similar steps are followed.</a:t>
            </a:r>
          </a:p>
          <a:p>
            <a:endParaRPr lang="en-US" altLang="en-US"/>
          </a:p>
          <a:p>
            <a:r>
              <a:rPr lang="en-US" altLang="en-US"/>
              <a:t>Sapien 3 N ---</a:t>
            </a:r>
          </a:p>
          <a:p>
            <a:r>
              <a:rPr lang="en-US" altLang="en-US"/>
              <a:t>The sponsor first submitted an IDE study proposal for their second-generation device. They proposed to conduct a non-randomized study, using the control arm in a previous randomized controlled trial for their first-generation device as the historical control arm for the proposed study. They planned to enroll patients prospectively into the investigational device arm.  The protocol provided details of how propensity score design will be implemented.  </a:t>
            </a:r>
          </a:p>
        </p:txBody>
      </p:sp>
      <p:sp>
        <p:nvSpPr>
          <p:cNvPr id="15364" name="Slide Number Placeholder 3">
            <a:extLst>
              <a:ext uri="{FF2B5EF4-FFF2-40B4-BE49-F238E27FC236}">
                <a16:creationId xmlns:a16="http://schemas.microsoft.com/office/drawing/2014/main" id="{27F841D9-D366-4F14-AD6D-5371112F0D68}"/>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defRPr/>
            </a:pPr>
            <a:fld id="{6BD48231-97E4-4C6B-8057-64F94E6E84E7}" type="slidenum">
              <a:rPr lang="en-US" altLang="en-US" smtClean="0">
                <a:solidFill>
                  <a:srgbClr val="000000"/>
                </a:solidFill>
              </a:rPr>
              <a:pPr>
                <a:spcBef>
                  <a:spcPct val="0"/>
                </a:spcBef>
                <a:defRPr/>
              </a:pPr>
              <a:t>32</a:t>
            </a:fld>
            <a:endParaRPr lang="en-US"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a:extLst>
              <a:ext uri="{FF2B5EF4-FFF2-40B4-BE49-F238E27FC236}">
                <a16:creationId xmlns:a16="http://schemas.microsoft.com/office/drawing/2014/main" id="{79F777AA-C12C-4224-8612-D272CB8269A3}"/>
              </a:ext>
            </a:extLst>
          </p:cNvPr>
          <p:cNvSpPr>
            <a:spLocks noGrp="1" noRot="1" noChangeAspect="1" noChangeArrowheads="1" noTextEdit="1"/>
          </p:cNvSpPr>
          <p:nvPr>
            <p:ph type="sldImg"/>
          </p:nvPr>
        </p:nvSpPr>
        <p:spPr>
          <a:ln/>
        </p:spPr>
      </p:sp>
      <p:sp>
        <p:nvSpPr>
          <p:cNvPr id="172035" name="Notes Placeholder 2">
            <a:extLst>
              <a:ext uri="{FF2B5EF4-FFF2-40B4-BE49-F238E27FC236}">
                <a16:creationId xmlns:a16="http://schemas.microsoft.com/office/drawing/2014/main" id="{0F3605DA-0942-4DDA-9099-563B0405EF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is Propensity score? Make the definition specific… </a:t>
            </a:r>
          </a:p>
          <a:p>
            <a:r>
              <a:rPr lang="en-US" altLang="en-US"/>
              <a:t> In a study consisting of two treatment groups A and B, a patient’s propensity score is defined as the probability that a patient receives treatment group A rather than treatment group B, conditioning on a collection of baseline covariates. </a:t>
            </a:r>
          </a:p>
          <a:p>
            <a:endParaRPr lang="en-US" altLang="en-US"/>
          </a:p>
          <a:p>
            <a:r>
              <a:rPr lang="en-US" altLang="en-US"/>
              <a:t>For example, given a list of key baseline covariates age, gender, NYHA, Prior PCI, Ejection Fraction,… that are observed both for investigational device arm and historical control arm, a logistic regression model is build to estimate the propensity score for each patient. </a:t>
            </a:r>
          </a:p>
        </p:txBody>
      </p:sp>
      <p:sp>
        <p:nvSpPr>
          <p:cNvPr id="10244" name="Slide Number Placeholder 3">
            <a:extLst>
              <a:ext uri="{FF2B5EF4-FFF2-40B4-BE49-F238E27FC236}">
                <a16:creationId xmlns:a16="http://schemas.microsoft.com/office/drawing/2014/main" id="{AA92F869-57F3-4F31-972E-D5FA464FF03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defRPr/>
            </a:pPr>
            <a:fld id="{8BB4AEB3-6ECC-4826-A489-4BCD5287C2BB}" type="slidenum">
              <a:rPr lang="en-US" altLang="en-US"/>
              <a:pPr>
                <a:spcBef>
                  <a:spcPct val="0"/>
                </a:spcBef>
                <a:defRPr/>
              </a:pPr>
              <a:t>33</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7040E93E-9BEF-4440-A293-57C778455200}"/>
              </a:ext>
            </a:extLst>
          </p:cNvPr>
          <p:cNvSpPr>
            <a:spLocks noGrp="1" noRot="1" noChangeAspect="1" noChangeArrowheads="1" noTextEdit="1"/>
          </p:cNvSpPr>
          <p:nvPr>
            <p:ph type="sldImg"/>
          </p:nvPr>
        </p:nvSpPr>
        <p:spPr>
          <a:ln/>
        </p:spPr>
      </p:sp>
      <p:sp>
        <p:nvSpPr>
          <p:cNvPr id="174083" name="Notes Placeholder 2">
            <a:extLst>
              <a:ext uri="{FF2B5EF4-FFF2-40B4-BE49-F238E27FC236}">
                <a16:creationId xmlns:a16="http://schemas.microsoft.com/office/drawing/2014/main" id="{4D53D56E-FC3F-4120-AA4E-B803E620C1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goal is that once Propensity score is estimated, it serves as a balancing score, that is to say, among patients with the same value of propensity score, the two treatment groups are balanced with respect to those baseline covariates.  This in turn helps mitigate bias caused by imbalance of observed covariates.  </a:t>
            </a:r>
          </a:p>
          <a:p>
            <a:endParaRPr lang="en-US" altLang="en-US"/>
          </a:p>
          <a:p>
            <a:r>
              <a:rPr lang="en-US" altLang="en-US"/>
              <a:t>Outcome data is often available when utilizing RWD.  To ensure objectivity of study design and interpretability of study results it is critical that propensity score design be conducted with no outcome data in sight;  It can done by using a two-stage outcome-free design proposed by our division.  I am happy to report that is implemented and has become a routine practice in medical device clinical studies.</a:t>
            </a:r>
          </a:p>
          <a:p>
            <a:endParaRPr lang="en-US" altLang="en-US"/>
          </a:p>
          <a:p>
            <a:endParaRPr lang="en-US" altLang="en-US"/>
          </a:p>
          <a:p>
            <a:r>
              <a:rPr lang="en-US" altLang="en-US"/>
              <a:t>-----</a:t>
            </a:r>
          </a:p>
          <a:p>
            <a:endParaRPr lang="en-US" altLang="en-US"/>
          </a:p>
          <a:p>
            <a:r>
              <a:rPr lang="en-US" altLang="en-US"/>
              <a:t>Now how this goal is achieved, is an iterative process that cannot be prespecified and there is not a uniquely correct solution. You build the model then assess covariate balance and if you are not happy with the degree of balance achieved you repeat the process again and rebuild the model.</a:t>
            </a:r>
          </a:p>
          <a:p>
            <a:endParaRPr lang="en-US" altLang="en-US"/>
          </a:p>
        </p:txBody>
      </p:sp>
      <p:sp>
        <p:nvSpPr>
          <p:cNvPr id="174084" name="Slide Number Placeholder 3">
            <a:extLst>
              <a:ext uri="{FF2B5EF4-FFF2-40B4-BE49-F238E27FC236}">
                <a16:creationId xmlns:a16="http://schemas.microsoft.com/office/drawing/2014/main" id="{74EAB4EE-F10E-48B3-8E08-0AC4CBF61E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imes New Roman" panose="02020603050405020304" pitchFamily="18" charset="0"/>
                <a:cs typeface="Arial" panose="020B0604020202020204" pitchFamily="34" charset="0"/>
              </a:defRPr>
            </a:lvl1pPr>
            <a:lvl2pPr marL="742950" indent="-285750" defTabSz="931863">
              <a:defRPr>
                <a:solidFill>
                  <a:schemeClr val="tx1"/>
                </a:solidFill>
                <a:latin typeface="Times New Roman" panose="02020603050405020304" pitchFamily="18" charset="0"/>
                <a:cs typeface="Arial" panose="020B0604020202020204" pitchFamily="34" charset="0"/>
              </a:defRPr>
            </a:lvl2pPr>
            <a:lvl3pPr marL="1143000" indent="-228600" defTabSz="931863">
              <a:defRPr>
                <a:solidFill>
                  <a:schemeClr val="tx1"/>
                </a:solidFill>
                <a:latin typeface="Times New Roman" panose="02020603050405020304" pitchFamily="18" charset="0"/>
                <a:cs typeface="Arial" panose="020B0604020202020204" pitchFamily="34" charset="0"/>
              </a:defRPr>
            </a:lvl3pPr>
            <a:lvl4pPr marL="1600200" indent="-228600" defTabSz="931863">
              <a:defRPr>
                <a:solidFill>
                  <a:schemeClr val="tx1"/>
                </a:solidFill>
                <a:latin typeface="Times New Roman" panose="02020603050405020304" pitchFamily="18" charset="0"/>
                <a:cs typeface="Arial" panose="020B0604020202020204" pitchFamily="34" charset="0"/>
              </a:defRPr>
            </a:lvl4pPr>
            <a:lvl5pPr marL="2057400" indent="-228600" defTabSz="931863">
              <a:defRPr>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fld id="{F8C8D8D7-2578-4A9F-A2C9-36BAEF71D256}" type="slidenum">
              <a:rPr lang="en-US" altLang="en-US" smtClean="0">
                <a:latin typeface="Calibri" panose="020F0502020204030204" pitchFamily="34" charset="0"/>
              </a:rPr>
              <a:pPr/>
              <a:t>34</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22936A45-76E1-4972-8C25-DADC4C9211B0}"/>
              </a:ext>
            </a:extLst>
          </p:cNvPr>
          <p:cNvSpPr>
            <a:spLocks noGrp="1" noRot="1" noChangeAspect="1" noChangeArrowheads="1" noTextEdit="1"/>
          </p:cNvSpPr>
          <p:nvPr>
            <p:ph type="sldImg"/>
          </p:nvPr>
        </p:nvSpPr>
        <p:spPr>
          <a:ln/>
        </p:spPr>
      </p:sp>
      <p:sp>
        <p:nvSpPr>
          <p:cNvPr id="134147" name="Notes Placeholder 2">
            <a:extLst>
              <a:ext uri="{FF2B5EF4-FFF2-40B4-BE49-F238E27FC236}">
                <a16:creationId xmlns:a16="http://schemas.microsoft.com/office/drawing/2014/main" id="{3C0D48D0-22E9-471D-857F-DED07C1D35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600">
                <a:cs typeface="Times New Roman" panose="02020603050405020304" pitchFamily="18" charset="0"/>
              </a:rPr>
              <a:t>With the enactment of the 21</a:t>
            </a:r>
            <a:r>
              <a:rPr lang="en-US" altLang="zh-CN" sz="1600" baseline="30000">
                <a:cs typeface="Times New Roman" panose="02020603050405020304" pitchFamily="18" charset="0"/>
              </a:rPr>
              <a:t>st</a:t>
            </a:r>
            <a:r>
              <a:rPr lang="en-US" altLang="zh-CN" sz="1600">
                <a:cs typeface="Times New Roman" panose="02020603050405020304" pitchFamily="18" charset="0"/>
              </a:rPr>
              <a:t> Century Cures Act, FDA’s MDUFA IV Commitments and CDRH strategic priorities, FDA committed to evaluating the potential use of RWD, </a:t>
            </a:r>
            <a:r>
              <a:rPr lang="en-US" altLang="zh-CN" sz="1500">
                <a:cs typeface="Times New Roman" panose="02020603050405020304" pitchFamily="18" charset="0"/>
              </a:rPr>
              <a:t>to help support the approval of a new indication of medical product and to help support or satisfy post-approval study requirements. </a:t>
            </a:r>
          </a:p>
          <a:p>
            <a:endParaRPr lang="en-US" altLang="en-US">
              <a:ea typeface="SimSun" panose="02010600030101010101" pitchFamily="2" charset="-122"/>
              <a:cs typeface="Times New Roman" panose="02020603050405020304" pitchFamily="18" charset="0"/>
            </a:endParaRPr>
          </a:p>
          <a:p>
            <a:r>
              <a:rPr lang="en-US" altLang="en-US">
                <a:ea typeface="SimSun" panose="02010600030101010101" pitchFamily="2" charset="-122"/>
                <a:cs typeface="Times New Roman" panose="02020603050405020304" pitchFamily="18" charset="0"/>
              </a:rPr>
              <a:t>In 2017, FDA issued final guidance to describe how real-world evidence may be used to support pre- and postmarket regulatory decision making and the factors the Agency and industry should use to determine whether or not real-world evidence is fit-for-purpose to support a particular pre- or postmarket decision. </a:t>
            </a:r>
          </a:p>
          <a:p>
            <a:endParaRPr lang="en-US" altLang="zh-CN">
              <a:cs typeface="Times New Roman" panose="02020603050405020304" pitchFamily="18" charset="0"/>
            </a:endParaRPr>
          </a:p>
          <a:p>
            <a:r>
              <a:rPr lang="en-US" altLang="zh-CN">
                <a:cs typeface="Times New Roman" panose="02020603050405020304" pitchFamily="18" charset="0"/>
              </a:rPr>
              <a:t>The guidance defines:</a:t>
            </a:r>
          </a:p>
          <a:p>
            <a:r>
              <a:rPr lang="en-US" altLang="en-US" b="1">
                <a:ea typeface="SimSun" panose="02010600030101010101" pitchFamily="2" charset="-122"/>
                <a:cs typeface="Times New Roman" panose="02020603050405020304" pitchFamily="18" charset="0"/>
              </a:rPr>
              <a:t>Real-World Data (RWD) </a:t>
            </a:r>
            <a:r>
              <a:rPr lang="en-US" altLang="en-US">
                <a:ea typeface="SimSun" panose="02010600030101010101" pitchFamily="2" charset="-122"/>
                <a:cs typeface="Times New Roman" panose="02020603050405020304" pitchFamily="18" charset="0"/>
              </a:rPr>
              <a:t>as data relating to patient health status and/or the delivery of health care routinely collected from a variety of sources. </a:t>
            </a:r>
          </a:p>
          <a:p>
            <a:endParaRPr lang="en-US" altLang="en-US">
              <a:ea typeface="SimSu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B147BBE8-81D6-4034-A04B-D771CB7172AC}"/>
              </a:ext>
            </a:extLst>
          </p:cNvPr>
          <p:cNvSpPr>
            <a:spLocks noGrp="1"/>
          </p:cNvSpPr>
          <p:nvPr>
            <p:ph type="sldNum" sz="quarter" idx="5"/>
          </p:nvPr>
        </p:nvSpPr>
        <p:spPr/>
        <p:txBody>
          <a:bodyPr/>
          <a:lstStyle/>
          <a:p>
            <a:pPr>
              <a:defRPr/>
            </a:pPr>
            <a:fld id="{A25621EC-5BCF-4EEE-8B2B-096E7C620100}" type="slidenum">
              <a:rPr lang="en-US" altLang="en-US" smtClean="0"/>
              <a:pPr>
                <a:defRPr/>
              </a:pPr>
              <a:t>6</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7A69B17F-AA6A-457D-93C8-B5337A7E626F}"/>
              </a:ext>
            </a:extLst>
          </p:cNvPr>
          <p:cNvSpPr>
            <a:spLocks noGrp="1" noRot="1" noChangeAspect="1" noChangeArrowheads="1" noTextEdit="1"/>
          </p:cNvSpPr>
          <p:nvPr>
            <p:ph type="sldImg"/>
          </p:nvPr>
        </p:nvSpPr>
        <p:spPr>
          <a:ln/>
        </p:spPr>
      </p:sp>
      <p:sp>
        <p:nvSpPr>
          <p:cNvPr id="176131" name="Notes Placeholder 2">
            <a:extLst>
              <a:ext uri="{FF2B5EF4-FFF2-40B4-BE49-F238E27FC236}">
                <a16:creationId xmlns:a16="http://schemas.microsoft.com/office/drawing/2014/main" id="{75FB3C3C-BCAB-4DEE-BCB3-F30DF16400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 In the protocol it was pre-specified that the PS design will be implemented in an outcome free manner.  Sponsor identifying an independent statistician and provided FDA assurance that those who conduct propensity score design would not have access to outcome data before the design is finalized.</a:t>
            </a:r>
          </a:p>
        </p:txBody>
      </p:sp>
      <p:sp>
        <p:nvSpPr>
          <p:cNvPr id="17412" name="Slide Number Placeholder 3">
            <a:extLst>
              <a:ext uri="{FF2B5EF4-FFF2-40B4-BE49-F238E27FC236}">
                <a16:creationId xmlns:a16="http://schemas.microsoft.com/office/drawing/2014/main" id="{1216183D-01A8-468A-9BCE-0B3889A841F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defRPr/>
            </a:pPr>
            <a:fld id="{A094ACA7-2905-4E7D-AB6A-5FA5813B9E76}" type="slidenum">
              <a:rPr lang="en-US" altLang="en-US" smtClean="0"/>
              <a:pPr>
                <a:spcBef>
                  <a:spcPct val="0"/>
                </a:spcBef>
                <a:defRPr/>
              </a:pPr>
              <a:t>35</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94795FAB-47E4-4034-A06A-728BF59EB234}"/>
              </a:ext>
            </a:extLst>
          </p:cNvPr>
          <p:cNvSpPr>
            <a:spLocks noGrp="1" noRot="1" noChangeAspect="1" noChangeArrowheads="1" noTextEdit="1"/>
          </p:cNvSpPr>
          <p:nvPr>
            <p:ph type="sldImg"/>
          </p:nvPr>
        </p:nvSpPr>
        <p:spPr>
          <a:ln/>
        </p:spPr>
      </p:sp>
      <p:sp>
        <p:nvSpPr>
          <p:cNvPr id="178179" name="Notes Placeholder 2">
            <a:extLst>
              <a:ext uri="{FF2B5EF4-FFF2-40B4-BE49-F238E27FC236}">
                <a16:creationId xmlns:a16="http://schemas.microsoft.com/office/drawing/2014/main" id="{BDFFD814-26D0-492F-BB9C-B181BC6509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soon as all the patients were enrolled into the investigational device arm, the sponsor cleanly and locked the baseline covariate data and submitted to the independent statistician. The independent statistician then - Ran PS modeling; Examined PS distributions; Formed PS strata; and Assessed covariate balance – and did this in an iterative process until he was satisfied with the covariate balance.  </a:t>
            </a:r>
          </a:p>
          <a:p>
            <a:endParaRPr lang="en-US" altLang="en-US"/>
          </a:p>
          <a:p>
            <a:r>
              <a:rPr lang="en-US" altLang="en-US"/>
              <a:t>Independent statistician then sends a report to the sponsor and FDA.  Upon receiving the green light from FDA and the sponsor, the PS model was shared by the independent statistician.  Once outcome data becomes available for the investigational device arm, based on agreed upon study design outcome analysis is initiated.  </a:t>
            </a:r>
          </a:p>
          <a:p>
            <a:endParaRPr lang="en-US" altLang="en-US"/>
          </a:p>
          <a:p>
            <a:endParaRPr lang="en-US" altLang="en-US"/>
          </a:p>
        </p:txBody>
      </p:sp>
      <p:sp>
        <p:nvSpPr>
          <p:cNvPr id="19460" name="Slide Number Placeholder 3">
            <a:extLst>
              <a:ext uri="{FF2B5EF4-FFF2-40B4-BE49-F238E27FC236}">
                <a16:creationId xmlns:a16="http://schemas.microsoft.com/office/drawing/2014/main" id="{DD19B584-0F7A-4C16-A733-92A14EBB7B79}"/>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defRPr/>
            </a:pPr>
            <a:fld id="{791BAD07-318D-4E04-AE87-C1AEC2F4C089}" type="slidenum">
              <a:rPr lang="en-US" altLang="en-US" smtClean="0"/>
              <a:pPr>
                <a:spcBef>
                  <a:spcPct val="0"/>
                </a:spcBef>
                <a:defRPr/>
              </a:pPr>
              <a:t>36</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0F9B5121-8B1C-433E-95E7-47A70D07B627}"/>
              </a:ext>
            </a:extLst>
          </p:cNvPr>
          <p:cNvSpPr>
            <a:spLocks noGrp="1" noRot="1" noChangeAspect="1" noChangeArrowheads="1" noTextEdit="1"/>
          </p:cNvSpPr>
          <p:nvPr>
            <p:ph type="sldImg"/>
          </p:nvPr>
        </p:nvSpPr>
        <p:spPr>
          <a:ln/>
        </p:spPr>
      </p:sp>
      <p:sp>
        <p:nvSpPr>
          <p:cNvPr id="180227" name="Notes Placeholder 2">
            <a:extLst>
              <a:ext uri="{FF2B5EF4-FFF2-40B4-BE49-F238E27FC236}">
                <a16:creationId xmlns:a16="http://schemas.microsoft.com/office/drawing/2014/main" id="{8921F2FC-B539-4B4C-B5CC-0917DFC6BC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EF036368-604A-4161-951C-73587FFD8901}"/>
              </a:ext>
            </a:extLst>
          </p:cNvPr>
          <p:cNvSpPr>
            <a:spLocks noGrp="1"/>
          </p:cNvSpPr>
          <p:nvPr>
            <p:ph type="sldNum" sz="quarter" idx="5"/>
          </p:nvPr>
        </p:nvSpPr>
        <p:spPr/>
        <p:txBody>
          <a:bodyPr/>
          <a:lstStyle/>
          <a:p>
            <a:pPr>
              <a:defRPr/>
            </a:pPr>
            <a:fld id="{6C749C68-79A8-4A68-BCFB-09EA9BCD2581}" type="slidenum">
              <a:rPr lang="en-US" altLang="en-US" smtClean="0"/>
              <a:pPr>
                <a:defRPr/>
              </a:pPr>
              <a:t>37</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D4ABBB1E-DC1C-45E3-9FE5-93D19066F852}"/>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EFF3F0F6-D8B1-4C26-8AD9-A4DE20F8374E}"/>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2000" dirty="0">
                <a:cs typeface="Times New Roman" panose="02020603050405020304" pitchFamily="18" charset="0"/>
              </a:rPr>
              <a:t>In the application of the methods,</a:t>
            </a:r>
          </a:p>
          <a:p>
            <a:pPr>
              <a:defRPr/>
            </a:pPr>
            <a:endParaRPr lang="en-US" altLang="en-US" sz="2000" dirty="0">
              <a:cs typeface="Times New Roman" panose="02020603050405020304" pitchFamily="18" charset="0"/>
            </a:endParaRPr>
          </a:p>
          <a:p>
            <a:pPr marL="342900" indent="-342900">
              <a:buFont typeface="Arial" panose="020B0604020202020204" pitchFamily="34" charset="0"/>
              <a:buChar char="•"/>
              <a:defRPr/>
            </a:pPr>
            <a:r>
              <a:rPr lang="en-US" altLang="en-US" sz="2000" dirty="0">
                <a:cs typeface="Times New Roman" panose="02020603050405020304" pitchFamily="18" charset="0"/>
              </a:rPr>
              <a:t>Propensity score is for study design</a:t>
            </a:r>
          </a:p>
          <a:p>
            <a:pPr marL="342900" indent="-342900">
              <a:buFont typeface="Arial" panose="020B0604020202020204" pitchFamily="34" charset="0"/>
              <a:buChar char="•"/>
              <a:defRPr/>
            </a:pPr>
            <a:r>
              <a:rPr lang="en-US" altLang="en-US" sz="2000" dirty="0">
                <a:cs typeface="Times New Roman" panose="02020603050405020304" pitchFamily="18" charset="0"/>
              </a:rPr>
              <a:t>Power prior or composite likelihood is for outcome data analysis.</a:t>
            </a:r>
          </a:p>
          <a:p>
            <a:pPr marL="342900" indent="-342900">
              <a:buFont typeface="Arial" panose="020B0604020202020204" pitchFamily="34" charset="0"/>
              <a:buChar char="•"/>
              <a:defRPr/>
            </a:pPr>
            <a:endParaRPr lang="en-US" altLang="en-US" sz="2000" dirty="0">
              <a:cs typeface="Times New Roman" panose="02020603050405020304" pitchFamily="18" charset="0"/>
            </a:endParaRPr>
          </a:p>
          <a:p>
            <a:pPr marL="342900" indent="-342900">
              <a:buFont typeface="Arial" panose="020B0604020202020204" pitchFamily="34" charset="0"/>
              <a:buChar char="•"/>
              <a:defRPr/>
            </a:pPr>
            <a:r>
              <a:rPr lang="en-US" altLang="en-US" sz="2000" dirty="0">
                <a:cs typeface="Times New Roman" panose="02020603050405020304" pitchFamily="18" charset="0"/>
              </a:rPr>
              <a:t>In the formulation of power prior or composite likelihood, there is a discounting parameter, </a:t>
            </a:r>
            <a:r>
              <a:rPr lang="el-GR" sz="2000" b="1" i="1" dirty="0">
                <a:solidFill>
                  <a:srgbClr val="C00000"/>
                </a:solidFill>
                <a:cs typeface="Times New Roman" panose="02020603050405020304" pitchFamily="18" charset="0"/>
              </a:rPr>
              <a:t>α</a:t>
            </a:r>
            <a:r>
              <a:rPr lang="en-US" sz="2000" b="1" i="1" dirty="0">
                <a:solidFill>
                  <a:srgbClr val="C00000"/>
                </a:solidFill>
                <a:cs typeface="Times New Roman" panose="02020603050405020304" pitchFamily="18" charset="0"/>
              </a:rPr>
              <a:t>.</a:t>
            </a:r>
          </a:p>
          <a:p>
            <a:pPr marL="342900" indent="-342900">
              <a:buFont typeface="Arial" panose="020B0604020202020204" pitchFamily="34" charset="0"/>
              <a:buChar char="•"/>
              <a:defRPr/>
            </a:pPr>
            <a:endParaRPr lang="en-US" sz="2000" b="1" i="1" dirty="0">
              <a:solidFill>
                <a:srgbClr val="C00000"/>
              </a:solidFill>
              <a:cs typeface="Times New Roman" panose="02020603050405020304" pitchFamily="18" charset="0"/>
            </a:endParaRPr>
          </a:p>
          <a:p>
            <a:pPr marL="342900" indent="-342900">
              <a:buFont typeface="Arial" panose="020B0604020202020204" pitchFamily="34" charset="0"/>
              <a:buChar char="•"/>
              <a:defRPr/>
            </a:pPr>
            <a:r>
              <a:rPr lang="en-US" altLang="en-US" dirty="0">
                <a:solidFill>
                  <a:srgbClr val="C00000"/>
                </a:solidFill>
                <a:cs typeface="Times New Roman" panose="02020603050405020304" pitchFamily="18" charset="0"/>
              </a:rPr>
              <a:t>The little </a:t>
            </a:r>
            <a:r>
              <a:rPr lang="en-US" altLang="en-US" dirty="0">
                <a:cs typeface="Times New Roman" panose="02020603050405020304" pitchFamily="18" charset="0"/>
              </a:rPr>
              <a:t> </a:t>
            </a:r>
            <a:r>
              <a:rPr lang="el-GR" dirty="0">
                <a:solidFill>
                  <a:srgbClr val="C00000"/>
                </a:solidFill>
                <a:cs typeface="Times New Roman" panose="02020603050405020304" pitchFamily="18" charset="0"/>
              </a:rPr>
              <a:t>α</a:t>
            </a:r>
            <a:r>
              <a:rPr lang="en-US" dirty="0">
                <a:solidFill>
                  <a:srgbClr val="C00000"/>
                </a:solidFill>
                <a:cs typeface="Times New Roman" panose="02020603050405020304" pitchFamily="18" charset="0"/>
              </a:rPr>
              <a:t> plays a big role – controls how much info. to borrow from a patient:</a:t>
            </a:r>
          </a:p>
          <a:p>
            <a:pPr marL="800100" lvl="1" indent="-342900">
              <a:buFont typeface="Arial" panose="020B0604020202020204" pitchFamily="34" charset="0"/>
              <a:buChar char="•"/>
              <a:defRPr/>
            </a:pPr>
            <a:r>
              <a:rPr lang="el-GR" i="1" dirty="0">
                <a:cs typeface="Times New Roman" panose="02020603050405020304" pitchFamily="18" charset="0"/>
              </a:rPr>
              <a:t>α</a:t>
            </a:r>
            <a:r>
              <a:rPr lang="en-US" i="1" dirty="0">
                <a:cs typeface="Times New Roman" panose="02020603050405020304" pitchFamily="18" charset="0"/>
              </a:rPr>
              <a:t> </a:t>
            </a:r>
            <a:r>
              <a:rPr lang="en-US" dirty="0">
                <a:cs typeface="Times New Roman" panose="02020603050405020304" pitchFamily="18" charset="0"/>
              </a:rPr>
              <a:t>= 0 means no borrow. </a:t>
            </a:r>
          </a:p>
          <a:p>
            <a:pPr marL="800100" lvl="1" indent="-342900">
              <a:buFont typeface="Arial" panose="020B0604020202020204" pitchFamily="34" charset="0"/>
              <a:buChar char="•"/>
              <a:defRPr/>
            </a:pPr>
            <a:r>
              <a:rPr lang="en-US" altLang="en-US" dirty="0">
                <a:cs typeface="Times New Roman" panose="02020603050405020304" pitchFamily="18" charset="0"/>
              </a:rPr>
              <a:t>α = 1 implies full borrow, i.e., 100% info. is borrowed.  In the case Vandana talked about, 100% info. was borrowed from each patient selected from RWD.</a:t>
            </a:r>
          </a:p>
          <a:p>
            <a:pPr marL="800100" lvl="1" indent="-342900">
              <a:buFont typeface="Arial" panose="020B0604020202020204" pitchFamily="34" charset="0"/>
              <a:buChar char="•"/>
              <a:defRPr/>
            </a:pPr>
            <a:r>
              <a:rPr lang="en-US" altLang="en-US" dirty="0">
                <a:cs typeface="Times New Roman" panose="02020603050405020304" pitchFamily="18" charset="0"/>
              </a:rPr>
              <a:t>If α = 0.60: 60% borrow, i.e., 60% info. is borrowed, and 40% info is discounted.</a:t>
            </a:r>
          </a:p>
          <a:p>
            <a:pPr marL="800100" lvl="1" indent="-342900">
              <a:buFont typeface="Arial" panose="020B0604020202020204" pitchFamily="34" charset="0"/>
              <a:buChar char="•"/>
              <a:defRPr/>
            </a:pPr>
            <a:r>
              <a:rPr lang="en-US" altLang="en-US" dirty="0">
                <a:cs typeface="Times New Roman" panose="02020603050405020304" pitchFamily="18" charset="0"/>
              </a:rPr>
              <a:t> </a:t>
            </a:r>
          </a:p>
          <a:p>
            <a:pPr marL="342900" indent="-342900">
              <a:buFont typeface="Arial" panose="020B0604020202020204" pitchFamily="34" charset="0"/>
              <a:buChar char="•"/>
              <a:defRPr/>
            </a:pPr>
            <a:endParaRPr lang="en-US" altLang="en-US"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847485-5ADE-43A2-97FF-12096F224324}"/>
              </a:ext>
            </a:extLst>
          </p:cNvPr>
          <p:cNvSpPr>
            <a:spLocks noGrp="1"/>
          </p:cNvSpPr>
          <p:nvPr>
            <p:ph type="sldNum" sz="quarter" idx="5"/>
          </p:nvPr>
        </p:nvSpPr>
        <p:spPr/>
        <p:txBody>
          <a:bodyPr/>
          <a:lstStyle/>
          <a:p>
            <a:pPr>
              <a:defRPr/>
            </a:pPr>
            <a:fld id="{69274730-5D73-4737-BDCB-666BA92B1C2E}" type="slidenum">
              <a:rPr lang="en-US" altLang="en-US" smtClean="0">
                <a:solidFill>
                  <a:srgbClr val="000000"/>
                </a:solidFill>
              </a:rPr>
              <a:pPr>
                <a:defRPr/>
              </a:pPr>
              <a:t>38</a:t>
            </a:fld>
            <a:endParaRPr lang="en-US"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52990AF0-76A7-475E-B7B7-751D191ED0D7}"/>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54F8611A-350D-4402-9E7B-D0587A1A373A}"/>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defRPr/>
            </a:pPr>
            <a:r>
              <a:rPr lang="en-US" altLang="en-US" sz="2000" dirty="0">
                <a:cs typeface="Times New Roman" panose="02020603050405020304" pitchFamily="18" charset="0"/>
              </a:rPr>
              <a:t>A critical question to ask in our regulatory reviews is </a:t>
            </a:r>
          </a:p>
          <a:p>
            <a:pPr lvl="1">
              <a:defRPr/>
            </a:pPr>
            <a:endParaRPr lang="en-US" altLang="en-US" sz="2000" dirty="0">
              <a:cs typeface="Times New Roman" panose="02020603050405020304" pitchFamily="18" charset="0"/>
            </a:endParaRPr>
          </a:p>
          <a:p>
            <a:pPr lvl="1">
              <a:defRPr/>
            </a:pPr>
            <a:r>
              <a:rPr lang="en-US" sz="2000" dirty="0">
                <a:solidFill>
                  <a:srgbClr val="C00000"/>
                </a:solidFill>
                <a:cs typeface="Times New Roman" panose="02020603050405020304" pitchFamily="18" charset="0"/>
              </a:rPr>
              <a:t>How</a:t>
            </a:r>
            <a:r>
              <a:rPr lang="en-US" sz="2000" dirty="0">
                <a:cs typeface="Times New Roman" panose="02020603050405020304" pitchFamily="18" charset="0"/>
              </a:rPr>
              <a:t> and </a:t>
            </a:r>
            <a:r>
              <a:rPr lang="en-US" sz="2000" dirty="0">
                <a:solidFill>
                  <a:srgbClr val="C00000"/>
                </a:solidFill>
                <a:cs typeface="Times New Roman" panose="02020603050405020304" pitchFamily="18" charset="0"/>
              </a:rPr>
              <a:t>when</a:t>
            </a:r>
            <a:r>
              <a:rPr lang="en-US" sz="2000" dirty="0">
                <a:cs typeface="Times New Roman" panose="02020603050405020304" pitchFamily="18" charset="0"/>
              </a:rPr>
              <a:t> to determine </a:t>
            </a:r>
            <a:r>
              <a:rPr lang="el-GR" sz="2000" b="1" i="1" dirty="0">
                <a:solidFill>
                  <a:srgbClr val="C00000"/>
                </a:solidFill>
                <a:cs typeface="Times New Roman" panose="02020603050405020304" pitchFamily="18" charset="0"/>
              </a:rPr>
              <a:t>α</a:t>
            </a:r>
            <a:r>
              <a:rPr lang="en-US" sz="2000" b="1" i="1" dirty="0">
                <a:solidFill>
                  <a:srgbClr val="C00000"/>
                </a:solidFill>
                <a:cs typeface="Times New Roman" panose="02020603050405020304" pitchFamily="18" charset="0"/>
              </a:rPr>
              <a:t> </a:t>
            </a:r>
            <a:r>
              <a:rPr lang="en-US" dirty="0">
                <a:solidFill>
                  <a:srgbClr val="C00000"/>
                </a:solidFill>
                <a:cs typeface="Times New Roman" panose="02020603050405020304" pitchFamily="18" charset="0"/>
              </a:rPr>
              <a:t>f</a:t>
            </a:r>
            <a:r>
              <a:rPr lang="en-US" sz="2000" dirty="0">
                <a:cs typeface="Times New Roman" panose="02020603050405020304" pitchFamily="18" charset="0"/>
              </a:rPr>
              <a:t>or a </a:t>
            </a:r>
            <a:r>
              <a:rPr lang="en-US" sz="2000" dirty="0">
                <a:solidFill>
                  <a:srgbClr val="3333FF"/>
                </a:solidFill>
                <a:cs typeface="Times New Roman" panose="02020603050405020304" pitchFamily="18" charset="0"/>
              </a:rPr>
              <a:t>prospective </a:t>
            </a:r>
            <a:r>
              <a:rPr lang="en-US" sz="2000" dirty="0">
                <a:cs typeface="Times New Roman" panose="02020603050405020304" pitchFamily="18" charset="0"/>
              </a:rPr>
              <a:t>investigational study: </a:t>
            </a:r>
          </a:p>
          <a:p>
            <a:pPr lvl="1">
              <a:defRPr/>
            </a:pPr>
            <a:endParaRPr lang="en-US" sz="2000" b="1" i="1" dirty="0">
              <a:solidFill>
                <a:srgbClr val="C00000"/>
              </a:solidFill>
              <a:cs typeface="Times New Roman" panose="02020603050405020304" pitchFamily="18" charset="0"/>
            </a:endParaRPr>
          </a:p>
          <a:p>
            <a:pPr marL="800100" lvl="1" indent="-342900">
              <a:buFont typeface="Arial" panose="020B0604020202020204" pitchFamily="34" charset="0"/>
              <a:buChar char="•"/>
              <a:defRPr/>
            </a:pPr>
            <a:r>
              <a:rPr lang="en-US" altLang="en-US" sz="2000" dirty="0">
                <a:cs typeface="Times New Roman" panose="02020603050405020304" pitchFamily="18" charset="0"/>
              </a:rPr>
              <a:t>To ensure the study objectivity when outcome data in RWD source may already exist before the prospective study design even begins, as the availability of outcome data presents an opportunity for data dredging;  </a:t>
            </a:r>
          </a:p>
          <a:p>
            <a:pPr marL="800100" lvl="1" indent="-342900">
              <a:buFont typeface="Arial" panose="020B0604020202020204" pitchFamily="34" charset="0"/>
              <a:buChar char="•"/>
              <a:defRPr/>
            </a:pPr>
            <a:endParaRPr lang="en-US" altLang="en-US" sz="2000" dirty="0">
              <a:cs typeface="Times New Roman" panose="02020603050405020304" pitchFamily="18" charset="0"/>
            </a:endParaRPr>
          </a:p>
          <a:p>
            <a:pPr marL="800100" lvl="1" indent="-342900">
              <a:buFont typeface="Arial" panose="020B0604020202020204" pitchFamily="34" charset="0"/>
              <a:buChar char="•"/>
              <a:defRPr/>
            </a:pPr>
            <a:r>
              <a:rPr lang="en-US" altLang="en-US" sz="2000" dirty="0">
                <a:cs typeface="Times New Roman" panose="02020603050405020304" pitchFamily="18" charset="0"/>
              </a:rPr>
              <a:t>To ensure the creditability of investigational study results and then </a:t>
            </a:r>
            <a:r>
              <a:rPr lang="en-US" sz="2000" dirty="0">
                <a:cs typeface="Times New Roman" panose="02020603050405020304" pitchFamily="18" charset="0"/>
              </a:rPr>
              <a:t>the consistency, transparency and predictability of regulatory decision-making. </a:t>
            </a:r>
          </a:p>
          <a:p>
            <a:pPr lvl="1">
              <a:defRPr/>
            </a:pPr>
            <a:endParaRPr lang="en-US" altLang="en-US" sz="2000" dirty="0">
              <a:cs typeface="Times New Roman" panose="02020603050405020304" pitchFamily="18" charset="0"/>
            </a:endParaRPr>
          </a:p>
          <a:p>
            <a:pPr lvl="1">
              <a:defRPr/>
            </a:pPr>
            <a:endParaRPr lang="en-US" altLang="en-US" sz="20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847485-5ADE-43A2-97FF-12096F224324}"/>
              </a:ext>
            </a:extLst>
          </p:cNvPr>
          <p:cNvSpPr>
            <a:spLocks noGrp="1"/>
          </p:cNvSpPr>
          <p:nvPr>
            <p:ph type="sldNum" sz="quarter" idx="5"/>
          </p:nvPr>
        </p:nvSpPr>
        <p:spPr/>
        <p:txBody>
          <a:bodyPr/>
          <a:lstStyle/>
          <a:p>
            <a:pPr>
              <a:defRPr/>
            </a:pPr>
            <a:fld id="{671B825F-0DD2-4C91-B0B6-F60EDDA63778}" type="slidenum">
              <a:rPr lang="en-US" altLang="en-US" smtClean="0"/>
              <a:pPr>
                <a:defRPr/>
              </a:pPr>
              <a:t>39</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a:extLst>
              <a:ext uri="{FF2B5EF4-FFF2-40B4-BE49-F238E27FC236}">
                <a16:creationId xmlns:a16="http://schemas.microsoft.com/office/drawing/2014/main" id="{10C0FA43-2D7D-42AC-B50F-E3ACA96656CE}"/>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EB5AEB46-2399-4DA5-A786-5A3151F04DC5}"/>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zh-CN" dirty="0"/>
              <a:t>Now, we use the PS-Integrated Approaches and the two-stage design discussed by Vandana to handle this challenge. </a:t>
            </a:r>
          </a:p>
          <a:p>
            <a:pPr>
              <a:defRPr/>
            </a:pPr>
            <a:endParaRPr lang="en-US" altLang="zh-CN" dirty="0"/>
          </a:p>
          <a:p>
            <a:pPr>
              <a:defRPr/>
            </a:pPr>
            <a:r>
              <a:rPr lang="en-US" altLang="zh-CN" dirty="0"/>
              <a:t>Today, we are going to concentrate on study design using PS. </a:t>
            </a:r>
          </a:p>
          <a:p>
            <a:pPr>
              <a:defRPr/>
            </a:pPr>
            <a:endParaRPr lang="en-US" altLang="zh-CN" dirty="0"/>
          </a:p>
          <a:p>
            <a:pPr>
              <a:defRPr/>
            </a:pPr>
            <a:r>
              <a:rPr lang="en-US" altLang="zh-CN" dirty="0"/>
              <a:t>Please note we now have two data sources from the patients enrolled in the prospective study and patients selected from RWD, respectively. So, we define the PS as conditional probability of coming from the prospective study, given patient baseline covariates. </a:t>
            </a:r>
          </a:p>
          <a:p>
            <a:pPr>
              <a:defRPr/>
            </a:pPr>
            <a:endParaRPr lang="en-US" altLang="zh-CN" dirty="0"/>
          </a:p>
          <a:p>
            <a:pPr>
              <a:spcBef>
                <a:spcPts val="500"/>
              </a:spcBef>
              <a:spcAft>
                <a:spcPts val="300"/>
              </a:spcAft>
              <a:buFont typeface="Wingdings" panose="05000000000000000000" pitchFamily="2" charset="2"/>
              <a:buNone/>
              <a:defRPr/>
            </a:pPr>
            <a:r>
              <a:rPr lang="en-US" altLang="zh-CN" dirty="0"/>
              <a:t>Then, we use the PS to </a:t>
            </a:r>
            <a:r>
              <a:rPr lang="en-US" dirty="0">
                <a:cs typeface="Times New Roman" panose="02020603050405020304" pitchFamily="18" charset="0"/>
              </a:rPr>
              <a:t>design an investigational study leveraging RWD with two purposes:</a:t>
            </a:r>
          </a:p>
          <a:p>
            <a:pPr marL="347663" indent="-576263">
              <a:spcBef>
                <a:spcPts val="500"/>
              </a:spcBef>
              <a:spcAft>
                <a:spcPts val="300"/>
              </a:spcAft>
              <a:buFont typeface="Wingdings" panose="05000000000000000000" pitchFamily="2" charset="2"/>
              <a:buChar char="§"/>
              <a:defRPr/>
            </a:pPr>
            <a:endParaRPr lang="en-US" altLang="zh-CN" dirty="0"/>
          </a:p>
          <a:p>
            <a:pPr marL="347663" indent="-576263">
              <a:spcBef>
                <a:spcPts val="500"/>
              </a:spcBef>
              <a:spcAft>
                <a:spcPts val="300"/>
              </a:spcAft>
              <a:buFont typeface="Wingdings" panose="05000000000000000000" pitchFamily="2" charset="2"/>
              <a:buChar char="§"/>
              <a:defRPr/>
            </a:pPr>
            <a:r>
              <a:rPr lang="en-US" dirty="0">
                <a:cs typeface="Times New Roman" panose="02020603050405020304" pitchFamily="18" charset="0"/>
              </a:rPr>
              <a:t>#1. Select </a:t>
            </a:r>
            <a:r>
              <a:rPr lang="en-US" dirty="0">
                <a:solidFill>
                  <a:srgbClr val="C00000"/>
                </a:solidFill>
                <a:cs typeface="Times New Roman" panose="02020603050405020304" pitchFamily="18" charset="0"/>
              </a:rPr>
              <a:t>comparable</a:t>
            </a:r>
            <a:r>
              <a:rPr lang="en-US" dirty="0">
                <a:cs typeface="Times New Roman" panose="02020603050405020304" pitchFamily="18" charset="0"/>
              </a:rPr>
              <a:t> patients from RWD source in terms of patient </a:t>
            </a:r>
            <a:r>
              <a:rPr lang="en-US" dirty="0" err="1">
                <a:cs typeface="Times New Roman" panose="02020603050405020304" pitchFamily="18" charset="0"/>
              </a:rPr>
              <a:t>characteriscs</a:t>
            </a:r>
            <a:r>
              <a:rPr lang="en-US" dirty="0">
                <a:cs typeface="Times New Roman" panose="02020603050405020304" pitchFamily="18" charset="0"/>
              </a:rPr>
              <a:t>, i.e., patient baseline covariates; </a:t>
            </a:r>
          </a:p>
          <a:p>
            <a:pPr marL="347663" indent="-576263">
              <a:spcBef>
                <a:spcPts val="500"/>
              </a:spcBef>
              <a:spcAft>
                <a:spcPts val="300"/>
              </a:spcAft>
              <a:buFont typeface="Wingdings" panose="05000000000000000000" pitchFamily="2" charset="2"/>
              <a:buChar char="§"/>
              <a:defRPr/>
            </a:pPr>
            <a:r>
              <a:rPr lang="en-US" dirty="0">
                <a:cs typeface="Times New Roman" panose="02020603050405020304" pitchFamily="18" charset="0"/>
              </a:rPr>
              <a:t>#2. Determine the </a:t>
            </a:r>
            <a:r>
              <a:rPr lang="en-US" dirty="0">
                <a:solidFill>
                  <a:srgbClr val="C00000"/>
                </a:solidFill>
                <a:cs typeface="Times New Roman" panose="02020603050405020304" pitchFamily="18" charset="0"/>
              </a:rPr>
              <a:t>weights</a:t>
            </a:r>
            <a:r>
              <a:rPr lang="en-US" dirty="0">
                <a:cs typeface="Times New Roman" panose="02020603050405020304" pitchFamily="18" charset="0"/>
              </a:rPr>
              <a:t> used to down-weight information of these patients from RWD when necessary based on clinical and regulatory considerations. </a:t>
            </a:r>
          </a:p>
          <a:p>
            <a:pPr>
              <a:defRPr/>
            </a:pPr>
            <a:endParaRPr lang="en-US" altLang="zh-CN" dirty="0"/>
          </a:p>
          <a:p>
            <a:pPr>
              <a:defRPr/>
            </a:pPr>
            <a:r>
              <a:rPr lang="en-US" altLang="en-US" dirty="0">
                <a:cs typeface="Times New Roman" panose="02020603050405020304" pitchFamily="18" charset="0"/>
              </a:rPr>
              <a:t>By incorporating the two-stage design framework, the patient selection and weight determination are based on patient baseline covariates only, which is </a:t>
            </a:r>
            <a:r>
              <a:rPr lang="en-US" altLang="en-US" dirty="0">
                <a:solidFill>
                  <a:srgbClr val="3333FF"/>
                </a:solidFill>
                <a:cs typeface="Times New Roman" panose="02020603050405020304" pitchFamily="18" charset="0"/>
              </a:rPr>
              <a:t>outcome free, to ensure the creditability of study results. </a:t>
            </a:r>
          </a:p>
          <a:p>
            <a:pPr>
              <a:defRPr/>
            </a:pPr>
            <a:endParaRPr lang="zh-CN" altLang="en-US" dirty="0"/>
          </a:p>
        </p:txBody>
      </p:sp>
      <p:sp>
        <p:nvSpPr>
          <p:cNvPr id="69636" name="灯片编号占位符 3">
            <a:extLst>
              <a:ext uri="{FF2B5EF4-FFF2-40B4-BE49-F238E27FC236}">
                <a16:creationId xmlns:a16="http://schemas.microsoft.com/office/drawing/2014/main" id="{2559B12A-818B-4EE1-99CB-4849ECA1E32E}"/>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imes New Roman" panose="02020603050405020304" pitchFamily="18" charset="0"/>
              </a:defRPr>
            </a:lvl1pPr>
            <a:lvl2pPr marL="742950" indent="-285750" defTabSz="931863">
              <a:defRPr>
                <a:solidFill>
                  <a:schemeClr val="tx1"/>
                </a:solidFill>
                <a:latin typeface="Times New Roman" panose="02020603050405020304" pitchFamily="18" charset="0"/>
              </a:defRPr>
            </a:lvl2pPr>
            <a:lvl3pPr marL="1143000" indent="-228600" defTabSz="931863">
              <a:defRPr>
                <a:solidFill>
                  <a:schemeClr val="tx1"/>
                </a:solidFill>
                <a:latin typeface="Times New Roman" panose="02020603050405020304" pitchFamily="18" charset="0"/>
              </a:defRPr>
            </a:lvl3pPr>
            <a:lvl4pPr marL="1600200" indent="-228600" defTabSz="931863">
              <a:defRPr>
                <a:solidFill>
                  <a:schemeClr val="tx1"/>
                </a:solidFill>
                <a:latin typeface="Times New Roman" panose="02020603050405020304" pitchFamily="18" charset="0"/>
              </a:defRPr>
            </a:lvl4pPr>
            <a:lvl5pPr marL="2057400" indent="-228600" defTabSz="931863">
              <a:defRPr>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a:solidFill>
                  <a:schemeClr val="tx1"/>
                </a:solidFill>
                <a:latin typeface="Times New Roman" panose="02020603050405020304" pitchFamily="18" charset="0"/>
              </a:defRPr>
            </a:lvl9pPr>
          </a:lstStyle>
          <a:p>
            <a:pPr>
              <a:defRPr/>
            </a:pPr>
            <a:fld id="{411D3C94-B48B-4143-B69C-4FE92EDADF02}" type="slidenum">
              <a:rPr lang="en-US" altLang="zh-CN"/>
              <a:pPr>
                <a:defRPr/>
              </a:pPr>
              <a:t>40</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a:extLst>
              <a:ext uri="{FF2B5EF4-FFF2-40B4-BE49-F238E27FC236}">
                <a16:creationId xmlns:a16="http://schemas.microsoft.com/office/drawing/2014/main" id="{FDE93084-95B8-4F08-A24E-45CEEBC08ED3}"/>
              </a:ext>
            </a:extLst>
          </p:cNvPr>
          <p:cNvSpPr>
            <a:spLocks noGrp="1" noRot="1" noChangeAspect="1" noChangeArrowheads="1" noTextEdit="1"/>
          </p:cNvSpPr>
          <p:nvPr>
            <p:ph type="sldImg"/>
          </p:nvPr>
        </p:nvSpPr>
        <p:spPr>
          <a:ln/>
        </p:spPr>
      </p:sp>
      <p:sp>
        <p:nvSpPr>
          <p:cNvPr id="188419" name="备注占位符 2">
            <a:extLst>
              <a:ext uri="{FF2B5EF4-FFF2-40B4-BE49-F238E27FC236}">
                <a16:creationId xmlns:a16="http://schemas.microsoft.com/office/drawing/2014/main" id="{8BA0877A-E524-44D8-BCC2-85042EDAEB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6" name="灯片编号占位符 3">
            <a:extLst>
              <a:ext uri="{FF2B5EF4-FFF2-40B4-BE49-F238E27FC236}">
                <a16:creationId xmlns:a16="http://schemas.microsoft.com/office/drawing/2014/main" id="{A9F1816B-D9D6-4F47-95A1-F3ABCD2263C1}"/>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imes New Roman" panose="02020603050405020304" pitchFamily="18" charset="0"/>
                <a:cs typeface="Arial" panose="020B0604020202020204" pitchFamily="34" charset="0"/>
              </a:defRPr>
            </a:lvl1pPr>
            <a:lvl2pPr marL="742950" indent="-285750" defTabSz="931863" eaLnBrk="0" hangingPunct="0">
              <a:defRPr>
                <a:solidFill>
                  <a:schemeClr val="tx1"/>
                </a:solidFill>
                <a:latin typeface="Times New Roman" panose="02020603050405020304" pitchFamily="18" charset="0"/>
                <a:cs typeface="Arial" panose="020B0604020202020204" pitchFamily="34" charset="0"/>
              </a:defRPr>
            </a:lvl2pPr>
            <a:lvl3pPr marL="1143000" indent="-228600" defTabSz="931863" eaLnBrk="0" hangingPunct="0">
              <a:defRPr>
                <a:solidFill>
                  <a:schemeClr val="tx1"/>
                </a:solidFill>
                <a:latin typeface="Times New Roman" panose="02020603050405020304" pitchFamily="18" charset="0"/>
                <a:cs typeface="Arial" panose="020B0604020202020204" pitchFamily="34" charset="0"/>
              </a:defRPr>
            </a:lvl3pPr>
            <a:lvl4pPr marL="1600200" indent="-228600" defTabSz="931863" eaLnBrk="0" hangingPunct="0">
              <a:defRPr>
                <a:solidFill>
                  <a:schemeClr val="tx1"/>
                </a:solidFill>
                <a:latin typeface="Times New Roman" panose="02020603050405020304" pitchFamily="18" charset="0"/>
                <a:cs typeface="Arial" panose="020B0604020202020204" pitchFamily="34" charset="0"/>
              </a:defRPr>
            </a:lvl4pPr>
            <a:lvl5pPr marL="2057400" indent="-228600" defTabSz="931863" eaLnBrk="0" hangingPunct="0">
              <a:defRPr>
                <a:solidFill>
                  <a:schemeClr val="tx1"/>
                </a:solidFill>
                <a:latin typeface="Times New Roman" panose="02020603050405020304" pitchFamily="18" charset="0"/>
                <a:cs typeface="Arial" panose="020B0604020202020204" pitchFamily="34" charset="0"/>
              </a:defRPr>
            </a:lvl5pPr>
            <a:lvl6pPr marL="25146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defTabSz="931863"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fontAlgn="auto" hangingPunct="1">
              <a:spcBef>
                <a:spcPts val="0"/>
              </a:spcBef>
              <a:spcAft>
                <a:spcPts val="0"/>
              </a:spcAft>
              <a:defRPr/>
            </a:pPr>
            <a:fld id="{E81F8C8F-5D7D-44D4-A187-4F2B1AF5ACF0}" type="slidenum">
              <a:rPr lang="en-US" altLang="zh-CN" sz="1800" kern="0" smtClean="0">
                <a:solidFill>
                  <a:srgbClr val="000000"/>
                </a:solidFill>
              </a:rPr>
              <a:pPr eaLnBrk="1" fontAlgn="auto" hangingPunct="1">
                <a:spcBef>
                  <a:spcPts val="0"/>
                </a:spcBef>
                <a:spcAft>
                  <a:spcPts val="0"/>
                </a:spcAft>
                <a:defRPr/>
              </a:pPr>
              <a:t>41</a:t>
            </a:fld>
            <a:endParaRPr lang="en-US" altLang="zh-CN" sz="1800" kern="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4A7729EE-3C92-418C-A1D8-246EA8376736}"/>
              </a:ext>
            </a:extLst>
          </p:cNvPr>
          <p:cNvSpPr>
            <a:spLocks noGrp="1" noRot="1" noChangeAspect="1" noChangeArrowheads="1" noTextEdit="1"/>
          </p:cNvSpPr>
          <p:nvPr>
            <p:ph type="sldImg"/>
          </p:nvPr>
        </p:nvSpPr>
        <p:spPr>
          <a:ln/>
        </p:spPr>
      </p:sp>
      <p:sp>
        <p:nvSpPr>
          <p:cNvPr id="191491" name="Notes Placeholder 2">
            <a:extLst>
              <a:ext uri="{FF2B5EF4-FFF2-40B4-BE49-F238E27FC236}">
                <a16:creationId xmlns:a16="http://schemas.microsoft.com/office/drawing/2014/main" id="{D2D7B881-8638-4A4E-911D-E3C087D840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5540" name="Slide Number Placeholder 3">
            <a:extLst>
              <a:ext uri="{FF2B5EF4-FFF2-40B4-BE49-F238E27FC236}">
                <a16:creationId xmlns:a16="http://schemas.microsoft.com/office/drawing/2014/main" id="{B00F0C90-73DE-4DB5-8AA2-9E493AB627AD}"/>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defRPr/>
            </a:pPr>
            <a:fld id="{4445833B-FED3-4207-BBD2-3A04C60A9191}" type="slidenum">
              <a:rPr lang="en-US" altLang="en-US" smtClean="0"/>
              <a:pPr>
                <a:spcBef>
                  <a:spcPct val="0"/>
                </a:spcBef>
                <a:defRPr/>
              </a:pPr>
              <a:t>43</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FEE764E1-DA27-47D9-A40B-2C6C02C973D7}"/>
              </a:ext>
            </a:extLst>
          </p:cNvPr>
          <p:cNvSpPr>
            <a:spLocks noGrp="1" noRot="1" noChangeAspect="1" noChangeArrowheads="1" noTextEdit="1"/>
          </p:cNvSpPr>
          <p:nvPr>
            <p:ph type="sldImg"/>
          </p:nvPr>
        </p:nvSpPr>
        <p:spPr>
          <a:ln/>
        </p:spPr>
      </p:sp>
      <p:sp>
        <p:nvSpPr>
          <p:cNvPr id="195587" name="Notes Placeholder 2">
            <a:extLst>
              <a:ext uri="{FF2B5EF4-FFF2-40B4-BE49-F238E27FC236}">
                <a16:creationId xmlns:a16="http://schemas.microsoft.com/office/drawing/2014/main" id="{9225ADCF-A6CA-44B0-AA54-1968026676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Within each stratum, registry patients and prospectively enrolled patients are more similar in terms of observed covariates than they are overall.  Borrowing of registry patients is then carried out within each stratum to make it more justified.  For example, in the 1</a:t>
            </a:r>
            <a:r>
              <a:rPr lang="en-US" altLang="en-US" baseline="30000"/>
              <a:t>st</a:t>
            </a:r>
            <a:r>
              <a:rPr lang="en-US" altLang="en-US"/>
              <a:t> PS stratum, 281 registry patients are available to borrow, and in the 5th stratum, 109 registry patients are available.</a:t>
            </a:r>
          </a:p>
          <a:p>
            <a:endParaRPr lang="en-US" altLang="en-US"/>
          </a:p>
          <a:p>
            <a:r>
              <a:rPr lang="en-US" altLang="en-US"/>
              <a:t>The number of registry patients and prospectively enrolled patients are displayed in this table.</a:t>
            </a:r>
          </a:p>
          <a:p>
            <a:endParaRPr lang="en-US" altLang="en-US"/>
          </a:p>
        </p:txBody>
      </p:sp>
      <p:sp>
        <p:nvSpPr>
          <p:cNvPr id="4" name="Slide Number Placeholder 3">
            <a:extLst>
              <a:ext uri="{FF2B5EF4-FFF2-40B4-BE49-F238E27FC236}">
                <a16:creationId xmlns:a16="http://schemas.microsoft.com/office/drawing/2014/main" id="{2DA7781C-B9E9-4A3D-A02A-F8A7DCB466DB}"/>
              </a:ext>
            </a:extLst>
          </p:cNvPr>
          <p:cNvSpPr>
            <a:spLocks noGrp="1"/>
          </p:cNvSpPr>
          <p:nvPr>
            <p:ph type="sldNum" sz="quarter" idx="5"/>
          </p:nvPr>
        </p:nvSpPr>
        <p:spPr/>
        <p:txBody>
          <a:bodyPr/>
          <a:lstStyle/>
          <a:p>
            <a:pPr>
              <a:defRPr/>
            </a:pPr>
            <a:fld id="{FAE1A0ED-E581-4420-8EE6-D6C00D2251E7}" type="slidenum">
              <a:rPr lang="en-US" altLang="en-US" smtClean="0"/>
              <a:pPr>
                <a:defRPr/>
              </a:pPr>
              <a:t>46</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E73162D3-C0ED-4262-AEC1-61AD5FBCD46E}"/>
              </a:ext>
            </a:extLst>
          </p:cNvPr>
          <p:cNvSpPr>
            <a:spLocks noGrp="1" noRot="1" noChangeAspect="1" noChangeArrowheads="1" noTextEdit="1"/>
          </p:cNvSpPr>
          <p:nvPr>
            <p:ph type="sldImg"/>
          </p:nvPr>
        </p:nvSpPr>
        <p:spPr>
          <a:ln/>
        </p:spPr>
      </p:sp>
      <p:sp>
        <p:nvSpPr>
          <p:cNvPr id="197635" name="Notes Placeholder 2">
            <a:extLst>
              <a:ext uri="{FF2B5EF4-FFF2-40B4-BE49-F238E27FC236}">
                <a16:creationId xmlns:a16="http://schemas.microsoft.com/office/drawing/2014/main" id="{73DD9CE5-405A-4AEC-B697-27EC79F1A4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Within each stratum, registry patients and prospectively enrolled patients are more similar in terms of observed covariates than they are overall.  Borrowing of registry patients is then carried out within each stratum to make it more justified.  For example, in the 1</a:t>
            </a:r>
            <a:r>
              <a:rPr lang="en-US" altLang="en-US" baseline="30000"/>
              <a:t>st</a:t>
            </a:r>
            <a:r>
              <a:rPr lang="en-US" altLang="en-US"/>
              <a:t> PS stratum, 281 registry patients are available to borrow, and in the 5th stratum, 109 registry patients are available.</a:t>
            </a:r>
          </a:p>
          <a:p>
            <a:endParaRPr lang="en-US" altLang="en-US"/>
          </a:p>
          <a:p>
            <a:r>
              <a:rPr lang="en-US" altLang="en-US"/>
              <a:t>The number of registry patients and prospectively enrolled patients are displayed in this table.</a:t>
            </a:r>
          </a:p>
          <a:p>
            <a:endParaRPr lang="en-US" altLang="en-US"/>
          </a:p>
        </p:txBody>
      </p:sp>
      <p:sp>
        <p:nvSpPr>
          <p:cNvPr id="4" name="Slide Number Placeholder 3">
            <a:extLst>
              <a:ext uri="{FF2B5EF4-FFF2-40B4-BE49-F238E27FC236}">
                <a16:creationId xmlns:a16="http://schemas.microsoft.com/office/drawing/2014/main" id="{2DA7781C-B9E9-4A3D-A02A-F8A7DCB466DB}"/>
              </a:ext>
            </a:extLst>
          </p:cNvPr>
          <p:cNvSpPr>
            <a:spLocks noGrp="1"/>
          </p:cNvSpPr>
          <p:nvPr>
            <p:ph type="sldNum" sz="quarter" idx="5"/>
          </p:nvPr>
        </p:nvSpPr>
        <p:spPr/>
        <p:txBody>
          <a:bodyPr/>
          <a:lstStyle/>
          <a:p>
            <a:pPr>
              <a:defRPr/>
            </a:pPr>
            <a:fld id="{285D818E-A2C4-4277-9628-C406D3A25BEE}" type="slidenum">
              <a:rPr lang="en-US" altLang="en-US" smtClean="0"/>
              <a:pPr>
                <a:defRPr/>
              </a:pPr>
              <a:t>47</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FCCE3471-DA1F-456A-B793-17083174FC73}"/>
              </a:ext>
            </a:extLst>
          </p:cNvPr>
          <p:cNvSpPr>
            <a:spLocks noGrp="1" noRot="1" noChangeAspect="1" noChangeArrowheads="1" noTextEdit="1"/>
          </p:cNvSpPr>
          <p:nvPr>
            <p:ph type="sldImg"/>
          </p:nvPr>
        </p:nvSpPr>
        <p:spPr>
          <a:ln/>
        </p:spPr>
      </p:sp>
      <p:sp>
        <p:nvSpPr>
          <p:cNvPr id="136195" name="Notes Placeholder 2">
            <a:extLst>
              <a:ext uri="{FF2B5EF4-FFF2-40B4-BE49-F238E27FC236}">
                <a16:creationId xmlns:a16="http://schemas.microsoft.com/office/drawing/2014/main" id="{F94E93A1-7BEA-41CC-8E9A-86B3FCD46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443D6DCC-2279-4806-B1E5-BD5495E06D26}"/>
              </a:ext>
            </a:extLst>
          </p:cNvPr>
          <p:cNvSpPr>
            <a:spLocks noGrp="1"/>
          </p:cNvSpPr>
          <p:nvPr>
            <p:ph type="sldNum" sz="quarter" idx="5"/>
          </p:nvPr>
        </p:nvSpPr>
        <p:spPr/>
        <p:txBody>
          <a:bodyPr/>
          <a:lstStyle/>
          <a:p>
            <a:pPr>
              <a:defRPr/>
            </a:pPr>
            <a:fld id="{C0155D8B-0CA2-439C-B4E8-DBEF3CE9D459}" type="slidenum">
              <a:rPr lang="en-US" altLang="en-US" smtClean="0"/>
              <a:pPr>
                <a:defRPr/>
              </a:pPr>
              <a:t>7</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DD58AF39-D8BE-4702-99D7-FF288CD74EED}"/>
              </a:ext>
            </a:extLst>
          </p:cNvPr>
          <p:cNvSpPr>
            <a:spLocks noGrp="1" noRot="1" noChangeAspect="1" noChangeArrowheads="1" noTextEdit="1"/>
          </p:cNvSpPr>
          <p:nvPr>
            <p:ph type="sldImg"/>
          </p:nvPr>
        </p:nvSpPr>
        <p:spPr>
          <a:ln/>
        </p:spPr>
      </p:sp>
      <p:sp>
        <p:nvSpPr>
          <p:cNvPr id="199683" name="Notes Placeholder 2">
            <a:extLst>
              <a:ext uri="{FF2B5EF4-FFF2-40B4-BE49-F238E27FC236}">
                <a16:creationId xmlns:a16="http://schemas.microsoft.com/office/drawing/2014/main" id="{91B22E50-C2E7-4F94-9E32-2F349A397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Within each stratum, registry patients and prospectively enrolled patients are more similar in terms of observed covariates than they are overall.  Borrowing of registry patients is then carried out within each stratum to make it more justified.  For example, in the 1</a:t>
            </a:r>
            <a:r>
              <a:rPr lang="en-US" altLang="en-US" baseline="30000"/>
              <a:t>st</a:t>
            </a:r>
            <a:r>
              <a:rPr lang="en-US" altLang="en-US"/>
              <a:t> PS stratum, 281 registry patients are available to borrow, and in the 5th stratum, 109 registry patients are available.</a:t>
            </a:r>
          </a:p>
          <a:p>
            <a:endParaRPr lang="en-US" altLang="en-US"/>
          </a:p>
          <a:p>
            <a:r>
              <a:rPr lang="en-US" altLang="en-US"/>
              <a:t>The number of registry patients and prospectively enrolled patients are displayed in this table.</a:t>
            </a:r>
          </a:p>
          <a:p>
            <a:endParaRPr lang="en-US" altLang="en-US"/>
          </a:p>
        </p:txBody>
      </p:sp>
      <p:sp>
        <p:nvSpPr>
          <p:cNvPr id="4" name="Slide Number Placeholder 3">
            <a:extLst>
              <a:ext uri="{FF2B5EF4-FFF2-40B4-BE49-F238E27FC236}">
                <a16:creationId xmlns:a16="http://schemas.microsoft.com/office/drawing/2014/main" id="{2DA7781C-B9E9-4A3D-A02A-F8A7DCB466DB}"/>
              </a:ext>
            </a:extLst>
          </p:cNvPr>
          <p:cNvSpPr>
            <a:spLocks noGrp="1"/>
          </p:cNvSpPr>
          <p:nvPr>
            <p:ph type="sldNum" sz="quarter" idx="5"/>
          </p:nvPr>
        </p:nvSpPr>
        <p:spPr/>
        <p:txBody>
          <a:bodyPr/>
          <a:lstStyle/>
          <a:p>
            <a:pPr>
              <a:defRPr/>
            </a:pPr>
            <a:fld id="{618D1575-2812-4DB3-81A8-3F1177897F55}" type="slidenum">
              <a:rPr lang="en-US" altLang="en-US" smtClean="0"/>
              <a:pPr>
                <a:defRPr/>
              </a:pPr>
              <a:t>48</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4D39EAF0-D495-4E89-A391-869E75AB6A5D}"/>
              </a:ext>
            </a:extLst>
          </p:cNvPr>
          <p:cNvSpPr>
            <a:spLocks noGrp="1" noRot="1" noChangeAspect="1" noChangeArrowheads="1" noTextEdit="1"/>
          </p:cNvSpPr>
          <p:nvPr>
            <p:ph type="sldImg"/>
          </p:nvPr>
        </p:nvSpPr>
        <p:spPr>
          <a:ln/>
        </p:spPr>
      </p:sp>
      <p:sp>
        <p:nvSpPr>
          <p:cNvPr id="202755" name="Notes Placeholder 2">
            <a:extLst>
              <a:ext uri="{FF2B5EF4-FFF2-40B4-BE49-F238E27FC236}">
                <a16:creationId xmlns:a16="http://schemas.microsoft.com/office/drawing/2014/main" id="{31DDF2C2-F2A0-4C6C-875E-408933315D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overlapping coefficient in each stratum is displayed in this Table. </a:t>
            </a:r>
          </a:p>
        </p:txBody>
      </p:sp>
      <p:sp>
        <p:nvSpPr>
          <p:cNvPr id="4" name="Slide Number Placeholder 3">
            <a:extLst>
              <a:ext uri="{FF2B5EF4-FFF2-40B4-BE49-F238E27FC236}">
                <a16:creationId xmlns:a16="http://schemas.microsoft.com/office/drawing/2014/main" id="{F963E340-3231-4455-90D7-2DE897610D91}"/>
              </a:ext>
            </a:extLst>
          </p:cNvPr>
          <p:cNvSpPr>
            <a:spLocks noGrp="1"/>
          </p:cNvSpPr>
          <p:nvPr>
            <p:ph type="sldNum" sz="quarter" idx="5"/>
          </p:nvPr>
        </p:nvSpPr>
        <p:spPr/>
        <p:txBody>
          <a:bodyPr/>
          <a:lstStyle/>
          <a:p>
            <a:pPr>
              <a:defRPr/>
            </a:pPr>
            <a:fld id="{627803D0-10ED-4CB4-A833-91689E4802DB}" type="slidenum">
              <a:rPr lang="en-US" altLang="en-US" smtClean="0"/>
              <a:pPr>
                <a:defRPr/>
              </a:pPr>
              <a:t>50</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a:extLst>
              <a:ext uri="{FF2B5EF4-FFF2-40B4-BE49-F238E27FC236}">
                <a16:creationId xmlns:a16="http://schemas.microsoft.com/office/drawing/2014/main" id="{4A08BBA7-9ED2-46DB-991B-19EEF14FFA59}"/>
              </a:ext>
            </a:extLst>
          </p:cNvPr>
          <p:cNvSpPr>
            <a:spLocks noGrp="1" noRot="1" noChangeAspect="1" noChangeArrowheads="1" noTextEdit="1"/>
          </p:cNvSpPr>
          <p:nvPr>
            <p:ph type="sldImg"/>
          </p:nvPr>
        </p:nvSpPr>
        <p:spPr>
          <a:ln/>
        </p:spPr>
      </p:sp>
      <p:sp>
        <p:nvSpPr>
          <p:cNvPr id="204803" name="Notes Placeholder 2">
            <a:extLst>
              <a:ext uri="{FF2B5EF4-FFF2-40B4-BE49-F238E27FC236}">
                <a16:creationId xmlns:a16="http://schemas.microsoft.com/office/drawing/2014/main" id="{B3EDF48B-089C-4F58-8596-2853487E76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C8066BA7-F15B-4B0C-B493-8B8D85C59BB2}"/>
              </a:ext>
            </a:extLst>
          </p:cNvPr>
          <p:cNvSpPr>
            <a:spLocks noGrp="1"/>
          </p:cNvSpPr>
          <p:nvPr>
            <p:ph type="sldNum" sz="quarter" idx="5"/>
          </p:nvPr>
        </p:nvSpPr>
        <p:spPr/>
        <p:txBody>
          <a:bodyPr/>
          <a:lstStyle/>
          <a:p>
            <a:pPr>
              <a:defRPr/>
            </a:pPr>
            <a:fld id="{B22A8572-38F9-4CF6-891E-C003B07DD615}" type="slidenum">
              <a:rPr lang="en-US" altLang="en-US" smtClean="0"/>
              <a:pPr>
                <a:defRPr/>
              </a:pPr>
              <a:t>51</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a:extLst>
              <a:ext uri="{FF2B5EF4-FFF2-40B4-BE49-F238E27FC236}">
                <a16:creationId xmlns:a16="http://schemas.microsoft.com/office/drawing/2014/main" id="{052ADF78-2064-454F-9BE5-2508E8DF0AF1}"/>
              </a:ext>
            </a:extLst>
          </p:cNvPr>
          <p:cNvSpPr>
            <a:spLocks noGrp="1" noRot="1" noChangeAspect="1" noChangeArrowheads="1" noTextEdit="1"/>
          </p:cNvSpPr>
          <p:nvPr>
            <p:ph type="sldImg"/>
          </p:nvPr>
        </p:nvSpPr>
        <p:spPr>
          <a:ln/>
        </p:spPr>
      </p:sp>
      <p:sp>
        <p:nvSpPr>
          <p:cNvPr id="206851" name="Notes Placeholder 2">
            <a:extLst>
              <a:ext uri="{FF2B5EF4-FFF2-40B4-BE49-F238E27FC236}">
                <a16:creationId xmlns:a16="http://schemas.microsoft.com/office/drawing/2014/main" id="{68E2BB4F-EB56-44E0-9BB7-00C8536A3B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overlapping coefficients are then standardized so that they add up to 1. </a:t>
            </a:r>
          </a:p>
        </p:txBody>
      </p:sp>
      <p:sp>
        <p:nvSpPr>
          <p:cNvPr id="4" name="Slide Number Placeholder 3">
            <a:extLst>
              <a:ext uri="{FF2B5EF4-FFF2-40B4-BE49-F238E27FC236}">
                <a16:creationId xmlns:a16="http://schemas.microsoft.com/office/drawing/2014/main" id="{291DEAEC-8232-4545-9496-A1718350146A}"/>
              </a:ext>
            </a:extLst>
          </p:cNvPr>
          <p:cNvSpPr>
            <a:spLocks noGrp="1"/>
          </p:cNvSpPr>
          <p:nvPr>
            <p:ph type="sldNum" sz="quarter" idx="5"/>
          </p:nvPr>
        </p:nvSpPr>
        <p:spPr/>
        <p:txBody>
          <a:bodyPr/>
          <a:lstStyle/>
          <a:p>
            <a:pPr>
              <a:defRPr/>
            </a:pPr>
            <a:fld id="{EE4C5E1F-680F-4B89-B003-BBB66F1F33C1}" type="slidenum">
              <a:rPr lang="en-US" altLang="en-US" smtClean="0"/>
              <a:pPr>
                <a:defRPr/>
              </a:pPr>
              <a:t>52</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a:extLst>
              <a:ext uri="{FF2B5EF4-FFF2-40B4-BE49-F238E27FC236}">
                <a16:creationId xmlns:a16="http://schemas.microsoft.com/office/drawing/2014/main" id="{8B66B55A-7C7D-4399-B8D7-594031B8844F}"/>
              </a:ext>
            </a:extLst>
          </p:cNvPr>
          <p:cNvSpPr>
            <a:spLocks noGrp="1" noRot="1" noChangeAspect="1" noChangeArrowheads="1" noTextEdit="1"/>
          </p:cNvSpPr>
          <p:nvPr>
            <p:ph type="sldImg"/>
          </p:nvPr>
        </p:nvSpPr>
        <p:spPr>
          <a:ln/>
        </p:spPr>
      </p:sp>
      <p:sp>
        <p:nvSpPr>
          <p:cNvPr id="208899" name="Notes Placeholder 2">
            <a:extLst>
              <a:ext uri="{FF2B5EF4-FFF2-40B4-BE49-F238E27FC236}">
                <a16:creationId xmlns:a16="http://schemas.microsoft.com/office/drawing/2014/main" id="{D46CCC31-65BD-4098-B9AB-F5EEB91E60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standardized overlapping coefficients times the total number of patients to be borrowed (90) determine the nominal number of patients to be borrowed in each stratum (E.g., in the first PS stratum, 90 x 21% = 19).</a:t>
            </a:r>
          </a:p>
          <a:p>
            <a:endParaRPr lang="en-US" altLang="en-US"/>
          </a:p>
        </p:txBody>
      </p:sp>
      <p:sp>
        <p:nvSpPr>
          <p:cNvPr id="4" name="Slide Number Placeholder 3">
            <a:extLst>
              <a:ext uri="{FF2B5EF4-FFF2-40B4-BE49-F238E27FC236}">
                <a16:creationId xmlns:a16="http://schemas.microsoft.com/office/drawing/2014/main" id="{83299BAF-0039-4636-9B9F-AECA34056368}"/>
              </a:ext>
            </a:extLst>
          </p:cNvPr>
          <p:cNvSpPr>
            <a:spLocks noGrp="1"/>
          </p:cNvSpPr>
          <p:nvPr>
            <p:ph type="sldNum" sz="quarter" idx="5"/>
          </p:nvPr>
        </p:nvSpPr>
        <p:spPr/>
        <p:txBody>
          <a:bodyPr/>
          <a:lstStyle/>
          <a:p>
            <a:pPr>
              <a:defRPr/>
            </a:pPr>
            <a:fld id="{FEA3DD07-AB65-44BD-8B49-DED160BCB2A4}" type="slidenum">
              <a:rPr lang="en-US" altLang="en-US" smtClean="0"/>
              <a:pPr>
                <a:defRPr/>
              </a:pPr>
              <a:t>53</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a:extLst>
              <a:ext uri="{FF2B5EF4-FFF2-40B4-BE49-F238E27FC236}">
                <a16:creationId xmlns:a16="http://schemas.microsoft.com/office/drawing/2014/main" id="{E22ACE60-75E5-4D03-AE69-80B338683A7E}"/>
              </a:ext>
            </a:extLst>
          </p:cNvPr>
          <p:cNvSpPr>
            <a:spLocks noGrp="1" noRot="1" noChangeAspect="1" noChangeArrowheads="1" noTextEdit="1"/>
          </p:cNvSpPr>
          <p:nvPr>
            <p:ph type="sldImg"/>
          </p:nvPr>
        </p:nvSpPr>
        <p:spPr>
          <a:ln/>
        </p:spPr>
      </p:sp>
      <p:sp>
        <p:nvSpPr>
          <p:cNvPr id="216067" name="Notes Placeholder 2">
            <a:extLst>
              <a:ext uri="{FF2B5EF4-FFF2-40B4-BE49-F238E27FC236}">
                <a16:creationId xmlns:a16="http://schemas.microsoft.com/office/drawing/2014/main" id="{555FA470-7A20-4F37-955F-FF2767F62D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US" altLang="en-US" sz="200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847485-5ADE-43A2-97FF-12096F224324}"/>
              </a:ext>
            </a:extLst>
          </p:cNvPr>
          <p:cNvSpPr>
            <a:spLocks noGrp="1"/>
          </p:cNvSpPr>
          <p:nvPr>
            <p:ph type="sldNum" sz="quarter" idx="5"/>
          </p:nvPr>
        </p:nvSpPr>
        <p:spPr/>
        <p:txBody>
          <a:bodyPr/>
          <a:lstStyle/>
          <a:p>
            <a:pPr>
              <a:defRPr/>
            </a:pPr>
            <a:fld id="{8A27100C-70A5-4B98-9556-766E621538E3}" type="slidenum">
              <a:rPr lang="en-US" altLang="en-US" smtClean="0">
                <a:solidFill>
                  <a:srgbClr val="000000"/>
                </a:solidFill>
              </a:rPr>
              <a:pPr>
                <a:defRPr/>
              </a:pPr>
              <a:t>59</a:t>
            </a:fld>
            <a:endParaRPr lang="en-US"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a:extLst>
              <a:ext uri="{FF2B5EF4-FFF2-40B4-BE49-F238E27FC236}">
                <a16:creationId xmlns:a16="http://schemas.microsoft.com/office/drawing/2014/main" id="{E4B1267A-BCC1-41AE-8D4B-34B296C6EC52}"/>
              </a:ext>
            </a:extLst>
          </p:cNvPr>
          <p:cNvSpPr>
            <a:spLocks noGrp="1" noRot="1" noChangeAspect="1" noChangeArrowheads="1" noTextEdit="1"/>
          </p:cNvSpPr>
          <p:nvPr>
            <p:ph type="sldImg"/>
          </p:nvPr>
        </p:nvSpPr>
        <p:spPr>
          <a:ln/>
        </p:spPr>
      </p:sp>
      <p:sp>
        <p:nvSpPr>
          <p:cNvPr id="221187" name="Notes Placeholder 2">
            <a:extLst>
              <a:ext uri="{FF2B5EF4-FFF2-40B4-BE49-F238E27FC236}">
                <a16:creationId xmlns:a16="http://schemas.microsoft.com/office/drawing/2014/main" id="{FC39F567-DFC9-4B37-897D-9E8CDD8C58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90F3AB18-6888-4913-B33D-DD44B5300F98}"/>
              </a:ext>
            </a:extLst>
          </p:cNvPr>
          <p:cNvSpPr>
            <a:spLocks noGrp="1"/>
          </p:cNvSpPr>
          <p:nvPr>
            <p:ph type="sldNum" sz="quarter" idx="5"/>
          </p:nvPr>
        </p:nvSpPr>
        <p:spPr/>
        <p:txBody>
          <a:bodyPr/>
          <a:lstStyle/>
          <a:p>
            <a:pPr defTabSz="914400" eaLnBrk="1" hangingPunct="1">
              <a:defRPr/>
            </a:pPr>
            <a:fld id="{F279D3CA-8051-484D-A527-04FC93E5A934}" type="slidenum">
              <a:rPr lang="en-US" smtClean="0">
                <a:solidFill>
                  <a:srgbClr val="000000"/>
                </a:solidFill>
                <a:latin typeface="Arial" charset="0"/>
                <a:ea typeface="ＭＳ Ｐゴシック" charset="-128"/>
              </a:rPr>
              <a:pPr defTabSz="914400" eaLnBrk="1" hangingPunct="1">
                <a:defRPr/>
              </a:pPr>
              <a:t>63</a:t>
            </a:fld>
            <a:endParaRPr lang="en-US">
              <a:solidFill>
                <a:srgbClr val="000000"/>
              </a:solidFill>
              <a:latin typeface="Arial"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幻灯片图像占位符 1">
            <a:extLst>
              <a:ext uri="{FF2B5EF4-FFF2-40B4-BE49-F238E27FC236}">
                <a16:creationId xmlns:a16="http://schemas.microsoft.com/office/drawing/2014/main" id="{4ACFC110-BC9E-470F-B62B-FD5AE92A6689}"/>
              </a:ext>
            </a:extLst>
          </p:cNvPr>
          <p:cNvSpPr>
            <a:spLocks noGrp="1" noRot="1" noChangeAspect="1" noChangeArrowheads="1" noTextEdit="1"/>
          </p:cNvSpPr>
          <p:nvPr>
            <p:ph type="sldImg"/>
          </p:nvPr>
        </p:nvSpPr>
        <p:spPr>
          <a:ln/>
        </p:spPr>
      </p:sp>
      <p:sp>
        <p:nvSpPr>
          <p:cNvPr id="224259" name="备注占位符 2">
            <a:extLst>
              <a:ext uri="{FF2B5EF4-FFF2-40B4-BE49-F238E27FC236}">
                <a16:creationId xmlns:a16="http://schemas.microsoft.com/office/drawing/2014/main" id="{A330F6D1-10A6-4EAB-A040-5F2DE5E7F8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100" b="1"/>
          </a:p>
        </p:txBody>
      </p:sp>
      <p:sp>
        <p:nvSpPr>
          <p:cNvPr id="69636" name="灯片编号占位符 3">
            <a:extLst>
              <a:ext uri="{FF2B5EF4-FFF2-40B4-BE49-F238E27FC236}">
                <a16:creationId xmlns:a16="http://schemas.microsoft.com/office/drawing/2014/main" id="{5EF5E587-0378-40CB-8510-60CF6F757A52}"/>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imes New Roman" panose="02020603050405020304" pitchFamily="18" charset="0"/>
              </a:defRPr>
            </a:lvl1pPr>
            <a:lvl2pPr marL="742950" indent="-285750" defTabSz="931863">
              <a:defRPr>
                <a:solidFill>
                  <a:schemeClr val="tx1"/>
                </a:solidFill>
                <a:latin typeface="Times New Roman" panose="02020603050405020304" pitchFamily="18" charset="0"/>
              </a:defRPr>
            </a:lvl2pPr>
            <a:lvl3pPr marL="1143000" indent="-228600" defTabSz="931863">
              <a:defRPr>
                <a:solidFill>
                  <a:schemeClr val="tx1"/>
                </a:solidFill>
                <a:latin typeface="Times New Roman" panose="02020603050405020304" pitchFamily="18" charset="0"/>
              </a:defRPr>
            </a:lvl3pPr>
            <a:lvl4pPr marL="1600200" indent="-228600" defTabSz="931863">
              <a:defRPr>
                <a:solidFill>
                  <a:schemeClr val="tx1"/>
                </a:solidFill>
                <a:latin typeface="Times New Roman" panose="02020603050405020304" pitchFamily="18" charset="0"/>
              </a:defRPr>
            </a:lvl4pPr>
            <a:lvl5pPr marL="2057400" indent="-228600" defTabSz="931863">
              <a:defRPr>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a:solidFill>
                  <a:schemeClr val="tx1"/>
                </a:solidFill>
                <a:latin typeface="Times New Roman" panose="02020603050405020304" pitchFamily="18" charset="0"/>
              </a:defRPr>
            </a:lvl9pPr>
          </a:lstStyle>
          <a:p>
            <a:pPr>
              <a:defRPr/>
            </a:pPr>
            <a:fld id="{F3F0C6D3-FC75-4D43-BC90-72375B17A132}" type="slidenum">
              <a:rPr lang="en-US" altLang="zh-CN"/>
              <a:pPr>
                <a:defRPr/>
              </a:pPr>
              <a:t>65</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a:extLst>
              <a:ext uri="{FF2B5EF4-FFF2-40B4-BE49-F238E27FC236}">
                <a16:creationId xmlns:a16="http://schemas.microsoft.com/office/drawing/2014/main" id="{4FB76799-95A1-47CE-AD83-9C4BD7F6B58D}"/>
              </a:ext>
            </a:extLst>
          </p:cNvPr>
          <p:cNvSpPr>
            <a:spLocks noGrp="1" noRot="1" noChangeAspect="1" noChangeArrowheads="1" noTextEdit="1"/>
          </p:cNvSpPr>
          <p:nvPr>
            <p:ph type="sldImg"/>
          </p:nvPr>
        </p:nvSpPr>
        <p:spPr>
          <a:ln/>
        </p:spPr>
      </p:sp>
      <p:sp>
        <p:nvSpPr>
          <p:cNvPr id="229379" name="Notes Placeholder 2">
            <a:extLst>
              <a:ext uri="{FF2B5EF4-FFF2-40B4-BE49-F238E27FC236}">
                <a16:creationId xmlns:a16="http://schemas.microsoft.com/office/drawing/2014/main" id="{4E429242-F3DF-4CDC-AA88-2E933A28D6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can we do to provide support?</a:t>
            </a:r>
          </a:p>
        </p:txBody>
      </p:sp>
      <p:sp>
        <p:nvSpPr>
          <p:cNvPr id="4" name="Slide Number Placeholder 3">
            <a:extLst>
              <a:ext uri="{FF2B5EF4-FFF2-40B4-BE49-F238E27FC236}">
                <a16:creationId xmlns:a16="http://schemas.microsoft.com/office/drawing/2014/main" id="{CFDD75EB-A249-411D-B189-FB1C41B35453}"/>
              </a:ext>
            </a:extLst>
          </p:cNvPr>
          <p:cNvSpPr>
            <a:spLocks noGrp="1"/>
          </p:cNvSpPr>
          <p:nvPr>
            <p:ph type="sldNum" sz="quarter" idx="5"/>
          </p:nvPr>
        </p:nvSpPr>
        <p:spPr/>
        <p:txBody>
          <a:bodyPr/>
          <a:lstStyle/>
          <a:p>
            <a:pPr>
              <a:defRPr/>
            </a:pPr>
            <a:fld id="{4A02CD86-57E8-4D2B-8EA5-709E799D3BC5}" type="slidenum">
              <a:rPr lang="en-US" altLang="en-US" smtClean="0"/>
              <a:pPr>
                <a:defRPr/>
              </a:pPr>
              <a:t>69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150C01C7-B3FE-4590-9751-C718B2487EE8}"/>
              </a:ext>
            </a:extLst>
          </p:cNvPr>
          <p:cNvSpPr>
            <a:spLocks noGrp="1" noRot="1" noChangeAspect="1" noChangeArrowheads="1" noTextEdit="1"/>
          </p:cNvSpPr>
          <p:nvPr>
            <p:ph type="sldImg"/>
          </p:nvPr>
        </p:nvSpPr>
        <p:spPr>
          <a:ln/>
        </p:spPr>
      </p:sp>
      <p:sp>
        <p:nvSpPr>
          <p:cNvPr id="138243" name="Notes Placeholder 2">
            <a:extLst>
              <a:ext uri="{FF2B5EF4-FFF2-40B4-BE49-F238E27FC236}">
                <a16:creationId xmlns:a16="http://schemas.microsoft.com/office/drawing/2014/main" id="{7B032097-887F-468B-B554-010D713428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Former FDA commissioner Dr. Scott Gotlieb, blog discusses using innovative statistical approaches such as Bayesian and Propensity score methodology to combine information from different sources</a:t>
            </a:r>
          </a:p>
          <a:p>
            <a:endParaRPr lang="en-US" altLang="en-US"/>
          </a:p>
          <a:p>
            <a:r>
              <a:rPr lang="en-US" altLang="en-US" u="sng">
                <a:hlinkClick r:id="rId3"/>
              </a:rPr>
              <a:t>https://blogs.fda.gov/fdavoice/index.php/2018/07/fda-budget-matters-a-cross-cutting-data-enterprise-for-real-world-evidence</a:t>
            </a:r>
            <a:r>
              <a:rPr lang="en-US" altLang="en-US"/>
              <a:t> </a:t>
            </a:r>
            <a:br>
              <a:rPr lang="en-US" altLang="en-US"/>
            </a:br>
            <a:endParaRPr lang="en-US" altLang="en-US"/>
          </a:p>
        </p:txBody>
      </p:sp>
      <p:sp>
        <p:nvSpPr>
          <p:cNvPr id="4" name="Slide Number Placeholder 3">
            <a:extLst>
              <a:ext uri="{FF2B5EF4-FFF2-40B4-BE49-F238E27FC236}">
                <a16:creationId xmlns:a16="http://schemas.microsoft.com/office/drawing/2014/main" id="{F32E7480-36C2-43C6-AE49-1F910D024F79}"/>
              </a:ext>
            </a:extLst>
          </p:cNvPr>
          <p:cNvSpPr>
            <a:spLocks noGrp="1"/>
          </p:cNvSpPr>
          <p:nvPr>
            <p:ph type="sldNum" sz="quarter" idx="5"/>
          </p:nvPr>
        </p:nvSpPr>
        <p:spPr/>
        <p:txBody>
          <a:bodyPr/>
          <a:lstStyle/>
          <a:p>
            <a:pPr>
              <a:defRPr/>
            </a:pPr>
            <a:fld id="{419D92EB-3522-4F51-9E3F-94BA7BE100F5}" type="slidenum">
              <a:rPr lang="en-US" altLang="en-US" smtClean="0"/>
              <a:pPr>
                <a:defRPr/>
              </a:pPr>
              <a:t>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150C01C7-B3FE-4590-9751-C718B2487EE8}"/>
              </a:ext>
            </a:extLst>
          </p:cNvPr>
          <p:cNvSpPr>
            <a:spLocks noGrp="1" noRot="1" noChangeAspect="1" noChangeArrowheads="1" noTextEdit="1"/>
          </p:cNvSpPr>
          <p:nvPr>
            <p:ph type="sldImg"/>
          </p:nvPr>
        </p:nvSpPr>
        <p:spPr>
          <a:ln/>
        </p:spPr>
      </p:sp>
      <p:sp>
        <p:nvSpPr>
          <p:cNvPr id="138243" name="Notes Placeholder 2">
            <a:extLst>
              <a:ext uri="{FF2B5EF4-FFF2-40B4-BE49-F238E27FC236}">
                <a16:creationId xmlns:a16="http://schemas.microsoft.com/office/drawing/2014/main" id="{7B032097-887F-468B-B554-010D713428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Former FDA commissioner Dr. Scott Gotlieb, blog discusses using innovative statistical approaches such as Bayesian and Propensity score methodology to combine information from different sources</a:t>
            </a:r>
          </a:p>
          <a:p>
            <a:endParaRPr lang="en-US" altLang="en-US"/>
          </a:p>
          <a:p>
            <a:r>
              <a:rPr lang="en-US" altLang="en-US" u="sng">
                <a:hlinkClick r:id="rId3"/>
              </a:rPr>
              <a:t>https://blogs.fda.gov/fdavoice/index.php/2018/07/fda-budget-matters-a-cross-cutting-data-enterprise-for-real-world-evidence</a:t>
            </a:r>
            <a:r>
              <a:rPr lang="en-US" altLang="en-US"/>
              <a:t> </a:t>
            </a:r>
            <a:br>
              <a:rPr lang="en-US" altLang="en-US"/>
            </a:br>
            <a:endParaRPr lang="en-US" altLang="en-US"/>
          </a:p>
        </p:txBody>
      </p:sp>
      <p:sp>
        <p:nvSpPr>
          <p:cNvPr id="4" name="Slide Number Placeholder 3">
            <a:extLst>
              <a:ext uri="{FF2B5EF4-FFF2-40B4-BE49-F238E27FC236}">
                <a16:creationId xmlns:a16="http://schemas.microsoft.com/office/drawing/2014/main" id="{F32E7480-36C2-43C6-AE49-1F910D024F79}"/>
              </a:ext>
            </a:extLst>
          </p:cNvPr>
          <p:cNvSpPr>
            <a:spLocks noGrp="1"/>
          </p:cNvSpPr>
          <p:nvPr>
            <p:ph type="sldNum" sz="quarter" idx="5"/>
          </p:nvPr>
        </p:nvSpPr>
        <p:spPr/>
        <p:txBody>
          <a:bodyPr/>
          <a:lstStyle/>
          <a:p>
            <a:pPr>
              <a:defRPr/>
            </a:pPr>
            <a:fld id="{419D92EB-3522-4F51-9E3F-94BA7BE100F5}" type="slidenum">
              <a:rPr lang="en-US" altLang="en-US" smtClean="0"/>
              <a:pPr>
                <a:defRPr/>
              </a:pPr>
              <a:t>9</a:t>
            </a:fld>
            <a:endParaRPr lang="en-US" altLang="en-US"/>
          </a:p>
        </p:txBody>
      </p:sp>
    </p:spTree>
    <p:extLst>
      <p:ext uri="{BB962C8B-B14F-4D97-AF65-F5344CB8AC3E}">
        <p14:creationId xmlns:p14="http://schemas.microsoft.com/office/powerpoint/2010/main" val="28401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150C01C7-B3FE-4590-9751-C718B2487EE8}"/>
              </a:ext>
            </a:extLst>
          </p:cNvPr>
          <p:cNvSpPr>
            <a:spLocks noGrp="1" noRot="1" noChangeAspect="1" noChangeArrowheads="1" noTextEdit="1"/>
          </p:cNvSpPr>
          <p:nvPr>
            <p:ph type="sldImg"/>
          </p:nvPr>
        </p:nvSpPr>
        <p:spPr>
          <a:ln/>
        </p:spPr>
      </p:sp>
      <p:sp>
        <p:nvSpPr>
          <p:cNvPr id="138243" name="Notes Placeholder 2">
            <a:extLst>
              <a:ext uri="{FF2B5EF4-FFF2-40B4-BE49-F238E27FC236}">
                <a16:creationId xmlns:a16="http://schemas.microsoft.com/office/drawing/2014/main" id="{7B032097-887F-468B-B554-010D713428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Former FDA commissioner Dr. Scott Gotlieb, blog discusses using innovative statistical approaches such as Bayesian and Propensity score methodology to combine information from different sources</a:t>
            </a:r>
          </a:p>
          <a:p>
            <a:endParaRPr lang="en-US" altLang="en-US"/>
          </a:p>
          <a:p>
            <a:r>
              <a:rPr lang="en-US" altLang="en-US" u="sng">
                <a:hlinkClick r:id="rId3"/>
              </a:rPr>
              <a:t>https://blogs.fda.gov/fdavoice/index.php/2018/07/fda-budget-matters-a-cross-cutting-data-enterprise-for-real-world-evidence</a:t>
            </a:r>
            <a:r>
              <a:rPr lang="en-US" altLang="en-US"/>
              <a:t> </a:t>
            </a:r>
            <a:br>
              <a:rPr lang="en-US" altLang="en-US"/>
            </a:br>
            <a:endParaRPr lang="en-US" altLang="en-US"/>
          </a:p>
        </p:txBody>
      </p:sp>
      <p:sp>
        <p:nvSpPr>
          <p:cNvPr id="4" name="Slide Number Placeholder 3">
            <a:extLst>
              <a:ext uri="{FF2B5EF4-FFF2-40B4-BE49-F238E27FC236}">
                <a16:creationId xmlns:a16="http://schemas.microsoft.com/office/drawing/2014/main" id="{F32E7480-36C2-43C6-AE49-1F910D024F79}"/>
              </a:ext>
            </a:extLst>
          </p:cNvPr>
          <p:cNvSpPr>
            <a:spLocks noGrp="1"/>
          </p:cNvSpPr>
          <p:nvPr>
            <p:ph type="sldNum" sz="quarter" idx="5"/>
          </p:nvPr>
        </p:nvSpPr>
        <p:spPr/>
        <p:txBody>
          <a:bodyPr/>
          <a:lstStyle/>
          <a:p>
            <a:pPr>
              <a:defRPr/>
            </a:pPr>
            <a:fld id="{419D92EB-3522-4F51-9E3F-94BA7BE100F5}" type="slidenum">
              <a:rPr lang="en-US" altLang="en-US" smtClean="0"/>
              <a:pPr>
                <a:defRPr/>
              </a:pPr>
              <a:t>10</a:t>
            </a:fld>
            <a:endParaRPr lang="en-US" altLang="en-US"/>
          </a:p>
        </p:txBody>
      </p:sp>
    </p:spTree>
    <p:extLst>
      <p:ext uri="{BB962C8B-B14F-4D97-AF65-F5344CB8AC3E}">
        <p14:creationId xmlns:p14="http://schemas.microsoft.com/office/powerpoint/2010/main" val="70891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B48CCD8B-7660-41A7-85B7-1595AF376608}"/>
              </a:ext>
            </a:extLst>
          </p:cNvPr>
          <p:cNvSpPr>
            <a:spLocks noGrp="1" noRot="1" noChangeAspect="1" noChangeArrowheads="1" noTextEdit="1"/>
          </p:cNvSpPr>
          <p:nvPr>
            <p:ph type="sldImg"/>
          </p:nvPr>
        </p:nvSpPr>
        <p:spPr>
          <a:ln/>
        </p:spPr>
      </p:sp>
      <p:sp>
        <p:nvSpPr>
          <p:cNvPr id="142339" name="Notes Placeholder 2">
            <a:extLst>
              <a:ext uri="{FF2B5EF4-FFF2-40B4-BE49-F238E27FC236}">
                <a16:creationId xmlns:a16="http://schemas.microsoft.com/office/drawing/2014/main" id="{1FEE7306-896B-4FF7-8913-05A6FAAA2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DBCABEFE-931F-452A-B282-E757DACA0EED}"/>
              </a:ext>
            </a:extLst>
          </p:cNvPr>
          <p:cNvSpPr>
            <a:spLocks noGrp="1"/>
          </p:cNvSpPr>
          <p:nvPr>
            <p:ph type="sldNum" sz="quarter" idx="5"/>
          </p:nvPr>
        </p:nvSpPr>
        <p:spPr/>
        <p:txBody>
          <a:bodyPr/>
          <a:lstStyle/>
          <a:p>
            <a:pPr>
              <a:defRPr/>
            </a:pPr>
            <a:fld id="{CE3536D5-2147-4CF8-A55B-F1B6DDF40498}" type="slidenum">
              <a:rPr lang="en-US" altLang="en-US" smtClean="0"/>
              <a:pPr>
                <a:defRPr/>
              </a:pPr>
              <a:t>11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B48CCD8B-7660-41A7-85B7-1595AF376608}"/>
              </a:ext>
            </a:extLst>
          </p:cNvPr>
          <p:cNvSpPr>
            <a:spLocks noGrp="1" noRot="1" noChangeAspect="1" noChangeArrowheads="1" noTextEdit="1"/>
          </p:cNvSpPr>
          <p:nvPr>
            <p:ph type="sldImg"/>
          </p:nvPr>
        </p:nvSpPr>
        <p:spPr>
          <a:ln/>
        </p:spPr>
      </p:sp>
      <p:sp>
        <p:nvSpPr>
          <p:cNvPr id="142339" name="Notes Placeholder 2">
            <a:extLst>
              <a:ext uri="{FF2B5EF4-FFF2-40B4-BE49-F238E27FC236}">
                <a16:creationId xmlns:a16="http://schemas.microsoft.com/office/drawing/2014/main" id="{1FEE7306-896B-4FF7-8913-05A6FAAA2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DBCABEFE-931F-452A-B282-E757DACA0EED}"/>
              </a:ext>
            </a:extLst>
          </p:cNvPr>
          <p:cNvSpPr>
            <a:spLocks noGrp="1"/>
          </p:cNvSpPr>
          <p:nvPr>
            <p:ph type="sldNum" sz="quarter" idx="5"/>
          </p:nvPr>
        </p:nvSpPr>
        <p:spPr/>
        <p:txBody>
          <a:bodyPr/>
          <a:lstStyle/>
          <a:p>
            <a:pPr>
              <a:defRPr/>
            </a:pPr>
            <a:fld id="{CE3536D5-2147-4CF8-A55B-F1B6DDF40498}" type="slidenum">
              <a:rPr lang="en-US" altLang="en-US" smtClean="0"/>
              <a:pPr>
                <a:defRPr/>
              </a:pPr>
              <a:t>12</a:t>
            </a:fld>
            <a:endParaRPr lang="en-US" altLang="en-US"/>
          </a:p>
        </p:txBody>
      </p:sp>
    </p:spTree>
    <p:extLst>
      <p:ext uri="{BB962C8B-B14F-4D97-AF65-F5344CB8AC3E}">
        <p14:creationId xmlns:p14="http://schemas.microsoft.com/office/powerpoint/2010/main" val="198754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B48CCD8B-7660-41A7-85B7-1595AF376608}"/>
              </a:ext>
            </a:extLst>
          </p:cNvPr>
          <p:cNvSpPr>
            <a:spLocks noGrp="1" noRot="1" noChangeAspect="1" noChangeArrowheads="1" noTextEdit="1"/>
          </p:cNvSpPr>
          <p:nvPr>
            <p:ph type="sldImg"/>
          </p:nvPr>
        </p:nvSpPr>
        <p:spPr>
          <a:ln/>
        </p:spPr>
      </p:sp>
      <p:sp>
        <p:nvSpPr>
          <p:cNvPr id="142339" name="Notes Placeholder 2">
            <a:extLst>
              <a:ext uri="{FF2B5EF4-FFF2-40B4-BE49-F238E27FC236}">
                <a16:creationId xmlns:a16="http://schemas.microsoft.com/office/drawing/2014/main" id="{1FEE7306-896B-4FF7-8913-05A6FAAA2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 name="Slide Number Placeholder 3">
            <a:extLst>
              <a:ext uri="{FF2B5EF4-FFF2-40B4-BE49-F238E27FC236}">
                <a16:creationId xmlns:a16="http://schemas.microsoft.com/office/drawing/2014/main" id="{DBCABEFE-931F-452A-B282-E757DACA0EED}"/>
              </a:ext>
            </a:extLst>
          </p:cNvPr>
          <p:cNvSpPr>
            <a:spLocks noGrp="1"/>
          </p:cNvSpPr>
          <p:nvPr>
            <p:ph type="sldNum" sz="quarter" idx="5"/>
          </p:nvPr>
        </p:nvSpPr>
        <p:spPr/>
        <p:txBody>
          <a:bodyPr/>
          <a:lstStyle/>
          <a:p>
            <a:pPr>
              <a:defRPr/>
            </a:pPr>
            <a:fld id="{CE3536D5-2147-4CF8-A55B-F1B6DDF40498}" type="slidenum">
              <a:rPr lang="en-US" altLang="en-US" smtClean="0"/>
              <a:pPr>
                <a:defRPr/>
              </a:pPr>
              <a:t>13</a:t>
            </a:fld>
            <a:endParaRPr lang="en-US" altLang="en-US"/>
          </a:p>
        </p:txBody>
      </p:sp>
    </p:spTree>
    <p:extLst>
      <p:ext uri="{BB962C8B-B14F-4D97-AF65-F5344CB8AC3E}">
        <p14:creationId xmlns:p14="http://schemas.microsoft.com/office/powerpoint/2010/main" val="407918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D573-5750-49B6-9883-00F42D46D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46B5C5-8EF7-4370-B141-41E784836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85457E-6A62-4B3D-BCB5-10DB69816C0D}"/>
              </a:ext>
            </a:extLst>
          </p:cNvPr>
          <p:cNvSpPr>
            <a:spLocks noGrp="1"/>
          </p:cNvSpPr>
          <p:nvPr>
            <p:ph type="dt" sz="half" idx="10"/>
          </p:nvPr>
        </p:nvSpPr>
        <p:spPr/>
        <p:txBody>
          <a:bodyPr/>
          <a:lstStyle/>
          <a:p>
            <a:fld id="{70C3AB2D-B5F7-41E1-93E4-7E12B47EC7CD}" type="datetime1">
              <a:rPr lang="en-US" smtClean="0"/>
              <a:t>11/15/2020</a:t>
            </a:fld>
            <a:endParaRPr lang="en-US"/>
          </a:p>
        </p:txBody>
      </p:sp>
      <p:sp>
        <p:nvSpPr>
          <p:cNvPr id="5" name="Footer Placeholder 4">
            <a:extLst>
              <a:ext uri="{FF2B5EF4-FFF2-40B4-BE49-F238E27FC236}">
                <a16:creationId xmlns:a16="http://schemas.microsoft.com/office/drawing/2014/main" id="{17C74A88-99B8-4787-8F20-54E8B6FDA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A26C9-F993-4563-AEC4-A03B55920AAB}"/>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306543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BBA0-D02D-45F3-83AB-F56A931F5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5E0BD-82EB-4EFA-8CE6-BF54236BF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35323-27B7-46E1-B647-522475911A57}"/>
              </a:ext>
            </a:extLst>
          </p:cNvPr>
          <p:cNvSpPr>
            <a:spLocks noGrp="1"/>
          </p:cNvSpPr>
          <p:nvPr>
            <p:ph type="dt" sz="half" idx="10"/>
          </p:nvPr>
        </p:nvSpPr>
        <p:spPr/>
        <p:txBody>
          <a:bodyPr/>
          <a:lstStyle/>
          <a:p>
            <a:fld id="{1AEC4A2D-A8C5-4C54-90DA-1328750B51C5}" type="datetime1">
              <a:rPr lang="en-US" smtClean="0"/>
              <a:t>11/15/2020</a:t>
            </a:fld>
            <a:endParaRPr lang="en-US"/>
          </a:p>
        </p:txBody>
      </p:sp>
      <p:sp>
        <p:nvSpPr>
          <p:cNvPr id="5" name="Footer Placeholder 4">
            <a:extLst>
              <a:ext uri="{FF2B5EF4-FFF2-40B4-BE49-F238E27FC236}">
                <a16:creationId xmlns:a16="http://schemas.microsoft.com/office/drawing/2014/main" id="{D4D6CB85-EF05-45D5-99B2-21E9D139A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D0964-1789-45D2-A21F-E8C1B29CAD91}"/>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1922761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E47A3-61E0-4182-83AB-5383CAB169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BA3367-46C7-4290-B751-F95A4C5008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4AD95-7D15-47C2-9404-31861F19262D}"/>
              </a:ext>
            </a:extLst>
          </p:cNvPr>
          <p:cNvSpPr>
            <a:spLocks noGrp="1"/>
          </p:cNvSpPr>
          <p:nvPr>
            <p:ph type="dt" sz="half" idx="10"/>
          </p:nvPr>
        </p:nvSpPr>
        <p:spPr/>
        <p:txBody>
          <a:bodyPr/>
          <a:lstStyle/>
          <a:p>
            <a:fld id="{B45C2130-5EB4-43FD-8DFC-69FDB50071DC}" type="datetime1">
              <a:rPr lang="en-US" smtClean="0"/>
              <a:t>11/15/2020</a:t>
            </a:fld>
            <a:endParaRPr lang="en-US"/>
          </a:p>
        </p:txBody>
      </p:sp>
      <p:sp>
        <p:nvSpPr>
          <p:cNvPr id="5" name="Footer Placeholder 4">
            <a:extLst>
              <a:ext uri="{FF2B5EF4-FFF2-40B4-BE49-F238E27FC236}">
                <a16:creationId xmlns:a16="http://schemas.microsoft.com/office/drawing/2014/main" id="{EB194E80-3A0A-4508-86E0-D87DAAC9D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CB45D-59CF-4345-AD15-8C44E356FBE0}"/>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143356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D46F-4055-442F-9046-4522D9A9E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C838E-4A91-4582-923E-FED3F4CE77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2F9FF-917E-4CE7-AE3D-60AD007A4820}"/>
              </a:ext>
            </a:extLst>
          </p:cNvPr>
          <p:cNvSpPr>
            <a:spLocks noGrp="1"/>
          </p:cNvSpPr>
          <p:nvPr>
            <p:ph type="dt" sz="half" idx="10"/>
          </p:nvPr>
        </p:nvSpPr>
        <p:spPr/>
        <p:txBody>
          <a:bodyPr/>
          <a:lstStyle/>
          <a:p>
            <a:fld id="{D97C77A8-A240-4A75-9798-CF80D143AF21}" type="datetime1">
              <a:rPr lang="en-US" smtClean="0"/>
              <a:t>11/15/2020</a:t>
            </a:fld>
            <a:endParaRPr lang="en-US"/>
          </a:p>
        </p:txBody>
      </p:sp>
      <p:sp>
        <p:nvSpPr>
          <p:cNvPr id="5" name="Footer Placeholder 4">
            <a:extLst>
              <a:ext uri="{FF2B5EF4-FFF2-40B4-BE49-F238E27FC236}">
                <a16:creationId xmlns:a16="http://schemas.microsoft.com/office/drawing/2014/main" id="{29B2F3F4-1A9A-4312-9A06-E494AAB3A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DED16-E68C-437F-8894-A6A48FEF3568}"/>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17856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59E2-E095-4E1E-8500-9F6F592B0F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6DBD6-C497-49AF-8633-56DD52112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13F1C-E21A-4EF6-BB47-544266538B5B}"/>
              </a:ext>
            </a:extLst>
          </p:cNvPr>
          <p:cNvSpPr>
            <a:spLocks noGrp="1"/>
          </p:cNvSpPr>
          <p:nvPr>
            <p:ph type="dt" sz="half" idx="10"/>
          </p:nvPr>
        </p:nvSpPr>
        <p:spPr/>
        <p:txBody>
          <a:bodyPr/>
          <a:lstStyle/>
          <a:p>
            <a:fld id="{1CB63CCE-F718-45D3-A158-CA4C40F0369B}" type="datetime1">
              <a:rPr lang="en-US" smtClean="0"/>
              <a:t>11/15/2020</a:t>
            </a:fld>
            <a:endParaRPr lang="en-US"/>
          </a:p>
        </p:txBody>
      </p:sp>
      <p:sp>
        <p:nvSpPr>
          <p:cNvPr id="5" name="Footer Placeholder 4">
            <a:extLst>
              <a:ext uri="{FF2B5EF4-FFF2-40B4-BE49-F238E27FC236}">
                <a16:creationId xmlns:a16="http://schemas.microsoft.com/office/drawing/2014/main" id="{7948A5E7-E0BD-4339-97A2-CABE92C8A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6179C-8392-44A2-8ED8-986926D4BA99}"/>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258206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F197-AEC4-48A7-A560-EBFF0F58F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58C3C-E62B-49A6-9BAA-94E597C94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2C9253-4F31-46DD-8D14-C3BF4E9D1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FF55C5-F13C-4A2F-AA0A-6CD013BC7E6D}"/>
              </a:ext>
            </a:extLst>
          </p:cNvPr>
          <p:cNvSpPr>
            <a:spLocks noGrp="1"/>
          </p:cNvSpPr>
          <p:nvPr>
            <p:ph type="dt" sz="half" idx="10"/>
          </p:nvPr>
        </p:nvSpPr>
        <p:spPr/>
        <p:txBody>
          <a:bodyPr/>
          <a:lstStyle/>
          <a:p>
            <a:fld id="{22F28E20-C4C5-4846-BD47-69CA51CF7AA9}" type="datetime1">
              <a:rPr lang="en-US" smtClean="0"/>
              <a:t>11/15/2020</a:t>
            </a:fld>
            <a:endParaRPr lang="en-US"/>
          </a:p>
        </p:txBody>
      </p:sp>
      <p:sp>
        <p:nvSpPr>
          <p:cNvPr id="6" name="Footer Placeholder 5">
            <a:extLst>
              <a:ext uri="{FF2B5EF4-FFF2-40B4-BE49-F238E27FC236}">
                <a16:creationId xmlns:a16="http://schemas.microsoft.com/office/drawing/2014/main" id="{6EBED556-CF86-438F-882F-258C6AB27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1DBA78-AD16-464F-8482-445F43088C23}"/>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313016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3CC1-DACD-4B2B-9CD0-BF061317CA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65E85-9361-4186-8EB6-05BCA069C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16638-EE3E-4738-BC7C-13BA08191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21998-38B0-4BD6-8512-15D7F9277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644523-19AC-4133-8045-655D77D05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C0EE2-D8A8-4576-8877-06980A96242A}"/>
              </a:ext>
            </a:extLst>
          </p:cNvPr>
          <p:cNvSpPr>
            <a:spLocks noGrp="1"/>
          </p:cNvSpPr>
          <p:nvPr>
            <p:ph type="dt" sz="half" idx="10"/>
          </p:nvPr>
        </p:nvSpPr>
        <p:spPr/>
        <p:txBody>
          <a:bodyPr/>
          <a:lstStyle/>
          <a:p>
            <a:fld id="{A4EA74DE-7F47-43A8-8150-738F8D8E4CE8}" type="datetime1">
              <a:rPr lang="en-US" smtClean="0"/>
              <a:t>11/15/2020</a:t>
            </a:fld>
            <a:endParaRPr lang="en-US"/>
          </a:p>
        </p:txBody>
      </p:sp>
      <p:sp>
        <p:nvSpPr>
          <p:cNvPr id="8" name="Footer Placeholder 7">
            <a:extLst>
              <a:ext uri="{FF2B5EF4-FFF2-40B4-BE49-F238E27FC236}">
                <a16:creationId xmlns:a16="http://schemas.microsoft.com/office/drawing/2014/main" id="{1A0845F7-652C-4620-9109-A494A5E07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ACD1D3-A152-4BC7-8A86-2AEBC7148CB7}"/>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389459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5B0E-12B3-4A3C-B159-1C66DF4632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3C2C3-8F40-46AE-8CCD-373B364EE289}"/>
              </a:ext>
            </a:extLst>
          </p:cNvPr>
          <p:cNvSpPr>
            <a:spLocks noGrp="1"/>
          </p:cNvSpPr>
          <p:nvPr>
            <p:ph type="dt" sz="half" idx="10"/>
          </p:nvPr>
        </p:nvSpPr>
        <p:spPr/>
        <p:txBody>
          <a:bodyPr/>
          <a:lstStyle/>
          <a:p>
            <a:fld id="{A7BCB6F0-8163-46D7-A866-58B79ED4AA9A}" type="datetime1">
              <a:rPr lang="en-US" smtClean="0"/>
              <a:t>11/15/2020</a:t>
            </a:fld>
            <a:endParaRPr lang="en-US"/>
          </a:p>
        </p:txBody>
      </p:sp>
      <p:sp>
        <p:nvSpPr>
          <p:cNvPr id="4" name="Footer Placeholder 3">
            <a:extLst>
              <a:ext uri="{FF2B5EF4-FFF2-40B4-BE49-F238E27FC236}">
                <a16:creationId xmlns:a16="http://schemas.microsoft.com/office/drawing/2014/main" id="{F91BC8CA-5C09-42AB-A08E-978153FA03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25F67-73FB-4D7E-8E67-15C7CF336192}"/>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28081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777E1-94D8-4EB6-9EE0-CACFE99AB75F}"/>
              </a:ext>
            </a:extLst>
          </p:cNvPr>
          <p:cNvSpPr>
            <a:spLocks noGrp="1"/>
          </p:cNvSpPr>
          <p:nvPr>
            <p:ph type="dt" sz="half" idx="10"/>
          </p:nvPr>
        </p:nvSpPr>
        <p:spPr/>
        <p:txBody>
          <a:bodyPr/>
          <a:lstStyle/>
          <a:p>
            <a:fld id="{EE1972B9-4CBD-4491-89DE-255BA722E3C6}" type="datetime1">
              <a:rPr lang="en-US" smtClean="0"/>
              <a:t>11/15/2020</a:t>
            </a:fld>
            <a:endParaRPr lang="en-US"/>
          </a:p>
        </p:txBody>
      </p:sp>
      <p:sp>
        <p:nvSpPr>
          <p:cNvPr id="3" name="Footer Placeholder 2">
            <a:extLst>
              <a:ext uri="{FF2B5EF4-FFF2-40B4-BE49-F238E27FC236}">
                <a16:creationId xmlns:a16="http://schemas.microsoft.com/office/drawing/2014/main" id="{6D6AF85A-1960-4368-86F0-5073FB1E2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5D7620-C7DD-4733-888F-99A1C584CC29}"/>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165445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06D0-1291-42EF-A2D7-4623C7F0F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F061EB-0AFA-48FB-B791-4CDE98426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8A056-0D78-44D5-B729-EA5E1A303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7E464-15CB-4225-A859-E8869BFFA63C}"/>
              </a:ext>
            </a:extLst>
          </p:cNvPr>
          <p:cNvSpPr>
            <a:spLocks noGrp="1"/>
          </p:cNvSpPr>
          <p:nvPr>
            <p:ph type="dt" sz="half" idx="10"/>
          </p:nvPr>
        </p:nvSpPr>
        <p:spPr/>
        <p:txBody>
          <a:bodyPr/>
          <a:lstStyle/>
          <a:p>
            <a:fld id="{A783DCA3-97B6-4E78-8368-533B24BFC45E}" type="datetime1">
              <a:rPr lang="en-US" smtClean="0"/>
              <a:t>11/15/2020</a:t>
            </a:fld>
            <a:endParaRPr lang="en-US"/>
          </a:p>
        </p:txBody>
      </p:sp>
      <p:sp>
        <p:nvSpPr>
          <p:cNvPr id="6" name="Footer Placeholder 5">
            <a:extLst>
              <a:ext uri="{FF2B5EF4-FFF2-40B4-BE49-F238E27FC236}">
                <a16:creationId xmlns:a16="http://schemas.microsoft.com/office/drawing/2014/main" id="{7744934C-A51F-4087-83A5-47C899EAD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A4016-170D-470B-994E-F368E5361F73}"/>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392474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3D39-E3D2-4FA1-9DA6-5CA19E90E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3688E-5ADC-49D6-B0DA-D238379DF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5B62B4-C4FB-47C5-97B6-7A8E5B9F6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BBF62-3BD8-44D4-A4E9-BF62A3A55577}"/>
              </a:ext>
            </a:extLst>
          </p:cNvPr>
          <p:cNvSpPr>
            <a:spLocks noGrp="1"/>
          </p:cNvSpPr>
          <p:nvPr>
            <p:ph type="dt" sz="half" idx="10"/>
          </p:nvPr>
        </p:nvSpPr>
        <p:spPr/>
        <p:txBody>
          <a:bodyPr/>
          <a:lstStyle/>
          <a:p>
            <a:fld id="{477747DC-3A05-43B3-ADCC-E963E76B62C1}" type="datetime1">
              <a:rPr lang="en-US" smtClean="0"/>
              <a:t>11/15/2020</a:t>
            </a:fld>
            <a:endParaRPr lang="en-US"/>
          </a:p>
        </p:txBody>
      </p:sp>
      <p:sp>
        <p:nvSpPr>
          <p:cNvPr id="6" name="Footer Placeholder 5">
            <a:extLst>
              <a:ext uri="{FF2B5EF4-FFF2-40B4-BE49-F238E27FC236}">
                <a16:creationId xmlns:a16="http://schemas.microsoft.com/office/drawing/2014/main" id="{215353B9-C0CD-4A5F-A4C7-2F3C9B0DD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BCC6E-C0FC-41D5-B851-E7996EAE7EAC}"/>
              </a:ext>
            </a:extLst>
          </p:cNvPr>
          <p:cNvSpPr>
            <a:spLocks noGrp="1"/>
          </p:cNvSpPr>
          <p:nvPr>
            <p:ph type="sldNum" sz="quarter" idx="12"/>
          </p:nvPr>
        </p:nvSpPr>
        <p:spPr/>
        <p:txBody>
          <a:bodyPr/>
          <a:lstStyle/>
          <a:p>
            <a:fld id="{3877799C-1079-49AF-88F9-637B39F437C0}" type="slidenum">
              <a:rPr lang="en-US" smtClean="0"/>
              <a:t>‹#›</a:t>
            </a:fld>
            <a:endParaRPr lang="en-US"/>
          </a:p>
        </p:txBody>
      </p:sp>
    </p:spTree>
    <p:extLst>
      <p:ext uri="{BB962C8B-B14F-4D97-AF65-F5344CB8AC3E}">
        <p14:creationId xmlns:p14="http://schemas.microsoft.com/office/powerpoint/2010/main" val="78584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FA3844-059E-4E2F-88A7-DDC2E46087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46F547-C9E8-41B0-A22E-4EB789E96F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A3F69-FEA2-4BD2-84DC-B0236D970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214E5-FE56-414E-9DD0-B0C78F18E4E7}" type="datetime1">
              <a:rPr lang="en-US" smtClean="0"/>
              <a:t>11/15/2020</a:t>
            </a:fld>
            <a:endParaRPr lang="en-US"/>
          </a:p>
        </p:txBody>
      </p:sp>
      <p:sp>
        <p:nvSpPr>
          <p:cNvPr id="5" name="Footer Placeholder 4">
            <a:extLst>
              <a:ext uri="{FF2B5EF4-FFF2-40B4-BE49-F238E27FC236}">
                <a16:creationId xmlns:a16="http://schemas.microsoft.com/office/drawing/2014/main" id="{EE7C58A8-1BF1-43EC-9934-AFE02B204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7FCAEF-18E5-464C-A687-9D48977FB9DA}"/>
              </a:ext>
            </a:extLst>
          </p:cNvPr>
          <p:cNvSpPr>
            <a:spLocks noGrp="1"/>
          </p:cNvSpPr>
          <p:nvPr>
            <p:ph type="sldNum" sz="quarter" idx="4"/>
          </p:nvPr>
        </p:nvSpPr>
        <p:spPr>
          <a:xfrm>
            <a:off x="9342081" y="633056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7799C-1079-49AF-88F9-637B39F437C0}" type="slidenum">
              <a:rPr lang="en-US" smtClean="0"/>
              <a:t>‹#›</a:t>
            </a:fld>
            <a:endParaRPr lang="en-US"/>
          </a:p>
        </p:txBody>
      </p:sp>
      <p:pic>
        <p:nvPicPr>
          <p:cNvPr id="7" name="Picture 6">
            <a:extLst>
              <a:ext uri="{FF2B5EF4-FFF2-40B4-BE49-F238E27FC236}">
                <a16:creationId xmlns:a16="http://schemas.microsoft.com/office/drawing/2014/main" id="{3F93D6BF-08F5-4D46-920E-ED5A4B417F6A}"/>
              </a:ext>
            </a:extLst>
          </p:cNvPr>
          <p:cNvPicPr>
            <a:picLocks noChangeAspect="1"/>
          </p:cNvPicPr>
          <p:nvPr userDrawn="1"/>
        </p:nvPicPr>
        <p:blipFill>
          <a:blip r:embed="rId13"/>
          <a:stretch>
            <a:fillRect/>
          </a:stretch>
        </p:blipFill>
        <p:spPr>
          <a:xfrm>
            <a:off x="11266131" y="136525"/>
            <a:ext cx="819150" cy="752475"/>
          </a:xfrm>
          <a:prstGeom prst="rect">
            <a:avLst/>
          </a:prstGeom>
        </p:spPr>
      </p:pic>
    </p:spTree>
    <p:extLst>
      <p:ext uri="{BB962C8B-B14F-4D97-AF65-F5344CB8AC3E}">
        <p14:creationId xmlns:p14="http://schemas.microsoft.com/office/powerpoint/2010/main" val="2735948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www.fda.gov/science-research/science-and-research-special-topics/real-world-evid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dx.doi.org/10.1080/10543406.2019.1684309"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mailto:Lilly.Yue@fda.hhs.gov" TargetMode="External"/><Relationship Id="rId5" Type="http://schemas.openxmlformats.org/officeDocument/2006/relationships/hyperlink" Target="http://link.springer.com/article/10.1007/s10742-020-00218-4" TargetMode="External"/><Relationship Id="rId4" Type="http://schemas.openxmlformats.org/officeDocument/2006/relationships/hyperlink" Target="https://doi.org/10.1080/10543406.2020.1730877"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customXml" Target="../ink/ink1.xml"/><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oi.org/10.1080/19466315.2019.1647873"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7F18586D-41AE-4E40-BC57-82B666C0B1BE}"/>
              </a:ext>
            </a:extLst>
          </p:cNvPr>
          <p:cNvSpPr>
            <a:spLocks noGrp="1"/>
          </p:cNvSpPr>
          <p:nvPr>
            <p:ph type="ctrTitle"/>
          </p:nvPr>
        </p:nvSpPr>
        <p:spPr>
          <a:xfrm>
            <a:off x="800100" y="556727"/>
            <a:ext cx="10591800" cy="5105400"/>
          </a:xfrm>
        </p:spPr>
        <p:txBody>
          <a:bodyPr/>
          <a:lstStyle/>
          <a:p>
            <a:br>
              <a:rPr lang="en-US" altLang="en-US" sz="4000" b="1" dirty="0">
                <a:latin typeface="Times New Roman" panose="02020603050405020304" pitchFamily="18" charset="0"/>
                <a:cs typeface="Times New Roman" panose="02020603050405020304" pitchFamily="18" charset="0"/>
              </a:rPr>
            </a:br>
            <a:r>
              <a:rPr lang="en-US" altLang="en-US" sz="4000" b="1" dirty="0">
                <a:latin typeface="+mn-lt"/>
                <a:cs typeface="Times New Roman" panose="02020603050405020304" pitchFamily="18" charset="0"/>
              </a:rPr>
              <a:t>Leveraging External Evidence in Medical Device Decision-Making </a:t>
            </a:r>
            <a:br>
              <a:rPr lang="en-US" altLang="en-US" sz="4000" b="1" dirty="0">
                <a:latin typeface="+mn-lt"/>
                <a:cs typeface="Times New Roman" panose="02020603050405020304" pitchFamily="18" charset="0"/>
              </a:rPr>
            </a:br>
            <a:br>
              <a:rPr lang="en-US" altLang="en-US" sz="4000" b="1" i="1" dirty="0">
                <a:solidFill>
                  <a:srgbClr val="3333FF"/>
                </a:solidFill>
                <a:latin typeface="+mn-lt"/>
                <a:cs typeface="Times New Roman" panose="02020603050405020304" pitchFamily="18" charset="0"/>
              </a:rPr>
            </a:br>
            <a:r>
              <a:rPr lang="en-US" altLang="en-US" sz="3200" dirty="0">
                <a:latin typeface="+mn-lt"/>
                <a:cs typeface="Times New Roman" panose="02020603050405020304" pitchFamily="18" charset="0"/>
              </a:rPr>
              <a:t>CDRH/OCEA/DCEA 2 (Division of Biostatistics)</a:t>
            </a:r>
            <a:br>
              <a:rPr lang="en-US" altLang="en-US" sz="4000" b="1" i="1" dirty="0">
                <a:solidFill>
                  <a:srgbClr val="3333FF"/>
                </a:solidFill>
                <a:latin typeface="+mn-lt"/>
                <a:cs typeface="Times New Roman" panose="02020603050405020304" pitchFamily="18" charset="0"/>
              </a:rPr>
            </a:br>
            <a:r>
              <a:rPr lang="en-US" altLang="en-US" sz="2400" dirty="0">
                <a:latin typeface="+mn-lt"/>
                <a:cs typeface="Times New Roman" panose="02020603050405020304" pitchFamily="18" charset="0"/>
              </a:rPr>
              <a:t>Ram Tiwari, Ph.D.</a:t>
            </a:r>
            <a:br>
              <a:rPr lang="en-US" altLang="en-US" sz="2400" dirty="0">
                <a:latin typeface="+mn-lt"/>
                <a:cs typeface="Times New Roman" panose="02020603050405020304" pitchFamily="18" charset="0"/>
              </a:rPr>
            </a:br>
            <a:br>
              <a:rPr lang="en-US" altLang="en-US" sz="2800" dirty="0">
                <a:latin typeface="+mn-lt"/>
                <a:cs typeface="Times New Roman" panose="02020603050405020304" pitchFamily="18" charset="0"/>
              </a:rPr>
            </a:br>
            <a:r>
              <a:rPr lang="en-US" altLang="en-US" sz="2800" dirty="0">
                <a:latin typeface="+mn-lt"/>
                <a:cs typeface="Times New Roman" panose="02020603050405020304" pitchFamily="18" charset="0"/>
              </a:rPr>
              <a:t>DIA BSWG KOL Presentation</a:t>
            </a:r>
            <a:r>
              <a:rPr lang="en-US" altLang="en-US" sz="2400" dirty="0">
                <a:latin typeface="+mn-lt"/>
                <a:cs typeface="Times New Roman" panose="02020603050405020304" pitchFamily="18" charset="0"/>
              </a:rPr>
              <a:t>, November 20, 2020</a:t>
            </a:r>
            <a:br>
              <a:rPr lang="en-US" alt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897EBC2-896B-46B8-B8E7-BD55126E04EA}"/>
              </a:ext>
            </a:extLst>
          </p:cNvPr>
          <p:cNvSpPr>
            <a:spLocks noGrp="1"/>
          </p:cNvSpPr>
          <p:nvPr>
            <p:ph type="title"/>
          </p:nvPr>
        </p:nvSpPr>
        <p:spPr>
          <a:xfrm>
            <a:off x="1371600" y="111853"/>
            <a:ext cx="8509000" cy="1219200"/>
          </a:xfrm>
        </p:spPr>
        <p:txBody>
          <a:bodyPr>
            <a:normAutofit fontScale="90000"/>
          </a:bodyPr>
          <a:lstStyle/>
          <a:p>
            <a:pPr algn="ctr">
              <a:defRPr/>
            </a:pPr>
            <a:br>
              <a:rPr lang="en-US" altLang="en-US" sz="3200" dirty="0">
                <a:solidFill>
                  <a:srgbClr val="3333FF"/>
                </a:solidFill>
                <a:latin typeface="Times New Roman" panose="02020603050405020304" pitchFamily="18" charset="0"/>
                <a:cs typeface="Times New Roman" panose="02020603050405020304" pitchFamily="18" charset="0"/>
              </a:rPr>
            </a:br>
            <a:r>
              <a:rPr lang="en-US" altLang="en-US" sz="4000" dirty="0">
                <a:solidFill>
                  <a:srgbClr val="3333FF"/>
                </a:solidFill>
                <a:latin typeface="+mn-lt"/>
                <a:cs typeface="Times New Roman" panose="02020603050405020304" pitchFamily="18" charset="0"/>
              </a:rPr>
              <a:t>EEM Framework: Scope</a:t>
            </a:r>
            <a:br>
              <a:rPr lang="en-US" altLang="en-US" dirty="0"/>
            </a:br>
            <a:endParaRPr lang="en-US" altLang="en-US" sz="3200" dirty="0">
              <a:solidFill>
                <a:srgbClr val="3333FF"/>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EB7004DC-3F8B-4286-9F60-9F2AE3093D20}"/>
              </a:ext>
            </a:extLst>
          </p:cNvPr>
          <p:cNvSpPr txBox="1">
            <a:spLocks/>
          </p:cNvSpPr>
          <p:nvPr/>
        </p:nvSpPr>
        <p:spPr>
          <a:xfrm>
            <a:off x="849313" y="2235200"/>
            <a:ext cx="10504487" cy="3432175"/>
          </a:xfrm>
          <a:prstGeom prst="rect">
            <a:avLst/>
          </a:prstGeom>
        </p:spPr>
        <p:txBody>
          <a:bodyPr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189" indent="-457189" defTabSz="1219139">
              <a:spcBef>
                <a:spcPts val="1333"/>
              </a:spcBef>
              <a:defRPr/>
            </a:pPr>
            <a:r>
              <a:rPr lang="en-US"/>
              <a:t>Categorize different sources of external data</a:t>
            </a:r>
          </a:p>
          <a:p>
            <a:pPr marL="457189" indent="-457189" defTabSz="1219139">
              <a:spcBef>
                <a:spcPts val="1333"/>
              </a:spcBef>
              <a:defRPr/>
            </a:pPr>
            <a:endParaRPr lang="en-US"/>
          </a:p>
          <a:p>
            <a:pPr marL="457189" indent="-457189" defTabSz="1219139">
              <a:spcBef>
                <a:spcPts val="1333"/>
              </a:spcBef>
              <a:defRPr/>
            </a:pPr>
            <a:r>
              <a:rPr lang="en-US"/>
              <a:t>Catalog existing statistical methods for leveraging external data</a:t>
            </a:r>
          </a:p>
          <a:p>
            <a:pPr marL="457189" indent="-457189" defTabSz="1219139">
              <a:spcBef>
                <a:spcPts val="1333"/>
              </a:spcBef>
              <a:defRPr/>
            </a:pPr>
            <a:endParaRPr lang="en-US"/>
          </a:p>
          <a:p>
            <a:pPr marL="457189" indent="-457189" defTabSz="1219139">
              <a:spcBef>
                <a:spcPts val="1333"/>
              </a:spcBef>
              <a:defRPr/>
            </a:pPr>
            <a:r>
              <a:rPr lang="en-US"/>
              <a:t>Include examples to illustrate use of statistical methodology</a:t>
            </a:r>
          </a:p>
          <a:p>
            <a:pPr marL="457189" indent="-457189" defTabSz="1219139">
              <a:spcBef>
                <a:spcPts val="1333"/>
              </a:spcBef>
              <a:defRPr/>
            </a:pPr>
            <a:endParaRPr lang="en-US"/>
          </a:p>
          <a:p>
            <a:pPr marL="457189" indent="-457189" defTabSz="1219139">
              <a:spcBef>
                <a:spcPts val="1333"/>
              </a:spcBef>
              <a:defRPr/>
            </a:pPr>
            <a:r>
              <a:rPr lang="en-US"/>
              <a:t>Identify gaps in application and development of statistical methods</a:t>
            </a:r>
          </a:p>
          <a:p>
            <a:pPr defTabSz="1219139">
              <a:spcBef>
                <a:spcPts val="1333"/>
              </a:spcBef>
              <a:defRPr/>
            </a:pPr>
            <a:endParaRPr lang="en-US" dirty="0"/>
          </a:p>
        </p:txBody>
      </p:sp>
      <p:sp>
        <p:nvSpPr>
          <p:cNvPr id="2" name="Slide Number Placeholder 1">
            <a:extLst>
              <a:ext uri="{FF2B5EF4-FFF2-40B4-BE49-F238E27FC236}">
                <a16:creationId xmlns:a16="http://schemas.microsoft.com/office/drawing/2014/main" id="{8E994D6E-A0DF-4130-BEF3-393C1D4F0CC5}"/>
              </a:ext>
            </a:extLst>
          </p:cNvPr>
          <p:cNvSpPr>
            <a:spLocks noGrp="1"/>
          </p:cNvSpPr>
          <p:nvPr>
            <p:ph type="sldNum" sz="quarter" idx="12"/>
          </p:nvPr>
        </p:nvSpPr>
        <p:spPr/>
        <p:txBody>
          <a:bodyPr/>
          <a:lstStyle/>
          <a:p>
            <a:fld id="{3877799C-1079-49AF-88F9-637B39F437C0}" type="slidenum">
              <a:rPr lang="en-US" smtClean="0"/>
              <a:t>10</a:t>
            </a:fld>
            <a:endParaRPr lang="en-US"/>
          </a:p>
        </p:txBody>
      </p:sp>
    </p:spTree>
    <p:extLst>
      <p:ext uri="{BB962C8B-B14F-4D97-AF65-F5344CB8AC3E}">
        <p14:creationId xmlns:p14="http://schemas.microsoft.com/office/powerpoint/2010/main" val="44193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357FB002-D932-45E0-8535-FF13A5F605C4}"/>
              </a:ext>
            </a:extLst>
          </p:cNvPr>
          <p:cNvSpPr>
            <a:spLocks noGrp="1"/>
          </p:cNvSpPr>
          <p:nvPr>
            <p:ph type="title"/>
          </p:nvPr>
        </p:nvSpPr>
        <p:spPr>
          <a:xfrm>
            <a:off x="296863" y="304800"/>
            <a:ext cx="11344275" cy="925513"/>
          </a:xfrm>
        </p:spPr>
        <p:txBody>
          <a:bodyPr/>
          <a:lstStyle/>
          <a:p>
            <a:pPr algn="ctr"/>
            <a:r>
              <a:rPr lang="en-US" altLang="en-US" sz="3600" dirty="0">
                <a:solidFill>
                  <a:srgbClr val="3333FF"/>
                </a:solidFill>
                <a:latin typeface="+mn-lt"/>
              </a:rPr>
              <a:t>External Evidence Methods (EEM) Project</a:t>
            </a:r>
          </a:p>
        </p:txBody>
      </p:sp>
      <p:sp>
        <p:nvSpPr>
          <p:cNvPr id="141315" name="Content Placeholder 2">
            <a:extLst>
              <a:ext uri="{FF2B5EF4-FFF2-40B4-BE49-F238E27FC236}">
                <a16:creationId xmlns:a16="http://schemas.microsoft.com/office/drawing/2014/main" id="{6BEF6888-FF79-4032-BE4F-EBAE595B47D0}"/>
              </a:ext>
            </a:extLst>
          </p:cNvPr>
          <p:cNvSpPr>
            <a:spLocks noGrp="1"/>
          </p:cNvSpPr>
          <p:nvPr>
            <p:ph idx="1"/>
          </p:nvPr>
        </p:nvSpPr>
        <p:spPr>
          <a:xfrm>
            <a:off x="990600" y="1524000"/>
            <a:ext cx="10210800" cy="4772025"/>
          </a:xfrm>
        </p:spPr>
        <p:txBody>
          <a:bodyPr/>
          <a:lstStyle/>
          <a:p>
            <a:r>
              <a:rPr lang="en-US" altLang="en-US"/>
              <a:t>Project launched formally in April 2019 (Executives &amp; Fellows workshop) </a:t>
            </a:r>
          </a:p>
          <a:p>
            <a:r>
              <a:rPr lang="en-US" altLang="en-US"/>
              <a:t>Builds &amp; expands on the success of Virtual Patient Project</a:t>
            </a:r>
          </a:p>
          <a:p>
            <a:r>
              <a:rPr lang="en-US" altLang="en-US"/>
              <a:t>Aims to establish a more predictable pathway for use of EEM </a:t>
            </a:r>
          </a:p>
          <a:p>
            <a:r>
              <a:rPr lang="en-US" altLang="en-US"/>
              <a:t>Ultimately, reducing time and cost to answer important questions</a:t>
            </a:r>
          </a:p>
          <a:p>
            <a:endParaRPr lang="en-US" altLang="en-US"/>
          </a:p>
        </p:txBody>
      </p:sp>
      <p:sp>
        <p:nvSpPr>
          <p:cNvPr id="2" name="Slide Number Placeholder 1">
            <a:extLst>
              <a:ext uri="{FF2B5EF4-FFF2-40B4-BE49-F238E27FC236}">
                <a16:creationId xmlns:a16="http://schemas.microsoft.com/office/drawing/2014/main" id="{8AA982D8-173E-42B5-BE3A-8707A6171A6B}"/>
              </a:ext>
            </a:extLst>
          </p:cNvPr>
          <p:cNvSpPr>
            <a:spLocks noGrp="1"/>
          </p:cNvSpPr>
          <p:nvPr>
            <p:ph type="sldNum" sz="quarter" idx="12"/>
          </p:nvPr>
        </p:nvSpPr>
        <p:spPr/>
        <p:txBody>
          <a:bodyPr/>
          <a:lstStyle/>
          <a:p>
            <a:fld id="{3877799C-1079-49AF-88F9-637B39F437C0}"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357FB002-D932-45E0-8535-FF13A5F605C4}"/>
              </a:ext>
            </a:extLst>
          </p:cNvPr>
          <p:cNvSpPr>
            <a:spLocks noGrp="1"/>
          </p:cNvSpPr>
          <p:nvPr>
            <p:ph type="title"/>
          </p:nvPr>
        </p:nvSpPr>
        <p:spPr>
          <a:xfrm>
            <a:off x="296863" y="304800"/>
            <a:ext cx="11344275" cy="925513"/>
          </a:xfrm>
        </p:spPr>
        <p:txBody>
          <a:bodyPr/>
          <a:lstStyle/>
          <a:p>
            <a:pPr algn="ctr"/>
            <a:r>
              <a:rPr lang="en-US" altLang="en-US" sz="3600" dirty="0">
                <a:solidFill>
                  <a:srgbClr val="3333FF"/>
                </a:solidFill>
                <a:latin typeface="+mn-lt"/>
              </a:rPr>
              <a:t>Definition</a:t>
            </a:r>
          </a:p>
        </p:txBody>
      </p:sp>
      <p:sp>
        <p:nvSpPr>
          <p:cNvPr id="6" name="Content Placeholder 2">
            <a:extLst>
              <a:ext uri="{FF2B5EF4-FFF2-40B4-BE49-F238E27FC236}">
                <a16:creationId xmlns:a16="http://schemas.microsoft.com/office/drawing/2014/main" id="{FC8B58E5-5DBB-4EA0-A366-6E3B242447DF}"/>
              </a:ext>
            </a:extLst>
          </p:cNvPr>
          <p:cNvSpPr txBox="1">
            <a:spLocks/>
          </p:cNvSpPr>
          <p:nvPr/>
        </p:nvSpPr>
        <p:spPr>
          <a:xfrm>
            <a:off x="838200" y="1974850"/>
            <a:ext cx="10504488" cy="377983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39">
              <a:spcBef>
                <a:spcPts val="1333"/>
              </a:spcBef>
              <a:defRPr/>
            </a:pPr>
            <a:r>
              <a:rPr lang="en-US" sz="3733" b="1"/>
              <a:t>External Data </a:t>
            </a:r>
          </a:p>
          <a:p>
            <a:pPr defTabSz="1219139">
              <a:spcBef>
                <a:spcPts val="1333"/>
              </a:spcBef>
              <a:defRPr/>
            </a:pPr>
            <a:r>
              <a:rPr lang="en-US"/>
              <a:t>Data external to the planned clinical study (from alternative sources)</a:t>
            </a:r>
          </a:p>
          <a:p>
            <a:pPr defTabSz="1219139">
              <a:spcBef>
                <a:spcPts val="1333"/>
              </a:spcBef>
              <a:defRPr/>
            </a:pPr>
            <a:endParaRPr lang="en-US"/>
          </a:p>
          <a:p>
            <a:pPr defTabSz="1219139">
              <a:spcBef>
                <a:spcPts val="1333"/>
              </a:spcBef>
              <a:defRPr/>
            </a:pPr>
            <a:r>
              <a:rPr lang="en-US" sz="3733" b="1"/>
              <a:t>External Evidence</a:t>
            </a:r>
          </a:p>
          <a:p>
            <a:pPr defTabSz="1219139">
              <a:spcBef>
                <a:spcPts val="1333"/>
              </a:spcBef>
              <a:defRPr/>
            </a:pPr>
            <a:r>
              <a:rPr lang="en-US"/>
              <a:t>Clinical evidence generated by appropriate analysis of external data</a:t>
            </a:r>
          </a:p>
          <a:p>
            <a:pPr defTabSz="1219139">
              <a:spcBef>
                <a:spcPts val="1333"/>
              </a:spcBef>
              <a:defRPr/>
            </a:pPr>
            <a:endParaRPr lang="en-US" dirty="0"/>
          </a:p>
        </p:txBody>
      </p:sp>
      <p:sp>
        <p:nvSpPr>
          <p:cNvPr id="4" name="Slide Number Placeholder 3">
            <a:extLst>
              <a:ext uri="{FF2B5EF4-FFF2-40B4-BE49-F238E27FC236}">
                <a16:creationId xmlns:a16="http://schemas.microsoft.com/office/drawing/2014/main" id="{3F4141F1-6AFA-4313-B5C3-14969264CD3A}"/>
              </a:ext>
            </a:extLst>
          </p:cNvPr>
          <p:cNvSpPr>
            <a:spLocks noGrp="1"/>
          </p:cNvSpPr>
          <p:nvPr>
            <p:ph type="sldNum" sz="quarter" idx="12"/>
          </p:nvPr>
        </p:nvSpPr>
        <p:spPr/>
        <p:txBody>
          <a:bodyPr/>
          <a:lstStyle/>
          <a:p>
            <a:fld id="{3877799C-1079-49AF-88F9-637B39F437C0}" type="slidenum">
              <a:rPr lang="en-US" smtClean="0"/>
              <a:t>12</a:t>
            </a:fld>
            <a:endParaRPr lang="en-US"/>
          </a:p>
        </p:txBody>
      </p:sp>
    </p:spTree>
    <p:extLst>
      <p:ext uri="{BB962C8B-B14F-4D97-AF65-F5344CB8AC3E}">
        <p14:creationId xmlns:p14="http://schemas.microsoft.com/office/powerpoint/2010/main" val="24502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357FB002-D932-45E0-8535-FF13A5F605C4}"/>
              </a:ext>
            </a:extLst>
          </p:cNvPr>
          <p:cNvSpPr>
            <a:spLocks noGrp="1"/>
          </p:cNvSpPr>
          <p:nvPr>
            <p:ph type="title"/>
          </p:nvPr>
        </p:nvSpPr>
        <p:spPr>
          <a:xfrm>
            <a:off x="296863" y="304800"/>
            <a:ext cx="11344275" cy="925513"/>
          </a:xfrm>
        </p:spPr>
        <p:txBody>
          <a:bodyPr/>
          <a:lstStyle/>
          <a:p>
            <a:pPr algn="ctr"/>
            <a:r>
              <a:rPr lang="en-US" altLang="en-US" sz="3600" dirty="0">
                <a:solidFill>
                  <a:srgbClr val="3333FF"/>
                </a:solidFill>
                <a:latin typeface="+mn-lt"/>
              </a:rPr>
              <a:t>External Data Sources</a:t>
            </a:r>
          </a:p>
        </p:txBody>
      </p:sp>
      <p:sp>
        <p:nvSpPr>
          <p:cNvPr id="4" name="TextBox 4">
            <a:extLst>
              <a:ext uri="{FF2B5EF4-FFF2-40B4-BE49-F238E27FC236}">
                <a16:creationId xmlns:a16="http://schemas.microsoft.com/office/drawing/2014/main" id="{9A77F5E4-681D-426E-B77C-DDEFC342BD90}"/>
              </a:ext>
            </a:extLst>
          </p:cNvPr>
          <p:cNvSpPr txBox="1">
            <a:spLocks noChangeArrowheads="1"/>
          </p:cNvSpPr>
          <p:nvPr/>
        </p:nvSpPr>
        <p:spPr bwMode="auto">
          <a:xfrm>
            <a:off x="4027488" y="2873375"/>
            <a:ext cx="1606550" cy="12017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400" dirty="0">
                <a:solidFill>
                  <a:srgbClr val="000000"/>
                </a:solidFill>
                <a:latin typeface="Times New Roman" panose="02020603050405020304" pitchFamily="18" charset="0"/>
                <a:cs typeface="+mn-cs"/>
              </a:rPr>
              <a:t>Healthcare claims databases </a:t>
            </a:r>
          </a:p>
        </p:txBody>
      </p:sp>
      <p:sp>
        <p:nvSpPr>
          <p:cNvPr id="5" name="TextBox 5">
            <a:extLst>
              <a:ext uri="{FF2B5EF4-FFF2-40B4-BE49-F238E27FC236}">
                <a16:creationId xmlns:a16="http://schemas.microsoft.com/office/drawing/2014/main" id="{834FE8A3-DC1C-4EDC-85FC-93084F756AC9}"/>
              </a:ext>
            </a:extLst>
          </p:cNvPr>
          <p:cNvSpPr txBox="1">
            <a:spLocks noChangeArrowheads="1"/>
          </p:cNvSpPr>
          <p:nvPr/>
        </p:nvSpPr>
        <p:spPr bwMode="auto">
          <a:xfrm>
            <a:off x="2178050" y="3732213"/>
            <a:ext cx="1606550" cy="15684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400" dirty="0">
                <a:solidFill>
                  <a:srgbClr val="000000"/>
                </a:solidFill>
                <a:latin typeface="Times New Roman" panose="02020603050405020304" pitchFamily="18" charset="0"/>
                <a:cs typeface="+mn-cs"/>
              </a:rPr>
              <a:t>Electronic Health Records (EHRs)</a:t>
            </a:r>
          </a:p>
        </p:txBody>
      </p:sp>
      <p:sp>
        <p:nvSpPr>
          <p:cNvPr id="7" name="TextBox 6">
            <a:extLst>
              <a:ext uri="{FF2B5EF4-FFF2-40B4-BE49-F238E27FC236}">
                <a16:creationId xmlns:a16="http://schemas.microsoft.com/office/drawing/2014/main" id="{2867CE0D-59AD-45FE-A77A-0E332AB62C13}"/>
              </a:ext>
            </a:extLst>
          </p:cNvPr>
          <p:cNvSpPr txBox="1">
            <a:spLocks noChangeArrowheads="1"/>
          </p:cNvSpPr>
          <p:nvPr/>
        </p:nvSpPr>
        <p:spPr bwMode="auto">
          <a:xfrm>
            <a:off x="1857375" y="2644775"/>
            <a:ext cx="1371600" cy="831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400" dirty="0">
                <a:solidFill>
                  <a:srgbClr val="000000"/>
                </a:solidFill>
                <a:latin typeface="Times New Roman" panose="02020603050405020304" pitchFamily="18" charset="0"/>
                <a:cs typeface="+mn-cs"/>
              </a:rPr>
              <a:t>Patient registries</a:t>
            </a:r>
          </a:p>
        </p:txBody>
      </p:sp>
      <p:sp>
        <p:nvSpPr>
          <p:cNvPr id="8" name="Oval 7">
            <a:extLst>
              <a:ext uri="{FF2B5EF4-FFF2-40B4-BE49-F238E27FC236}">
                <a16:creationId xmlns:a16="http://schemas.microsoft.com/office/drawing/2014/main" id="{5EFF2D1E-D43F-4C9E-A681-72F8FFE4EFDC}"/>
              </a:ext>
            </a:extLst>
          </p:cNvPr>
          <p:cNvSpPr/>
          <p:nvPr/>
        </p:nvSpPr>
        <p:spPr>
          <a:xfrm>
            <a:off x="1379538" y="1689100"/>
            <a:ext cx="4716462" cy="4156075"/>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a:solidFill>
                <a:srgbClr val="FFFFFF"/>
              </a:solidFill>
            </a:endParaRPr>
          </a:p>
        </p:txBody>
      </p:sp>
      <p:sp>
        <p:nvSpPr>
          <p:cNvPr id="9" name="TextBox 10">
            <a:extLst>
              <a:ext uri="{FF2B5EF4-FFF2-40B4-BE49-F238E27FC236}">
                <a16:creationId xmlns:a16="http://schemas.microsoft.com/office/drawing/2014/main" id="{65694A6E-5DE4-4296-A71A-5A125E7842FB}"/>
              </a:ext>
            </a:extLst>
          </p:cNvPr>
          <p:cNvSpPr txBox="1">
            <a:spLocks noChangeArrowheads="1"/>
          </p:cNvSpPr>
          <p:nvPr/>
        </p:nvSpPr>
        <p:spPr bwMode="auto">
          <a:xfrm>
            <a:off x="2576513" y="1985963"/>
            <a:ext cx="2665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b="1" dirty="0">
                <a:solidFill>
                  <a:srgbClr val="000000"/>
                </a:solidFill>
                <a:latin typeface="Times New Roman" panose="02020603050405020304" pitchFamily="18" charset="0"/>
                <a:cs typeface="+mn-cs"/>
              </a:rPr>
              <a:t>RWD sources</a:t>
            </a:r>
          </a:p>
        </p:txBody>
      </p:sp>
      <p:sp>
        <p:nvSpPr>
          <p:cNvPr id="10" name="TextBox 12">
            <a:extLst>
              <a:ext uri="{FF2B5EF4-FFF2-40B4-BE49-F238E27FC236}">
                <a16:creationId xmlns:a16="http://schemas.microsoft.com/office/drawing/2014/main" id="{A26D82D9-EEDF-4E02-AF5D-EE3134241F55}"/>
              </a:ext>
            </a:extLst>
          </p:cNvPr>
          <p:cNvSpPr txBox="1">
            <a:spLocks noChangeArrowheads="1"/>
          </p:cNvSpPr>
          <p:nvPr/>
        </p:nvSpPr>
        <p:spPr bwMode="auto">
          <a:xfrm>
            <a:off x="7597775" y="1874838"/>
            <a:ext cx="1835150" cy="13843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800" b="1" dirty="0">
                <a:solidFill>
                  <a:srgbClr val="000000"/>
                </a:solidFill>
                <a:latin typeface="Times New Roman" panose="02020603050405020304" pitchFamily="18" charset="0"/>
                <a:cs typeface="+mn-cs"/>
              </a:rPr>
              <a:t>Historical clinical studies</a:t>
            </a:r>
          </a:p>
        </p:txBody>
      </p:sp>
      <p:sp>
        <p:nvSpPr>
          <p:cNvPr id="11" name="TextBox 12">
            <a:extLst>
              <a:ext uri="{FF2B5EF4-FFF2-40B4-BE49-F238E27FC236}">
                <a16:creationId xmlns:a16="http://schemas.microsoft.com/office/drawing/2014/main" id="{4E0CD654-0C98-410D-A137-AE7E6673FC2B}"/>
              </a:ext>
            </a:extLst>
          </p:cNvPr>
          <p:cNvSpPr txBox="1">
            <a:spLocks noChangeArrowheads="1"/>
          </p:cNvSpPr>
          <p:nvPr/>
        </p:nvSpPr>
        <p:spPr bwMode="auto">
          <a:xfrm>
            <a:off x="7394575" y="4511675"/>
            <a:ext cx="2570163" cy="13858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800" b="1" dirty="0">
                <a:solidFill>
                  <a:srgbClr val="000000"/>
                </a:solidFill>
                <a:latin typeface="Times New Roman" panose="02020603050405020304" pitchFamily="18" charset="0"/>
                <a:cs typeface="+mn-cs"/>
              </a:rPr>
              <a:t>Computational Modeling </a:t>
            </a:r>
          </a:p>
          <a:p>
            <a:pPr defTabSz="1219170" eaLnBrk="1" fontAlgn="auto" hangingPunct="1">
              <a:spcBef>
                <a:spcPct val="0"/>
              </a:spcBef>
              <a:spcAft>
                <a:spcPts val="0"/>
              </a:spcAft>
              <a:buFont typeface="Arial" panose="020B0604020202020204" pitchFamily="34" charset="0"/>
              <a:buNone/>
              <a:defRPr/>
            </a:pPr>
            <a:r>
              <a:rPr lang="en-US" altLang="en-US" sz="2800" b="1" dirty="0">
                <a:solidFill>
                  <a:srgbClr val="000000"/>
                </a:solidFill>
                <a:latin typeface="Times New Roman" panose="02020603050405020304" pitchFamily="18" charset="0"/>
                <a:cs typeface="+mn-cs"/>
              </a:rPr>
              <a:t>&amp; Simulations</a:t>
            </a:r>
          </a:p>
        </p:txBody>
      </p:sp>
      <p:sp>
        <p:nvSpPr>
          <p:cNvPr id="12" name="TextBox 1">
            <a:extLst>
              <a:ext uri="{FF2B5EF4-FFF2-40B4-BE49-F238E27FC236}">
                <a16:creationId xmlns:a16="http://schemas.microsoft.com/office/drawing/2014/main" id="{FB9A77C8-BAAC-44D1-B450-2364AA7E28E1}"/>
              </a:ext>
            </a:extLst>
          </p:cNvPr>
          <p:cNvSpPr txBox="1">
            <a:spLocks noChangeArrowheads="1"/>
          </p:cNvSpPr>
          <p:nvPr/>
        </p:nvSpPr>
        <p:spPr bwMode="auto">
          <a:xfrm>
            <a:off x="6416675" y="3054350"/>
            <a:ext cx="6302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8000" b="1">
                <a:solidFill>
                  <a:srgbClr val="000000"/>
                </a:solidFill>
                <a:latin typeface="Times New Roman" panose="02020603050405020304" pitchFamily="18" charset="0"/>
                <a:cs typeface="+mn-cs"/>
              </a:rPr>
              <a:t>+</a:t>
            </a:r>
            <a:endParaRPr lang="en-US" altLang="en-US" sz="7200" b="1">
              <a:solidFill>
                <a:srgbClr val="000000"/>
              </a:solidFill>
              <a:latin typeface="Times New Roman" panose="02020603050405020304" pitchFamily="18" charset="0"/>
              <a:cs typeface="+mn-cs"/>
            </a:endParaRPr>
          </a:p>
        </p:txBody>
      </p:sp>
      <p:sp>
        <p:nvSpPr>
          <p:cNvPr id="13" name="TextBox 6">
            <a:extLst>
              <a:ext uri="{FF2B5EF4-FFF2-40B4-BE49-F238E27FC236}">
                <a16:creationId xmlns:a16="http://schemas.microsoft.com/office/drawing/2014/main" id="{069F852B-D1B3-43F6-A301-1CCE95ECA586}"/>
              </a:ext>
            </a:extLst>
          </p:cNvPr>
          <p:cNvSpPr txBox="1">
            <a:spLocks noChangeArrowheads="1"/>
          </p:cNvSpPr>
          <p:nvPr/>
        </p:nvSpPr>
        <p:spPr bwMode="auto">
          <a:xfrm>
            <a:off x="4092575" y="4545013"/>
            <a:ext cx="701675" cy="4000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000" dirty="0">
                <a:solidFill>
                  <a:srgbClr val="000000"/>
                </a:solidFill>
                <a:latin typeface="Times New Roman" panose="02020603050405020304" pitchFamily="18" charset="0"/>
                <a:cs typeface="+mn-cs"/>
              </a:rPr>
              <a:t>…</a:t>
            </a:r>
          </a:p>
        </p:txBody>
      </p:sp>
      <p:sp>
        <p:nvSpPr>
          <p:cNvPr id="14" name="Oval 13">
            <a:extLst>
              <a:ext uri="{FF2B5EF4-FFF2-40B4-BE49-F238E27FC236}">
                <a16:creationId xmlns:a16="http://schemas.microsoft.com/office/drawing/2014/main" id="{22B60471-4B11-4841-B597-8723E1FDC89A}"/>
              </a:ext>
            </a:extLst>
          </p:cNvPr>
          <p:cNvSpPr/>
          <p:nvPr/>
        </p:nvSpPr>
        <p:spPr>
          <a:xfrm>
            <a:off x="7046913" y="1531938"/>
            <a:ext cx="2808287" cy="2006600"/>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a:solidFill>
                <a:srgbClr val="FFFFFF"/>
              </a:solidFill>
            </a:endParaRPr>
          </a:p>
        </p:txBody>
      </p:sp>
      <p:sp>
        <p:nvSpPr>
          <p:cNvPr id="15" name="Oval 14">
            <a:extLst>
              <a:ext uri="{FF2B5EF4-FFF2-40B4-BE49-F238E27FC236}">
                <a16:creationId xmlns:a16="http://schemas.microsoft.com/office/drawing/2014/main" id="{6D34135B-9763-4522-87A4-D18D31032FB0}"/>
              </a:ext>
            </a:extLst>
          </p:cNvPr>
          <p:cNvSpPr/>
          <p:nvPr/>
        </p:nvSpPr>
        <p:spPr>
          <a:xfrm>
            <a:off x="7032625" y="4125913"/>
            <a:ext cx="3097213" cy="2187575"/>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a:solidFill>
                <a:srgbClr val="FFFFFF"/>
              </a:solidFill>
            </a:endParaRPr>
          </a:p>
        </p:txBody>
      </p:sp>
      <p:sp>
        <p:nvSpPr>
          <p:cNvPr id="16" name="Oval 15">
            <a:extLst>
              <a:ext uri="{FF2B5EF4-FFF2-40B4-BE49-F238E27FC236}">
                <a16:creationId xmlns:a16="http://schemas.microsoft.com/office/drawing/2014/main" id="{0D1DDA0A-35AC-4ACC-80B6-5740D391D703}"/>
              </a:ext>
            </a:extLst>
          </p:cNvPr>
          <p:cNvSpPr/>
          <p:nvPr/>
        </p:nvSpPr>
        <p:spPr>
          <a:xfrm>
            <a:off x="9444038" y="3054350"/>
            <a:ext cx="2476500" cy="1433513"/>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lstStyle/>
          <a:p>
            <a:pPr algn="ctr" defTabSz="1219170" eaLnBrk="1" fontAlgn="auto" hangingPunct="1">
              <a:spcBef>
                <a:spcPts val="0"/>
              </a:spcBef>
              <a:spcAft>
                <a:spcPts val="0"/>
              </a:spcAft>
              <a:defRPr/>
            </a:pPr>
            <a:endParaRPr lang="en-US">
              <a:solidFill>
                <a:srgbClr val="FFFFFF"/>
              </a:solidFill>
            </a:endParaRPr>
          </a:p>
        </p:txBody>
      </p:sp>
      <p:sp>
        <p:nvSpPr>
          <p:cNvPr id="17" name="TextBox 12">
            <a:extLst>
              <a:ext uri="{FF2B5EF4-FFF2-40B4-BE49-F238E27FC236}">
                <a16:creationId xmlns:a16="http://schemas.microsoft.com/office/drawing/2014/main" id="{75148A44-2B9C-4FE2-A13E-F8DB84235499}"/>
              </a:ext>
            </a:extLst>
          </p:cNvPr>
          <p:cNvSpPr txBox="1">
            <a:spLocks noChangeArrowheads="1"/>
          </p:cNvSpPr>
          <p:nvPr/>
        </p:nvSpPr>
        <p:spPr bwMode="auto">
          <a:xfrm>
            <a:off x="9788525" y="3290888"/>
            <a:ext cx="2054225" cy="95408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1219170" eaLnBrk="1" fontAlgn="auto" hangingPunct="1">
              <a:spcBef>
                <a:spcPct val="0"/>
              </a:spcBef>
              <a:spcAft>
                <a:spcPts val="0"/>
              </a:spcAft>
              <a:buFont typeface="Arial" panose="020B0604020202020204" pitchFamily="34" charset="0"/>
              <a:buNone/>
              <a:defRPr/>
            </a:pPr>
            <a:r>
              <a:rPr lang="en-US" altLang="en-US" sz="2800" b="1" dirty="0">
                <a:solidFill>
                  <a:srgbClr val="000000"/>
                </a:solidFill>
                <a:latin typeface="Times New Roman" panose="02020603050405020304" pitchFamily="18" charset="0"/>
                <a:cs typeface="+mn-cs"/>
              </a:rPr>
              <a:t>Laboratory test data</a:t>
            </a:r>
          </a:p>
        </p:txBody>
      </p:sp>
      <p:sp>
        <p:nvSpPr>
          <p:cNvPr id="2" name="Slide Number Placeholder 1">
            <a:extLst>
              <a:ext uri="{FF2B5EF4-FFF2-40B4-BE49-F238E27FC236}">
                <a16:creationId xmlns:a16="http://schemas.microsoft.com/office/drawing/2014/main" id="{462263EF-19F3-4E00-9E18-C7759F991E39}"/>
              </a:ext>
            </a:extLst>
          </p:cNvPr>
          <p:cNvSpPr>
            <a:spLocks noGrp="1"/>
          </p:cNvSpPr>
          <p:nvPr>
            <p:ph type="sldNum" sz="quarter" idx="12"/>
          </p:nvPr>
        </p:nvSpPr>
        <p:spPr/>
        <p:txBody>
          <a:bodyPr/>
          <a:lstStyle/>
          <a:p>
            <a:fld id="{3877799C-1079-49AF-88F9-637B39F437C0}" type="slidenum">
              <a:rPr lang="en-US" smtClean="0"/>
              <a:t>13</a:t>
            </a:fld>
            <a:endParaRPr lang="en-US"/>
          </a:p>
        </p:txBody>
      </p:sp>
    </p:spTree>
    <p:extLst>
      <p:ext uri="{BB962C8B-B14F-4D97-AF65-F5344CB8AC3E}">
        <p14:creationId xmlns:p14="http://schemas.microsoft.com/office/powerpoint/2010/main" val="323353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C10BBE8-F7C3-4EEA-99C9-69D805720BC4}"/>
              </a:ext>
            </a:extLst>
          </p:cNvPr>
          <p:cNvPicPr>
            <a:picLocks noGrp="1" noChangeAspect="1"/>
          </p:cNvPicPr>
          <p:nvPr>
            <p:ph idx="1"/>
          </p:nvPr>
        </p:nvPicPr>
        <p:blipFill>
          <a:blip r:embed="rId2"/>
          <a:stretch>
            <a:fillRect/>
          </a:stretch>
        </p:blipFill>
        <p:spPr>
          <a:xfrm>
            <a:off x="5867400" y="1066800"/>
            <a:ext cx="3846513" cy="5141913"/>
          </a:xfrm>
          <a:effectLst>
            <a:outerShdw blurRad="190500" algn="tl" rotWithShape="0">
              <a:srgbClr val="000000">
                <a:alpha val="70000"/>
              </a:srgbClr>
            </a:outerShdw>
          </a:effectLst>
        </p:spPr>
      </p:pic>
      <p:sp>
        <p:nvSpPr>
          <p:cNvPr id="145411" name="Text Placeholder 5">
            <a:extLst>
              <a:ext uri="{FF2B5EF4-FFF2-40B4-BE49-F238E27FC236}">
                <a16:creationId xmlns:a16="http://schemas.microsoft.com/office/drawing/2014/main" id="{AA71F3C4-0A16-4EC0-AD28-AC37E0CFB6E7}"/>
              </a:ext>
            </a:extLst>
          </p:cNvPr>
          <p:cNvSpPr>
            <a:spLocks noGrp="1"/>
          </p:cNvSpPr>
          <p:nvPr>
            <p:ph type="body" sz="half" idx="2"/>
          </p:nvPr>
        </p:nvSpPr>
        <p:spPr>
          <a:xfrm>
            <a:off x="2286000" y="1219200"/>
            <a:ext cx="3124200" cy="4906963"/>
          </a:xfrm>
        </p:spPr>
        <p:txBody>
          <a:bodyPr/>
          <a:lstStyle/>
          <a:p>
            <a:r>
              <a:rPr lang="en-US" altLang="en-US" sz="2800">
                <a:solidFill>
                  <a:srgbClr val="3333FF"/>
                </a:solidFill>
                <a:latin typeface="Times New Roman" panose="02020603050405020304" pitchFamily="18" charset="0"/>
                <a:cs typeface="Times New Roman" panose="02020603050405020304" pitchFamily="18" charset="0"/>
              </a:rPr>
              <a:t>FDA/CDRH &amp; CBER </a:t>
            </a:r>
          </a:p>
          <a:p>
            <a:r>
              <a:rPr lang="en-US" altLang="en-US" sz="2800">
                <a:solidFill>
                  <a:srgbClr val="3333FF"/>
                </a:solidFill>
                <a:latin typeface="Times New Roman" panose="02020603050405020304" pitchFamily="18" charset="0"/>
                <a:cs typeface="Times New Roman" panose="02020603050405020304" pitchFamily="18" charset="0"/>
              </a:rPr>
              <a:t>RWE Guidance</a:t>
            </a:r>
          </a:p>
          <a:p>
            <a:r>
              <a:rPr lang="en-US" altLang="en-US" sz="2800">
                <a:solidFill>
                  <a:srgbClr val="3333FF"/>
                </a:solidFill>
                <a:latin typeface="Times New Roman" panose="02020603050405020304" pitchFamily="18" charset="0"/>
                <a:cs typeface="Times New Roman" panose="02020603050405020304" pitchFamily="18" charset="0"/>
              </a:rPr>
              <a:t>Aug. 31, 2017</a:t>
            </a:r>
          </a:p>
        </p:txBody>
      </p:sp>
      <p:sp>
        <p:nvSpPr>
          <p:cNvPr id="2" name="Slide Number Placeholder 1">
            <a:extLst>
              <a:ext uri="{FF2B5EF4-FFF2-40B4-BE49-F238E27FC236}">
                <a16:creationId xmlns:a16="http://schemas.microsoft.com/office/drawing/2014/main" id="{A4241E03-842E-461F-A56F-3EC7F4E65867}"/>
              </a:ext>
            </a:extLst>
          </p:cNvPr>
          <p:cNvSpPr>
            <a:spLocks noGrp="1"/>
          </p:cNvSpPr>
          <p:nvPr>
            <p:ph type="sldNum" sz="quarter" idx="12"/>
          </p:nvPr>
        </p:nvSpPr>
        <p:spPr/>
        <p:txBody>
          <a:bodyPr/>
          <a:lstStyle/>
          <a:p>
            <a:fld id="{3877799C-1079-49AF-88F9-637B39F437C0}"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6434" name="Slide Number Placeholder 5">
            <a:extLst>
              <a:ext uri="{FF2B5EF4-FFF2-40B4-BE49-F238E27FC236}">
                <a16:creationId xmlns:a16="http://schemas.microsoft.com/office/drawing/2014/main" id="{FEAD746F-F934-4B41-A5BD-BAC95D7E7FB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C9D1C39-A1A4-4C11-8314-833E1BC36DAB}" type="slidenum">
              <a:rPr lang="en-US" altLang="en-US" sz="1400" smtClean="0">
                <a:solidFill>
                  <a:srgbClr val="000000"/>
                </a:solidFill>
              </a:rPr>
              <a:pPr>
                <a:spcBef>
                  <a:spcPct val="0"/>
                </a:spcBef>
                <a:buFontTx/>
                <a:buNone/>
              </a:pPr>
              <a:t>15</a:t>
            </a:fld>
            <a:endParaRPr lang="en-US" altLang="en-US" sz="1400">
              <a:solidFill>
                <a:srgbClr val="000000"/>
              </a:solidFill>
            </a:endParaRPr>
          </a:p>
        </p:txBody>
      </p:sp>
      <p:sp>
        <p:nvSpPr>
          <p:cNvPr id="146435" name="Rectangle 2">
            <a:extLst>
              <a:ext uri="{FF2B5EF4-FFF2-40B4-BE49-F238E27FC236}">
                <a16:creationId xmlns:a16="http://schemas.microsoft.com/office/drawing/2014/main" id="{D3B9C450-A219-4C20-BB5A-57B38F391724}"/>
              </a:ext>
            </a:extLst>
          </p:cNvPr>
          <p:cNvSpPr>
            <a:spLocks noGrp="1" noChangeArrowheads="1"/>
          </p:cNvSpPr>
          <p:nvPr>
            <p:ph type="title"/>
          </p:nvPr>
        </p:nvSpPr>
        <p:spPr>
          <a:xfrm>
            <a:off x="1752600" y="274638"/>
            <a:ext cx="8610600" cy="1143000"/>
          </a:xfrm>
        </p:spPr>
        <p:txBody>
          <a:bodyPr/>
          <a:lstStyle/>
          <a:p>
            <a:pPr algn="ctr" eaLnBrk="1" hangingPunct="1"/>
            <a:r>
              <a:rPr lang="en-US" altLang="en-US" sz="4000" b="1" dirty="0">
                <a:solidFill>
                  <a:srgbClr val="5959FC"/>
                </a:solidFill>
                <a:latin typeface="+mn-lt"/>
              </a:rPr>
              <a:t>Publications and Guidance</a:t>
            </a:r>
            <a:br>
              <a:rPr lang="en-US" altLang="en-US" sz="4000" b="1" dirty="0">
                <a:solidFill>
                  <a:srgbClr val="5959FC"/>
                </a:solidFill>
                <a:latin typeface="+mn-lt"/>
              </a:rPr>
            </a:br>
            <a:r>
              <a:rPr lang="en-US" altLang="en-US" sz="3200" b="1" dirty="0">
                <a:solidFill>
                  <a:srgbClr val="5959FC"/>
                </a:solidFill>
                <a:latin typeface="+mn-lt"/>
              </a:rPr>
              <a:t>RWD/RWE in regulatory decision </a:t>
            </a:r>
            <a:r>
              <a:rPr lang="en-US" altLang="en-US" sz="2800" b="1" dirty="0">
                <a:solidFill>
                  <a:srgbClr val="5959FC"/>
                </a:solidFill>
                <a:latin typeface="+mn-lt"/>
              </a:rPr>
              <a:t>making</a:t>
            </a:r>
          </a:p>
        </p:txBody>
      </p:sp>
      <p:sp>
        <p:nvSpPr>
          <p:cNvPr id="146436" name="Rectangle 3">
            <a:extLst>
              <a:ext uri="{FF2B5EF4-FFF2-40B4-BE49-F238E27FC236}">
                <a16:creationId xmlns:a16="http://schemas.microsoft.com/office/drawing/2014/main" id="{C436F0BA-2744-4F33-9656-D96E1C9022D8}"/>
              </a:ext>
            </a:extLst>
          </p:cNvPr>
          <p:cNvSpPr>
            <a:spLocks noGrp="1" noChangeArrowheads="1"/>
          </p:cNvSpPr>
          <p:nvPr>
            <p:ph type="body" idx="1"/>
          </p:nvPr>
        </p:nvSpPr>
        <p:spPr>
          <a:xfrm>
            <a:off x="1981200" y="1477963"/>
            <a:ext cx="8229600" cy="4767262"/>
          </a:xfrm>
        </p:spPr>
        <p:txBody>
          <a:bodyPr/>
          <a:lstStyle/>
          <a:p>
            <a:pPr marL="0" indent="0" eaLnBrk="1" hangingPunct="1">
              <a:buFontTx/>
              <a:buNone/>
            </a:pPr>
            <a:r>
              <a:rPr lang="en-US" altLang="en-US" sz="2400">
                <a:latin typeface="Garamond" panose="02020404030301010803" pitchFamily="18" charset="0"/>
              </a:rPr>
              <a:t>•Guidance: Submitting Documents Utilizing Real-World Data and Real-World Evidence to FDA for Drugs and Biologics</a:t>
            </a:r>
          </a:p>
          <a:p>
            <a:pPr marL="0" indent="0" eaLnBrk="1" hangingPunct="1">
              <a:buFontTx/>
              <a:buNone/>
            </a:pPr>
            <a:r>
              <a:rPr lang="en-US" altLang="en-US" sz="2400">
                <a:latin typeface="Garamond" panose="02020404030301010803" pitchFamily="18" charset="0"/>
              </a:rPr>
              <a:t>•Guidance: Use of Real-World Evidence to Support Regulatory Decision-Making for Medical Devices</a:t>
            </a:r>
          </a:p>
          <a:p>
            <a:pPr marL="0" indent="0" eaLnBrk="1" hangingPunct="1">
              <a:buFontTx/>
              <a:buNone/>
            </a:pPr>
            <a:r>
              <a:rPr lang="en-US" altLang="en-US" sz="2400">
                <a:latin typeface="Garamond" panose="02020404030301010803" pitchFamily="18" charset="0"/>
              </a:rPr>
              <a:t>•Guidance: Use of Electronic Health Records in Clinical Investigations</a:t>
            </a:r>
          </a:p>
          <a:p>
            <a:pPr marL="0" indent="0" eaLnBrk="1" hangingPunct="1">
              <a:buFontTx/>
              <a:buNone/>
            </a:pPr>
            <a:r>
              <a:rPr lang="en-US" altLang="en-US" sz="2400">
                <a:latin typeface="Garamond" panose="02020404030301010803" pitchFamily="18" charset="0"/>
              </a:rPr>
              <a:t>•Framework for FDA’s Real-World Evidence Program</a:t>
            </a:r>
          </a:p>
          <a:p>
            <a:pPr marL="0" indent="0" eaLnBrk="1" hangingPunct="1">
              <a:buFontTx/>
              <a:buNone/>
            </a:pPr>
            <a:r>
              <a:rPr lang="en-US" altLang="en-US" sz="2400">
                <a:latin typeface="Garamond" panose="02020404030301010803" pitchFamily="18" charset="0"/>
              </a:rPr>
              <a:t>•Real-World Evidence — What Is It and What Can It Tell Us?</a:t>
            </a:r>
          </a:p>
          <a:p>
            <a:pPr marL="0" indent="0" eaLnBrk="1" hangingPunct="1">
              <a:buFontTx/>
              <a:buNone/>
            </a:pPr>
            <a:r>
              <a:rPr lang="en-US" altLang="en-US" sz="2400">
                <a:latin typeface="Garamond" panose="02020404030301010803" pitchFamily="18" charset="0"/>
              </a:rPr>
              <a:t>•Accelerating development of scientific evidence for medical products within the existing US regulatory framework</a:t>
            </a:r>
          </a:p>
          <a:p>
            <a:pPr marL="0" indent="0" eaLnBrk="1" hangingPunct="1">
              <a:buFontTx/>
              <a:buNone/>
            </a:pPr>
            <a:r>
              <a:rPr lang="en-US" altLang="en-US" sz="1600">
                <a:hlinkClick r:id="rId2"/>
              </a:rPr>
              <a:t>https://www.fda.gov/science-research/science-and-research-special-topics/real-world-evidence</a:t>
            </a:r>
            <a:endParaRPr lang="en-US" altLang="en-US" sz="1600"/>
          </a:p>
          <a:p>
            <a:pPr marL="0" indent="0" eaLnBrk="1" hangingPunct="1">
              <a:buFontTx/>
              <a:buNone/>
            </a:pPr>
            <a:endParaRPr lang="en-US" altLang="en-US" sz="3600">
              <a:latin typeface="Garamond" panose="02020404030301010803" pitchFamily="18" charset="0"/>
            </a:endParaRPr>
          </a:p>
          <a:p>
            <a:pPr marL="0" indent="0" eaLnBrk="1" hangingPunct="1">
              <a:buFontTx/>
              <a:buNone/>
            </a:pPr>
            <a:endParaRPr lang="en-US" altLang="en-US" sz="3600">
              <a:latin typeface="Garamond" panose="020204040303010108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7458" name="Title 1">
            <a:extLst>
              <a:ext uri="{FF2B5EF4-FFF2-40B4-BE49-F238E27FC236}">
                <a16:creationId xmlns:a16="http://schemas.microsoft.com/office/drawing/2014/main" id="{49C4B9C5-E306-430A-9170-193887167901}"/>
              </a:ext>
            </a:extLst>
          </p:cNvPr>
          <p:cNvSpPr>
            <a:spLocks noGrp="1"/>
          </p:cNvSpPr>
          <p:nvPr>
            <p:ph type="title"/>
          </p:nvPr>
        </p:nvSpPr>
        <p:spPr>
          <a:xfrm>
            <a:off x="1430701" y="250214"/>
            <a:ext cx="9105872" cy="925513"/>
          </a:xfrm>
        </p:spPr>
        <p:txBody>
          <a:bodyPr>
            <a:noAutofit/>
          </a:bodyPr>
          <a:lstStyle/>
          <a:p>
            <a:r>
              <a:rPr lang="en-US" altLang="en-US" sz="3200" dirty="0">
                <a:solidFill>
                  <a:srgbClr val="3333FF"/>
                </a:solidFill>
                <a:latin typeface="+mn-lt"/>
                <a:cs typeface="Times New Roman" panose="02020603050405020304" pitchFamily="18" charset="0"/>
              </a:rPr>
              <a:t>External Data Source for Regulatory Decision-making</a:t>
            </a:r>
          </a:p>
        </p:txBody>
      </p:sp>
      <p:sp>
        <p:nvSpPr>
          <p:cNvPr id="4" name="Arrow: Right 3">
            <a:extLst>
              <a:ext uri="{FF2B5EF4-FFF2-40B4-BE49-F238E27FC236}">
                <a16:creationId xmlns:a16="http://schemas.microsoft.com/office/drawing/2014/main" id="{45B3E60C-12EE-40CE-B80E-70DE974D309C}"/>
              </a:ext>
            </a:extLst>
          </p:cNvPr>
          <p:cNvSpPr/>
          <p:nvPr/>
        </p:nvSpPr>
        <p:spPr>
          <a:xfrm>
            <a:off x="2006600" y="1752600"/>
            <a:ext cx="8356600" cy="41148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985844E1-21B4-459C-9D97-2C716BFE43B5}"/>
              </a:ext>
            </a:extLst>
          </p:cNvPr>
          <p:cNvSpPr/>
          <p:nvPr/>
        </p:nvSpPr>
        <p:spPr>
          <a:xfrm>
            <a:off x="2127250" y="3033713"/>
            <a:ext cx="2085975" cy="155098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800" b="1" dirty="0">
                <a:solidFill>
                  <a:schemeClr val="tx2">
                    <a:lumMod val="75000"/>
                  </a:schemeClr>
                </a:solidFill>
              </a:rPr>
              <a:t>Data Quality</a:t>
            </a:r>
          </a:p>
          <a:p>
            <a:pPr algn="ctr">
              <a:defRPr/>
            </a:pPr>
            <a:r>
              <a:rPr lang="en-US" sz="2400" dirty="0">
                <a:solidFill>
                  <a:schemeClr val="tx2">
                    <a:lumMod val="75000"/>
                  </a:schemeClr>
                </a:solidFill>
              </a:rPr>
              <a:t>Relevance</a:t>
            </a:r>
          </a:p>
          <a:p>
            <a:pPr algn="ctr">
              <a:defRPr/>
            </a:pPr>
            <a:r>
              <a:rPr lang="en-US" sz="2400" dirty="0">
                <a:solidFill>
                  <a:schemeClr val="tx2">
                    <a:lumMod val="75000"/>
                  </a:schemeClr>
                </a:solidFill>
              </a:rPr>
              <a:t>Reliability </a:t>
            </a:r>
          </a:p>
        </p:txBody>
      </p:sp>
      <p:sp>
        <p:nvSpPr>
          <p:cNvPr id="6" name="Rectangle 5">
            <a:extLst>
              <a:ext uri="{FF2B5EF4-FFF2-40B4-BE49-F238E27FC236}">
                <a16:creationId xmlns:a16="http://schemas.microsoft.com/office/drawing/2014/main" id="{BB3E5699-6B3C-4AF2-A270-B6123347D282}"/>
              </a:ext>
            </a:extLst>
          </p:cNvPr>
          <p:cNvSpPr/>
          <p:nvPr/>
        </p:nvSpPr>
        <p:spPr>
          <a:xfrm>
            <a:off x="6473825" y="3033713"/>
            <a:ext cx="2012950" cy="155098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800" b="1" dirty="0">
                <a:solidFill>
                  <a:schemeClr val="tx2">
                    <a:lumMod val="75000"/>
                  </a:schemeClr>
                </a:solidFill>
              </a:rPr>
              <a:t>Design</a:t>
            </a:r>
          </a:p>
          <a:p>
            <a:pPr algn="ctr">
              <a:defRPr/>
            </a:pPr>
            <a:r>
              <a:rPr lang="en-US" sz="2400" dirty="0">
                <a:solidFill>
                  <a:schemeClr val="tx2">
                    <a:lumMod val="75000"/>
                  </a:schemeClr>
                </a:solidFill>
              </a:rPr>
              <a:t>Prospective Study</a:t>
            </a:r>
            <a:endParaRPr lang="en-US" sz="2400" dirty="0"/>
          </a:p>
        </p:txBody>
      </p:sp>
      <p:sp>
        <p:nvSpPr>
          <p:cNvPr id="7" name="Rectangle 6">
            <a:extLst>
              <a:ext uri="{FF2B5EF4-FFF2-40B4-BE49-F238E27FC236}">
                <a16:creationId xmlns:a16="http://schemas.microsoft.com/office/drawing/2014/main" id="{F3458587-CB2B-4E11-9F12-60534B451908}"/>
              </a:ext>
            </a:extLst>
          </p:cNvPr>
          <p:cNvSpPr/>
          <p:nvPr/>
        </p:nvSpPr>
        <p:spPr>
          <a:xfrm>
            <a:off x="4349750" y="3033713"/>
            <a:ext cx="2012950" cy="155098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800" b="1" dirty="0">
                <a:solidFill>
                  <a:schemeClr val="tx2">
                    <a:lumMod val="75000"/>
                  </a:schemeClr>
                </a:solidFill>
              </a:rPr>
              <a:t>Data Access</a:t>
            </a:r>
          </a:p>
          <a:p>
            <a:pPr algn="ctr">
              <a:defRPr/>
            </a:pPr>
            <a:r>
              <a:rPr lang="en-US" sz="2400" dirty="0">
                <a:solidFill>
                  <a:schemeClr val="tx2">
                    <a:lumMod val="75000"/>
                  </a:schemeClr>
                </a:solidFill>
              </a:rPr>
              <a:t>Patient-level RWD </a:t>
            </a:r>
          </a:p>
        </p:txBody>
      </p:sp>
      <p:sp>
        <p:nvSpPr>
          <p:cNvPr id="2" name="Oval 1">
            <a:extLst>
              <a:ext uri="{FF2B5EF4-FFF2-40B4-BE49-F238E27FC236}">
                <a16:creationId xmlns:a16="http://schemas.microsoft.com/office/drawing/2014/main" id="{40305FE9-BBCE-48E8-9343-15D851163983}"/>
              </a:ext>
            </a:extLst>
          </p:cNvPr>
          <p:cNvSpPr/>
          <p:nvPr/>
        </p:nvSpPr>
        <p:spPr>
          <a:xfrm>
            <a:off x="4349750" y="2667000"/>
            <a:ext cx="4032250" cy="205740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Slide Number Placeholder 2">
            <a:extLst>
              <a:ext uri="{FF2B5EF4-FFF2-40B4-BE49-F238E27FC236}">
                <a16:creationId xmlns:a16="http://schemas.microsoft.com/office/drawing/2014/main" id="{FE1AA0B2-4EC4-4F74-98D7-A01395B321C3}"/>
              </a:ext>
            </a:extLst>
          </p:cNvPr>
          <p:cNvSpPr>
            <a:spLocks noGrp="1"/>
          </p:cNvSpPr>
          <p:nvPr>
            <p:ph type="sldNum" sz="quarter" idx="12"/>
          </p:nvPr>
        </p:nvSpPr>
        <p:spPr/>
        <p:txBody>
          <a:bodyPr/>
          <a:lstStyle/>
          <a:p>
            <a:fld id="{3877799C-1079-49AF-88F9-637B39F437C0}"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357FB002-D932-45E0-8535-FF13A5F605C4}"/>
              </a:ext>
            </a:extLst>
          </p:cNvPr>
          <p:cNvSpPr>
            <a:spLocks noGrp="1"/>
          </p:cNvSpPr>
          <p:nvPr>
            <p:ph type="title"/>
          </p:nvPr>
        </p:nvSpPr>
        <p:spPr>
          <a:xfrm>
            <a:off x="296863" y="304800"/>
            <a:ext cx="11344275" cy="925513"/>
          </a:xfrm>
        </p:spPr>
        <p:txBody>
          <a:bodyPr/>
          <a:lstStyle/>
          <a:p>
            <a:pPr algn="ctr"/>
            <a:r>
              <a:rPr lang="en-US" altLang="en-US" sz="3600" dirty="0">
                <a:solidFill>
                  <a:srgbClr val="3333FF"/>
                </a:solidFill>
                <a:latin typeface="+mn-lt"/>
              </a:rPr>
              <a:t>Potential use of External data</a:t>
            </a:r>
          </a:p>
        </p:txBody>
      </p:sp>
      <p:sp>
        <p:nvSpPr>
          <p:cNvPr id="4" name="Content Placeholder 2">
            <a:extLst>
              <a:ext uri="{FF2B5EF4-FFF2-40B4-BE49-F238E27FC236}">
                <a16:creationId xmlns:a16="http://schemas.microsoft.com/office/drawing/2014/main" id="{4DB3D414-B068-41C3-8548-B23204CD465D}"/>
              </a:ext>
            </a:extLst>
          </p:cNvPr>
          <p:cNvSpPr txBox="1">
            <a:spLocks/>
          </p:cNvSpPr>
          <p:nvPr/>
        </p:nvSpPr>
        <p:spPr>
          <a:xfrm>
            <a:off x="849313" y="1820863"/>
            <a:ext cx="10504487" cy="3846512"/>
          </a:xfrm>
          <a:prstGeom prst="rect">
            <a:avLst/>
          </a:prstGeom>
        </p:spPr>
        <p:txBody>
          <a:bodyPr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85" indent="-609585" defTabSz="1219139">
              <a:spcBef>
                <a:spcPts val="1333"/>
              </a:spcBef>
              <a:defRPr/>
            </a:pPr>
            <a:r>
              <a:rPr lang="en-US"/>
              <a:t>To generate hypotheses to be tested in a prospective clinical study</a:t>
            </a:r>
          </a:p>
          <a:p>
            <a:pPr marL="609585" indent="-609585" defTabSz="1219139">
              <a:spcBef>
                <a:spcPts val="1333"/>
              </a:spcBef>
              <a:defRPr/>
            </a:pPr>
            <a:endParaRPr lang="en-US"/>
          </a:p>
          <a:p>
            <a:pPr marL="609585" indent="-609585" defTabSz="1219139">
              <a:spcBef>
                <a:spcPts val="1333"/>
              </a:spcBef>
              <a:defRPr/>
            </a:pPr>
            <a:r>
              <a:rPr lang="en-US"/>
              <a:t>To establish Performance Goal (PG) or Objective Performance Criteria (OPC)</a:t>
            </a:r>
          </a:p>
          <a:p>
            <a:pPr marL="609585" indent="-609585" defTabSz="1219139">
              <a:spcBef>
                <a:spcPts val="1333"/>
              </a:spcBef>
              <a:defRPr/>
            </a:pPr>
            <a:endParaRPr lang="en-US"/>
          </a:p>
          <a:p>
            <a:pPr marL="609585" indent="-609585" defTabSz="1219139">
              <a:spcBef>
                <a:spcPts val="1333"/>
              </a:spcBef>
              <a:defRPr/>
            </a:pPr>
            <a:r>
              <a:rPr lang="en-US"/>
              <a:t>As supplementary data and provide additional information</a:t>
            </a:r>
          </a:p>
          <a:p>
            <a:pPr marL="609585" indent="-609585" defTabSz="1219139">
              <a:spcBef>
                <a:spcPts val="1333"/>
              </a:spcBef>
              <a:defRPr/>
            </a:pPr>
            <a:endParaRPr lang="en-US" b="1"/>
          </a:p>
          <a:p>
            <a:pPr marL="609585" indent="-609585" defTabSz="1219139">
              <a:spcBef>
                <a:spcPts val="1333"/>
              </a:spcBef>
              <a:defRPr/>
            </a:pPr>
            <a:r>
              <a:rPr lang="en-US" b="1"/>
              <a:t>To construct </a:t>
            </a:r>
            <a:r>
              <a:rPr lang="en-US"/>
              <a:t>investigational device arm and/or control arm</a:t>
            </a:r>
          </a:p>
          <a:p>
            <a:pPr marL="609585" indent="-609585" defTabSz="1219139">
              <a:spcBef>
                <a:spcPts val="1333"/>
              </a:spcBef>
              <a:defRPr/>
            </a:pPr>
            <a:endParaRPr lang="en-US"/>
          </a:p>
          <a:p>
            <a:pPr marL="609585" indent="-609585" defTabSz="1219139">
              <a:spcBef>
                <a:spcPts val="1333"/>
              </a:spcBef>
              <a:defRPr/>
            </a:pPr>
            <a:r>
              <a:rPr lang="en-US" b="1"/>
              <a:t>To augment </a:t>
            </a:r>
            <a:r>
              <a:rPr lang="en-US"/>
              <a:t>a investigational device arm and/or control arm</a:t>
            </a:r>
            <a:endParaRPr lang="en-US" dirty="0"/>
          </a:p>
        </p:txBody>
      </p:sp>
      <p:sp>
        <p:nvSpPr>
          <p:cNvPr id="2" name="Slide Number Placeholder 1">
            <a:extLst>
              <a:ext uri="{FF2B5EF4-FFF2-40B4-BE49-F238E27FC236}">
                <a16:creationId xmlns:a16="http://schemas.microsoft.com/office/drawing/2014/main" id="{8DDA6890-7EA3-46F9-829D-8F28465CD878}"/>
              </a:ext>
            </a:extLst>
          </p:cNvPr>
          <p:cNvSpPr>
            <a:spLocks noGrp="1"/>
          </p:cNvSpPr>
          <p:nvPr>
            <p:ph type="sldNum" sz="quarter" idx="12"/>
          </p:nvPr>
        </p:nvSpPr>
        <p:spPr/>
        <p:txBody>
          <a:bodyPr/>
          <a:lstStyle/>
          <a:p>
            <a:fld id="{3877799C-1079-49AF-88F9-637B39F437C0}" type="slidenum">
              <a:rPr lang="en-US" smtClean="0"/>
              <a:t>17</a:t>
            </a:fld>
            <a:endParaRPr lang="en-US"/>
          </a:p>
        </p:txBody>
      </p:sp>
    </p:spTree>
    <p:extLst>
      <p:ext uri="{BB962C8B-B14F-4D97-AF65-F5344CB8AC3E}">
        <p14:creationId xmlns:p14="http://schemas.microsoft.com/office/powerpoint/2010/main" val="3429812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357FB002-D932-45E0-8535-FF13A5F605C4}"/>
              </a:ext>
            </a:extLst>
          </p:cNvPr>
          <p:cNvSpPr>
            <a:spLocks noGrp="1"/>
          </p:cNvSpPr>
          <p:nvPr>
            <p:ph type="title"/>
          </p:nvPr>
        </p:nvSpPr>
        <p:spPr>
          <a:xfrm>
            <a:off x="296863" y="304800"/>
            <a:ext cx="11344275" cy="925513"/>
          </a:xfrm>
        </p:spPr>
        <p:txBody>
          <a:bodyPr/>
          <a:lstStyle/>
          <a:p>
            <a:pPr algn="ctr"/>
            <a:r>
              <a:rPr lang="en-US" altLang="en-US" sz="3600" dirty="0">
                <a:solidFill>
                  <a:srgbClr val="3333FF"/>
                </a:solidFill>
                <a:latin typeface="+mn-lt"/>
              </a:rPr>
              <a:t>Statistical Methods for generating External Evidence</a:t>
            </a:r>
          </a:p>
        </p:txBody>
      </p:sp>
      <p:sp>
        <p:nvSpPr>
          <p:cNvPr id="5" name="Content Placeholder 2">
            <a:extLst>
              <a:ext uri="{FF2B5EF4-FFF2-40B4-BE49-F238E27FC236}">
                <a16:creationId xmlns:a16="http://schemas.microsoft.com/office/drawing/2014/main" id="{35216154-101E-437D-B0B5-5BD5702AA161}"/>
              </a:ext>
            </a:extLst>
          </p:cNvPr>
          <p:cNvSpPr txBox="1">
            <a:spLocks/>
          </p:cNvSpPr>
          <p:nvPr/>
        </p:nvSpPr>
        <p:spPr>
          <a:xfrm>
            <a:off x="937306" y="1556544"/>
            <a:ext cx="10515600" cy="3744912"/>
          </a:xfrm>
          <a:prstGeom prst="rect">
            <a:avLst/>
          </a:prstGeom>
        </p:spPr>
        <p:txBody>
          <a:bodyPr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39">
              <a:spcBef>
                <a:spcPts val="1333"/>
              </a:spcBef>
              <a:defRPr/>
            </a:pPr>
            <a:r>
              <a:rPr lang="en-US" sz="3733"/>
              <a:t>Include:</a:t>
            </a:r>
          </a:p>
          <a:p>
            <a:pPr marL="609585" indent="-609585" defTabSz="1219139">
              <a:spcBef>
                <a:spcPts val="1333"/>
              </a:spcBef>
              <a:defRPr/>
            </a:pPr>
            <a:r>
              <a:rPr lang="en-US" sz="3733"/>
              <a:t>Propensity score methods</a:t>
            </a:r>
          </a:p>
          <a:p>
            <a:pPr marL="609585" indent="-609585" defTabSz="1219139">
              <a:spcBef>
                <a:spcPts val="1333"/>
              </a:spcBef>
              <a:defRPr/>
            </a:pPr>
            <a:r>
              <a:rPr lang="en-US" sz="3733"/>
              <a:t>Bayesian hierarchical models</a:t>
            </a:r>
          </a:p>
          <a:p>
            <a:pPr marL="609585" indent="-609585" defTabSz="1219139">
              <a:spcBef>
                <a:spcPts val="1333"/>
              </a:spcBef>
              <a:defRPr/>
            </a:pPr>
            <a:r>
              <a:rPr lang="en-US" sz="3733"/>
              <a:t>Bayesian Commensurate-Prior method</a:t>
            </a:r>
          </a:p>
          <a:p>
            <a:pPr marL="609585" indent="-609585" defTabSz="1219139">
              <a:spcBef>
                <a:spcPts val="1333"/>
              </a:spcBef>
              <a:defRPr/>
            </a:pPr>
            <a:r>
              <a:rPr lang="en-US" sz="3733"/>
              <a:t>Bayesian Power-Prior methods</a:t>
            </a:r>
          </a:p>
          <a:p>
            <a:pPr marL="609585" indent="-609585" defTabSz="1219139">
              <a:spcBef>
                <a:spcPts val="1333"/>
              </a:spcBef>
              <a:defRPr/>
            </a:pPr>
            <a:r>
              <a:rPr lang="en-US" sz="3733"/>
              <a:t>Bayesian dynamic power-prior methods</a:t>
            </a:r>
          </a:p>
          <a:p>
            <a:pPr marL="609585" indent="-609585" defTabSz="1219139">
              <a:spcBef>
                <a:spcPts val="1333"/>
              </a:spcBef>
              <a:defRPr/>
            </a:pPr>
            <a:r>
              <a:rPr lang="en-US" sz="3733"/>
              <a:t>Propensity score-integrated power-prior methods </a:t>
            </a:r>
          </a:p>
          <a:p>
            <a:pPr marL="609585" indent="-609585" defTabSz="1219139">
              <a:spcBef>
                <a:spcPts val="1333"/>
              </a:spcBef>
              <a:defRPr/>
            </a:pPr>
            <a:r>
              <a:rPr lang="en-US" sz="3733"/>
              <a:t>Propensity score-integrated composite likelihood method</a:t>
            </a:r>
          </a:p>
          <a:p>
            <a:pPr marL="609585" indent="-609585" defTabSz="1219139">
              <a:spcBef>
                <a:spcPts val="1333"/>
              </a:spcBef>
              <a:defRPr/>
            </a:pPr>
            <a:r>
              <a:rPr lang="en-US" sz="3733"/>
              <a:t>…</a:t>
            </a:r>
          </a:p>
          <a:p>
            <a:pPr defTabSz="1219139">
              <a:spcBef>
                <a:spcPts val="1333"/>
              </a:spcBef>
              <a:defRPr/>
            </a:pPr>
            <a:endParaRPr lang="en-US" dirty="0"/>
          </a:p>
        </p:txBody>
      </p:sp>
      <p:sp>
        <p:nvSpPr>
          <p:cNvPr id="2" name="Slide Number Placeholder 1">
            <a:extLst>
              <a:ext uri="{FF2B5EF4-FFF2-40B4-BE49-F238E27FC236}">
                <a16:creationId xmlns:a16="http://schemas.microsoft.com/office/drawing/2014/main" id="{B079243B-343F-4329-BD64-E3F8932656F1}"/>
              </a:ext>
            </a:extLst>
          </p:cNvPr>
          <p:cNvSpPr>
            <a:spLocks noGrp="1"/>
          </p:cNvSpPr>
          <p:nvPr>
            <p:ph type="sldNum" sz="quarter" idx="12"/>
          </p:nvPr>
        </p:nvSpPr>
        <p:spPr/>
        <p:txBody>
          <a:bodyPr/>
          <a:lstStyle/>
          <a:p>
            <a:fld id="{3877799C-1079-49AF-88F9-637B39F437C0}" type="slidenum">
              <a:rPr lang="en-US" smtClean="0"/>
              <a:t>18</a:t>
            </a:fld>
            <a:endParaRPr lang="en-US"/>
          </a:p>
        </p:txBody>
      </p:sp>
    </p:spTree>
    <p:extLst>
      <p:ext uri="{BB962C8B-B14F-4D97-AF65-F5344CB8AC3E}">
        <p14:creationId xmlns:p14="http://schemas.microsoft.com/office/powerpoint/2010/main" val="2845140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1554" name="Title 1">
            <a:extLst>
              <a:ext uri="{FF2B5EF4-FFF2-40B4-BE49-F238E27FC236}">
                <a16:creationId xmlns:a16="http://schemas.microsoft.com/office/drawing/2014/main" id="{D61C5678-66C2-4C33-8A3E-81098C47452F}"/>
              </a:ext>
            </a:extLst>
          </p:cNvPr>
          <p:cNvSpPr>
            <a:spLocks noGrp="1" noChangeArrowheads="1"/>
          </p:cNvSpPr>
          <p:nvPr>
            <p:ph type="title"/>
          </p:nvPr>
        </p:nvSpPr>
        <p:spPr>
          <a:xfrm>
            <a:off x="1525037" y="207639"/>
            <a:ext cx="8509000" cy="423862"/>
          </a:xfrm>
        </p:spPr>
        <p:txBody>
          <a:bodyPr>
            <a:normAutofit fontScale="90000"/>
          </a:bodyPr>
          <a:lstStyle/>
          <a:p>
            <a:pPr algn="ctr"/>
            <a:r>
              <a:rPr lang="en-US" altLang="en-US" sz="3200" dirty="0">
                <a:solidFill>
                  <a:srgbClr val="3333FF"/>
                </a:solidFill>
                <a:latin typeface="+mn-lt"/>
                <a:cs typeface="Times New Roman" panose="02020603050405020304" pitchFamily="18" charset="0"/>
              </a:rPr>
              <a:t>Bayesian Power Prior</a:t>
            </a:r>
          </a:p>
        </p:txBody>
      </p:sp>
      <p:sp>
        <p:nvSpPr>
          <p:cNvPr id="3" name="Content Placeholder 2">
            <a:extLst>
              <a:ext uri="{FF2B5EF4-FFF2-40B4-BE49-F238E27FC236}">
                <a16:creationId xmlns:a16="http://schemas.microsoft.com/office/drawing/2014/main" id="{94FE7A17-A3A3-463C-BA89-4D7A1468118F}"/>
              </a:ext>
            </a:extLst>
          </p:cNvPr>
          <p:cNvSpPr>
            <a:spLocks noGrp="1" noRot="1" noChangeAspect="1" noMove="1" noResize="1" noEditPoints="1" noAdjustHandles="1" noChangeArrowheads="1" noChangeShapeType="1" noTextEdit="1"/>
          </p:cNvSpPr>
          <p:nvPr>
            <p:ph idx="1"/>
          </p:nvPr>
        </p:nvSpPr>
        <p:spPr>
          <a:xfrm>
            <a:off x="2057400" y="1066801"/>
            <a:ext cx="8153400" cy="5791199"/>
          </a:xfrm>
          <a:blipFill>
            <a:blip r:embed="rId2"/>
            <a:stretch>
              <a:fillRect l="-1047" t="-842" b="-3474"/>
            </a:stretch>
          </a:blipFill>
          <a:extLst/>
        </p:spPr>
        <p:txBody>
          <a:bodyPr/>
          <a:lstStyle/>
          <a:p>
            <a:pPr>
              <a:defRPr/>
            </a:pPr>
            <a:r>
              <a:rPr lang="en-US">
                <a:noFill/>
              </a:rPr>
              <a:t> </a:t>
            </a:r>
          </a:p>
        </p:txBody>
      </p:sp>
      <p:sp>
        <p:nvSpPr>
          <p:cNvPr id="2" name="Slide Number Placeholder 1">
            <a:extLst>
              <a:ext uri="{FF2B5EF4-FFF2-40B4-BE49-F238E27FC236}">
                <a16:creationId xmlns:a16="http://schemas.microsoft.com/office/drawing/2014/main" id="{A1D0606C-4C83-4238-A0DD-1AD208465A3B}"/>
              </a:ext>
            </a:extLst>
          </p:cNvPr>
          <p:cNvSpPr>
            <a:spLocks noGrp="1"/>
          </p:cNvSpPr>
          <p:nvPr>
            <p:ph type="sldNum" sz="quarter" idx="12"/>
          </p:nvPr>
        </p:nvSpPr>
        <p:spPr/>
        <p:txBody>
          <a:bodyPr/>
          <a:lstStyle/>
          <a:p>
            <a:fld id="{3877799C-1079-49AF-88F9-637B39F437C0}"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2A97E854-02CD-4354-966C-5FF378996FA7}"/>
              </a:ext>
            </a:extLst>
          </p:cNvPr>
          <p:cNvSpPr>
            <a:spLocks noGrp="1"/>
          </p:cNvSpPr>
          <p:nvPr>
            <p:ph type="title"/>
          </p:nvPr>
        </p:nvSpPr>
        <p:spPr>
          <a:xfrm>
            <a:off x="1847850" y="152400"/>
            <a:ext cx="8509000" cy="925513"/>
          </a:xfrm>
        </p:spPr>
        <p:txBody>
          <a:bodyPr/>
          <a:lstStyle/>
          <a:p>
            <a:pPr algn="ctr"/>
            <a:r>
              <a:rPr lang="en-US" altLang="en-US" b="1" dirty="0">
                <a:solidFill>
                  <a:srgbClr val="5959FC"/>
                </a:solidFill>
              </a:rPr>
              <a:t>Outline</a:t>
            </a:r>
          </a:p>
        </p:txBody>
      </p:sp>
      <p:sp>
        <p:nvSpPr>
          <p:cNvPr id="129027" name="Content Placeholder 2">
            <a:extLst>
              <a:ext uri="{FF2B5EF4-FFF2-40B4-BE49-F238E27FC236}">
                <a16:creationId xmlns:a16="http://schemas.microsoft.com/office/drawing/2014/main" id="{CB9DD370-009B-4CAE-AA1C-99E694534915}"/>
              </a:ext>
            </a:extLst>
          </p:cNvPr>
          <p:cNvSpPr>
            <a:spLocks noGrp="1"/>
          </p:cNvSpPr>
          <p:nvPr>
            <p:ph idx="1"/>
          </p:nvPr>
        </p:nvSpPr>
        <p:spPr>
          <a:xfrm>
            <a:off x="2514600" y="1295400"/>
            <a:ext cx="7537450" cy="5715000"/>
          </a:xfrm>
        </p:spPr>
        <p:txBody>
          <a:bodyPr/>
          <a:lstStyle/>
          <a:p>
            <a:r>
              <a:rPr lang="en-US" altLang="en-US" sz="2800" dirty="0"/>
              <a:t>CDRH Re-organization/Division Re-Org</a:t>
            </a:r>
          </a:p>
          <a:p>
            <a:r>
              <a:rPr lang="en-US" altLang="en-US" sz="2800" dirty="0">
                <a:solidFill>
                  <a:srgbClr val="000000"/>
                </a:solidFill>
              </a:rPr>
              <a:t>Background</a:t>
            </a:r>
          </a:p>
          <a:p>
            <a:r>
              <a:rPr lang="en-US" altLang="en-US" sz="2800" dirty="0">
                <a:solidFill>
                  <a:srgbClr val="000000"/>
                </a:solidFill>
              </a:rPr>
              <a:t>MDIC External Evidence Methods Framework</a:t>
            </a:r>
          </a:p>
          <a:p>
            <a:pPr eaLnBrk="1" hangingPunct="1"/>
            <a:r>
              <a:rPr lang="en-US" altLang="en-US" sz="2800" dirty="0">
                <a:solidFill>
                  <a:srgbClr val="000000"/>
                </a:solidFill>
              </a:rPr>
              <a:t> Examples of approved devices using external evidence</a:t>
            </a:r>
          </a:p>
          <a:p>
            <a:pPr eaLnBrk="1" hangingPunct="1"/>
            <a:r>
              <a:rPr lang="en-US" altLang="en-US" sz="2800" dirty="0">
                <a:solidFill>
                  <a:srgbClr val="000000"/>
                </a:solidFill>
              </a:rPr>
              <a:t>Power Prior and Composite Likelihood Methods</a:t>
            </a:r>
          </a:p>
          <a:p>
            <a:pPr eaLnBrk="1" hangingPunct="1"/>
            <a:r>
              <a:rPr lang="en-US" altLang="en-US" sz="2800" dirty="0">
                <a:solidFill>
                  <a:srgbClr val="000000"/>
                </a:solidFill>
              </a:rPr>
              <a:t>Propensity-score integrated methods </a:t>
            </a:r>
          </a:p>
          <a:p>
            <a:pPr eaLnBrk="1" hangingPunct="1"/>
            <a:r>
              <a:rPr lang="en-US" altLang="en-US" sz="2800" dirty="0">
                <a:solidFill>
                  <a:srgbClr val="000000"/>
                </a:solidFill>
              </a:rPr>
              <a:t>Comments; and Q&amp;A</a:t>
            </a:r>
            <a:endParaRPr lang="en-US" altLang="en-US" sz="2800" dirty="0"/>
          </a:p>
        </p:txBody>
      </p:sp>
      <p:sp>
        <p:nvSpPr>
          <p:cNvPr id="2" name="Slide Number Placeholder 1">
            <a:extLst>
              <a:ext uri="{FF2B5EF4-FFF2-40B4-BE49-F238E27FC236}">
                <a16:creationId xmlns:a16="http://schemas.microsoft.com/office/drawing/2014/main" id="{B862FA92-F8D6-4341-9D5F-AE907B9FC751}"/>
              </a:ext>
            </a:extLst>
          </p:cNvPr>
          <p:cNvSpPr>
            <a:spLocks noGrp="1"/>
          </p:cNvSpPr>
          <p:nvPr>
            <p:ph type="sldNum" sz="quarter" idx="12"/>
          </p:nvPr>
        </p:nvSpPr>
        <p:spPr/>
        <p:txBody>
          <a:bodyPr/>
          <a:lstStyle/>
          <a:p>
            <a:fld id="{3877799C-1079-49AF-88F9-637B39F437C0}"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7FFDAB06-2356-401C-A5B9-A3E4052BFD11}"/>
              </a:ext>
            </a:extLst>
          </p:cNvPr>
          <p:cNvSpPr>
            <a:spLocks noGrp="1" noChangeArrowheads="1"/>
          </p:cNvSpPr>
          <p:nvPr>
            <p:ph type="title"/>
          </p:nvPr>
        </p:nvSpPr>
        <p:spPr>
          <a:xfrm>
            <a:off x="1399980" y="255231"/>
            <a:ext cx="8509000" cy="927100"/>
          </a:xfrm>
        </p:spPr>
        <p:txBody>
          <a:bodyPr/>
          <a:lstStyle/>
          <a:p>
            <a:pPr algn="ctr" eaLnBrk="1" hangingPunct="1"/>
            <a:r>
              <a:rPr lang="en-US" altLang="en-US" dirty="0">
                <a:solidFill>
                  <a:srgbClr val="5959FC"/>
                </a:solidFill>
                <a:latin typeface="+mn-lt"/>
              </a:rPr>
              <a:t>Bayesian Power Prior</a:t>
            </a:r>
          </a:p>
        </p:txBody>
      </p:sp>
      <p:sp>
        <p:nvSpPr>
          <p:cNvPr id="3" name="Content Placeholder 2">
            <a:extLst>
              <a:ext uri="{FF2B5EF4-FFF2-40B4-BE49-F238E27FC236}">
                <a16:creationId xmlns:a16="http://schemas.microsoft.com/office/drawing/2014/main" id="{CED417A2-1B52-4497-813D-0E5489DDBCD6}"/>
              </a:ext>
            </a:extLst>
          </p:cNvPr>
          <p:cNvSpPr>
            <a:spLocks noGrp="1" noRot="1" noChangeAspect="1" noMove="1" noResize="1" noEditPoints="1" noAdjustHandles="1" noChangeArrowheads="1" noChangeShapeType="1" noTextEdit="1"/>
          </p:cNvSpPr>
          <p:nvPr>
            <p:ph idx="1"/>
          </p:nvPr>
        </p:nvSpPr>
        <p:spPr>
          <a:xfrm>
            <a:off x="1847851" y="1656785"/>
            <a:ext cx="8509103" cy="4639034"/>
          </a:xfrm>
          <a:blipFill>
            <a:blip r:embed="rId3"/>
            <a:stretch>
              <a:fillRect l="-931" t="-2234"/>
            </a:stretch>
          </a:blipFill>
          <a:extLst/>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033994E0-2C35-4427-BA3E-A058B4267CA4}"/>
              </a:ext>
            </a:extLst>
          </p:cNvPr>
          <p:cNvSpPr>
            <a:spLocks noGrp="1"/>
          </p:cNvSpPr>
          <p:nvPr>
            <p:ph type="sldNum" sz="quarter" idx="12"/>
          </p:nvPr>
        </p:nvSpPr>
        <p:spPr/>
        <p:txBody>
          <a:bodyPr/>
          <a:lstStyle/>
          <a:p>
            <a:fld id="{3877799C-1079-49AF-88F9-637B39F437C0}" type="slidenum">
              <a:rPr lang="en-US" smtClean="0"/>
              <a:t>20</a:t>
            </a:fld>
            <a:endParaRPr lang="en-US"/>
          </a:p>
        </p:txBody>
      </p:sp>
    </p:spTree>
  </p:cSld>
  <p:clrMapOvr>
    <a:masterClrMapping/>
  </p:clrMapOvr>
  <p:transition spd="slow" advTm="46611"/>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4626" name="Title 1">
            <a:extLst>
              <a:ext uri="{FF2B5EF4-FFF2-40B4-BE49-F238E27FC236}">
                <a16:creationId xmlns:a16="http://schemas.microsoft.com/office/drawing/2014/main" id="{81944CEF-3B34-4337-9F8B-7F2F12C76095}"/>
              </a:ext>
            </a:extLst>
          </p:cNvPr>
          <p:cNvSpPr>
            <a:spLocks noGrp="1" noChangeArrowheads="1"/>
          </p:cNvSpPr>
          <p:nvPr>
            <p:ph type="title"/>
          </p:nvPr>
        </p:nvSpPr>
        <p:spPr>
          <a:xfrm>
            <a:off x="1623916" y="432513"/>
            <a:ext cx="8509000" cy="927100"/>
          </a:xfrm>
        </p:spPr>
        <p:txBody>
          <a:bodyPr/>
          <a:lstStyle/>
          <a:p>
            <a:pPr algn="ctr" eaLnBrk="1" hangingPunct="1"/>
            <a:r>
              <a:rPr lang="en-US" altLang="en-US" dirty="0">
                <a:solidFill>
                  <a:srgbClr val="5959FC"/>
                </a:solidFill>
                <a:latin typeface="+mn-lt"/>
              </a:rPr>
              <a:t>Power Prior</a:t>
            </a:r>
          </a:p>
        </p:txBody>
      </p:sp>
      <p:sp>
        <p:nvSpPr>
          <p:cNvPr id="3" name="Content Placeholder 2">
            <a:extLst>
              <a:ext uri="{FF2B5EF4-FFF2-40B4-BE49-F238E27FC236}">
                <a16:creationId xmlns:a16="http://schemas.microsoft.com/office/drawing/2014/main" id="{51495EF7-A104-4CA9-B20A-6211A04F27AE}"/>
              </a:ext>
            </a:extLst>
          </p:cNvPr>
          <p:cNvSpPr>
            <a:spLocks noGrp="1" noRot="1" noChangeAspect="1" noMove="1" noResize="1" noEditPoints="1" noAdjustHandles="1" noChangeArrowheads="1" noChangeShapeType="1" noTextEdit="1"/>
          </p:cNvSpPr>
          <p:nvPr>
            <p:ph idx="1"/>
          </p:nvPr>
        </p:nvSpPr>
        <p:spPr>
          <a:xfrm>
            <a:off x="1847851" y="1656785"/>
            <a:ext cx="8509103" cy="4639034"/>
          </a:xfrm>
          <a:blipFill>
            <a:blip r:embed="rId2"/>
            <a:stretch>
              <a:fillRect l="-1648" t="-2628" r="-143" b="-2760"/>
            </a:stretch>
          </a:blipFill>
          <a:extLst/>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9E941362-10B1-41E4-B3D7-25C14F8B16FC}"/>
              </a:ext>
            </a:extLst>
          </p:cNvPr>
          <p:cNvSpPr>
            <a:spLocks noGrp="1"/>
          </p:cNvSpPr>
          <p:nvPr>
            <p:ph type="sldNum" sz="quarter" idx="12"/>
          </p:nvPr>
        </p:nvSpPr>
        <p:spPr/>
        <p:txBody>
          <a:bodyPr/>
          <a:lstStyle/>
          <a:p>
            <a:fld id="{3877799C-1079-49AF-88F9-637B39F437C0}" type="slidenum">
              <a:rPr lang="en-US" smtClean="0"/>
              <a:t>21</a:t>
            </a:fld>
            <a:endParaRPr lang="en-US"/>
          </a:p>
        </p:txBody>
      </p:sp>
    </p:spTree>
  </p:cSld>
  <p:clrMapOvr>
    <a:masterClrMapping/>
  </p:clrMapOvr>
  <p:transition spd="slow" advTm="35972"/>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DB11879B-F3EF-43D3-810C-7FD44BF24EA8}"/>
              </a:ext>
            </a:extLst>
          </p:cNvPr>
          <p:cNvSpPr>
            <a:spLocks noGrp="1" noChangeArrowheads="1"/>
          </p:cNvSpPr>
          <p:nvPr>
            <p:ph type="title"/>
          </p:nvPr>
        </p:nvSpPr>
        <p:spPr>
          <a:xfrm>
            <a:off x="1558601" y="432513"/>
            <a:ext cx="8509000" cy="927100"/>
          </a:xfrm>
        </p:spPr>
        <p:txBody>
          <a:bodyPr/>
          <a:lstStyle/>
          <a:p>
            <a:pPr algn="ctr" eaLnBrk="1" hangingPunct="1"/>
            <a:r>
              <a:rPr lang="en-US" altLang="en-US" dirty="0">
                <a:solidFill>
                  <a:srgbClr val="5959FC"/>
                </a:solidFill>
                <a:latin typeface="+mn-lt"/>
              </a:rPr>
              <a:t>Current Regulatory Practice</a:t>
            </a:r>
          </a:p>
        </p:txBody>
      </p:sp>
      <p:sp>
        <p:nvSpPr>
          <p:cNvPr id="3" name="Content Placeholder 2">
            <a:extLst>
              <a:ext uri="{FF2B5EF4-FFF2-40B4-BE49-F238E27FC236}">
                <a16:creationId xmlns:a16="http://schemas.microsoft.com/office/drawing/2014/main" id="{7CE1D4E1-0118-468D-9D5A-EBB4EC807D19}"/>
              </a:ext>
            </a:extLst>
          </p:cNvPr>
          <p:cNvSpPr>
            <a:spLocks noGrp="1" noRot="1" noChangeAspect="1" noMove="1" noResize="1" noEditPoints="1" noAdjustHandles="1" noChangeArrowheads="1" noChangeShapeType="1" noTextEdit="1"/>
          </p:cNvSpPr>
          <p:nvPr>
            <p:ph idx="1"/>
          </p:nvPr>
        </p:nvSpPr>
        <p:spPr>
          <a:xfrm>
            <a:off x="1847851" y="1656785"/>
            <a:ext cx="8509103" cy="4639034"/>
          </a:xfrm>
          <a:blipFill>
            <a:blip r:embed="rId2"/>
            <a:stretch>
              <a:fillRect l="-1648" t="-1708" r="-716"/>
            </a:stretch>
          </a:blipFill>
          <a:extLst/>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2CAD81D0-6BF1-49E2-930F-0C9BA38E2DCD}"/>
              </a:ext>
            </a:extLst>
          </p:cNvPr>
          <p:cNvSpPr>
            <a:spLocks noGrp="1"/>
          </p:cNvSpPr>
          <p:nvPr>
            <p:ph type="sldNum" sz="quarter" idx="12"/>
          </p:nvPr>
        </p:nvSpPr>
        <p:spPr/>
        <p:txBody>
          <a:bodyPr/>
          <a:lstStyle/>
          <a:p>
            <a:fld id="{3877799C-1079-49AF-88F9-637B39F437C0}" type="slidenum">
              <a:rPr lang="en-US" smtClean="0"/>
              <a:t>22</a:t>
            </a:fld>
            <a:endParaRPr lang="en-US"/>
          </a:p>
        </p:txBody>
      </p:sp>
    </p:spTree>
  </p:cSld>
  <p:clrMapOvr>
    <a:masterClrMapping/>
  </p:clrMapOvr>
  <p:transition spd="slow" advTm="35067"/>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08FA76-E0C0-4EAF-B05C-2F2C2B1414C1}"/>
              </a:ext>
            </a:extLst>
          </p:cNvPr>
          <p:cNvSpPr txBox="1"/>
          <p:nvPr/>
        </p:nvSpPr>
        <p:spPr>
          <a:xfrm>
            <a:off x="2195513" y="1271588"/>
            <a:ext cx="7419975" cy="1568450"/>
          </a:xfrm>
          <a:prstGeom prst="rect">
            <a:avLst/>
          </a:prstGeom>
          <a:noFill/>
        </p:spPr>
        <p:txBody>
          <a:bodyPr>
            <a:spAutoFit/>
          </a:bodyPr>
          <a:lstStyle/>
          <a:p>
            <a:pPr defTabSz="457200" eaLnBrk="1" fontAlgn="auto" hangingPunct="1">
              <a:spcBef>
                <a:spcPts val="0"/>
              </a:spcBef>
              <a:spcAft>
                <a:spcPts val="0"/>
              </a:spcAft>
              <a:defRPr/>
            </a:pPr>
            <a:endParaRPr lang="en-US" sz="2400" dirty="0">
              <a:solidFill>
                <a:prstClr val="black"/>
              </a:solidFill>
              <a:latin typeface="Calibri"/>
              <a:cs typeface="+mn-cs"/>
            </a:endParaRPr>
          </a:p>
          <a:p>
            <a:pPr defTabSz="457200" eaLnBrk="1" fontAlgn="auto" hangingPunct="1">
              <a:spcBef>
                <a:spcPts val="0"/>
              </a:spcBef>
              <a:spcAft>
                <a:spcPts val="0"/>
              </a:spcAft>
              <a:defRPr/>
            </a:pPr>
            <a:endParaRPr lang="en-US" sz="2400" dirty="0">
              <a:solidFill>
                <a:prstClr val="black"/>
              </a:solidFill>
              <a:latin typeface="Calibri"/>
              <a:cs typeface="+mn-cs"/>
            </a:endParaRPr>
          </a:p>
          <a:p>
            <a:pPr defTabSz="457200" eaLnBrk="1" fontAlgn="auto" hangingPunct="1">
              <a:spcBef>
                <a:spcPts val="0"/>
              </a:spcBef>
              <a:spcAft>
                <a:spcPts val="0"/>
              </a:spcAft>
              <a:defRPr/>
            </a:pPr>
            <a:endParaRPr lang="en-US" sz="2400" dirty="0">
              <a:solidFill>
                <a:prstClr val="black"/>
              </a:solidFill>
              <a:latin typeface="Calibri"/>
              <a:cs typeface="+mn-cs"/>
            </a:endParaRPr>
          </a:p>
          <a:p>
            <a:pPr defTabSz="457200" eaLnBrk="1" fontAlgn="auto" hangingPunct="1">
              <a:spcBef>
                <a:spcPts val="0"/>
              </a:spcBef>
              <a:spcAft>
                <a:spcPts val="0"/>
              </a:spcAft>
              <a:defRPr/>
            </a:pPr>
            <a:endParaRPr lang="en-US" sz="2400" dirty="0">
              <a:solidFill>
                <a:prstClr val="black"/>
              </a:solidFill>
              <a:latin typeface="Calibri"/>
              <a:cs typeface="+mn-cs"/>
            </a:endParaRPr>
          </a:p>
        </p:txBody>
      </p:sp>
      <p:pic>
        <p:nvPicPr>
          <p:cNvPr id="156676" name="Picture 1">
            <a:extLst>
              <a:ext uri="{FF2B5EF4-FFF2-40B4-BE49-F238E27FC236}">
                <a16:creationId xmlns:a16="http://schemas.microsoft.com/office/drawing/2014/main" id="{E7F0BD98-91B5-4208-99C8-8D8B392A786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6901" y="239599"/>
            <a:ext cx="7218198" cy="63788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Slide Number Placeholder 1">
            <a:extLst>
              <a:ext uri="{FF2B5EF4-FFF2-40B4-BE49-F238E27FC236}">
                <a16:creationId xmlns:a16="http://schemas.microsoft.com/office/drawing/2014/main" id="{9F41F19F-CC70-4193-B354-7A31303BF559}"/>
              </a:ext>
            </a:extLst>
          </p:cNvPr>
          <p:cNvSpPr>
            <a:spLocks noGrp="1"/>
          </p:cNvSpPr>
          <p:nvPr>
            <p:ph type="sldNum" sz="quarter" idx="12"/>
          </p:nvPr>
        </p:nvSpPr>
        <p:spPr/>
        <p:txBody>
          <a:bodyPr/>
          <a:lstStyle/>
          <a:p>
            <a:fld id="{3877799C-1079-49AF-88F9-637B39F437C0}"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57698" name="Title 1">
            <a:extLst>
              <a:ext uri="{FF2B5EF4-FFF2-40B4-BE49-F238E27FC236}">
                <a16:creationId xmlns:a16="http://schemas.microsoft.com/office/drawing/2014/main" id="{B986F2C1-7A6C-46FE-88FE-8F2C9E864A13}"/>
              </a:ext>
            </a:extLst>
          </p:cNvPr>
          <p:cNvSpPr>
            <a:spLocks noGrp="1" noChangeArrowheads="1"/>
          </p:cNvSpPr>
          <p:nvPr>
            <p:ph type="title"/>
          </p:nvPr>
        </p:nvSpPr>
        <p:spPr>
          <a:xfrm>
            <a:off x="1847850" y="560388"/>
            <a:ext cx="8509000" cy="925512"/>
          </a:xfrm>
        </p:spPr>
        <p:txBody>
          <a:bodyPr/>
          <a:lstStyle/>
          <a:p>
            <a:pPr algn="ctr" eaLnBrk="1" hangingPunct="1"/>
            <a:r>
              <a:rPr lang="en-US" altLang="en-US" dirty="0">
                <a:solidFill>
                  <a:srgbClr val="5959FC"/>
                </a:solidFill>
                <a:latin typeface="+mn-lt"/>
              </a:rPr>
              <a:t>MDIC Approach</a:t>
            </a:r>
          </a:p>
        </p:txBody>
      </p:sp>
      <p:sp>
        <p:nvSpPr>
          <p:cNvPr id="3" name="Content Placeholder 2">
            <a:extLst>
              <a:ext uri="{FF2B5EF4-FFF2-40B4-BE49-F238E27FC236}">
                <a16:creationId xmlns:a16="http://schemas.microsoft.com/office/drawing/2014/main" id="{B25035BB-4FBD-4E99-967E-C96A36597FF4}"/>
              </a:ext>
            </a:extLst>
          </p:cNvPr>
          <p:cNvSpPr>
            <a:spLocks noGrp="1" noRot="1" noChangeAspect="1" noMove="1" noResize="1" noEditPoints="1" noAdjustHandles="1" noChangeArrowheads="1" noChangeShapeType="1" noTextEdit="1"/>
          </p:cNvSpPr>
          <p:nvPr>
            <p:ph idx="1"/>
          </p:nvPr>
        </p:nvSpPr>
        <p:spPr>
          <a:xfrm>
            <a:off x="1847851" y="1602464"/>
            <a:ext cx="8509103" cy="4693355"/>
          </a:xfrm>
          <a:blipFill>
            <a:blip r:embed="rId3"/>
            <a:stretch>
              <a:fillRect l="-1433" t="-2987" r="-1791" b="-260"/>
            </a:stretch>
          </a:blipFill>
          <a:extLst/>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50440860-A47C-4A8E-9F7E-C072E28FFA0D}"/>
              </a:ext>
            </a:extLst>
          </p:cNvPr>
          <p:cNvSpPr>
            <a:spLocks noGrp="1"/>
          </p:cNvSpPr>
          <p:nvPr>
            <p:ph type="sldNum" sz="quarter" idx="12"/>
          </p:nvPr>
        </p:nvSpPr>
        <p:spPr/>
        <p:txBody>
          <a:bodyPr/>
          <a:lstStyle/>
          <a:p>
            <a:fld id="{3877799C-1079-49AF-88F9-637B39F437C0}" type="slidenum">
              <a:rPr lang="en-US" smtClean="0"/>
              <a:t>24</a:t>
            </a:fld>
            <a:endParaRPr lang="en-US"/>
          </a:p>
        </p:txBody>
      </p:sp>
    </p:spTree>
  </p:cSld>
  <p:clrMapOvr>
    <a:masterClrMapping/>
  </p:clrMapOvr>
  <p:transition spd="slow" advTm="51717"/>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7313F2-ED71-48DB-A200-A1420E08701E}"/>
              </a:ext>
            </a:extLst>
          </p:cNvPr>
          <p:cNvSpPr txBox="1"/>
          <p:nvPr/>
        </p:nvSpPr>
        <p:spPr>
          <a:xfrm>
            <a:off x="2195513" y="1271588"/>
            <a:ext cx="7419975" cy="1200150"/>
          </a:xfrm>
          <a:prstGeom prst="rect">
            <a:avLst/>
          </a:prstGeom>
          <a:noFill/>
        </p:spPr>
        <p:txBody>
          <a:bodyPr>
            <a:spAutoFit/>
          </a:bodyPr>
          <a:lstStyle/>
          <a:p>
            <a:pPr defTabSz="457200" eaLnBrk="1" fontAlgn="auto" hangingPunct="1">
              <a:spcBef>
                <a:spcPts val="0"/>
              </a:spcBef>
              <a:spcAft>
                <a:spcPts val="0"/>
              </a:spcAft>
              <a:defRPr/>
            </a:pPr>
            <a:endParaRPr lang="en-US" sz="2400" dirty="0">
              <a:solidFill>
                <a:prstClr val="black"/>
              </a:solidFill>
              <a:latin typeface="Calibri"/>
              <a:cs typeface="+mn-cs"/>
            </a:endParaRPr>
          </a:p>
          <a:p>
            <a:pPr defTabSz="457200" eaLnBrk="1" fontAlgn="auto" hangingPunct="1">
              <a:spcBef>
                <a:spcPts val="0"/>
              </a:spcBef>
              <a:spcAft>
                <a:spcPts val="0"/>
              </a:spcAft>
              <a:defRPr/>
            </a:pPr>
            <a:endParaRPr lang="en-US" sz="2400" dirty="0">
              <a:solidFill>
                <a:prstClr val="black"/>
              </a:solidFill>
              <a:latin typeface="Calibri"/>
              <a:cs typeface="+mn-cs"/>
            </a:endParaRPr>
          </a:p>
          <a:p>
            <a:pPr algn="ctr" defTabSz="457200" eaLnBrk="1" fontAlgn="auto" hangingPunct="1">
              <a:spcBef>
                <a:spcPts val="0"/>
              </a:spcBef>
              <a:spcAft>
                <a:spcPts val="0"/>
              </a:spcAft>
              <a:defRPr/>
            </a:pPr>
            <a:endParaRPr lang="en-US" sz="2400" dirty="0">
              <a:solidFill>
                <a:prstClr val="black"/>
              </a:solidFill>
              <a:latin typeface="Calibri"/>
              <a:cs typeface="+mn-cs"/>
            </a:endParaRPr>
          </a:p>
        </p:txBody>
      </p:sp>
      <p:pic>
        <p:nvPicPr>
          <p:cNvPr id="159748" name="Picture 2">
            <a:extLst>
              <a:ext uri="{FF2B5EF4-FFF2-40B4-BE49-F238E27FC236}">
                <a16:creationId xmlns:a16="http://schemas.microsoft.com/office/drawing/2014/main" id="{C3771600-4C51-47B2-8BBE-89897871D0B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91461" y="258051"/>
            <a:ext cx="8459788" cy="6188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3E356F74-133A-494C-B287-4D4FF923D404}"/>
              </a:ext>
            </a:extLst>
          </p:cNvPr>
          <p:cNvSpPr/>
          <p:nvPr/>
        </p:nvSpPr>
        <p:spPr>
          <a:xfrm>
            <a:off x="9526555" y="111967"/>
            <a:ext cx="1250302" cy="914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318F052E-C487-4771-8A0D-BB604AF73B8A}"/>
              </a:ext>
            </a:extLst>
          </p:cNvPr>
          <p:cNvSpPr>
            <a:spLocks noGrp="1"/>
          </p:cNvSpPr>
          <p:nvPr>
            <p:ph type="sldNum" sz="quarter" idx="12"/>
          </p:nvPr>
        </p:nvSpPr>
        <p:spPr/>
        <p:txBody>
          <a:bodyPr/>
          <a:lstStyle/>
          <a:p>
            <a:fld id="{3877799C-1079-49AF-88F9-637B39F437C0}"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0770" name="Title 1">
            <a:extLst>
              <a:ext uri="{FF2B5EF4-FFF2-40B4-BE49-F238E27FC236}">
                <a16:creationId xmlns:a16="http://schemas.microsoft.com/office/drawing/2014/main" id="{DEB46AFE-D1A0-4280-8B95-CD4EC742DA7B}"/>
              </a:ext>
            </a:extLst>
          </p:cNvPr>
          <p:cNvSpPr>
            <a:spLocks noGrp="1" noChangeArrowheads="1"/>
          </p:cNvSpPr>
          <p:nvPr>
            <p:ph type="title"/>
          </p:nvPr>
        </p:nvSpPr>
        <p:spPr>
          <a:xfrm>
            <a:off x="1847851" y="252478"/>
            <a:ext cx="8509000" cy="925512"/>
          </a:xfrm>
        </p:spPr>
        <p:txBody>
          <a:bodyPr/>
          <a:lstStyle/>
          <a:p>
            <a:pPr algn="ctr" eaLnBrk="1" hangingPunct="1"/>
            <a:r>
              <a:rPr lang="en-US" altLang="en-US" sz="3600" dirty="0">
                <a:solidFill>
                  <a:srgbClr val="5959FC"/>
                </a:solidFill>
                <a:latin typeface="+mn-lt"/>
              </a:rPr>
              <a:t>Statistical Issues</a:t>
            </a:r>
          </a:p>
        </p:txBody>
      </p:sp>
      <p:sp>
        <p:nvSpPr>
          <p:cNvPr id="3" name="Content Placeholder 2">
            <a:extLst>
              <a:ext uri="{FF2B5EF4-FFF2-40B4-BE49-F238E27FC236}">
                <a16:creationId xmlns:a16="http://schemas.microsoft.com/office/drawing/2014/main" id="{8C581E7D-143C-45EA-8548-49036C010EFE}"/>
              </a:ext>
            </a:extLst>
          </p:cNvPr>
          <p:cNvSpPr>
            <a:spLocks noGrp="1" noRot="1" noChangeAspect="1" noMove="1" noResize="1" noEditPoints="1" noAdjustHandles="1" noChangeArrowheads="1" noChangeShapeType="1" noTextEdit="1"/>
          </p:cNvSpPr>
          <p:nvPr>
            <p:ph idx="1"/>
          </p:nvPr>
        </p:nvSpPr>
        <p:spPr>
          <a:xfrm>
            <a:off x="1847851" y="1602464"/>
            <a:ext cx="8509103" cy="4693355"/>
          </a:xfrm>
          <a:blipFill>
            <a:blip r:embed="rId3"/>
            <a:stretch>
              <a:fillRect l="-1504" t="-2338" r="-2149"/>
            </a:stretch>
          </a:blipFill>
          <a:extLst/>
        </p:spPr>
        <p:txBody>
          <a:bodyPr/>
          <a:lstStyle/>
          <a:p>
            <a:pPr eaLnBrk="1" hangingPunct="1">
              <a:defRPr/>
            </a:pPr>
            <a:r>
              <a:rPr lang="en-US">
                <a:noFill/>
              </a:rPr>
              <a:t> </a:t>
            </a:r>
          </a:p>
        </p:txBody>
      </p:sp>
      <p:sp>
        <p:nvSpPr>
          <p:cNvPr id="2" name="Slide Number Placeholder 1">
            <a:extLst>
              <a:ext uri="{FF2B5EF4-FFF2-40B4-BE49-F238E27FC236}">
                <a16:creationId xmlns:a16="http://schemas.microsoft.com/office/drawing/2014/main" id="{E918B168-12B5-426B-A0FD-69B560C1D257}"/>
              </a:ext>
            </a:extLst>
          </p:cNvPr>
          <p:cNvSpPr>
            <a:spLocks noGrp="1"/>
          </p:cNvSpPr>
          <p:nvPr>
            <p:ph type="sldNum" sz="quarter" idx="12"/>
          </p:nvPr>
        </p:nvSpPr>
        <p:spPr/>
        <p:txBody>
          <a:bodyPr/>
          <a:lstStyle/>
          <a:p>
            <a:fld id="{3877799C-1079-49AF-88F9-637B39F437C0}" type="slidenum">
              <a:rPr lang="en-US" smtClean="0"/>
              <a:t>26</a:t>
            </a:fld>
            <a:endParaRPr lang="en-US"/>
          </a:p>
        </p:txBody>
      </p:sp>
    </p:spTree>
  </p:cSld>
  <p:clrMapOvr>
    <a:masterClrMapping/>
  </p:clrMapOvr>
  <p:transition spd="slow" advTm="1460"/>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2818" name="Title 1">
            <a:extLst>
              <a:ext uri="{FF2B5EF4-FFF2-40B4-BE49-F238E27FC236}">
                <a16:creationId xmlns:a16="http://schemas.microsoft.com/office/drawing/2014/main" id="{EB916BE7-70F3-4F04-8FF3-050BD7A31F60}"/>
              </a:ext>
            </a:extLst>
          </p:cNvPr>
          <p:cNvSpPr>
            <a:spLocks noGrp="1" noChangeArrowheads="1"/>
          </p:cNvSpPr>
          <p:nvPr>
            <p:ph type="title"/>
          </p:nvPr>
        </p:nvSpPr>
        <p:spPr>
          <a:xfrm>
            <a:off x="1841500" y="457200"/>
            <a:ext cx="8509000" cy="533400"/>
          </a:xfrm>
        </p:spPr>
        <p:txBody>
          <a:bodyPr/>
          <a:lstStyle/>
          <a:p>
            <a:pPr algn="ctr"/>
            <a:r>
              <a:rPr lang="en-US" altLang="en-US" sz="3200" dirty="0">
                <a:solidFill>
                  <a:srgbClr val="3333FF"/>
                </a:solidFill>
                <a:latin typeface="+mn-lt"/>
                <a:cs typeface="Times New Roman" panose="02020603050405020304" pitchFamily="18" charset="0"/>
              </a:rPr>
              <a:t>Composite Likelihood Function</a:t>
            </a:r>
          </a:p>
        </p:txBody>
      </p:sp>
      <p:sp>
        <p:nvSpPr>
          <p:cNvPr id="58371" name="Content Placeholder 2">
            <a:extLst>
              <a:ext uri="{FF2B5EF4-FFF2-40B4-BE49-F238E27FC236}">
                <a16:creationId xmlns:a16="http://schemas.microsoft.com/office/drawing/2014/main" id="{084DDB2F-F1E8-4BF1-9783-AD513E73DDC8}"/>
              </a:ext>
            </a:extLst>
          </p:cNvPr>
          <p:cNvSpPr>
            <a:spLocks noGrp="1" noRot="1" noChangeAspect="1" noMove="1" noResize="1" noEditPoints="1" noAdjustHandles="1" noChangeArrowheads="1" noChangeShapeType="1" noTextEdit="1"/>
          </p:cNvSpPr>
          <p:nvPr>
            <p:ph idx="1"/>
          </p:nvPr>
        </p:nvSpPr>
        <p:spPr>
          <a:xfrm>
            <a:off x="1981200" y="1219201"/>
            <a:ext cx="8229600" cy="5076825"/>
          </a:xfrm>
          <a:blipFill>
            <a:blip r:embed="rId2"/>
            <a:stretch>
              <a:fillRect l="-963" t="-960" r="-963"/>
            </a:stretch>
          </a:blipFill>
          <a:extLst/>
        </p:spPr>
        <p:txBody>
          <a:bodyPr/>
          <a:lstStyle/>
          <a:p>
            <a:pPr>
              <a:defRPr/>
            </a:pPr>
            <a:r>
              <a:rPr lang="en-US" dirty="0">
                <a:noFill/>
              </a:rPr>
              <a:t> </a:t>
            </a:r>
          </a:p>
        </p:txBody>
      </p:sp>
      <p:sp>
        <p:nvSpPr>
          <p:cNvPr id="2" name="Slide Number Placeholder 1">
            <a:extLst>
              <a:ext uri="{FF2B5EF4-FFF2-40B4-BE49-F238E27FC236}">
                <a16:creationId xmlns:a16="http://schemas.microsoft.com/office/drawing/2014/main" id="{00332714-2EA8-49FB-AF59-FC711CE6FF73}"/>
              </a:ext>
            </a:extLst>
          </p:cNvPr>
          <p:cNvSpPr>
            <a:spLocks noGrp="1"/>
          </p:cNvSpPr>
          <p:nvPr>
            <p:ph type="sldNum" sz="quarter" idx="12"/>
          </p:nvPr>
        </p:nvSpPr>
        <p:spPr/>
        <p:txBody>
          <a:bodyPr/>
          <a:lstStyle/>
          <a:p>
            <a:fld id="{3877799C-1079-49AF-88F9-637B39F437C0}"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3842" name="Title 1">
            <a:extLst>
              <a:ext uri="{FF2B5EF4-FFF2-40B4-BE49-F238E27FC236}">
                <a16:creationId xmlns:a16="http://schemas.microsoft.com/office/drawing/2014/main" id="{3395D8A9-B8EA-4DC1-B03D-F60B25DFDDE1}"/>
              </a:ext>
            </a:extLst>
          </p:cNvPr>
          <p:cNvSpPr>
            <a:spLocks noGrp="1" noChangeArrowheads="1"/>
          </p:cNvSpPr>
          <p:nvPr>
            <p:ph type="title"/>
          </p:nvPr>
        </p:nvSpPr>
        <p:spPr>
          <a:xfrm>
            <a:off x="1771650" y="239713"/>
            <a:ext cx="8509000" cy="925512"/>
          </a:xfrm>
        </p:spPr>
        <p:txBody>
          <a:bodyPr/>
          <a:lstStyle/>
          <a:p>
            <a:pPr algn="ctr"/>
            <a:r>
              <a:rPr lang="en-US" altLang="en-US" sz="3600" dirty="0">
                <a:solidFill>
                  <a:srgbClr val="0033CC"/>
                </a:solidFill>
                <a:latin typeface="+mn-lt"/>
                <a:cs typeface="Times New Roman" panose="02020603050405020304" pitchFamily="18" charset="0"/>
              </a:rPr>
              <a:t>DBS RWD/RWE Publications</a:t>
            </a:r>
          </a:p>
        </p:txBody>
      </p:sp>
      <p:pic>
        <p:nvPicPr>
          <p:cNvPr id="163843" name="Picture 2">
            <a:extLst>
              <a:ext uri="{FF2B5EF4-FFF2-40B4-BE49-F238E27FC236}">
                <a16:creationId xmlns:a16="http://schemas.microsoft.com/office/drawing/2014/main" id="{CE3E5DB1-F6A4-4E12-BC95-967CEAB4A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350" y="1165225"/>
            <a:ext cx="8509000" cy="5273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Slide Number Placeholder 1">
            <a:extLst>
              <a:ext uri="{FF2B5EF4-FFF2-40B4-BE49-F238E27FC236}">
                <a16:creationId xmlns:a16="http://schemas.microsoft.com/office/drawing/2014/main" id="{2011694B-D515-4FA9-8DA6-8F5DCD76E2D0}"/>
              </a:ext>
            </a:extLst>
          </p:cNvPr>
          <p:cNvSpPr>
            <a:spLocks noGrp="1"/>
          </p:cNvSpPr>
          <p:nvPr>
            <p:ph type="sldNum" sz="quarter" idx="12"/>
          </p:nvPr>
        </p:nvSpPr>
        <p:spPr/>
        <p:txBody>
          <a:bodyPr/>
          <a:lstStyle/>
          <a:p>
            <a:fld id="{3877799C-1079-49AF-88F9-637B39F437C0}"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081872E1-0CC1-4C83-BFC1-EFA67CB46ADF}"/>
              </a:ext>
            </a:extLst>
          </p:cNvPr>
          <p:cNvSpPr>
            <a:spLocks noGrp="1" noChangeArrowheads="1"/>
          </p:cNvSpPr>
          <p:nvPr>
            <p:ph type="title"/>
          </p:nvPr>
        </p:nvSpPr>
        <p:spPr>
          <a:xfrm>
            <a:off x="1771650" y="338138"/>
            <a:ext cx="8509000" cy="925512"/>
          </a:xfrm>
        </p:spPr>
        <p:txBody>
          <a:bodyPr/>
          <a:lstStyle/>
          <a:p>
            <a:pPr algn="ctr"/>
            <a:r>
              <a:rPr lang="en-US" altLang="en-US" sz="3600" dirty="0">
                <a:solidFill>
                  <a:srgbClr val="0033CC"/>
                </a:solidFill>
                <a:latin typeface="Times New Roman" panose="02020603050405020304" pitchFamily="18" charset="0"/>
                <a:cs typeface="Times New Roman" panose="02020603050405020304" pitchFamily="18" charset="0"/>
              </a:rPr>
              <a:t>DBS RWD/RWE </a:t>
            </a:r>
            <a:r>
              <a:rPr lang="en-US" altLang="en-US" sz="3600" dirty="0">
                <a:solidFill>
                  <a:srgbClr val="0033CC"/>
                </a:solidFill>
                <a:latin typeface="+mn-lt"/>
                <a:cs typeface="Times New Roman" panose="02020603050405020304" pitchFamily="18" charset="0"/>
              </a:rPr>
              <a:t>Publications</a:t>
            </a:r>
          </a:p>
        </p:txBody>
      </p:sp>
      <p:pic>
        <p:nvPicPr>
          <p:cNvPr id="164867" name="Picture 6">
            <a:extLst>
              <a:ext uri="{FF2B5EF4-FFF2-40B4-BE49-F238E27FC236}">
                <a16:creationId xmlns:a16="http://schemas.microsoft.com/office/drawing/2014/main" id="{CE47E445-4905-401B-8478-C9EDE90F1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63650"/>
            <a:ext cx="7824788" cy="4870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Slide Number Placeholder 1">
            <a:extLst>
              <a:ext uri="{FF2B5EF4-FFF2-40B4-BE49-F238E27FC236}">
                <a16:creationId xmlns:a16="http://schemas.microsoft.com/office/drawing/2014/main" id="{D67028EE-E034-4093-80CC-71CC23522BFA}"/>
              </a:ext>
            </a:extLst>
          </p:cNvPr>
          <p:cNvSpPr>
            <a:spLocks noGrp="1"/>
          </p:cNvSpPr>
          <p:nvPr>
            <p:ph type="sldNum" sz="quarter" idx="12"/>
          </p:nvPr>
        </p:nvSpPr>
        <p:spPr/>
        <p:txBody>
          <a:bodyPr/>
          <a:lstStyle/>
          <a:p>
            <a:fld id="{3877799C-1079-49AF-88F9-637B39F437C0}"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0050" name="Group 3">
            <a:extLst>
              <a:ext uri="{FF2B5EF4-FFF2-40B4-BE49-F238E27FC236}">
                <a16:creationId xmlns:a16="http://schemas.microsoft.com/office/drawing/2014/main" id="{FE0D415E-1875-468D-A2A4-6A5256905915}"/>
              </a:ext>
            </a:extLst>
          </p:cNvPr>
          <p:cNvGrpSpPr>
            <a:grpSpLocks/>
          </p:cNvGrpSpPr>
          <p:nvPr/>
        </p:nvGrpSpPr>
        <p:grpSpPr bwMode="auto">
          <a:xfrm>
            <a:off x="1571625" y="0"/>
            <a:ext cx="9048750" cy="6858000"/>
            <a:chOff x="1571501" y="0"/>
            <a:chExt cx="9048997" cy="6858000"/>
          </a:xfrm>
        </p:grpSpPr>
        <p:pic>
          <p:nvPicPr>
            <p:cNvPr id="130052" name="Picture 1">
              <a:extLst>
                <a:ext uri="{FF2B5EF4-FFF2-40B4-BE49-F238E27FC236}">
                  <a16:creationId xmlns:a16="http://schemas.microsoft.com/office/drawing/2014/main" id="{1D89D4DB-C6F9-4DA4-995E-4673EFBF2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501" y="0"/>
              <a:ext cx="904899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7FFAF04-084B-469F-B3F8-4A9FAE1677BC}"/>
                </a:ext>
              </a:extLst>
            </p:cNvPr>
            <p:cNvSpPr/>
            <p:nvPr/>
          </p:nvSpPr>
          <p:spPr>
            <a:xfrm>
              <a:off x="1754069" y="796925"/>
              <a:ext cx="376247" cy="33496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5" name="Slide Number Placeholder 4">
            <a:extLst>
              <a:ext uri="{FF2B5EF4-FFF2-40B4-BE49-F238E27FC236}">
                <a16:creationId xmlns:a16="http://schemas.microsoft.com/office/drawing/2014/main" id="{691BC48D-36AA-4112-9BBE-8B40504973F2}"/>
              </a:ext>
            </a:extLst>
          </p:cNvPr>
          <p:cNvSpPr>
            <a:spLocks noGrp="1"/>
          </p:cNvSpPr>
          <p:nvPr>
            <p:ph type="sldNum" sz="quarter" idx="12"/>
          </p:nvPr>
        </p:nvSpPr>
        <p:spPr/>
        <p:txBody>
          <a:bodyPr/>
          <a:lstStyle/>
          <a:p>
            <a:pPr>
              <a:defRPr/>
            </a:pPr>
            <a:fld id="{9518BCED-14DE-4726-9F91-7ABD0A1C46D1}"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5890" name="Title 1">
            <a:extLst>
              <a:ext uri="{FF2B5EF4-FFF2-40B4-BE49-F238E27FC236}">
                <a16:creationId xmlns:a16="http://schemas.microsoft.com/office/drawing/2014/main" id="{0D60C81D-F149-4E6C-8D8F-02E4FB3C294C}"/>
              </a:ext>
            </a:extLst>
          </p:cNvPr>
          <p:cNvSpPr>
            <a:spLocks noGrp="1" noChangeArrowheads="1"/>
          </p:cNvSpPr>
          <p:nvPr>
            <p:ph type="title"/>
          </p:nvPr>
        </p:nvSpPr>
        <p:spPr>
          <a:xfrm>
            <a:off x="1771650" y="338138"/>
            <a:ext cx="8509000" cy="925512"/>
          </a:xfrm>
        </p:spPr>
        <p:txBody>
          <a:bodyPr/>
          <a:lstStyle/>
          <a:p>
            <a:pPr algn="ctr"/>
            <a:r>
              <a:rPr lang="en-US" altLang="en-US" sz="3600" dirty="0">
                <a:solidFill>
                  <a:srgbClr val="0033CC"/>
                </a:solidFill>
                <a:latin typeface="+mn-lt"/>
                <a:cs typeface="Times New Roman" panose="02020603050405020304" pitchFamily="18" charset="0"/>
              </a:rPr>
              <a:t>DBS RWD/RWE Publications</a:t>
            </a:r>
          </a:p>
        </p:txBody>
      </p:sp>
      <p:pic>
        <p:nvPicPr>
          <p:cNvPr id="165891" name="Picture 2">
            <a:extLst>
              <a:ext uri="{FF2B5EF4-FFF2-40B4-BE49-F238E27FC236}">
                <a16:creationId xmlns:a16="http://schemas.microsoft.com/office/drawing/2014/main" id="{02A32AB2-F091-47E9-A8E5-BEEE8C28E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1258888"/>
            <a:ext cx="6826250" cy="4941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Slide Number Placeholder 1">
            <a:extLst>
              <a:ext uri="{FF2B5EF4-FFF2-40B4-BE49-F238E27FC236}">
                <a16:creationId xmlns:a16="http://schemas.microsoft.com/office/drawing/2014/main" id="{95BEBAC9-C869-4EA5-BE01-44F09CEAFC6C}"/>
              </a:ext>
            </a:extLst>
          </p:cNvPr>
          <p:cNvSpPr>
            <a:spLocks noGrp="1"/>
          </p:cNvSpPr>
          <p:nvPr>
            <p:ph type="sldNum" sz="quarter" idx="12"/>
          </p:nvPr>
        </p:nvSpPr>
        <p:spPr/>
        <p:txBody>
          <a:bodyPr/>
          <a:lstStyle/>
          <a:p>
            <a:fld id="{3877799C-1079-49AF-88F9-637B39F437C0}"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6914" name="Title 1">
            <a:extLst>
              <a:ext uri="{FF2B5EF4-FFF2-40B4-BE49-F238E27FC236}">
                <a16:creationId xmlns:a16="http://schemas.microsoft.com/office/drawing/2014/main" id="{CAE639BF-8555-4066-A5B8-68C6D1D126EB}"/>
              </a:ext>
            </a:extLst>
          </p:cNvPr>
          <p:cNvSpPr>
            <a:spLocks noGrp="1"/>
          </p:cNvSpPr>
          <p:nvPr>
            <p:ph type="title"/>
          </p:nvPr>
        </p:nvSpPr>
        <p:spPr>
          <a:xfrm>
            <a:off x="1841500" y="304800"/>
            <a:ext cx="8509000" cy="925513"/>
          </a:xfrm>
        </p:spPr>
        <p:txBody>
          <a:bodyPr/>
          <a:lstStyle/>
          <a:p>
            <a:pPr algn="ctr" eaLnBrk="1" hangingPunct="1"/>
            <a:r>
              <a:rPr lang="en-US" altLang="en-US" dirty="0">
                <a:solidFill>
                  <a:srgbClr val="3333FF"/>
                </a:solidFill>
                <a:latin typeface="+mn-lt"/>
              </a:rPr>
              <a:t>Examples</a:t>
            </a:r>
          </a:p>
        </p:txBody>
      </p:sp>
      <p:sp>
        <p:nvSpPr>
          <p:cNvPr id="14339" name="Content Placeholder 2">
            <a:extLst>
              <a:ext uri="{FF2B5EF4-FFF2-40B4-BE49-F238E27FC236}">
                <a16:creationId xmlns:a16="http://schemas.microsoft.com/office/drawing/2014/main" id="{9957A81E-9649-449D-AC48-89E2BFD32B9B}"/>
              </a:ext>
            </a:extLst>
          </p:cNvPr>
          <p:cNvSpPr>
            <a:spLocks noGrp="1"/>
          </p:cNvSpPr>
          <p:nvPr>
            <p:ph idx="1"/>
          </p:nvPr>
        </p:nvSpPr>
        <p:spPr>
          <a:xfrm>
            <a:off x="1422919" y="1431131"/>
            <a:ext cx="9677400" cy="4724400"/>
          </a:xfrm>
          <a:extLst/>
        </p:spPr>
        <p:txBody>
          <a:bodyPr rtlCol="0">
            <a:normAutofit lnSpcReduction="10000"/>
          </a:bodyPr>
          <a:lstStyle/>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P100047 – </a:t>
            </a:r>
            <a:r>
              <a:rPr lang="en-US" sz="2000" b="1" dirty="0" err="1">
                <a:solidFill>
                  <a:prstClr val="black"/>
                </a:solidFill>
                <a:latin typeface="+mj-lt"/>
                <a:ea typeface="Calibri" panose="020F0502020204030204" pitchFamily="34" charset="0"/>
                <a:cs typeface="Times New Roman" panose="02020603050405020304" pitchFamily="18" charset="0"/>
              </a:rPr>
              <a:t>HeartWare</a:t>
            </a:r>
            <a:r>
              <a:rPr lang="en-US" sz="2000" b="1" dirty="0">
                <a:solidFill>
                  <a:prstClr val="black"/>
                </a:solidFill>
                <a:latin typeface="+mj-lt"/>
                <a:ea typeface="Calibri" panose="020F0502020204030204" pitchFamily="34" charset="0"/>
                <a:cs typeface="Times New Roman" panose="02020603050405020304" pitchFamily="18" charset="0"/>
              </a:rPr>
              <a:t> (Approved November 2012)</a:t>
            </a:r>
            <a:endParaRPr lang="en-US" sz="20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External data Source – </a:t>
            </a:r>
            <a:r>
              <a:rPr lang="en-US" sz="2000" dirty="0">
                <a:solidFill>
                  <a:prstClr val="black"/>
                </a:solidFill>
                <a:latin typeface="+mj-lt"/>
                <a:ea typeface="Calibri" panose="020F0502020204030204" pitchFamily="34" charset="0"/>
                <a:cs typeface="Times New Roman" panose="02020603050405020304" pitchFamily="18" charset="0"/>
              </a:rPr>
              <a:t>Prospective registry data</a:t>
            </a: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External data Utilized to – </a:t>
            </a:r>
            <a:r>
              <a:rPr lang="en-US" sz="2000" dirty="0">
                <a:solidFill>
                  <a:prstClr val="black"/>
                </a:solidFill>
                <a:latin typeface="+mj-lt"/>
                <a:ea typeface="Calibri" panose="020F0502020204030204" pitchFamily="34" charset="0"/>
                <a:cs typeface="Times New Roman" panose="02020603050405020304" pitchFamily="18" charset="0"/>
              </a:rPr>
              <a:t>Construct control arm</a:t>
            </a: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Device approval:  </a:t>
            </a:r>
            <a:r>
              <a:rPr lang="en-US" sz="2000" dirty="0">
                <a:solidFill>
                  <a:prstClr val="black"/>
                </a:solidFill>
                <a:latin typeface="+mj-lt"/>
                <a:ea typeface="Calibri" panose="020F0502020204030204" pitchFamily="34" charset="0"/>
                <a:cs typeface="Times New Roman" panose="02020603050405020304" pitchFamily="18" charset="0"/>
              </a:rPr>
              <a:t>First generation device</a:t>
            </a:r>
            <a:endParaRPr lang="en-US" altLang="en-US" sz="2000" u="sng" dirty="0">
              <a:solidFill>
                <a:prstClr val="black"/>
              </a:solidFill>
              <a:latin typeface="+mj-lt"/>
              <a:cs typeface="Arial" panose="020B0604020202020204" pitchFamily="34" charset="0"/>
            </a:endParaRPr>
          </a:p>
          <a:p>
            <a:pPr marL="0" indent="0" defTabSz="914400">
              <a:spcBef>
                <a:spcPct val="0"/>
              </a:spcBef>
              <a:buFont typeface="Arial" panose="020B0604020202020204" pitchFamily="34" charset="0"/>
              <a:buNone/>
              <a:defRPr/>
            </a:pPr>
            <a:r>
              <a:rPr lang="en-US" altLang="en-US" sz="2000" b="1" dirty="0">
                <a:solidFill>
                  <a:prstClr val="black"/>
                </a:solidFill>
                <a:latin typeface="+mj-lt"/>
                <a:cs typeface="Arial" panose="020B0604020202020204" pitchFamily="34" charset="0"/>
              </a:rPr>
              <a:t>Statistical method</a:t>
            </a:r>
            <a:r>
              <a:rPr lang="en-US" altLang="en-US" sz="2000" dirty="0">
                <a:solidFill>
                  <a:prstClr val="black"/>
                </a:solidFill>
                <a:latin typeface="+mj-lt"/>
                <a:cs typeface="Arial" panose="020B0604020202020204" pitchFamily="34" charset="0"/>
              </a:rPr>
              <a:t>: Propensity score methodology</a:t>
            </a:r>
          </a:p>
          <a:p>
            <a:pPr marL="0" indent="0" defTabSz="914400">
              <a:spcBef>
                <a:spcPct val="0"/>
              </a:spcBef>
              <a:buFont typeface="Arial" panose="020B0604020202020204" pitchFamily="34" charset="0"/>
              <a:buNone/>
              <a:defRPr/>
            </a:pPr>
            <a:endParaRPr lang="en-US" altLang="en-US" sz="2000" dirty="0">
              <a:solidFill>
                <a:prstClr val="black"/>
              </a:solidFill>
              <a:latin typeface="+mj-lt"/>
              <a:cs typeface="Arial" panose="020B0604020202020204" pitchFamily="34"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P140031/S10 – Edwards Lifesciences (Approved June 2015)</a:t>
            </a:r>
            <a:endParaRPr lang="en-US" sz="20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External data Source </a:t>
            </a:r>
            <a:r>
              <a:rPr lang="en-US" sz="2000" dirty="0">
                <a:solidFill>
                  <a:prstClr val="black"/>
                </a:solidFill>
                <a:latin typeface="+mj-lt"/>
                <a:ea typeface="Calibri" panose="020F0502020204030204" pitchFamily="34" charset="0"/>
                <a:cs typeface="Times New Roman" panose="02020603050405020304" pitchFamily="18" charset="0"/>
              </a:rPr>
              <a:t>– Patient-level data from historical clinical study</a:t>
            </a: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External data Utilized to </a:t>
            </a:r>
            <a:r>
              <a:rPr lang="en-US" sz="2000" dirty="0">
                <a:solidFill>
                  <a:prstClr val="black"/>
                </a:solidFill>
                <a:latin typeface="+mj-lt"/>
                <a:ea typeface="Calibri" panose="020F0502020204030204" pitchFamily="34" charset="0"/>
                <a:cs typeface="Times New Roman" panose="02020603050405020304" pitchFamily="18" charset="0"/>
              </a:rPr>
              <a:t>– Construct control arm</a:t>
            </a: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Device approval:</a:t>
            </a:r>
            <a:r>
              <a:rPr lang="en-US" sz="2000" dirty="0">
                <a:solidFill>
                  <a:prstClr val="black"/>
                </a:solidFill>
                <a:latin typeface="+mj-lt"/>
                <a:ea typeface="Calibri" panose="020F0502020204030204" pitchFamily="34" charset="0"/>
                <a:cs typeface="Times New Roman" panose="02020603050405020304" pitchFamily="18" charset="0"/>
              </a:rPr>
              <a:t> 2nd or later generation device; Label expansion</a:t>
            </a:r>
          </a:p>
          <a:p>
            <a:pPr marL="0" indent="0" defTabSz="914400">
              <a:spcBef>
                <a:spcPct val="0"/>
              </a:spcBef>
              <a:buFont typeface="Arial" panose="020B0604020202020204" pitchFamily="34" charset="0"/>
              <a:buNone/>
              <a:defRPr/>
            </a:pPr>
            <a:r>
              <a:rPr lang="en-US" sz="2000" b="1" dirty="0">
                <a:solidFill>
                  <a:prstClr val="black"/>
                </a:solidFill>
                <a:latin typeface="+mj-lt"/>
                <a:ea typeface="Calibri" panose="020F0502020204030204" pitchFamily="34" charset="0"/>
                <a:cs typeface="Arial" panose="020B0604020202020204" pitchFamily="34" charset="0"/>
              </a:rPr>
              <a:t>Propensity score stratification</a:t>
            </a:r>
            <a:r>
              <a:rPr lang="en-US" sz="2000" dirty="0">
                <a:solidFill>
                  <a:prstClr val="black"/>
                </a:solidFill>
                <a:latin typeface="+mj-lt"/>
                <a:ea typeface="Calibri" panose="020F0502020204030204" pitchFamily="34" charset="0"/>
                <a:cs typeface="Arial" panose="020B0604020202020204" pitchFamily="34" charset="0"/>
              </a:rPr>
              <a:t> was implemented </a:t>
            </a:r>
          </a:p>
          <a:p>
            <a:pPr marL="0" indent="0" defTabSz="914400">
              <a:spcBef>
                <a:spcPts val="0"/>
              </a:spcBef>
              <a:spcAft>
                <a:spcPts val="0"/>
              </a:spcAft>
              <a:buFont typeface="Arial" panose="020B0604020202020204" pitchFamily="34" charset="0"/>
              <a:buNone/>
              <a:defRPr/>
            </a:pPr>
            <a:r>
              <a:rPr lang="en-US" sz="2000" b="1" dirty="0">
                <a:solidFill>
                  <a:prstClr val="black"/>
                </a:solidFill>
                <a:highlight>
                  <a:srgbClr val="FFFF00"/>
                </a:highlight>
                <a:latin typeface="+mj-lt"/>
                <a:ea typeface="Calibri" panose="020F0502020204030204" pitchFamily="34" charset="0"/>
                <a:cs typeface="Times New Roman" panose="02020603050405020304" pitchFamily="18" charset="0"/>
              </a:rPr>
              <a:t> </a:t>
            </a:r>
            <a:endParaRPr lang="en-US" sz="18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P140010/S15 – Medtronic (Approved Sept 2016)</a:t>
            </a:r>
            <a:endParaRPr lang="en-US" sz="18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External data Source </a:t>
            </a:r>
            <a:r>
              <a:rPr lang="en-US" sz="2000" dirty="0">
                <a:solidFill>
                  <a:prstClr val="black"/>
                </a:solidFill>
                <a:latin typeface="+mj-lt"/>
                <a:ea typeface="Calibri" panose="020F0502020204030204" pitchFamily="34" charset="0"/>
                <a:cs typeface="Times New Roman" panose="02020603050405020304" pitchFamily="18" charset="0"/>
              </a:rPr>
              <a:t>– Patient-level data from historical clinical study and Existing Registry data</a:t>
            </a:r>
            <a:endParaRPr lang="en-US" sz="18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External data Utilized to </a:t>
            </a:r>
            <a:r>
              <a:rPr lang="en-US" sz="2000" dirty="0">
                <a:solidFill>
                  <a:prstClr val="black"/>
                </a:solidFill>
                <a:latin typeface="+mj-lt"/>
                <a:ea typeface="Calibri" panose="020F0502020204030204" pitchFamily="34" charset="0"/>
                <a:cs typeface="Times New Roman" panose="02020603050405020304" pitchFamily="18" charset="0"/>
              </a:rPr>
              <a:t>– Construct investigational device and control arm</a:t>
            </a:r>
            <a:endParaRPr lang="en-US" sz="18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ts val="0"/>
              </a:spcBef>
              <a:spcAft>
                <a:spcPts val="0"/>
              </a:spcAft>
              <a:buFont typeface="Arial" panose="020B0604020202020204" pitchFamily="34" charset="0"/>
              <a:buNone/>
              <a:defRPr/>
            </a:pPr>
            <a:r>
              <a:rPr lang="en-US" sz="2000" b="1" dirty="0">
                <a:solidFill>
                  <a:prstClr val="black"/>
                </a:solidFill>
                <a:latin typeface="+mj-lt"/>
                <a:ea typeface="Calibri" panose="020F0502020204030204" pitchFamily="34" charset="0"/>
                <a:cs typeface="Times New Roman" panose="02020603050405020304" pitchFamily="18" charset="0"/>
              </a:rPr>
              <a:t>Device approval:</a:t>
            </a:r>
            <a:r>
              <a:rPr lang="en-US" sz="2000" dirty="0">
                <a:solidFill>
                  <a:prstClr val="black"/>
                </a:solidFill>
                <a:latin typeface="+mj-lt"/>
                <a:ea typeface="Calibri" panose="020F0502020204030204" pitchFamily="34" charset="0"/>
                <a:cs typeface="Times New Roman" panose="02020603050405020304" pitchFamily="18" charset="0"/>
              </a:rPr>
              <a:t> Modification of an approved or cleared device; Label expansion</a:t>
            </a:r>
            <a:endParaRPr lang="en-US" sz="1800" dirty="0">
              <a:solidFill>
                <a:prstClr val="black"/>
              </a:solidFill>
              <a:latin typeface="+mj-lt"/>
              <a:ea typeface="Calibri" panose="020F0502020204030204" pitchFamily="34" charset="0"/>
              <a:cs typeface="Times New Roman" panose="02020603050405020304" pitchFamily="18" charset="0"/>
            </a:endParaRPr>
          </a:p>
          <a:p>
            <a:pPr marL="0" indent="0" defTabSz="914400">
              <a:spcBef>
                <a:spcPct val="0"/>
              </a:spcBef>
              <a:buFont typeface="Arial" panose="020B0604020202020204" pitchFamily="34" charset="0"/>
              <a:buNone/>
              <a:defRPr/>
            </a:pPr>
            <a:r>
              <a:rPr lang="en-US" sz="2000" b="1" dirty="0">
                <a:solidFill>
                  <a:prstClr val="black"/>
                </a:solidFill>
                <a:latin typeface="+mj-lt"/>
                <a:ea typeface="Calibri" panose="020F0502020204030204" pitchFamily="34" charset="0"/>
                <a:cs typeface="Arial" panose="020B0604020202020204" pitchFamily="34" charset="0"/>
              </a:rPr>
              <a:t>Propensity score stratification</a:t>
            </a:r>
            <a:r>
              <a:rPr lang="en-US" sz="2000" dirty="0">
                <a:solidFill>
                  <a:prstClr val="black"/>
                </a:solidFill>
                <a:latin typeface="+mj-lt"/>
                <a:ea typeface="Calibri" panose="020F0502020204030204" pitchFamily="34" charset="0"/>
                <a:cs typeface="Arial" panose="020B0604020202020204" pitchFamily="34" charset="0"/>
              </a:rPr>
              <a:t> was implemented </a:t>
            </a:r>
          </a:p>
          <a:p>
            <a:pPr marL="457200" lvl="1" indent="0" eaLnBrk="1" fontAlgn="auto" hangingPunct="1">
              <a:spcAft>
                <a:spcPts val="0"/>
              </a:spcAft>
              <a:buFont typeface="Arial" panose="020B0604020202020204" pitchFamily="34" charset="0"/>
              <a:buNone/>
              <a:defRPr/>
            </a:pPr>
            <a:endParaRPr lang="en-US" altLang="en-US" dirty="0"/>
          </a:p>
          <a:p>
            <a:pPr marL="457200" lvl="1" indent="0" eaLnBrk="1" fontAlgn="auto" hangingPunct="1">
              <a:spcAft>
                <a:spcPts val="0"/>
              </a:spcAft>
              <a:buFont typeface="Arial" panose="020B0604020202020204" pitchFamily="34" charset="0"/>
              <a:buNone/>
              <a:defRPr/>
            </a:pPr>
            <a:endParaRPr lang="en-US" altLang="en-US" dirty="0"/>
          </a:p>
        </p:txBody>
      </p:sp>
      <p:sp>
        <p:nvSpPr>
          <p:cNvPr id="166916" name="Slide Number Placeholder 1">
            <a:extLst>
              <a:ext uri="{FF2B5EF4-FFF2-40B4-BE49-F238E27FC236}">
                <a16:creationId xmlns:a16="http://schemas.microsoft.com/office/drawing/2014/main" id="{9C62D47C-300F-4006-8B7A-9454E553020A}"/>
              </a:ext>
            </a:extLst>
          </p:cNvPr>
          <p:cNvSpPr>
            <a:spLocks noGrp="1" noChangeArrowheads="1"/>
          </p:cNvSpPr>
          <p:nvPr>
            <p:ph type="sldNum" sz="quarter" idx="4294967295"/>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defTabSz="914400" eaLnBrk="0" hangingPunct="0">
              <a:spcBef>
                <a:spcPct val="0"/>
              </a:spcBef>
              <a:buFont typeface="Arial" panose="020B0604020202020204" pitchFamily="34" charset="0"/>
              <a:buNone/>
            </a:pPr>
            <a:fld id="{14D7A738-5DCA-4B43-8ADD-EF6DBC1F0DE1}" type="slidenum">
              <a:rPr lang="en-US" altLang="en-US" sz="1200" smtClean="0">
                <a:solidFill>
                  <a:srgbClr val="FFFFFF"/>
                </a:solidFill>
                <a:cs typeface="Arial" panose="020B0604020202020204" pitchFamily="34" charset="0"/>
              </a:rPr>
              <a:pPr algn="l" defTabSz="914400" eaLnBrk="0" hangingPunct="0">
                <a:spcBef>
                  <a:spcPct val="0"/>
                </a:spcBef>
                <a:buFont typeface="Arial" panose="020B0604020202020204" pitchFamily="34" charset="0"/>
                <a:buNone/>
              </a:pPr>
              <a:t>31</a:t>
            </a:fld>
            <a:endParaRPr lang="en-US" altLang="en-US" sz="1200">
              <a:solidFill>
                <a:srgbClr val="FFFFFF"/>
              </a:solidFill>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8962" name="Title 1">
            <a:extLst>
              <a:ext uri="{FF2B5EF4-FFF2-40B4-BE49-F238E27FC236}">
                <a16:creationId xmlns:a16="http://schemas.microsoft.com/office/drawing/2014/main" id="{6AEEED56-FF8C-45D3-A546-C048E50B6579}"/>
              </a:ext>
            </a:extLst>
          </p:cNvPr>
          <p:cNvSpPr>
            <a:spLocks noGrp="1"/>
          </p:cNvSpPr>
          <p:nvPr>
            <p:ph type="title"/>
          </p:nvPr>
        </p:nvSpPr>
        <p:spPr>
          <a:xfrm>
            <a:off x="304800" y="228600"/>
            <a:ext cx="10210800" cy="990600"/>
          </a:xfrm>
        </p:spPr>
        <p:txBody>
          <a:bodyPr>
            <a:noAutofit/>
          </a:bodyPr>
          <a:lstStyle/>
          <a:p>
            <a:pPr algn="ctr" eaLnBrk="1" hangingPunct="1"/>
            <a:r>
              <a:rPr lang="en-US" altLang="en-US" sz="3600" dirty="0">
                <a:solidFill>
                  <a:srgbClr val="3333FF"/>
                </a:solidFill>
                <a:latin typeface="+mn-lt"/>
              </a:rPr>
              <a:t>Examples of Approved Medical-Device Submissions</a:t>
            </a:r>
          </a:p>
        </p:txBody>
      </p:sp>
      <p:sp>
        <p:nvSpPr>
          <p:cNvPr id="14339" name="Content Placeholder 2">
            <a:extLst>
              <a:ext uri="{FF2B5EF4-FFF2-40B4-BE49-F238E27FC236}">
                <a16:creationId xmlns:a16="http://schemas.microsoft.com/office/drawing/2014/main" id="{9957A81E-9649-449D-AC48-89E2BFD32B9B}"/>
              </a:ext>
            </a:extLst>
          </p:cNvPr>
          <p:cNvSpPr>
            <a:spLocks noGrp="1"/>
          </p:cNvSpPr>
          <p:nvPr>
            <p:ph idx="1"/>
          </p:nvPr>
        </p:nvSpPr>
        <p:spPr>
          <a:xfrm>
            <a:off x="1257300" y="1311275"/>
            <a:ext cx="9677400" cy="4953000"/>
          </a:xfrm>
          <a:extLst/>
        </p:spPr>
        <p:txBody>
          <a:bodyPr rtlCol="0">
            <a:normAutofit/>
          </a:bodyPr>
          <a:lstStyle/>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P070015/S128 – Abbott Vascular  (Approved Sept 2015)</a:t>
            </a:r>
            <a:endParaRPr lang="en-US" sz="1600" dirty="0">
              <a:latin typeface="+mj-lt"/>
              <a:ea typeface="Calibri" panose="020F0502020204030204" pitchFamily="34"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Source</a:t>
            </a:r>
            <a:r>
              <a:rPr lang="en-US" sz="1600" dirty="0">
                <a:latin typeface="+mj-lt"/>
                <a:ea typeface="Calibri" panose="020F0502020204030204" pitchFamily="34" charset="0"/>
                <a:cs typeface="Times New Roman" panose="02020603050405020304" pitchFamily="18" charset="0"/>
              </a:rPr>
              <a:t> – Patient-level data from historical clinical study and Retrospective Registry data</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Utilized to </a:t>
            </a:r>
            <a:r>
              <a:rPr lang="en-US" sz="1600" dirty="0">
                <a:latin typeface="+mj-lt"/>
                <a:ea typeface="Calibri" panose="020F0502020204030204" pitchFamily="34" charset="0"/>
                <a:cs typeface="Times New Roman" panose="02020603050405020304" pitchFamily="18" charset="0"/>
              </a:rPr>
              <a:t>– Construct and Augment investigational device arm</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Device approval</a:t>
            </a:r>
            <a:r>
              <a:rPr lang="en-US" sz="1600" dirty="0">
                <a:latin typeface="+mj-lt"/>
                <a:ea typeface="Calibri" panose="020F0502020204030204" pitchFamily="34" charset="0"/>
                <a:cs typeface="Times New Roman" panose="02020603050405020304" pitchFamily="18" charset="0"/>
              </a:rPr>
              <a:t>: 2nd or later generation device; Label expansion</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rPr>
              <a:t>Bayesian hierarchical model</a:t>
            </a:r>
            <a:r>
              <a:rPr lang="en-US" sz="1600" dirty="0">
                <a:latin typeface="+mj-lt"/>
                <a:ea typeface="Calibri" panose="020F0502020204030204" pitchFamily="34" charset="0"/>
              </a:rPr>
              <a:t> was utilized to analyze the primary endpoint</a:t>
            </a:r>
          </a:p>
          <a:p>
            <a:pPr marL="0" indent="0">
              <a:spcBef>
                <a:spcPts val="0"/>
              </a:spcBef>
              <a:spcAft>
                <a:spcPts val="0"/>
              </a:spcAft>
              <a:buFont typeface="Arial" panose="020B0604020202020204" pitchFamily="34" charset="0"/>
              <a:buNone/>
              <a:defRPr/>
            </a:pPr>
            <a:endParaRPr lang="en-US" altLang="en-US" dirty="0">
              <a:latin typeface="+mj-lt"/>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P970003/S207 – </a:t>
            </a:r>
            <a:r>
              <a:rPr lang="en-US" sz="1600" b="1" dirty="0" err="1">
                <a:latin typeface="+mj-lt"/>
                <a:ea typeface="Calibri" panose="020F0502020204030204" pitchFamily="34" charset="0"/>
                <a:cs typeface="Times New Roman" panose="02020603050405020304" pitchFamily="18" charset="0"/>
              </a:rPr>
              <a:t>Cyberonics</a:t>
            </a:r>
            <a:r>
              <a:rPr lang="en-US" sz="1600" b="1" dirty="0">
                <a:latin typeface="+mj-lt"/>
                <a:ea typeface="Calibri" panose="020F0502020204030204" pitchFamily="34" charset="0"/>
                <a:cs typeface="Times New Roman" panose="02020603050405020304" pitchFamily="18" charset="0"/>
              </a:rPr>
              <a:t>  (approved June 2017) (</a:t>
            </a:r>
            <a:r>
              <a:rPr lang="en-US" sz="1600" b="1" dirty="0" err="1">
                <a:latin typeface="+mj-lt"/>
                <a:ea typeface="Calibri" panose="020F0502020204030204" pitchFamily="34" charset="0"/>
                <a:cs typeface="Times New Roman" panose="02020603050405020304" pitchFamily="18" charset="0"/>
              </a:rPr>
              <a:t>LivaNova</a:t>
            </a:r>
            <a:r>
              <a:rPr lang="en-US" sz="1600" b="1" dirty="0">
                <a:latin typeface="+mj-lt"/>
                <a:ea typeface="Calibri" panose="020F0502020204030204" pitchFamily="34" charset="0"/>
                <a:cs typeface="Times New Roman" panose="02020603050405020304" pitchFamily="18" charset="0"/>
              </a:rPr>
              <a:t>)</a:t>
            </a:r>
            <a:endParaRPr lang="en-US" sz="1600" dirty="0">
              <a:latin typeface="+mj-lt"/>
              <a:ea typeface="Calibri" panose="020F0502020204030204" pitchFamily="34"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Source </a:t>
            </a:r>
            <a:r>
              <a:rPr lang="en-US" sz="1600" dirty="0">
                <a:latin typeface="+mj-lt"/>
                <a:ea typeface="Calibri" panose="020F0502020204030204" pitchFamily="34" charset="0"/>
                <a:cs typeface="Times New Roman" panose="02020603050405020304" pitchFamily="18" charset="0"/>
              </a:rPr>
              <a:t>– Patient-level data from historical clinical studies</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Utilized </a:t>
            </a:r>
            <a:r>
              <a:rPr lang="en-US" sz="1600" dirty="0">
                <a:latin typeface="+mj-lt"/>
                <a:ea typeface="Calibri" panose="020F0502020204030204" pitchFamily="34" charset="0"/>
                <a:cs typeface="Times New Roman" panose="02020603050405020304" pitchFamily="18" charset="0"/>
              </a:rPr>
              <a:t>– Construct and Augment investigational device arm</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rPr>
              <a:t>Bayesian hierarchical mode</a:t>
            </a:r>
            <a:r>
              <a:rPr lang="en-US" sz="1600" dirty="0">
                <a:latin typeface="+mj-lt"/>
                <a:ea typeface="Calibri" panose="020F0502020204030204" pitchFamily="34" charset="0"/>
              </a:rPr>
              <a:t>l was used.</a:t>
            </a:r>
          </a:p>
          <a:p>
            <a:pPr marL="0" indent="0">
              <a:spcBef>
                <a:spcPts val="0"/>
              </a:spcBef>
              <a:spcAft>
                <a:spcPts val="0"/>
              </a:spcAft>
              <a:buFont typeface="Arial" panose="020B0604020202020204" pitchFamily="34" charset="0"/>
              <a:buNone/>
              <a:defRPr/>
            </a:pPr>
            <a:endParaRPr lang="en-US" sz="1600" dirty="0">
              <a:latin typeface="+mj-lt"/>
              <a:ea typeface="Calibri" panose="020F0502020204030204" pitchFamily="34" charset="0"/>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P170030 – </a:t>
            </a:r>
            <a:r>
              <a:rPr lang="en-US" sz="1600" b="1" dirty="0" err="1">
                <a:latin typeface="+mj-lt"/>
                <a:ea typeface="Calibri" panose="020F0502020204030204" pitchFamily="34" charset="0"/>
                <a:cs typeface="Times New Roman" panose="02020603050405020304" pitchFamily="18" charset="0"/>
              </a:rPr>
              <a:t>Biotronik</a:t>
            </a:r>
            <a:r>
              <a:rPr lang="en-US" sz="1600" b="1" dirty="0">
                <a:latin typeface="+mj-lt"/>
                <a:ea typeface="Calibri" panose="020F0502020204030204" pitchFamily="34" charset="0"/>
                <a:cs typeface="Times New Roman" panose="02020603050405020304" pitchFamily="18" charset="0"/>
              </a:rPr>
              <a:t> (Approved Feb 2019)</a:t>
            </a:r>
            <a:endParaRPr lang="en-US" sz="1600" dirty="0">
              <a:latin typeface="+mj-lt"/>
              <a:ea typeface="Calibri" panose="020F0502020204030204" pitchFamily="34"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Source </a:t>
            </a:r>
            <a:r>
              <a:rPr lang="en-US" sz="1600" dirty="0">
                <a:latin typeface="+mj-lt"/>
                <a:ea typeface="Calibri" panose="020F0502020204030204" pitchFamily="34" charset="0"/>
                <a:cs typeface="Times New Roman" panose="02020603050405020304" pitchFamily="18" charset="0"/>
              </a:rPr>
              <a:t>– Patient-level data from historical clinical studies</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Utilized to </a:t>
            </a:r>
            <a:r>
              <a:rPr lang="en-US" sz="1600" dirty="0">
                <a:latin typeface="+mj-lt"/>
                <a:ea typeface="Calibri" panose="020F0502020204030204" pitchFamily="34" charset="0"/>
                <a:cs typeface="Times New Roman" panose="02020603050405020304" pitchFamily="18" charset="0"/>
              </a:rPr>
              <a:t>– Augment both investigational device and control arm</a:t>
            </a:r>
          </a:p>
          <a:p>
            <a:pPr marL="0" indent="0">
              <a:spcBef>
                <a:spcPts val="0"/>
              </a:spcBef>
              <a:spcAft>
                <a:spcPts val="0"/>
              </a:spcAft>
              <a:buFont typeface="Arial" panose="020B0604020202020204" pitchFamily="34" charset="0"/>
              <a:buNone/>
              <a:defRPr/>
            </a:pPr>
            <a:r>
              <a:rPr lang="en-US" sz="1600" b="1" dirty="0">
                <a:solidFill>
                  <a:prstClr val="black"/>
                </a:solidFill>
                <a:latin typeface="+mj-lt"/>
                <a:ea typeface="Calibri" panose="020F0502020204030204" pitchFamily="34" charset="0"/>
              </a:rPr>
              <a:t>Bayesian hierarchical mode</a:t>
            </a:r>
            <a:r>
              <a:rPr lang="en-US" sz="1600" dirty="0">
                <a:solidFill>
                  <a:prstClr val="black"/>
                </a:solidFill>
                <a:latin typeface="+mj-lt"/>
                <a:ea typeface="Calibri" panose="020F0502020204030204" pitchFamily="34" charset="0"/>
              </a:rPr>
              <a:t>l was used</a:t>
            </a:r>
          </a:p>
          <a:p>
            <a:pPr marL="0" indent="0">
              <a:spcBef>
                <a:spcPts val="0"/>
              </a:spcBef>
              <a:spcAft>
                <a:spcPts val="0"/>
              </a:spcAft>
              <a:buFont typeface="Arial" panose="020B0604020202020204" pitchFamily="34" charset="0"/>
              <a:buNone/>
              <a:defRPr/>
            </a:pPr>
            <a:endParaRPr lang="en-US" sz="1600" b="1" dirty="0">
              <a:highlight>
                <a:srgbClr val="FFFF00"/>
              </a:highlight>
              <a:latin typeface="+mj-lt"/>
              <a:ea typeface="Calibri" panose="020F0502020204030204" pitchFamily="34"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K191173 – Abbott Vascular (Cleared July 2019)                                                                                                             </a:t>
            </a:r>
            <a:endParaRPr lang="en-US" sz="1600" dirty="0">
              <a:latin typeface="+mj-lt"/>
              <a:ea typeface="Calibri" panose="020F0502020204030204" pitchFamily="34"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Source</a:t>
            </a:r>
            <a:r>
              <a:rPr lang="en-US" sz="1600" dirty="0">
                <a:latin typeface="+mj-lt"/>
                <a:ea typeface="Calibri" panose="020F0502020204030204" pitchFamily="34" charset="0"/>
                <a:cs typeface="Times New Roman" panose="02020603050405020304" pitchFamily="18" charset="0"/>
              </a:rPr>
              <a:t> – Registry Data</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External data Utilized to </a:t>
            </a:r>
            <a:r>
              <a:rPr lang="en-US" sz="1600" dirty="0">
                <a:latin typeface="+mj-lt"/>
                <a:ea typeface="Calibri" panose="020F0502020204030204" pitchFamily="34" charset="0"/>
                <a:cs typeface="Times New Roman" panose="02020603050405020304" pitchFamily="18" charset="0"/>
              </a:rPr>
              <a:t>– Construct investigational device arm</a:t>
            </a:r>
          </a:p>
          <a:p>
            <a:pPr marL="0" indent="0">
              <a:spcBef>
                <a:spcPts val="0"/>
              </a:spcBef>
              <a:spcAft>
                <a:spcPts val="0"/>
              </a:spcAft>
              <a:buFont typeface="Arial" panose="020B0604020202020204" pitchFamily="34" charset="0"/>
              <a:buNone/>
              <a:defRPr/>
            </a:pPr>
            <a:r>
              <a:rPr lang="en-US" sz="1600" b="1" dirty="0">
                <a:latin typeface="+mj-lt"/>
                <a:ea typeface="Calibri" panose="020F0502020204030204" pitchFamily="34" charset="0"/>
                <a:cs typeface="Times New Roman" panose="02020603050405020304" pitchFamily="18" charset="0"/>
              </a:rPr>
              <a:t>Device Approval:</a:t>
            </a:r>
            <a:r>
              <a:rPr lang="en-US" sz="1600" dirty="0">
                <a:latin typeface="+mj-lt"/>
                <a:ea typeface="Calibri" panose="020F0502020204030204" pitchFamily="34" charset="0"/>
                <a:cs typeface="Times New Roman" panose="02020603050405020304" pitchFamily="18" charset="0"/>
              </a:rPr>
              <a:t> 2nd or later generation device; Label expansion</a:t>
            </a:r>
          </a:p>
          <a:p>
            <a:pPr marL="0" indent="0">
              <a:spcBef>
                <a:spcPts val="0"/>
              </a:spcBef>
              <a:spcAft>
                <a:spcPts val="0"/>
              </a:spcAft>
              <a:buFont typeface="Arial" panose="020B0604020202020204" pitchFamily="34" charset="0"/>
              <a:buNone/>
              <a:defRPr/>
            </a:pPr>
            <a:r>
              <a:rPr lang="en-US" sz="1600" dirty="0">
                <a:latin typeface="+mj-lt"/>
                <a:ea typeface="Calibri" panose="020F0502020204030204" pitchFamily="34" charset="0"/>
              </a:rPr>
              <a:t>A </a:t>
            </a:r>
            <a:r>
              <a:rPr lang="en-US" sz="1600" b="1" dirty="0">
                <a:latin typeface="+mj-lt"/>
                <a:ea typeface="Calibri" panose="020F0502020204030204" pitchFamily="34" charset="0"/>
              </a:rPr>
              <a:t>performance goal (PG) </a:t>
            </a:r>
            <a:r>
              <a:rPr lang="en-US" sz="1600" dirty="0">
                <a:latin typeface="+mj-lt"/>
                <a:ea typeface="Calibri" panose="020F0502020204030204" pitchFamily="34" charset="0"/>
              </a:rPr>
              <a:t>derived from the performance of similar devices in the same anatomy</a:t>
            </a:r>
            <a:endParaRPr lang="en-US" altLang="en-US" sz="1600" dirty="0">
              <a:latin typeface="+mj-lt"/>
            </a:endParaRPr>
          </a:p>
        </p:txBody>
      </p:sp>
      <p:sp>
        <p:nvSpPr>
          <p:cNvPr id="168964" name="Slide Number Placeholder 1">
            <a:extLst>
              <a:ext uri="{FF2B5EF4-FFF2-40B4-BE49-F238E27FC236}">
                <a16:creationId xmlns:a16="http://schemas.microsoft.com/office/drawing/2014/main" id="{1C1916BF-6711-4121-AEC6-9EAC52BAC0E4}"/>
              </a:ext>
            </a:extLst>
          </p:cNvPr>
          <p:cNvSpPr>
            <a:spLocks noGrp="1" noChangeArrowheads="1"/>
          </p:cNvSpPr>
          <p:nvPr>
            <p:ph type="sldNum" sz="quarter" idx="4294967295"/>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defTabSz="914400" eaLnBrk="0" hangingPunct="0">
              <a:spcBef>
                <a:spcPct val="0"/>
              </a:spcBef>
              <a:buFont typeface="Arial" panose="020B0604020202020204" pitchFamily="34" charset="0"/>
              <a:buNone/>
            </a:pPr>
            <a:fld id="{F034C5EB-ECFC-4A13-BB37-0D7E36D8E6C9}" type="slidenum">
              <a:rPr lang="en-US" altLang="en-US" sz="1200" smtClean="0">
                <a:solidFill>
                  <a:srgbClr val="FFFFFF"/>
                </a:solidFill>
                <a:cs typeface="Arial" panose="020B0604020202020204" pitchFamily="34" charset="0"/>
              </a:rPr>
              <a:pPr algn="l" defTabSz="914400" eaLnBrk="0" hangingPunct="0">
                <a:spcBef>
                  <a:spcPct val="0"/>
                </a:spcBef>
                <a:buFont typeface="Arial" panose="020B0604020202020204" pitchFamily="34" charset="0"/>
                <a:buNone/>
              </a:pPr>
              <a:t>32</a:t>
            </a:fld>
            <a:endParaRPr lang="en-US" altLang="en-US" sz="1200">
              <a:solidFill>
                <a:srgbClr val="FFFFFF"/>
              </a:solidFill>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1010" name="Title 1">
            <a:extLst>
              <a:ext uri="{FF2B5EF4-FFF2-40B4-BE49-F238E27FC236}">
                <a16:creationId xmlns:a16="http://schemas.microsoft.com/office/drawing/2014/main" id="{66B07346-F676-49EA-85AC-0F2A271EB699}"/>
              </a:ext>
            </a:extLst>
          </p:cNvPr>
          <p:cNvSpPr>
            <a:spLocks noGrp="1"/>
          </p:cNvSpPr>
          <p:nvPr>
            <p:ph type="title"/>
          </p:nvPr>
        </p:nvSpPr>
        <p:spPr>
          <a:xfrm>
            <a:off x="2428875" y="373063"/>
            <a:ext cx="6962775" cy="615950"/>
          </a:xfrm>
        </p:spPr>
        <p:txBody>
          <a:bodyPr>
            <a:normAutofit fontScale="90000"/>
          </a:bodyPr>
          <a:lstStyle/>
          <a:p>
            <a:pPr algn="ctr"/>
            <a:r>
              <a:rPr lang="en-US" altLang="en-US" sz="4000" dirty="0">
                <a:solidFill>
                  <a:srgbClr val="3333FF"/>
                </a:solidFill>
                <a:latin typeface="+mn-lt"/>
              </a:rPr>
              <a:t>Propensity Score</a:t>
            </a:r>
          </a:p>
        </p:txBody>
      </p:sp>
      <p:sp>
        <p:nvSpPr>
          <p:cNvPr id="171011" name="Content Placeholder 2">
            <a:extLst>
              <a:ext uri="{FF2B5EF4-FFF2-40B4-BE49-F238E27FC236}">
                <a16:creationId xmlns:a16="http://schemas.microsoft.com/office/drawing/2014/main" id="{B22F69B2-B654-4171-8B01-A619F4A027C1}"/>
              </a:ext>
            </a:extLst>
          </p:cNvPr>
          <p:cNvSpPr>
            <a:spLocks noGrp="1"/>
          </p:cNvSpPr>
          <p:nvPr>
            <p:ph idx="1"/>
          </p:nvPr>
        </p:nvSpPr>
        <p:spPr>
          <a:xfrm>
            <a:off x="1009650" y="1182688"/>
            <a:ext cx="9677400" cy="2738437"/>
          </a:xfrm>
        </p:spPr>
        <p:txBody>
          <a:bodyPr/>
          <a:lstStyle/>
          <a:p>
            <a:r>
              <a:rPr lang="en-US" altLang="en-US"/>
              <a:t>Propensity score (PS) is the probability that a patient receives investigational device(S3) (rather than control (C)) conditioning on observed baseline covariates.</a:t>
            </a:r>
          </a:p>
          <a:p>
            <a:endParaRPr lang="en-US" altLang="en-US" sz="1800"/>
          </a:p>
          <a:p>
            <a:endParaRPr lang="en-US" altLang="en-US"/>
          </a:p>
        </p:txBody>
      </p:sp>
      <p:graphicFrame>
        <p:nvGraphicFramePr>
          <p:cNvPr id="4" name="Table 3">
            <a:extLst>
              <a:ext uri="{FF2B5EF4-FFF2-40B4-BE49-F238E27FC236}">
                <a16:creationId xmlns:a16="http://schemas.microsoft.com/office/drawing/2014/main" id="{D9D1A199-5127-4DC5-BF3A-D546F2EEE0AD}"/>
              </a:ext>
            </a:extLst>
          </p:cNvPr>
          <p:cNvGraphicFramePr>
            <a:graphicFrameLocks noGrp="1"/>
          </p:cNvGraphicFramePr>
          <p:nvPr/>
        </p:nvGraphicFramePr>
        <p:xfrm>
          <a:off x="1504950" y="2992438"/>
          <a:ext cx="4656138" cy="3362327"/>
        </p:xfrm>
        <a:graphic>
          <a:graphicData uri="http://schemas.openxmlformats.org/drawingml/2006/table">
            <a:tbl>
              <a:tblPr firstRow="1" bandRow="1">
                <a:tableStyleId>{5C22544A-7EE6-4342-B048-85BDC9FD1C3A}</a:tableStyleId>
              </a:tblPr>
              <a:tblGrid>
                <a:gridCol w="623363">
                  <a:extLst>
                    <a:ext uri="{9D8B030D-6E8A-4147-A177-3AD203B41FA5}">
                      <a16:colId xmlns:a16="http://schemas.microsoft.com/office/drawing/2014/main" val="20000"/>
                    </a:ext>
                  </a:extLst>
                </a:gridCol>
                <a:gridCol w="606915">
                  <a:extLst>
                    <a:ext uri="{9D8B030D-6E8A-4147-A177-3AD203B41FA5}">
                      <a16:colId xmlns:a16="http://schemas.microsoft.com/office/drawing/2014/main" val="20001"/>
                    </a:ext>
                  </a:extLst>
                </a:gridCol>
                <a:gridCol w="751727">
                  <a:extLst>
                    <a:ext uri="{9D8B030D-6E8A-4147-A177-3AD203B41FA5}">
                      <a16:colId xmlns:a16="http://schemas.microsoft.com/office/drawing/2014/main" val="20002"/>
                    </a:ext>
                  </a:extLst>
                </a:gridCol>
                <a:gridCol w="566286">
                  <a:extLst>
                    <a:ext uri="{9D8B030D-6E8A-4147-A177-3AD203B41FA5}">
                      <a16:colId xmlns:a16="http://schemas.microsoft.com/office/drawing/2014/main" val="1887656502"/>
                    </a:ext>
                  </a:extLst>
                </a:gridCol>
                <a:gridCol w="831165">
                  <a:extLst>
                    <a:ext uri="{9D8B030D-6E8A-4147-A177-3AD203B41FA5}">
                      <a16:colId xmlns:a16="http://schemas.microsoft.com/office/drawing/2014/main" val="20003"/>
                    </a:ext>
                  </a:extLst>
                </a:gridCol>
                <a:gridCol w="803177">
                  <a:extLst>
                    <a:ext uri="{9D8B030D-6E8A-4147-A177-3AD203B41FA5}">
                      <a16:colId xmlns:a16="http://schemas.microsoft.com/office/drawing/2014/main" val="20004"/>
                    </a:ext>
                  </a:extLst>
                </a:gridCol>
                <a:gridCol w="473505">
                  <a:extLst>
                    <a:ext uri="{9D8B030D-6E8A-4147-A177-3AD203B41FA5}">
                      <a16:colId xmlns:a16="http://schemas.microsoft.com/office/drawing/2014/main" val="20005"/>
                    </a:ext>
                  </a:extLst>
                </a:gridCol>
              </a:tblGrid>
              <a:tr h="343096">
                <a:tc>
                  <a:txBody>
                    <a:bodyPr/>
                    <a:lstStyle/>
                    <a:p>
                      <a:endParaRPr lang="en-US" sz="1800" dirty="0"/>
                    </a:p>
                  </a:txBody>
                  <a:tcPr marL="68551" marR="68551" marT="34315" marB="34315">
                    <a:solidFill>
                      <a:schemeClr val="tx1"/>
                    </a:solidFill>
                  </a:tcPr>
                </a:tc>
                <a:tc>
                  <a:txBody>
                    <a:bodyPr/>
                    <a:lstStyle/>
                    <a:p>
                      <a:endParaRPr lang="en-US" sz="1800" dirty="0"/>
                    </a:p>
                  </a:txBody>
                  <a:tcPr marL="68551" marR="68551" marT="34315" marB="34315">
                    <a:solidFill>
                      <a:schemeClr val="tx1"/>
                    </a:solidFill>
                  </a:tcPr>
                </a:tc>
                <a:tc gridSpan="5">
                  <a:txBody>
                    <a:bodyPr/>
                    <a:lstStyle/>
                    <a:p>
                      <a:r>
                        <a:rPr lang="en-US" sz="1800" dirty="0"/>
                        <a:t>Baseline Covariates</a:t>
                      </a:r>
                    </a:p>
                  </a:txBody>
                  <a:tcPr marL="68551" marR="68551" marT="34315" marB="34315">
                    <a:solidFill>
                      <a:schemeClr val="tx1"/>
                    </a:solid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617559">
                <a:tc>
                  <a:txBody>
                    <a:bodyPr/>
                    <a:lstStyle/>
                    <a:p>
                      <a:r>
                        <a:rPr lang="en-US" sz="1800" dirty="0">
                          <a:solidFill>
                            <a:schemeClr val="bg1"/>
                          </a:solidFill>
                        </a:rPr>
                        <a:t>Pt #</a:t>
                      </a:r>
                    </a:p>
                  </a:txBody>
                  <a:tcPr marL="68551" marR="68551" marT="34315" marB="34315">
                    <a:solidFill>
                      <a:schemeClr val="tx1"/>
                    </a:solidFill>
                  </a:tcPr>
                </a:tc>
                <a:tc>
                  <a:txBody>
                    <a:bodyPr/>
                    <a:lstStyle/>
                    <a:p>
                      <a:r>
                        <a:rPr lang="en-US" sz="1800" dirty="0" err="1">
                          <a:solidFill>
                            <a:schemeClr val="bg1"/>
                          </a:solidFill>
                        </a:rPr>
                        <a:t>Trt</a:t>
                      </a:r>
                      <a:endParaRPr lang="en-US" sz="1800" dirty="0">
                        <a:solidFill>
                          <a:schemeClr val="bg1"/>
                        </a:solidFill>
                      </a:endParaRPr>
                    </a:p>
                  </a:txBody>
                  <a:tcPr marL="68551" marR="68551" marT="34315" marB="34315">
                    <a:solidFill>
                      <a:schemeClr val="tx1"/>
                    </a:solidFill>
                  </a:tcPr>
                </a:tc>
                <a:tc>
                  <a:txBody>
                    <a:bodyPr/>
                    <a:lstStyle/>
                    <a:p>
                      <a:r>
                        <a:rPr lang="en-US" sz="1800" dirty="0">
                          <a:solidFill>
                            <a:schemeClr val="bg1"/>
                          </a:solidFill>
                        </a:rPr>
                        <a:t>Age</a:t>
                      </a:r>
                    </a:p>
                  </a:txBody>
                  <a:tcPr marL="68551" marR="68551" marT="34315" marB="34315">
                    <a:solidFill>
                      <a:schemeClr val="tx1"/>
                    </a:solidFill>
                  </a:tcPr>
                </a:tc>
                <a:tc>
                  <a:txBody>
                    <a:bodyPr/>
                    <a:lstStyle/>
                    <a:p>
                      <a:r>
                        <a:rPr lang="en-US" sz="1800" dirty="0">
                          <a:solidFill>
                            <a:schemeClr val="bg1"/>
                          </a:solidFill>
                        </a:rPr>
                        <a:t>Sex</a:t>
                      </a:r>
                    </a:p>
                  </a:txBody>
                  <a:tcPr marL="68551" marR="68551" marT="34315" marB="34315">
                    <a:solidFill>
                      <a:schemeClr val="tx1"/>
                    </a:solidFill>
                  </a:tcPr>
                </a:tc>
                <a:tc>
                  <a:txBody>
                    <a:bodyPr/>
                    <a:lstStyle/>
                    <a:p>
                      <a:pPr>
                        <a:tabLst/>
                      </a:pPr>
                      <a:r>
                        <a:rPr lang="en-US" sz="1800" dirty="0">
                          <a:solidFill>
                            <a:schemeClr val="bg1"/>
                          </a:solidFill>
                        </a:rPr>
                        <a:t>NYHA</a:t>
                      </a:r>
                    </a:p>
                  </a:txBody>
                  <a:tcPr marL="68551" marR="68551" marT="34315" marB="34315">
                    <a:solidFill>
                      <a:schemeClr val="tx1"/>
                    </a:solidFill>
                  </a:tcPr>
                </a:tc>
                <a:tc>
                  <a:txBody>
                    <a:bodyPr/>
                    <a:lstStyle/>
                    <a:p>
                      <a:pPr>
                        <a:tabLst/>
                      </a:pPr>
                      <a:r>
                        <a:rPr lang="en-US" sz="1800" dirty="0">
                          <a:solidFill>
                            <a:schemeClr val="bg1"/>
                          </a:solidFill>
                        </a:rPr>
                        <a:t>Prior</a:t>
                      </a:r>
                      <a:r>
                        <a:rPr lang="en-US" sz="1800" baseline="0" dirty="0">
                          <a:solidFill>
                            <a:schemeClr val="bg1"/>
                          </a:solidFill>
                        </a:rPr>
                        <a:t> PCI</a:t>
                      </a:r>
                      <a:endParaRPr lang="en-US" sz="1800" dirty="0">
                        <a:solidFill>
                          <a:schemeClr val="bg1"/>
                        </a:solidFill>
                      </a:endParaRPr>
                    </a:p>
                  </a:txBody>
                  <a:tcPr marL="68551" marR="68551" marT="34315" marB="34315">
                    <a:solidFill>
                      <a:schemeClr val="tx1"/>
                    </a:solidFill>
                  </a:tcPr>
                </a:tc>
                <a:tc>
                  <a:txBody>
                    <a:bodyPr/>
                    <a:lstStyle/>
                    <a:p>
                      <a:r>
                        <a:rPr lang="en-US" sz="1800" dirty="0">
                          <a:solidFill>
                            <a:schemeClr val="bg1"/>
                          </a:solidFill>
                        </a:rPr>
                        <a:t>…</a:t>
                      </a:r>
                    </a:p>
                  </a:txBody>
                  <a:tcPr marL="68551" marR="68551" marT="34315" marB="34315">
                    <a:solidFill>
                      <a:schemeClr val="tx1"/>
                    </a:solidFill>
                  </a:tcPr>
                </a:tc>
                <a:extLst>
                  <a:ext uri="{0D108BD9-81ED-4DB2-BD59-A6C34878D82A}">
                    <a16:rowId xmlns:a16="http://schemas.microsoft.com/office/drawing/2014/main" val="10001"/>
                  </a:ext>
                </a:extLst>
              </a:tr>
              <a:tr h="343096">
                <a:tc>
                  <a:txBody>
                    <a:bodyPr/>
                    <a:lstStyle/>
                    <a:p>
                      <a:r>
                        <a:rPr lang="en-US" sz="1800" dirty="0"/>
                        <a:t>1</a:t>
                      </a:r>
                    </a:p>
                  </a:txBody>
                  <a:tcPr marL="68551" marR="68551" marT="34315" marB="34315"/>
                </a:tc>
                <a:tc>
                  <a:txBody>
                    <a:bodyPr/>
                    <a:lstStyle/>
                    <a:p>
                      <a:r>
                        <a:rPr lang="en-US" sz="1800" dirty="0">
                          <a:solidFill>
                            <a:srgbClr val="3333FF"/>
                          </a:solidFill>
                        </a:rPr>
                        <a:t>S3</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2"/>
                  </a:ext>
                </a:extLst>
              </a:tr>
              <a:tr h="343096">
                <a:tc>
                  <a:txBody>
                    <a:bodyPr/>
                    <a:lstStyle/>
                    <a:p>
                      <a:r>
                        <a:rPr lang="en-US" sz="1800" dirty="0"/>
                        <a:t>2</a:t>
                      </a:r>
                    </a:p>
                  </a:txBody>
                  <a:tcPr marL="68551" marR="68551" marT="34315" marB="34315"/>
                </a:tc>
                <a:tc>
                  <a:txBody>
                    <a:bodyPr/>
                    <a:lstStyle/>
                    <a:p>
                      <a:r>
                        <a:rPr lang="en-US" sz="1800" dirty="0">
                          <a:solidFill>
                            <a:srgbClr val="3333FF"/>
                          </a:solidFill>
                        </a:rPr>
                        <a:t>S3</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3"/>
                  </a:ext>
                </a:extLst>
              </a:tr>
              <a:tr h="343096">
                <a:tc>
                  <a:txBody>
                    <a:bodyPr/>
                    <a:lstStyle/>
                    <a:p>
                      <a:r>
                        <a:rPr lang="en-US" sz="1800" dirty="0"/>
                        <a:t>3</a:t>
                      </a:r>
                    </a:p>
                  </a:txBody>
                  <a:tcPr marL="68551" marR="68551" marT="34315" marB="34315"/>
                </a:tc>
                <a:tc>
                  <a:txBody>
                    <a:bodyPr/>
                    <a:lstStyle/>
                    <a:p>
                      <a:r>
                        <a:rPr lang="en-US" sz="1800" dirty="0">
                          <a:solidFill>
                            <a:srgbClr val="3333FF"/>
                          </a:solidFill>
                        </a:rPr>
                        <a:t>S3</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4"/>
                  </a:ext>
                </a:extLst>
              </a:tr>
              <a:tr h="343096">
                <a:tc>
                  <a:txBody>
                    <a:bodyPr/>
                    <a:lstStyle/>
                    <a:p>
                      <a:r>
                        <a:rPr lang="en-US" sz="1800" dirty="0"/>
                        <a:t>…</a:t>
                      </a:r>
                    </a:p>
                  </a:txBody>
                  <a:tcPr marL="68551" marR="68551" marT="34315" marB="34315"/>
                </a:tc>
                <a:tc>
                  <a:txBody>
                    <a:bodyPr/>
                    <a:lstStyle/>
                    <a:p>
                      <a:r>
                        <a:rPr lang="en-US" sz="1800" dirty="0"/>
                        <a:t>…</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5"/>
                  </a:ext>
                </a:extLst>
              </a:tr>
              <a:tr h="343096">
                <a:tc>
                  <a:txBody>
                    <a:bodyPr/>
                    <a:lstStyle/>
                    <a:p>
                      <a:r>
                        <a:rPr lang="en-US" sz="1800" dirty="0"/>
                        <a:t>1</a:t>
                      </a:r>
                    </a:p>
                  </a:txBody>
                  <a:tcPr marL="68551" marR="68551" marT="34315" marB="34315"/>
                </a:tc>
                <a:tc>
                  <a:txBody>
                    <a:bodyPr/>
                    <a:lstStyle/>
                    <a:p>
                      <a:r>
                        <a:rPr lang="en-US" sz="1800" dirty="0">
                          <a:solidFill>
                            <a:srgbClr val="FF0000"/>
                          </a:solidFill>
                        </a:rPr>
                        <a:t>C</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6"/>
                  </a:ext>
                </a:extLst>
              </a:tr>
              <a:tr h="343096">
                <a:tc>
                  <a:txBody>
                    <a:bodyPr/>
                    <a:lstStyle/>
                    <a:p>
                      <a:r>
                        <a:rPr lang="en-US" sz="1800" dirty="0"/>
                        <a:t>2</a:t>
                      </a:r>
                    </a:p>
                  </a:txBody>
                  <a:tcPr marL="68551" marR="68551" marT="34315" marB="34315"/>
                </a:tc>
                <a:tc>
                  <a:txBody>
                    <a:bodyPr/>
                    <a:lstStyle/>
                    <a:p>
                      <a:r>
                        <a:rPr lang="en-US" sz="1800" dirty="0">
                          <a:solidFill>
                            <a:srgbClr val="FF0000"/>
                          </a:solidFill>
                        </a:rPr>
                        <a:t>C</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7"/>
                  </a:ext>
                </a:extLst>
              </a:tr>
              <a:tr h="343096">
                <a:tc>
                  <a:txBody>
                    <a:bodyPr/>
                    <a:lstStyle/>
                    <a:p>
                      <a:r>
                        <a:rPr lang="en-US" sz="1800" dirty="0"/>
                        <a:t>…</a:t>
                      </a:r>
                    </a:p>
                  </a:txBody>
                  <a:tcPr marL="68551" marR="68551" marT="34315" marB="34315"/>
                </a:tc>
                <a:tc>
                  <a:txBody>
                    <a:bodyPr/>
                    <a:lstStyle/>
                    <a:p>
                      <a:r>
                        <a:rPr lang="en-US" sz="1800" dirty="0"/>
                        <a:t>…</a:t>
                      </a:r>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tc>
                  <a:txBody>
                    <a:bodyPr/>
                    <a:lstStyle/>
                    <a:p>
                      <a:endParaRPr lang="en-US" sz="1600" dirty="0"/>
                    </a:p>
                  </a:txBody>
                  <a:tcPr marL="68551" marR="68551" marT="34315" marB="34315"/>
                </a:tc>
                <a:extLst>
                  <a:ext uri="{0D108BD9-81ED-4DB2-BD59-A6C34878D82A}">
                    <a16:rowId xmlns:a16="http://schemas.microsoft.com/office/drawing/2014/main" val="10008"/>
                  </a:ext>
                </a:extLst>
              </a:tr>
            </a:tbl>
          </a:graphicData>
        </a:graphic>
      </p:graphicFrame>
      <p:sp>
        <p:nvSpPr>
          <p:cNvPr id="5" name="Right Arrow 4">
            <a:extLst>
              <a:ext uri="{FF2B5EF4-FFF2-40B4-BE49-F238E27FC236}">
                <a16:creationId xmlns:a16="http://schemas.microsoft.com/office/drawing/2014/main" id="{98404A7A-365C-4D8F-909F-2FEFBE39025A}"/>
              </a:ext>
            </a:extLst>
          </p:cNvPr>
          <p:cNvSpPr/>
          <p:nvPr/>
        </p:nvSpPr>
        <p:spPr>
          <a:xfrm>
            <a:off x="6465888" y="3848100"/>
            <a:ext cx="1393825" cy="1028700"/>
          </a:xfrm>
          <a:prstGeom prst="rightArrow">
            <a:avLst>
              <a:gd name="adj1" fmla="val 50000"/>
              <a:gd name="adj2" fmla="val 27778"/>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350"/>
          </a:p>
        </p:txBody>
      </p:sp>
      <p:graphicFrame>
        <p:nvGraphicFramePr>
          <p:cNvPr id="9" name="Table 8">
            <a:extLst>
              <a:ext uri="{FF2B5EF4-FFF2-40B4-BE49-F238E27FC236}">
                <a16:creationId xmlns:a16="http://schemas.microsoft.com/office/drawing/2014/main" id="{975B4EAB-5CF5-4761-B29F-29346EBB6140}"/>
              </a:ext>
            </a:extLst>
          </p:cNvPr>
          <p:cNvGraphicFramePr>
            <a:graphicFrameLocks noGrp="1"/>
          </p:cNvGraphicFramePr>
          <p:nvPr/>
        </p:nvGraphicFramePr>
        <p:xfrm>
          <a:off x="8401050" y="2981325"/>
          <a:ext cx="1981200" cy="3349626"/>
        </p:xfrm>
        <a:graphic>
          <a:graphicData uri="http://schemas.openxmlformats.org/drawingml/2006/table">
            <a:tbl>
              <a:tblPr firstRow="1" bandRow="1">
                <a:tableStyleId>{5C22544A-7EE6-4342-B048-85BDC9FD1C3A}</a:tableStyleId>
              </a:tblPr>
              <a:tblGrid>
                <a:gridCol w="631071">
                  <a:extLst>
                    <a:ext uri="{9D8B030D-6E8A-4147-A177-3AD203B41FA5}">
                      <a16:colId xmlns:a16="http://schemas.microsoft.com/office/drawing/2014/main" val="20000"/>
                    </a:ext>
                  </a:extLst>
                </a:gridCol>
                <a:gridCol w="655233">
                  <a:extLst>
                    <a:ext uri="{9D8B030D-6E8A-4147-A177-3AD203B41FA5}">
                      <a16:colId xmlns:a16="http://schemas.microsoft.com/office/drawing/2014/main" val="20001"/>
                    </a:ext>
                  </a:extLst>
                </a:gridCol>
                <a:gridCol w="694896">
                  <a:extLst>
                    <a:ext uri="{9D8B030D-6E8A-4147-A177-3AD203B41FA5}">
                      <a16:colId xmlns:a16="http://schemas.microsoft.com/office/drawing/2014/main" val="20002"/>
                    </a:ext>
                  </a:extLst>
                </a:gridCol>
              </a:tblGrid>
              <a:tr h="657279">
                <a:tc>
                  <a:txBody>
                    <a:bodyPr/>
                    <a:lstStyle/>
                    <a:p>
                      <a:r>
                        <a:rPr lang="en-US" sz="1800" dirty="0"/>
                        <a:t>Pt #</a:t>
                      </a:r>
                    </a:p>
                  </a:txBody>
                  <a:tcPr marL="68559" marR="68559" marT="34296" marB="34296">
                    <a:solidFill>
                      <a:schemeClr val="tx1"/>
                    </a:solidFill>
                  </a:tcPr>
                </a:tc>
                <a:tc>
                  <a:txBody>
                    <a:bodyPr/>
                    <a:lstStyle/>
                    <a:p>
                      <a:r>
                        <a:rPr lang="en-US" sz="1800" dirty="0" err="1"/>
                        <a:t>Trt</a:t>
                      </a:r>
                      <a:endParaRPr lang="en-US" sz="1800" dirty="0"/>
                    </a:p>
                  </a:txBody>
                  <a:tcPr marL="68559" marR="68559" marT="34296" marB="34296">
                    <a:solidFill>
                      <a:schemeClr val="tx1"/>
                    </a:solidFill>
                  </a:tcPr>
                </a:tc>
                <a:tc>
                  <a:txBody>
                    <a:bodyPr/>
                    <a:lstStyle/>
                    <a:p>
                      <a:r>
                        <a:rPr lang="en-US" sz="1800" b="1" dirty="0"/>
                        <a:t>PS</a:t>
                      </a:r>
                    </a:p>
                  </a:txBody>
                  <a:tcPr marL="68559" marR="68559" marT="34296" marB="34296">
                    <a:solidFill>
                      <a:schemeClr val="accent3"/>
                    </a:solidFill>
                  </a:tcPr>
                </a:tc>
                <a:extLst>
                  <a:ext uri="{0D108BD9-81ED-4DB2-BD59-A6C34878D82A}">
                    <a16:rowId xmlns:a16="http://schemas.microsoft.com/office/drawing/2014/main" val="10000"/>
                  </a:ext>
                </a:extLst>
              </a:tr>
              <a:tr h="384621">
                <a:tc>
                  <a:txBody>
                    <a:bodyPr/>
                    <a:lstStyle/>
                    <a:p>
                      <a:r>
                        <a:rPr lang="en-US" sz="1800" dirty="0"/>
                        <a:t>1</a:t>
                      </a:r>
                    </a:p>
                  </a:txBody>
                  <a:tcPr marL="68559" marR="68559" marT="34296" marB="34296"/>
                </a:tc>
                <a:tc>
                  <a:txBody>
                    <a:bodyPr/>
                    <a:lstStyle/>
                    <a:p>
                      <a:r>
                        <a:rPr lang="en-US" sz="1800" dirty="0">
                          <a:solidFill>
                            <a:srgbClr val="3333FF"/>
                          </a:solidFill>
                        </a:rPr>
                        <a:t>S3</a:t>
                      </a:r>
                    </a:p>
                  </a:txBody>
                  <a:tcPr marL="68559" marR="68559" marT="34296" marB="34296"/>
                </a:tc>
                <a:tc>
                  <a:txBody>
                    <a:bodyPr/>
                    <a:lstStyle/>
                    <a:p>
                      <a:r>
                        <a:rPr lang="en-US" sz="1800" b="1" dirty="0"/>
                        <a:t>0.2</a:t>
                      </a:r>
                    </a:p>
                  </a:txBody>
                  <a:tcPr marL="68559" marR="68559" marT="34296" marB="34296"/>
                </a:tc>
                <a:extLst>
                  <a:ext uri="{0D108BD9-81ED-4DB2-BD59-A6C34878D82A}">
                    <a16:rowId xmlns:a16="http://schemas.microsoft.com/office/drawing/2014/main" val="10001"/>
                  </a:ext>
                </a:extLst>
              </a:tr>
              <a:tr h="384621">
                <a:tc>
                  <a:txBody>
                    <a:bodyPr/>
                    <a:lstStyle/>
                    <a:p>
                      <a:r>
                        <a:rPr lang="en-US" sz="1800" dirty="0"/>
                        <a:t>2</a:t>
                      </a:r>
                    </a:p>
                  </a:txBody>
                  <a:tcPr marL="68559" marR="68559" marT="34296" marB="34296"/>
                </a:tc>
                <a:tc>
                  <a:txBody>
                    <a:bodyPr/>
                    <a:lstStyle/>
                    <a:p>
                      <a:r>
                        <a:rPr lang="en-US" sz="1800" dirty="0">
                          <a:solidFill>
                            <a:srgbClr val="3333FF"/>
                          </a:solidFill>
                        </a:rPr>
                        <a:t>S3</a:t>
                      </a:r>
                    </a:p>
                  </a:txBody>
                  <a:tcPr marL="68559" marR="68559" marT="34296" marB="34296"/>
                </a:tc>
                <a:tc>
                  <a:txBody>
                    <a:bodyPr/>
                    <a:lstStyle/>
                    <a:p>
                      <a:r>
                        <a:rPr lang="en-US" sz="1800" b="1" dirty="0"/>
                        <a:t>0.5</a:t>
                      </a:r>
                    </a:p>
                  </a:txBody>
                  <a:tcPr marL="68559" marR="68559" marT="34296" marB="34296"/>
                </a:tc>
                <a:extLst>
                  <a:ext uri="{0D108BD9-81ED-4DB2-BD59-A6C34878D82A}">
                    <a16:rowId xmlns:a16="http://schemas.microsoft.com/office/drawing/2014/main" val="10002"/>
                  </a:ext>
                </a:extLst>
              </a:tr>
              <a:tr h="384621">
                <a:tc>
                  <a:txBody>
                    <a:bodyPr/>
                    <a:lstStyle/>
                    <a:p>
                      <a:r>
                        <a:rPr lang="en-US" sz="1800" dirty="0"/>
                        <a:t>3</a:t>
                      </a:r>
                    </a:p>
                  </a:txBody>
                  <a:tcPr marL="68559" marR="68559" marT="34296" marB="34296"/>
                </a:tc>
                <a:tc>
                  <a:txBody>
                    <a:bodyPr/>
                    <a:lstStyle/>
                    <a:p>
                      <a:r>
                        <a:rPr lang="en-US" sz="1800" dirty="0">
                          <a:solidFill>
                            <a:srgbClr val="3333FF"/>
                          </a:solidFill>
                        </a:rPr>
                        <a:t>S3</a:t>
                      </a:r>
                    </a:p>
                  </a:txBody>
                  <a:tcPr marL="68559" marR="68559" marT="34296" marB="34296"/>
                </a:tc>
                <a:tc>
                  <a:txBody>
                    <a:bodyPr/>
                    <a:lstStyle/>
                    <a:p>
                      <a:r>
                        <a:rPr lang="en-US" sz="1800" b="1" dirty="0"/>
                        <a:t>0.13</a:t>
                      </a:r>
                    </a:p>
                  </a:txBody>
                  <a:tcPr marL="68559" marR="68559" marT="34296" marB="34296"/>
                </a:tc>
                <a:extLst>
                  <a:ext uri="{0D108BD9-81ED-4DB2-BD59-A6C34878D82A}">
                    <a16:rowId xmlns:a16="http://schemas.microsoft.com/office/drawing/2014/main" val="10003"/>
                  </a:ext>
                </a:extLst>
              </a:tr>
              <a:tr h="384621">
                <a:tc>
                  <a:txBody>
                    <a:bodyPr/>
                    <a:lstStyle/>
                    <a:p>
                      <a:r>
                        <a:rPr lang="en-US" sz="1800" dirty="0"/>
                        <a:t>…</a:t>
                      </a:r>
                    </a:p>
                  </a:txBody>
                  <a:tcPr marL="68559" marR="68559" marT="34296" marB="34296"/>
                </a:tc>
                <a:tc>
                  <a:txBody>
                    <a:bodyPr/>
                    <a:lstStyle/>
                    <a:p>
                      <a:r>
                        <a:rPr lang="en-US" sz="1800" dirty="0"/>
                        <a:t>…</a:t>
                      </a:r>
                    </a:p>
                  </a:txBody>
                  <a:tcPr marL="68559" marR="68559" marT="34296" marB="34296"/>
                </a:tc>
                <a:tc>
                  <a:txBody>
                    <a:bodyPr/>
                    <a:lstStyle/>
                    <a:p>
                      <a:endParaRPr lang="en-US" sz="1800" b="1" dirty="0"/>
                    </a:p>
                  </a:txBody>
                  <a:tcPr marL="68559" marR="68559" marT="34296" marB="34296"/>
                </a:tc>
                <a:extLst>
                  <a:ext uri="{0D108BD9-81ED-4DB2-BD59-A6C34878D82A}">
                    <a16:rowId xmlns:a16="http://schemas.microsoft.com/office/drawing/2014/main" val="10004"/>
                  </a:ext>
                </a:extLst>
              </a:tr>
              <a:tr h="384621">
                <a:tc>
                  <a:txBody>
                    <a:bodyPr/>
                    <a:lstStyle/>
                    <a:p>
                      <a:r>
                        <a:rPr lang="en-US" sz="1800" dirty="0"/>
                        <a:t>1</a:t>
                      </a:r>
                    </a:p>
                  </a:txBody>
                  <a:tcPr marL="68559" marR="68559" marT="34296" marB="34296"/>
                </a:tc>
                <a:tc>
                  <a:txBody>
                    <a:bodyPr/>
                    <a:lstStyle/>
                    <a:p>
                      <a:r>
                        <a:rPr lang="en-US" sz="1800" dirty="0">
                          <a:solidFill>
                            <a:srgbClr val="FF0000"/>
                          </a:solidFill>
                        </a:rPr>
                        <a:t>C</a:t>
                      </a:r>
                    </a:p>
                  </a:txBody>
                  <a:tcPr marL="68559" marR="68559" marT="34296" marB="34296"/>
                </a:tc>
                <a:tc>
                  <a:txBody>
                    <a:bodyPr/>
                    <a:lstStyle/>
                    <a:p>
                      <a:r>
                        <a:rPr lang="en-US" sz="1800" b="1" dirty="0"/>
                        <a:t>0.48</a:t>
                      </a:r>
                    </a:p>
                  </a:txBody>
                  <a:tcPr marL="68559" marR="68559" marT="34296" marB="34296"/>
                </a:tc>
                <a:extLst>
                  <a:ext uri="{0D108BD9-81ED-4DB2-BD59-A6C34878D82A}">
                    <a16:rowId xmlns:a16="http://schemas.microsoft.com/office/drawing/2014/main" val="10005"/>
                  </a:ext>
                </a:extLst>
              </a:tr>
              <a:tr h="384621">
                <a:tc>
                  <a:txBody>
                    <a:bodyPr/>
                    <a:lstStyle/>
                    <a:p>
                      <a:r>
                        <a:rPr lang="en-US" sz="1800" dirty="0"/>
                        <a:t>2</a:t>
                      </a:r>
                    </a:p>
                  </a:txBody>
                  <a:tcPr marL="68559" marR="68559" marT="34296" marB="34296"/>
                </a:tc>
                <a:tc>
                  <a:txBody>
                    <a:bodyPr/>
                    <a:lstStyle/>
                    <a:p>
                      <a:r>
                        <a:rPr lang="en-US" sz="1800" dirty="0">
                          <a:solidFill>
                            <a:srgbClr val="FF0000"/>
                          </a:solidFill>
                        </a:rPr>
                        <a:t>C</a:t>
                      </a:r>
                    </a:p>
                  </a:txBody>
                  <a:tcPr marL="68559" marR="68559" marT="34296" marB="34296"/>
                </a:tc>
                <a:tc>
                  <a:txBody>
                    <a:bodyPr/>
                    <a:lstStyle/>
                    <a:p>
                      <a:r>
                        <a:rPr lang="en-US" sz="1800" b="1" dirty="0"/>
                        <a:t>0.1</a:t>
                      </a:r>
                    </a:p>
                  </a:txBody>
                  <a:tcPr marL="68559" marR="68559" marT="34296" marB="34296"/>
                </a:tc>
                <a:extLst>
                  <a:ext uri="{0D108BD9-81ED-4DB2-BD59-A6C34878D82A}">
                    <a16:rowId xmlns:a16="http://schemas.microsoft.com/office/drawing/2014/main" val="10006"/>
                  </a:ext>
                </a:extLst>
              </a:tr>
              <a:tr h="384621">
                <a:tc>
                  <a:txBody>
                    <a:bodyPr/>
                    <a:lstStyle/>
                    <a:p>
                      <a:r>
                        <a:rPr lang="en-US" sz="1800" dirty="0"/>
                        <a:t>…</a:t>
                      </a:r>
                    </a:p>
                  </a:txBody>
                  <a:tcPr marL="68559" marR="68559" marT="34296" marB="34296"/>
                </a:tc>
                <a:tc>
                  <a:txBody>
                    <a:bodyPr/>
                    <a:lstStyle/>
                    <a:p>
                      <a:r>
                        <a:rPr lang="en-US" sz="1800" dirty="0"/>
                        <a:t>…</a:t>
                      </a:r>
                    </a:p>
                  </a:txBody>
                  <a:tcPr marL="68559" marR="68559" marT="34296" marB="34296"/>
                </a:tc>
                <a:tc>
                  <a:txBody>
                    <a:bodyPr/>
                    <a:lstStyle/>
                    <a:p>
                      <a:endParaRPr lang="en-US" sz="1800" b="1" dirty="0"/>
                    </a:p>
                  </a:txBody>
                  <a:tcPr marL="68559" marR="68559" marT="34296" marB="34296"/>
                </a:tc>
                <a:extLst>
                  <a:ext uri="{0D108BD9-81ED-4DB2-BD59-A6C34878D82A}">
                    <a16:rowId xmlns:a16="http://schemas.microsoft.com/office/drawing/2014/main" val="10007"/>
                  </a:ext>
                </a:extLst>
              </a:tr>
            </a:tbl>
          </a:graphicData>
        </a:graphic>
      </p:graphicFrame>
      <p:sp>
        <p:nvSpPr>
          <p:cNvPr id="171129" name="TextBox 9">
            <a:extLst>
              <a:ext uri="{FF2B5EF4-FFF2-40B4-BE49-F238E27FC236}">
                <a16:creationId xmlns:a16="http://schemas.microsoft.com/office/drawing/2014/main" id="{1E0AB0DC-764F-4A09-8C51-66431618C430}"/>
              </a:ext>
            </a:extLst>
          </p:cNvPr>
          <p:cNvSpPr txBox="1">
            <a:spLocks noChangeArrowheads="1"/>
          </p:cNvSpPr>
          <p:nvPr/>
        </p:nvSpPr>
        <p:spPr bwMode="auto">
          <a:xfrm>
            <a:off x="6465888" y="4176713"/>
            <a:ext cx="13144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t>Build Model</a:t>
            </a:r>
          </a:p>
        </p:txBody>
      </p:sp>
      <p:sp>
        <p:nvSpPr>
          <p:cNvPr id="2" name="Slide Number Placeholder 1">
            <a:extLst>
              <a:ext uri="{FF2B5EF4-FFF2-40B4-BE49-F238E27FC236}">
                <a16:creationId xmlns:a16="http://schemas.microsoft.com/office/drawing/2014/main" id="{CC4C5DE6-460A-426D-ABD6-3102110E872C}"/>
              </a:ext>
            </a:extLst>
          </p:cNvPr>
          <p:cNvSpPr>
            <a:spLocks noGrp="1"/>
          </p:cNvSpPr>
          <p:nvPr>
            <p:ph type="sldNum" sz="quarter" idx="12"/>
          </p:nvPr>
        </p:nvSpPr>
        <p:spPr/>
        <p:txBody>
          <a:bodyPr/>
          <a:lstStyle/>
          <a:p>
            <a:fld id="{3877799C-1079-49AF-88F9-637B39F437C0}"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52D170BD-D252-457B-BCE5-8E5BFF8A8EF2}"/>
              </a:ext>
            </a:extLst>
          </p:cNvPr>
          <p:cNvSpPr>
            <a:spLocks noGrp="1"/>
          </p:cNvSpPr>
          <p:nvPr>
            <p:ph type="title"/>
          </p:nvPr>
        </p:nvSpPr>
        <p:spPr>
          <a:xfrm>
            <a:off x="1981200" y="314325"/>
            <a:ext cx="7772400" cy="1325563"/>
          </a:xfrm>
        </p:spPr>
        <p:txBody>
          <a:bodyPr/>
          <a:lstStyle/>
          <a:p>
            <a:pPr algn="ctr" eaLnBrk="1" hangingPunct="1"/>
            <a:r>
              <a:rPr lang="en-US" altLang="en-US" sz="4000" dirty="0">
                <a:solidFill>
                  <a:srgbClr val="3333FF"/>
                </a:solidFill>
                <a:latin typeface="+mn-lt"/>
                <a:cs typeface="Calibri" panose="020F0502020204030204" pitchFamily="34" charset="0"/>
              </a:rPr>
              <a:t>Propensity Score Design</a:t>
            </a:r>
          </a:p>
        </p:txBody>
      </p:sp>
      <p:sp>
        <p:nvSpPr>
          <p:cNvPr id="173059" name="Content Placeholder 2">
            <a:extLst>
              <a:ext uri="{FF2B5EF4-FFF2-40B4-BE49-F238E27FC236}">
                <a16:creationId xmlns:a16="http://schemas.microsoft.com/office/drawing/2014/main" id="{0332FAEC-781F-4FB8-AF02-DDD0FE88ABF8}"/>
              </a:ext>
            </a:extLst>
          </p:cNvPr>
          <p:cNvSpPr>
            <a:spLocks noGrp="1"/>
          </p:cNvSpPr>
          <p:nvPr>
            <p:ph idx="1"/>
          </p:nvPr>
        </p:nvSpPr>
        <p:spPr>
          <a:xfrm>
            <a:off x="1295400" y="1905000"/>
            <a:ext cx="9220200" cy="4391025"/>
          </a:xfrm>
        </p:spPr>
        <p:txBody>
          <a:bodyPr/>
          <a:lstStyle/>
          <a:p>
            <a:pPr eaLnBrk="1" hangingPunct="1"/>
            <a:r>
              <a:rPr lang="en-US" altLang="en-US"/>
              <a:t>Simultaneously balance many observed covariates between two treatment groups. </a:t>
            </a:r>
          </a:p>
          <a:p>
            <a:pPr eaLnBrk="1" hangingPunct="1"/>
            <a:endParaRPr lang="en-US" altLang="en-US"/>
          </a:p>
          <a:p>
            <a:pPr eaLnBrk="1" hangingPunct="1"/>
            <a:r>
              <a:rPr lang="en-US" altLang="en-US"/>
              <a:t>It is critical propensity score design be conducted with no outcome data in sight; using a two-stage outcome-free design </a:t>
            </a:r>
            <a:r>
              <a:rPr lang="en-US" altLang="en-US">
                <a:solidFill>
                  <a:schemeClr val="bg1"/>
                </a:solidFill>
              </a:rPr>
              <a:t>design”).</a:t>
            </a:r>
          </a:p>
        </p:txBody>
      </p:sp>
      <p:sp>
        <p:nvSpPr>
          <p:cNvPr id="2" name="Slide Number Placeholder 1">
            <a:extLst>
              <a:ext uri="{FF2B5EF4-FFF2-40B4-BE49-F238E27FC236}">
                <a16:creationId xmlns:a16="http://schemas.microsoft.com/office/drawing/2014/main" id="{22DCACF9-CB59-47DD-852A-B3236B6212B5}"/>
              </a:ext>
            </a:extLst>
          </p:cNvPr>
          <p:cNvSpPr>
            <a:spLocks noGrp="1"/>
          </p:cNvSpPr>
          <p:nvPr>
            <p:ph type="sldNum" sz="quarter" idx="12"/>
          </p:nvPr>
        </p:nvSpPr>
        <p:spPr/>
        <p:txBody>
          <a:bodyPr/>
          <a:lstStyle/>
          <a:p>
            <a:fld id="{3877799C-1079-49AF-88F9-637B39F437C0}"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5106" name="Title 1">
            <a:extLst>
              <a:ext uri="{FF2B5EF4-FFF2-40B4-BE49-F238E27FC236}">
                <a16:creationId xmlns:a16="http://schemas.microsoft.com/office/drawing/2014/main" id="{D48DB8EF-25FF-4AD6-93D8-6176651B7648}"/>
              </a:ext>
            </a:extLst>
          </p:cNvPr>
          <p:cNvSpPr>
            <a:spLocks noGrp="1"/>
          </p:cNvSpPr>
          <p:nvPr>
            <p:ph type="title"/>
          </p:nvPr>
        </p:nvSpPr>
        <p:spPr>
          <a:xfrm>
            <a:off x="2044700" y="304800"/>
            <a:ext cx="8610600" cy="868363"/>
          </a:xfrm>
        </p:spPr>
        <p:txBody>
          <a:bodyPr/>
          <a:lstStyle/>
          <a:p>
            <a:pPr algn="ctr" eaLnBrk="1" hangingPunct="1"/>
            <a:r>
              <a:rPr lang="en-US" altLang="en-US" dirty="0">
                <a:solidFill>
                  <a:srgbClr val="3333FF"/>
                </a:solidFill>
                <a:latin typeface="+mn-lt"/>
              </a:rPr>
              <a:t>PS Design Protocol</a:t>
            </a:r>
          </a:p>
        </p:txBody>
      </p:sp>
      <p:sp>
        <p:nvSpPr>
          <p:cNvPr id="13315" name="Content Placeholder 2">
            <a:extLst>
              <a:ext uri="{FF2B5EF4-FFF2-40B4-BE49-F238E27FC236}">
                <a16:creationId xmlns:a16="http://schemas.microsoft.com/office/drawing/2014/main" id="{C468533F-BDEE-4180-9425-0549A62FF3EC}"/>
              </a:ext>
            </a:extLst>
          </p:cNvPr>
          <p:cNvSpPr>
            <a:spLocks noGrp="1"/>
          </p:cNvSpPr>
          <p:nvPr>
            <p:ph idx="1"/>
          </p:nvPr>
        </p:nvSpPr>
        <p:spPr>
          <a:xfrm>
            <a:off x="1143000" y="1600200"/>
            <a:ext cx="9753600" cy="4800600"/>
          </a:xfrm>
        </p:spPr>
        <p:txBody>
          <a:bodyPr rtlCol="0">
            <a:normAutofit/>
          </a:bodyPr>
          <a:lstStyle/>
          <a:p>
            <a:pPr marL="857250" lvl="1" indent="-457200" eaLnBrk="1" fontAlgn="auto" hangingPunct="1">
              <a:spcAft>
                <a:spcPts val="0"/>
              </a:spcAft>
              <a:buFont typeface="Arial" panose="020B0604020202020204" pitchFamily="34" charset="0"/>
              <a:buChar char="•"/>
              <a:defRPr/>
            </a:pPr>
            <a:r>
              <a:rPr lang="en-US" sz="3200" dirty="0"/>
              <a:t>Identified an independent statistician to conduct propensity score design</a:t>
            </a:r>
          </a:p>
          <a:p>
            <a:pPr marL="857250" lvl="1" indent="-457200" eaLnBrk="1" fontAlgn="auto" hangingPunct="1">
              <a:spcAft>
                <a:spcPts val="0"/>
              </a:spcAft>
              <a:buFont typeface="Arial" panose="020B0604020202020204" pitchFamily="34" charset="0"/>
              <a:buChar char="•"/>
              <a:defRPr/>
            </a:pPr>
            <a:endParaRPr lang="en-US" sz="3200" dirty="0"/>
          </a:p>
          <a:p>
            <a:pPr marL="857250" lvl="1" indent="-457200" eaLnBrk="1" fontAlgn="auto" hangingPunct="1">
              <a:spcAft>
                <a:spcPts val="0"/>
              </a:spcAft>
              <a:buFont typeface="Arial" panose="020B0604020202020204" pitchFamily="34" charset="0"/>
              <a:buChar char="•"/>
              <a:defRPr/>
            </a:pPr>
            <a:r>
              <a:rPr lang="en-US" sz="3200" dirty="0"/>
              <a:t>Outcome-free: stipulated in the protocol that the statistician who will conduct propensity score design would not have access to outcome data before the design is finalized</a:t>
            </a:r>
          </a:p>
          <a:p>
            <a:pPr marL="400050" lvl="1" indent="0" eaLnBrk="1" fontAlgn="auto" hangingPunct="1">
              <a:spcAft>
                <a:spcPts val="0"/>
              </a:spcAft>
              <a:buFont typeface="Arial" panose="020B0604020202020204" pitchFamily="34" charset="0"/>
              <a:buNone/>
              <a:defRPr/>
            </a:pPr>
            <a:endParaRPr lang="en-US" sz="3600" dirty="0"/>
          </a:p>
          <a:p>
            <a:pPr marL="400050" lvl="1" indent="0" eaLnBrk="1" fontAlgn="auto" hangingPunct="1">
              <a:spcAft>
                <a:spcPts val="0"/>
              </a:spcAft>
              <a:buFont typeface="Arial" panose="020B0604020202020204" pitchFamily="34" charset="0"/>
              <a:buNone/>
              <a:defRPr/>
            </a:pPr>
            <a:endParaRPr lang="en-US" dirty="0"/>
          </a:p>
          <a:p>
            <a:pPr marL="857250" lvl="1" indent="-457200" eaLnBrk="1" fontAlgn="auto" hangingPunct="1">
              <a:spcAft>
                <a:spcPts val="0"/>
              </a:spcAft>
              <a:defRPr/>
            </a:pPr>
            <a:endParaRPr lang="en-US" dirty="0"/>
          </a:p>
        </p:txBody>
      </p:sp>
      <p:sp>
        <p:nvSpPr>
          <p:cNvPr id="175108" name="Slide Number Placeholder 2">
            <a:extLst>
              <a:ext uri="{FF2B5EF4-FFF2-40B4-BE49-F238E27FC236}">
                <a16:creationId xmlns:a16="http://schemas.microsoft.com/office/drawing/2014/main" id="{368225AD-37D2-4C40-A1B2-1BEFF1AA4E11}"/>
              </a:ext>
            </a:extLst>
          </p:cNvPr>
          <p:cNvSpPr>
            <a:spLocks noGrp="1" noChangeArrowheads="1"/>
          </p:cNvSpPr>
          <p:nvPr>
            <p:ph type="sldNum" sz="quarter" idx="4294967295"/>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defTabSz="914400" eaLnBrk="0" hangingPunct="0">
              <a:spcBef>
                <a:spcPct val="0"/>
              </a:spcBef>
              <a:buFont typeface="Arial" panose="020B0604020202020204" pitchFamily="34" charset="0"/>
              <a:buNone/>
            </a:pPr>
            <a:fld id="{020D9183-716D-435C-BA63-7001FCF2711B}" type="slidenum">
              <a:rPr lang="en-US" altLang="en-US" sz="1200" smtClean="0">
                <a:solidFill>
                  <a:srgbClr val="FFFFFF"/>
                </a:solidFill>
                <a:cs typeface="Arial" panose="020B0604020202020204" pitchFamily="34" charset="0"/>
              </a:rPr>
              <a:pPr algn="l" defTabSz="914400" eaLnBrk="0" hangingPunct="0">
                <a:spcBef>
                  <a:spcPct val="0"/>
                </a:spcBef>
                <a:buFont typeface="Arial" panose="020B0604020202020204" pitchFamily="34" charset="0"/>
                <a:buNone/>
              </a:pPr>
              <a:t>35</a:t>
            </a:fld>
            <a:endParaRPr lang="en-US" altLang="en-US" sz="1200">
              <a:solidFill>
                <a:srgbClr val="FFFFFF"/>
              </a:solidFill>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7154" name="Title 1">
            <a:extLst>
              <a:ext uri="{FF2B5EF4-FFF2-40B4-BE49-F238E27FC236}">
                <a16:creationId xmlns:a16="http://schemas.microsoft.com/office/drawing/2014/main" id="{14296B61-69C6-4C82-A8A8-16BDAE08CA85}"/>
              </a:ext>
            </a:extLst>
          </p:cNvPr>
          <p:cNvSpPr>
            <a:spLocks noGrp="1"/>
          </p:cNvSpPr>
          <p:nvPr>
            <p:ph type="title"/>
          </p:nvPr>
        </p:nvSpPr>
        <p:spPr>
          <a:xfrm>
            <a:off x="1841500" y="457200"/>
            <a:ext cx="8509000" cy="925513"/>
          </a:xfrm>
        </p:spPr>
        <p:txBody>
          <a:bodyPr/>
          <a:lstStyle/>
          <a:p>
            <a:pPr algn="ctr" eaLnBrk="1" hangingPunct="1"/>
            <a:r>
              <a:rPr lang="en-US" altLang="en-US" dirty="0">
                <a:solidFill>
                  <a:srgbClr val="3333FF"/>
                </a:solidFill>
                <a:latin typeface="+mn-lt"/>
              </a:rPr>
              <a:t>PS Design Implementation</a:t>
            </a:r>
          </a:p>
        </p:txBody>
      </p:sp>
      <p:sp>
        <p:nvSpPr>
          <p:cNvPr id="177155" name="Content Placeholder 2">
            <a:extLst>
              <a:ext uri="{FF2B5EF4-FFF2-40B4-BE49-F238E27FC236}">
                <a16:creationId xmlns:a16="http://schemas.microsoft.com/office/drawing/2014/main" id="{26DDF421-F2DB-45E6-874B-AF4C6CA7E23E}"/>
              </a:ext>
            </a:extLst>
          </p:cNvPr>
          <p:cNvSpPr>
            <a:spLocks noGrp="1"/>
          </p:cNvSpPr>
          <p:nvPr>
            <p:ph idx="1"/>
          </p:nvPr>
        </p:nvSpPr>
        <p:spPr>
          <a:xfrm>
            <a:off x="1219200" y="1525588"/>
            <a:ext cx="9601200" cy="5029200"/>
          </a:xfrm>
        </p:spPr>
        <p:txBody>
          <a:bodyPr/>
          <a:lstStyle/>
          <a:p>
            <a:pPr eaLnBrk="1" hangingPunct="1"/>
            <a:r>
              <a:rPr lang="en-US" altLang="en-US"/>
              <a:t>Treatment arm patients enrolled</a:t>
            </a:r>
          </a:p>
          <a:p>
            <a:pPr eaLnBrk="1" hangingPunct="1"/>
            <a:r>
              <a:rPr lang="en-US" altLang="en-US"/>
              <a:t>Baseline covariate data cleaned &amp; locked</a:t>
            </a:r>
          </a:p>
          <a:p>
            <a:pPr eaLnBrk="1" hangingPunct="1"/>
            <a:r>
              <a:rPr lang="en-US" altLang="en-US"/>
              <a:t>Covariate data sent to Independent statistician </a:t>
            </a:r>
          </a:p>
          <a:p>
            <a:pPr eaLnBrk="1" hangingPunct="1"/>
            <a:r>
              <a:rPr lang="en-US" altLang="en-US"/>
              <a:t>The independent statistician</a:t>
            </a:r>
          </a:p>
          <a:p>
            <a:pPr lvl="1" eaLnBrk="1" hangingPunct="1"/>
            <a:r>
              <a:rPr lang="en-US" altLang="en-US"/>
              <a:t>Ran PS modeling</a:t>
            </a:r>
          </a:p>
          <a:p>
            <a:pPr lvl="1" eaLnBrk="1" hangingPunct="1"/>
            <a:r>
              <a:rPr lang="en-US" altLang="en-US"/>
              <a:t>Assessed covariate balance</a:t>
            </a:r>
          </a:p>
          <a:p>
            <a:pPr eaLnBrk="1" hangingPunct="1"/>
            <a:r>
              <a:rPr lang="en-US" altLang="en-US"/>
              <a:t>The independent statistician then submitted the PS design to FDA and Sponsor</a:t>
            </a:r>
          </a:p>
        </p:txBody>
      </p:sp>
      <p:sp>
        <p:nvSpPr>
          <p:cNvPr id="177156" name="Slide Number Placeholder 1">
            <a:extLst>
              <a:ext uri="{FF2B5EF4-FFF2-40B4-BE49-F238E27FC236}">
                <a16:creationId xmlns:a16="http://schemas.microsoft.com/office/drawing/2014/main" id="{68D4D45D-1173-46B9-BD2A-9CA000736EC6}"/>
              </a:ext>
            </a:extLst>
          </p:cNvPr>
          <p:cNvSpPr>
            <a:spLocks noGrp="1" noChangeArrowheads="1"/>
          </p:cNvSpPr>
          <p:nvPr>
            <p:ph type="sldNum" sz="quarter" idx="4294967295"/>
          </p:nvPr>
        </p:nvSpPr>
        <p:spPr bwMode="auto">
          <a:xfrm>
            <a:off x="8737600" y="6356350"/>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defTabSz="914400" eaLnBrk="0" hangingPunct="0">
              <a:spcBef>
                <a:spcPct val="0"/>
              </a:spcBef>
              <a:buFont typeface="Arial" panose="020B0604020202020204" pitchFamily="34" charset="0"/>
              <a:buNone/>
            </a:pPr>
            <a:fld id="{88D6FB01-0830-4484-982A-2103D3318F7C}" type="slidenum">
              <a:rPr lang="en-US" altLang="en-US" sz="1200" smtClean="0">
                <a:solidFill>
                  <a:srgbClr val="FFFFFF"/>
                </a:solidFill>
                <a:cs typeface="Arial" panose="020B0604020202020204" pitchFamily="34" charset="0"/>
              </a:rPr>
              <a:pPr algn="l" defTabSz="914400" eaLnBrk="0" hangingPunct="0">
                <a:spcBef>
                  <a:spcPct val="0"/>
                </a:spcBef>
                <a:buFont typeface="Arial" panose="020B0604020202020204" pitchFamily="34" charset="0"/>
                <a:buNone/>
              </a:pPr>
              <a:t>36</a:t>
            </a:fld>
            <a:endParaRPr lang="en-US" altLang="en-US" sz="1200">
              <a:solidFill>
                <a:srgbClr val="FFFFFF"/>
              </a:solidFill>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id="{87CCA3D3-E3C0-4183-95A5-A17D54CF4DED}"/>
              </a:ext>
            </a:extLst>
          </p:cNvPr>
          <p:cNvSpPr>
            <a:spLocks noGrp="1"/>
          </p:cNvSpPr>
          <p:nvPr>
            <p:ph type="title"/>
          </p:nvPr>
        </p:nvSpPr>
        <p:spPr>
          <a:xfrm>
            <a:off x="1841500" y="561975"/>
            <a:ext cx="8509000" cy="576263"/>
          </a:xfrm>
        </p:spPr>
        <p:txBody>
          <a:bodyPr>
            <a:normAutofit fontScale="90000"/>
          </a:bodyPr>
          <a:lstStyle/>
          <a:p>
            <a:pPr algn="ctr"/>
            <a:r>
              <a:rPr lang="en-US" altLang="en-US" dirty="0">
                <a:solidFill>
                  <a:srgbClr val="3333FF"/>
                </a:solidFill>
                <a:latin typeface="+mn-lt"/>
                <a:cs typeface="Times New Roman" panose="02020603050405020304" pitchFamily="18" charset="0"/>
              </a:rPr>
              <a:t>Today’s Focus</a:t>
            </a:r>
          </a:p>
        </p:txBody>
      </p:sp>
      <p:sp>
        <p:nvSpPr>
          <p:cNvPr id="30723" name="Content Placeholder 2">
            <a:extLst>
              <a:ext uri="{FF2B5EF4-FFF2-40B4-BE49-F238E27FC236}">
                <a16:creationId xmlns:a16="http://schemas.microsoft.com/office/drawing/2014/main" id="{3D1E834C-E2B1-4D7E-B62A-A47A0EB7B6DE}"/>
              </a:ext>
            </a:extLst>
          </p:cNvPr>
          <p:cNvSpPr>
            <a:spLocks noGrp="1"/>
          </p:cNvSpPr>
          <p:nvPr>
            <p:ph idx="1"/>
          </p:nvPr>
        </p:nvSpPr>
        <p:spPr>
          <a:xfrm>
            <a:off x="1181100" y="1397358"/>
            <a:ext cx="9829800" cy="4772025"/>
          </a:xfrm>
          <a:solidFill>
            <a:schemeClr val="bg1">
              <a:lumMod val="95000"/>
            </a:schemeClr>
          </a:solidFill>
          <a:extLst/>
        </p:spPr>
        <p:txBody>
          <a:bodyPr/>
          <a:lstStyle/>
          <a:p>
            <a:pPr marL="0" indent="0">
              <a:buFont typeface="Arial" panose="020B0604020202020204" pitchFamily="34" charset="0"/>
              <a:buNone/>
              <a:defRPr/>
            </a:pPr>
            <a:endParaRPr lang="en-US" altLang="en-US" sz="1000" dirty="0">
              <a:cs typeface="Times New Roman" panose="02020603050405020304" pitchFamily="18" charset="0"/>
            </a:endParaRPr>
          </a:p>
          <a:p>
            <a:pPr>
              <a:defRPr/>
            </a:pPr>
            <a:r>
              <a:rPr lang="en-US" altLang="en-US" dirty="0">
                <a:latin typeface="+mj-lt"/>
                <a:cs typeface="Times New Roman" panose="02020603050405020304" pitchFamily="18" charset="0"/>
              </a:rPr>
              <a:t>Streamline clinical evidence using Propensity score-based methods in prospective investigational study</a:t>
            </a:r>
          </a:p>
          <a:p>
            <a:pPr marL="0" indent="0">
              <a:buFont typeface="Arial" panose="020B0604020202020204" pitchFamily="34" charset="0"/>
              <a:buNone/>
              <a:defRPr/>
            </a:pPr>
            <a:endParaRPr lang="en-US" altLang="en-US" dirty="0">
              <a:latin typeface="+mj-lt"/>
              <a:cs typeface="Times New Roman" panose="02020603050405020304" pitchFamily="18" charset="0"/>
            </a:endParaRPr>
          </a:p>
          <a:p>
            <a:pPr marL="0" indent="0">
              <a:buFont typeface="Arial" panose="020B0604020202020204" pitchFamily="34" charset="0"/>
              <a:buNone/>
              <a:defRPr/>
            </a:pPr>
            <a:r>
              <a:rPr lang="en-US" altLang="en-US" dirty="0">
                <a:latin typeface="+mj-lt"/>
                <a:cs typeface="Times New Roman" panose="02020603050405020304" pitchFamily="18" charset="0"/>
              </a:rPr>
              <a:t>     1. To construct control group using External Data</a:t>
            </a:r>
            <a:endParaRPr lang="en-US" altLang="en-US" sz="1000" dirty="0">
              <a:latin typeface="+mj-lt"/>
              <a:cs typeface="Times New Roman" panose="02020603050405020304" pitchFamily="18" charset="0"/>
            </a:endParaRPr>
          </a:p>
          <a:p>
            <a:pPr marL="457200" lvl="1" indent="0">
              <a:buFont typeface="Arial" panose="020B0604020202020204" pitchFamily="34" charset="0"/>
              <a:buNone/>
              <a:defRPr/>
            </a:pPr>
            <a:r>
              <a:rPr lang="en-US" altLang="en-US" dirty="0">
                <a:latin typeface="+mj-lt"/>
                <a:cs typeface="Times New Roman" panose="02020603050405020304" pitchFamily="18" charset="0"/>
              </a:rPr>
              <a:t>2.  To augment clinical study using External Data</a:t>
            </a:r>
          </a:p>
          <a:p>
            <a:pPr marL="1657350" lvl="3" indent="-342900">
              <a:buFont typeface="Wingdings" panose="05000000000000000000" pitchFamily="2" charset="2"/>
              <a:buChar char="§"/>
              <a:defRPr/>
            </a:pPr>
            <a:endParaRPr lang="en-US" altLang="en-US" sz="2400" dirty="0">
              <a:solidFill>
                <a:srgbClr val="3333FF"/>
              </a:solidFill>
              <a:highlight>
                <a:srgbClr val="FFFF00"/>
              </a:highlight>
              <a:latin typeface="+mj-lt"/>
              <a:cs typeface="Times New Roman" panose="02020603050405020304" pitchFamily="18" charset="0"/>
            </a:endParaRPr>
          </a:p>
          <a:p>
            <a:pPr marL="1428750" lvl="2" indent="-571500">
              <a:defRPr/>
            </a:pPr>
            <a:r>
              <a:rPr lang="en-US" altLang="en-US" sz="2800" dirty="0">
                <a:solidFill>
                  <a:srgbClr val="3333FF"/>
                </a:solidFill>
                <a:latin typeface="+mj-lt"/>
                <a:cs typeface="Times New Roman" panose="02020603050405020304" pitchFamily="18" charset="0"/>
              </a:rPr>
              <a:t>Propensity Score-Integrated Approaches</a:t>
            </a:r>
            <a:endParaRPr lang="en-US" altLang="en-US" sz="2800" dirty="0">
              <a:latin typeface="+mj-lt"/>
              <a:cs typeface="Times New Roman" panose="02020603050405020304" pitchFamily="18" charset="0"/>
            </a:endParaRPr>
          </a:p>
          <a:p>
            <a:pPr marL="971550" lvl="1" indent="-514350">
              <a:buFont typeface="Arial" panose="020B0604020202020204" pitchFamily="34" charset="0"/>
              <a:buAutoNum type="arabicPeriod"/>
              <a:defRPr/>
            </a:pPr>
            <a:endParaRPr lang="en-US" altLang="en-US" sz="800" dirty="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C1819AE-8223-4BD6-95C7-179FA8ED589D}"/>
              </a:ext>
            </a:extLst>
          </p:cNvPr>
          <p:cNvSpPr>
            <a:spLocks noGrp="1"/>
          </p:cNvSpPr>
          <p:nvPr>
            <p:ph type="sldNum" sz="quarter" idx="12"/>
          </p:nvPr>
        </p:nvSpPr>
        <p:spPr/>
        <p:txBody>
          <a:bodyPr/>
          <a:lstStyle/>
          <a:p>
            <a:fld id="{3877799C-1079-49AF-88F9-637B39F437C0}"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1250" name="Title 1">
            <a:extLst>
              <a:ext uri="{FF2B5EF4-FFF2-40B4-BE49-F238E27FC236}">
                <a16:creationId xmlns:a16="http://schemas.microsoft.com/office/drawing/2014/main" id="{59AF32FE-16AC-48E2-A079-8F5DCE2C3563}"/>
              </a:ext>
            </a:extLst>
          </p:cNvPr>
          <p:cNvSpPr>
            <a:spLocks noGrp="1"/>
          </p:cNvSpPr>
          <p:nvPr>
            <p:ph type="title"/>
          </p:nvPr>
        </p:nvSpPr>
        <p:spPr>
          <a:xfrm>
            <a:off x="647700" y="492125"/>
            <a:ext cx="9764713" cy="896938"/>
          </a:xfrm>
        </p:spPr>
        <p:txBody>
          <a:bodyPr>
            <a:normAutofit fontScale="90000"/>
          </a:bodyPr>
          <a:lstStyle/>
          <a:p>
            <a:pPr algn="ctr"/>
            <a:r>
              <a:rPr lang="en-US" altLang="en-US" sz="3200" dirty="0">
                <a:solidFill>
                  <a:srgbClr val="3333FF"/>
                </a:solidFill>
                <a:latin typeface="+mn-lt"/>
                <a:cs typeface="Times New Roman" panose="02020603050405020304" pitchFamily="18" charset="0"/>
              </a:rPr>
              <a:t>Propensity Score-Integrated Approaches</a:t>
            </a:r>
            <a:br>
              <a:rPr lang="en-US" altLang="en-US" sz="3200" dirty="0">
                <a:solidFill>
                  <a:srgbClr val="3333FF"/>
                </a:solidFill>
                <a:latin typeface="+mn-lt"/>
                <a:cs typeface="Times New Roman" panose="02020603050405020304" pitchFamily="18" charset="0"/>
              </a:rPr>
            </a:br>
            <a:r>
              <a:rPr lang="en-US" altLang="en-US" sz="2800" dirty="0">
                <a:solidFill>
                  <a:srgbClr val="C00000"/>
                </a:solidFill>
                <a:latin typeface="+mn-lt"/>
                <a:cs typeface="Times New Roman" panose="02020603050405020304" pitchFamily="18" charset="0"/>
              </a:rPr>
              <a:t>PS + PP; PS + CL</a:t>
            </a:r>
          </a:p>
        </p:txBody>
      </p:sp>
      <p:sp>
        <p:nvSpPr>
          <p:cNvPr id="3" name="Content Placeholder 2">
            <a:extLst>
              <a:ext uri="{FF2B5EF4-FFF2-40B4-BE49-F238E27FC236}">
                <a16:creationId xmlns:a16="http://schemas.microsoft.com/office/drawing/2014/main" id="{A68C76B0-D277-43EC-AB9C-1DBCB177A089}"/>
              </a:ext>
            </a:extLst>
          </p:cNvPr>
          <p:cNvSpPr>
            <a:spLocks noGrp="1"/>
          </p:cNvSpPr>
          <p:nvPr>
            <p:ph idx="1"/>
          </p:nvPr>
        </p:nvSpPr>
        <p:spPr>
          <a:xfrm>
            <a:off x="1143000" y="1538288"/>
            <a:ext cx="9231313" cy="2576512"/>
          </a:xfrm>
        </p:spPr>
        <p:txBody>
          <a:bodyPr/>
          <a:lstStyle/>
          <a:p>
            <a:pPr>
              <a:defRPr/>
            </a:pPr>
            <a:r>
              <a:rPr lang="en-US" altLang="en-US" sz="2400" dirty="0">
                <a:latin typeface="Times New Roman" panose="02020603050405020304" pitchFamily="18" charset="0"/>
                <a:cs typeface="Times New Roman" panose="02020603050405020304" pitchFamily="18" charset="0"/>
              </a:rPr>
              <a:t>PS -&gt; </a:t>
            </a:r>
            <a:r>
              <a:rPr lang="en-US" altLang="en-US" sz="2400" dirty="0">
                <a:solidFill>
                  <a:srgbClr val="3333FF"/>
                </a:solidFill>
                <a:latin typeface="Times New Roman" panose="02020603050405020304" pitchFamily="18" charset="0"/>
                <a:cs typeface="Times New Roman" panose="02020603050405020304" pitchFamily="18" charset="0"/>
              </a:rPr>
              <a:t>Study design</a:t>
            </a:r>
          </a:p>
          <a:p>
            <a:pPr marL="0" indent="0">
              <a:buFont typeface="Arial" panose="020B0604020202020204" pitchFamily="34" charset="0"/>
              <a:buNone/>
              <a:defRPr/>
            </a:pPr>
            <a:endParaRPr lang="en-US" altLang="en-US" sz="800" dirty="0">
              <a:solidFill>
                <a:srgbClr val="3333F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800" dirty="0">
              <a:solidFill>
                <a:srgbClr val="3333FF"/>
              </a:solidFill>
              <a:latin typeface="Times New Roman" panose="02020603050405020304" pitchFamily="18" charset="0"/>
              <a:cs typeface="Times New Roman" panose="02020603050405020304" pitchFamily="18" charset="0"/>
            </a:endParaRPr>
          </a:p>
          <a:p>
            <a:pPr>
              <a:defRPr/>
            </a:pPr>
            <a:r>
              <a:rPr lang="en-US" altLang="en-US" sz="2400" dirty="0">
                <a:latin typeface="Times New Roman" panose="02020603050405020304" pitchFamily="18" charset="0"/>
                <a:cs typeface="Times New Roman" panose="02020603050405020304" pitchFamily="18" charset="0"/>
              </a:rPr>
              <a:t>PP and CL -&gt;  </a:t>
            </a:r>
            <a:r>
              <a:rPr lang="en-US" altLang="en-US" sz="2400" dirty="0">
                <a:solidFill>
                  <a:srgbClr val="3333FF"/>
                </a:solidFill>
                <a:latin typeface="Times New Roman" panose="02020603050405020304" pitchFamily="18" charset="0"/>
                <a:cs typeface="Times New Roman" panose="02020603050405020304" pitchFamily="18" charset="0"/>
              </a:rPr>
              <a:t>Outcome data analysis</a:t>
            </a:r>
          </a:p>
          <a:p>
            <a:pPr marL="0"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lvl="1">
              <a:defRPr/>
            </a:pPr>
            <a:r>
              <a:rPr lang="en-US" altLang="en-US" sz="2400" dirty="0">
                <a:latin typeface="Times New Roman" panose="02020603050405020304" pitchFamily="18" charset="0"/>
                <a:cs typeface="Times New Roman" panose="02020603050405020304" pitchFamily="18" charset="0"/>
              </a:rPr>
              <a:t>There is a discounting parameter </a:t>
            </a:r>
            <a:r>
              <a:rPr lang="el-GR" b="1" i="1" dirty="0">
                <a:solidFill>
                  <a:srgbClr val="C00000"/>
                </a:solidFill>
                <a:latin typeface="Times New Roman" panose="02020603050405020304" pitchFamily="18" charset="0"/>
                <a:cs typeface="Times New Roman" panose="02020603050405020304" pitchFamily="18" charset="0"/>
              </a:rPr>
              <a:t>α</a:t>
            </a:r>
            <a:r>
              <a:rPr lang="en-US" sz="2400" i="1" dirty="0">
                <a:solidFill>
                  <a:srgbClr val="C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 formulation. </a:t>
            </a:r>
          </a:p>
          <a:p>
            <a:pPr lvl="1">
              <a:defRPr/>
            </a:pPr>
            <a:r>
              <a:rPr lang="el-GR" b="1" i="1" dirty="0">
                <a:solidFill>
                  <a:srgbClr val="C00000"/>
                </a:solidFill>
                <a:latin typeface="Times New Roman" panose="02020603050405020304" pitchFamily="18" charset="0"/>
                <a:cs typeface="Times New Roman" panose="02020603050405020304" pitchFamily="18" charset="0"/>
              </a:rPr>
              <a:t>α</a:t>
            </a:r>
            <a:r>
              <a:rPr lang="el-GR"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ontrols </a:t>
            </a:r>
            <a:r>
              <a:rPr lang="en-US" sz="2400" dirty="0">
                <a:solidFill>
                  <a:srgbClr val="3333FF"/>
                </a:solidFill>
                <a:latin typeface="Times New Roman" panose="02020603050405020304" pitchFamily="18" charset="0"/>
                <a:cs typeface="Times New Roman" panose="02020603050405020304" pitchFamily="18" charset="0"/>
              </a:rPr>
              <a:t>how much info. to borrow from a patient.</a:t>
            </a:r>
          </a:p>
          <a:p>
            <a:pPr marL="457200" lvl="1" indent="0">
              <a:buFont typeface="Arial" panose="020B0604020202020204" pitchFamily="34" charset="0"/>
              <a:buNone/>
              <a:defRPr/>
            </a:pPr>
            <a:endParaRPr lang="en-US" sz="800" baseline="-25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54A51207-959B-4202-9F21-4E4B46CA77BC}"/>
              </a:ext>
            </a:extLst>
          </p:cNvPr>
          <p:cNvSpPr/>
          <p:nvPr/>
        </p:nvSpPr>
        <p:spPr>
          <a:xfrm>
            <a:off x="5119688" y="4635500"/>
            <a:ext cx="1262062" cy="1279525"/>
          </a:xfrm>
          <a:prstGeom prst="ellipse">
            <a:avLst/>
          </a:prstGeom>
          <a:solidFill>
            <a:srgbClr val="FEB7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Oval 4">
            <a:extLst>
              <a:ext uri="{FF2B5EF4-FFF2-40B4-BE49-F238E27FC236}">
                <a16:creationId xmlns:a16="http://schemas.microsoft.com/office/drawing/2014/main" id="{7DC2A9B5-7AD0-4A30-AB0E-802AC8A59F9C}"/>
              </a:ext>
            </a:extLst>
          </p:cNvPr>
          <p:cNvSpPr/>
          <p:nvPr/>
        </p:nvSpPr>
        <p:spPr>
          <a:xfrm>
            <a:off x="3121025" y="4664075"/>
            <a:ext cx="1262063" cy="1279525"/>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Oval 5">
            <a:extLst>
              <a:ext uri="{FF2B5EF4-FFF2-40B4-BE49-F238E27FC236}">
                <a16:creationId xmlns:a16="http://schemas.microsoft.com/office/drawing/2014/main" id="{40F7457E-9DC7-4971-87A3-D5CC37D7CF53}"/>
              </a:ext>
            </a:extLst>
          </p:cNvPr>
          <p:cNvSpPr/>
          <p:nvPr/>
        </p:nvSpPr>
        <p:spPr>
          <a:xfrm>
            <a:off x="7272338" y="4635500"/>
            <a:ext cx="1262062" cy="1279525"/>
          </a:xfrm>
          <a:prstGeom prst="ellipse">
            <a:avLst/>
          </a:prstGeom>
          <a:solidFill>
            <a:srgbClr val="FEB7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1255" name="TextBox 6">
            <a:extLst>
              <a:ext uri="{FF2B5EF4-FFF2-40B4-BE49-F238E27FC236}">
                <a16:creationId xmlns:a16="http://schemas.microsoft.com/office/drawing/2014/main" id="{B0EA22C3-227E-40CD-BB66-153DC0ECD246}"/>
              </a:ext>
            </a:extLst>
          </p:cNvPr>
          <p:cNvSpPr txBox="1">
            <a:spLocks noChangeArrowheads="1"/>
          </p:cNvSpPr>
          <p:nvPr/>
        </p:nvSpPr>
        <p:spPr bwMode="auto">
          <a:xfrm>
            <a:off x="3371850" y="4267200"/>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l-GR" altLang="en-US" sz="1800">
                <a:solidFill>
                  <a:srgbClr val="000000"/>
                </a:solidFill>
                <a:latin typeface="Arial Unicode MS" panose="020B0604020202020204" pitchFamily="34" charset="-128"/>
                <a:ea typeface="Arial Unicode MS" panose="020B0604020202020204" pitchFamily="34" charset="-128"/>
              </a:rPr>
              <a:t>α</a:t>
            </a:r>
            <a:r>
              <a:rPr lang="en-US" altLang="en-US" sz="1800">
                <a:solidFill>
                  <a:srgbClr val="000000"/>
                </a:solidFill>
                <a:latin typeface="Arial Unicode MS" panose="020B0604020202020204" pitchFamily="34" charset="-128"/>
                <a:ea typeface="Arial Unicode MS" panose="020B0604020202020204" pitchFamily="34" charset="-128"/>
              </a:rPr>
              <a:t> = 0</a:t>
            </a:r>
            <a:endParaRPr lang="en-US" altLang="en-US" sz="1800">
              <a:solidFill>
                <a:srgbClr val="000000"/>
              </a:solidFill>
              <a:latin typeface="Times New Roman" panose="02020603050405020304" pitchFamily="18" charset="0"/>
              <a:ea typeface="Arial Unicode MS" panose="020B0604020202020204" pitchFamily="34" charset="-128"/>
            </a:endParaRPr>
          </a:p>
        </p:txBody>
      </p:sp>
      <p:sp>
        <p:nvSpPr>
          <p:cNvPr id="181256" name="TextBox 7">
            <a:extLst>
              <a:ext uri="{FF2B5EF4-FFF2-40B4-BE49-F238E27FC236}">
                <a16:creationId xmlns:a16="http://schemas.microsoft.com/office/drawing/2014/main" id="{AFDE0540-8B65-4F0B-9F58-3FCC0ED1A1F0}"/>
              </a:ext>
            </a:extLst>
          </p:cNvPr>
          <p:cNvSpPr txBox="1">
            <a:spLocks noChangeArrowheads="1"/>
          </p:cNvSpPr>
          <p:nvPr/>
        </p:nvSpPr>
        <p:spPr bwMode="auto">
          <a:xfrm>
            <a:off x="5370513" y="4267200"/>
            <a:ext cx="762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l-GR" altLang="en-US" sz="1800">
                <a:solidFill>
                  <a:srgbClr val="000000"/>
                </a:solidFill>
                <a:latin typeface="Arial Unicode MS" panose="020B0604020202020204" pitchFamily="34" charset="-128"/>
                <a:ea typeface="Arial Unicode MS" panose="020B0604020202020204" pitchFamily="34" charset="-128"/>
              </a:rPr>
              <a:t>α</a:t>
            </a:r>
            <a:r>
              <a:rPr lang="en-US" altLang="en-US" sz="1800">
                <a:solidFill>
                  <a:srgbClr val="000000"/>
                </a:solidFill>
                <a:latin typeface="Arial Unicode MS" panose="020B0604020202020204" pitchFamily="34" charset="-128"/>
                <a:ea typeface="Arial Unicode MS" panose="020B0604020202020204" pitchFamily="34" charset="-128"/>
              </a:rPr>
              <a:t> = 1</a:t>
            </a:r>
            <a:endParaRPr lang="en-US" altLang="en-US" sz="1800">
              <a:solidFill>
                <a:srgbClr val="000000"/>
              </a:solidFill>
              <a:latin typeface="Times New Roman" panose="02020603050405020304" pitchFamily="18" charset="0"/>
              <a:ea typeface="Arial Unicode MS" panose="020B0604020202020204" pitchFamily="34" charset="-128"/>
            </a:endParaRPr>
          </a:p>
        </p:txBody>
      </p:sp>
      <p:sp>
        <p:nvSpPr>
          <p:cNvPr id="181257" name="TextBox 8">
            <a:extLst>
              <a:ext uri="{FF2B5EF4-FFF2-40B4-BE49-F238E27FC236}">
                <a16:creationId xmlns:a16="http://schemas.microsoft.com/office/drawing/2014/main" id="{F3E80108-90C8-4D23-A087-4C8DE5A4F9AD}"/>
              </a:ext>
            </a:extLst>
          </p:cNvPr>
          <p:cNvSpPr txBox="1">
            <a:spLocks noChangeArrowheads="1"/>
          </p:cNvSpPr>
          <p:nvPr/>
        </p:nvSpPr>
        <p:spPr bwMode="auto">
          <a:xfrm>
            <a:off x="7396163" y="4260850"/>
            <a:ext cx="1012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l-GR" altLang="en-US" sz="1800">
                <a:solidFill>
                  <a:srgbClr val="000000"/>
                </a:solidFill>
                <a:latin typeface="Arial Unicode MS" panose="020B0604020202020204" pitchFamily="34" charset="-128"/>
                <a:ea typeface="Arial Unicode MS" panose="020B0604020202020204" pitchFamily="34" charset="-128"/>
              </a:rPr>
              <a:t>α</a:t>
            </a:r>
            <a:r>
              <a:rPr lang="en-US" altLang="en-US" sz="1800">
                <a:solidFill>
                  <a:srgbClr val="000000"/>
                </a:solidFill>
                <a:latin typeface="Arial Unicode MS" panose="020B0604020202020204" pitchFamily="34" charset="-128"/>
                <a:ea typeface="Arial Unicode MS" panose="020B0604020202020204" pitchFamily="34" charset="-128"/>
              </a:rPr>
              <a:t> = 0.6</a:t>
            </a:r>
            <a:endParaRPr lang="en-US" altLang="en-US" sz="1800">
              <a:solidFill>
                <a:srgbClr val="000000"/>
              </a:solidFill>
              <a:latin typeface="Times New Roman" panose="02020603050405020304" pitchFamily="18" charset="0"/>
              <a:ea typeface="Arial Unicode MS" panose="020B0604020202020204" pitchFamily="34" charset="-128"/>
            </a:endParaRPr>
          </a:p>
        </p:txBody>
      </p:sp>
      <p:sp>
        <p:nvSpPr>
          <p:cNvPr id="181258" name="TextBox 9">
            <a:extLst>
              <a:ext uri="{FF2B5EF4-FFF2-40B4-BE49-F238E27FC236}">
                <a16:creationId xmlns:a16="http://schemas.microsoft.com/office/drawing/2014/main" id="{492E513D-3292-4CD9-99D3-70915A0F576D}"/>
              </a:ext>
            </a:extLst>
          </p:cNvPr>
          <p:cNvSpPr txBox="1">
            <a:spLocks noChangeArrowheads="1"/>
          </p:cNvSpPr>
          <p:nvPr/>
        </p:nvSpPr>
        <p:spPr bwMode="auto">
          <a:xfrm>
            <a:off x="3198813" y="5070475"/>
            <a:ext cx="1106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solidFill>
                  <a:srgbClr val="000000"/>
                </a:solidFill>
                <a:latin typeface="Arial Unicode MS" panose="020B0604020202020204" pitchFamily="34" charset="-128"/>
                <a:ea typeface="Arial Unicode MS" panose="020B0604020202020204" pitchFamily="34" charset="-128"/>
              </a:rPr>
              <a:t>No borrow</a:t>
            </a:r>
            <a:endParaRPr lang="en-US" altLang="en-US" sz="1400">
              <a:solidFill>
                <a:srgbClr val="000000"/>
              </a:solidFill>
              <a:latin typeface="Times New Roman" panose="02020603050405020304" pitchFamily="18" charset="0"/>
              <a:ea typeface="Arial Unicode MS" panose="020B0604020202020204" pitchFamily="34" charset="-128"/>
            </a:endParaRPr>
          </a:p>
        </p:txBody>
      </p:sp>
      <p:sp>
        <p:nvSpPr>
          <p:cNvPr id="181259" name="TextBox 10">
            <a:extLst>
              <a:ext uri="{FF2B5EF4-FFF2-40B4-BE49-F238E27FC236}">
                <a16:creationId xmlns:a16="http://schemas.microsoft.com/office/drawing/2014/main" id="{632EE06D-2EF4-43D1-A1ED-C99C10087A92}"/>
              </a:ext>
            </a:extLst>
          </p:cNvPr>
          <p:cNvSpPr txBox="1">
            <a:spLocks noChangeArrowheads="1"/>
          </p:cNvSpPr>
          <p:nvPr/>
        </p:nvSpPr>
        <p:spPr bwMode="auto">
          <a:xfrm>
            <a:off x="5195888" y="5060950"/>
            <a:ext cx="1106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solidFill>
                  <a:srgbClr val="000000"/>
                </a:solidFill>
                <a:latin typeface="Arial Unicode MS" panose="020B0604020202020204" pitchFamily="34" charset="-128"/>
                <a:ea typeface="Arial Unicode MS" panose="020B0604020202020204" pitchFamily="34" charset="-128"/>
              </a:rPr>
              <a:t>Full borrow</a:t>
            </a:r>
            <a:endParaRPr lang="en-US" altLang="en-US" sz="1400">
              <a:solidFill>
                <a:srgbClr val="000000"/>
              </a:solidFill>
              <a:latin typeface="Times New Roman" panose="02020603050405020304" pitchFamily="18" charset="0"/>
              <a:ea typeface="Arial Unicode MS" panose="020B0604020202020204" pitchFamily="34" charset="-128"/>
            </a:endParaRPr>
          </a:p>
        </p:txBody>
      </p:sp>
      <p:sp>
        <p:nvSpPr>
          <p:cNvPr id="181260" name="TextBox 14">
            <a:extLst>
              <a:ext uri="{FF2B5EF4-FFF2-40B4-BE49-F238E27FC236}">
                <a16:creationId xmlns:a16="http://schemas.microsoft.com/office/drawing/2014/main" id="{4777DFEF-6CAA-4C9B-A884-008822D04E9C}"/>
              </a:ext>
            </a:extLst>
          </p:cNvPr>
          <p:cNvSpPr txBox="1">
            <a:spLocks noChangeArrowheads="1"/>
          </p:cNvSpPr>
          <p:nvPr/>
        </p:nvSpPr>
        <p:spPr bwMode="auto">
          <a:xfrm>
            <a:off x="7643813" y="4953000"/>
            <a:ext cx="1108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solidFill>
                  <a:srgbClr val="000000"/>
                </a:solidFill>
                <a:latin typeface="Arial Unicode MS" panose="020B0604020202020204" pitchFamily="34" charset="-128"/>
                <a:ea typeface="Arial Unicode MS" panose="020B0604020202020204" pitchFamily="34" charset="-128"/>
              </a:rPr>
              <a:t>60% borrow</a:t>
            </a:r>
            <a:endParaRPr lang="en-US" altLang="en-US" sz="1400">
              <a:solidFill>
                <a:srgbClr val="000000"/>
              </a:solidFill>
              <a:latin typeface="Times New Roman" panose="02020603050405020304" pitchFamily="18" charset="0"/>
              <a:ea typeface="Arial Unicode MS" panose="020B0604020202020204" pitchFamily="34" charset="-128"/>
            </a:endParaRPr>
          </a:p>
        </p:txBody>
      </p:sp>
      <p:sp>
        <p:nvSpPr>
          <p:cNvPr id="19" name="Freeform: Shape 18">
            <a:extLst>
              <a:ext uri="{FF2B5EF4-FFF2-40B4-BE49-F238E27FC236}">
                <a16:creationId xmlns:a16="http://schemas.microsoft.com/office/drawing/2014/main" id="{781F14E1-393A-41A1-A8AA-9E3D9D8A8A60}"/>
              </a:ext>
            </a:extLst>
          </p:cNvPr>
          <p:cNvSpPr/>
          <p:nvPr/>
        </p:nvSpPr>
        <p:spPr>
          <a:xfrm>
            <a:off x="7239000" y="4648200"/>
            <a:ext cx="539750" cy="1260475"/>
          </a:xfrm>
          <a:custGeom>
            <a:avLst/>
            <a:gdLst>
              <a:gd name="connsiteX0" fmla="*/ 539667 w 539667"/>
              <a:gd name="connsiteY0" fmla="*/ 0 h 1261110"/>
              <a:gd name="connsiteX1" fmla="*/ 539667 w 539667"/>
              <a:gd name="connsiteY1" fmla="*/ 1261110 h 1261110"/>
              <a:gd name="connsiteX2" fmla="*/ 504129 w 539667"/>
              <a:gd name="connsiteY2" fmla="*/ 1257479 h 1261110"/>
              <a:gd name="connsiteX3" fmla="*/ 0 w 539667"/>
              <a:gd name="connsiteY3" fmla="*/ 630555 h 1261110"/>
              <a:gd name="connsiteX4" fmla="*/ 504129 w 539667"/>
              <a:gd name="connsiteY4" fmla="*/ 3631 h 1261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667" h="1261110">
                <a:moveTo>
                  <a:pt x="539667" y="0"/>
                </a:moveTo>
                <a:lnTo>
                  <a:pt x="539667" y="1261110"/>
                </a:lnTo>
                <a:lnTo>
                  <a:pt x="504129" y="1257479"/>
                </a:lnTo>
                <a:cubicBezTo>
                  <a:pt x="216423" y="1197809"/>
                  <a:pt x="0" y="939799"/>
                  <a:pt x="0" y="630555"/>
                </a:cubicBezTo>
                <a:cubicBezTo>
                  <a:pt x="0" y="321312"/>
                  <a:pt x="216423" y="63302"/>
                  <a:pt x="504129" y="3631"/>
                </a:cubicBez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81262" name="TextBox 15">
            <a:extLst>
              <a:ext uri="{FF2B5EF4-FFF2-40B4-BE49-F238E27FC236}">
                <a16:creationId xmlns:a16="http://schemas.microsoft.com/office/drawing/2014/main" id="{8B26ABAB-C630-4437-BB45-90562A7654C6}"/>
              </a:ext>
            </a:extLst>
          </p:cNvPr>
          <p:cNvSpPr txBox="1">
            <a:spLocks noChangeArrowheads="1"/>
          </p:cNvSpPr>
          <p:nvPr/>
        </p:nvSpPr>
        <p:spPr bwMode="auto">
          <a:xfrm>
            <a:off x="6788150" y="4962525"/>
            <a:ext cx="110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400">
                <a:solidFill>
                  <a:srgbClr val="000000"/>
                </a:solidFill>
                <a:latin typeface="Arial Unicode MS" panose="020B0604020202020204" pitchFamily="34" charset="-128"/>
                <a:ea typeface="Arial Unicode MS" panose="020B0604020202020204" pitchFamily="34" charset="-128"/>
              </a:rPr>
              <a:t>40% discounted</a:t>
            </a:r>
            <a:endParaRPr lang="en-US" altLang="en-US" sz="1400">
              <a:solidFill>
                <a:srgbClr val="000000"/>
              </a:solidFill>
              <a:latin typeface="Times New Roman" panose="02020603050405020304" pitchFamily="18" charset="0"/>
              <a:ea typeface="Arial Unicode MS" panose="020B0604020202020204" pitchFamily="34" charset="-128"/>
            </a:endParaRPr>
          </a:p>
        </p:txBody>
      </p:sp>
      <p:sp>
        <p:nvSpPr>
          <p:cNvPr id="2" name="Slide Number Placeholder 1">
            <a:extLst>
              <a:ext uri="{FF2B5EF4-FFF2-40B4-BE49-F238E27FC236}">
                <a16:creationId xmlns:a16="http://schemas.microsoft.com/office/drawing/2014/main" id="{74AFCEBF-72F3-40A7-B897-59DA78DFECF7}"/>
              </a:ext>
            </a:extLst>
          </p:cNvPr>
          <p:cNvSpPr>
            <a:spLocks noGrp="1"/>
          </p:cNvSpPr>
          <p:nvPr>
            <p:ph type="sldNum" sz="quarter" idx="12"/>
          </p:nvPr>
        </p:nvSpPr>
        <p:spPr/>
        <p:txBody>
          <a:bodyPr/>
          <a:lstStyle/>
          <a:p>
            <a:fld id="{3877799C-1079-49AF-88F9-637B39F437C0}"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3298" name="Title 1">
            <a:extLst>
              <a:ext uri="{FF2B5EF4-FFF2-40B4-BE49-F238E27FC236}">
                <a16:creationId xmlns:a16="http://schemas.microsoft.com/office/drawing/2014/main" id="{1244A922-EFDA-44CA-986D-EB867A6C01F1}"/>
              </a:ext>
            </a:extLst>
          </p:cNvPr>
          <p:cNvSpPr>
            <a:spLocks noGrp="1"/>
          </p:cNvSpPr>
          <p:nvPr>
            <p:ph type="title"/>
          </p:nvPr>
        </p:nvSpPr>
        <p:spPr>
          <a:xfrm>
            <a:off x="1865313" y="457200"/>
            <a:ext cx="8509000" cy="914400"/>
          </a:xfrm>
        </p:spPr>
        <p:txBody>
          <a:bodyPr/>
          <a:lstStyle/>
          <a:p>
            <a:pPr algn="ctr"/>
            <a:r>
              <a:rPr lang="en-US" altLang="en-US" sz="3200" dirty="0">
                <a:solidFill>
                  <a:srgbClr val="3333FF"/>
                </a:solidFill>
                <a:latin typeface="+mn-lt"/>
                <a:cs typeface="Times New Roman" panose="02020603050405020304" pitchFamily="18" charset="0"/>
              </a:rPr>
              <a:t>A Statistical and Regulatory Question</a:t>
            </a:r>
          </a:p>
        </p:txBody>
      </p:sp>
      <p:sp>
        <p:nvSpPr>
          <p:cNvPr id="3" name="Content Placeholder 2">
            <a:extLst>
              <a:ext uri="{FF2B5EF4-FFF2-40B4-BE49-F238E27FC236}">
                <a16:creationId xmlns:a16="http://schemas.microsoft.com/office/drawing/2014/main" id="{A68C76B0-D277-43EC-AB9C-1DBCB177A089}"/>
              </a:ext>
            </a:extLst>
          </p:cNvPr>
          <p:cNvSpPr>
            <a:spLocks noGrp="1"/>
          </p:cNvSpPr>
          <p:nvPr>
            <p:ph idx="1"/>
          </p:nvPr>
        </p:nvSpPr>
        <p:spPr>
          <a:xfrm>
            <a:off x="1219200" y="1600200"/>
            <a:ext cx="8991600" cy="4648200"/>
          </a:xfrm>
        </p:spPr>
        <p:txBody>
          <a:bodyPr/>
          <a:lstStyle/>
          <a:p>
            <a:pPr>
              <a:defRPr/>
            </a:pPr>
            <a:r>
              <a:rPr lang="en-US" sz="2800" dirty="0">
                <a:latin typeface="Times New Roman" panose="02020603050405020304" pitchFamily="18" charset="0"/>
                <a:cs typeface="Times New Roman" panose="02020603050405020304" pitchFamily="18" charset="0"/>
              </a:rPr>
              <a:t>For a </a:t>
            </a:r>
            <a:r>
              <a:rPr lang="en-US" sz="2800" dirty="0">
                <a:solidFill>
                  <a:srgbClr val="3333FF"/>
                </a:solidFill>
                <a:latin typeface="Times New Roman" panose="02020603050405020304" pitchFamily="18" charset="0"/>
                <a:cs typeface="Times New Roman" panose="02020603050405020304" pitchFamily="18" charset="0"/>
              </a:rPr>
              <a:t>prospective </a:t>
            </a:r>
            <a:r>
              <a:rPr lang="en-US" sz="2800" dirty="0">
                <a:latin typeface="Times New Roman" panose="02020603050405020304" pitchFamily="18" charset="0"/>
                <a:cs typeface="Times New Roman" panose="02020603050405020304" pitchFamily="18" charset="0"/>
              </a:rPr>
              <a:t>investigational study, </a:t>
            </a:r>
          </a:p>
          <a:p>
            <a:pPr marL="0" indent="0">
              <a:buFont typeface="Arial" panose="020B0604020202020204" pitchFamily="34" charset="0"/>
              <a:buNone/>
              <a:defRPr/>
            </a:pPr>
            <a:endParaRPr lang="en-US" sz="800" dirty="0">
              <a:solidFill>
                <a:srgbClr val="C00000"/>
              </a:solidFill>
              <a:latin typeface="Times New Roman" panose="02020603050405020304" pitchFamily="18" charset="0"/>
              <a:cs typeface="Times New Roman" panose="02020603050405020304" pitchFamily="18" charset="0"/>
            </a:endParaRPr>
          </a:p>
          <a:p>
            <a:pPr lvl="1">
              <a:defRPr/>
            </a:pPr>
            <a:r>
              <a:rPr lang="en-US" dirty="0">
                <a:solidFill>
                  <a:srgbClr val="C00000"/>
                </a:solidFill>
                <a:latin typeface="Times New Roman" panose="02020603050405020304" pitchFamily="18" charset="0"/>
                <a:cs typeface="Times New Roman" panose="02020603050405020304" pitchFamily="18" charset="0"/>
              </a:rPr>
              <a:t>How</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when</a:t>
            </a:r>
            <a:r>
              <a:rPr lang="en-US" dirty="0">
                <a:latin typeface="Times New Roman" panose="02020603050405020304" pitchFamily="18" charset="0"/>
                <a:cs typeface="Times New Roman" panose="02020603050405020304" pitchFamily="18" charset="0"/>
              </a:rPr>
              <a:t> to determine </a:t>
            </a:r>
            <a:r>
              <a:rPr lang="el-GR" b="1" i="1" dirty="0">
                <a:solidFill>
                  <a:srgbClr val="C00000"/>
                </a:solidFill>
                <a:latin typeface="Times New Roman" panose="02020603050405020304" pitchFamily="18" charset="0"/>
                <a:cs typeface="Times New Roman" panose="02020603050405020304" pitchFamily="18" charset="0"/>
              </a:rPr>
              <a:t>α</a:t>
            </a:r>
            <a:r>
              <a:rPr lang="en-US" b="1" i="1" dirty="0">
                <a:solidFill>
                  <a:srgbClr val="C00000"/>
                </a:solidFill>
                <a:latin typeface="Times New Roman" panose="02020603050405020304" pitchFamily="18" charset="0"/>
                <a:cs typeface="Times New Roman" panose="02020603050405020304" pitchFamily="18" charset="0"/>
              </a:rPr>
              <a:t>,</a:t>
            </a:r>
          </a:p>
          <a:p>
            <a:pPr marL="0" indent="0">
              <a:buFont typeface="Arial" panose="020B0604020202020204" pitchFamily="34" charset="0"/>
              <a:buNone/>
              <a:defRPr/>
            </a:pPr>
            <a:endParaRPr lang="en-US" sz="800" b="1" i="1" dirty="0">
              <a:solidFill>
                <a:srgbClr val="C00000"/>
              </a:solidFill>
              <a:latin typeface="Times New Roman" panose="02020603050405020304" pitchFamily="18" charset="0"/>
              <a:cs typeface="Times New Roman" panose="02020603050405020304" pitchFamily="18" charset="0"/>
            </a:endParaRPr>
          </a:p>
          <a:p>
            <a:pPr lvl="1">
              <a:defRPr/>
            </a:pPr>
            <a:r>
              <a:rPr lang="en-US" dirty="0">
                <a:solidFill>
                  <a:srgbClr val="C00000"/>
                </a:solidFill>
                <a:latin typeface="Times New Roman" panose="02020603050405020304" pitchFamily="18" charset="0"/>
                <a:cs typeface="Times New Roman" panose="02020603050405020304" pitchFamily="18" charset="0"/>
              </a:rPr>
              <a:t>To maintain </a:t>
            </a:r>
          </a:p>
          <a:p>
            <a:pPr marL="0"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lvl="2">
              <a:defRPr/>
            </a:pPr>
            <a:r>
              <a:rPr lang="en-US" dirty="0">
                <a:latin typeface="Times New Roman" panose="02020603050405020304" pitchFamily="18" charset="0"/>
                <a:cs typeface="Times New Roman" panose="02020603050405020304" pitchFamily="18" charset="0"/>
              </a:rPr>
              <a:t>The study </a:t>
            </a:r>
            <a:r>
              <a:rPr lang="en-US" dirty="0">
                <a:solidFill>
                  <a:srgbClr val="3333FF"/>
                </a:solidFill>
                <a:latin typeface="Times New Roman" panose="02020603050405020304" pitchFamily="18" charset="0"/>
                <a:cs typeface="Times New Roman" panose="02020603050405020304" pitchFamily="18" charset="0"/>
              </a:rPr>
              <a:t>objectivity, </a:t>
            </a:r>
            <a:r>
              <a:rPr lang="en-US" dirty="0">
                <a:latin typeface="Times New Roman" panose="02020603050405020304" pitchFamily="18" charset="0"/>
                <a:cs typeface="Times New Roman" panose="02020603050405020304" pitchFamily="18" charset="0"/>
              </a:rPr>
              <a:t>given that some outcome data in  external data source(s) may already exist before the investigational study design begins;  </a:t>
            </a:r>
          </a:p>
          <a:p>
            <a:pPr lvl="2">
              <a:defRPr/>
            </a:pPr>
            <a:r>
              <a:rPr lang="en-US" dirty="0">
                <a:latin typeface="Times New Roman" panose="02020603050405020304" pitchFamily="18" charset="0"/>
                <a:cs typeface="Times New Roman" panose="02020603050405020304" pitchFamily="18" charset="0"/>
              </a:rPr>
              <a:t>The </a:t>
            </a:r>
            <a:r>
              <a:rPr lang="en-US" dirty="0">
                <a:solidFill>
                  <a:srgbClr val="3333FF"/>
                </a:solidFill>
                <a:latin typeface="Times New Roman" panose="02020603050405020304" pitchFamily="18" charset="0"/>
                <a:cs typeface="Times New Roman" panose="02020603050405020304" pitchFamily="18" charset="0"/>
              </a:rPr>
              <a:t>creditability</a:t>
            </a:r>
            <a:r>
              <a:rPr lang="en-US" dirty="0">
                <a:latin typeface="Times New Roman" panose="02020603050405020304" pitchFamily="18" charset="0"/>
                <a:cs typeface="Times New Roman" panose="02020603050405020304" pitchFamily="18" charset="0"/>
              </a:rPr>
              <a:t> of the investigational study results; </a:t>
            </a:r>
          </a:p>
          <a:p>
            <a:pPr lvl="2">
              <a:defRPr/>
            </a:pPr>
            <a:r>
              <a:rPr lang="en-US" dirty="0">
                <a:latin typeface="Times New Roman" panose="02020603050405020304" pitchFamily="18" charset="0"/>
                <a:cs typeface="Times New Roman" panose="02020603050405020304" pitchFamily="18" charset="0"/>
              </a:rPr>
              <a:t>The </a:t>
            </a:r>
            <a:r>
              <a:rPr lang="en-US" dirty="0">
                <a:solidFill>
                  <a:srgbClr val="3333FF"/>
                </a:solidFill>
                <a:latin typeface="Times New Roman" panose="02020603050405020304" pitchFamily="18" charset="0"/>
                <a:cs typeface="Times New Roman" panose="02020603050405020304" pitchFamily="18" charset="0"/>
              </a:rPr>
              <a:t>consistency, transparency and predictability </a:t>
            </a:r>
            <a:r>
              <a:rPr lang="en-US" dirty="0">
                <a:latin typeface="Times New Roman" panose="02020603050405020304" pitchFamily="18" charset="0"/>
                <a:cs typeface="Times New Roman" panose="02020603050405020304" pitchFamily="18" charset="0"/>
              </a:rPr>
              <a:t>of regulatory decision-making. </a:t>
            </a:r>
          </a:p>
          <a:p>
            <a:pPr>
              <a:defRPr/>
            </a:pPr>
            <a:endParaRPr lang="en-US" sz="2400" dirty="0">
              <a:latin typeface="Times New Roman" panose="02020603050405020304" pitchFamily="18" charset="0"/>
              <a:cs typeface="Times New Roman" panose="02020603050405020304" pitchFamily="18" charset="0"/>
            </a:endParaRPr>
          </a:p>
          <a:p>
            <a:pPr>
              <a:defRPr/>
            </a:pPr>
            <a:endParaRPr lang="en-US" altLang="en-US" sz="2400" dirty="0">
              <a:latin typeface="Times New Roman" panose="02020603050405020304" pitchFamily="18" charset="0"/>
              <a:cs typeface="Times New Roman" panose="02020603050405020304" pitchFamily="18" charset="0"/>
            </a:endParaRPr>
          </a:p>
          <a:p>
            <a:pPr>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91DF0FD-E906-4F80-842A-B640781E79DC}"/>
              </a:ext>
            </a:extLst>
          </p:cNvPr>
          <p:cNvSpPr>
            <a:spLocks noGrp="1"/>
          </p:cNvSpPr>
          <p:nvPr>
            <p:ph type="sldNum" sz="quarter" idx="12"/>
          </p:nvPr>
        </p:nvSpPr>
        <p:spPr/>
        <p:txBody>
          <a:bodyPr/>
          <a:lstStyle/>
          <a:p>
            <a:fld id="{3877799C-1079-49AF-88F9-637B39F437C0}"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31074" name="Picture 2">
            <a:extLst>
              <a:ext uri="{FF2B5EF4-FFF2-40B4-BE49-F238E27FC236}">
                <a16:creationId xmlns:a16="http://schemas.microsoft.com/office/drawing/2014/main" id="{5E2AB7E4-DCF3-45B9-9512-92F9A67E3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44" y="819325"/>
            <a:ext cx="10656815" cy="505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5346" name="Title 1">
            <a:extLst>
              <a:ext uri="{FF2B5EF4-FFF2-40B4-BE49-F238E27FC236}">
                <a16:creationId xmlns:a16="http://schemas.microsoft.com/office/drawing/2014/main" id="{730A9F72-8E99-483A-843B-56FF479FF3F5}"/>
              </a:ext>
            </a:extLst>
          </p:cNvPr>
          <p:cNvSpPr>
            <a:spLocks noGrp="1"/>
          </p:cNvSpPr>
          <p:nvPr>
            <p:ph type="title"/>
          </p:nvPr>
        </p:nvSpPr>
        <p:spPr>
          <a:xfrm>
            <a:off x="2057400" y="609600"/>
            <a:ext cx="7772400" cy="914400"/>
          </a:xfrm>
        </p:spPr>
        <p:txBody>
          <a:bodyPr>
            <a:normAutofit fontScale="90000"/>
          </a:bodyPr>
          <a:lstStyle/>
          <a:p>
            <a:pPr algn="ctr"/>
            <a:r>
              <a:rPr lang="en-US" altLang="en-US" sz="3200" dirty="0">
                <a:solidFill>
                  <a:srgbClr val="3333FF"/>
                </a:solidFill>
                <a:latin typeface="Times New Roman" panose="02020603050405020304" pitchFamily="18" charset="0"/>
                <a:cs typeface="Times New Roman" panose="02020603050405020304" pitchFamily="18" charset="0"/>
              </a:rPr>
              <a:t> </a:t>
            </a:r>
            <a:r>
              <a:rPr lang="en-US" altLang="en-US" sz="3200" dirty="0">
                <a:solidFill>
                  <a:srgbClr val="3333FF"/>
                </a:solidFill>
                <a:latin typeface="+mn-lt"/>
                <a:cs typeface="Times New Roman" panose="02020603050405020304" pitchFamily="18" charset="0"/>
              </a:rPr>
              <a:t>PS-Integrated Approaches:</a:t>
            </a:r>
            <a:br>
              <a:rPr lang="en-US" altLang="en-US" sz="3200" dirty="0">
                <a:solidFill>
                  <a:srgbClr val="3333FF"/>
                </a:solidFill>
                <a:latin typeface="+mn-lt"/>
                <a:cs typeface="Times New Roman" panose="02020603050405020304" pitchFamily="18" charset="0"/>
              </a:rPr>
            </a:br>
            <a:r>
              <a:rPr lang="en-US" altLang="en-US" sz="3200" i="1" dirty="0">
                <a:solidFill>
                  <a:srgbClr val="FF0000"/>
                </a:solidFill>
                <a:latin typeface="+mn-lt"/>
                <a:cs typeface="Times New Roman" panose="02020603050405020304" pitchFamily="18" charset="0"/>
              </a:rPr>
              <a:t>Study Design Using PS</a:t>
            </a:r>
          </a:p>
        </p:txBody>
      </p:sp>
      <p:sp>
        <p:nvSpPr>
          <p:cNvPr id="83971" name="Content Placeholder 2">
            <a:extLst>
              <a:ext uri="{FF2B5EF4-FFF2-40B4-BE49-F238E27FC236}">
                <a16:creationId xmlns:a16="http://schemas.microsoft.com/office/drawing/2014/main" id="{BBAF15E2-7BEE-4332-946C-3FAC5A3B0013}"/>
              </a:ext>
            </a:extLst>
          </p:cNvPr>
          <p:cNvSpPr>
            <a:spLocks noGrp="1" noChangeArrowheads="1"/>
          </p:cNvSpPr>
          <p:nvPr>
            <p:ph idx="1"/>
          </p:nvPr>
        </p:nvSpPr>
        <p:spPr>
          <a:xfrm>
            <a:off x="990600" y="1828800"/>
            <a:ext cx="9296400" cy="4648200"/>
          </a:xfrm>
        </p:spPr>
        <p:txBody>
          <a:bodyPr/>
          <a:lstStyle/>
          <a:p>
            <a:pPr>
              <a:defRPr/>
            </a:pPr>
            <a:r>
              <a:rPr lang="en-US" altLang="en-US" sz="2400" dirty="0">
                <a:solidFill>
                  <a:srgbClr val="3333FF"/>
                </a:solidFill>
                <a:latin typeface="Times New Roman" panose="02020603050405020304" pitchFamily="18" charset="0"/>
                <a:cs typeface="Times New Roman" panose="02020603050405020304" pitchFamily="18" charset="0"/>
              </a:rPr>
              <a:t>Re-Define </a:t>
            </a:r>
            <a:r>
              <a:rPr lang="en-US" altLang="en-US" sz="2400" dirty="0">
                <a:latin typeface="Times New Roman" panose="02020603050405020304" pitchFamily="18" charset="0"/>
                <a:cs typeface="Times New Roman" panose="02020603050405020304" pitchFamily="18" charset="0"/>
              </a:rPr>
              <a:t>PS as the conditional probability of being in the investigational study, given patient baseline covariates</a:t>
            </a:r>
            <a:r>
              <a:rPr lang="en-US" altLang="en-US" sz="2400" dirty="0">
                <a:solidFill>
                  <a:srgbClr val="FF0000"/>
                </a:solidFill>
                <a:latin typeface="Times New Roman" panose="02020603050405020304" pitchFamily="18" charset="0"/>
                <a:cs typeface="Times New Roman" panose="02020603050405020304" pitchFamily="18" charset="0"/>
              </a:rPr>
              <a:t>.</a:t>
            </a:r>
          </a:p>
          <a:p>
            <a:pPr marL="0"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a:defRPr/>
            </a:pPr>
            <a:r>
              <a:rPr lang="en-US" sz="2400" dirty="0">
                <a:solidFill>
                  <a:srgbClr val="3333FF"/>
                </a:solidFill>
                <a:latin typeface="Times New Roman" panose="02020603050405020304" pitchFamily="18" charset="0"/>
                <a:cs typeface="Times New Roman" panose="02020603050405020304" pitchFamily="18" charset="0"/>
              </a:rPr>
              <a:t>Use</a:t>
            </a:r>
            <a:r>
              <a:rPr lang="en-US" sz="2400" dirty="0">
                <a:latin typeface="Times New Roman" panose="02020603050405020304" pitchFamily="18" charset="0"/>
                <a:cs typeface="Times New Roman" panose="02020603050405020304" pitchFamily="18" charset="0"/>
              </a:rPr>
              <a:t> PS to design an investigational study leveraging </a:t>
            </a:r>
            <a:r>
              <a:rPr lang="en-US" sz="2400" dirty="0">
                <a:solidFill>
                  <a:srgbClr val="3333FF"/>
                </a:solidFill>
                <a:latin typeface="Times New Roman" panose="02020603050405020304" pitchFamily="18" charset="0"/>
                <a:cs typeface="Times New Roman" panose="02020603050405020304" pitchFamily="18" charset="0"/>
              </a:rPr>
              <a:t>external data</a:t>
            </a:r>
            <a:r>
              <a:rPr lang="en-US" sz="2400" dirty="0">
                <a:latin typeface="Times New Roman" panose="02020603050405020304" pitchFamily="18" charset="0"/>
                <a:cs typeface="Times New Roman" panose="02020603050405020304" pitchFamily="18" charset="0"/>
              </a:rPr>
              <a:t>:</a:t>
            </a:r>
          </a:p>
          <a:p>
            <a:pPr marL="1262063" lvl="2" indent="-576263">
              <a:spcBef>
                <a:spcPts val="500"/>
              </a:spcBef>
              <a:spcAft>
                <a:spcPts val="300"/>
              </a:spcAf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Select </a:t>
            </a:r>
            <a:r>
              <a:rPr lang="en-US" dirty="0">
                <a:solidFill>
                  <a:srgbClr val="C00000"/>
                </a:solidFill>
                <a:latin typeface="Times New Roman" panose="02020603050405020304" pitchFamily="18" charset="0"/>
                <a:cs typeface="Times New Roman" panose="02020603050405020304" pitchFamily="18" charset="0"/>
              </a:rPr>
              <a:t>comparable</a:t>
            </a:r>
            <a:r>
              <a:rPr lang="en-US" dirty="0">
                <a:latin typeface="Times New Roman" panose="02020603050405020304" pitchFamily="18" charset="0"/>
                <a:cs typeface="Times New Roman" panose="02020603050405020304" pitchFamily="18" charset="0"/>
              </a:rPr>
              <a:t> patients from external data source;</a:t>
            </a:r>
          </a:p>
          <a:p>
            <a:pPr marL="1262063" lvl="2" indent="-576263">
              <a:spcBef>
                <a:spcPts val="500"/>
              </a:spcBef>
              <a:spcAft>
                <a:spcPts val="300"/>
              </a:spcAft>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Determine the </a:t>
            </a:r>
            <a:r>
              <a:rPr lang="en-US" dirty="0">
                <a:solidFill>
                  <a:srgbClr val="C00000"/>
                </a:solidFill>
                <a:latin typeface="Times New Roman" panose="02020603050405020304" pitchFamily="18" charset="0"/>
                <a:cs typeface="Times New Roman" panose="02020603050405020304" pitchFamily="18" charset="0"/>
              </a:rPr>
              <a:t>discounting parameter</a:t>
            </a:r>
            <a:r>
              <a:rPr lang="en-US" dirty="0">
                <a:latin typeface="Times New Roman" panose="02020603050405020304" pitchFamily="18" charset="0"/>
                <a:cs typeface="Times New Roman" panose="02020603050405020304" pitchFamily="18" charset="0"/>
              </a:rPr>
              <a:t> (</a:t>
            </a:r>
            <a:r>
              <a:rPr lang="el-GR" b="1" i="1" dirty="0">
                <a:solidFill>
                  <a:srgbClr val="C00000"/>
                </a:solidFill>
                <a:latin typeface="Times New Roman" panose="02020603050405020304" pitchFamily="18" charset="0"/>
                <a:cs typeface="Times New Roman" panose="02020603050405020304" pitchFamily="18" charset="0"/>
              </a:rPr>
              <a:t>α</a:t>
            </a:r>
            <a:r>
              <a:rPr lang="en-US" b="1" i="1"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be used to down-weight information of these patients from external data, </a:t>
            </a:r>
            <a:r>
              <a:rPr lang="en-US" dirty="0">
                <a:solidFill>
                  <a:srgbClr val="C00000"/>
                </a:solidFill>
                <a:latin typeface="Times New Roman" panose="02020603050405020304" pitchFamily="18" charset="0"/>
                <a:cs typeface="Times New Roman" panose="02020603050405020304" pitchFamily="18" charset="0"/>
              </a:rPr>
              <a:t>when necessary. </a:t>
            </a:r>
          </a:p>
          <a:p>
            <a:pPr marL="457200" lvl="1"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a:defRPr/>
            </a:pPr>
            <a:r>
              <a:rPr lang="en-US" altLang="en-US" sz="2400" dirty="0">
                <a:solidFill>
                  <a:srgbClr val="3333FF"/>
                </a:solidFill>
                <a:latin typeface="Times New Roman" panose="02020603050405020304" pitchFamily="18" charset="0"/>
                <a:cs typeface="Times New Roman" panose="02020603050405020304" pitchFamily="18" charset="0"/>
              </a:rPr>
              <a:t>Incorporate the two-stage design </a:t>
            </a:r>
            <a:r>
              <a:rPr lang="en-US" altLang="en-US" sz="2400" dirty="0">
                <a:latin typeface="Times New Roman" panose="02020603050405020304" pitchFamily="18" charset="0"/>
                <a:cs typeface="Times New Roman" panose="02020603050405020304" pitchFamily="18" charset="0"/>
              </a:rPr>
              <a:t>-&gt; The selection and determination are based on patient baseline covariates only: </a:t>
            </a:r>
            <a:r>
              <a:rPr lang="en-US" altLang="en-US" sz="2400" dirty="0">
                <a:solidFill>
                  <a:srgbClr val="C00000"/>
                </a:solidFill>
                <a:latin typeface="Times New Roman" panose="02020603050405020304" pitchFamily="18" charset="0"/>
                <a:cs typeface="Times New Roman" panose="02020603050405020304" pitchFamily="18" charset="0"/>
              </a:rPr>
              <a:t>Outcome free. </a:t>
            </a:r>
          </a:p>
          <a:p>
            <a:pPr marL="0" indent="0">
              <a:buFont typeface="Arial" panose="020B0604020202020204" pitchFamily="34" charset="0"/>
              <a:buNone/>
              <a:defRPr/>
            </a:pPr>
            <a:endParaRPr lang="en-US" altLang="en-US" sz="2400" dirty="0">
              <a:solidFill>
                <a:srgbClr val="3333F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514350" indent="-457200">
              <a:defRPr/>
            </a:pPr>
            <a:endParaRPr lang="en-US" altLang="en-US" sz="2800" dirty="0">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endParaRPr lang="en-US" altLang="en-US" dirty="0"/>
          </a:p>
        </p:txBody>
      </p:sp>
      <p:sp>
        <p:nvSpPr>
          <p:cNvPr id="2" name="Slide Number Placeholder 1">
            <a:extLst>
              <a:ext uri="{FF2B5EF4-FFF2-40B4-BE49-F238E27FC236}">
                <a16:creationId xmlns:a16="http://schemas.microsoft.com/office/drawing/2014/main" id="{43FCAA78-7AE1-452D-B944-28B64CB634BE}"/>
              </a:ext>
            </a:extLst>
          </p:cNvPr>
          <p:cNvSpPr>
            <a:spLocks noGrp="1"/>
          </p:cNvSpPr>
          <p:nvPr>
            <p:ph type="sldNum" sz="quarter" idx="12"/>
          </p:nvPr>
        </p:nvSpPr>
        <p:spPr/>
        <p:txBody>
          <a:bodyPr/>
          <a:lstStyle/>
          <a:p>
            <a:fld id="{3877799C-1079-49AF-88F9-637B39F437C0}"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7394" name="Title 1">
            <a:extLst>
              <a:ext uri="{FF2B5EF4-FFF2-40B4-BE49-F238E27FC236}">
                <a16:creationId xmlns:a16="http://schemas.microsoft.com/office/drawing/2014/main" id="{B72420FD-9AC1-4FDC-8DBC-BD19FD9B84D7}"/>
              </a:ext>
            </a:extLst>
          </p:cNvPr>
          <p:cNvSpPr>
            <a:spLocks noGrp="1"/>
          </p:cNvSpPr>
          <p:nvPr>
            <p:ph type="title"/>
          </p:nvPr>
        </p:nvSpPr>
        <p:spPr>
          <a:xfrm>
            <a:off x="1704910" y="425029"/>
            <a:ext cx="8782180" cy="814387"/>
          </a:xfrm>
        </p:spPr>
        <p:txBody>
          <a:bodyPr>
            <a:normAutofit fontScale="90000"/>
          </a:bodyPr>
          <a:lstStyle/>
          <a:p>
            <a:pPr algn="ctr"/>
            <a:br>
              <a:rPr lang="en-US" altLang="en-US" sz="2800" dirty="0">
                <a:solidFill>
                  <a:srgbClr val="3333FF"/>
                </a:solidFill>
                <a:latin typeface="+mn-lt"/>
                <a:cs typeface="Times New Roman" panose="02020603050405020304" pitchFamily="18" charset="0"/>
              </a:rPr>
            </a:br>
            <a:r>
              <a:rPr lang="en-US" altLang="en-US" sz="3200" dirty="0">
                <a:solidFill>
                  <a:srgbClr val="3333FF"/>
                </a:solidFill>
                <a:latin typeface="+mn-lt"/>
                <a:cs typeface="Times New Roman" panose="02020603050405020304" pitchFamily="18" charset="0"/>
              </a:rPr>
              <a:t>How to Select Comparable Patients from External Data?</a:t>
            </a:r>
            <a:br>
              <a:rPr lang="en-US" altLang="en-US" sz="3200" dirty="0">
                <a:solidFill>
                  <a:srgbClr val="3333FF"/>
                </a:solidFill>
                <a:latin typeface="+mn-lt"/>
                <a:cs typeface="Times New Roman" panose="02020603050405020304" pitchFamily="18" charset="0"/>
              </a:rPr>
            </a:br>
            <a:r>
              <a:rPr lang="en-US" altLang="en-US" sz="2800" dirty="0">
                <a:solidFill>
                  <a:srgbClr val="3333FF"/>
                </a:solidFill>
                <a:latin typeface="+mn-lt"/>
                <a:cs typeface="Times New Roman" panose="02020603050405020304" pitchFamily="18" charset="0"/>
              </a:rPr>
              <a:t> </a:t>
            </a:r>
          </a:p>
        </p:txBody>
      </p:sp>
      <p:sp>
        <p:nvSpPr>
          <p:cNvPr id="131075" name="Content Placeholder 2">
            <a:extLst>
              <a:ext uri="{FF2B5EF4-FFF2-40B4-BE49-F238E27FC236}">
                <a16:creationId xmlns:a16="http://schemas.microsoft.com/office/drawing/2014/main" id="{AD5134E9-C8B1-4BA3-A259-AD2FC2AE64C9}"/>
              </a:ext>
            </a:extLst>
          </p:cNvPr>
          <p:cNvSpPr>
            <a:spLocks noGrp="1" noChangeArrowheads="1"/>
          </p:cNvSpPr>
          <p:nvPr>
            <p:ph idx="1"/>
          </p:nvPr>
        </p:nvSpPr>
        <p:spPr>
          <a:xfrm>
            <a:off x="1295400" y="1447800"/>
            <a:ext cx="9385300" cy="5056188"/>
          </a:xfrm>
        </p:spPr>
        <p:txBody>
          <a:bodyPr/>
          <a:lstStyle/>
          <a:p>
            <a:pPr marL="0" indent="0">
              <a:buFont typeface="Arial" panose="020B0604020202020204" pitchFamily="34" charset="0"/>
              <a:buNone/>
              <a:defRPr/>
            </a:pPr>
            <a:r>
              <a:rPr lang="en-US" altLang="en-US" sz="2800" dirty="0">
                <a:solidFill>
                  <a:srgbClr val="C00000"/>
                </a:solidFill>
                <a:latin typeface="Times New Roman" panose="02020603050405020304" pitchFamily="18" charset="0"/>
                <a:cs typeface="Times New Roman" panose="02020603050405020304" pitchFamily="18" charset="0"/>
              </a:rPr>
              <a:t>“Comparable”</a:t>
            </a:r>
            <a:r>
              <a:rPr lang="en-US" altLang="en-US" sz="2800" dirty="0">
                <a:latin typeface="Times New Roman" panose="02020603050405020304" pitchFamily="18" charset="0"/>
                <a:cs typeface="Times New Roman" panose="02020603050405020304" pitchFamily="18" charset="0"/>
              </a:rPr>
              <a:t> patients?</a:t>
            </a:r>
          </a:p>
          <a:p>
            <a:pPr marL="0" indent="0">
              <a:buFont typeface="Arial" panose="020B0604020202020204" pitchFamily="34" charset="0"/>
              <a:buNone/>
              <a:defRPr/>
            </a:pPr>
            <a:r>
              <a:rPr lang="en-US" altLang="en-US" sz="8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a:defRPr/>
            </a:pPr>
            <a:r>
              <a:rPr lang="en-US" altLang="en-US" sz="2800" dirty="0">
                <a:solidFill>
                  <a:srgbClr val="C00000"/>
                </a:solidFill>
                <a:latin typeface="Times New Roman" panose="02020603050405020304" pitchFamily="18" charset="0"/>
                <a:cs typeface="Times New Roman" panose="02020603050405020304" pitchFamily="18" charset="0"/>
              </a:rPr>
              <a:t>“Similar”</a:t>
            </a:r>
          </a:p>
          <a:p>
            <a:pPr lvl="1">
              <a:defRPr/>
            </a:pPr>
            <a:r>
              <a:rPr lang="en-US" altLang="en-US" dirty="0">
                <a:latin typeface="Times New Roman" panose="02020603050405020304" pitchFamily="18" charset="0"/>
                <a:cs typeface="Times New Roman" panose="02020603050405020304" pitchFamily="18" charset="0"/>
              </a:rPr>
              <a:t>Patients borrowed from </a:t>
            </a:r>
            <a:r>
              <a:rPr lang="en-US" altLang="en-US" dirty="0">
                <a:solidFill>
                  <a:srgbClr val="3333FF"/>
                </a:solidFill>
                <a:latin typeface="Times New Roman" panose="02020603050405020304" pitchFamily="18" charset="0"/>
                <a:cs typeface="Times New Roman" panose="02020603050405020304" pitchFamily="18" charset="0"/>
              </a:rPr>
              <a:t>External Data </a:t>
            </a:r>
            <a:r>
              <a:rPr lang="en-US" altLang="en-US" dirty="0">
                <a:latin typeface="Times New Roman" panose="02020603050405020304" pitchFamily="18" charset="0"/>
                <a:cs typeface="Times New Roman" panose="02020603050405020304" pitchFamily="18" charset="0"/>
              </a:rPr>
              <a:t>source have </a:t>
            </a:r>
          </a:p>
          <a:p>
            <a:pPr lvl="2">
              <a:defRPr/>
            </a:pPr>
            <a:r>
              <a:rPr lang="en-US" altLang="en-US" dirty="0">
                <a:solidFill>
                  <a:srgbClr val="3333FF"/>
                </a:solidFill>
                <a:latin typeface="Times New Roman" panose="02020603050405020304" pitchFamily="18" charset="0"/>
                <a:cs typeface="Times New Roman" panose="02020603050405020304" pitchFamily="18" charset="0"/>
              </a:rPr>
              <a:t>similar patient characteristics </a:t>
            </a:r>
          </a:p>
          <a:p>
            <a:pPr lvl="2">
              <a:defRPr/>
            </a:pPr>
            <a:r>
              <a:rPr lang="en-US" altLang="en-US" dirty="0">
                <a:solidFill>
                  <a:srgbClr val="3333FF"/>
                </a:solidFill>
                <a:latin typeface="Times New Roman" panose="02020603050405020304" pitchFamily="18" charset="0"/>
                <a:cs typeface="Times New Roman" panose="02020603050405020304" pitchFamily="18" charset="0"/>
              </a:rPr>
              <a:t>i.e., similar distribution of observed baseline covariates </a:t>
            </a:r>
          </a:p>
          <a:p>
            <a:pPr marL="457200" lvl="1" indent="0">
              <a:buFont typeface="Arial" panose="020B0604020202020204" pitchFamily="34" charset="0"/>
              <a:buNone/>
              <a:defRPr/>
            </a:pPr>
            <a:r>
              <a:rPr lang="en-US" altLang="en-US" dirty="0">
                <a:latin typeface="Times New Roman" panose="02020603050405020304" pitchFamily="18" charset="0"/>
                <a:cs typeface="Times New Roman" panose="02020603050405020304" pitchFamily="18" charset="0"/>
              </a:rPr>
              <a:t>to those patients prospectively enrolled in the investigational study.</a:t>
            </a:r>
          </a:p>
          <a:p>
            <a:pPr lvl="1">
              <a:defRPr/>
            </a:pPr>
            <a:endParaRPr lang="en-US" altLang="en-US" sz="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B8B93A3-7645-49E2-82A8-F3A7B701173C}"/>
              </a:ext>
            </a:extLst>
          </p:cNvPr>
          <p:cNvSpPr>
            <a:spLocks noGrp="1"/>
          </p:cNvSpPr>
          <p:nvPr>
            <p:ph type="sldNum" sz="quarter" idx="12"/>
          </p:nvPr>
        </p:nvSpPr>
        <p:spPr/>
        <p:txBody>
          <a:bodyPr/>
          <a:lstStyle/>
          <a:p>
            <a:fld id="{3877799C-1079-49AF-88F9-637B39F437C0}"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9442" name="Title 1">
            <a:extLst>
              <a:ext uri="{FF2B5EF4-FFF2-40B4-BE49-F238E27FC236}">
                <a16:creationId xmlns:a16="http://schemas.microsoft.com/office/drawing/2014/main" id="{CC3E0B66-0088-4E79-99C4-11453D3108FC}"/>
              </a:ext>
            </a:extLst>
          </p:cNvPr>
          <p:cNvSpPr>
            <a:spLocks noGrp="1"/>
          </p:cNvSpPr>
          <p:nvPr>
            <p:ph type="title"/>
          </p:nvPr>
        </p:nvSpPr>
        <p:spPr>
          <a:xfrm>
            <a:off x="1600200" y="425450"/>
            <a:ext cx="8509000" cy="701675"/>
          </a:xfrm>
        </p:spPr>
        <p:txBody>
          <a:bodyPr/>
          <a:lstStyle/>
          <a:p>
            <a:pPr algn="ctr"/>
            <a:r>
              <a:rPr lang="en-US" altLang="en-US" sz="3600" dirty="0">
                <a:solidFill>
                  <a:srgbClr val="3333FF"/>
                </a:solidFill>
                <a:latin typeface="+mn-lt"/>
                <a:cs typeface="Times New Roman" panose="02020603050405020304" pitchFamily="18" charset="0"/>
              </a:rPr>
              <a:t>How to Select Comparable Patients?</a:t>
            </a:r>
            <a:endParaRPr lang="en-US" altLang="en-US" sz="3600" dirty="0">
              <a:latin typeface="+mn-lt"/>
            </a:endParaRPr>
          </a:p>
        </p:txBody>
      </p:sp>
      <p:pic>
        <p:nvPicPr>
          <p:cNvPr id="189443" name="Content Placeholder 3">
            <a:extLst>
              <a:ext uri="{FF2B5EF4-FFF2-40B4-BE49-F238E27FC236}">
                <a16:creationId xmlns:a16="http://schemas.microsoft.com/office/drawing/2014/main" id="{DF829C6A-7CAD-4B89-9494-8D315C0089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905000"/>
            <a:ext cx="3090863" cy="1255713"/>
          </a:xfrm>
        </p:spPr>
      </p:pic>
      <p:sp>
        <p:nvSpPr>
          <p:cNvPr id="5" name="Oval 4">
            <a:extLst>
              <a:ext uri="{FF2B5EF4-FFF2-40B4-BE49-F238E27FC236}">
                <a16:creationId xmlns:a16="http://schemas.microsoft.com/office/drawing/2014/main" id="{6FF4EBAB-B30A-4309-866D-4A9128E6B8F7}"/>
              </a:ext>
            </a:extLst>
          </p:cNvPr>
          <p:cNvSpPr/>
          <p:nvPr/>
        </p:nvSpPr>
        <p:spPr>
          <a:xfrm>
            <a:off x="5600700" y="3405188"/>
            <a:ext cx="2286000" cy="914400"/>
          </a:xfrm>
          <a:prstGeom prst="ellipse">
            <a:avLst/>
          </a:prstGeom>
          <a:solidFill>
            <a:srgbClr val="3399FF"/>
          </a:solidFill>
          <a:ln w="28575">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9590DF58-6324-4F39-933F-100AD45F6816}"/>
              </a:ext>
            </a:extLst>
          </p:cNvPr>
          <p:cNvSpPr/>
          <p:nvPr/>
        </p:nvSpPr>
        <p:spPr>
          <a:xfrm>
            <a:off x="8118475" y="4795838"/>
            <a:ext cx="2133600" cy="687387"/>
          </a:xfrm>
          <a:prstGeom prst="ellipse">
            <a:avLst/>
          </a:prstGeom>
          <a:solidFill>
            <a:srgbClr val="FFFF00"/>
          </a:solidFill>
          <a:ln w="28575">
            <a:solidFill>
              <a:srgbClr val="3333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89446" name="Picture 10" descr="Children premium icon">
            <a:extLst>
              <a:ext uri="{FF2B5EF4-FFF2-40B4-BE49-F238E27FC236}">
                <a16:creationId xmlns:a16="http://schemas.microsoft.com/office/drawing/2014/main" id="{335C861B-1B13-4DE2-BFF8-B5C9DAF55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9975" y="4865688"/>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7" name="Picture 9">
            <a:extLst>
              <a:ext uri="{FF2B5EF4-FFF2-40B4-BE49-F238E27FC236}">
                <a16:creationId xmlns:a16="http://schemas.microsoft.com/office/drawing/2014/main" id="{A891E2EB-1F9A-46D4-A61E-2E89F1AA9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25" y="3819525"/>
            <a:ext cx="2746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8" name="Content Placeholder 3">
            <a:extLst>
              <a:ext uri="{FF2B5EF4-FFF2-40B4-BE49-F238E27FC236}">
                <a16:creationId xmlns:a16="http://schemas.microsoft.com/office/drawing/2014/main" id="{3F699974-6962-4602-9A01-8E5A533A8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52600"/>
            <a:ext cx="3657600" cy="1408113"/>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9449" name="Picture 10" descr="Children premium icon">
            <a:extLst>
              <a:ext uri="{FF2B5EF4-FFF2-40B4-BE49-F238E27FC236}">
                <a16:creationId xmlns:a16="http://schemas.microsoft.com/office/drawing/2014/main" id="{CA452EF1-A80C-40CD-94A5-49B3955F5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163" y="5108575"/>
            <a:ext cx="2746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0" name="Picture 12">
            <a:extLst>
              <a:ext uri="{FF2B5EF4-FFF2-40B4-BE49-F238E27FC236}">
                <a16:creationId xmlns:a16="http://schemas.microsoft.com/office/drawing/2014/main" id="{BDEBD933-7708-406F-BD4F-54F91E3B2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68688"/>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1" name="Picture 13">
            <a:extLst>
              <a:ext uri="{FF2B5EF4-FFF2-40B4-BE49-F238E27FC236}">
                <a16:creationId xmlns:a16="http://schemas.microsoft.com/office/drawing/2014/main" id="{648C691C-A84E-4299-B326-7BA87F4BF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900" y="380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2" name="Picture 14">
            <a:extLst>
              <a:ext uri="{FF2B5EF4-FFF2-40B4-BE49-F238E27FC236}">
                <a16:creationId xmlns:a16="http://schemas.microsoft.com/office/drawing/2014/main" id="{0FF7B630-1563-4913-A455-D9441E2E50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0388" y="3803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3" name="Picture 10" descr="Children premium icon">
            <a:extLst>
              <a:ext uri="{FF2B5EF4-FFF2-40B4-BE49-F238E27FC236}">
                <a16:creationId xmlns:a16="http://schemas.microsoft.com/office/drawing/2014/main" id="{1B99D4A4-8BA9-40CE-9F40-9DF044AB4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8913" y="4833938"/>
            <a:ext cx="2746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4" name="Picture 16">
            <a:extLst>
              <a:ext uri="{FF2B5EF4-FFF2-40B4-BE49-F238E27FC236}">
                <a16:creationId xmlns:a16="http://schemas.microsoft.com/office/drawing/2014/main" id="{0DCDE030-5898-4BD1-9C48-4BD3511E2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1018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5" name="Picture 17">
            <a:extLst>
              <a:ext uri="{FF2B5EF4-FFF2-40B4-BE49-F238E27FC236}">
                <a16:creationId xmlns:a16="http://schemas.microsoft.com/office/drawing/2014/main" id="{C94976CB-6032-42EB-9CAA-83DAD6393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013" y="2178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6" name="Picture 18">
            <a:extLst>
              <a:ext uri="{FF2B5EF4-FFF2-40B4-BE49-F238E27FC236}">
                <a16:creationId xmlns:a16="http://schemas.microsoft.com/office/drawing/2014/main" id="{A99E832E-C4F1-4E9E-82C0-7DA150FEC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975" y="21732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7" name="Picture 19">
            <a:extLst>
              <a:ext uri="{FF2B5EF4-FFF2-40B4-BE49-F238E27FC236}">
                <a16:creationId xmlns:a16="http://schemas.microsoft.com/office/drawing/2014/main" id="{9398E859-D537-48A0-B7E8-64F85105E8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063" y="215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8" name="Picture 22">
            <a:extLst>
              <a:ext uri="{FF2B5EF4-FFF2-40B4-BE49-F238E27FC236}">
                <a16:creationId xmlns:a16="http://schemas.microsoft.com/office/drawing/2014/main" id="{C2905AAD-211B-401B-B87A-2FBF08606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509838"/>
            <a:ext cx="2746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59" name="Picture 24">
            <a:extLst>
              <a:ext uri="{FF2B5EF4-FFF2-40B4-BE49-F238E27FC236}">
                <a16:creationId xmlns:a16="http://schemas.microsoft.com/office/drawing/2014/main" id="{7AB4044D-2C76-46BE-A0C5-229D73E7A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088" y="2514600"/>
            <a:ext cx="27463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60" name="Picture 25">
            <a:extLst>
              <a:ext uri="{FF2B5EF4-FFF2-40B4-BE49-F238E27FC236}">
                <a16:creationId xmlns:a16="http://schemas.microsoft.com/office/drawing/2014/main" id="{E9463BDA-F6CB-49B9-8CF6-E5B248E358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775" y="25225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61" name="Picture 26">
            <a:extLst>
              <a:ext uri="{FF2B5EF4-FFF2-40B4-BE49-F238E27FC236}">
                <a16:creationId xmlns:a16="http://schemas.microsoft.com/office/drawing/2014/main" id="{E40DEC76-6217-4FC3-B70E-B8F9322EC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7975" y="24939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62" name="Picture 27">
            <a:extLst>
              <a:ext uri="{FF2B5EF4-FFF2-40B4-BE49-F238E27FC236}">
                <a16:creationId xmlns:a16="http://schemas.microsoft.com/office/drawing/2014/main" id="{0E7529FB-95B2-4EC2-9029-F5B131002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575" y="24939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63" name="Picture 28">
            <a:extLst>
              <a:ext uri="{FF2B5EF4-FFF2-40B4-BE49-F238E27FC236}">
                <a16:creationId xmlns:a16="http://schemas.microsoft.com/office/drawing/2014/main" id="{DECCA4B8-CCB8-44EE-A6BD-2A394399A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988" y="34226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64" name="Picture 29">
            <a:extLst>
              <a:ext uri="{FF2B5EF4-FFF2-40B4-BE49-F238E27FC236}">
                <a16:creationId xmlns:a16="http://schemas.microsoft.com/office/drawing/2014/main" id="{5176624C-9B76-4102-B8E5-0CD049408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3" y="21288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65" name="Picture 30">
            <a:extLst>
              <a:ext uri="{FF2B5EF4-FFF2-40B4-BE49-F238E27FC236}">
                <a16:creationId xmlns:a16="http://schemas.microsoft.com/office/drawing/2014/main" id="{80877A9F-8D59-46A4-B4FF-A6135CECA3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613" y="50974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a:extLst>
              <a:ext uri="{FF2B5EF4-FFF2-40B4-BE49-F238E27FC236}">
                <a16:creationId xmlns:a16="http://schemas.microsoft.com/office/drawing/2014/main" id="{BB1B877D-3948-4E89-8ED2-7E3CD9B7E4CD}"/>
              </a:ext>
            </a:extLst>
          </p:cNvPr>
          <p:cNvCxnSpPr>
            <a:cxnSpLocks/>
          </p:cNvCxnSpPr>
          <p:nvPr/>
        </p:nvCxnSpPr>
        <p:spPr>
          <a:xfrm>
            <a:off x="5376863" y="2827338"/>
            <a:ext cx="639762" cy="635000"/>
          </a:xfrm>
          <a:prstGeom prst="straightConnector1">
            <a:avLst/>
          </a:prstGeom>
          <a:ln w="539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F565C10-698D-47D3-A511-C6A1F69449DB}"/>
              </a:ext>
            </a:extLst>
          </p:cNvPr>
          <p:cNvCxnSpPr>
            <a:cxnSpLocks/>
          </p:cNvCxnSpPr>
          <p:nvPr/>
        </p:nvCxnSpPr>
        <p:spPr>
          <a:xfrm>
            <a:off x="7453313" y="4187825"/>
            <a:ext cx="889000" cy="784225"/>
          </a:xfrm>
          <a:prstGeom prst="straightConnector1">
            <a:avLst/>
          </a:prstGeom>
          <a:ln w="53975">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89468" name="TextBox 35">
            <a:extLst>
              <a:ext uri="{FF2B5EF4-FFF2-40B4-BE49-F238E27FC236}">
                <a16:creationId xmlns:a16="http://schemas.microsoft.com/office/drawing/2014/main" id="{0B2B75AA-80D1-4846-8F83-1A5DC262C593}"/>
              </a:ext>
            </a:extLst>
          </p:cNvPr>
          <p:cNvSpPr txBox="1">
            <a:spLocks noChangeArrowheads="1"/>
          </p:cNvSpPr>
          <p:nvPr/>
        </p:nvSpPr>
        <p:spPr bwMode="auto">
          <a:xfrm>
            <a:off x="2644775" y="1400175"/>
            <a:ext cx="1984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latin typeface="Times New Roman" panose="02020603050405020304" pitchFamily="18" charset="0"/>
              </a:rPr>
              <a:t>RWD Source</a:t>
            </a:r>
          </a:p>
        </p:txBody>
      </p:sp>
      <p:sp>
        <p:nvSpPr>
          <p:cNvPr id="189469" name="TextBox 36">
            <a:extLst>
              <a:ext uri="{FF2B5EF4-FFF2-40B4-BE49-F238E27FC236}">
                <a16:creationId xmlns:a16="http://schemas.microsoft.com/office/drawing/2014/main" id="{B86CA391-1E00-4907-ABBC-76D748509EFA}"/>
              </a:ext>
            </a:extLst>
          </p:cNvPr>
          <p:cNvSpPr txBox="1">
            <a:spLocks noChangeArrowheads="1"/>
          </p:cNvSpPr>
          <p:nvPr/>
        </p:nvSpPr>
        <p:spPr bwMode="auto">
          <a:xfrm>
            <a:off x="4146550" y="3587750"/>
            <a:ext cx="1485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C00000"/>
                </a:solidFill>
                <a:latin typeface="Times New Roman" panose="02020603050405020304" pitchFamily="18" charset="0"/>
              </a:rPr>
              <a:t>Potentials</a:t>
            </a:r>
          </a:p>
        </p:txBody>
      </p:sp>
      <p:sp>
        <p:nvSpPr>
          <p:cNvPr id="189470" name="TextBox 37">
            <a:extLst>
              <a:ext uri="{FF2B5EF4-FFF2-40B4-BE49-F238E27FC236}">
                <a16:creationId xmlns:a16="http://schemas.microsoft.com/office/drawing/2014/main" id="{860574C7-1CA5-47B5-BE2D-3A0152EE3AB2}"/>
              </a:ext>
            </a:extLst>
          </p:cNvPr>
          <p:cNvSpPr txBox="1">
            <a:spLocks noChangeArrowheads="1"/>
          </p:cNvSpPr>
          <p:nvPr/>
        </p:nvSpPr>
        <p:spPr bwMode="auto">
          <a:xfrm>
            <a:off x="7172325" y="4935538"/>
            <a:ext cx="10461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C00000"/>
                </a:solidFill>
                <a:latin typeface="Times New Roman" panose="02020603050405020304" pitchFamily="18" charset="0"/>
              </a:rPr>
              <a:t>Finals</a:t>
            </a:r>
          </a:p>
        </p:txBody>
      </p:sp>
      <p:sp>
        <p:nvSpPr>
          <p:cNvPr id="189471" name="TextBox 38">
            <a:extLst>
              <a:ext uri="{FF2B5EF4-FFF2-40B4-BE49-F238E27FC236}">
                <a16:creationId xmlns:a16="http://schemas.microsoft.com/office/drawing/2014/main" id="{C9D0A4F3-86BF-4BAA-99DA-C1A795459A46}"/>
              </a:ext>
            </a:extLst>
          </p:cNvPr>
          <p:cNvSpPr txBox="1">
            <a:spLocks noChangeArrowheads="1"/>
          </p:cNvSpPr>
          <p:nvPr/>
        </p:nvSpPr>
        <p:spPr bwMode="auto">
          <a:xfrm>
            <a:off x="5756275" y="2752725"/>
            <a:ext cx="4259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C00000"/>
                </a:solidFill>
                <a:latin typeface="Times New Roman" panose="02020603050405020304" pitchFamily="18" charset="0"/>
              </a:rPr>
              <a:t>1). Inclusion/Exclusion criteria</a:t>
            </a:r>
          </a:p>
        </p:txBody>
      </p:sp>
      <p:sp>
        <p:nvSpPr>
          <p:cNvPr id="189472" name="TextBox 41">
            <a:extLst>
              <a:ext uri="{FF2B5EF4-FFF2-40B4-BE49-F238E27FC236}">
                <a16:creationId xmlns:a16="http://schemas.microsoft.com/office/drawing/2014/main" id="{D7517BC0-7109-4F4C-8C4F-EEF7DB5425D4}"/>
              </a:ext>
            </a:extLst>
          </p:cNvPr>
          <p:cNvSpPr txBox="1">
            <a:spLocks noChangeArrowheads="1"/>
          </p:cNvSpPr>
          <p:nvPr/>
        </p:nvSpPr>
        <p:spPr bwMode="auto">
          <a:xfrm>
            <a:off x="8001000" y="4256088"/>
            <a:ext cx="1187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C00000"/>
                </a:solidFill>
                <a:latin typeface="Times New Roman" panose="02020603050405020304" pitchFamily="18" charset="0"/>
              </a:rPr>
              <a:t>2). PS</a:t>
            </a:r>
          </a:p>
        </p:txBody>
      </p:sp>
      <p:sp>
        <p:nvSpPr>
          <p:cNvPr id="189473" name="Rectangle 43">
            <a:extLst>
              <a:ext uri="{FF2B5EF4-FFF2-40B4-BE49-F238E27FC236}">
                <a16:creationId xmlns:a16="http://schemas.microsoft.com/office/drawing/2014/main" id="{EDC12DDC-02C5-4CE1-AB04-36CF88EFB654}"/>
              </a:ext>
            </a:extLst>
          </p:cNvPr>
          <p:cNvSpPr>
            <a:spLocks noChangeArrowheads="1"/>
          </p:cNvSpPr>
          <p:nvPr/>
        </p:nvSpPr>
        <p:spPr bwMode="auto">
          <a:xfrm>
            <a:off x="687388" y="4579938"/>
            <a:ext cx="568166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US" altLang="en-US" sz="2000" b="1">
                <a:latin typeface="Times New Roman" panose="02020603050405020304" pitchFamily="18" charset="0"/>
                <a:cs typeface="Times New Roman" panose="02020603050405020304" pitchFamily="18" charset="0"/>
              </a:rPr>
              <a:t>PS is summary of overserved baseline covariates.</a:t>
            </a:r>
          </a:p>
          <a:p>
            <a:pPr>
              <a:spcBef>
                <a:spcPct val="0"/>
              </a:spcBef>
            </a:pPr>
            <a:r>
              <a:rPr lang="en-US" altLang="en-US" sz="2000" b="1">
                <a:latin typeface="Times New Roman" panose="02020603050405020304" pitchFamily="18" charset="0"/>
                <a:cs typeface="Times New Roman" panose="02020603050405020304" pitchFamily="18" charset="0"/>
              </a:rPr>
              <a:t>If a group of patients have similar PS, then they have similar baseline covariate distributions.</a:t>
            </a:r>
          </a:p>
        </p:txBody>
      </p:sp>
      <p:pic>
        <p:nvPicPr>
          <p:cNvPr id="189474" name="Picture 44">
            <a:extLst>
              <a:ext uri="{FF2B5EF4-FFF2-40B4-BE49-F238E27FC236}">
                <a16:creationId xmlns:a16="http://schemas.microsoft.com/office/drawing/2014/main" id="{DCE0934A-F5D3-49ED-BB42-B0CADC7707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538" y="18732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75" name="Picture 45">
            <a:extLst>
              <a:ext uri="{FF2B5EF4-FFF2-40B4-BE49-F238E27FC236}">
                <a16:creationId xmlns:a16="http://schemas.microsoft.com/office/drawing/2014/main" id="{E6000343-D606-43A3-9E89-27FFDC4FB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2200" y="18430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76" name="Picture 46">
            <a:extLst>
              <a:ext uri="{FF2B5EF4-FFF2-40B4-BE49-F238E27FC236}">
                <a16:creationId xmlns:a16="http://schemas.microsoft.com/office/drawing/2014/main" id="{79E09B0F-8E81-42F4-B198-F16CB235A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18510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77" name="Picture 47">
            <a:extLst>
              <a:ext uri="{FF2B5EF4-FFF2-40B4-BE49-F238E27FC236}">
                <a16:creationId xmlns:a16="http://schemas.microsoft.com/office/drawing/2014/main" id="{EF6F3B8E-E96B-45D6-BF40-8786F8F7B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8" y="21002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9C47F3E-79EE-4384-8DFA-41E5D3755982}"/>
              </a:ext>
            </a:extLst>
          </p:cNvPr>
          <p:cNvSpPr>
            <a:spLocks noGrp="1"/>
          </p:cNvSpPr>
          <p:nvPr>
            <p:ph type="sldNum" sz="quarter" idx="12"/>
          </p:nvPr>
        </p:nvSpPr>
        <p:spPr/>
        <p:txBody>
          <a:bodyPr/>
          <a:lstStyle/>
          <a:p>
            <a:fld id="{3877799C-1079-49AF-88F9-637B39F437C0}"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0466" name="Title 1">
            <a:extLst>
              <a:ext uri="{FF2B5EF4-FFF2-40B4-BE49-F238E27FC236}">
                <a16:creationId xmlns:a16="http://schemas.microsoft.com/office/drawing/2014/main" id="{9CDE1C98-8925-4A83-A120-B7ECE4FD4F1B}"/>
              </a:ext>
            </a:extLst>
          </p:cNvPr>
          <p:cNvSpPr>
            <a:spLocks noGrp="1"/>
          </p:cNvSpPr>
          <p:nvPr>
            <p:ph type="title"/>
          </p:nvPr>
        </p:nvSpPr>
        <p:spPr>
          <a:xfrm>
            <a:off x="2209800" y="457200"/>
            <a:ext cx="7772400" cy="609600"/>
          </a:xfrm>
        </p:spPr>
        <p:txBody>
          <a:bodyPr/>
          <a:lstStyle/>
          <a:p>
            <a:pPr algn="ctr"/>
            <a:r>
              <a:rPr lang="en-US" altLang="en-US" sz="3200" dirty="0">
                <a:solidFill>
                  <a:srgbClr val="3333FF"/>
                </a:solidFill>
                <a:latin typeface="+mn-lt"/>
                <a:cs typeface="Times New Roman" panose="02020603050405020304" pitchFamily="18" charset="0"/>
              </a:rPr>
              <a:t>An Illustrative Example</a:t>
            </a:r>
            <a:endParaRPr lang="en-US" altLang="en-US" sz="3200" dirty="0">
              <a:solidFill>
                <a:srgbClr val="3333FF"/>
              </a:solidFill>
              <a:latin typeface="+mn-lt"/>
            </a:endParaRPr>
          </a:p>
        </p:txBody>
      </p:sp>
      <p:sp>
        <p:nvSpPr>
          <p:cNvPr id="64515" name="Content Placeholder 2">
            <a:extLst>
              <a:ext uri="{FF2B5EF4-FFF2-40B4-BE49-F238E27FC236}">
                <a16:creationId xmlns:a16="http://schemas.microsoft.com/office/drawing/2014/main" id="{CBF5B4D5-5D3A-4FB0-807D-FA77C2C47C6C}"/>
              </a:ext>
            </a:extLst>
          </p:cNvPr>
          <p:cNvSpPr>
            <a:spLocks noGrp="1" noChangeArrowheads="1"/>
          </p:cNvSpPr>
          <p:nvPr>
            <p:ph idx="1"/>
          </p:nvPr>
        </p:nvSpPr>
        <p:spPr>
          <a:xfrm>
            <a:off x="990600" y="1371600"/>
            <a:ext cx="9677400" cy="4800600"/>
          </a:xfrm>
        </p:spPr>
        <p:txBody>
          <a:bodyPr/>
          <a:lstStyle/>
          <a:p>
            <a:pPr eaLnBrk="1" hangingPunct="1">
              <a:defRPr/>
            </a:pPr>
            <a:r>
              <a:rPr lang="en-US" altLang="en-US" sz="2400" dirty="0">
                <a:latin typeface="Times New Roman" panose="02020603050405020304" pitchFamily="18" charset="0"/>
                <a:cs typeface="Times New Roman" panose="02020603050405020304" pitchFamily="18" charset="0"/>
              </a:rPr>
              <a:t>An investigational study was planned to seek approval for </a:t>
            </a:r>
            <a:r>
              <a:rPr lang="en-US" altLang="en-US" sz="2400" dirty="0">
                <a:solidFill>
                  <a:srgbClr val="3333FF"/>
                </a:solidFill>
                <a:latin typeface="Times New Roman" panose="02020603050405020304" pitchFamily="18" charset="0"/>
                <a:cs typeface="Times New Roman" panose="02020603050405020304" pitchFamily="18" charset="0"/>
              </a:rPr>
              <a:t>indication expansion </a:t>
            </a:r>
            <a:r>
              <a:rPr lang="en-US" altLang="en-US" sz="2400" dirty="0">
                <a:latin typeface="Times New Roman" panose="02020603050405020304" pitchFamily="18" charset="0"/>
                <a:cs typeface="Times New Roman" panose="02020603050405020304" pitchFamily="18" charset="0"/>
              </a:rPr>
              <a:t>of an approved device.</a:t>
            </a:r>
          </a:p>
          <a:p>
            <a:pPr marL="0" indent="0" eaLnBrk="1" hangingPunct="1">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eaLnBrk="1" hangingPunct="1">
              <a:defRPr/>
            </a:pPr>
            <a:r>
              <a:rPr lang="en-US" altLang="en-US" sz="2400" dirty="0">
                <a:latin typeface="Times New Roman" panose="02020603050405020304" pitchFamily="18" charset="0"/>
                <a:cs typeface="Times New Roman" panose="02020603050405020304" pitchFamily="18" charset="0"/>
              </a:rPr>
              <a:t>Plenty of off-label use data were captured in a patient registry.</a:t>
            </a:r>
          </a:p>
          <a:p>
            <a:pPr eaLnBrk="1" hangingPunct="1">
              <a:defRPr/>
            </a:pPr>
            <a:endParaRPr lang="en-US" altLang="en-US" sz="8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Based on clinical and statistical evaluations, the registry was thought </a:t>
            </a:r>
            <a:r>
              <a:rPr lang="en-US" sz="2400" dirty="0">
                <a:solidFill>
                  <a:srgbClr val="3333FF"/>
                </a:solidFill>
                <a:latin typeface="Times New Roman" panose="02020603050405020304" pitchFamily="18" charset="0"/>
                <a:cs typeface="Times New Roman" panose="02020603050405020304" pitchFamily="18" charset="0"/>
              </a:rPr>
              <a:t>relevant</a:t>
            </a:r>
            <a:r>
              <a:rPr lang="en-US" sz="2400" dirty="0">
                <a:latin typeface="Times New Roman" panose="02020603050405020304" pitchFamily="18" charset="0"/>
                <a:cs typeface="Times New Roman" panose="02020603050405020304" pitchFamily="18" charset="0"/>
              </a:rPr>
              <a:t> to the prospective study with adequate </a:t>
            </a:r>
            <a:r>
              <a:rPr lang="en-US" sz="2400" dirty="0">
                <a:solidFill>
                  <a:srgbClr val="3333FF"/>
                </a:solidFill>
                <a:latin typeface="Times New Roman" panose="02020603050405020304" pitchFamily="18" charset="0"/>
                <a:cs typeface="Times New Roman" panose="02020603050405020304" pitchFamily="18" charset="0"/>
              </a:rPr>
              <a:t>reliability</a:t>
            </a:r>
            <a:r>
              <a:rPr lang="en-US" sz="24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r>
              <a:rPr lang="en-US" sz="800" dirty="0">
                <a:latin typeface="Times New Roman" panose="02020603050405020304" pitchFamily="18" charset="0"/>
                <a:cs typeface="Times New Roman" panose="02020603050405020304" pitchFamily="18" charset="0"/>
              </a:rPr>
              <a:t> </a:t>
            </a:r>
            <a:endParaRPr lang="en-US" altLang="en-US" sz="8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Planned to conduct a </a:t>
            </a:r>
            <a:r>
              <a:rPr lang="en-US" sz="2400" dirty="0">
                <a:solidFill>
                  <a:srgbClr val="3333FF"/>
                </a:solidFill>
                <a:latin typeface="Times New Roman" panose="02020603050405020304" pitchFamily="18" charset="0"/>
                <a:cs typeface="Times New Roman" panose="02020603050405020304" pitchFamily="18" charset="0"/>
              </a:rPr>
              <a:t>single-arm investigational study </a:t>
            </a:r>
            <a:r>
              <a:rPr lang="en-US" sz="2400" dirty="0">
                <a:latin typeface="Times New Roman" panose="02020603050405020304" pitchFamily="18" charset="0"/>
                <a:cs typeface="Times New Roman" panose="02020603050405020304" pitchFamily="18" charset="0"/>
              </a:rPr>
              <a:t>and  </a:t>
            </a:r>
            <a:r>
              <a:rPr lang="en-US" sz="2400" dirty="0">
                <a:solidFill>
                  <a:srgbClr val="3333FF"/>
                </a:solidFill>
                <a:latin typeface="Times New Roman" panose="02020603050405020304" pitchFamily="18" charset="0"/>
                <a:cs typeface="Times New Roman" panose="02020603050405020304" pitchFamily="18" charset="0"/>
              </a:rPr>
              <a:t>borrow some data from the registry </a:t>
            </a:r>
            <a:r>
              <a:rPr lang="en-US" sz="2400" dirty="0">
                <a:latin typeface="Times New Roman" panose="02020603050405020304" pitchFamily="18" charset="0"/>
                <a:cs typeface="Times New Roman" panose="02020603050405020304" pitchFamily="18" charset="0"/>
              </a:rPr>
              <a:t>to save sample size in the prospective investigational study. </a:t>
            </a:r>
          </a:p>
          <a:p>
            <a:pPr marL="0" indent="0" eaLnBrk="1" hangingPunct="1">
              <a:buFont typeface="Arial" panose="020B0604020202020204" pitchFamily="34" charset="0"/>
              <a:buNone/>
              <a:defRPr/>
            </a:pPr>
            <a:endParaRPr lang="en-US" altLang="en-US" sz="2400" dirty="0">
              <a:cs typeface="Times New Roman" panose="02020603050405020304" pitchFamily="18" charset="0"/>
            </a:endParaRPr>
          </a:p>
          <a:p>
            <a:pPr eaLnBrk="1" hangingPunct="1">
              <a:defRPr/>
            </a:pPr>
            <a:endParaRPr lang="en-US" altLang="en-US" sz="800" dirty="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6635FB2-9396-45F8-9872-5F0DAC175613}"/>
              </a:ext>
            </a:extLst>
          </p:cNvPr>
          <p:cNvSpPr>
            <a:spLocks noGrp="1"/>
          </p:cNvSpPr>
          <p:nvPr>
            <p:ph type="sldNum" sz="quarter" idx="12"/>
          </p:nvPr>
        </p:nvSpPr>
        <p:spPr/>
        <p:txBody>
          <a:bodyPr/>
          <a:lstStyle/>
          <a:p>
            <a:fld id="{3877799C-1079-49AF-88F9-637B39F437C0}"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2514" name="Title 1">
            <a:extLst>
              <a:ext uri="{FF2B5EF4-FFF2-40B4-BE49-F238E27FC236}">
                <a16:creationId xmlns:a16="http://schemas.microsoft.com/office/drawing/2014/main" id="{DFDD4F8C-54CA-4B83-8E01-C2A8E649D979}"/>
              </a:ext>
            </a:extLst>
          </p:cNvPr>
          <p:cNvSpPr>
            <a:spLocks noGrp="1"/>
          </p:cNvSpPr>
          <p:nvPr>
            <p:ph type="title"/>
          </p:nvPr>
        </p:nvSpPr>
        <p:spPr>
          <a:xfrm>
            <a:off x="1905000" y="381000"/>
            <a:ext cx="8050213" cy="609600"/>
          </a:xfrm>
        </p:spPr>
        <p:txBody>
          <a:bodyPr/>
          <a:lstStyle/>
          <a:p>
            <a:pPr algn="ctr"/>
            <a:r>
              <a:rPr lang="en-US" altLang="en-US" sz="3200" dirty="0">
                <a:solidFill>
                  <a:srgbClr val="3333FF"/>
                </a:solidFill>
                <a:latin typeface="+mn-lt"/>
                <a:cs typeface="Times New Roman" panose="02020603050405020304" pitchFamily="18" charset="0"/>
              </a:rPr>
              <a:t>Study Design -1</a:t>
            </a:r>
            <a:r>
              <a:rPr lang="en-US" altLang="en-US" sz="3200" baseline="30000" dirty="0">
                <a:solidFill>
                  <a:srgbClr val="3333FF"/>
                </a:solidFill>
                <a:latin typeface="+mn-lt"/>
                <a:cs typeface="Times New Roman" panose="02020603050405020304" pitchFamily="18" charset="0"/>
              </a:rPr>
              <a:t>st</a:t>
            </a:r>
            <a:r>
              <a:rPr lang="en-US" altLang="en-US" sz="3200" dirty="0">
                <a:solidFill>
                  <a:srgbClr val="3333FF"/>
                </a:solidFill>
                <a:latin typeface="+mn-lt"/>
                <a:cs typeface="Times New Roman" panose="02020603050405020304" pitchFamily="18" charset="0"/>
              </a:rPr>
              <a:t> Stage</a:t>
            </a:r>
          </a:p>
        </p:txBody>
      </p:sp>
      <p:sp>
        <p:nvSpPr>
          <p:cNvPr id="192515" name="Content Placeholder 2">
            <a:extLst>
              <a:ext uri="{FF2B5EF4-FFF2-40B4-BE49-F238E27FC236}">
                <a16:creationId xmlns:a16="http://schemas.microsoft.com/office/drawing/2014/main" id="{B2A99EC8-B03C-4805-9DB2-E9F565914B64}"/>
              </a:ext>
            </a:extLst>
          </p:cNvPr>
          <p:cNvSpPr>
            <a:spLocks noGrp="1"/>
          </p:cNvSpPr>
          <p:nvPr>
            <p:ph idx="1"/>
          </p:nvPr>
        </p:nvSpPr>
        <p:spPr>
          <a:xfrm>
            <a:off x="1143000" y="1295400"/>
            <a:ext cx="9753600" cy="5000625"/>
          </a:xfrm>
        </p:spPr>
        <p:txBody>
          <a:bodyPr/>
          <a:lstStyle/>
          <a:p>
            <a:r>
              <a:rPr lang="en-US" altLang="en-US" sz="2400">
                <a:latin typeface="Times New Roman" panose="02020603050405020304" pitchFamily="18" charset="0"/>
                <a:cs typeface="Times New Roman" panose="02020603050405020304" pitchFamily="18" charset="0"/>
              </a:rPr>
              <a:t>Primary endpoint: one-year adverse event.</a:t>
            </a:r>
          </a:p>
          <a:p>
            <a:endParaRPr lang="en-US" altLang="en-US" sz="8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Parameter of interest: </a:t>
            </a:r>
            <a:r>
              <a:rPr lang="el-GR" altLang="en-US" sz="2400">
                <a:latin typeface="Times New Roman" panose="02020603050405020304" pitchFamily="18" charset="0"/>
                <a:cs typeface="Times New Roman" panose="02020603050405020304" pitchFamily="18" charset="0"/>
              </a:rPr>
              <a:t>θ</a:t>
            </a:r>
            <a:r>
              <a:rPr lang="en-US" altLang="en-US" sz="2400">
                <a:latin typeface="Times New Roman" panose="02020603050405020304" pitchFamily="18" charset="0"/>
                <a:cs typeface="Times New Roman" panose="02020603050405020304" pitchFamily="18" charset="0"/>
              </a:rPr>
              <a:t>, proportion of patients who experienced adverse event(s) within the one-year period.</a:t>
            </a:r>
          </a:p>
          <a:p>
            <a:endParaRPr lang="en-US" altLang="en-US" sz="18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Associated hypothesis testing:</a:t>
            </a:r>
          </a:p>
          <a:p>
            <a:pPr marL="800100" lvl="2" indent="0">
              <a:buFont typeface="Arial" panose="020B0604020202020204" pitchFamily="34" charset="0"/>
              <a:buNone/>
            </a:pPr>
            <a:r>
              <a:rPr lang="sv-SE" altLang="en-US" i="1">
                <a:latin typeface="Times New Roman" panose="02020603050405020304" pitchFamily="18" charset="0"/>
                <a:cs typeface="Times New Roman" panose="02020603050405020304" pitchFamily="18" charset="0"/>
              </a:rPr>
              <a:t>Ho</a:t>
            </a:r>
            <a:r>
              <a:rPr lang="sv-SE" altLang="en-US">
                <a:latin typeface="Times New Roman" panose="02020603050405020304" pitchFamily="18" charset="0"/>
                <a:cs typeface="Times New Roman" panose="02020603050405020304" pitchFamily="18" charset="0"/>
              </a:rPr>
              <a:t> : </a:t>
            </a:r>
            <a:r>
              <a:rPr lang="sv-SE" altLang="en-US" i="1">
                <a:latin typeface="Times New Roman" panose="02020603050405020304" pitchFamily="18" charset="0"/>
                <a:cs typeface="Times New Roman" panose="02020603050405020304" pitchFamily="18" charset="0"/>
              </a:rPr>
              <a:t> </a:t>
            </a:r>
            <a:r>
              <a:rPr lang="el-GR" altLang="en-US">
                <a:latin typeface="Times New Roman" panose="02020603050405020304" pitchFamily="18" charset="0"/>
                <a:cs typeface="Times New Roman" panose="02020603050405020304" pitchFamily="18" charset="0"/>
              </a:rPr>
              <a:t>θ</a:t>
            </a:r>
            <a:r>
              <a:rPr lang="en-US" altLang="en-US">
                <a:latin typeface="Times New Roman" panose="02020603050405020304" pitchFamily="18" charset="0"/>
                <a:cs typeface="Times New Roman" panose="02020603050405020304" pitchFamily="18" charset="0"/>
              </a:rPr>
              <a:t> ≥ </a:t>
            </a:r>
            <a:r>
              <a:rPr lang="sv-SE" altLang="en-US">
                <a:latin typeface="Times New Roman" panose="02020603050405020304" pitchFamily="18" charset="0"/>
                <a:cs typeface="Times New Roman" panose="02020603050405020304" pitchFamily="18" charset="0"/>
              </a:rPr>
              <a:t>36%  </a:t>
            </a:r>
            <a:r>
              <a:rPr lang="sv-SE" altLang="en-US" i="1">
                <a:latin typeface="Times New Roman" panose="02020603050405020304" pitchFamily="18" charset="0"/>
                <a:cs typeface="Times New Roman" panose="02020603050405020304" pitchFamily="18" charset="0"/>
              </a:rPr>
              <a:t>vs: </a:t>
            </a:r>
            <a:r>
              <a:rPr lang="sv-SE" altLang="en-US" i="1">
                <a:solidFill>
                  <a:srgbClr val="3333FF"/>
                </a:solidFill>
                <a:latin typeface="Times New Roman" panose="02020603050405020304" pitchFamily="18" charset="0"/>
                <a:cs typeface="Times New Roman" panose="02020603050405020304" pitchFamily="18" charset="0"/>
              </a:rPr>
              <a:t>Ha </a:t>
            </a:r>
            <a:r>
              <a:rPr lang="sv-SE" altLang="en-US">
                <a:solidFill>
                  <a:srgbClr val="3333FF"/>
                </a:solidFill>
                <a:latin typeface="Times New Roman" panose="02020603050405020304" pitchFamily="18" charset="0"/>
                <a:cs typeface="Times New Roman" panose="02020603050405020304" pitchFamily="18" charset="0"/>
              </a:rPr>
              <a:t>: </a:t>
            </a:r>
            <a:r>
              <a:rPr lang="sv-SE" altLang="en-US" i="1">
                <a:solidFill>
                  <a:srgbClr val="3333FF"/>
                </a:solidFill>
                <a:latin typeface="Times New Roman" panose="02020603050405020304" pitchFamily="18" charset="0"/>
                <a:cs typeface="Times New Roman" panose="02020603050405020304" pitchFamily="18" charset="0"/>
              </a:rPr>
              <a:t> </a:t>
            </a:r>
            <a:r>
              <a:rPr lang="el-GR" altLang="en-US">
                <a:solidFill>
                  <a:srgbClr val="3333FF"/>
                </a:solidFill>
                <a:latin typeface="Times New Roman" panose="02020603050405020304" pitchFamily="18" charset="0"/>
                <a:cs typeface="Times New Roman" panose="02020603050405020304" pitchFamily="18" charset="0"/>
              </a:rPr>
              <a:t>θ</a:t>
            </a:r>
            <a:r>
              <a:rPr lang="en-US" altLang="en-US">
                <a:solidFill>
                  <a:srgbClr val="3333FF"/>
                </a:solidFill>
                <a:latin typeface="Times New Roman" panose="02020603050405020304" pitchFamily="18" charset="0"/>
                <a:cs typeface="Times New Roman" panose="02020603050405020304" pitchFamily="18" charset="0"/>
              </a:rPr>
              <a:t> </a:t>
            </a:r>
            <a:r>
              <a:rPr lang="sv-SE" altLang="en-US" i="1">
                <a:solidFill>
                  <a:srgbClr val="3333FF"/>
                </a:solidFill>
                <a:latin typeface="Times New Roman" panose="02020603050405020304" pitchFamily="18" charset="0"/>
                <a:cs typeface="Times New Roman" panose="02020603050405020304" pitchFamily="18" charset="0"/>
              </a:rPr>
              <a:t>&lt; </a:t>
            </a:r>
            <a:r>
              <a:rPr lang="sv-SE" altLang="en-US">
                <a:solidFill>
                  <a:srgbClr val="3333FF"/>
                </a:solidFill>
                <a:latin typeface="Times New Roman" panose="02020603050405020304" pitchFamily="18" charset="0"/>
                <a:cs typeface="Times New Roman" panose="02020603050405020304" pitchFamily="18" charset="0"/>
              </a:rPr>
              <a:t>36%  (PG)</a:t>
            </a:r>
          </a:p>
          <a:p>
            <a:pPr marL="800100" lvl="2" indent="0">
              <a:buFont typeface="Arial" panose="020B0604020202020204" pitchFamily="34" charset="0"/>
              <a:buNone/>
            </a:pPr>
            <a:endParaRPr lang="sv-SE" altLang="en-US" sz="8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Study success criterion:</a:t>
            </a:r>
          </a:p>
          <a:p>
            <a:pPr lvl="1"/>
            <a:r>
              <a:rPr lang="en-US" altLang="en-US" sz="2000">
                <a:latin typeface="Times New Roman" panose="02020603050405020304" pitchFamily="18" charset="0"/>
                <a:cs typeface="Times New Roman" panose="02020603050405020304" pitchFamily="18" charset="0"/>
              </a:rPr>
              <a:t>Posterior probability of </a:t>
            </a:r>
            <a:r>
              <a:rPr lang="en-US" altLang="en-US" sz="2000" i="1">
                <a:latin typeface="Times New Roman" panose="02020603050405020304" pitchFamily="18" charset="0"/>
                <a:cs typeface="Times New Roman" panose="02020603050405020304" pitchFamily="18" charset="0"/>
              </a:rPr>
              <a:t> </a:t>
            </a:r>
            <a:r>
              <a:rPr lang="el-GR" altLang="en-US" sz="2000">
                <a:latin typeface="Times New Roman" panose="02020603050405020304" pitchFamily="18" charset="0"/>
                <a:cs typeface="Times New Roman" panose="02020603050405020304" pitchFamily="18" charset="0"/>
              </a:rPr>
              <a:t>θ</a:t>
            </a:r>
            <a:r>
              <a:rPr lang="en-US" altLang="en-US" sz="2000">
                <a:latin typeface="Times New Roman" panose="02020603050405020304" pitchFamily="18" charset="0"/>
                <a:cs typeface="Times New Roman" panose="02020603050405020304" pitchFamily="18" charset="0"/>
              </a:rPr>
              <a:t> being less than 0</a:t>
            </a:r>
            <a:r>
              <a:rPr lang="en-US" altLang="en-US" sz="2000" i="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36 is greater than 0</a:t>
            </a:r>
            <a:r>
              <a:rPr lang="en-US" altLang="en-US" sz="2000" i="1">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95; or</a:t>
            </a:r>
          </a:p>
          <a:p>
            <a:pPr lvl="1"/>
            <a:r>
              <a:rPr lang="en-US" altLang="en-US" sz="2000" i="1">
                <a:latin typeface="Times New Roman" panose="02020603050405020304" pitchFamily="18" charset="0"/>
                <a:cs typeface="Times New Roman" panose="02020603050405020304" pitchFamily="18" charset="0"/>
              </a:rPr>
              <a:t>p</a:t>
            </a:r>
            <a:r>
              <a:rPr lang="en-US" altLang="en-US" sz="2000">
                <a:latin typeface="Times New Roman" panose="02020603050405020304" pitchFamily="18" charset="0"/>
                <a:cs typeface="Times New Roman" panose="02020603050405020304" pitchFamily="18" charset="0"/>
              </a:rPr>
              <a:t>-value &lt; 0.05 in frequentist setting. </a:t>
            </a:r>
          </a:p>
          <a:p>
            <a:endParaRPr lang="en-US" altLang="en-US" sz="800">
              <a:latin typeface="Times New Roman" panose="02020603050405020304" pitchFamily="18" charset="0"/>
              <a:cs typeface="Times New Roman" panose="02020603050405020304" pitchFamily="18" charset="0"/>
            </a:endParaRPr>
          </a:p>
          <a:p>
            <a:r>
              <a:rPr lang="en-US" altLang="en-US" sz="2400">
                <a:latin typeface="Times New Roman" panose="02020603050405020304" pitchFamily="18" charset="0"/>
                <a:cs typeface="Times New Roman" panose="02020603050405020304" pitchFamily="18" charset="0"/>
              </a:rPr>
              <a:t>17 baseline covariates were identified based on prior clinical  knowledge.</a:t>
            </a:r>
          </a:p>
          <a:p>
            <a:endParaRPr lang="sv-SE" altLang="en-US" sz="2000">
              <a:latin typeface="Times New Roman" panose="02020603050405020304" pitchFamily="18" charset="0"/>
              <a:cs typeface="Times New Roman" panose="02020603050405020304" pitchFamily="18" charset="0"/>
            </a:endParaRPr>
          </a:p>
        </p:txBody>
      </p:sp>
      <p:sp>
        <p:nvSpPr>
          <p:cNvPr id="2" name="Callout: Left Arrow 1">
            <a:extLst>
              <a:ext uri="{FF2B5EF4-FFF2-40B4-BE49-F238E27FC236}">
                <a16:creationId xmlns:a16="http://schemas.microsoft.com/office/drawing/2014/main" id="{89EC1576-E2EF-40FD-9B66-EC28B4C6A5F2}"/>
              </a:ext>
            </a:extLst>
          </p:cNvPr>
          <p:cNvSpPr/>
          <p:nvPr/>
        </p:nvSpPr>
        <p:spPr>
          <a:xfrm>
            <a:off x="7086600" y="3124200"/>
            <a:ext cx="2667000" cy="1219200"/>
          </a:xfrm>
          <a:prstGeom prst="leftArrowCallout">
            <a:avLst>
              <a:gd name="adj1" fmla="val 10000"/>
              <a:gd name="adj2" fmla="val 9319"/>
              <a:gd name="adj3" fmla="val 24318"/>
              <a:gd name="adj4" fmla="val 80250"/>
            </a:avLst>
          </a:prstGeom>
          <a:solidFill>
            <a:srgbClr val="FFFF66"/>
          </a:solidFill>
          <a:ln>
            <a:solidFill>
              <a:srgbClr val="BFBFB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TextBox 2">
            <a:extLst>
              <a:ext uri="{FF2B5EF4-FFF2-40B4-BE49-F238E27FC236}">
                <a16:creationId xmlns:a16="http://schemas.microsoft.com/office/drawing/2014/main" id="{210232F5-12D2-455E-AD2F-903F9BFAF976}"/>
              </a:ext>
            </a:extLst>
          </p:cNvPr>
          <p:cNvSpPr txBox="1"/>
          <p:nvPr/>
        </p:nvSpPr>
        <p:spPr>
          <a:xfrm>
            <a:off x="7696200" y="3429000"/>
            <a:ext cx="2057400" cy="646113"/>
          </a:xfrm>
          <a:prstGeom prst="rect">
            <a:avLst/>
          </a:prstGeom>
          <a:noFill/>
        </p:spPr>
        <p:txBody>
          <a:bodyPr>
            <a:spAutoFit/>
          </a:bodyPr>
          <a:lstStyle/>
          <a:p>
            <a:pPr algn="ctr">
              <a:defRPr/>
            </a:pPr>
            <a:r>
              <a:rPr lang="en-US" b="1" dirty="0">
                <a:solidFill>
                  <a:schemeClr val="tx1">
                    <a:lumMod val="65000"/>
                    <a:lumOff val="35000"/>
                  </a:schemeClr>
                </a:solidFill>
              </a:rPr>
              <a:t>Agreed upon by FDA &amp; Sponsor</a:t>
            </a:r>
          </a:p>
        </p:txBody>
      </p:sp>
      <p:sp>
        <p:nvSpPr>
          <p:cNvPr id="4" name="Slide Number Placeholder 3">
            <a:extLst>
              <a:ext uri="{FF2B5EF4-FFF2-40B4-BE49-F238E27FC236}">
                <a16:creationId xmlns:a16="http://schemas.microsoft.com/office/drawing/2014/main" id="{742D5E3E-89DD-4FC1-9513-6EED925C92A8}"/>
              </a:ext>
            </a:extLst>
          </p:cNvPr>
          <p:cNvSpPr>
            <a:spLocks noGrp="1"/>
          </p:cNvSpPr>
          <p:nvPr>
            <p:ph type="sldNum" sz="quarter" idx="12"/>
          </p:nvPr>
        </p:nvSpPr>
        <p:spPr/>
        <p:txBody>
          <a:bodyPr/>
          <a:lstStyle/>
          <a:p>
            <a:fld id="{3877799C-1079-49AF-88F9-637B39F437C0}"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3538" name="Title 1">
            <a:extLst>
              <a:ext uri="{FF2B5EF4-FFF2-40B4-BE49-F238E27FC236}">
                <a16:creationId xmlns:a16="http://schemas.microsoft.com/office/drawing/2014/main" id="{645206D3-0E3B-4372-9DE9-A17B8B53B559}"/>
              </a:ext>
            </a:extLst>
          </p:cNvPr>
          <p:cNvSpPr>
            <a:spLocks noGrp="1"/>
          </p:cNvSpPr>
          <p:nvPr>
            <p:ph type="title"/>
          </p:nvPr>
        </p:nvSpPr>
        <p:spPr>
          <a:xfrm>
            <a:off x="1981200" y="565150"/>
            <a:ext cx="8050213" cy="609600"/>
          </a:xfrm>
        </p:spPr>
        <p:txBody>
          <a:bodyPr/>
          <a:lstStyle/>
          <a:p>
            <a:pPr algn="ctr"/>
            <a:r>
              <a:rPr lang="en-US" altLang="en-US" sz="3200" dirty="0">
                <a:solidFill>
                  <a:srgbClr val="3333FF"/>
                </a:solidFill>
                <a:latin typeface="+mn-lt"/>
                <a:cs typeface="Times New Roman" panose="02020603050405020304" pitchFamily="18" charset="0"/>
              </a:rPr>
              <a:t>Study Design - 1</a:t>
            </a:r>
            <a:r>
              <a:rPr lang="en-US" altLang="en-US" sz="3200" baseline="30000" dirty="0">
                <a:solidFill>
                  <a:srgbClr val="3333FF"/>
                </a:solidFill>
                <a:latin typeface="+mn-lt"/>
                <a:cs typeface="Times New Roman" panose="02020603050405020304" pitchFamily="18" charset="0"/>
              </a:rPr>
              <a:t>st </a:t>
            </a:r>
            <a:r>
              <a:rPr lang="en-US" altLang="en-US" sz="3200" dirty="0">
                <a:solidFill>
                  <a:srgbClr val="3333FF"/>
                </a:solidFill>
                <a:latin typeface="+mn-lt"/>
                <a:cs typeface="Times New Roman" panose="02020603050405020304" pitchFamily="18" charset="0"/>
              </a:rPr>
              <a:t>Stage (</a:t>
            </a:r>
            <a:r>
              <a:rPr lang="en-US" altLang="en-US" sz="3200" i="1" dirty="0">
                <a:solidFill>
                  <a:srgbClr val="3333FF"/>
                </a:solidFill>
                <a:latin typeface="+mn-lt"/>
                <a:cs typeface="Times New Roman" panose="02020603050405020304" pitchFamily="18" charset="0"/>
              </a:rPr>
              <a:t>cont</a:t>
            </a:r>
            <a:r>
              <a:rPr lang="en-US" altLang="en-US" sz="3200" dirty="0">
                <a:solidFill>
                  <a:srgbClr val="3333FF"/>
                </a:solidFill>
                <a:latin typeface="+mn-lt"/>
                <a:cs typeface="Times New Roman" panose="02020603050405020304" pitchFamily="18" charset="0"/>
              </a:rPr>
              <a:t>.)</a:t>
            </a:r>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1447800" y="1524000"/>
            <a:ext cx="9448800" cy="5181600"/>
          </a:xfrm>
        </p:spPr>
        <p:txBody>
          <a:bodyPr/>
          <a:lstStyle/>
          <a:p>
            <a:pPr>
              <a:defRPr/>
            </a:pPr>
            <a:r>
              <a:rPr lang="en-US" sz="2400" dirty="0">
                <a:latin typeface="Times New Roman" panose="02020603050405020304" pitchFamily="18" charset="0"/>
                <a:cs typeface="Times New Roman" panose="02020603050405020304" pitchFamily="18" charset="0"/>
              </a:rPr>
              <a:t>Sample size determination</a:t>
            </a:r>
          </a:p>
          <a:p>
            <a:pPr marL="400050" lvl="1" indent="0">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Assume </a:t>
            </a:r>
            <a:r>
              <a:rPr lang="el-GR" sz="2400" dirty="0">
                <a:latin typeface="Times New Roman" panose="02020603050405020304" pitchFamily="18" charset="0"/>
                <a:cs typeface="Times New Roman" panose="02020603050405020304" pitchFamily="18" charset="0"/>
              </a:rPr>
              <a:t>θ </a:t>
            </a:r>
            <a:r>
              <a:rPr lang="en-US" sz="2400" dirty="0">
                <a:latin typeface="Times New Roman" panose="02020603050405020304" pitchFamily="18" charset="0"/>
                <a:cs typeface="Times New Roman" panose="02020603050405020304" pitchFamily="18" charset="0"/>
              </a:rPr>
              <a:t>= 0</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30</a:t>
            </a:r>
          </a:p>
          <a:p>
            <a:pPr lvl="1" indent="-342900">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Set: power = 80%; significance level = 0.05</a:t>
            </a:r>
          </a:p>
          <a:p>
            <a:pPr marL="685800" lvl="1">
              <a:buFont typeface="Arial" panose="020B0604020202020204" pitchFamily="34" charset="0"/>
              <a:buChar char="•"/>
              <a:defRPr/>
            </a:pPr>
            <a:r>
              <a:rPr lang="en-US" sz="2400" dirty="0">
                <a:latin typeface="Times New Roman" panose="02020603050405020304" pitchFamily="18" charset="0"/>
                <a:cs typeface="Times New Roman" panose="02020603050405020304" pitchFamily="18" charset="0"/>
              </a:rPr>
              <a:t>Then, </a:t>
            </a:r>
            <a:r>
              <a:rPr lang="en-US" sz="2400" dirty="0">
                <a:solidFill>
                  <a:srgbClr val="3333FF"/>
                </a:solidFill>
                <a:latin typeface="Times New Roman" panose="02020603050405020304" pitchFamily="18" charset="0"/>
                <a:cs typeface="Times New Roman" panose="02020603050405020304" pitchFamily="18" charset="0"/>
              </a:rPr>
              <a:t>N = 380</a:t>
            </a:r>
          </a:p>
          <a:p>
            <a:pPr marL="400050" lvl="1" indent="0">
              <a:buFont typeface="Arial" panose="020B0604020202020204" pitchFamily="34" charset="0"/>
              <a:buNone/>
              <a:defRPr/>
            </a:pPr>
            <a:endParaRPr lang="en-US" sz="800" b="1" dirty="0">
              <a:solidFill>
                <a:srgbClr val="3333F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Based on </a:t>
            </a:r>
            <a:r>
              <a:rPr lang="en-US" sz="2400" dirty="0">
                <a:solidFill>
                  <a:srgbClr val="C00000"/>
                </a:solidFill>
                <a:latin typeface="Times New Roman" panose="02020603050405020304" pitchFamily="18" charset="0"/>
                <a:cs typeface="Times New Roman" panose="02020603050405020304" pitchFamily="18" charset="0"/>
              </a:rPr>
              <a:t>clinical decision</a:t>
            </a:r>
            <a:r>
              <a:rPr 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case-by-case basis), proposed to</a:t>
            </a:r>
            <a:r>
              <a:rPr lang="en-US" sz="2400" dirty="0">
                <a:solidFill>
                  <a:srgbClr val="C00000"/>
                </a:solidFill>
                <a:latin typeface="Times New Roman" panose="02020603050405020304" pitchFamily="18" charset="0"/>
                <a:cs typeface="Times New Roman" panose="02020603050405020304" pitchFamily="18" charset="0"/>
              </a:rPr>
              <a:t>  </a:t>
            </a:r>
          </a:p>
          <a:p>
            <a:pPr marL="400050" lvl="1" indent="0">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 </a:t>
            </a:r>
            <a:r>
              <a:rPr lang="en-US" sz="2400" i="1" dirty="0">
                <a:solidFill>
                  <a:srgbClr val="3333FF"/>
                </a:solidFill>
                <a:latin typeface="Times New Roman" panose="02020603050405020304" pitchFamily="18" charset="0"/>
                <a:cs typeface="Times New Roman" panose="02020603050405020304" pitchFamily="18" charset="0"/>
              </a:rPr>
              <a:t>Enroll </a:t>
            </a:r>
            <a:r>
              <a:rPr lang="en-US" sz="2400" dirty="0">
                <a:solidFill>
                  <a:srgbClr val="3333FF"/>
                </a:solidFill>
                <a:latin typeface="Times New Roman" panose="02020603050405020304" pitchFamily="18" charset="0"/>
                <a:cs typeface="Times New Roman" panose="02020603050405020304" pitchFamily="18" charset="0"/>
              </a:rPr>
              <a:t>290 </a:t>
            </a:r>
            <a:r>
              <a:rPr lang="en-US" sz="2400" dirty="0">
                <a:latin typeface="Times New Roman" panose="02020603050405020304" pitchFamily="18" charset="0"/>
                <a:cs typeface="Times New Roman" panose="02020603050405020304" pitchFamily="18" charset="0"/>
              </a:rPr>
              <a:t>patients in the prospective investigational study</a:t>
            </a:r>
          </a:p>
          <a:p>
            <a:pPr marL="400050" lvl="1" indent="0">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r>
              <a:rPr lang="en-US" sz="2400" i="1" dirty="0">
                <a:solidFill>
                  <a:srgbClr val="3333FF"/>
                </a:solidFill>
                <a:latin typeface="Times New Roman" panose="02020603050405020304" pitchFamily="18" charset="0"/>
                <a:cs typeface="Times New Roman" panose="02020603050405020304" pitchFamily="18" charset="0"/>
              </a:rPr>
              <a:t>Borrow </a:t>
            </a:r>
            <a:r>
              <a:rPr lang="en-US" sz="2400" dirty="0">
                <a:solidFill>
                  <a:srgbClr val="3333FF"/>
                </a:solidFill>
                <a:latin typeface="Times New Roman" panose="02020603050405020304" pitchFamily="18" charset="0"/>
                <a:cs typeface="Times New Roman" panose="02020603050405020304" pitchFamily="18" charset="0"/>
              </a:rPr>
              <a:t>90 </a:t>
            </a:r>
            <a:r>
              <a:rPr lang="en-US" sz="2400" dirty="0">
                <a:latin typeface="Times New Roman" panose="02020603050405020304" pitchFamily="18" charset="0"/>
                <a:cs typeface="Times New Roman" panose="02020603050405020304" pitchFamily="18" charset="0"/>
              </a:rPr>
              <a:t>patients from the registry</a:t>
            </a:r>
            <a:endParaRPr lang="sv-SE" sz="2400" dirty="0">
              <a:latin typeface="Times New Roman" panose="02020603050405020304" pitchFamily="18" charset="0"/>
              <a:cs typeface="Times New Roman" panose="02020603050405020304" pitchFamily="18" charset="0"/>
            </a:endParaRPr>
          </a:p>
        </p:txBody>
      </p:sp>
      <p:sp>
        <p:nvSpPr>
          <p:cNvPr id="2" name="Callout: Up Arrow 1">
            <a:extLst>
              <a:ext uri="{FF2B5EF4-FFF2-40B4-BE49-F238E27FC236}">
                <a16:creationId xmlns:a16="http://schemas.microsoft.com/office/drawing/2014/main" id="{23277406-B6A9-4422-9C24-C425FB8A6482}"/>
              </a:ext>
            </a:extLst>
          </p:cNvPr>
          <p:cNvSpPr/>
          <p:nvPr/>
        </p:nvSpPr>
        <p:spPr>
          <a:xfrm>
            <a:off x="2189163" y="4922838"/>
            <a:ext cx="2103437" cy="884237"/>
          </a:xfrm>
          <a:prstGeom prst="upArrowCallout">
            <a:avLst>
              <a:gd name="adj1" fmla="val 50000"/>
              <a:gd name="adj2" fmla="val 25000"/>
              <a:gd name="adj3" fmla="val 25000"/>
              <a:gd name="adj4" fmla="val 64977"/>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dirty="0">
                <a:latin typeface="Times New Roman" panose="02020603050405020304" pitchFamily="18" charset="0"/>
                <a:cs typeface="Times New Roman" panose="02020603050405020304" pitchFamily="18" charset="0"/>
              </a:rPr>
              <a:t>25% Saving</a:t>
            </a:r>
          </a:p>
        </p:txBody>
      </p:sp>
      <p:sp>
        <p:nvSpPr>
          <p:cNvPr id="5" name="Rectangle: Rounded Corners 4">
            <a:extLst>
              <a:ext uri="{FF2B5EF4-FFF2-40B4-BE49-F238E27FC236}">
                <a16:creationId xmlns:a16="http://schemas.microsoft.com/office/drawing/2014/main" id="{0D7AA496-3B24-4355-B280-2720464508B5}"/>
              </a:ext>
            </a:extLst>
          </p:cNvPr>
          <p:cNvSpPr/>
          <p:nvPr/>
        </p:nvSpPr>
        <p:spPr>
          <a:xfrm>
            <a:off x="5867400" y="4975225"/>
            <a:ext cx="3429000" cy="1120775"/>
          </a:xfrm>
          <a:prstGeom prst="roundRect">
            <a:avLst/>
          </a:prstGeom>
          <a:gradFill>
            <a:gsLst>
              <a:gs pos="0">
                <a:srgbClr val="FFCC66"/>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chemeClr val="tx1"/>
                </a:solidFill>
                <a:latin typeface="Times New Roman" panose="02020603050405020304" pitchFamily="18" charset="0"/>
                <a:cs typeface="Times New Roman" panose="02020603050405020304" pitchFamily="18" charset="0"/>
              </a:rPr>
              <a:t>Clinical and Regulatory Decision </a:t>
            </a:r>
          </a:p>
          <a:p>
            <a:pPr algn="ctr">
              <a:defRPr/>
            </a:pPr>
            <a:r>
              <a:rPr lang="en-US" sz="2000" b="1" dirty="0">
                <a:solidFill>
                  <a:schemeClr val="tx1"/>
                </a:solidFill>
                <a:latin typeface="Times New Roman" panose="02020603050405020304" pitchFamily="18" charset="0"/>
                <a:cs typeface="Times New Roman" panose="02020603050405020304" pitchFamily="18" charset="0"/>
              </a:rPr>
              <a:t>Case-by-Case Basis</a:t>
            </a:r>
          </a:p>
        </p:txBody>
      </p:sp>
      <p:sp>
        <p:nvSpPr>
          <p:cNvPr id="6" name="Arrow: Left 5">
            <a:extLst>
              <a:ext uri="{FF2B5EF4-FFF2-40B4-BE49-F238E27FC236}">
                <a16:creationId xmlns:a16="http://schemas.microsoft.com/office/drawing/2014/main" id="{4D96FC11-D867-43AA-858A-5627D120DD3B}"/>
              </a:ext>
            </a:extLst>
          </p:cNvPr>
          <p:cNvSpPr/>
          <p:nvPr/>
        </p:nvSpPr>
        <p:spPr>
          <a:xfrm>
            <a:off x="4533900" y="5318125"/>
            <a:ext cx="762000" cy="323850"/>
          </a:xfrm>
          <a:prstGeom prst="leftArrow">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4" name="Slide Number Placeholder 3">
            <a:extLst>
              <a:ext uri="{FF2B5EF4-FFF2-40B4-BE49-F238E27FC236}">
                <a16:creationId xmlns:a16="http://schemas.microsoft.com/office/drawing/2014/main" id="{06887368-5341-41F3-8A79-837C12F2C488}"/>
              </a:ext>
            </a:extLst>
          </p:cNvPr>
          <p:cNvSpPr>
            <a:spLocks noGrp="1"/>
          </p:cNvSpPr>
          <p:nvPr>
            <p:ph type="sldNum" sz="quarter" idx="12"/>
          </p:nvPr>
        </p:nvSpPr>
        <p:spPr/>
        <p:txBody>
          <a:bodyPr/>
          <a:lstStyle/>
          <a:p>
            <a:fld id="{3877799C-1079-49AF-88F9-637B39F437C0}"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4562" name="Title 1">
            <a:extLst>
              <a:ext uri="{FF2B5EF4-FFF2-40B4-BE49-F238E27FC236}">
                <a16:creationId xmlns:a16="http://schemas.microsoft.com/office/drawing/2014/main" id="{EC36405D-BD05-4D27-9685-B39DA64C1794}"/>
              </a:ext>
            </a:extLst>
          </p:cNvPr>
          <p:cNvSpPr>
            <a:spLocks noGrp="1"/>
          </p:cNvSpPr>
          <p:nvPr>
            <p:ph type="title"/>
          </p:nvPr>
        </p:nvSpPr>
        <p:spPr>
          <a:xfrm>
            <a:off x="2070100" y="228600"/>
            <a:ext cx="8051800" cy="914400"/>
          </a:xfrm>
        </p:spPr>
        <p:txBody>
          <a:bodyPr/>
          <a:lstStyle/>
          <a:p>
            <a:pPr algn="ctr"/>
            <a:r>
              <a:rPr lang="en-US" altLang="en-US" sz="3600" dirty="0">
                <a:solidFill>
                  <a:srgbClr val="3333FF"/>
                </a:solidFill>
                <a:latin typeface="+mn-lt"/>
                <a:cs typeface="Times New Roman" panose="02020603050405020304" pitchFamily="18" charset="0"/>
              </a:rPr>
              <a:t>Study Design – 2</a:t>
            </a:r>
            <a:r>
              <a:rPr lang="en-US" altLang="en-US" sz="3600" baseline="30000" dirty="0">
                <a:solidFill>
                  <a:srgbClr val="3333FF"/>
                </a:solidFill>
                <a:latin typeface="+mn-lt"/>
                <a:cs typeface="Times New Roman" panose="02020603050405020304" pitchFamily="18" charset="0"/>
              </a:rPr>
              <a:t>nd</a:t>
            </a:r>
            <a:r>
              <a:rPr lang="en-US" altLang="en-US" sz="3600" dirty="0">
                <a:solidFill>
                  <a:srgbClr val="3333FF"/>
                </a:solidFill>
                <a:latin typeface="+mn-lt"/>
                <a:cs typeface="Times New Roman" panose="02020603050405020304" pitchFamily="18" charset="0"/>
              </a:rPr>
              <a:t> Stage</a:t>
            </a:r>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914400" y="1219200"/>
            <a:ext cx="10591800" cy="5181600"/>
          </a:xfrm>
        </p:spPr>
        <p:txBody>
          <a:bodyPr>
            <a:normAutofit lnSpcReduction="10000"/>
          </a:bodyPr>
          <a:lstStyle/>
          <a:p>
            <a:pPr>
              <a:defRPr/>
            </a:pPr>
            <a:r>
              <a:rPr lang="en-US" altLang="en-US" sz="2400" dirty="0">
                <a:latin typeface="Times New Roman" panose="02020603050405020304" pitchFamily="18" charset="0"/>
                <a:cs typeface="Times New Roman" panose="02020603050405020304" pitchFamily="18" charset="0"/>
              </a:rPr>
              <a:t>After</a:t>
            </a:r>
            <a:r>
              <a:rPr lang="en-US" altLang="en-US" sz="2400" dirty="0">
                <a:solidFill>
                  <a:srgbClr val="3333FF"/>
                </a:solidFill>
                <a:latin typeface="Times New Roman" panose="02020603050405020304" pitchFamily="18" charset="0"/>
                <a:cs typeface="Times New Roman" panose="02020603050405020304" pitchFamily="18" charset="0"/>
              </a:rPr>
              <a:t> 290 </a:t>
            </a:r>
            <a:r>
              <a:rPr lang="en-US" altLang="en-US" sz="2400" dirty="0">
                <a:latin typeface="Times New Roman" panose="02020603050405020304" pitchFamily="18" charset="0"/>
                <a:cs typeface="Times New Roman" panose="02020603050405020304" pitchFamily="18" charset="0"/>
              </a:rPr>
              <a:t>patients were prospectively enrolled, </a:t>
            </a:r>
            <a:r>
              <a:rPr lang="en-US" altLang="en-US" sz="2400" dirty="0">
                <a:solidFill>
                  <a:srgbClr val="3333FF"/>
                </a:solidFill>
                <a:latin typeface="Times New Roman" panose="02020603050405020304" pitchFamily="18" charset="0"/>
                <a:cs typeface="Times New Roman" panose="02020603050405020304" pitchFamily="18" charset="0"/>
              </a:rPr>
              <a:t>941</a:t>
            </a:r>
            <a:r>
              <a:rPr lang="en-US" altLang="en-US" sz="2400" dirty="0">
                <a:latin typeface="Times New Roman" panose="02020603050405020304" pitchFamily="18" charset="0"/>
                <a:cs typeface="Times New Roman" panose="02020603050405020304" pitchFamily="18" charset="0"/>
              </a:rPr>
              <a:t> registry patients were selected, based on the inclusion/exclusion criteria and PS modeling, </a:t>
            </a:r>
          </a:p>
          <a:p>
            <a:pPr lvl="1">
              <a:defRPr/>
            </a:pPr>
            <a:r>
              <a:rPr lang="en-US" sz="2400" dirty="0">
                <a:latin typeface="Times New Roman" panose="02020603050405020304" pitchFamily="18" charset="0"/>
                <a:cs typeface="Times New Roman" panose="02020603050405020304" pitchFamily="18" charset="0"/>
              </a:rPr>
              <a:t>However, </a:t>
            </a:r>
            <a:r>
              <a:rPr lang="en-US" sz="2400" dirty="0">
                <a:solidFill>
                  <a:srgbClr val="C00000"/>
                </a:solidFill>
                <a:latin typeface="Times New Roman" panose="02020603050405020304" pitchFamily="18" charset="0"/>
                <a:cs typeface="Times New Roman" panose="02020603050405020304" pitchFamily="18" charset="0"/>
              </a:rPr>
              <a:t>90 registry patients were planned to borrow!</a:t>
            </a:r>
          </a:p>
          <a:p>
            <a:pPr marL="0" indent="0">
              <a:buFont typeface="Arial" panose="020B0604020202020204" pitchFamily="34" charset="0"/>
              <a:buNone/>
              <a:defRPr/>
            </a:pPr>
            <a:endParaRPr lang="en-US" altLang="en-US" sz="800" dirty="0">
              <a:solidFill>
                <a:srgbClr val="3333FF"/>
              </a:solidFill>
              <a:latin typeface="Times New Roman" panose="02020603050405020304" pitchFamily="18" charset="0"/>
              <a:cs typeface="Times New Roman" panose="02020603050405020304" pitchFamily="18" charset="0"/>
            </a:endParaRPr>
          </a:p>
          <a:p>
            <a:pPr>
              <a:defRPr/>
            </a:pPr>
            <a:r>
              <a:rPr lang="en-US" altLang="en-US" sz="2400" i="1" dirty="0">
                <a:solidFill>
                  <a:srgbClr val="3333FF"/>
                </a:solidFill>
                <a:latin typeface="Times New Roman" panose="02020603050405020304" pitchFamily="18" charset="0"/>
                <a:cs typeface="Times New Roman" panose="02020603050405020304" pitchFamily="18" charset="0"/>
              </a:rPr>
              <a:t>Options:</a:t>
            </a:r>
          </a:p>
          <a:p>
            <a:pPr marL="514350" indent="-514350">
              <a:buFont typeface="+mj-lt"/>
              <a:buAutoNum type="arabicParenR"/>
              <a:defRPr/>
            </a:pPr>
            <a:r>
              <a:rPr lang="en-US" altLang="en-US" sz="2400" dirty="0">
                <a:latin typeface="Times New Roman" panose="02020603050405020304" pitchFamily="18" charset="0"/>
                <a:cs typeface="Times New Roman" panose="02020603050405020304" pitchFamily="18" charset="0"/>
              </a:rPr>
              <a:t>Further selection of 90 registry patients; Each one contributes 100%</a:t>
            </a:r>
            <a:r>
              <a:rPr lang="en-US" altLang="en-US" sz="2400" dirty="0">
                <a:solidFill>
                  <a:srgbClr val="C0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info </a:t>
            </a:r>
          </a:p>
          <a:p>
            <a:pPr marL="0" indent="0">
              <a:buFont typeface="Arial" panose="020B0604020202020204" pitchFamily="34" charset="0"/>
              <a:buNone/>
              <a:defRPr/>
            </a:pPr>
            <a:r>
              <a:rPr lang="en-US" sz="2400" dirty="0">
                <a:solidFill>
                  <a:srgbClr val="C00000"/>
                </a:solidFill>
                <a:latin typeface="Times New Roman" panose="02020603050405020304" pitchFamily="18" charset="0"/>
                <a:cs typeface="Times New Roman" panose="02020603050405020304" pitchFamily="18" charset="0"/>
              </a:rPr>
              <a:t>       </a:t>
            </a:r>
            <a:r>
              <a:rPr lang="en-US" sz="2800" dirty="0">
                <a:solidFill>
                  <a:srgbClr val="C00000"/>
                </a:solidFill>
                <a:latin typeface="Times New Roman" panose="02020603050405020304" pitchFamily="18" charset="0"/>
                <a:cs typeface="Times New Roman" panose="02020603050405020304" pitchFamily="18" charset="0"/>
              </a:rPr>
              <a:t>(</a:t>
            </a:r>
            <a:r>
              <a:rPr lang="el-GR" sz="2800" dirty="0">
                <a:solidFill>
                  <a:srgbClr val="C00000"/>
                </a:solidFill>
                <a:latin typeface="Times New Roman" panose="02020603050405020304" pitchFamily="18" charset="0"/>
                <a:cs typeface="Times New Roman" panose="02020603050405020304" pitchFamily="18" charset="0"/>
              </a:rPr>
              <a:t>α</a:t>
            </a: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C00000"/>
                </a:solidFill>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t>
            </a:r>
          </a:p>
          <a:p>
            <a:pPr marL="514350" indent="-514350">
              <a:buFont typeface="Arial" panose="020B0604020202020204" pitchFamily="34" charset="0"/>
              <a:buAutoNum type="arabicParenR"/>
              <a:defRPr/>
            </a:pPr>
            <a:r>
              <a:rPr lang="en-US" altLang="en-US" sz="2400" dirty="0">
                <a:latin typeface="Times New Roman" panose="02020603050405020304" pitchFamily="18" charset="0"/>
                <a:cs typeface="Times New Roman" panose="02020603050405020304" pitchFamily="18" charset="0"/>
              </a:rPr>
              <a:t>Leverage all 941 registry patients; Each one contributes 100%</a:t>
            </a:r>
            <a:r>
              <a:rPr lang="en-US" altLang="en-US" sz="2400" dirty="0">
                <a:solidFill>
                  <a:srgbClr val="C0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info </a:t>
            </a:r>
          </a:p>
          <a:p>
            <a:pPr marL="0" indent="0">
              <a:buFont typeface="Arial" panose="020B0604020202020204" pitchFamily="34" charset="0"/>
              <a:buNone/>
              <a:defRPr/>
            </a:pPr>
            <a:r>
              <a:rPr lang="en-US" sz="2400" dirty="0">
                <a:solidFill>
                  <a:srgbClr val="C00000"/>
                </a:solidFill>
                <a:latin typeface="Times New Roman" panose="02020603050405020304" pitchFamily="18" charset="0"/>
                <a:cs typeface="Times New Roman" panose="02020603050405020304" pitchFamily="18" charset="0"/>
              </a:rPr>
              <a:t>      </a:t>
            </a:r>
            <a:r>
              <a:rPr lang="en-US" sz="2800" dirty="0">
                <a:solidFill>
                  <a:srgbClr val="C00000"/>
                </a:solidFill>
                <a:latin typeface="Times New Roman" panose="02020603050405020304" pitchFamily="18" charset="0"/>
                <a:cs typeface="Times New Roman" panose="02020603050405020304" pitchFamily="18" charset="0"/>
              </a:rPr>
              <a:t>(</a:t>
            </a:r>
            <a:r>
              <a:rPr lang="el-GR" sz="2800" dirty="0">
                <a:solidFill>
                  <a:srgbClr val="C00000"/>
                </a:solidFill>
                <a:latin typeface="Times New Roman" panose="02020603050405020304" pitchFamily="18" charset="0"/>
                <a:cs typeface="Times New Roman" panose="02020603050405020304" pitchFamily="18" charset="0"/>
              </a:rPr>
              <a:t>α</a:t>
            </a: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C00000"/>
                </a:solidFill>
                <a:latin typeface="Times New Roman" panose="02020603050405020304" pitchFamily="18" charset="0"/>
                <a:cs typeface="Times New Roman" panose="02020603050405020304" pitchFamily="18" charset="0"/>
              </a:rPr>
              <a:t>=1)</a:t>
            </a:r>
          </a:p>
          <a:p>
            <a:pPr marL="457200" indent="-457200">
              <a:buFont typeface="Arial" panose="020B0604020202020204" pitchFamily="34" charset="0"/>
              <a:buAutoNum type="arabicParenR" startAt="3"/>
              <a:defRPr/>
            </a:pPr>
            <a:r>
              <a:rPr lang="en-US" altLang="en-US" sz="2400" dirty="0">
                <a:latin typeface="Times New Roman" panose="02020603050405020304" pitchFamily="18" charset="0"/>
                <a:cs typeface="Times New Roman" panose="02020603050405020304" pitchFamily="18" charset="0"/>
              </a:rPr>
              <a:t>Leverage all 941 registry patients; Each one contributes </a:t>
            </a:r>
            <a:r>
              <a:rPr lang="en-US" altLang="en-US" sz="2400" dirty="0">
                <a:solidFill>
                  <a:srgbClr val="C00000"/>
                </a:solidFill>
                <a:latin typeface="Times New Roman" panose="02020603050405020304" pitchFamily="18" charset="0"/>
                <a:cs typeface="Times New Roman" panose="02020603050405020304" pitchFamily="18" charset="0"/>
              </a:rPr>
              <a:t>partial</a:t>
            </a:r>
            <a:r>
              <a:rPr lang="en-US" altLang="en-US" sz="2400" dirty="0">
                <a:latin typeface="Times New Roman" panose="02020603050405020304" pitchFamily="18" charset="0"/>
                <a:cs typeface="Times New Roman" panose="02020603050405020304" pitchFamily="18" charset="0"/>
              </a:rPr>
              <a:t> info. </a:t>
            </a:r>
          </a:p>
          <a:p>
            <a:pPr marL="0" indent="0">
              <a:buFont typeface="Arial" panose="020B0604020202020204" pitchFamily="34" charset="0"/>
              <a:buNone/>
              <a:defRPr/>
            </a:pPr>
            <a:r>
              <a:rPr lang="en-US" sz="2400" dirty="0">
                <a:solidFill>
                  <a:srgbClr val="C00000"/>
                </a:solidFill>
                <a:latin typeface="Times New Roman" panose="02020603050405020304" pitchFamily="18" charset="0"/>
                <a:cs typeface="Times New Roman" panose="02020603050405020304" pitchFamily="18" charset="0"/>
              </a:rPr>
              <a:t>      </a:t>
            </a:r>
            <a:r>
              <a:rPr lang="en-US" sz="2800" dirty="0">
                <a:solidFill>
                  <a:srgbClr val="C00000"/>
                </a:solidFill>
                <a:latin typeface="Times New Roman" panose="02020603050405020304" pitchFamily="18" charset="0"/>
                <a:cs typeface="Times New Roman" panose="02020603050405020304" pitchFamily="18" charset="0"/>
              </a:rPr>
              <a:t>(</a:t>
            </a:r>
            <a:r>
              <a:rPr lang="el-GR" sz="2800" dirty="0">
                <a:solidFill>
                  <a:srgbClr val="C00000"/>
                </a:solidFill>
                <a:latin typeface="Times New Roman" panose="02020603050405020304" pitchFamily="18" charset="0"/>
                <a:cs typeface="Times New Roman" panose="02020603050405020304" pitchFamily="18" charset="0"/>
              </a:rPr>
              <a:t>α</a:t>
            </a: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C00000"/>
                </a:solidFill>
                <a:latin typeface="Times New Roman" panose="02020603050405020304" pitchFamily="18" charset="0"/>
                <a:cs typeface="Times New Roman" panose="02020603050405020304" pitchFamily="18" charset="0"/>
              </a:rPr>
              <a:t>&lt;1) </a:t>
            </a:r>
            <a:r>
              <a:rPr lang="en-US" altLang="en-US" sz="2800" dirty="0">
                <a:latin typeface="Times New Roman" panose="02020603050405020304" pitchFamily="18" charset="0"/>
                <a:cs typeface="Times New Roman" panose="02020603050405020304" pitchFamily="18" charset="0"/>
              </a:rPr>
              <a:t>such that </a:t>
            </a:r>
            <a:r>
              <a:rPr lang="en-US" altLang="en-US" sz="2400" dirty="0">
                <a:latin typeface="Times New Roman" panose="02020603050405020304" pitchFamily="18" charset="0"/>
                <a:cs typeface="Times New Roman" panose="02020603050405020304" pitchFamily="18" charset="0"/>
              </a:rPr>
              <a:t>the </a:t>
            </a:r>
            <a:r>
              <a:rPr lang="en-US" altLang="en-US" sz="2400" dirty="0">
                <a:solidFill>
                  <a:srgbClr val="C00000"/>
                </a:solidFill>
                <a:latin typeface="Times New Roman" panose="02020603050405020304" pitchFamily="18" charset="0"/>
                <a:cs typeface="Times New Roman" panose="02020603050405020304" pitchFamily="18" charset="0"/>
              </a:rPr>
              <a:t>nominal</a:t>
            </a:r>
            <a:r>
              <a:rPr lang="en-US" altLang="en-US" sz="2400" dirty="0">
                <a:latin typeface="Times New Roman" panose="02020603050405020304" pitchFamily="18" charset="0"/>
                <a:cs typeface="Times New Roman" panose="02020603050405020304" pitchFamily="18" charset="0"/>
              </a:rPr>
              <a:t> number of patients to borrow: </a:t>
            </a:r>
            <a:r>
              <a:rPr lang="en-US" altLang="en-US" sz="2400" dirty="0">
                <a:solidFill>
                  <a:srgbClr val="C00000"/>
                </a:solidFill>
                <a:latin typeface="Times New Roman" panose="02020603050405020304" pitchFamily="18" charset="0"/>
                <a:cs typeface="Times New Roman" panose="02020603050405020304" pitchFamily="18" charset="0"/>
              </a:rPr>
              <a:t>90</a:t>
            </a:r>
            <a:r>
              <a:rPr lang="en-US" altLang="en-US" sz="2400" dirty="0">
                <a:latin typeface="Times New Roman" panose="02020603050405020304" pitchFamily="18" charset="0"/>
                <a:cs typeface="Times New Roman" panose="02020603050405020304" pitchFamily="18" charset="0"/>
              </a:rPr>
              <a:t>.</a:t>
            </a:r>
            <a:endParaRPr lang="en-US" alt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defRPr/>
            </a:pPr>
            <a:r>
              <a:rPr lang="en-US" dirty="0">
                <a:solidFill>
                  <a:srgbClr val="3333FF"/>
                </a:solidFill>
                <a:latin typeface="Times New Roman" panose="02020603050405020304" pitchFamily="18" charset="0"/>
                <a:cs typeface="Times New Roman" panose="02020603050405020304" pitchFamily="18" charset="0"/>
              </a:rPr>
              <a:t>                </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79931E2-40CB-433A-86FF-D344306DC949}"/>
              </a:ext>
            </a:extLst>
          </p:cNvPr>
          <p:cNvSpPr>
            <a:spLocks noGrp="1"/>
          </p:cNvSpPr>
          <p:nvPr>
            <p:ph type="sldNum" sz="quarter" idx="12"/>
          </p:nvPr>
        </p:nvSpPr>
        <p:spPr/>
        <p:txBody>
          <a:bodyPr/>
          <a:lstStyle/>
          <a:p>
            <a:fld id="{3877799C-1079-49AF-88F9-637B39F437C0}"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6610" name="Title 1">
            <a:extLst>
              <a:ext uri="{FF2B5EF4-FFF2-40B4-BE49-F238E27FC236}">
                <a16:creationId xmlns:a16="http://schemas.microsoft.com/office/drawing/2014/main" id="{06A5EFAB-F402-496A-9AF6-8A54B8BD764D}"/>
              </a:ext>
            </a:extLst>
          </p:cNvPr>
          <p:cNvSpPr>
            <a:spLocks noGrp="1"/>
          </p:cNvSpPr>
          <p:nvPr>
            <p:ph type="title"/>
          </p:nvPr>
        </p:nvSpPr>
        <p:spPr>
          <a:xfrm>
            <a:off x="2070100" y="457200"/>
            <a:ext cx="8051800" cy="914400"/>
          </a:xfrm>
        </p:spPr>
        <p:txBody>
          <a:bodyPr/>
          <a:lstStyle/>
          <a:p>
            <a:pPr algn="ctr"/>
            <a:r>
              <a:rPr lang="en-US" altLang="en-US" sz="3600" dirty="0">
                <a:solidFill>
                  <a:srgbClr val="3333FF"/>
                </a:solidFill>
                <a:latin typeface="+mn-lt"/>
                <a:cs typeface="Times New Roman" panose="02020603050405020304" pitchFamily="18" charset="0"/>
              </a:rPr>
              <a:t>Study Design – 2</a:t>
            </a:r>
            <a:r>
              <a:rPr lang="en-US" altLang="en-US" sz="3600" baseline="30000" dirty="0">
                <a:solidFill>
                  <a:srgbClr val="3333FF"/>
                </a:solidFill>
                <a:latin typeface="+mn-lt"/>
                <a:cs typeface="Times New Roman" panose="02020603050405020304" pitchFamily="18" charset="0"/>
              </a:rPr>
              <a:t>nd</a:t>
            </a:r>
            <a:r>
              <a:rPr lang="en-US" altLang="en-US" sz="3600" dirty="0">
                <a:solidFill>
                  <a:srgbClr val="3333FF"/>
                </a:solidFill>
                <a:latin typeface="+mn-lt"/>
                <a:cs typeface="Times New Roman" panose="02020603050405020304" pitchFamily="18" charset="0"/>
              </a:rPr>
              <a:t> Stage (cont.)</a:t>
            </a:r>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914400" y="1600200"/>
            <a:ext cx="10591800" cy="4648200"/>
          </a:xfrm>
        </p:spPr>
        <p:txBody>
          <a:bodyPr/>
          <a:lstStyle/>
          <a:p>
            <a:pPr marL="0" indent="0">
              <a:buFont typeface="Arial" panose="020B0604020202020204" pitchFamily="34" charset="0"/>
              <a:buNone/>
              <a:defRPr/>
            </a:pPr>
            <a:endParaRPr lang="en-US" altLang="en-US" sz="800" dirty="0">
              <a:solidFill>
                <a:srgbClr val="3333FF"/>
              </a:solidFill>
              <a:latin typeface="Times New Roman" panose="02020603050405020304" pitchFamily="18" charset="0"/>
              <a:cs typeface="Times New Roman" panose="02020603050405020304" pitchFamily="18" charset="0"/>
            </a:endParaRPr>
          </a:p>
          <a:p>
            <a:pPr>
              <a:defRPr/>
            </a:pPr>
            <a:r>
              <a:rPr lang="en-US" altLang="en-US" sz="2800" i="1" dirty="0">
                <a:solidFill>
                  <a:srgbClr val="3333FF"/>
                </a:solidFill>
                <a:latin typeface="Times New Roman" panose="02020603050405020304" pitchFamily="18" charset="0"/>
                <a:cs typeface="Times New Roman" panose="02020603050405020304" pitchFamily="18" charset="0"/>
              </a:rPr>
              <a:t>Clinical decision made: </a:t>
            </a:r>
          </a:p>
          <a:p>
            <a:pPr marL="457200" indent="-457200">
              <a:buFont typeface="Arial" panose="020B0604020202020204" pitchFamily="34" charset="0"/>
              <a:buAutoNum type="arabicParenR" startAt="3"/>
              <a:defRPr/>
            </a:pPr>
            <a:r>
              <a:rPr lang="en-US" altLang="en-US" sz="2400" dirty="0">
                <a:latin typeface="Times New Roman" panose="02020603050405020304" pitchFamily="18" charset="0"/>
                <a:cs typeface="Times New Roman" panose="02020603050405020304" pitchFamily="18" charset="0"/>
              </a:rPr>
              <a:t>Include all 941 registry patients; Each one contributes </a:t>
            </a:r>
            <a:r>
              <a:rPr lang="en-US" altLang="en-US" sz="2400" dirty="0">
                <a:solidFill>
                  <a:srgbClr val="C00000"/>
                </a:solidFill>
                <a:latin typeface="Times New Roman" panose="02020603050405020304" pitchFamily="18" charset="0"/>
                <a:cs typeface="Times New Roman" panose="02020603050405020304" pitchFamily="18" charset="0"/>
              </a:rPr>
              <a:t>partial</a:t>
            </a:r>
            <a:r>
              <a:rPr lang="en-US" altLang="en-US" sz="2400" dirty="0">
                <a:latin typeface="Times New Roman" panose="02020603050405020304" pitchFamily="18" charset="0"/>
                <a:cs typeface="Times New Roman" panose="02020603050405020304" pitchFamily="18" charset="0"/>
              </a:rPr>
              <a:t> info. </a:t>
            </a:r>
            <a:r>
              <a:rPr lang="en-US" sz="2800" dirty="0">
                <a:solidFill>
                  <a:srgbClr val="C00000"/>
                </a:solidFill>
                <a:latin typeface="Times New Roman" panose="02020603050405020304" pitchFamily="18" charset="0"/>
                <a:cs typeface="Times New Roman" panose="02020603050405020304" pitchFamily="18" charset="0"/>
              </a:rPr>
              <a:t>(</a:t>
            </a:r>
            <a:r>
              <a:rPr lang="el-GR" sz="2800" dirty="0">
                <a:solidFill>
                  <a:srgbClr val="C00000"/>
                </a:solidFill>
                <a:latin typeface="Times New Roman" panose="02020603050405020304" pitchFamily="18" charset="0"/>
                <a:cs typeface="Times New Roman" panose="02020603050405020304" pitchFamily="18" charset="0"/>
              </a:rPr>
              <a:t>α</a:t>
            </a:r>
            <a:r>
              <a:rPr lang="en-US" altLang="en-US" sz="2800" dirty="0">
                <a:latin typeface="Times New Roman" panose="02020603050405020304" pitchFamily="18" charset="0"/>
                <a:cs typeface="Times New Roman" panose="02020603050405020304" pitchFamily="18" charset="0"/>
              </a:rPr>
              <a:t> </a:t>
            </a:r>
            <a:r>
              <a:rPr lang="en-US" altLang="en-US" sz="2800" dirty="0">
                <a:solidFill>
                  <a:srgbClr val="C00000"/>
                </a:solidFill>
                <a:latin typeface="Times New Roman" panose="02020603050405020304" pitchFamily="18" charset="0"/>
                <a:cs typeface="Times New Roman" panose="02020603050405020304" pitchFamily="18" charset="0"/>
              </a:rPr>
              <a:t>&lt;1) </a:t>
            </a:r>
          </a:p>
          <a:p>
            <a:pPr marL="0"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such that </a:t>
            </a:r>
            <a:r>
              <a:rPr lang="en-US" altLang="en-US" sz="2400" dirty="0">
                <a:latin typeface="Times New Roman" panose="02020603050405020304" pitchFamily="18" charset="0"/>
                <a:cs typeface="Times New Roman" panose="02020603050405020304" pitchFamily="18" charset="0"/>
              </a:rPr>
              <a:t>the </a:t>
            </a:r>
            <a:r>
              <a:rPr lang="en-US" altLang="en-US" sz="2400" dirty="0">
                <a:solidFill>
                  <a:srgbClr val="C00000"/>
                </a:solidFill>
                <a:latin typeface="Times New Roman" panose="02020603050405020304" pitchFamily="18" charset="0"/>
                <a:cs typeface="Times New Roman" panose="02020603050405020304" pitchFamily="18" charset="0"/>
              </a:rPr>
              <a:t>nominal</a:t>
            </a:r>
            <a:r>
              <a:rPr lang="en-US" altLang="en-US" sz="2400" dirty="0">
                <a:latin typeface="Times New Roman" panose="02020603050405020304" pitchFamily="18" charset="0"/>
                <a:cs typeface="Times New Roman" panose="02020603050405020304" pitchFamily="18" charset="0"/>
              </a:rPr>
              <a:t> number of patients to borrow is </a:t>
            </a:r>
            <a:r>
              <a:rPr lang="en-US" altLang="en-US" sz="2400" dirty="0">
                <a:solidFill>
                  <a:srgbClr val="C00000"/>
                </a:solidFill>
                <a:latin typeface="Times New Roman" panose="02020603050405020304" pitchFamily="18" charset="0"/>
                <a:cs typeface="Times New Roman" panose="02020603050405020304" pitchFamily="18" charset="0"/>
              </a:rPr>
              <a:t>90</a:t>
            </a:r>
            <a:r>
              <a:rPr lang="en-US" altLang="en-US" sz="2400" dirty="0">
                <a:latin typeface="Times New Roman" panose="02020603050405020304" pitchFamily="18" charset="0"/>
                <a:cs typeface="Times New Roman" panose="02020603050405020304" pitchFamily="18" charset="0"/>
              </a:rPr>
              <a:t>.</a:t>
            </a:r>
            <a:endParaRPr lang="en-US" altLang="en-US" sz="800" dirty="0">
              <a:latin typeface="Times New Roman" panose="02020603050405020304" pitchFamily="18" charset="0"/>
              <a:cs typeface="Times New Roman" panose="02020603050405020304" pitchFamily="18" charset="0"/>
            </a:endParaRPr>
          </a:p>
          <a:p>
            <a:pPr lvl="1" indent="-342900">
              <a:buFont typeface="Wingdings" panose="05000000000000000000" pitchFamily="2" charset="2"/>
              <a:buChar char="Ø"/>
              <a:defRPr/>
            </a:pPr>
            <a:r>
              <a:rPr lang="el-GR" dirty="0">
                <a:solidFill>
                  <a:srgbClr val="C00000"/>
                </a:solidFill>
                <a:latin typeface="Times New Roman" panose="02020603050405020304" pitchFamily="18" charset="0"/>
                <a:cs typeface="Times New Roman" panose="02020603050405020304" pitchFamily="18" charset="0"/>
              </a:rPr>
              <a:t>α</a:t>
            </a:r>
            <a:r>
              <a:rPr lang="en-US" altLang="en-US" sz="2400" dirty="0">
                <a:latin typeface="Times New Roman" panose="02020603050405020304" pitchFamily="18" charset="0"/>
                <a:cs typeface="Times New Roman" panose="02020603050405020304" pitchFamily="18" charset="0"/>
              </a:rPr>
              <a:t> could be same or different for the 941 patients. </a:t>
            </a:r>
          </a:p>
          <a:p>
            <a:pPr marL="400050" lvl="1" indent="0">
              <a:buFont typeface="Arial" panose="020B0604020202020204" pitchFamily="34" charset="0"/>
              <a:buNone/>
              <a:defRPr/>
            </a:pPr>
            <a:r>
              <a:rPr lang="en-US" altLang="en-US" sz="2400" dirty="0">
                <a:latin typeface="Times New Roman" panose="02020603050405020304" pitchFamily="18" charset="0"/>
                <a:cs typeface="Times New Roman" panose="02020603050405020304" pitchFamily="18" charset="0"/>
              </a:rPr>
              <a:t> </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a:defRPr/>
            </a:pPr>
            <a:r>
              <a:rPr lang="en-US" sz="2800" i="1" dirty="0">
                <a:solidFill>
                  <a:srgbClr val="3333FF"/>
                </a:solidFill>
                <a:latin typeface="Times New Roman" panose="02020603050405020304" pitchFamily="18" charset="0"/>
                <a:cs typeface="Times New Roman" panose="02020603050405020304" pitchFamily="18" charset="0"/>
              </a:rPr>
              <a:t>Question: </a:t>
            </a:r>
          </a:p>
          <a:p>
            <a:pPr lvl="1">
              <a:defRPr/>
            </a:pPr>
            <a:r>
              <a:rPr lang="en-US" sz="2400" dirty="0">
                <a:latin typeface="Times New Roman" panose="02020603050405020304" pitchFamily="18" charset="0"/>
                <a:cs typeface="Times New Roman" panose="02020603050405020304" pitchFamily="18" charset="0"/>
              </a:rPr>
              <a:t>How to determine the discounting parameter </a:t>
            </a:r>
            <a:r>
              <a:rPr lang="el-GR" sz="2400" b="1" i="1" dirty="0">
                <a:solidFill>
                  <a:srgbClr val="C00000"/>
                </a:solidFill>
                <a:latin typeface="Times New Roman" panose="02020603050405020304" pitchFamily="18" charset="0"/>
                <a:cs typeface="Times New Roman" panose="02020603050405020304" pitchFamily="18" charset="0"/>
              </a:rPr>
              <a:t>α</a:t>
            </a:r>
            <a:r>
              <a:rPr lang="en-US" sz="2400" b="1"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each registry patient</a:t>
            </a:r>
            <a:r>
              <a:rPr lang="en-US" sz="2400" b="1" i="1" dirty="0">
                <a:latin typeface="Times New Roman" panose="02020603050405020304" pitchFamily="18" charset="0"/>
                <a:cs typeface="Times New Roman" panose="02020603050405020304" pitchFamily="18" charset="0"/>
              </a:rPr>
              <a:t>?</a:t>
            </a:r>
          </a:p>
          <a:p>
            <a:pPr lvl="1">
              <a:defRPr/>
            </a:pPr>
            <a:r>
              <a:rPr lang="en-US" sz="2400" dirty="0">
                <a:latin typeface="Times New Roman" panose="02020603050405020304" pitchFamily="18" charset="0"/>
                <a:cs typeface="Times New Roman" panose="02020603050405020304" pitchFamily="18" charset="0"/>
              </a:rPr>
              <a:t>Partial?  How much? Depending on what? </a:t>
            </a:r>
          </a:p>
          <a:p>
            <a:pPr marL="457200" lvl="1" indent="0">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9553976-36B8-45DD-9A49-6105A5D49865}"/>
              </a:ext>
            </a:extLst>
          </p:cNvPr>
          <p:cNvSpPr>
            <a:spLocks noGrp="1"/>
          </p:cNvSpPr>
          <p:nvPr>
            <p:ph type="sldNum" sz="quarter" idx="12"/>
          </p:nvPr>
        </p:nvSpPr>
        <p:spPr/>
        <p:txBody>
          <a:bodyPr/>
          <a:lstStyle/>
          <a:p>
            <a:fld id="{3877799C-1079-49AF-88F9-637B39F437C0}"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8658" name="Title 1">
            <a:extLst>
              <a:ext uri="{FF2B5EF4-FFF2-40B4-BE49-F238E27FC236}">
                <a16:creationId xmlns:a16="http://schemas.microsoft.com/office/drawing/2014/main" id="{85F4FA34-9D3E-4678-82D2-E4706CA3CB0D}"/>
              </a:ext>
            </a:extLst>
          </p:cNvPr>
          <p:cNvSpPr>
            <a:spLocks noGrp="1"/>
          </p:cNvSpPr>
          <p:nvPr>
            <p:ph type="title"/>
          </p:nvPr>
        </p:nvSpPr>
        <p:spPr>
          <a:xfrm>
            <a:off x="2076450" y="401638"/>
            <a:ext cx="8051800" cy="609600"/>
          </a:xfrm>
        </p:spPr>
        <p:txBody>
          <a:bodyPr/>
          <a:lstStyle/>
          <a:p>
            <a:pPr algn="ctr"/>
            <a:r>
              <a:rPr lang="en-US" altLang="en-US" sz="3200" dirty="0">
                <a:solidFill>
                  <a:srgbClr val="3333FF"/>
                </a:solidFill>
                <a:latin typeface="+mn-lt"/>
                <a:cs typeface="Times New Roman" panose="02020603050405020304" pitchFamily="18" charset="0"/>
              </a:rPr>
              <a:t>Study Design – 2</a:t>
            </a:r>
            <a:r>
              <a:rPr lang="en-US" altLang="en-US" sz="3200" baseline="30000" dirty="0">
                <a:solidFill>
                  <a:srgbClr val="3333FF"/>
                </a:solidFill>
                <a:latin typeface="+mn-lt"/>
                <a:cs typeface="Times New Roman" panose="02020603050405020304" pitchFamily="18" charset="0"/>
              </a:rPr>
              <a:t>nd</a:t>
            </a:r>
            <a:r>
              <a:rPr lang="en-US" altLang="en-US" sz="3200" dirty="0">
                <a:solidFill>
                  <a:srgbClr val="3333FF"/>
                </a:solidFill>
                <a:latin typeface="+mn-lt"/>
                <a:cs typeface="Times New Roman" panose="02020603050405020304" pitchFamily="18" charset="0"/>
              </a:rPr>
              <a:t> Stage (cont.)</a:t>
            </a:r>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685800" y="1219200"/>
            <a:ext cx="10515600" cy="5199063"/>
          </a:xfrm>
        </p:spPr>
        <p:txBody>
          <a:bodyPr/>
          <a:lstStyle/>
          <a:p>
            <a:pPr>
              <a:defRPr/>
            </a:pPr>
            <a:r>
              <a:rPr lang="en-US" altLang="en-US" sz="2800" dirty="0">
                <a:solidFill>
                  <a:srgbClr val="3333FF"/>
                </a:solidFill>
                <a:latin typeface="Times New Roman" panose="02020603050405020304" pitchFamily="18" charset="0"/>
                <a:cs typeface="Times New Roman" panose="02020603050405020304" pitchFamily="18" charset="0"/>
              </a:rPr>
              <a:t>How to determine</a:t>
            </a:r>
            <a:r>
              <a:rPr lang="en-US" altLang="en-US" sz="2800" dirty="0">
                <a:latin typeface="Times New Roman" panose="02020603050405020304" pitchFamily="18" charset="0"/>
                <a:cs typeface="Times New Roman" panose="02020603050405020304" pitchFamily="18" charset="0"/>
              </a:rPr>
              <a:t> </a:t>
            </a:r>
            <a:r>
              <a:rPr lang="el-GR" sz="2800" dirty="0">
                <a:solidFill>
                  <a:srgbClr val="C00000"/>
                </a:solidFill>
                <a:latin typeface="Times New Roman" panose="02020603050405020304" pitchFamily="18" charset="0"/>
                <a:cs typeface="Times New Roman" panose="02020603050405020304" pitchFamily="18" charset="0"/>
              </a:rPr>
              <a:t>α</a:t>
            </a:r>
            <a:r>
              <a:rPr lang="en-US" sz="2800" dirty="0">
                <a:solidFill>
                  <a:srgbClr val="C00000"/>
                </a:solidFill>
                <a:latin typeface="Times New Roman" panose="02020603050405020304" pitchFamily="18" charset="0"/>
                <a:cs typeface="Times New Roman" panose="02020603050405020304" pitchFamily="18" charset="0"/>
              </a:rPr>
              <a:t>?</a:t>
            </a:r>
          </a:p>
          <a:p>
            <a:pPr>
              <a:defRPr/>
            </a:pPr>
            <a:endParaRPr lang="en-US" sz="800" dirty="0">
              <a:solidFill>
                <a:srgbClr val="C00000"/>
              </a:solidFill>
              <a:latin typeface="Times New Roman" panose="02020603050405020304" pitchFamily="18" charset="0"/>
              <a:cs typeface="Times New Roman" panose="02020603050405020304" pitchFamily="18" charset="0"/>
            </a:endParaRPr>
          </a:p>
          <a:p>
            <a:pPr lvl="1">
              <a:defRPr/>
            </a:pPr>
            <a:r>
              <a:rPr lang="en-US" altLang="en-US" sz="2400" i="1" dirty="0">
                <a:solidFill>
                  <a:srgbClr val="C00000"/>
                </a:solidFill>
                <a:latin typeface="Times New Roman" panose="02020603050405020304" pitchFamily="18" charset="0"/>
                <a:cs typeface="Times New Roman" panose="02020603050405020304" pitchFamily="18" charset="0"/>
              </a:rPr>
              <a:t>Step 1. </a:t>
            </a:r>
            <a:r>
              <a:rPr lang="en-US" altLang="en-US" sz="2400" dirty="0">
                <a:latin typeface="Times New Roman" panose="02020603050405020304" pitchFamily="18" charset="0"/>
                <a:cs typeface="Times New Roman" panose="02020603050405020304" pitchFamily="18" charset="0"/>
              </a:rPr>
              <a:t>All patients (</a:t>
            </a:r>
            <a:r>
              <a:rPr lang="en-US" altLang="en-US" sz="2400" dirty="0">
                <a:solidFill>
                  <a:srgbClr val="3333FF"/>
                </a:solidFill>
                <a:latin typeface="Times New Roman" panose="02020603050405020304" pitchFamily="18" charset="0"/>
                <a:cs typeface="Times New Roman" panose="02020603050405020304" pitchFamily="18" charset="0"/>
              </a:rPr>
              <a:t>290 + 941</a:t>
            </a:r>
            <a:r>
              <a:rPr lang="en-US" altLang="en-US" sz="2400" dirty="0">
                <a:latin typeface="Times New Roman" panose="02020603050405020304" pitchFamily="18" charset="0"/>
                <a:cs typeface="Times New Roman" panose="02020603050405020304" pitchFamily="18" charset="0"/>
              </a:rPr>
              <a:t>) were grouped into 5 propensity score strata, with the same number of prospectively enrolled patients in each propensity score stratum. </a:t>
            </a:r>
          </a:p>
          <a:p>
            <a:pPr marL="0"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defRPr/>
            </a:pPr>
            <a:r>
              <a:rPr lang="en-US" dirty="0">
                <a:solidFill>
                  <a:srgbClr val="3333FF"/>
                </a:solidFill>
                <a:latin typeface="Times New Roman" panose="02020603050405020304" pitchFamily="18" charset="0"/>
                <a:cs typeface="Times New Roman" panose="02020603050405020304" pitchFamily="18" charset="0"/>
              </a:rPr>
              <a:t>                 Sample Size in PS Strata </a:t>
            </a:r>
          </a:p>
          <a:p>
            <a:pPr marL="1314450" lvl="3" indent="0">
              <a:buFont typeface="Arial" panose="020B0604020202020204" pitchFamily="34" charset="0"/>
              <a:buNone/>
              <a:defRPr/>
            </a:pPr>
            <a:r>
              <a:rPr lang="en-US" u="sng" dirty="0">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sz="2000" dirty="0" err="1">
                <a:solidFill>
                  <a:srgbClr val="3333FF"/>
                </a:solidFill>
                <a:latin typeface="Times New Roman" panose="02020603050405020304" pitchFamily="18" charset="0"/>
                <a:cs typeface="Times New Roman" panose="02020603050405020304" pitchFamily="18" charset="0"/>
              </a:rPr>
              <a:t>Prosp</a:t>
            </a:r>
            <a:r>
              <a:rPr lang="en-US" sz="2000" dirty="0">
                <a:solidFill>
                  <a:srgbClr val="3333FF"/>
                </a:solidFill>
                <a:latin typeface="Times New Roman" panose="02020603050405020304" pitchFamily="18" charset="0"/>
                <a:cs typeface="Times New Roman" panose="02020603050405020304" pitchFamily="18" charset="0"/>
              </a:rPr>
              <a:t>. Study (n)        </a:t>
            </a:r>
            <a:r>
              <a:rPr lang="en-US" sz="2000" dirty="0">
                <a:latin typeface="Times New Roman" panose="02020603050405020304" pitchFamily="18" charset="0"/>
                <a:cs typeface="Times New Roman" panose="02020603050405020304" pitchFamily="18" charset="0"/>
              </a:rPr>
              <a:t>58     58    58    58    58     </a:t>
            </a:r>
            <a:r>
              <a:rPr lang="en-US" sz="2000" dirty="0">
                <a:solidFill>
                  <a:srgbClr val="3333FF"/>
                </a:solidFill>
                <a:latin typeface="Times New Roman" panose="02020603050405020304" pitchFamily="18" charset="0"/>
                <a:cs typeface="Times New Roman" panose="02020603050405020304" pitchFamily="18" charset="0"/>
              </a:rPr>
              <a:t>290</a:t>
            </a:r>
          </a:p>
          <a:p>
            <a:pPr marL="457200" lvl="1" indent="0">
              <a:buFont typeface="Arial" panose="020B0604020202020204" pitchFamily="34" charset="0"/>
              <a:buNone/>
              <a:defRPr/>
            </a:pPr>
            <a:r>
              <a:rPr lang="en-US" sz="2000" dirty="0">
                <a:solidFill>
                  <a:srgbClr val="3333FF"/>
                </a:solidFill>
                <a:latin typeface="Times New Roman" panose="02020603050405020304" pitchFamily="18" charset="0"/>
                <a:cs typeface="Times New Roman" panose="02020603050405020304" pitchFamily="18" charset="0"/>
              </a:rPr>
              <a:t>Registry (n) </a:t>
            </a:r>
            <a:r>
              <a:rPr lang="en-US" sz="2000" dirty="0">
                <a:latin typeface="Times New Roman" panose="02020603050405020304" pitchFamily="18" charset="0"/>
                <a:cs typeface="Times New Roman" panose="02020603050405020304" pitchFamily="18" charset="0"/>
              </a:rPr>
              <a:t>             281   210  154  187  109    </a:t>
            </a:r>
            <a:r>
              <a:rPr lang="en-US" sz="2000" b="1" dirty="0">
                <a:solidFill>
                  <a:srgbClr val="C00000"/>
                </a:solidFill>
                <a:latin typeface="Times New Roman" panose="02020603050405020304" pitchFamily="18" charset="0"/>
                <a:cs typeface="Times New Roman" panose="02020603050405020304" pitchFamily="18" charset="0"/>
              </a:rPr>
              <a:t>941</a:t>
            </a:r>
          </a:p>
          <a:p>
            <a:pPr marL="457200" lvl="1" indent="0">
              <a:buFont typeface="Arial" panose="020B0604020202020204" pitchFamily="34" charset="0"/>
              <a:buNone/>
              <a:defRPr/>
            </a:pPr>
            <a:endParaRPr lang="en-US" sz="800" dirty="0">
              <a:solidFill>
                <a:srgbClr val="3333FF"/>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800" dirty="0">
              <a:solidFill>
                <a:srgbClr val="3333FF"/>
              </a:solidFill>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r>
              <a:rPr lang="en-US" sz="2400" dirty="0">
                <a:solidFill>
                  <a:srgbClr val="3333FF"/>
                </a:solidFill>
                <a:latin typeface="Times New Roman" panose="02020603050405020304" pitchFamily="18" charset="0"/>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Within PS stratum, patients are more similar -- &gt; Borrowing within PS stratum. </a:t>
            </a:r>
          </a:p>
          <a:p>
            <a:pPr marL="57150" indent="0">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4EA97A3-594A-4CD4-8B4A-CA04C8BDFFD1}"/>
              </a:ext>
            </a:extLst>
          </p:cNvPr>
          <p:cNvSpPr>
            <a:spLocks noGrp="1"/>
          </p:cNvSpPr>
          <p:nvPr>
            <p:ph type="sldNum" sz="quarter" idx="12"/>
          </p:nvPr>
        </p:nvSpPr>
        <p:spPr/>
        <p:txBody>
          <a:bodyPr/>
          <a:lstStyle/>
          <a:p>
            <a:fld id="{3877799C-1079-49AF-88F9-637B39F437C0}"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0706" name="Title 1">
            <a:extLst>
              <a:ext uri="{FF2B5EF4-FFF2-40B4-BE49-F238E27FC236}">
                <a16:creationId xmlns:a16="http://schemas.microsoft.com/office/drawing/2014/main" id="{32466DBF-0F7C-4168-8387-7AB29673B4FF}"/>
              </a:ext>
            </a:extLst>
          </p:cNvPr>
          <p:cNvSpPr>
            <a:spLocks noGrp="1"/>
          </p:cNvSpPr>
          <p:nvPr>
            <p:ph type="title"/>
          </p:nvPr>
        </p:nvSpPr>
        <p:spPr>
          <a:xfrm>
            <a:off x="2070100" y="457200"/>
            <a:ext cx="8051800" cy="409575"/>
          </a:xfrm>
        </p:spPr>
        <p:txBody>
          <a:bodyPr>
            <a:normAutofit fontScale="90000"/>
          </a:bodyPr>
          <a:lstStyle/>
          <a:p>
            <a:pPr algn="ctr"/>
            <a:r>
              <a:rPr lang="en-US" altLang="en-US" sz="3200" dirty="0">
                <a:solidFill>
                  <a:srgbClr val="3333FF"/>
                </a:solidFill>
                <a:latin typeface="+mn-lt"/>
                <a:cs typeface="Times New Roman" panose="02020603050405020304" pitchFamily="18" charset="0"/>
              </a:rPr>
              <a:t>Study Design – 2</a:t>
            </a:r>
            <a:r>
              <a:rPr lang="en-US" altLang="en-US" sz="3200" baseline="30000" dirty="0">
                <a:solidFill>
                  <a:srgbClr val="3333FF"/>
                </a:solidFill>
                <a:latin typeface="+mn-lt"/>
                <a:cs typeface="Times New Roman" panose="02020603050405020304" pitchFamily="18" charset="0"/>
              </a:rPr>
              <a:t>nd</a:t>
            </a:r>
            <a:r>
              <a:rPr lang="en-US" altLang="en-US" sz="3200" dirty="0">
                <a:solidFill>
                  <a:srgbClr val="3333FF"/>
                </a:solidFill>
                <a:latin typeface="+mn-lt"/>
                <a:cs typeface="Times New Roman" panose="02020603050405020304" pitchFamily="18" charset="0"/>
              </a:rPr>
              <a:t> Stage (</a:t>
            </a:r>
            <a:r>
              <a:rPr lang="en-US" altLang="en-US" sz="3200" i="1" dirty="0">
                <a:solidFill>
                  <a:srgbClr val="3333FF"/>
                </a:solidFill>
                <a:latin typeface="+mn-lt"/>
                <a:cs typeface="Times New Roman" panose="02020603050405020304" pitchFamily="18" charset="0"/>
              </a:rPr>
              <a:t>cont</a:t>
            </a:r>
            <a:r>
              <a:rPr lang="en-US" altLang="en-US" sz="3200" dirty="0">
                <a:solidFill>
                  <a:srgbClr val="3333FF"/>
                </a:solidFill>
                <a:latin typeface="+mn-lt"/>
                <a:cs typeface="Times New Roman" panose="02020603050405020304" pitchFamily="18" charset="0"/>
              </a:rPr>
              <a:t>.)</a:t>
            </a:r>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762000" y="1106488"/>
            <a:ext cx="10439400" cy="5410200"/>
          </a:xfrm>
        </p:spPr>
        <p:txBody>
          <a:bodyPr/>
          <a:lstStyle/>
          <a:p>
            <a:pPr>
              <a:defRPr/>
            </a:pPr>
            <a:endParaRPr lang="en-US" sz="800" dirty="0">
              <a:solidFill>
                <a:srgbClr val="C00000"/>
              </a:solidFill>
              <a:latin typeface="Times New Roman" panose="02020603050405020304" pitchFamily="18" charset="0"/>
              <a:cs typeface="Times New Roman" panose="02020603050405020304" pitchFamily="18" charset="0"/>
            </a:endParaRPr>
          </a:p>
          <a:p>
            <a:pPr>
              <a:defRPr/>
            </a:pPr>
            <a:r>
              <a:rPr lang="en-US" sz="2400" i="1" dirty="0">
                <a:solidFill>
                  <a:srgbClr val="C00000"/>
                </a:solidFill>
                <a:latin typeface="Times New Roman" panose="02020603050405020304" pitchFamily="18" charset="0"/>
                <a:cs typeface="Times New Roman" panose="02020603050405020304" pitchFamily="18" charset="0"/>
              </a:rPr>
              <a:t>Step </a:t>
            </a:r>
            <a:r>
              <a:rPr lang="en-US" sz="2400" dirty="0">
                <a:solidFill>
                  <a:srgbClr val="C00000"/>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Allocate 90 patients into 5 PS strata.  </a:t>
            </a:r>
          </a:p>
          <a:p>
            <a:pPr>
              <a:defRPr/>
            </a:pPr>
            <a:endParaRPr lang="en-US" sz="800" dirty="0">
              <a:latin typeface="Times New Roman" panose="02020603050405020304" pitchFamily="18" charset="0"/>
              <a:cs typeface="Times New Roman" panose="02020603050405020304" pitchFamily="18" charset="0"/>
            </a:endParaRPr>
          </a:p>
          <a:p>
            <a:pPr lvl="1">
              <a:defRPr/>
            </a:pPr>
            <a:r>
              <a:rPr lang="en-US" sz="2400" dirty="0">
                <a:latin typeface="Times New Roman" panose="02020603050405020304" pitchFamily="18" charset="0"/>
                <a:cs typeface="Times New Roman" panose="02020603050405020304" pitchFamily="18" charset="0"/>
              </a:rPr>
              <a:t>Split 90 patients into 5 PS strata, </a:t>
            </a:r>
            <a:r>
              <a:rPr lang="en-US" sz="2400" i="1" dirty="0">
                <a:solidFill>
                  <a:srgbClr val="3333FF"/>
                </a:solidFill>
                <a:latin typeface="Times New Roman" panose="02020603050405020304" pitchFamily="18" charset="0"/>
                <a:cs typeface="Times New Roman" panose="02020603050405020304" pitchFamily="18" charset="0"/>
              </a:rPr>
              <a:t>proportional</a:t>
            </a:r>
            <a:r>
              <a:rPr lang="en-US" sz="2400" dirty="0">
                <a:latin typeface="Times New Roman" panose="02020603050405020304" pitchFamily="18" charset="0"/>
                <a:cs typeface="Times New Roman" panose="02020603050405020304" pitchFamily="18" charset="0"/>
              </a:rPr>
              <a:t> to the </a:t>
            </a:r>
            <a:r>
              <a:rPr lang="en-US" sz="2400" dirty="0">
                <a:solidFill>
                  <a:srgbClr val="3333FF"/>
                </a:solidFill>
                <a:latin typeface="Times New Roman" panose="02020603050405020304" pitchFamily="18" charset="0"/>
                <a:cs typeface="Times New Roman" panose="02020603050405020304" pitchFamily="18" charset="0"/>
              </a:rPr>
              <a:t>similarity</a:t>
            </a:r>
            <a:r>
              <a:rPr lang="en-US" sz="2400" dirty="0">
                <a:latin typeface="Times New Roman" panose="02020603050405020304" pitchFamily="18" charset="0"/>
                <a:cs typeface="Times New Roman" panose="02020603050405020304" pitchFamily="18" charset="0"/>
              </a:rPr>
              <a:t> of registry patients and the prospectively enrolled patients in terms of </a:t>
            </a:r>
            <a:r>
              <a:rPr lang="en-US" sz="2400" dirty="0">
                <a:solidFill>
                  <a:srgbClr val="C00000"/>
                </a:solidFill>
                <a:latin typeface="Times New Roman" panose="02020603050405020304" pitchFamily="18" charset="0"/>
                <a:cs typeface="Times New Roman" panose="02020603050405020304" pitchFamily="18" charset="0"/>
              </a:rPr>
              <a:t>baseline covariates.</a:t>
            </a:r>
            <a:endParaRPr lang="en-US" sz="2400" dirty="0">
              <a:latin typeface="Times New Roman" panose="02020603050405020304" pitchFamily="18" charset="0"/>
              <a:cs typeface="Times New Roman" panose="02020603050405020304" pitchFamily="18" charset="0"/>
            </a:endParaRPr>
          </a:p>
          <a:p>
            <a:pPr lvl="1">
              <a:defRPr/>
            </a:pPr>
            <a:r>
              <a:rPr lang="en-US" sz="2400" dirty="0">
                <a:latin typeface="Times New Roman" panose="02020603050405020304" pitchFamily="18" charset="0"/>
                <a:cs typeface="Times New Roman" panose="02020603050405020304" pitchFamily="18" charset="0"/>
              </a:rPr>
              <a:t>The similarity is measured by an</a:t>
            </a:r>
            <a:r>
              <a:rPr lang="en-US" sz="2400" i="1" dirty="0">
                <a:latin typeface="Times New Roman" panose="02020603050405020304" pitchFamily="18" charset="0"/>
                <a:cs typeface="Times New Roman" panose="02020603050405020304" pitchFamily="18" charset="0"/>
              </a:rPr>
              <a:t> </a:t>
            </a:r>
            <a:r>
              <a:rPr lang="en-US" sz="2400" i="1" dirty="0">
                <a:solidFill>
                  <a:srgbClr val="3333FF"/>
                </a:solidFill>
                <a:latin typeface="Times New Roman" panose="02020603050405020304" pitchFamily="18" charset="0"/>
                <a:cs typeface="Times New Roman" panose="02020603050405020304" pitchFamily="18" charset="0"/>
              </a:rPr>
              <a:t>overlapping coefficient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t>
            </a:r>
            <a:r>
              <a:rPr lang="en-US" sz="2400" dirty="0">
                <a:solidFill>
                  <a:srgbClr val="3333FF"/>
                </a:solidFill>
                <a:latin typeface="Times New Roman" panose="02020603050405020304" pitchFamily="18" charset="0"/>
                <a:cs typeface="Times New Roman" panose="02020603050405020304" pitchFamily="18" charset="0"/>
              </a:rPr>
              <a:t>overlapping area</a:t>
            </a:r>
            <a:r>
              <a:rPr lang="en-US" sz="2400" dirty="0">
                <a:latin typeface="Times New Roman" panose="02020603050405020304" pitchFamily="18" charset="0"/>
                <a:cs typeface="Times New Roman" panose="02020603050405020304" pitchFamily="18" charset="0"/>
              </a:rPr>
              <a:t> of </a:t>
            </a:r>
            <a:r>
              <a:rPr lang="en-US" sz="2400" dirty="0">
                <a:solidFill>
                  <a:srgbClr val="C00000"/>
                </a:solidFill>
                <a:latin typeface="Times New Roman" panose="02020603050405020304" pitchFamily="18" charset="0"/>
                <a:cs typeface="Times New Roman" panose="02020603050405020304" pitchFamily="18" charset="0"/>
              </a:rPr>
              <a:t>propensity score </a:t>
            </a:r>
            <a:r>
              <a:rPr lang="en-US" sz="2400" dirty="0">
                <a:latin typeface="Times New Roman" panose="02020603050405020304" pitchFamily="18" charset="0"/>
                <a:cs typeface="Times New Roman" panose="02020603050405020304" pitchFamily="18" charset="0"/>
              </a:rPr>
              <a:t>distributions of the two patient groups. </a:t>
            </a:r>
            <a:endParaRPr lang="en-US" sz="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69C58FED-F7FD-4059-B18B-F866ACCD3F8F}"/>
              </a:ext>
            </a:extLst>
          </p:cNvPr>
          <p:cNvSpPr/>
          <p:nvPr/>
        </p:nvSpPr>
        <p:spPr>
          <a:xfrm>
            <a:off x="4802188" y="4044950"/>
            <a:ext cx="2360612" cy="10668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chemeClr val="tx1">
                    <a:lumMod val="95000"/>
                    <a:lumOff val="5000"/>
                  </a:schemeClr>
                </a:solidFill>
              </a:rPr>
              <a:t>Similarity re. Baseline Covariates</a:t>
            </a:r>
          </a:p>
        </p:txBody>
      </p:sp>
      <p:sp>
        <p:nvSpPr>
          <p:cNvPr id="5" name="Rectangle: Rounded Corners 4">
            <a:extLst>
              <a:ext uri="{FF2B5EF4-FFF2-40B4-BE49-F238E27FC236}">
                <a16:creationId xmlns:a16="http://schemas.microsoft.com/office/drawing/2014/main" id="{8F054A58-9E47-45FF-9E16-09C029D5769A}"/>
              </a:ext>
            </a:extLst>
          </p:cNvPr>
          <p:cNvSpPr/>
          <p:nvPr/>
        </p:nvSpPr>
        <p:spPr>
          <a:xfrm>
            <a:off x="4953000" y="5449888"/>
            <a:ext cx="2057400" cy="10668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sz="2000" b="1" dirty="0"/>
              <a:t>Similarity re. PS</a:t>
            </a:r>
          </a:p>
        </p:txBody>
      </p:sp>
      <p:sp>
        <p:nvSpPr>
          <p:cNvPr id="6" name="Rectangle: Rounded Corners 5">
            <a:extLst>
              <a:ext uri="{FF2B5EF4-FFF2-40B4-BE49-F238E27FC236}">
                <a16:creationId xmlns:a16="http://schemas.microsoft.com/office/drawing/2014/main" id="{EAC2D788-C9D8-4D89-8BCD-5FCF37F5599A}"/>
              </a:ext>
            </a:extLst>
          </p:cNvPr>
          <p:cNvSpPr/>
          <p:nvPr/>
        </p:nvSpPr>
        <p:spPr>
          <a:xfrm>
            <a:off x="7691438" y="5468938"/>
            <a:ext cx="2362200" cy="1047750"/>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b="1" dirty="0">
                <a:solidFill>
                  <a:schemeClr val="tx1">
                    <a:lumMod val="95000"/>
                    <a:lumOff val="5000"/>
                  </a:schemeClr>
                </a:solidFill>
              </a:rPr>
              <a:t>Overlapping Area of PS distributions</a:t>
            </a:r>
          </a:p>
        </p:txBody>
      </p:sp>
      <p:sp>
        <p:nvSpPr>
          <p:cNvPr id="7" name="Rectangle 6">
            <a:extLst>
              <a:ext uri="{FF2B5EF4-FFF2-40B4-BE49-F238E27FC236}">
                <a16:creationId xmlns:a16="http://schemas.microsoft.com/office/drawing/2014/main" id="{6568FD7F-5945-41E4-B9FC-CFBE1503919D}"/>
              </a:ext>
            </a:extLst>
          </p:cNvPr>
          <p:cNvSpPr/>
          <p:nvPr/>
        </p:nvSpPr>
        <p:spPr>
          <a:xfrm>
            <a:off x="1543050" y="4440874"/>
            <a:ext cx="2667000" cy="1324288"/>
          </a:xfrm>
          <a:prstGeom prst="rect">
            <a:avLst/>
          </a:prstGeom>
          <a:gradFill>
            <a:gsLst>
              <a:gs pos="100000">
                <a:srgbClr val="FFCC66"/>
              </a:gs>
              <a:gs pos="100000">
                <a:schemeClr val="accent5">
                  <a:tint val="50000"/>
                  <a:shade val="100000"/>
                  <a:satMod val="350000"/>
                </a:schemeClr>
              </a:gs>
            </a:gsLst>
          </a:gradFill>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b="1" dirty="0">
                <a:solidFill>
                  <a:schemeClr val="tx1">
                    <a:lumMod val="95000"/>
                    <a:lumOff val="5000"/>
                  </a:schemeClr>
                </a:solidFill>
              </a:rPr>
              <a:t>Registry</a:t>
            </a:r>
            <a:r>
              <a:rPr lang="en-US" sz="1600" b="1" dirty="0">
                <a:solidFill>
                  <a:schemeClr val="tx1">
                    <a:lumMod val="95000"/>
                    <a:lumOff val="5000"/>
                  </a:schemeClr>
                </a:solidFill>
              </a:rPr>
              <a:t> </a:t>
            </a:r>
            <a:r>
              <a:rPr lang="en-US" b="1" dirty="0">
                <a:solidFill>
                  <a:schemeClr val="tx1">
                    <a:lumMod val="95000"/>
                    <a:lumOff val="5000"/>
                  </a:schemeClr>
                </a:solidFill>
              </a:rPr>
              <a:t>Patients </a:t>
            </a:r>
          </a:p>
          <a:p>
            <a:pPr algn="ctr">
              <a:defRPr/>
            </a:pPr>
            <a:r>
              <a:rPr lang="en-US" sz="2800" b="1" i="1" dirty="0">
                <a:solidFill>
                  <a:srgbClr val="C00000"/>
                </a:solidFill>
              </a:rPr>
              <a:t>V.S.</a:t>
            </a:r>
            <a:r>
              <a:rPr lang="en-US" b="1" i="1" dirty="0">
                <a:solidFill>
                  <a:schemeClr val="tx1">
                    <a:lumMod val="95000"/>
                    <a:lumOff val="5000"/>
                  </a:schemeClr>
                </a:solidFill>
              </a:rPr>
              <a:t> </a:t>
            </a:r>
          </a:p>
          <a:p>
            <a:pPr algn="ctr">
              <a:defRPr/>
            </a:pPr>
            <a:r>
              <a:rPr lang="en-US" b="1" dirty="0">
                <a:solidFill>
                  <a:schemeClr val="tx1">
                    <a:lumMod val="95000"/>
                    <a:lumOff val="5000"/>
                  </a:schemeClr>
                </a:solidFill>
              </a:rPr>
              <a:t>Prospectively Enrolled Patients</a:t>
            </a:r>
          </a:p>
        </p:txBody>
      </p:sp>
      <p:sp>
        <p:nvSpPr>
          <p:cNvPr id="8" name="Arrow: Right 7">
            <a:extLst>
              <a:ext uri="{FF2B5EF4-FFF2-40B4-BE49-F238E27FC236}">
                <a16:creationId xmlns:a16="http://schemas.microsoft.com/office/drawing/2014/main" id="{59936B07-1D70-41B5-B10E-9FE5B7EB8C5F}"/>
              </a:ext>
            </a:extLst>
          </p:cNvPr>
          <p:cNvSpPr/>
          <p:nvPr/>
        </p:nvSpPr>
        <p:spPr>
          <a:xfrm>
            <a:off x="4276725" y="4648200"/>
            <a:ext cx="458788" cy="46038"/>
          </a:xfrm>
          <a:prstGeom prst="rightArrow">
            <a:avLst/>
          </a:prstGeom>
          <a:solidFill>
            <a:srgbClr val="FFCC66"/>
          </a:solidFill>
          <a:ln w="285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Arrow: Up-Down 8">
            <a:extLst>
              <a:ext uri="{FF2B5EF4-FFF2-40B4-BE49-F238E27FC236}">
                <a16:creationId xmlns:a16="http://schemas.microsoft.com/office/drawing/2014/main" id="{5BE6A750-D93B-489F-ACDC-CC5EFA97BCA9}"/>
              </a:ext>
            </a:extLst>
          </p:cNvPr>
          <p:cNvSpPr/>
          <p:nvPr/>
        </p:nvSpPr>
        <p:spPr>
          <a:xfrm>
            <a:off x="5905500" y="5160963"/>
            <a:ext cx="76200" cy="239712"/>
          </a:xfrm>
          <a:prstGeom prst="upDownArrow">
            <a:avLst/>
          </a:prstGeom>
          <a:ln w="60325">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Arrow: Left 9">
            <a:extLst>
              <a:ext uri="{FF2B5EF4-FFF2-40B4-BE49-F238E27FC236}">
                <a16:creationId xmlns:a16="http://schemas.microsoft.com/office/drawing/2014/main" id="{6651191F-EFFE-4E21-B27D-0443252D0345}"/>
              </a:ext>
            </a:extLst>
          </p:cNvPr>
          <p:cNvSpPr/>
          <p:nvPr/>
        </p:nvSpPr>
        <p:spPr>
          <a:xfrm flipV="1">
            <a:off x="7051675" y="5867400"/>
            <a:ext cx="609600" cy="76200"/>
          </a:xfrm>
          <a:prstGeom prst="leftArrow">
            <a:avLst/>
          </a:prstGeom>
          <a:ln w="41275">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Slide Number Placeholder 3">
            <a:extLst>
              <a:ext uri="{FF2B5EF4-FFF2-40B4-BE49-F238E27FC236}">
                <a16:creationId xmlns:a16="http://schemas.microsoft.com/office/drawing/2014/main" id="{EE988FDB-447B-4D6A-A2B4-0280DC632820}"/>
              </a:ext>
            </a:extLst>
          </p:cNvPr>
          <p:cNvSpPr>
            <a:spLocks noGrp="1"/>
          </p:cNvSpPr>
          <p:nvPr>
            <p:ph type="sldNum" sz="quarter" idx="12"/>
          </p:nvPr>
        </p:nvSpPr>
        <p:spPr/>
        <p:txBody>
          <a:bodyPr/>
          <a:lstStyle/>
          <a:p>
            <a:fld id="{3877799C-1079-49AF-88F9-637B39F437C0}"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2098" name="Title 2">
            <a:extLst>
              <a:ext uri="{FF2B5EF4-FFF2-40B4-BE49-F238E27FC236}">
                <a16:creationId xmlns:a16="http://schemas.microsoft.com/office/drawing/2014/main" id="{54C91ACD-9C58-4B97-99EF-BB54EA60ED33}"/>
              </a:ext>
            </a:extLst>
          </p:cNvPr>
          <p:cNvSpPr>
            <a:spLocks noGrp="1"/>
          </p:cNvSpPr>
          <p:nvPr>
            <p:ph type="title"/>
          </p:nvPr>
        </p:nvSpPr>
        <p:spPr>
          <a:xfrm>
            <a:off x="457200" y="0"/>
            <a:ext cx="10972800" cy="1143000"/>
          </a:xfrm>
        </p:spPr>
        <p:txBody>
          <a:bodyPr/>
          <a:lstStyle/>
          <a:p>
            <a:pPr algn="ctr"/>
            <a:r>
              <a:rPr lang="en-US" altLang="en-US" dirty="0">
                <a:solidFill>
                  <a:srgbClr val="3333FF"/>
                </a:solidFill>
              </a:rPr>
              <a:t>CDRH Streamlining Clinical Data Generation</a:t>
            </a:r>
          </a:p>
        </p:txBody>
      </p:sp>
      <p:sp>
        <p:nvSpPr>
          <p:cNvPr id="4" name="Content Placeholder 3">
            <a:extLst>
              <a:ext uri="{FF2B5EF4-FFF2-40B4-BE49-F238E27FC236}">
                <a16:creationId xmlns:a16="http://schemas.microsoft.com/office/drawing/2014/main" id="{8C3D34EB-7AAF-4547-BAC4-D65BCEC98786}"/>
              </a:ext>
            </a:extLst>
          </p:cNvPr>
          <p:cNvSpPr>
            <a:spLocks noGrp="1"/>
          </p:cNvSpPr>
          <p:nvPr>
            <p:ph sz="half" idx="1"/>
          </p:nvPr>
        </p:nvSpPr>
        <p:spPr>
          <a:xfrm>
            <a:off x="838200" y="1600200"/>
            <a:ext cx="10363200" cy="4525963"/>
          </a:xfrm>
        </p:spPr>
        <p:txBody>
          <a:bodyPr/>
          <a:lstStyle/>
          <a:p>
            <a:pPr marL="0" indent="0">
              <a:buFont typeface="Arial" panose="020B0604020202020204" pitchFamily="34" charset="0"/>
              <a:buNone/>
              <a:defRPr/>
            </a:pPr>
            <a:r>
              <a:rPr lang="en-US" dirty="0"/>
              <a:t>Over the past decade, CDRH has implemented processes and collaborated externally to streamline and support innovation as part of clinical evidence generation: </a:t>
            </a:r>
          </a:p>
          <a:p>
            <a:pPr>
              <a:defRPr/>
            </a:pPr>
            <a:r>
              <a:rPr lang="en-US" dirty="0"/>
              <a:t>Develop legislative, policy, and guidances</a:t>
            </a:r>
          </a:p>
          <a:p>
            <a:pPr>
              <a:defRPr/>
            </a:pPr>
            <a:r>
              <a:rPr lang="en-US" dirty="0"/>
              <a:t>Improve regulatory efficiency and predictability</a:t>
            </a:r>
          </a:p>
          <a:p>
            <a:pPr>
              <a:defRPr/>
            </a:pPr>
            <a:r>
              <a:rPr lang="en-US" dirty="0"/>
              <a:t>Develop MDIC EFS clinical trial site network</a:t>
            </a:r>
          </a:p>
          <a:p>
            <a:pPr>
              <a:defRPr/>
            </a:pPr>
            <a:r>
              <a:rPr lang="en-US" dirty="0"/>
              <a:t>Collaborate on </a:t>
            </a:r>
            <a:r>
              <a:rPr lang="en-US" i="1" dirty="0"/>
              <a:t>in silico </a:t>
            </a:r>
            <a:r>
              <a:rPr lang="en-US" dirty="0"/>
              <a:t>Clinical Trials</a:t>
            </a:r>
          </a:p>
          <a:p>
            <a:pPr>
              <a:defRPr/>
            </a:pPr>
            <a:r>
              <a:rPr lang="en-US" dirty="0"/>
              <a:t>Support real-world data collection and analysis</a:t>
            </a:r>
          </a:p>
          <a:p>
            <a:pPr>
              <a:defRPr/>
            </a:pPr>
            <a:r>
              <a:rPr lang="en-US" dirty="0"/>
              <a:t>Create the NEST coordinating center </a:t>
            </a:r>
          </a:p>
          <a:p>
            <a:pPr>
              <a:defRPr/>
            </a:pPr>
            <a:endParaRPr lang="en-US" dirty="0"/>
          </a:p>
          <a:p>
            <a:pPr lvl="1">
              <a:defRPr/>
            </a:pPr>
            <a:endParaRPr lang="en-US" dirty="0"/>
          </a:p>
          <a:p>
            <a:pPr>
              <a:defRPr/>
            </a:pPr>
            <a:endParaRPr lang="en-US" dirty="0"/>
          </a:p>
        </p:txBody>
      </p:sp>
      <p:sp>
        <p:nvSpPr>
          <p:cNvPr id="2" name="Slide Number Placeholder 1">
            <a:extLst>
              <a:ext uri="{FF2B5EF4-FFF2-40B4-BE49-F238E27FC236}">
                <a16:creationId xmlns:a16="http://schemas.microsoft.com/office/drawing/2014/main" id="{4932965F-8DE6-49CE-BBF5-31DAE09D86C7}"/>
              </a:ext>
            </a:extLst>
          </p:cNvPr>
          <p:cNvSpPr>
            <a:spLocks noGrp="1"/>
          </p:cNvSpPr>
          <p:nvPr>
            <p:ph type="sldNum" sz="quarter" idx="12"/>
          </p:nvPr>
        </p:nvSpPr>
        <p:spPr/>
        <p:txBody>
          <a:bodyPr/>
          <a:lstStyle/>
          <a:p>
            <a:fld id="{3877799C-1079-49AF-88F9-637B39F437C0}"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1730" name="Title 1">
            <a:extLst>
              <a:ext uri="{FF2B5EF4-FFF2-40B4-BE49-F238E27FC236}">
                <a16:creationId xmlns:a16="http://schemas.microsoft.com/office/drawing/2014/main" id="{44265D7E-91EB-4209-B10D-2045E5F0BF88}"/>
              </a:ext>
            </a:extLst>
          </p:cNvPr>
          <p:cNvSpPr>
            <a:spLocks noGrp="1"/>
          </p:cNvSpPr>
          <p:nvPr>
            <p:ph type="title"/>
          </p:nvPr>
        </p:nvSpPr>
        <p:spPr>
          <a:xfrm>
            <a:off x="2046288" y="530225"/>
            <a:ext cx="8051800" cy="609600"/>
          </a:xfrm>
        </p:spPr>
        <p:txBody>
          <a:bodyPr/>
          <a:lstStyle/>
          <a:p>
            <a:pPr algn="ctr"/>
            <a:r>
              <a:rPr lang="en-US" altLang="en-US" sz="3200" dirty="0">
                <a:solidFill>
                  <a:srgbClr val="3333FF"/>
                </a:solidFill>
                <a:latin typeface="+mn-lt"/>
                <a:cs typeface="Times New Roman" panose="02020603050405020304" pitchFamily="18" charset="0"/>
              </a:rPr>
              <a:t>Propensity Score Distribution</a:t>
            </a:r>
          </a:p>
        </p:txBody>
      </p:sp>
      <p:sp>
        <p:nvSpPr>
          <p:cNvPr id="201731" name="Content Placeholder 2">
            <a:extLst>
              <a:ext uri="{FF2B5EF4-FFF2-40B4-BE49-F238E27FC236}">
                <a16:creationId xmlns:a16="http://schemas.microsoft.com/office/drawing/2014/main" id="{B7574115-9BDF-4A1E-A453-66EA3A435DAA}"/>
              </a:ext>
            </a:extLst>
          </p:cNvPr>
          <p:cNvSpPr>
            <a:spLocks noGrp="1"/>
          </p:cNvSpPr>
          <p:nvPr>
            <p:ph idx="1"/>
          </p:nvPr>
        </p:nvSpPr>
        <p:spPr>
          <a:xfrm>
            <a:off x="2160588" y="1219200"/>
            <a:ext cx="7821612" cy="5381625"/>
          </a:xfrm>
        </p:spPr>
        <p:txBody>
          <a:bodyPr/>
          <a:lstStyle/>
          <a:p>
            <a:pPr marL="457200" lvl="1"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a:t>
            </a:r>
          </a:p>
        </p:txBody>
      </p:sp>
      <p:pic>
        <p:nvPicPr>
          <p:cNvPr id="201732" name="Picture 1">
            <a:extLst>
              <a:ext uri="{FF2B5EF4-FFF2-40B4-BE49-F238E27FC236}">
                <a16:creationId xmlns:a16="http://schemas.microsoft.com/office/drawing/2014/main" id="{2FF69EA6-A6F1-4090-87E3-A62FBF85408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97063" y="1249363"/>
            <a:ext cx="8397875"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2304F63-9F30-4ECE-B7AF-B70A6559FF29}"/>
              </a:ext>
            </a:extLst>
          </p:cNvPr>
          <p:cNvSpPr>
            <a:spLocks noGrp="1"/>
          </p:cNvSpPr>
          <p:nvPr>
            <p:ph type="sldNum" sz="quarter" idx="12"/>
          </p:nvPr>
        </p:nvSpPr>
        <p:spPr/>
        <p:txBody>
          <a:bodyPr/>
          <a:lstStyle/>
          <a:p>
            <a:fld id="{3877799C-1079-49AF-88F9-637B39F437C0}"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606537A-4EAB-466A-86AE-68A55B3ABC97}"/>
              </a:ext>
            </a:extLst>
          </p:cNvPr>
          <p:cNvSpPr/>
          <p:nvPr/>
        </p:nvSpPr>
        <p:spPr>
          <a:xfrm>
            <a:off x="4800600" y="2362200"/>
            <a:ext cx="685800" cy="1143000"/>
          </a:xfrm>
          <a:prstGeom prst="roundRect">
            <a:avLst/>
          </a:prstGeom>
          <a:noFill/>
          <a:ln cap="sq">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3779" name="Content Placeholder 2">
            <a:extLst>
              <a:ext uri="{FF2B5EF4-FFF2-40B4-BE49-F238E27FC236}">
                <a16:creationId xmlns:a16="http://schemas.microsoft.com/office/drawing/2014/main" id="{BF2F89E5-B6F3-464C-B028-81F29D97C880}"/>
              </a:ext>
            </a:extLst>
          </p:cNvPr>
          <p:cNvSpPr>
            <a:spLocks noGrp="1"/>
          </p:cNvSpPr>
          <p:nvPr>
            <p:ph idx="1"/>
          </p:nvPr>
        </p:nvSpPr>
        <p:spPr>
          <a:xfrm>
            <a:off x="2306638" y="1143000"/>
            <a:ext cx="7904162" cy="5153025"/>
          </a:xfrm>
        </p:spPr>
        <p:txBody>
          <a:bodyPr/>
          <a:lstStyle/>
          <a:p>
            <a:pPr marL="457200" lvl="1" indent="0">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pPr>
            <a:r>
              <a:rPr lang="en-US" altLang="en-US">
                <a:solidFill>
                  <a:srgbClr val="3333FF"/>
                </a:solidFill>
                <a:latin typeface="Times New Roman" panose="02020603050405020304" pitchFamily="18" charset="0"/>
                <a:cs typeface="Times New Roman" panose="02020603050405020304" pitchFamily="18" charset="0"/>
              </a:rPr>
              <a:t>                        PS Stratum </a:t>
            </a:r>
          </a:p>
          <a:p>
            <a:pPr marL="1314450" lvl="3" indent="0">
              <a:buFont typeface="Arial" panose="020B0604020202020204" pitchFamily="34" charset="0"/>
              <a:buNone/>
            </a:pPr>
            <a:r>
              <a:rPr lang="en-US" altLang="en-US" u="sng">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pPr>
            <a:endParaRPr lang="en-US" altLang="en-US" sz="80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Prosp. Study (n)       58        58       58       58        58          </a:t>
            </a:r>
            <a:r>
              <a:rPr lang="en-US" altLang="en-US" sz="2000">
                <a:solidFill>
                  <a:srgbClr val="3333FF"/>
                </a:solidFill>
                <a:latin typeface="Times New Roman" panose="02020603050405020304" pitchFamily="18" charset="0"/>
                <a:cs typeface="Times New Roman" panose="02020603050405020304" pitchFamily="18" charset="0"/>
              </a:rPr>
              <a:t>290</a:t>
            </a:r>
          </a:p>
          <a:p>
            <a:pPr marL="457200" lvl="1"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Registry (n)              281      210     154     187     109         </a:t>
            </a:r>
            <a:r>
              <a:rPr lang="en-US" altLang="en-US" sz="2000">
                <a:solidFill>
                  <a:srgbClr val="3333FF"/>
                </a:solidFill>
                <a:latin typeface="Times New Roman" panose="02020603050405020304" pitchFamily="18" charset="0"/>
                <a:cs typeface="Times New Roman" panose="02020603050405020304" pitchFamily="18" charset="0"/>
              </a:rPr>
              <a:t>941</a:t>
            </a:r>
          </a:p>
          <a:p>
            <a:pPr marL="457200" lvl="1" indent="0">
              <a:buFont typeface="Arial" panose="020B0604020202020204" pitchFamily="34" charset="0"/>
              <a:buNone/>
            </a:pPr>
            <a:r>
              <a:rPr lang="en-US" altLang="en-US" sz="2000">
                <a:solidFill>
                  <a:srgbClr val="3333FF"/>
                </a:solidFill>
                <a:latin typeface="Times New Roman" panose="02020603050405020304" pitchFamily="18" charset="0"/>
                <a:cs typeface="Times New Roman" panose="02020603050405020304" pitchFamily="18" charset="0"/>
              </a:rPr>
              <a:t>Overlap Coeff          0.87     0.78    0.86    0.84     0.77</a:t>
            </a:r>
          </a:p>
          <a:p>
            <a:pPr marL="457200" lvl="1" indent="0">
              <a:buFont typeface="Arial" panose="020B0604020202020204" pitchFamily="34" charset="0"/>
              <a:buNone/>
            </a:pPr>
            <a:endParaRPr lang="en-US" altLang="en-US" sz="2000">
              <a:solidFill>
                <a:srgbClr val="3333FF"/>
              </a:solidFill>
              <a:latin typeface="Times New Roman" panose="02020603050405020304" pitchFamily="18" charset="0"/>
              <a:cs typeface="Times New Roman" panose="02020603050405020304" pitchFamily="18" charset="0"/>
            </a:endParaRPr>
          </a:p>
        </p:txBody>
      </p:sp>
      <p:sp>
        <p:nvSpPr>
          <p:cNvPr id="203780" name="Title 1">
            <a:extLst>
              <a:ext uri="{FF2B5EF4-FFF2-40B4-BE49-F238E27FC236}">
                <a16:creationId xmlns:a16="http://schemas.microsoft.com/office/drawing/2014/main" id="{F9397A1D-7D89-4AFD-89BD-A8D19AD3543A}"/>
              </a:ext>
            </a:extLst>
          </p:cNvPr>
          <p:cNvSpPr>
            <a:spLocks noGrp="1"/>
          </p:cNvSpPr>
          <p:nvPr>
            <p:ph type="title"/>
          </p:nvPr>
        </p:nvSpPr>
        <p:spPr>
          <a:xfrm>
            <a:off x="2070100" y="515938"/>
            <a:ext cx="8051800" cy="609600"/>
          </a:xfrm>
        </p:spPr>
        <p:txBody>
          <a:bodyPr/>
          <a:lstStyle/>
          <a:p>
            <a:pPr algn="ctr"/>
            <a:r>
              <a:rPr lang="en-US" altLang="en-US" sz="3200" dirty="0">
                <a:solidFill>
                  <a:srgbClr val="3333FF"/>
                </a:solidFill>
                <a:latin typeface="+mn-lt"/>
                <a:cs typeface="Times New Roman" panose="02020603050405020304" pitchFamily="18" charset="0"/>
              </a:rPr>
              <a:t>Study Design – 2</a:t>
            </a:r>
            <a:r>
              <a:rPr lang="en-US" altLang="en-US" sz="3200" baseline="30000" dirty="0">
                <a:solidFill>
                  <a:srgbClr val="3333FF"/>
                </a:solidFill>
                <a:latin typeface="+mn-lt"/>
                <a:cs typeface="Times New Roman" panose="02020603050405020304" pitchFamily="18" charset="0"/>
              </a:rPr>
              <a:t>nd</a:t>
            </a:r>
            <a:r>
              <a:rPr lang="en-US" altLang="en-US" sz="3200" dirty="0">
                <a:solidFill>
                  <a:srgbClr val="3333FF"/>
                </a:solidFill>
                <a:latin typeface="+mn-lt"/>
                <a:cs typeface="Times New Roman" panose="02020603050405020304" pitchFamily="18" charset="0"/>
              </a:rPr>
              <a:t> Stage (cont.)</a:t>
            </a:r>
          </a:p>
        </p:txBody>
      </p:sp>
      <p:sp>
        <p:nvSpPr>
          <p:cNvPr id="3" name="Slide Number Placeholder 2">
            <a:extLst>
              <a:ext uri="{FF2B5EF4-FFF2-40B4-BE49-F238E27FC236}">
                <a16:creationId xmlns:a16="http://schemas.microsoft.com/office/drawing/2014/main" id="{9810CC12-162F-470F-86F7-439E89FEFB71}"/>
              </a:ext>
            </a:extLst>
          </p:cNvPr>
          <p:cNvSpPr>
            <a:spLocks noGrp="1"/>
          </p:cNvSpPr>
          <p:nvPr>
            <p:ph type="sldNum" sz="quarter" idx="12"/>
          </p:nvPr>
        </p:nvSpPr>
        <p:spPr/>
        <p:txBody>
          <a:bodyPr/>
          <a:lstStyle/>
          <a:p>
            <a:fld id="{3877799C-1079-49AF-88F9-637B39F437C0}"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606537A-4EAB-466A-86AE-68A55B3ABC97}"/>
              </a:ext>
            </a:extLst>
          </p:cNvPr>
          <p:cNvSpPr/>
          <p:nvPr/>
        </p:nvSpPr>
        <p:spPr>
          <a:xfrm>
            <a:off x="4876800" y="2819400"/>
            <a:ext cx="609600" cy="1524000"/>
          </a:xfrm>
          <a:prstGeom prst="roundRect">
            <a:avLst/>
          </a:prstGeom>
          <a:noFill/>
          <a:ln cap="sq">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5827" name="Title 1">
            <a:extLst>
              <a:ext uri="{FF2B5EF4-FFF2-40B4-BE49-F238E27FC236}">
                <a16:creationId xmlns:a16="http://schemas.microsoft.com/office/drawing/2014/main" id="{3B18E44D-8E6F-4B66-8E10-46B70F8C4124}"/>
              </a:ext>
            </a:extLst>
          </p:cNvPr>
          <p:cNvSpPr>
            <a:spLocks noGrp="1"/>
          </p:cNvSpPr>
          <p:nvPr>
            <p:ph type="title"/>
          </p:nvPr>
        </p:nvSpPr>
        <p:spPr>
          <a:xfrm>
            <a:off x="2070100" y="457200"/>
            <a:ext cx="8051800" cy="609600"/>
          </a:xfrm>
        </p:spPr>
        <p:txBody>
          <a:bodyPr/>
          <a:lstStyle/>
          <a:p>
            <a:pPr algn="ctr"/>
            <a:r>
              <a:rPr lang="en-US" altLang="en-US" sz="3200">
                <a:solidFill>
                  <a:srgbClr val="3333FF"/>
                </a:solidFill>
                <a:latin typeface="+mn-lt"/>
                <a:cs typeface="Times New Roman" panose="02020603050405020304" pitchFamily="18" charset="0"/>
              </a:rPr>
              <a:t>Study Design – 2</a:t>
            </a:r>
            <a:r>
              <a:rPr lang="en-US" altLang="en-US" sz="3200" baseline="30000">
                <a:solidFill>
                  <a:srgbClr val="3333FF"/>
                </a:solidFill>
                <a:latin typeface="+mn-lt"/>
                <a:cs typeface="Times New Roman" panose="02020603050405020304" pitchFamily="18" charset="0"/>
              </a:rPr>
              <a:t>nd</a:t>
            </a:r>
            <a:r>
              <a:rPr lang="en-US" altLang="en-US" sz="3200">
                <a:solidFill>
                  <a:srgbClr val="3333FF"/>
                </a:solidFill>
                <a:latin typeface="+mn-lt"/>
                <a:cs typeface="Times New Roman" panose="02020603050405020304" pitchFamily="18" charset="0"/>
              </a:rPr>
              <a:t> Stage (cont.)</a:t>
            </a:r>
          </a:p>
        </p:txBody>
      </p:sp>
      <p:sp>
        <p:nvSpPr>
          <p:cNvPr id="205828" name="Content Placeholder 2">
            <a:extLst>
              <a:ext uri="{FF2B5EF4-FFF2-40B4-BE49-F238E27FC236}">
                <a16:creationId xmlns:a16="http://schemas.microsoft.com/office/drawing/2014/main" id="{53C0E68C-7F63-4387-8C80-72BD814E095D}"/>
              </a:ext>
            </a:extLst>
          </p:cNvPr>
          <p:cNvSpPr>
            <a:spLocks noGrp="1"/>
          </p:cNvSpPr>
          <p:nvPr>
            <p:ph idx="1"/>
          </p:nvPr>
        </p:nvSpPr>
        <p:spPr>
          <a:xfrm>
            <a:off x="2306638" y="1538288"/>
            <a:ext cx="7904162" cy="4772025"/>
          </a:xfrm>
        </p:spPr>
        <p:txBody>
          <a:bodyPr/>
          <a:lstStyle/>
          <a:p>
            <a:pPr marL="57150" indent="0">
              <a:buFont typeface="Arial" panose="020B0604020202020204" pitchFamily="34" charset="0"/>
              <a:buNone/>
            </a:pPr>
            <a:r>
              <a:rPr lang="en-US" altLang="en-US" sz="2400" i="1">
                <a:solidFill>
                  <a:srgbClr val="C00000"/>
                </a:solidFill>
                <a:latin typeface="Times New Roman" panose="02020603050405020304" pitchFamily="18" charset="0"/>
                <a:cs typeface="Times New Roman" panose="02020603050405020304" pitchFamily="18" charset="0"/>
              </a:rPr>
              <a:t>Step 3. </a:t>
            </a:r>
            <a:r>
              <a:rPr lang="en-US" altLang="en-US" sz="2400">
                <a:latin typeface="Times New Roman" panose="02020603050405020304" pitchFamily="18" charset="0"/>
                <a:cs typeface="Times New Roman" panose="02020603050405020304" pitchFamily="18" charset="0"/>
              </a:rPr>
              <a:t>Standardize the overlapping coefficients </a:t>
            </a:r>
          </a:p>
          <a:p>
            <a:pPr marL="1314450" lvl="3" indent="0">
              <a:buFont typeface="Arial" panose="020B0604020202020204" pitchFamily="34" charset="0"/>
              <a:buNone/>
            </a:pPr>
            <a:r>
              <a:rPr lang="en-US" altLang="en-US">
                <a:solidFill>
                  <a:srgbClr val="3333FF"/>
                </a:solidFill>
                <a:latin typeface="Times New Roman" panose="02020603050405020304" pitchFamily="18" charset="0"/>
                <a:cs typeface="Times New Roman" panose="02020603050405020304" pitchFamily="18" charset="0"/>
              </a:rPr>
              <a:t>                        PS Stratum </a:t>
            </a:r>
          </a:p>
          <a:p>
            <a:pPr marL="1314450" lvl="3" indent="0">
              <a:buFont typeface="Arial" panose="020B0604020202020204" pitchFamily="34" charset="0"/>
              <a:buNone/>
            </a:pPr>
            <a:r>
              <a:rPr lang="en-US" altLang="en-US" u="sng">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pPr>
            <a:endParaRPr lang="en-US" altLang="en-US" sz="80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Prosp. Study (n)       58        58       58       58        58          </a:t>
            </a:r>
            <a:r>
              <a:rPr lang="en-US" altLang="en-US" sz="2000">
                <a:solidFill>
                  <a:srgbClr val="3333FF"/>
                </a:solidFill>
                <a:latin typeface="Times New Roman" panose="02020603050405020304" pitchFamily="18" charset="0"/>
                <a:cs typeface="Times New Roman" panose="02020603050405020304" pitchFamily="18" charset="0"/>
              </a:rPr>
              <a:t>290</a:t>
            </a:r>
          </a:p>
          <a:p>
            <a:pPr marL="457200" lvl="1"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Registry (n)              281      210     154     187     109         </a:t>
            </a:r>
            <a:r>
              <a:rPr lang="en-US" altLang="en-US" sz="2000">
                <a:solidFill>
                  <a:srgbClr val="3333FF"/>
                </a:solidFill>
                <a:latin typeface="Times New Roman" panose="02020603050405020304" pitchFamily="18" charset="0"/>
                <a:cs typeface="Times New Roman" panose="02020603050405020304" pitchFamily="18" charset="0"/>
              </a:rPr>
              <a:t>941</a:t>
            </a:r>
          </a:p>
          <a:p>
            <a:pPr marL="457200" lvl="1" indent="0">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Overlap Coeff          0.87     0.78    0.86    0.84     0.77</a:t>
            </a:r>
          </a:p>
          <a:p>
            <a:pPr marL="457200" lvl="1" indent="0">
              <a:buFont typeface="Arial" panose="020B0604020202020204" pitchFamily="34" charset="0"/>
              <a:buNone/>
            </a:pPr>
            <a:r>
              <a:rPr lang="en-US" altLang="en-US" sz="2000">
                <a:solidFill>
                  <a:srgbClr val="3333FF"/>
                </a:solidFill>
                <a:latin typeface="Times New Roman" panose="02020603050405020304" pitchFamily="18" charset="0"/>
                <a:cs typeface="Times New Roman" panose="02020603050405020304" pitchFamily="18" charset="0"/>
              </a:rPr>
              <a:t>Std. Overlap Coef.   21%    19%    21%     20%    19%       100%</a:t>
            </a:r>
          </a:p>
          <a:p>
            <a:pPr marL="57150" indent="0">
              <a:buFont typeface="Arial" panose="020B0604020202020204" pitchFamily="34" charset="0"/>
              <a:buNone/>
            </a:pPr>
            <a:endParaRPr lang="en-US" altLang="en-US" sz="800" i="1">
              <a:solidFill>
                <a:srgbClr val="3333FF"/>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US" altLang="en-US" sz="2000">
              <a:solidFill>
                <a:srgbClr val="3333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67CC72F-D287-4BF1-91DD-1930937301FA}"/>
              </a:ext>
            </a:extLst>
          </p:cNvPr>
          <p:cNvSpPr>
            <a:spLocks noGrp="1"/>
          </p:cNvSpPr>
          <p:nvPr>
            <p:ph type="sldNum" sz="quarter" idx="12"/>
          </p:nvPr>
        </p:nvSpPr>
        <p:spPr/>
        <p:txBody>
          <a:bodyPr/>
          <a:lstStyle/>
          <a:p>
            <a:fld id="{3877799C-1079-49AF-88F9-637B39F437C0}"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2306638" y="1295400"/>
            <a:ext cx="7904162" cy="5000625"/>
          </a:xfrm>
        </p:spPr>
        <p:txBody>
          <a:bodyPr/>
          <a:lstStyle/>
          <a:p>
            <a:pPr marL="57150" indent="0">
              <a:buFont typeface="Arial" panose="020B0604020202020204" pitchFamily="34" charset="0"/>
              <a:buNone/>
              <a:defRPr/>
            </a:pPr>
            <a:r>
              <a:rPr lang="en-US" sz="2400" i="1" dirty="0">
                <a:solidFill>
                  <a:srgbClr val="C00000"/>
                </a:solidFill>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Allocate the 90 patients into PS strata.</a:t>
            </a:r>
          </a:p>
          <a:p>
            <a:pPr marL="57150"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defRPr/>
            </a:pPr>
            <a:r>
              <a:rPr lang="en-US" sz="2400" dirty="0">
                <a:solidFill>
                  <a:srgbClr val="3333FF"/>
                </a:solidFill>
                <a:latin typeface="Times New Roman" panose="02020603050405020304" pitchFamily="18" charset="0"/>
                <a:cs typeface="Times New Roman" panose="02020603050405020304" pitchFamily="18" charset="0"/>
              </a:rPr>
              <a:t>                        PS Stratum </a:t>
            </a:r>
          </a:p>
          <a:p>
            <a:pPr marL="1314450" lvl="3" indent="0">
              <a:buFont typeface="Arial" panose="020B0604020202020204" pitchFamily="34" charset="0"/>
              <a:buNone/>
              <a:defRPr/>
            </a:pPr>
            <a:r>
              <a:rPr lang="en-US" u="sng" dirty="0">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sz="1100" dirty="0">
                <a:solidFill>
                  <a:schemeClr val="bg1">
                    <a:lumMod val="75000"/>
                  </a:schemeClr>
                </a:solidFill>
                <a:latin typeface="Times New Roman" panose="02020603050405020304" pitchFamily="18" charset="0"/>
                <a:cs typeface="Times New Roman" panose="02020603050405020304" pitchFamily="18" charset="0"/>
              </a:rPr>
              <a:t>Current Study (n)                                58                  58                58                58        58                            290</a:t>
            </a:r>
          </a:p>
          <a:p>
            <a:pPr marL="457200" lvl="1" indent="0">
              <a:buFont typeface="Arial" panose="020B0604020202020204" pitchFamily="34" charset="0"/>
              <a:buNone/>
              <a:defRPr/>
            </a:pPr>
            <a:r>
              <a:rPr lang="en-US" sz="1100" dirty="0">
                <a:solidFill>
                  <a:schemeClr val="bg1">
                    <a:lumMod val="75000"/>
                  </a:schemeClr>
                </a:solidFill>
                <a:latin typeface="Times New Roman" panose="02020603050405020304" pitchFamily="18" charset="0"/>
                <a:cs typeface="Times New Roman" panose="02020603050405020304" pitchFamily="18" charset="0"/>
              </a:rPr>
              <a:t>Registry (n)                                        281                 210             154              187      109                           941</a:t>
            </a:r>
          </a:p>
          <a:p>
            <a:pPr marL="457200" lvl="1" indent="0">
              <a:buFont typeface="Arial" panose="020B0604020202020204" pitchFamily="34" charset="0"/>
              <a:buNone/>
              <a:defRPr/>
            </a:pPr>
            <a:r>
              <a:rPr lang="en-US" sz="1100" dirty="0">
                <a:solidFill>
                  <a:schemeClr val="bg1">
                    <a:lumMod val="75000"/>
                  </a:schemeClr>
                </a:solidFill>
                <a:latin typeface="Times New Roman" panose="02020603050405020304" pitchFamily="18" charset="0"/>
                <a:cs typeface="Times New Roman" panose="02020603050405020304" pitchFamily="18" charset="0"/>
              </a:rPr>
              <a:t>Overlap </a:t>
            </a:r>
            <a:r>
              <a:rPr lang="en-US" sz="1100" dirty="0" err="1">
                <a:solidFill>
                  <a:schemeClr val="bg1">
                    <a:lumMod val="75000"/>
                  </a:schemeClr>
                </a:solidFill>
                <a:latin typeface="Times New Roman" panose="02020603050405020304" pitchFamily="18" charset="0"/>
                <a:cs typeface="Times New Roman" panose="02020603050405020304" pitchFamily="18" charset="0"/>
              </a:rPr>
              <a:t>Coeff</a:t>
            </a:r>
            <a:r>
              <a:rPr lang="en-US" sz="1100" dirty="0">
                <a:solidFill>
                  <a:schemeClr val="bg1">
                    <a:lumMod val="75000"/>
                  </a:schemeClr>
                </a:solidFill>
                <a:latin typeface="Times New Roman" panose="02020603050405020304" pitchFamily="18" charset="0"/>
                <a:cs typeface="Times New Roman" panose="02020603050405020304" pitchFamily="18" charset="0"/>
              </a:rPr>
              <a:t>                                     0.87               0.78            0.86              0.84     0.77</a:t>
            </a:r>
          </a:p>
          <a:p>
            <a:pPr marL="457200" lvl="1" indent="0">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Std. Overlap Coef.   21%    19%    21%     20%    19%       100%</a:t>
            </a:r>
          </a:p>
          <a:p>
            <a:pPr marL="457200" lvl="1" indent="0">
              <a:buFont typeface="Arial" panose="020B0604020202020204" pitchFamily="34" charset="0"/>
              <a:buNone/>
              <a:defRPr/>
            </a:pPr>
            <a:r>
              <a:rPr lang="en-US" sz="2000" dirty="0">
                <a:solidFill>
                  <a:srgbClr val="3333FF"/>
                </a:solidFill>
                <a:latin typeface="Times New Roman" panose="02020603050405020304" pitchFamily="18" charset="0"/>
                <a:cs typeface="Times New Roman" panose="02020603050405020304" pitchFamily="18" charset="0"/>
              </a:rPr>
              <a:t>Patients Borrowed    19        17        19      18        17           90</a:t>
            </a:r>
          </a:p>
          <a:p>
            <a:pPr marL="457200" lvl="1" indent="0">
              <a:buFont typeface="Arial" panose="020B0604020202020204" pitchFamily="34" charset="0"/>
              <a:buNone/>
              <a:defRPr/>
            </a:pP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3333FF"/>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        </a:t>
            </a:r>
          </a:p>
          <a:p>
            <a:pPr marL="457200" lvl="1" indent="0">
              <a:buFont typeface="Arial" panose="020B0604020202020204" pitchFamily="34" charset="0"/>
              <a:buNone/>
              <a:defRPr/>
            </a:pPr>
            <a:r>
              <a:rPr lang="en-US" sz="2000" dirty="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90 x 21% =19)                                  (90 x 19% = 17)</a:t>
            </a:r>
          </a:p>
          <a:p>
            <a:pPr marL="457200" lvl="1" indent="0">
              <a:buFont typeface="Arial" panose="020B0604020202020204" pitchFamily="34" charset="0"/>
              <a:buNone/>
              <a:defRPr/>
            </a:pPr>
            <a:endParaRPr lang="en-US" sz="1600" dirty="0">
              <a:solidFill>
                <a:srgbClr val="C00000"/>
              </a:solidFill>
              <a:latin typeface="Times New Roman" panose="02020603050405020304" pitchFamily="18" charset="0"/>
              <a:cs typeface="Times New Roman" panose="02020603050405020304" pitchFamily="18" charset="0"/>
            </a:endParaRPr>
          </a:p>
          <a:p>
            <a:pPr marL="400050">
              <a:defRPr/>
            </a:pPr>
            <a:endParaRPr lang="en-US" sz="800" dirty="0">
              <a:latin typeface="Times New Roman" panose="02020603050405020304" pitchFamily="18" charset="0"/>
              <a:cs typeface="Times New Roman" panose="02020603050405020304" pitchFamily="18" charset="0"/>
            </a:endParaRPr>
          </a:p>
          <a:p>
            <a:pPr marL="400050">
              <a:defRPr/>
            </a:pPr>
            <a:r>
              <a:rPr lang="en-US" sz="2000" dirty="0">
                <a:latin typeface="Times New Roman" panose="02020603050405020304" pitchFamily="18" charset="0"/>
                <a:cs typeface="Times New Roman" panose="02020603050405020304" pitchFamily="18" charset="0"/>
              </a:rPr>
              <a:t>The nominal number of registry patients to be borrowed in each </a:t>
            </a:r>
            <a:r>
              <a:rPr lang="en-US" sz="2000" dirty="0">
                <a:solidFill>
                  <a:srgbClr val="3333FF"/>
                </a:solidFill>
                <a:latin typeface="Times New Roman" panose="02020603050405020304" pitchFamily="18" charset="0"/>
                <a:cs typeface="Times New Roman" panose="02020603050405020304" pitchFamily="18" charset="0"/>
              </a:rPr>
              <a:t>PS stratum </a:t>
            </a:r>
            <a:r>
              <a:rPr lang="en-US" sz="2000" dirty="0">
                <a:latin typeface="Times New Roman" panose="02020603050405020304" pitchFamily="18" charset="0"/>
                <a:cs typeface="Times New Roman" panose="02020603050405020304" pitchFamily="18" charset="0"/>
              </a:rPr>
              <a:t>is </a:t>
            </a:r>
            <a:r>
              <a:rPr lang="en-US" sz="2000" dirty="0">
                <a:solidFill>
                  <a:srgbClr val="3333FF"/>
                </a:solidFill>
                <a:latin typeface="Times New Roman" panose="02020603050405020304" pitchFamily="18" charset="0"/>
                <a:cs typeface="Times New Roman" panose="02020603050405020304" pitchFamily="18" charset="0"/>
              </a:rPr>
              <a:t>proportional to </a:t>
            </a:r>
            <a:r>
              <a:rPr lang="en-US" sz="2000" dirty="0">
                <a:latin typeface="Times New Roman" panose="02020603050405020304" pitchFamily="18" charset="0"/>
                <a:cs typeface="Times New Roman" panose="02020603050405020304" pitchFamily="18" charset="0"/>
              </a:rPr>
              <a:t>its</a:t>
            </a:r>
            <a:r>
              <a:rPr lang="en-US" sz="2000" i="1" dirty="0">
                <a:solidFill>
                  <a:srgbClr val="3333FF"/>
                </a:solidFill>
                <a:latin typeface="Times New Roman" panose="02020603050405020304" pitchFamily="18" charset="0"/>
                <a:cs typeface="Times New Roman" panose="02020603050405020304" pitchFamily="18" charset="0"/>
              </a:rPr>
              <a:t> standardized overlapping coefficient.</a:t>
            </a:r>
          </a:p>
          <a:p>
            <a:pPr marL="57150" indent="0">
              <a:buFont typeface="Arial" panose="020B0604020202020204" pitchFamily="34" charset="0"/>
              <a:buNone/>
              <a:defRPr/>
            </a:pPr>
            <a:endParaRPr lang="en-US" sz="800" i="1" dirty="0">
              <a:solidFill>
                <a:srgbClr val="3333FF"/>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2000" dirty="0">
              <a:solidFill>
                <a:srgbClr val="3333FF"/>
              </a:solidFill>
              <a:latin typeface="Times New Roman" panose="02020603050405020304" pitchFamily="18" charset="0"/>
              <a:cs typeface="Times New Roman" panose="02020603050405020304" pitchFamily="18" charset="0"/>
            </a:endParaRPr>
          </a:p>
        </p:txBody>
      </p:sp>
      <p:sp>
        <p:nvSpPr>
          <p:cNvPr id="207875" name="Title 1">
            <a:extLst>
              <a:ext uri="{FF2B5EF4-FFF2-40B4-BE49-F238E27FC236}">
                <a16:creationId xmlns:a16="http://schemas.microsoft.com/office/drawing/2014/main" id="{B1AEC06E-6CDC-4630-AF68-8B926A73135C}"/>
              </a:ext>
            </a:extLst>
          </p:cNvPr>
          <p:cNvSpPr>
            <a:spLocks noGrp="1"/>
          </p:cNvSpPr>
          <p:nvPr>
            <p:ph type="title"/>
          </p:nvPr>
        </p:nvSpPr>
        <p:spPr>
          <a:xfrm>
            <a:off x="2070100" y="561975"/>
            <a:ext cx="8051800" cy="609600"/>
          </a:xfrm>
        </p:spPr>
        <p:txBody>
          <a:bodyPr/>
          <a:lstStyle/>
          <a:p>
            <a:pPr algn="ctr"/>
            <a:r>
              <a:rPr lang="en-US" altLang="en-US" sz="3200" dirty="0">
                <a:solidFill>
                  <a:srgbClr val="3333FF"/>
                </a:solidFill>
                <a:latin typeface="+mn-lt"/>
                <a:cs typeface="Times New Roman" panose="02020603050405020304" pitchFamily="18" charset="0"/>
              </a:rPr>
              <a:t>Study Design – 2</a:t>
            </a:r>
            <a:r>
              <a:rPr lang="en-US" altLang="en-US" sz="3200" baseline="30000" dirty="0">
                <a:solidFill>
                  <a:srgbClr val="3333FF"/>
                </a:solidFill>
                <a:latin typeface="+mn-lt"/>
                <a:cs typeface="Times New Roman" panose="02020603050405020304" pitchFamily="18" charset="0"/>
              </a:rPr>
              <a:t>nd</a:t>
            </a:r>
            <a:r>
              <a:rPr lang="en-US" altLang="en-US" sz="3200" dirty="0">
                <a:solidFill>
                  <a:srgbClr val="3333FF"/>
                </a:solidFill>
                <a:latin typeface="+mn-lt"/>
                <a:cs typeface="Times New Roman" panose="02020603050405020304" pitchFamily="18" charset="0"/>
              </a:rPr>
              <a:t> Stage (cont.)</a:t>
            </a:r>
          </a:p>
        </p:txBody>
      </p:sp>
      <p:cxnSp>
        <p:nvCxnSpPr>
          <p:cNvPr id="5" name="Straight Arrow Connector 4">
            <a:extLst>
              <a:ext uri="{FF2B5EF4-FFF2-40B4-BE49-F238E27FC236}">
                <a16:creationId xmlns:a16="http://schemas.microsoft.com/office/drawing/2014/main" id="{A7FAA330-675C-4134-B0CA-4AA4F2779B22}"/>
              </a:ext>
            </a:extLst>
          </p:cNvPr>
          <p:cNvCxnSpPr>
            <a:cxnSpLocks/>
          </p:cNvCxnSpPr>
          <p:nvPr/>
        </p:nvCxnSpPr>
        <p:spPr>
          <a:xfrm flipH="1" flipV="1">
            <a:off x="5105400" y="4279900"/>
            <a:ext cx="304800" cy="27940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ACFF02C-6D0C-4BED-97D7-FC1C98FC3F79}"/>
              </a:ext>
            </a:extLst>
          </p:cNvPr>
          <p:cNvCxnSpPr>
            <a:cxnSpLocks/>
          </p:cNvCxnSpPr>
          <p:nvPr/>
        </p:nvCxnSpPr>
        <p:spPr>
          <a:xfrm flipH="1" flipV="1">
            <a:off x="8077200" y="4259263"/>
            <a:ext cx="457200" cy="293687"/>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2" name="Slide Number Placeholder 1">
            <a:extLst>
              <a:ext uri="{FF2B5EF4-FFF2-40B4-BE49-F238E27FC236}">
                <a16:creationId xmlns:a16="http://schemas.microsoft.com/office/drawing/2014/main" id="{B17F7A8D-DB39-492E-911C-F18787445A5C}"/>
              </a:ext>
            </a:extLst>
          </p:cNvPr>
          <p:cNvSpPr>
            <a:spLocks noGrp="1"/>
          </p:cNvSpPr>
          <p:nvPr>
            <p:ph type="sldNum" sz="quarter" idx="12"/>
          </p:nvPr>
        </p:nvSpPr>
        <p:spPr/>
        <p:txBody>
          <a:bodyPr/>
          <a:lstStyle/>
          <a:p>
            <a:fld id="{3877799C-1079-49AF-88F9-637B39F437C0}"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AC14E7-1868-421C-B893-391968FA390E}"/>
              </a:ext>
            </a:extLst>
          </p:cNvPr>
          <p:cNvSpPr/>
          <p:nvPr/>
        </p:nvSpPr>
        <p:spPr>
          <a:xfrm>
            <a:off x="6553200" y="3657600"/>
            <a:ext cx="533400" cy="762000"/>
          </a:xfrm>
          <a:prstGeom prst="roundRect">
            <a:avLst/>
          </a:prstGeom>
          <a:no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Rectangle: Rounded Corners 3">
            <a:extLst>
              <a:ext uri="{FF2B5EF4-FFF2-40B4-BE49-F238E27FC236}">
                <a16:creationId xmlns:a16="http://schemas.microsoft.com/office/drawing/2014/main" id="{A12608E2-9AFF-4638-A021-F9A6D94149D9}"/>
              </a:ext>
            </a:extLst>
          </p:cNvPr>
          <p:cNvSpPr/>
          <p:nvPr/>
        </p:nvSpPr>
        <p:spPr>
          <a:xfrm>
            <a:off x="4876800" y="3663950"/>
            <a:ext cx="563563" cy="762000"/>
          </a:xfrm>
          <a:prstGeom prst="round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209924" name="Title 1">
            <a:extLst>
              <a:ext uri="{FF2B5EF4-FFF2-40B4-BE49-F238E27FC236}">
                <a16:creationId xmlns:a16="http://schemas.microsoft.com/office/drawing/2014/main" id="{7C0F5E4B-41AB-47D3-BB69-746B1E9F667A}"/>
              </a:ext>
            </a:extLst>
          </p:cNvPr>
          <p:cNvSpPr>
            <a:spLocks noGrp="1"/>
          </p:cNvSpPr>
          <p:nvPr>
            <p:ph type="title"/>
          </p:nvPr>
        </p:nvSpPr>
        <p:spPr>
          <a:xfrm>
            <a:off x="2070100" y="381000"/>
            <a:ext cx="8051800" cy="685800"/>
          </a:xfrm>
        </p:spPr>
        <p:txBody>
          <a:bodyPr/>
          <a:lstStyle/>
          <a:p>
            <a:pPr algn="ctr"/>
            <a:r>
              <a:rPr lang="en-US" altLang="en-US" sz="3200" dirty="0">
                <a:solidFill>
                  <a:srgbClr val="3333FF"/>
                </a:solidFill>
                <a:latin typeface="+mn-lt"/>
                <a:cs typeface="Times New Roman" panose="02020603050405020304" pitchFamily="18" charset="0"/>
              </a:rPr>
              <a:t>Study Design – 2</a:t>
            </a:r>
            <a:r>
              <a:rPr lang="en-US" altLang="en-US" sz="3200" baseline="30000" dirty="0">
                <a:solidFill>
                  <a:srgbClr val="3333FF"/>
                </a:solidFill>
                <a:latin typeface="+mn-lt"/>
                <a:cs typeface="Times New Roman" panose="02020603050405020304" pitchFamily="18" charset="0"/>
              </a:rPr>
              <a:t>nd</a:t>
            </a:r>
            <a:r>
              <a:rPr lang="en-US" altLang="en-US" sz="3200" dirty="0">
                <a:solidFill>
                  <a:srgbClr val="3333FF"/>
                </a:solidFill>
                <a:latin typeface="+mn-lt"/>
                <a:cs typeface="Times New Roman" panose="02020603050405020304" pitchFamily="18" charset="0"/>
              </a:rPr>
              <a:t> Stage (cont.)</a:t>
            </a:r>
          </a:p>
        </p:txBody>
      </p:sp>
      <p:sp>
        <p:nvSpPr>
          <p:cNvPr id="7" name="Arrow: Down 6">
            <a:extLst>
              <a:ext uri="{FF2B5EF4-FFF2-40B4-BE49-F238E27FC236}">
                <a16:creationId xmlns:a16="http://schemas.microsoft.com/office/drawing/2014/main" id="{06E697B5-A6E0-4F49-BFA8-B378ACB897C8}"/>
              </a:ext>
            </a:extLst>
          </p:cNvPr>
          <p:cNvSpPr/>
          <p:nvPr/>
        </p:nvSpPr>
        <p:spPr>
          <a:xfrm>
            <a:off x="5157788" y="4419600"/>
            <a:ext cx="47625" cy="304800"/>
          </a:xfrm>
          <a:prstGeom prst="downArrow">
            <a:avLst/>
          </a:prstGeom>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Arrow: Down 7">
            <a:extLst>
              <a:ext uri="{FF2B5EF4-FFF2-40B4-BE49-F238E27FC236}">
                <a16:creationId xmlns:a16="http://schemas.microsoft.com/office/drawing/2014/main" id="{3D927877-2567-4ED7-AC63-3FA11EB9F555}"/>
              </a:ext>
            </a:extLst>
          </p:cNvPr>
          <p:cNvSpPr/>
          <p:nvPr/>
        </p:nvSpPr>
        <p:spPr>
          <a:xfrm>
            <a:off x="6796088" y="4419600"/>
            <a:ext cx="46037" cy="304800"/>
          </a:xfrm>
          <a:prstGeom prst="downArrow">
            <a:avLst/>
          </a:prstGeom>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2286000" y="1219200"/>
            <a:ext cx="8458200" cy="5638800"/>
          </a:xfrm>
        </p:spPr>
        <p:txBody>
          <a:bodyPr/>
          <a:lstStyle/>
          <a:p>
            <a:pPr>
              <a:defRPr/>
            </a:pPr>
            <a:r>
              <a:rPr lang="en-US" sz="2400" i="1" dirty="0">
                <a:solidFill>
                  <a:srgbClr val="C00000"/>
                </a:solidFill>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Determine </a:t>
            </a:r>
            <a:r>
              <a:rPr lang="en-US" sz="2400" dirty="0">
                <a:solidFill>
                  <a:srgbClr val="FF0000"/>
                </a:solidFill>
                <a:latin typeface="Times New Roman" panose="02020603050405020304" pitchFamily="18" charset="0"/>
                <a:cs typeface="Times New Roman" panose="02020603050405020304" pitchFamily="18" charset="0"/>
              </a:rPr>
              <a:t>α, </a:t>
            </a:r>
            <a:r>
              <a:rPr lang="en-US" sz="2400" dirty="0">
                <a:latin typeface="Times New Roman" panose="02020603050405020304" pitchFamily="18" charset="0"/>
                <a:cs typeface="Times New Roman" panose="02020603050405020304" pitchFamily="18" charset="0"/>
              </a:rPr>
              <a:t>i.e., how much to borrow from each registry patient. </a:t>
            </a:r>
          </a:p>
          <a:p>
            <a:pPr marL="0" indent="0">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defRPr/>
            </a:pPr>
            <a:r>
              <a:rPr lang="en-US" dirty="0">
                <a:solidFill>
                  <a:srgbClr val="3333FF"/>
                </a:solidFill>
                <a:latin typeface="Times New Roman" panose="02020603050405020304" pitchFamily="18" charset="0"/>
                <a:cs typeface="Times New Roman" panose="02020603050405020304" pitchFamily="18" charset="0"/>
              </a:rPr>
              <a:t>                               PS Stratum </a:t>
            </a:r>
          </a:p>
          <a:p>
            <a:pPr marL="1314450" lvl="3" indent="0">
              <a:buFont typeface="Arial" panose="020B0604020202020204" pitchFamily="34" charset="0"/>
              <a:buNone/>
              <a:defRPr/>
            </a:pPr>
            <a:r>
              <a:rPr lang="en-US" u="sng" dirty="0">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sz="2000" dirty="0" err="1">
                <a:solidFill>
                  <a:schemeClr val="bg1">
                    <a:lumMod val="75000"/>
                  </a:schemeClr>
                </a:solidFill>
                <a:latin typeface="Times New Roman" panose="02020603050405020304" pitchFamily="18" charset="0"/>
                <a:cs typeface="Times New Roman" panose="02020603050405020304" pitchFamily="18" charset="0"/>
              </a:rPr>
              <a:t>Prosp</a:t>
            </a:r>
            <a:r>
              <a:rPr lang="en-US" sz="2000" dirty="0">
                <a:solidFill>
                  <a:schemeClr val="bg1">
                    <a:lumMod val="75000"/>
                  </a:schemeClr>
                </a:solidFill>
                <a:latin typeface="Times New Roman" panose="02020603050405020304" pitchFamily="18" charset="0"/>
                <a:cs typeface="Times New Roman" panose="02020603050405020304" pitchFamily="18" charset="0"/>
              </a:rPr>
              <a:t>. Study (n)       58          58        58       58        58           290</a:t>
            </a:r>
          </a:p>
          <a:p>
            <a:pPr marL="457200" lvl="1" indent="0">
              <a:buFont typeface="Arial" panose="020B0604020202020204" pitchFamily="34" charset="0"/>
              <a:buNone/>
              <a:defRPr/>
            </a:pPr>
            <a:r>
              <a:rPr lang="en-US" sz="2000" dirty="0">
                <a:solidFill>
                  <a:srgbClr val="3333FF"/>
                </a:solidFill>
                <a:latin typeface="Times New Roman" panose="02020603050405020304" pitchFamily="18" charset="0"/>
                <a:cs typeface="Times New Roman" panose="02020603050405020304" pitchFamily="18" charset="0"/>
              </a:rPr>
              <a:t>Registry (n)              </a:t>
            </a:r>
            <a:r>
              <a:rPr lang="en-US" sz="2000" dirty="0">
                <a:solidFill>
                  <a:srgbClr val="C00000"/>
                </a:solidFill>
                <a:latin typeface="Times New Roman" panose="02020603050405020304" pitchFamily="18" charset="0"/>
                <a:cs typeface="Times New Roman" panose="02020603050405020304" pitchFamily="18" charset="0"/>
              </a:rPr>
              <a:t>281</a:t>
            </a:r>
            <a:r>
              <a:rPr lang="en-US" sz="2000" dirty="0">
                <a:solidFill>
                  <a:srgbClr val="3333FF"/>
                </a:solidFill>
                <a:latin typeface="Times New Roman" panose="02020603050405020304" pitchFamily="18" charset="0"/>
                <a:cs typeface="Times New Roman" panose="02020603050405020304" pitchFamily="18" charset="0"/>
              </a:rPr>
              <a:t>       210       </a:t>
            </a:r>
            <a:r>
              <a:rPr lang="en-US" sz="2000" dirty="0">
                <a:solidFill>
                  <a:srgbClr val="C00000"/>
                </a:solidFill>
                <a:latin typeface="Times New Roman" panose="02020603050405020304" pitchFamily="18" charset="0"/>
                <a:cs typeface="Times New Roman" panose="02020603050405020304" pitchFamily="18" charset="0"/>
              </a:rPr>
              <a:t>154 </a:t>
            </a:r>
            <a:r>
              <a:rPr lang="en-US" sz="2000" dirty="0">
                <a:solidFill>
                  <a:srgbClr val="3333FF"/>
                </a:solidFill>
                <a:latin typeface="Times New Roman" panose="02020603050405020304" pitchFamily="18" charset="0"/>
                <a:cs typeface="Times New Roman" panose="02020603050405020304" pitchFamily="18" charset="0"/>
              </a:rPr>
              <a:t>    187     109           </a:t>
            </a:r>
            <a:r>
              <a:rPr lang="en-US" sz="2000" dirty="0">
                <a:latin typeface="Times New Roman" panose="02020603050405020304" pitchFamily="18" charset="0"/>
                <a:cs typeface="Times New Roman" panose="02020603050405020304" pitchFamily="18" charset="0"/>
              </a:rPr>
              <a:t>941</a:t>
            </a:r>
          </a:p>
          <a:p>
            <a:pPr marL="457200" lvl="1" indent="0">
              <a:buFont typeface="Arial" panose="020B0604020202020204" pitchFamily="34" charset="0"/>
              <a:buNone/>
              <a:defRPr/>
            </a:pPr>
            <a:r>
              <a:rPr lang="en-US" sz="2000" dirty="0">
                <a:solidFill>
                  <a:srgbClr val="3333FF"/>
                </a:solidFill>
                <a:latin typeface="Times New Roman" panose="02020603050405020304" pitchFamily="18" charset="0"/>
                <a:cs typeface="Times New Roman" panose="02020603050405020304" pitchFamily="18" charset="0"/>
              </a:rPr>
              <a:t>Patients </a:t>
            </a:r>
            <a:r>
              <a:rPr lang="en-US" sz="2000" dirty="0" err="1">
                <a:solidFill>
                  <a:srgbClr val="3333FF"/>
                </a:solidFill>
                <a:latin typeface="Times New Roman" panose="02020603050405020304" pitchFamily="18" charset="0"/>
                <a:cs typeface="Times New Roman" panose="02020603050405020304" pitchFamily="18" charset="0"/>
              </a:rPr>
              <a:t>Borr</a:t>
            </a:r>
            <a:r>
              <a:rPr lang="en-US" sz="2000" dirty="0">
                <a:solidFill>
                  <a:srgbClr val="3333FF"/>
                </a:solidFill>
                <a:latin typeface="Times New Roman" panose="02020603050405020304" pitchFamily="18" charset="0"/>
                <a:cs typeface="Times New Roman" panose="02020603050405020304" pitchFamily="18" charset="0"/>
              </a:rPr>
              <a:t>. (n)      </a:t>
            </a:r>
            <a:r>
              <a:rPr lang="en-US" sz="2000" dirty="0">
                <a:solidFill>
                  <a:srgbClr val="C00000"/>
                </a:solidFill>
                <a:latin typeface="Times New Roman" panose="02020603050405020304" pitchFamily="18" charset="0"/>
                <a:cs typeface="Times New Roman" panose="02020603050405020304" pitchFamily="18" charset="0"/>
              </a:rPr>
              <a:t>19 </a:t>
            </a:r>
            <a:r>
              <a:rPr lang="en-US" sz="2000" dirty="0">
                <a:solidFill>
                  <a:srgbClr val="3333FF"/>
                </a:solidFill>
                <a:latin typeface="Times New Roman" panose="02020603050405020304" pitchFamily="18" charset="0"/>
                <a:cs typeface="Times New Roman" panose="02020603050405020304" pitchFamily="18" charset="0"/>
              </a:rPr>
              <a:t>        17          </a:t>
            </a:r>
            <a:r>
              <a:rPr lang="en-US" sz="2000" dirty="0">
                <a:solidFill>
                  <a:srgbClr val="C00000"/>
                </a:solidFill>
                <a:latin typeface="Times New Roman" panose="02020603050405020304" pitchFamily="18" charset="0"/>
                <a:cs typeface="Times New Roman" panose="02020603050405020304" pitchFamily="18" charset="0"/>
              </a:rPr>
              <a:t>19 </a:t>
            </a:r>
            <a:r>
              <a:rPr lang="en-US" sz="2000" dirty="0">
                <a:solidFill>
                  <a:srgbClr val="3333FF"/>
                </a:solidFill>
                <a:latin typeface="Times New Roman" panose="02020603050405020304" pitchFamily="18" charset="0"/>
                <a:cs typeface="Times New Roman" panose="02020603050405020304" pitchFamily="18" charset="0"/>
              </a:rPr>
              <a:t>       18       17             </a:t>
            </a:r>
            <a:r>
              <a:rPr lang="en-US" sz="2000" dirty="0">
                <a:latin typeface="Times New Roman" panose="02020603050405020304" pitchFamily="18" charset="0"/>
                <a:cs typeface="Times New Roman" panose="02020603050405020304" pitchFamily="18" charset="0"/>
              </a:rPr>
              <a:t>90</a:t>
            </a:r>
          </a:p>
          <a:p>
            <a:pPr marL="457200" lvl="1" indent="0">
              <a:buFont typeface="Arial" panose="020B0604020202020204" pitchFamily="34" charset="0"/>
              <a:buNone/>
              <a:defRPr/>
            </a:pPr>
            <a:endParaRPr lang="en-US" sz="2000" dirty="0">
              <a:solidFill>
                <a:srgbClr val="3333FF"/>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sz="2400" dirty="0">
                <a:solidFill>
                  <a:srgbClr val="FF0000"/>
                </a:solidFill>
                <a:latin typeface="Times New Roman" panose="02020603050405020304" pitchFamily="18" charset="0"/>
                <a:cs typeface="Times New Roman" panose="02020603050405020304" pitchFamily="18" charset="0"/>
              </a:rPr>
              <a:t>α </a:t>
            </a:r>
            <a:r>
              <a:rPr lang="en-US" sz="2400" dirty="0">
                <a:solidFill>
                  <a:srgbClr val="3333FF"/>
                </a:solidFill>
                <a:latin typeface="Times New Roman" panose="02020603050405020304" pitchFamily="18" charset="0"/>
                <a:cs typeface="Times New Roman" panose="02020603050405020304" pitchFamily="18" charset="0"/>
              </a:rPr>
              <a:t>for </a:t>
            </a:r>
            <a:r>
              <a:rPr lang="en-US" sz="2400" dirty="0" err="1">
                <a:solidFill>
                  <a:srgbClr val="3333FF"/>
                </a:solidFill>
                <a:latin typeface="Times New Roman" panose="02020603050405020304" pitchFamily="18" charset="0"/>
                <a:cs typeface="Times New Roman" panose="02020603050405020304" pitchFamily="18" charset="0"/>
              </a:rPr>
              <a:t>regi</a:t>
            </a:r>
            <a:r>
              <a:rPr lang="en-US" sz="2400" dirty="0">
                <a:solidFill>
                  <a:srgbClr val="3333FF"/>
                </a:solidFill>
                <a:latin typeface="Times New Roman" panose="02020603050405020304" pitchFamily="18" charset="0"/>
                <a:cs typeface="Times New Roman" panose="02020603050405020304" pitchFamily="18" charset="0"/>
              </a:rPr>
              <a:t>. pt.       </a:t>
            </a:r>
            <a:r>
              <a:rPr lang="en-US" sz="2000" dirty="0">
                <a:solidFill>
                  <a:srgbClr val="C00000"/>
                </a:solidFill>
                <a:latin typeface="Times New Roman" panose="02020603050405020304" pitchFamily="18" charset="0"/>
                <a:cs typeface="Times New Roman" panose="02020603050405020304" pitchFamily="18" charset="0"/>
              </a:rPr>
              <a:t>0.07</a:t>
            </a:r>
            <a:r>
              <a:rPr lang="en-US" sz="2000" dirty="0">
                <a:solidFill>
                  <a:srgbClr val="3333FF"/>
                </a:solidFill>
                <a:latin typeface="Times New Roman" panose="02020603050405020304" pitchFamily="18" charset="0"/>
                <a:cs typeface="Times New Roman" panose="02020603050405020304" pitchFamily="18" charset="0"/>
              </a:rPr>
              <a:t>      0.08     </a:t>
            </a:r>
            <a:r>
              <a:rPr lang="en-US" sz="2000" dirty="0">
                <a:solidFill>
                  <a:srgbClr val="C00000"/>
                </a:solidFill>
                <a:latin typeface="Times New Roman" panose="02020603050405020304" pitchFamily="18" charset="0"/>
                <a:cs typeface="Times New Roman" panose="02020603050405020304" pitchFamily="18" charset="0"/>
              </a:rPr>
              <a:t>0.12</a:t>
            </a:r>
            <a:r>
              <a:rPr lang="en-US" sz="2000" dirty="0">
                <a:solidFill>
                  <a:srgbClr val="3333FF"/>
                </a:solidFill>
                <a:latin typeface="Times New Roman" panose="02020603050405020304" pitchFamily="18" charset="0"/>
                <a:cs typeface="Times New Roman" panose="02020603050405020304" pitchFamily="18" charset="0"/>
              </a:rPr>
              <a:t>    0.10    0.15 </a:t>
            </a:r>
          </a:p>
          <a:p>
            <a:pPr marL="457200" lvl="1" indent="0">
              <a:buFont typeface="Arial" panose="020B0604020202020204" pitchFamily="34" charset="0"/>
              <a:buNone/>
              <a:defRPr/>
            </a:pPr>
            <a:r>
              <a:rPr lang="en-US" sz="2000" dirty="0">
                <a:solidFill>
                  <a:srgbClr val="3333FF"/>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    (19/281 = 0.07)</a:t>
            </a:r>
          </a:p>
          <a:p>
            <a:pPr marL="457200" lvl="1" indent="0">
              <a:buFont typeface="Arial" panose="020B0604020202020204" pitchFamily="34" charset="0"/>
              <a:buNone/>
              <a:defRPr/>
            </a:pPr>
            <a:endParaRPr lang="en-US" sz="2000" dirty="0">
              <a:solidFill>
                <a:srgbClr val="3333FF"/>
              </a:solidFill>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The info to be borrowed from </a:t>
            </a:r>
            <a:r>
              <a:rPr lang="en-US" sz="2400" dirty="0">
                <a:solidFill>
                  <a:srgbClr val="3333FF"/>
                </a:solidFill>
                <a:latin typeface="Times New Roman" panose="02020603050405020304" pitchFamily="18" charset="0"/>
                <a:cs typeface="Times New Roman" panose="02020603050405020304" pitchFamily="18" charset="0"/>
              </a:rPr>
              <a:t>each </a:t>
            </a:r>
            <a:r>
              <a:rPr lang="en-US" sz="2400" dirty="0">
                <a:latin typeface="Times New Roman" panose="02020603050405020304" pitchFamily="18" charset="0"/>
                <a:cs typeface="Times New Roman" panose="02020603050405020304" pitchFamily="18" charset="0"/>
              </a:rPr>
              <a:t>registry patient depends on how many registry patients in that PS stratum.</a:t>
            </a:r>
          </a:p>
          <a:p>
            <a:pPr marL="0" indent="0">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2000" dirty="0">
              <a:solidFill>
                <a:srgbClr val="3333FF"/>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2000" dirty="0">
              <a:solidFill>
                <a:srgbClr val="3333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7CECFD4-5F68-40DA-A466-34B2B54F10B1}"/>
              </a:ext>
            </a:extLst>
          </p:cNvPr>
          <p:cNvSpPr>
            <a:spLocks noGrp="1"/>
          </p:cNvSpPr>
          <p:nvPr>
            <p:ph type="sldNum" sz="quarter" idx="12"/>
          </p:nvPr>
        </p:nvSpPr>
        <p:spPr/>
        <p:txBody>
          <a:bodyPr/>
          <a:lstStyle/>
          <a:p>
            <a:fld id="{3877799C-1079-49AF-88F9-637B39F437C0}"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0946" name="Title 1">
            <a:extLst>
              <a:ext uri="{FF2B5EF4-FFF2-40B4-BE49-F238E27FC236}">
                <a16:creationId xmlns:a16="http://schemas.microsoft.com/office/drawing/2014/main" id="{186248AD-DB6D-4C8E-8AAD-D6A1B76A772E}"/>
              </a:ext>
            </a:extLst>
          </p:cNvPr>
          <p:cNvSpPr>
            <a:spLocks noGrp="1"/>
          </p:cNvSpPr>
          <p:nvPr>
            <p:ph type="title"/>
          </p:nvPr>
        </p:nvSpPr>
        <p:spPr>
          <a:xfrm>
            <a:off x="1958975" y="533400"/>
            <a:ext cx="8051800" cy="609600"/>
          </a:xfrm>
        </p:spPr>
        <p:txBody>
          <a:bodyPr/>
          <a:lstStyle/>
          <a:p>
            <a:pPr algn="ctr"/>
            <a:r>
              <a:rPr lang="en-US" altLang="en-US" sz="3200" dirty="0">
                <a:solidFill>
                  <a:srgbClr val="3333FF"/>
                </a:solidFill>
                <a:latin typeface="+mn-lt"/>
                <a:cs typeface="Times New Roman" panose="02020603050405020304" pitchFamily="18" charset="0"/>
              </a:rPr>
              <a:t>Study Design – 2</a:t>
            </a:r>
            <a:r>
              <a:rPr lang="en-US" altLang="en-US" sz="3200" baseline="30000" dirty="0">
                <a:solidFill>
                  <a:srgbClr val="3333FF"/>
                </a:solidFill>
                <a:latin typeface="+mn-lt"/>
                <a:cs typeface="Times New Roman" panose="02020603050405020304" pitchFamily="18" charset="0"/>
              </a:rPr>
              <a:t>nd</a:t>
            </a:r>
            <a:r>
              <a:rPr lang="en-US" altLang="en-US" sz="3200" dirty="0">
                <a:solidFill>
                  <a:srgbClr val="3333FF"/>
                </a:solidFill>
                <a:latin typeface="+mn-lt"/>
                <a:cs typeface="Times New Roman" panose="02020603050405020304" pitchFamily="18" charset="0"/>
              </a:rPr>
              <a:t> Stage (cont.)</a:t>
            </a:r>
          </a:p>
        </p:txBody>
      </p:sp>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2306638" y="1371600"/>
            <a:ext cx="7904162" cy="5105400"/>
          </a:xfrm>
        </p:spPr>
        <p:txBody>
          <a:bodyPr/>
          <a:lstStyle/>
          <a:p>
            <a:pPr>
              <a:defRPr/>
            </a:pPr>
            <a:r>
              <a:rPr lang="en-US" sz="2400" dirty="0">
                <a:latin typeface="Times New Roman" panose="02020603050405020304" pitchFamily="18" charset="0"/>
                <a:cs typeface="Times New Roman" panose="02020603050405020304" pitchFamily="18" charset="0"/>
              </a:rPr>
              <a:t>Study design is finished:</a:t>
            </a:r>
          </a:p>
          <a:p>
            <a:pPr marL="0" indent="0">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a:t>
            </a:r>
            <a:endParaRPr lang="en-US" sz="800" dirty="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defRPr/>
            </a:pPr>
            <a:r>
              <a:rPr lang="en-US" dirty="0">
                <a:solidFill>
                  <a:srgbClr val="3333FF"/>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PS Stratum </a:t>
            </a:r>
          </a:p>
          <a:p>
            <a:pPr marL="1314450" lvl="3" indent="0">
              <a:buFont typeface="Arial" panose="020B0604020202020204" pitchFamily="34" charset="0"/>
              <a:buNone/>
              <a:defRPr/>
            </a:pPr>
            <a:r>
              <a:rPr lang="en-US" u="sng" dirty="0">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sz="2000" dirty="0" err="1">
                <a:latin typeface="Times New Roman" panose="02020603050405020304" pitchFamily="18" charset="0"/>
                <a:cs typeface="Times New Roman" panose="02020603050405020304" pitchFamily="18" charset="0"/>
              </a:rPr>
              <a:t>Prosp</a:t>
            </a:r>
            <a:r>
              <a:rPr lang="en-US" sz="2000" dirty="0">
                <a:latin typeface="Times New Roman" panose="02020603050405020304" pitchFamily="18" charset="0"/>
                <a:cs typeface="Times New Roman" panose="02020603050405020304" pitchFamily="18" charset="0"/>
              </a:rPr>
              <a:t>. Study (n)       58        58       58       58        58          </a:t>
            </a:r>
            <a:r>
              <a:rPr lang="en-US" sz="2000" dirty="0">
                <a:solidFill>
                  <a:srgbClr val="3333FF"/>
                </a:solidFill>
                <a:latin typeface="Times New Roman" panose="02020603050405020304" pitchFamily="18" charset="0"/>
                <a:cs typeface="Times New Roman" panose="02020603050405020304" pitchFamily="18" charset="0"/>
              </a:rPr>
              <a:t>290</a:t>
            </a:r>
          </a:p>
          <a:p>
            <a:pPr marL="457200" lvl="1" indent="0">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Registry (n)              281      210     154     187     109         </a:t>
            </a:r>
            <a:r>
              <a:rPr lang="en-US" sz="2000" dirty="0">
                <a:solidFill>
                  <a:srgbClr val="3333FF"/>
                </a:solidFill>
                <a:latin typeface="Times New Roman" panose="02020603050405020304" pitchFamily="18" charset="0"/>
                <a:cs typeface="Times New Roman" panose="02020603050405020304" pitchFamily="18" charset="0"/>
              </a:rPr>
              <a:t>941</a:t>
            </a:r>
          </a:p>
          <a:p>
            <a:pPr marL="457200" lvl="1" indent="0">
              <a:buFont typeface="Arial" panose="020B0604020202020204" pitchFamily="34" charset="0"/>
              <a:buNone/>
              <a:defRPr/>
            </a:pPr>
            <a:r>
              <a:rPr lang="en-US" sz="2400" dirty="0">
                <a:solidFill>
                  <a:srgbClr val="3333FF"/>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α for </a:t>
            </a:r>
            <a:r>
              <a:rPr lang="en-US" sz="2400" dirty="0" err="1">
                <a:solidFill>
                  <a:srgbClr val="FF0000"/>
                </a:solidFill>
                <a:latin typeface="Times New Roman" panose="02020603050405020304" pitchFamily="18" charset="0"/>
                <a:cs typeface="Times New Roman" panose="02020603050405020304" pitchFamily="18" charset="0"/>
              </a:rPr>
              <a:t>regi</a:t>
            </a:r>
            <a:r>
              <a:rPr lang="en-US" sz="2400" dirty="0">
                <a:solidFill>
                  <a:srgbClr val="FF0000"/>
                </a:solidFill>
                <a:latin typeface="Times New Roman" panose="02020603050405020304" pitchFamily="18" charset="0"/>
                <a:cs typeface="Times New Roman" panose="02020603050405020304" pitchFamily="18" charset="0"/>
              </a:rPr>
              <a:t>. Pt.    </a:t>
            </a:r>
            <a:r>
              <a:rPr lang="en-US" sz="2000" dirty="0">
                <a:solidFill>
                  <a:srgbClr val="FF0000"/>
                </a:solidFill>
                <a:latin typeface="Times New Roman" panose="02020603050405020304" pitchFamily="18" charset="0"/>
                <a:cs typeface="Times New Roman" panose="02020603050405020304" pitchFamily="18" charset="0"/>
              </a:rPr>
              <a:t>0.07     0.08    0.12    0.10     0.15 </a:t>
            </a:r>
          </a:p>
          <a:p>
            <a:pPr marL="457200" lvl="1" indent="0">
              <a:buFont typeface="Arial" panose="020B0604020202020204" pitchFamily="34" charset="0"/>
              <a:buNone/>
              <a:defRPr/>
            </a:pPr>
            <a:endParaRPr lang="en-US" sz="800" dirty="0">
              <a:solidFill>
                <a:srgbClr val="FF0000"/>
              </a:solidFill>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endParaRPr lang="en-US" sz="800" i="1" dirty="0">
              <a:solidFill>
                <a:srgbClr val="3333FF"/>
              </a:solidFill>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endParaRPr lang="en-US" sz="800" i="1" dirty="0">
              <a:solidFill>
                <a:srgbClr val="3333FF"/>
              </a:solidFill>
              <a:latin typeface="Times New Roman" panose="02020603050405020304" pitchFamily="18" charset="0"/>
              <a:cs typeface="Times New Roman" panose="02020603050405020304" pitchFamily="18" charset="0"/>
            </a:endParaRPr>
          </a:p>
          <a:p>
            <a:pPr>
              <a:defRPr/>
            </a:pPr>
            <a:r>
              <a:rPr lang="en-US" sz="2400" dirty="0">
                <a:solidFill>
                  <a:srgbClr val="3333FF"/>
                </a:solidFill>
                <a:latin typeface="Times New Roman" panose="02020603050405020304" pitchFamily="18" charset="0"/>
                <a:cs typeface="Times New Roman" panose="02020603050405020304" pitchFamily="18" charset="0"/>
              </a:rPr>
              <a:t>We know  </a:t>
            </a:r>
          </a:p>
          <a:p>
            <a:pPr lvl="1">
              <a:defRPr/>
            </a:pPr>
            <a:r>
              <a:rPr lang="en-US" sz="2000" dirty="0">
                <a:latin typeface="Times New Roman" panose="02020603050405020304" pitchFamily="18" charset="0"/>
                <a:cs typeface="Times New Roman" panose="02020603050405020304" pitchFamily="18" charset="0"/>
              </a:rPr>
              <a:t>How much info each registry patient could contribute.</a:t>
            </a:r>
          </a:p>
          <a:p>
            <a:pPr lvl="1">
              <a:defRPr/>
            </a:pPr>
            <a:r>
              <a:rPr lang="en-US" sz="2000" dirty="0">
                <a:latin typeface="Times New Roman" panose="02020603050405020304" pitchFamily="18" charset="0"/>
                <a:cs typeface="Times New Roman" panose="02020603050405020304" pitchFamily="18" charset="0"/>
              </a:rPr>
              <a:t>The PS stratum each patient would belong to.</a:t>
            </a:r>
          </a:p>
          <a:p>
            <a:pPr lvl="1">
              <a:defRPr/>
            </a:pPr>
            <a:r>
              <a:rPr lang="en-US" sz="2000" dirty="0">
                <a:latin typeface="Times New Roman" panose="02020603050405020304" pitchFamily="18" charset="0"/>
                <a:cs typeface="Times New Roman" panose="02020603050405020304" pitchFamily="18" charset="0"/>
              </a:rPr>
              <a:t>Study operating characteristics: 80% power; 5% Type I error rate. </a:t>
            </a:r>
          </a:p>
          <a:p>
            <a:pPr marL="57150" indent="0">
              <a:buFont typeface="Arial" panose="020B0604020202020204" pitchFamily="34" charset="0"/>
              <a:buNone/>
              <a:defRPr/>
            </a:pPr>
            <a:endParaRPr lang="en-US" sz="800" i="1" dirty="0">
              <a:solidFill>
                <a:srgbClr val="3333FF"/>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48DF790-5899-451C-8D3D-819B6D01EB87}"/>
              </a:ext>
            </a:extLst>
          </p:cNvPr>
          <p:cNvSpPr>
            <a:spLocks noGrp="1"/>
          </p:cNvSpPr>
          <p:nvPr>
            <p:ph type="sldNum" sz="quarter" idx="12"/>
          </p:nvPr>
        </p:nvSpPr>
        <p:spPr/>
        <p:txBody>
          <a:bodyPr/>
          <a:lstStyle/>
          <a:p>
            <a:fld id="{3877799C-1079-49AF-88F9-637B39F437C0}"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E0350-3794-447D-8888-39B12E268FB2}"/>
              </a:ext>
            </a:extLst>
          </p:cNvPr>
          <p:cNvSpPr>
            <a:spLocks noGrp="1"/>
          </p:cNvSpPr>
          <p:nvPr>
            <p:ph idx="1"/>
          </p:nvPr>
        </p:nvSpPr>
        <p:spPr>
          <a:xfrm>
            <a:off x="2057400" y="1295400"/>
            <a:ext cx="8153400" cy="5181600"/>
          </a:xfrm>
        </p:spPr>
        <p:txBody>
          <a:bodyPr/>
          <a:lstStyle/>
          <a:p>
            <a:pPr>
              <a:defRPr/>
            </a:pPr>
            <a:r>
              <a:rPr lang="en-US" sz="2400" dirty="0">
                <a:latin typeface="Times New Roman" panose="02020603050405020304" pitchFamily="18" charset="0"/>
                <a:cs typeface="Times New Roman" panose="02020603050405020304" pitchFamily="18" charset="0"/>
              </a:rPr>
              <a:t>When outcome data available, based on </a:t>
            </a:r>
            <a:r>
              <a:rPr lang="en-US" sz="2400" dirty="0">
                <a:solidFill>
                  <a:srgbClr val="C00000"/>
                </a:solidFill>
                <a:latin typeface="Times New Roman" panose="02020603050405020304" pitchFamily="18" charset="0"/>
                <a:cs typeface="Times New Roman" panose="02020603050405020304" pitchFamily="18" charset="0"/>
              </a:rPr>
              <a:t>the PS study design</a:t>
            </a:r>
            <a:r>
              <a:rPr lang="en-US" sz="2400" dirty="0">
                <a:latin typeface="Times New Roman" panose="02020603050405020304" pitchFamily="18" charset="0"/>
                <a:cs typeface="Times New Roman" panose="02020603050405020304" pitchFamily="18" charset="0"/>
              </a:rPr>
              <a:t>: </a:t>
            </a:r>
          </a:p>
          <a:p>
            <a:pPr>
              <a:defRPr/>
            </a:pPr>
            <a:endParaRPr lang="en-US" sz="2000" dirty="0">
              <a:latin typeface="Times New Roman" panose="02020603050405020304" pitchFamily="18" charset="0"/>
              <a:cs typeface="Times New Roman" panose="02020603050405020304" pitchFamily="18" charset="0"/>
            </a:endParaRPr>
          </a:p>
          <a:p>
            <a:pPr marL="1314450" lvl="3" indent="0">
              <a:buFont typeface="Arial" panose="020B0604020202020204" pitchFamily="34" charset="0"/>
              <a:buNone/>
              <a:defRPr/>
            </a:pPr>
            <a:r>
              <a:rPr lang="en-US" dirty="0">
                <a:solidFill>
                  <a:srgbClr val="3333FF"/>
                </a:solidFill>
                <a:latin typeface="Times New Roman" panose="02020603050405020304" pitchFamily="18" charset="0"/>
                <a:cs typeface="Times New Roman" panose="02020603050405020304" pitchFamily="18" charset="0"/>
              </a:rPr>
              <a:t>                        PS Stratum </a:t>
            </a:r>
          </a:p>
          <a:p>
            <a:pPr marL="1314450" lvl="3" indent="0">
              <a:buFont typeface="Arial" panose="020B0604020202020204" pitchFamily="34" charset="0"/>
              <a:buNone/>
              <a:defRPr/>
            </a:pPr>
            <a:r>
              <a:rPr lang="en-US" u="sng" dirty="0">
                <a:latin typeface="Times New Roman" panose="02020603050405020304" pitchFamily="18" charset="0"/>
                <a:cs typeface="Times New Roman" panose="02020603050405020304" pitchFamily="18" charset="0"/>
              </a:rPr>
              <a:t>                    1          2         3         4         5          Total  </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Current Study (n)     58        58       58       58        58          </a:t>
            </a:r>
            <a:r>
              <a:rPr lang="en-US" sz="2000" dirty="0">
                <a:solidFill>
                  <a:srgbClr val="3333FF"/>
                </a:solidFill>
                <a:latin typeface="Times New Roman" panose="02020603050405020304" pitchFamily="18" charset="0"/>
                <a:cs typeface="Times New Roman" panose="02020603050405020304" pitchFamily="18" charset="0"/>
              </a:rPr>
              <a:t>290</a:t>
            </a:r>
          </a:p>
          <a:p>
            <a:pPr marL="457200" lvl="1" indent="0">
              <a:buFont typeface="Arial" panose="020B0604020202020204" pitchFamily="34" charset="0"/>
              <a:buNone/>
              <a:defRPr/>
            </a:pPr>
            <a:r>
              <a:rPr lang="en-US" sz="2000" dirty="0">
                <a:latin typeface="Times New Roman" panose="02020603050405020304" pitchFamily="18" charset="0"/>
                <a:cs typeface="Times New Roman" panose="02020603050405020304" pitchFamily="18" charset="0"/>
              </a:rPr>
              <a:t>Registry (n)              281      210     154     187     109         </a:t>
            </a:r>
            <a:r>
              <a:rPr lang="en-US" sz="2000" dirty="0">
                <a:solidFill>
                  <a:srgbClr val="3333FF"/>
                </a:solidFill>
                <a:latin typeface="Times New Roman" panose="02020603050405020304" pitchFamily="18" charset="0"/>
                <a:cs typeface="Times New Roman" panose="02020603050405020304" pitchFamily="18" charset="0"/>
              </a:rPr>
              <a:t>941</a:t>
            </a:r>
          </a:p>
          <a:p>
            <a:pPr marL="457200" lvl="1" indent="0">
              <a:buFont typeface="Arial" panose="020B0604020202020204" pitchFamily="34" charset="0"/>
              <a:buNone/>
              <a:defRPr/>
            </a:pPr>
            <a:r>
              <a:rPr lang="en-US" sz="2400" dirty="0">
                <a:solidFill>
                  <a:srgbClr val="3333FF"/>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α             </a:t>
            </a:r>
            <a:r>
              <a:rPr lang="en-US" sz="2000" dirty="0">
                <a:solidFill>
                  <a:srgbClr val="FF0000"/>
                </a:solidFill>
                <a:latin typeface="Times New Roman" panose="02020603050405020304" pitchFamily="18" charset="0"/>
                <a:cs typeface="Times New Roman" panose="02020603050405020304" pitchFamily="18" charset="0"/>
              </a:rPr>
              <a:t>0.07     0.08    0.12    0.10     0.15 </a:t>
            </a:r>
          </a:p>
          <a:p>
            <a:pPr marL="0" indent="0">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a:defRPr/>
            </a:pPr>
            <a:endParaRPr lang="en-US" sz="8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Apply the </a:t>
            </a:r>
            <a:r>
              <a:rPr lang="en-US" sz="2400" dirty="0">
                <a:solidFill>
                  <a:srgbClr val="3333FF"/>
                </a:solidFill>
                <a:latin typeface="Times New Roman" panose="02020603050405020304" pitchFamily="18" charset="0"/>
                <a:cs typeface="Times New Roman" panose="02020603050405020304" pitchFamily="18" charset="0"/>
              </a:rPr>
              <a:t>power prior </a:t>
            </a:r>
            <a:r>
              <a:rPr lang="en-US" sz="2400" dirty="0">
                <a:latin typeface="Times New Roman" panose="02020603050405020304" pitchFamily="18" charset="0"/>
                <a:cs typeface="Times New Roman" panose="02020603050405020304" pitchFamily="18" charset="0"/>
              </a:rPr>
              <a:t>or </a:t>
            </a:r>
            <a:r>
              <a:rPr lang="en-US" sz="2400" dirty="0">
                <a:solidFill>
                  <a:srgbClr val="3333FF"/>
                </a:solidFill>
                <a:latin typeface="Times New Roman" panose="02020603050405020304" pitchFamily="18" charset="0"/>
                <a:cs typeface="Times New Roman" panose="02020603050405020304" pitchFamily="18" charset="0"/>
              </a:rPr>
              <a:t>composite likelihood </a:t>
            </a:r>
            <a:r>
              <a:rPr lang="en-US" sz="2400" dirty="0">
                <a:latin typeface="Times New Roman" panose="02020603050405020304" pitchFamily="18" charset="0"/>
                <a:cs typeface="Times New Roman" panose="02020603050405020304" pitchFamily="18" charset="0"/>
              </a:rPr>
              <a:t>approach within each PS stratum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3333FF"/>
                </a:solidFill>
                <a:latin typeface="Times New Roman" panose="02020603050405020304" pitchFamily="18" charset="0"/>
                <a:cs typeface="Times New Roman" panose="02020603050405020304" pitchFamily="18" charset="0"/>
              </a:rPr>
              <a:t>stratum-specific</a:t>
            </a:r>
            <a:r>
              <a:rPr lang="en-US" sz="2400" dirty="0">
                <a:latin typeface="Times New Roman" panose="02020603050405020304" pitchFamily="18" charset="0"/>
                <a:cs typeface="Times New Roman" panose="02020603050405020304" pitchFamily="18" charset="0"/>
              </a:rPr>
              <a:t> analysis results.</a:t>
            </a:r>
          </a:p>
          <a:p>
            <a:pPr marL="0"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Combine these results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an overall analysis result.</a:t>
            </a:r>
          </a:p>
          <a:p>
            <a:pPr marL="0"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a:defRPr/>
            </a:pPr>
            <a:endParaRPr lang="en-US" sz="2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sz="2000" i="1" dirty="0">
              <a:solidFill>
                <a:srgbClr val="3333FF"/>
              </a:solidFill>
              <a:latin typeface="Times New Roman" panose="02020603050405020304" pitchFamily="18" charset="0"/>
              <a:cs typeface="Times New Roman" panose="02020603050405020304" pitchFamily="18" charset="0"/>
            </a:endParaRPr>
          </a:p>
          <a:p>
            <a:pPr marL="57150" indent="0">
              <a:buFont typeface="Arial" panose="020B0604020202020204" pitchFamily="34" charset="0"/>
              <a:buNone/>
              <a:defRPr/>
            </a:pPr>
            <a:endParaRPr lang="en-US" sz="800" i="1" dirty="0">
              <a:solidFill>
                <a:srgbClr val="3333FF"/>
              </a:solidFill>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2000" dirty="0">
              <a:solidFill>
                <a:srgbClr val="3333FF"/>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291A9C34-A7FA-415F-B734-D6BDB469A761}"/>
              </a:ext>
            </a:extLst>
          </p:cNvPr>
          <p:cNvSpPr/>
          <p:nvPr/>
        </p:nvSpPr>
        <p:spPr>
          <a:xfrm>
            <a:off x="4572000" y="2971800"/>
            <a:ext cx="609600" cy="1219200"/>
          </a:xfrm>
          <a:prstGeom prst="roundRect">
            <a:avLst/>
          </a:prstGeom>
          <a:noFill/>
          <a:ln cap="sq">
            <a:solidFill>
              <a:srgbClr val="3333FF"/>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1972" name="Title 1">
            <a:extLst>
              <a:ext uri="{FF2B5EF4-FFF2-40B4-BE49-F238E27FC236}">
                <a16:creationId xmlns:a16="http://schemas.microsoft.com/office/drawing/2014/main" id="{9D8CCE3D-32EC-4444-B65B-E2792F7E6971}"/>
              </a:ext>
            </a:extLst>
          </p:cNvPr>
          <p:cNvSpPr>
            <a:spLocks noGrp="1"/>
          </p:cNvSpPr>
          <p:nvPr>
            <p:ph type="title"/>
          </p:nvPr>
        </p:nvSpPr>
        <p:spPr>
          <a:xfrm>
            <a:off x="2273300" y="381000"/>
            <a:ext cx="8051800" cy="609600"/>
          </a:xfrm>
        </p:spPr>
        <p:txBody>
          <a:bodyPr/>
          <a:lstStyle/>
          <a:p>
            <a:pPr algn="ctr"/>
            <a:r>
              <a:rPr lang="en-US" altLang="en-US" sz="3200" dirty="0">
                <a:solidFill>
                  <a:srgbClr val="3333FF"/>
                </a:solidFill>
                <a:latin typeface="+mn-lt"/>
                <a:cs typeface="Times New Roman" panose="02020603050405020304" pitchFamily="18" charset="0"/>
              </a:rPr>
              <a:t>Outcome Data Analysis</a:t>
            </a:r>
          </a:p>
        </p:txBody>
      </p:sp>
      <p:sp>
        <p:nvSpPr>
          <p:cNvPr id="4" name="Slide Number Placeholder 3">
            <a:extLst>
              <a:ext uri="{FF2B5EF4-FFF2-40B4-BE49-F238E27FC236}">
                <a16:creationId xmlns:a16="http://schemas.microsoft.com/office/drawing/2014/main" id="{2B6B2DEC-6BCB-4FB7-A033-783D7A692691}"/>
              </a:ext>
            </a:extLst>
          </p:cNvPr>
          <p:cNvSpPr>
            <a:spLocks noGrp="1"/>
          </p:cNvSpPr>
          <p:nvPr>
            <p:ph type="sldNum" sz="quarter" idx="12"/>
          </p:nvPr>
        </p:nvSpPr>
        <p:spPr/>
        <p:txBody>
          <a:bodyPr/>
          <a:lstStyle/>
          <a:p>
            <a:fld id="{3877799C-1079-49AF-88F9-637B39F437C0}"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2994" name="Title 1">
            <a:extLst>
              <a:ext uri="{FF2B5EF4-FFF2-40B4-BE49-F238E27FC236}">
                <a16:creationId xmlns:a16="http://schemas.microsoft.com/office/drawing/2014/main" id="{9B021E39-FA2D-444D-9DC7-9C8B861C04D1}"/>
              </a:ext>
            </a:extLst>
          </p:cNvPr>
          <p:cNvSpPr>
            <a:spLocks noGrp="1"/>
          </p:cNvSpPr>
          <p:nvPr>
            <p:ph type="title"/>
          </p:nvPr>
        </p:nvSpPr>
        <p:spPr>
          <a:xfrm>
            <a:off x="1874838" y="457200"/>
            <a:ext cx="8509000" cy="925513"/>
          </a:xfrm>
        </p:spPr>
        <p:txBody>
          <a:bodyPr/>
          <a:lstStyle/>
          <a:p>
            <a:pPr algn="ctr"/>
            <a:r>
              <a:rPr lang="en-US" altLang="en-US" sz="3200" dirty="0">
                <a:solidFill>
                  <a:srgbClr val="3333FF"/>
                </a:solidFill>
                <a:latin typeface="+mn-lt"/>
                <a:cs typeface="Times New Roman" panose="02020603050405020304" pitchFamily="18" charset="0"/>
              </a:rPr>
              <a:t>Outcome Data Analysis (cont.)</a:t>
            </a:r>
            <a:endParaRPr lang="en-US" altLang="en-US" sz="3200" dirty="0">
              <a:latin typeface="+mn-lt"/>
            </a:endParaRPr>
          </a:p>
        </p:txBody>
      </p:sp>
      <p:sp>
        <p:nvSpPr>
          <p:cNvPr id="212995" name="Content Placeholder 2">
            <a:extLst>
              <a:ext uri="{FF2B5EF4-FFF2-40B4-BE49-F238E27FC236}">
                <a16:creationId xmlns:a16="http://schemas.microsoft.com/office/drawing/2014/main" id="{F2A4B2E2-5BFA-4188-A62F-EC7F96F8CC17}"/>
              </a:ext>
            </a:extLst>
          </p:cNvPr>
          <p:cNvSpPr>
            <a:spLocks noGrp="1"/>
          </p:cNvSpPr>
          <p:nvPr>
            <p:ph idx="1"/>
          </p:nvPr>
        </p:nvSpPr>
        <p:spPr>
          <a:xfrm>
            <a:off x="2286000" y="1676400"/>
            <a:ext cx="7620000" cy="4619625"/>
          </a:xfrm>
        </p:spPr>
        <p:txBody>
          <a:bodyPr/>
          <a:lstStyle/>
          <a:p>
            <a:r>
              <a:rPr lang="en-US" altLang="en-US" sz="2800">
                <a:solidFill>
                  <a:srgbClr val="3333FF"/>
                </a:solidFill>
                <a:latin typeface="Times New Roman" panose="02020603050405020304" pitchFamily="18" charset="0"/>
                <a:cs typeface="Times New Roman" panose="02020603050405020304" pitchFamily="18" charset="0"/>
              </a:rPr>
              <a:t>PP</a:t>
            </a:r>
            <a:r>
              <a:rPr lang="en-US" altLang="en-US" sz="2800">
                <a:latin typeface="Times New Roman" panose="02020603050405020304" pitchFamily="18" charset="0"/>
                <a:cs typeface="Times New Roman" panose="02020603050405020304" pitchFamily="18" charset="0"/>
              </a:rPr>
              <a:t> - </a:t>
            </a:r>
          </a:p>
          <a:p>
            <a:pPr marL="400050" lvl="1" indent="0">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The posterior probability of </a:t>
            </a:r>
            <a:r>
              <a:rPr lang="el-GR" altLang="en-US" sz="2400">
                <a:latin typeface="Times New Roman" panose="02020603050405020304" pitchFamily="18" charset="0"/>
                <a:cs typeface="Times New Roman" panose="02020603050405020304" pitchFamily="18" charset="0"/>
              </a:rPr>
              <a:t>θ </a:t>
            </a:r>
            <a:r>
              <a:rPr lang="en-US" altLang="en-US" sz="2400" i="1">
                <a:latin typeface="Times New Roman" panose="02020603050405020304" pitchFamily="18" charset="0"/>
                <a:cs typeface="Times New Roman" panose="02020603050405020304" pitchFamily="18" charset="0"/>
              </a:rPr>
              <a:t>&lt; </a:t>
            </a:r>
            <a:r>
              <a:rPr lang="en-US" altLang="en-US" sz="2400">
                <a:latin typeface="Times New Roman" panose="02020603050405020304" pitchFamily="18" charset="0"/>
                <a:cs typeface="Times New Roman" panose="02020603050405020304" pitchFamily="18" charset="0"/>
              </a:rPr>
              <a:t>36%: </a:t>
            </a:r>
            <a:r>
              <a:rPr lang="en-US" altLang="en-US" sz="2400">
                <a:solidFill>
                  <a:srgbClr val="3333FF"/>
                </a:solidFill>
                <a:latin typeface="Times New Roman" panose="02020603050405020304" pitchFamily="18" charset="0"/>
                <a:cs typeface="Times New Roman" panose="02020603050405020304" pitchFamily="18" charset="0"/>
              </a:rPr>
              <a:t>96</a:t>
            </a:r>
            <a:r>
              <a:rPr lang="en-US" altLang="en-US" sz="2400" i="1">
                <a:solidFill>
                  <a:srgbClr val="3333FF"/>
                </a:solidFill>
                <a:latin typeface="Times New Roman" panose="02020603050405020304" pitchFamily="18" charset="0"/>
                <a:cs typeface="Times New Roman" panose="02020603050405020304" pitchFamily="18" charset="0"/>
              </a:rPr>
              <a:t>.</a:t>
            </a:r>
            <a:r>
              <a:rPr lang="en-US" altLang="en-US" sz="2400">
                <a:solidFill>
                  <a:srgbClr val="3333FF"/>
                </a:solidFill>
                <a:latin typeface="Times New Roman" panose="02020603050405020304" pitchFamily="18" charset="0"/>
                <a:cs typeface="Times New Roman" panose="02020603050405020304" pitchFamily="18" charset="0"/>
              </a:rPr>
              <a:t>9%.</a:t>
            </a:r>
          </a:p>
          <a:p>
            <a:pPr marL="400050" lvl="1" indent="0">
              <a:buFont typeface="Arial" panose="020B0604020202020204" pitchFamily="34" charset="0"/>
              <a:buNone/>
            </a:pPr>
            <a:endParaRPr lang="en-US" altLang="en-US" sz="2400">
              <a:latin typeface="Times New Roman" panose="02020603050405020304" pitchFamily="18" charset="0"/>
              <a:cs typeface="Times New Roman" panose="02020603050405020304" pitchFamily="18" charset="0"/>
            </a:endParaRPr>
          </a:p>
          <a:p>
            <a:r>
              <a:rPr lang="en-US" altLang="en-US" sz="2800">
                <a:solidFill>
                  <a:srgbClr val="3333FF"/>
                </a:solidFill>
                <a:latin typeface="Times New Roman" panose="02020603050405020304" pitchFamily="18" charset="0"/>
                <a:cs typeface="Times New Roman" panose="02020603050405020304" pitchFamily="18" charset="0"/>
              </a:rPr>
              <a:t>CL</a:t>
            </a:r>
            <a:r>
              <a:rPr lang="en-US" altLang="en-US" sz="2800">
                <a:latin typeface="Times New Roman" panose="02020603050405020304" pitchFamily="18" charset="0"/>
                <a:cs typeface="Times New Roman" panose="02020603050405020304" pitchFamily="18" charset="0"/>
              </a:rPr>
              <a:t> - </a:t>
            </a:r>
          </a:p>
          <a:p>
            <a:pPr marL="400050" lvl="1" indent="0">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Maximum likelihood estimate of </a:t>
            </a:r>
            <a:r>
              <a:rPr lang="el-GR" altLang="en-US" sz="2400">
                <a:latin typeface="Times New Roman" panose="02020603050405020304" pitchFamily="18" charset="0"/>
                <a:cs typeface="Times New Roman" panose="02020603050405020304" pitchFamily="18" charset="0"/>
              </a:rPr>
              <a:t>θ</a:t>
            </a:r>
            <a:r>
              <a:rPr lang="en-US" altLang="en-US" sz="2400">
                <a:latin typeface="Times New Roman" panose="02020603050405020304" pitchFamily="18" charset="0"/>
                <a:cs typeface="Times New Roman" panose="02020603050405020304" pitchFamily="18" charset="0"/>
              </a:rPr>
              <a:t>:</a:t>
            </a:r>
            <a:r>
              <a:rPr lang="el-GR" altLang="en-US" sz="2400">
                <a:latin typeface="Times New Roman" panose="02020603050405020304" pitchFamily="18" charset="0"/>
                <a:cs typeface="Times New Roman" panose="02020603050405020304" pitchFamily="18" charset="0"/>
              </a:rPr>
              <a:t> </a:t>
            </a:r>
            <a:r>
              <a:rPr lang="en-US" altLang="en-US" sz="2400">
                <a:solidFill>
                  <a:srgbClr val="3333FF"/>
                </a:solidFill>
                <a:latin typeface="Times New Roman" panose="02020603050405020304" pitchFamily="18" charset="0"/>
                <a:cs typeface="Times New Roman" panose="02020603050405020304" pitchFamily="18" charset="0"/>
              </a:rPr>
              <a:t>31%</a:t>
            </a:r>
            <a:r>
              <a:rPr lang="en-US" altLang="en-US" sz="2400">
                <a:latin typeface="Times New Roman" panose="02020603050405020304" pitchFamily="18" charset="0"/>
                <a:cs typeface="Times New Roman" panose="02020603050405020304" pitchFamily="18" charset="0"/>
              </a:rPr>
              <a:t>, </a:t>
            </a:r>
          </a:p>
          <a:p>
            <a:pPr marL="400050" lvl="1" indent="0">
              <a:buFont typeface="Arial" panose="020B0604020202020204" pitchFamily="34" charset="0"/>
              <a:buNone/>
            </a:pPr>
            <a:r>
              <a:rPr lang="en-US" altLang="en-US" sz="2400" i="1">
                <a:solidFill>
                  <a:srgbClr val="3333FF"/>
                </a:solidFill>
                <a:latin typeface="Times New Roman" panose="02020603050405020304" pitchFamily="18" charset="0"/>
                <a:cs typeface="Times New Roman" panose="02020603050405020304" pitchFamily="18" charset="0"/>
              </a:rPr>
              <a:t>                                                 p </a:t>
            </a:r>
            <a:r>
              <a:rPr lang="en-US" altLang="en-US" sz="2400">
                <a:solidFill>
                  <a:srgbClr val="3333FF"/>
                </a:solidFill>
                <a:latin typeface="Times New Roman" panose="02020603050405020304" pitchFamily="18" charset="0"/>
                <a:cs typeface="Times New Roman" panose="02020603050405020304" pitchFamily="18" charset="0"/>
              </a:rPr>
              <a:t>-value = 0.01.</a:t>
            </a:r>
          </a:p>
          <a:p>
            <a:endParaRPr lang="en-US" altLang="en-US">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The pre-specified study criterion is met from a statistical point of view. </a:t>
            </a:r>
          </a:p>
        </p:txBody>
      </p:sp>
      <p:sp>
        <p:nvSpPr>
          <p:cNvPr id="2" name="Slide Number Placeholder 1">
            <a:extLst>
              <a:ext uri="{FF2B5EF4-FFF2-40B4-BE49-F238E27FC236}">
                <a16:creationId xmlns:a16="http://schemas.microsoft.com/office/drawing/2014/main" id="{8A5EBFC4-6B32-43A5-B6DD-6AD1EE449253}"/>
              </a:ext>
            </a:extLst>
          </p:cNvPr>
          <p:cNvSpPr>
            <a:spLocks noGrp="1"/>
          </p:cNvSpPr>
          <p:nvPr>
            <p:ph type="sldNum" sz="quarter" idx="12"/>
          </p:nvPr>
        </p:nvSpPr>
        <p:spPr/>
        <p:txBody>
          <a:bodyPr/>
          <a:lstStyle/>
          <a:p>
            <a:fld id="{3877799C-1079-49AF-88F9-637B39F437C0}"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4018" name="Title 1">
            <a:extLst>
              <a:ext uri="{FF2B5EF4-FFF2-40B4-BE49-F238E27FC236}">
                <a16:creationId xmlns:a16="http://schemas.microsoft.com/office/drawing/2014/main" id="{881C8F2D-A95D-45C6-9DBE-72485DBD4FD8}"/>
              </a:ext>
            </a:extLst>
          </p:cNvPr>
          <p:cNvSpPr>
            <a:spLocks noGrp="1"/>
          </p:cNvSpPr>
          <p:nvPr>
            <p:ph type="title"/>
          </p:nvPr>
        </p:nvSpPr>
        <p:spPr>
          <a:xfrm>
            <a:off x="2057400" y="381000"/>
            <a:ext cx="7467600" cy="609600"/>
          </a:xfrm>
        </p:spPr>
        <p:txBody>
          <a:bodyPr>
            <a:normAutofit fontScale="90000"/>
          </a:bodyPr>
          <a:lstStyle/>
          <a:p>
            <a:pPr algn="ctr"/>
            <a:br>
              <a:rPr lang="en-US" altLang="en-US" sz="3200" dirty="0">
                <a:solidFill>
                  <a:srgbClr val="3333FF"/>
                </a:solidFill>
                <a:latin typeface="+mn-lt"/>
                <a:cs typeface="Times New Roman" panose="02020603050405020304" pitchFamily="18" charset="0"/>
              </a:rPr>
            </a:br>
            <a:r>
              <a:rPr lang="en-US" altLang="en-US" sz="3200" dirty="0">
                <a:solidFill>
                  <a:srgbClr val="3333FF"/>
                </a:solidFill>
                <a:latin typeface="+mn-lt"/>
                <a:cs typeface="Times New Roman" panose="02020603050405020304" pitchFamily="18" charset="0"/>
              </a:rPr>
              <a:t>Study Design Summary </a:t>
            </a:r>
            <a:br>
              <a:rPr lang="en-US" altLang="en-US" sz="3200" dirty="0">
                <a:solidFill>
                  <a:srgbClr val="C00000"/>
                </a:solidFill>
                <a:latin typeface="+mn-lt"/>
                <a:cs typeface="Times New Roman" panose="02020603050405020304" pitchFamily="18" charset="0"/>
              </a:rPr>
            </a:br>
            <a:endParaRPr lang="en-US" altLang="en-US" sz="2400" dirty="0">
              <a:latin typeface="+mn-lt"/>
            </a:endParaRPr>
          </a:p>
        </p:txBody>
      </p:sp>
      <p:sp>
        <p:nvSpPr>
          <p:cNvPr id="5" name="Content Placeholder 4">
            <a:extLst>
              <a:ext uri="{FF2B5EF4-FFF2-40B4-BE49-F238E27FC236}">
                <a16:creationId xmlns:a16="http://schemas.microsoft.com/office/drawing/2014/main" id="{1894F65B-61CB-4BF0-9537-D023DAB8B091}"/>
              </a:ext>
            </a:extLst>
          </p:cNvPr>
          <p:cNvSpPr>
            <a:spLocks noGrp="1"/>
          </p:cNvSpPr>
          <p:nvPr>
            <p:ph idx="1"/>
          </p:nvPr>
        </p:nvSpPr>
        <p:spPr>
          <a:xfrm>
            <a:off x="2057400" y="1219200"/>
            <a:ext cx="7848600" cy="5076825"/>
          </a:xfrm>
        </p:spPr>
        <p:txBody>
          <a:bodyPr/>
          <a:lstStyle/>
          <a:p>
            <a:pPr>
              <a:defRPr/>
            </a:pPr>
            <a:r>
              <a:rPr lang="en-US" sz="2000" dirty="0">
                <a:latin typeface="Times New Roman" panose="02020603050405020304" pitchFamily="18" charset="0"/>
                <a:cs typeface="Times New Roman" panose="02020603050405020304" pitchFamily="18" charset="0"/>
              </a:rPr>
              <a:t>The study design  </a:t>
            </a:r>
          </a:p>
          <a:p>
            <a:pPr lvl="1">
              <a:defRPr/>
            </a:pPr>
            <a:r>
              <a:rPr lang="en-US" sz="2000" dirty="0">
                <a:solidFill>
                  <a:srgbClr val="3333FF"/>
                </a:solidFill>
                <a:latin typeface="Times New Roman" panose="02020603050405020304" pitchFamily="18" charset="0"/>
                <a:cs typeface="Times New Roman" panose="02020603050405020304" pitchFamily="18" charset="0"/>
              </a:rPr>
              <a:t>Intuitive and easy to implement</a:t>
            </a:r>
          </a:p>
          <a:p>
            <a:pPr lvl="1">
              <a:defRPr/>
            </a:pPr>
            <a:r>
              <a:rPr lang="en-US" sz="2000" dirty="0">
                <a:solidFill>
                  <a:srgbClr val="3333FF"/>
                </a:solidFill>
                <a:latin typeface="Times New Roman" panose="02020603050405020304" pitchFamily="18" charset="0"/>
                <a:cs typeface="Times New Roman" panose="02020603050405020304" pitchFamily="18" charset="0"/>
              </a:rPr>
              <a:t>Outcome free </a:t>
            </a:r>
            <a:r>
              <a:rPr lang="en-US" sz="2000" dirty="0">
                <a:latin typeface="Times New Roman" panose="02020603050405020304" pitchFamily="18" charset="0"/>
                <a:cs typeface="Times New Roman" panose="02020603050405020304" pitchFamily="18" charset="0"/>
              </a:rPr>
              <a:t>and separated from outcome analysis</a:t>
            </a: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sz="800" dirty="0">
              <a:latin typeface="Times New Roman" panose="02020603050405020304" pitchFamily="18" charset="0"/>
              <a:cs typeface="Times New Roman" panose="02020603050405020304" pitchFamily="18" charset="0"/>
            </a:endParaRPr>
          </a:p>
          <a:p>
            <a:pPr>
              <a:defRPr/>
            </a:pPr>
            <a:r>
              <a:rPr lang="en-US" altLang="en-US" sz="2000" dirty="0">
                <a:solidFill>
                  <a:srgbClr val="3333FF"/>
                </a:solidFill>
                <a:latin typeface="Times New Roman" panose="02020603050405020304" pitchFamily="18" charset="0"/>
                <a:cs typeface="Times New Roman" panose="02020603050405020304" pitchFamily="18" charset="0"/>
              </a:rPr>
              <a:t>All design activities were blinded to outcome data</a:t>
            </a:r>
          </a:p>
          <a:p>
            <a:pPr lvl="1">
              <a:defRPr/>
            </a:pPr>
            <a:r>
              <a:rPr lang="en-US" altLang="en-US" sz="2000" dirty="0">
                <a:latin typeface="Times New Roman" panose="02020603050405020304" pitchFamily="18" charset="0"/>
                <a:cs typeface="Times New Roman" panose="02020603050405020304" pitchFamily="18" charset="0"/>
              </a:rPr>
              <a:t>The total number of registry patients to borrow</a:t>
            </a:r>
          </a:p>
          <a:p>
            <a:pPr lvl="1">
              <a:defRPr/>
            </a:pPr>
            <a:r>
              <a:rPr lang="en-US" altLang="en-US" sz="2000" dirty="0">
                <a:latin typeface="Times New Roman" panose="02020603050405020304" pitchFamily="18" charset="0"/>
                <a:cs typeface="Times New Roman" panose="02020603050405020304" pitchFamily="18" charset="0"/>
              </a:rPr>
              <a:t>Propensity score modeling </a:t>
            </a:r>
          </a:p>
          <a:p>
            <a:pPr lvl="1">
              <a:defRPr/>
            </a:pPr>
            <a:r>
              <a:rPr lang="en-US" altLang="en-US" sz="2000" dirty="0">
                <a:latin typeface="Times New Roman" panose="02020603050405020304" pitchFamily="18" charset="0"/>
                <a:cs typeface="Times New Roman" panose="02020603050405020304" pitchFamily="18" charset="0"/>
              </a:rPr>
              <a:t>The number of registry patients to borrow in each stratum</a:t>
            </a:r>
          </a:p>
          <a:p>
            <a:pPr lvl="1">
              <a:defRPr/>
            </a:pPr>
            <a:r>
              <a:rPr lang="en-US" altLang="en-US" sz="2000" dirty="0">
                <a:latin typeface="Times New Roman" panose="02020603050405020304" pitchFamily="18" charset="0"/>
                <a:cs typeface="Times New Roman" panose="02020603050405020304" pitchFamily="18" charset="0"/>
              </a:rPr>
              <a:t>The determination of the weights used to down-weight registry  patient info. </a:t>
            </a:r>
          </a:p>
          <a:p>
            <a:pPr marL="457200" lvl="1"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a:p>
            <a:pPr lvl="1">
              <a:defRPr/>
            </a:pPr>
            <a:endParaRPr lang="en-US" altLang="en-US" sz="800" dirty="0">
              <a:latin typeface="Times New Roman" panose="02020603050405020304" pitchFamily="18" charset="0"/>
              <a:cs typeface="Times New Roman" panose="02020603050405020304" pitchFamily="18" charset="0"/>
            </a:endParaRPr>
          </a:p>
          <a:p>
            <a:pPr>
              <a:defRPr/>
            </a:pPr>
            <a:r>
              <a:rPr lang="en-US" sz="2000" dirty="0">
                <a:solidFill>
                  <a:srgbClr val="3333FF"/>
                </a:solidFill>
                <a:latin typeface="Times New Roman" panose="02020603050405020304" pitchFamily="18" charset="0"/>
                <a:cs typeface="Times New Roman" panose="02020603050405020304" pitchFamily="18" charset="0"/>
              </a:rPr>
              <a:t>Straightforward</a:t>
            </a:r>
            <a:r>
              <a:rPr lang="en-US" sz="2000" dirty="0">
                <a:latin typeface="Times New Roman" panose="02020603050405020304" pitchFamily="18" charset="0"/>
                <a:cs typeface="Times New Roman" panose="02020603050405020304" pitchFamily="18" charset="0"/>
              </a:rPr>
              <a:t> to extend to RCT with control arm augmented from RWD source.  </a:t>
            </a:r>
            <a:endParaRPr lang="en-US" dirty="0">
              <a:latin typeface="Times New Roman" panose="02020603050405020304" pitchFamily="18" charset="0"/>
              <a:cs typeface="Times New Roman" panose="02020603050405020304" pitchFamily="18" charset="0"/>
            </a:endParaRPr>
          </a:p>
          <a:p>
            <a:pPr marL="914400" lvl="2" indent="0">
              <a:buFont typeface="Arial" panose="020B0604020202020204" pitchFamily="34" charset="0"/>
              <a:buNone/>
              <a:defRPr/>
            </a:pPr>
            <a:r>
              <a:rPr lang="en-US" sz="2000" dirty="0">
                <a:solidFill>
                  <a:srgbClr val="C00000"/>
                </a:solidFill>
                <a:latin typeface="Times New Roman" panose="02020603050405020304" pitchFamily="18" charset="0"/>
                <a:cs typeface="Times New Roman" panose="02020603050405020304" pitchFamily="18" charset="0"/>
              </a:rPr>
              <a:t> </a:t>
            </a:r>
          </a:p>
          <a:p>
            <a:pPr marL="914400" lvl="2" indent="0">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C4C35CC-E945-4059-AD42-C7070F655862}"/>
              </a:ext>
            </a:extLst>
          </p:cNvPr>
          <p:cNvSpPr>
            <a:spLocks noGrp="1"/>
          </p:cNvSpPr>
          <p:nvPr>
            <p:ph type="sldNum" sz="quarter" idx="12"/>
          </p:nvPr>
        </p:nvSpPr>
        <p:spPr/>
        <p:txBody>
          <a:bodyPr/>
          <a:lstStyle/>
          <a:p>
            <a:fld id="{3877799C-1079-49AF-88F9-637B39F437C0}"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5042" name="Title 1">
            <a:extLst>
              <a:ext uri="{FF2B5EF4-FFF2-40B4-BE49-F238E27FC236}">
                <a16:creationId xmlns:a16="http://schemas.microsoft.com/office/drawing/2014/main" id="{CCD4B281-BF0F-44E0-87B6-3BE1FE38FB86}"/>
              </a:ext>
            </a:extLst>
          </p:cNvPr>
          <p:cNvSpPr>
            <a:spLocks noGrp="1"/>
          </p:cNvSpPr>
          <p:nvPr>
            <p:ph type="title"/>
          </p:nvPr>
        </p:nvSpPr>
        <p:spPr>
          <a:xfrm>
            <a:off x="1841500" y="533400"/>
            <a:ext cx="8509000" cy="533400"/>
          </a:xfrm>
        </p:spPr>
        <p:txBody>
          <a:bodyPr>
            <a:normAutofit fontScale="90000"/>
          </a:bodyPr>
          <a:lstStyle/>
          <a:p>
            <a:pPr algn="ctr"/>
            <a:br>
              <a:rPr lang="en-US" altLang="en-US" sz="2800" dirty="0">
                <a:solidFill>
                  <a:srgbClr val="3333FF"/>
                </a:solidFill>
                <a:latin typeface="Times New Roman" panose="02020603050405020304" pitchFamily="18" charset="0"/>
                <a:cs typeface="Times New Roman" panose="02020603050405020304" pitchFamily="18" charset="0"/>
              </a:rPr>
            </a:br>
            <a:r>
              <a:rPr lang="en-US" altLang="en-US" sz="3200" dirty="0">
                <a:solidFill>
                  <a:srgbClr val="3333FF"/>
                </a:solidFill>
                <a:latin typeface="+mn-lt"/>
                <a:cs typeface="Times New Roman" panose="02020603050405020304" pitchFamily="18" charset="0"/>
              </a:rPr>
              <a:t>PS-Integrated Approaches - Reference</a:t>
            </a:r>
            <a:br>
              <a:rPr lang="en-US" altLang="en-US" sz="3200" dirty="0">
                <a:solidFill>
                  <a:srgbClr val="3333FF"/>
                </a:solidFill>
                <a:latin typeface="Times New Roman" panose="02020603050405020304" pitchFamily="18" charset="0"/>
                <a:cs typeface="Times New Roman" panose="02020603050405020304" pitchFamily="18" charset="0"/>
              </a:rPr>
            </a:br>
            <a:endParaRPr lang="en-US" altLang="en-US" sz="3200"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8C76B0-D277-43EC-AB9C-1DBCB177A089}"/>
              </a:ext>
            </a:extLst>
          </p:cNvPr>
          <p:cNvSpPr>
            <a:spLocks noGrp="1"/>
          </p:cNvSpPr>
          <p:nvPr>
            <p:ph idx="1"/>
          </p:nvPr>
        </p:nvSpPr>
        <p:spPr>
          <a:xfrm>
            <a:off x="1143000" y="1219200"/>
            <a:ext cx="9677400" cy="5105400"/>
          </a:xfrm>
        </p:spPr>
        <p:txBody>
          <a:bodyPr>
            <a:normAutofit fontScale="92500" lnSpcReduction="20000"/>
          </a:bodyPr>
          <a:lstStyle/>
          <a:p>
            <a:pPr>
              <a:defRPr/>
            </a:pPr>
            <a:r>
              <a:rPr lang="en-US" altLang="en-US" sz="1600" dirty="0">
                <a:latin typeface="Times New Roman" panose="02020603050405020304" pitchFamily="18" charset="0"/>
                <a:cs typeface="Times New Roman" panose="02020603050405020304" pitchFamily="18" charset="0"/>
              </a:rPr>
              <a:t>Wang, C., Li, H., Chen, W., Lu, N., Tiwari, R., Xu, Y., Yue, L.*. (2019). Propensity Score-Integrated Power Prior Approach for Incorporating Real-World Evidence in Single-Arm Clinical Studies. </a:t>
            </a:r>
            <a:r>
              <a:rPr lang="en-US" altLang="en-US" sz="1600" i="1" dirty="0">
                <a:solidFill>
                  <a:srgbClr val="000000"/>
                </a:solidFill>
                <a:latin typeface="Times New Roman" panose="02020603050405020304" pitchFamily="18" charset="0"/>
                <a:cs typeface="Times New Roman" panose="02020603050405020304" pitchFamily="18" charset="0"/>
              </a:rPr>
              <a:t> Journal of Biopharmaceutical Statistics, </a:t>
            </a:r>
            <a:r>
              <a:rPr lang="en-US" altLang="en-US" sz="1600" dirty="0">
                <a:solidFill>
                  <a:srgbClr val="000000"/>
                </a:solidFill>
                <a:latin typeface="Times New Roman" panose="02020603050405020304" pitchFamily="18" charset="0"/>
                <a:cs typeface="Times New Roman" panose="02020603050405020304" pitchFamily="18" charset="0"/>
              </a:rPr>
              <a:t>29 (5),731-748.</a:t>
            </a:r>
          </a:p>
          <a:p>
            <a:pPr>
              <a:buFont typeface="Arial" panose="020B0604020202020204" pitchFamily="34" charset="0"/>
              <a:buNone/>
              <a:defRPr/>
            </a:pPr>
            <a:endParaRPr lang="en-US" altLang="en-US" sz="1600" dirty="0">
              <a:latin typeface="Times New Roman" panose="02020603050405020304" pitchFamily="18" charset="0"/>
              <a:cs typeface="Times New Roman" panose="02020603050405020304" pitchFamily="18" charset="0"/>
            </a:endParaRPr>
          </a:p>
          <a:p>
            <a:pPr>
              <a:defRPr/>
            </a:pPr>
            <a:r>
              <a:rPr lang="en-US" altLang="en-US" sz="1600" dirty="0">
                <a:latin typeface="Times New Roman" panose="02020603050405020304" pitchFamily="18" charset="0"/>
                <a:cs typeface="Times New Roman" panose="02020603050405020304" pitchFamily="18" charset="0"/>
              </a:rPr>
              <a:t>Wang, C., Lu, N. Chen, W., Li, H. Tiwari, R., Xu, Y., Yue, L.*. Propensity Score-Integrated Composite Likelihood Approach for Incorporating Real-World Evidence in Single-Arm Clinical Studies. </a:t>
            </a:r>
            <a:r>
              <a:rPr lang="en-US" altLang="en-US" sz="1600" i="1" dirty="0">
                <a:solidFill>
                  <a:srgbClr val="000000"/>
                </a:solidFill>
                <a:latin typeface="Times New Roman" panose="02020603050405020304" pitchFamily="18" charset="0"/>
                <a:cs typeface="Times New Roman" panose="02020603050405020304" pitchFamily="18" charset="0"/>
              </a:rPr>
              <a:t>Journal of Biopharmaceutical Statistics.</a:t>
            </a:r>
            <a:r>
              <a:rPr lang="en-US" altLang="en-US" sz="1600" dirty="0">
                <a:latin typeface="Times New Roman" panose="02020603050405020304" pitchFamily="18" charset="0"/>
                <a:cs typeface="Times New Roman" panose="02020603050405020304" pitchFamily="18" charset="0"/>
              </a:rPr>
              <a:t> </a:t>
            </a:r>
            <a:r>
              <a:rPr lang="en-US" altLang="en-US" sz="1600" u="sng" dirty="0">
                <a:latin typeface="Times New Roman" panose="02020603050405020304" pitchFamily="18" charset="0"/>
                <a:cs typeface="Times New Roman" panose="02020603050405020304" pitchFamily="18" charset="0"/>
                <a:hlinkClick r:id="rId3"/>
              </a:rPr>
              <a:t>http://dx.doi.org/10.1080/10543406.2019.1684309</a:t>
            </a:r>
            <a:r>
              <a:rPr lang="en-US" altLang="en-US" sz="1600" dirty="0">
                <a:latin typeface="Times New Roman" panose="02020603050405020304" pitchFamily="18" charset="0"/>
                <a:cs typeface="Times New Roman" panose="02020603050405020304" pitchFamily="18" charset="0"/>
              </a:rPr>
              <a:t>.</a:t>
            </a:r>
          </a:p>
          <a:p>
            <a:pPr>
              <a:defRPr/>
            </a:pPr>
            <a:endParaRPr lang="en-US" altLang="en-US" sz="1600" dirty="0">
              <a:solidFill>
                <a:srgbClr val="3333FF"/>
              </a:solidFill>
              <a:latin typeface="Times New Roman" panose="02020603050405020304" pitchFamily="18" charset="0"/>
              <a:cs typeface="Times New Roman" panose="02020603050405020304" pitchFamily="18" charset="0"/>
            </a:endParaRPr>
          </a:p>
          <a:p>
            <a:pPr>
              <a:defRPr/>
            </a:pPr>
            <a:r>
              <a:rPr lang="en-US" altLang="en-US" sz="1600" dirty="0">
                <a:latin typeface="Times New Roman" panose="02020603050405020304" pitchFamily="18" charset="0"/>
                <a:cs typeface="Times New Roman" panose="02020603050405020304" pitchFamily="18" charset="0"/>
              </a:rPr>
              <a:t>Chen, W., Wang, C., Li, H., Lu, N. Tiwari, R., Xu, Y., Yue, L.*. Propensity Score-Integrated Composite Likelihood Approach for Augmenting the Control Arm of a Randomized Controlled Trial by Incorporating Real-World Data. </a:t>
            </a:r>
            <a:r>
              <a:rPr lang="en-US" altLang="en-US" sz="1600" i="1" dirty="0">
                <a:solidFill>
                  <a:srgbClr val="000000"/>
                </a:solidFill>
                <a:latin typeface="Times New Roman" panose="02020603050405020304" pitchFamily="18" charset="0"/>
                <a:cs typeface="Times New Roman" panose="02020603050405020304" pitchFamily="18" charset="0"/>
              </a:rPr>
              <a:t>Journal of Biopharmaceutical Statistics. </a:t>
            </a:r>
            <a:r>
              <a:rPr lang="en-US" altLang="en-US" sz="1600" dirty="0">
                <a:solidFill>
                  <a:srgbClr val="000000"/>
                </a:solidFill>
                <a:cs typeface="Times New Roman" panose="02020603050405020304" pitchFamily="18" charset="0"/>
                <a:hlinkClick r:id="rId4"/>
              </a:rPr>
              <a:t>https://doi.org/10.1080/10543406.2020.1730877</a:t>
            </a:r>
            <a:r>
              <a:rPr lang="en-US" altLang="en-US" sz="1600" dirty="0">
                <a:solidFill>
                  <a:srgbClr val="000000"/>
                </a:solidFill>
                <a:cs typeface="Times New Roman" panose="02020603050405020304" pitchFamily="18" charset="0"/>
              </a:rPr>
              <a:t>).</a:t>
            </a:r>
          </a:p>
          <a:p>
            <a:pPr>
              <a:defRPr/>
            </a:pPr>
            <a:endParaRPr lang="en-US" altLang="en-US" sz="1600" dirty="0">
              <a:solidFill>
                <a:srgbClr val="000000"/>
              </a:solidFill>
              <a:cs typeface="Times New Roman" panose="02020603050405020304" pitchFamily="18" charset="0"/>
            </a:endParaRPr>
          </a:p>
          <a:p>
            <a:pPr>
              <a:defRPr/>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 H., Chen, W-C., Lu, N., Wang, C., Tiwari, R., Xu, Y., Yue, L.Q. (2020). Novel Statistical Approaches and Applications in Leveraging Real-World Data in Regulatory Clinical Studies, </a:t>
            </a:r>
            <a:r>
              <a:rPr lang="en-US"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Health Services and Outcomes Research Methodology</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u="sng" dirty="0">
                <a:solidFill>
                  <a:srgbClr val="3333FF"/>
                </a:solidFill>
                <a:latin typeface="Times New Roman" panose="02020603050405020304" pitchFamily="18" charset="0"/>
                <a:ea typeface="Times New Roman" panose="02020603050405020304" pitchFamily="18" charset="0"/>
                <a:cs typeface="Times New Roman" panose="02020603050405020304" pitchFamily="18" charset="0"/>
                <a:hlinkClick r:id="rId5"/>
              </a:rPr>
              <a:t>http://link.springer.com/article/10.1007/s10742-020-00218-4</a:t>
            </a:r>
            <a:endParaRPr lang="en-US" sz="1600" dirty="0">
              <a:solidFill>
                <a:srgbClr val="3333FF"/>
              </a:solidFill>
              <a:ea typeface="Times New Roman" panose="02020603050405020304" pitchFamily="18" charset="0"/>
              <a:cs typeface="Times New Roman" panose="02020603050405020304" pitchFamily="18" charset="0"/>
            </a:endParaRPr>
          </a:p>
          <a:p>
            <a:pPr marL="0" indent="0">
              <a:spcBef>
                <a:spcPts val="0"/>
              </a:spcBef>
              <a:spcAft>
                <a:spcPts val="0"/>
              </a:spcAft>
              <a:buFont typeface="Arial" panose="020B0604020202020204" pitchFamily="34" charset="0"/>
              <a:buNone/>
              <a:defRPr/>
            </a:pPr>
            <a:r>
              <a:rPr lang="en-US" sz="2800" dirty="0">
                <a:ea typeface="Times New Roman" panose="02020603050405020304" pitchFamily="18" charset="0"/>
                <a:cs typeface="Times New Roman" panose="02020603050405020304" pitchFamily="18" charset="0"/>
              </a:rPr>
              <a:t> </a:t>
            </a:r>
          </a:p>
          <a:p>
            <a:pPr>
              <a:buFont typeface="Arial" panose="020B0604020202020204" pitchFamily="34" charset="0"/>
              <a:buNone/>
              <a:defRPr/>
            </a:pPr>
            <a:endParaRPr lang="en-US" altLang="en-US" sz="2000" i="1" dirty="0">
              <a:solidFill>
                <a:srgbClr val="000000"/>
              </a:solidFill>
              <a:latin typeface="Times New Roman" panose="02020603050405020304" pitchFamily="18" charset="0"/>
              <a:cs typeface="Times New Roman" panose="02020603050405020304" pitchFamily="18" charset="0"/>
            </a:endParaRPr>
          </a:p>
          <a:p>
            <a:pPr>
              <a:defRPr/>
            </a:pPr>
            <a:endParaRPr lang="en-US" alt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None/>
              <a:defRPr/>
            </a:pPr>
            <a:endParaRPr lang="en-US" altLang="en-US" sz="2000" i="1"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lang="en-US" altLang="en-US" sz="2000"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Contact Lilly Yue: </a:t>
            </a:r>
            <a:r>
              <a:rPr lang="en-US" altLang="en-US" sz="2400" dirty="0">
                <a:solidFill>
                  <a:srgbClr val="000000"/>
                </a:solidFill>
                <a:latin typeface="Times New Roman" panose="02020603050405020304" pitchFamily="18" charset="0"/>
                <a:cs typeface="Times New Roman" panose="02020603050405020304" pitchFamily="18" charset="0"/>
                <a:hlinkClick r:id="rId6"/>
              </a:rPr>
              <a:t>Lilly.Yue@fda.hhs.gov</a:t>
            </a:r>
            <a:endParaRPr lang="en-US" alt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altLang="en-US" sz="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BF72AB5-74A9-42F9-8FD0-E1B32FC1A87B}"/>
              </a:ext>
            </a:extLst>
          </p:cNvPr>
          <p:cNvSpPr>
            <a:spLocks noGrp="1"/>
          </p:cNvSpPr>
          <p:nvPr>
            <p:ph type="sldNum" sz="quarter" idx="12"/>
          </p:nvPr>
        </p:nvSpPr>
        <p:spPr/>
        <p:txBody>
          <a:bodyPr/>
          <a:lstStyle/>
          <a:p>
            <a:fld id="{3877799C-1079-49AF-88F9-637B39F437C0}"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8C953A8D-84AD-4B81-9ABC-3EBDC9AE2A2F}"/>
              </a:ext>
            </a:extLst>
          </p:cNvPr>
          <p:cNvSpPr>
            <a:spLocks noGrp="1"/>
          </p:cNvSpPr>
          <p:nvPr>
            <p:ph type="title"/>
          </p:nvPr>
        </p:nvSpPr>
        <p:spPr>
          <a:xfrm>
            <a:off x="609600" y="9525"/>
            <a:ext cx="10972800" cy="1143000"/>
          </a:xfrm>
        </p:spPr>
        <p:txBody>
          <a:bodyPr/>
          <a:lstStyle/>
          <a:p>
            <a:pPr algn="ctr"/>
            <a:r>
              <a:rPr lang="en-US" altLang="en-US" dirty="0">
                <a:solidFill>
                  <a:srgbClr val="3333FF"/>
                </a:solidFill>
              </a:rPr>
              <a:t>Context for Real-World Evidence</a:t>
            </a:r>
          </a:p>
        </p:txBody>
      </p:sp>
      <p:graphicFrame>
        <p:nvGraphicFramePr>
          <p:cNvPr id="8" name="Diagram 7">
            <a:extLst>
              <a:ext uri="{FF2B5EF4-FFF2-40B4-BE49-F238E27FC236}">
                <a16:creationId xmlns:a16="http://schemas.microsoft.com/office/drawing/2014/main" id="{32F22C9D-B1B2-494B-A872-10560FF2D34A}"/>
              </a:ext>
            </a:extLst>
          </p:cNvPr>
          <p:cNvGraphicFramePr/>
          <p:nvPr/>
        </p:nvGraphicFramePr>
        <p:xfrm>
          <a:off x="1869621" y="1308102"/>
          <a:ext cx="8452757" cy="47910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24" name="Picture 4" descr="Image result for decision icon">
            <a:extLst>
              <a:ext uri="{FF2B5EF4-FFF2-40B4-BE49-F238E27FC236}">
                <a16:creationId xmlns:a16="http://schemas.microsoft.com/office/drawing/2014/main" id="{0162F18A-54FC-4820-8E79-9CFDABBA4D61}"/>
              </a:ext>
            </a:extLst>
          </p:cNvPr>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503488" y="2808288"/>
            <a:ext cx="70643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5" name="Picture 8" descr="Related image">
            <a:extLst>
              <a:ext uri="{FF2B5EF4-FFF2-40B4-BE49-F238E27FC236}">
                <a16:creationId xmlns:a16="http://schemas.microsoft.com/office/drawing/2014/main" id="{305DE875-E918-4EEA-85C2-C5EADB556D8B}"/>
              </a:ext>
            </a:extLst>
          </p:cNvPr>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2130425" y="1787525"/>
            <a:ext cx="6746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6" name="Picture 2" descr="C:\Users\Michael.Waters\AppData\Local\Microsoft\Windows\Temporary Internet Files\Content.IE5\PHQ0R3XV\activity[1].png">
            <a:extLst>
              <a:ext uri="{FF2B5EF4-FFF2-40B4-BE49-F238E27FC236}">
                <a16:creationId xmlns:a16="http://schemas.microsoft.com/office/drawing/2014/main" id="{995E9E39-A9B6-4539-9157-D47A01A36A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3488" y="3978275"/>
            <a:ext cx="7112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90C1BF32-2A48-49F5-971E-9C54154BA43A}"/>
                  </a:ext>
                </a:extLst>
              </p14:cNvPr>
              <p14:cNvContentPartPr/>
              <p14:nvPr/>
            </p14:nvContentPartPr>
            <p14:xfrm>
              <a:off x="7731463" y="1895549"/>
              <a:ext cx="360" cy="360"/>
            </p14:xfrm>
          </p:contentPart>
        </mc:Choice>
        <mc:Fallback xmlns="">
          <p:pic>
            <p:nvPicPr>
              <p:cNvPr id="12" name="Ink 11">
                <a:extLst>
                  <a:ext uri="{FF2B5EF4-FFF2-40B4-BE49-F238E27FC236}">
                    <a16:creationId xmlns:a16="http://schemas.microsoft.com/office/drawing/2014/main" id="{90C1BF32-2A48-49F5-971E-9C54154BA43A}"/>
                  </a:ext>
                </a:extLst>
              </p:cNvPr>
              <p:cNvPicPr/>
              <p:nvPr/>
            </p:nvPicPr>
            <p:blipFill>
              <a:blip r:embed="rId12"/>
              <a:stretch>
                <a:fillRect/>
              </a:stretch>
            </p:blipFill>
            <p:spPr>
              <a:xfrm>
                <a:off x="7716343" y="1880429"/>
                <a:ext cx="29880" cy="29880"/>
              </a:xfrm>
              <a:prstGeom prst="rect">
                <a:avLst/>
              </a:prstGeom>
            </p:spPr>
          </p:pic>
        </mc:Fallback>
      </mc:AlternateContent>
      <p:pic>
        <p:nvPicPr>
          <p:cNvPr id="13" name="Picture 4" descr="Image result for icon system">
            <a:extLst>
              <a:ext uri="{FF2B5EF4-FFF2-40B4-BE49-F238E27FC236}">
                <a16:creationId xmlns:a16="http://schemas.microsoft.com/office/drawing/2014/main" id="{6959A29F-22C7-40ED-AE9A-5118C6EF0A6D}"/>
              </a:ext>
            </a:extLst>
          </p:cNvPr>
          <p:cNvPicPr>
            <a:picLocks noChangeAspect="1" noChangeArrowheads="1"/>
          </p:cNvPicPr>
          <p:nvPr/>
        </p:nvPicPr>
        <p:blipFill>
          <a:blip r:embed="rId13">
            <a:duotone>
              <a:prstClr val="black"/>
              <a:srgbClr val="002060">
                <a:tint val="45000"/>
                <a:satMod val="400000"/>
              </a:srgbClr>
            </a:duotone>
            <a:extLst>
              <a:ext uri="{28A0092B-C50C-407E-A947-70E740481C1C}">
                <a14:useLocalDpi xmlns:a14="http://schemas.microsoft.com/office/drawing/2010/main" val="0"/>
              </a:ext>
            </a:extLst>
          </a:blip>
          <a:srcRect/>
          <a:stretch>
            <a:fillRect/>
          </a:stretch>
        </p:blipFill>
        <p:spPr bwMode="auto">
          <a:xfrm>
            <a:off x="2130298" y="5011875"/>
            <a:ext cx="603084" cy="64313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EBDEBA4-3FDB-432C-829D-DE99344E1161}"/>
              </a:ext>
            </a:extLst>
          </p:cNvPr>
          <p:cNvSpPr>
            <a:spLocks noGrp="1"/>
          </p:cNvSpPr>
          <p:nvPr>
            <p:ph type="sldNum" sz="quarter" idx="12"/>
          </p:nvPr>
        </p:nvSpPr>
        <p:spPr/>
        <p:txBody>
          <a:bodyPr/>
          <a:lstStyle/>
          <a:p>
            <a:fld id="{3877799C-1079-49AF-88F9-637B39F437C0}"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7090" name="Title 1">
            <a:extLst>
              <a:ext uri="{FF2B5EF4-FFF2-40B4-BE49-F238E27FC236}">
                <a16:creationId xmlns:a16="http://schemas.microsoft.com/office/drawing/2014/main" id="{C4AC1028-C9A7-48ED-89FA-E1D900BF3CB0}"/>
              </a:ext>
            </a:extLst>
          </p:cNvPr>
          <p:cNvSpPr>
            <a:spLocks noGrp="1"/>
          </p:cNvSpPr>
          <p:nvPr>
            <p:ph type="title"/>
          </p:nvPr>
        </p:nvSpPr>
        <p:spPr>
          <a:xfrm>
            <a:off x="461168" y="152400"/>
            <a:ext cx="11345863" cy="762000"/>
          </a:xfrm>
        </p:spPr>
        <p:txBody>
          <a:bodyPr>
            <a:normAutofit/>
          </a:bodyPr>
          <a:lstStyle/>
          <a:p>
            <a:pPr algn="ctr"/>
            <a:r>
              <a:rPr lang="en-US" altLang="en-US" sz="4000" dirty="0">
                <a:solidFill>
                  <a:srgbClr val="5959FC"/>
                </a:solidFill>
                <a:latin typeface="+mn-lt"/>
              </a:rPr>
              <a:t>Estimand</a:t>
            </a:r>
          </a:p>
        </p:txBody>
      </p:sp>
      <p:pic>
        <p:nvPicPr>
          <p:cNvPr id="217091" name="Content Placeholder 3">
            <a:extLst>
              <a:ext uri="{FF2B5EF4-FFF2-40B4-BE49-F238E27FC236}">
                <a16:creationId xmlns:a16="http://schemas.microsoft.com/office/drawing/2014/main" id="{D77EA879-7417-48EA-8EB7-5A262B81CB4D}"/>
              </a:ext>
            </a:extLst>
          </p:cNvPr>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981200" y="4848035"/>
            <a:ext cx="8610600" cy="1538288"/>
          </a:xfrm>
        </p:spPr>
      </p:pic>
      <p:pic>
        <p:nvPicPr>
          <p:cNvPr id="217092" name="Picture 2">
            <a:extLst>
              <a:ext uri="{FF2B5EF4-FFF2-40B4-BE49-F238E27FC236}">
                <a16:creationId xmlns:a16="http://schemas.microsoft.com/office/drawing/2014/main" id="{49B18DBD-8499-4FE7-BDAF-7020B821ABF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57400" y="3508312"/>
            <a:ext cx="84582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Picture 4">
            <a:extLst>
              <a:ext uri="{FF2B5EF4-FFF2-40B4-BE49-F238E27FC236}">
                <a16:creationId xmlns:a16="http://schemas.microsoft.com/office/drawing/2014/main" id="{9F3AEB86-CDBF-4F59-9912-3DA1A2688F3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796989"/>
            <a:ext cx="96774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0C87040-D834-422B-99E8-F4D0616EF91B}"/>
              </a:ext>
            </a:extLst>
          </p:cNvPr>
          <p:cNvSpPr>
            <a:spLocks noGrp="1"/>
          </p:cNvSpPr>
          <p:nvPr>
            <p:ph type="sldNum" sz="quarter" idx="12"/>
          </p:nvPr>
        </p:nvSpPr>
        <p:spPr/>
        <p:txBody>
          <a:bodyPr/>
          <a:lstStyle/>
          <a:p>
            <a:fld id="{3877799C-1079-49AF-88F9-637B39F437C0}" type="slidenum">
              <a:rPr lang="en-US" smtClean="0"/>
              <a:t>60</a:t>
            </a:fld>
            <a:endParaRPr lang="en-US"/>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8114" name="Title 1">
            <a:extLst>
              <a:ext uri="{FF2B5EF4-FFF2-40B4-BE49-F238E27FC236}">
                <a16:creationId xmlns:a16="http://schemas.microsoft.com/office/drawing/2014/main" id="{E2A75482-7F5F-4811-A343-68D5E5E11A71}"/>
              </a:ext>
            </a:extLst>
          </p:cNvPr>
          <p:cNvSpPr>
            <a:spLocks noGrp="1"/>
          </p:cNvSpPr>
          <p:nvPr>
            <p:ph type="title"/>
          </p:nvPr>
        </p:nvSpPr>
        <p:spPr>
          <a:xfrm>
            <a:off x="1803400" y="381000"/>
            <a:ext cx="9654592" cy="666750"/>
          </a:xfrm>
        </p:spPr>
        <p:txBody>
          <a:bodyPr>
            <a:noAutofit/>
          </a:bodyPr>
          <a:lstStyle/>
          <a:p>
            <a:r>
              <a:rPr lang="en-US" altLang="en-US" sz="2800" dirty="0">
                <a:solidFill>
                  <a:srgbClr val="3333FF"/>
                </a:solidFill>
                <a:latin typeface="+mn-lt"/>
                <a:cs typeface="Times New Roman" panose="02020603050405020304" pitchFamily="18" charset="0"/>
              </a:rPr>
              <a:t>Pairwise PS-based stratification with two External Data Sources</a:t>
            </a:r>
          </a:p>
        </p:txBody>
      </p:sp>
      <p:pic>
        <p:nvPicPr>
          <p:cNvPr id="218115" name="Content Placeholder 3">
            <a:extLst>
              <a:ext uri="{FF2B5EF4-FFF2-40B4-BE49-F238E27FC236}">
                <a16:creationId xmlns:a16="http://schemas.microsoft.com/office/drawing/2014/main" id="{FFF41FB1-9844-43E8-8B53-8A3DE4E272D8}"/>
              </a:ext>
            </a:extLst>
          </p:cNvPr>
          <p:cNvPicPr>
            <a:picLocks noGrp="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286000" y="1692275"/>
            <a:ext cx="7543800" cy="4130675"/>
          </a:xfrm>
        </p:spPr>
      </p:pic>
      <p:sp>
        <p:nvSpPr>
          <p:cNvPr id="2" name="Slide Number Placeholder 1">
            <a:extLst>
              <a:ext uri="{FF2B5EF4-FFF2-40B4-BE49-F238E27FC236}">
                <a16:creationId xmlns:a16="http://schemas.microsoft.com/office/drawing/2014/main" id="{66744EF4-167A-4D16-A0D0-67CFEADC968C}"/>
              </a:ext>
            </a:extLst>
          </p:cNvPr>
          <p:cNvSpPr>
            <a:spLocks noGrp="1"/>
          </p:cNvSpPr>
          <p:nvPr>
            <p:ph type="sldNum" sz="quarter" idx="12"/>
          </p:nvPr>
        </p:nvSpPr>
        <p:spPr/>
        <p:txBody>
          <a:bodyPr/>
          <a:lstStyle/>
          <a:p>
            <a:fld id="{3877799C-1079-49AF-88F9-637B39F437C0}"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9138" name="Title 1">
            <a:extLst>
              <a:ext uri="{FF2B5EF4-FFF2-40B4-BE49-F238E27FC236}">
                <a16:creationId xmlns:a16="http://schemas.microsoft.com/office/drawing/2014/main" id="{4D909507-0607-4AB4-8B89-4113716550F4}"/>
              </a:ext>
            </a:extLst>
          </p:cNvPr>
          <p:cNvSpPr>
            <a:spLocks noGrp="1"/>
          </p:cNvSpPr>
          <p:nvPr>
            <p:ph type="title"/>
          </p:nvPr>
        </p:nvSpPr>
        <p:spPr>
          <a:xfrm>
            <a:off x="357155" y="179388"/>
            <a:ext cx="11345863" cy="925512"/>
          </a:xfrm>
        </p:spPr>
        <p:txBody>
          <a:bodyPr/>
          <a:lstStyle/>
          <a:p>
            <a:pPr algn="ctr"/>
            <a:r>
              <a:rPr lang="en-US" altLang="en-US" sz="3600" dirty="0">
                <a:solidFill>
                  <a:srgbClr val="5959FC"/>
                </a:solidFill>
                <a:latin typeface="+mn-lt"/>
              </a:rPr>
              <a:t>A Similarity Measure</a:t>
            </a:r>
          </a:p>
        </p:txBody>
      </p:sp>
      <p:sp>
        <p:nvSpPr>
          <p:cNvPr id="219139" name="Content Placeholder 2">
            <a:extLst>
              <a:ext uri="{FF2B5EF4-FFF2-40B4-BE49-F238E27FC236}">
                <a16:creationId xmlns:a16="http://schemas.microsoft.com/office/drawing/2014/main" id="{AC63B21C-A72E-4554-AA13-122013DE27DC}"/>
              </a:ext>
            </a:extLst>
          </p:cNvPr>
          <p:cNvSpPr>
            <a:spLocks noGrp="1"/>
          </p:cNvSpPr>
          <p:nvPr>
            <p:ph idx="1"/>
          </p:nvPr>
        </p:nvSpPr>
        <p:spPr>
          <a:xfrm>
            <a:off x="2133600" y="1752600"/>
            <a:ext cx="8229600" cy="5143500"/>
          </a:xfrm>
        </p:spPr>
        <p:txBody>
          <a:bodyPr/>
          <a:lstStyle/>
          <a:p>
            <a:pPr marL="0" indent="0">
              <a:buFont typeface="Arial" panose="020B0604020202020204" pitchFamily="34" charset="0"/>
              <a:buNone/>
            </a:pPr>
            <a:r>
              <a:rPr lang="en-US" altLang="en-US" sz="2000"/>
              <a:t> </a:t>
            </a:r>
            <a:endParaRPr lang="en-US" altLang="en-US" sz="4400"/>
          </a:p>
        </p:txBody>
      </p:sp>
      <p:pic>
        <p:nvPicPr>
          <p:cNvPr id="219140" name="Picture 1">
            <a:extLst>
              <a:ext uri="{FF2B5EF4-FFF2-40B4-BE49-F238E27FC236}">
                <a16:creationId xmlns:a16="http://schemas.microsoft.com/office/drawing/2014/main" id="{F9283CEA-C796-41CE-8874-8F782A1F48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41599" y="4561114"/>
            <a:ext cx="7010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141" name="Picture 2">
            <a:extLst>
              <a:ext uri="{FF2B5EF4-FFF2-40B4-BE49-F238E27FC236}">
                <a16:creationId xmlns:a16="http://schemas.microsoft.com/office/drawing/2014/main" id="{C5977B31-B41D-4F69-9056-061166A4CE3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17812" y="1181100"/>
            <a:ext cx="68341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9142" name="Picture 3">
            <a:extLst>
              <a:ext uri="{FF2B5EF4-FFF2-40B4-BE49-F238E27FC236}">
                <a16:creationId xmlns:a16="http://schemas.microsoft.com/office/drawing/2014/main" id="{A4BA0477-E272-4D74-8602-76251CD084D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58306" y="2705100"/>
            <a:ext cx="658018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5904EA5-0222-42F0-AF45-6E9E0A6FF63D}"/>
              </a:ext>
            </a:extLst>
          </p:cNvPr>
          <p:cNvSpPr>
            <a:spLocks noGrp="1"/>
          </p:cNvSpPr>
          <p:nvPr>
            <p:ph type="sldNum" sz="quarter" idx="12"/>
          </p:nvPr>
        </p:nvSpPr>
        <p:spPr/>
        <p:txBody>
          <a:bodyPr/>
          <a:lstStyle/>
          <a:p>
            <a:fld id="{3877799C-1079-49AF-88F9-637B39F437C0}" type="slidenum">
              <a:rPr lang="en-US" smtClean="0"/>
              <a:t>62</a:t>
            </a:fld>
            <a:endParaRPr lang="en-US"/>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0162" name="Title 1">
            <a:extLst>
              <a:ext uri="{FF2B5EF4-FFF2-40B4-BE49-F238E27FC236}">
                <a16:creationId xmlns:a16="http://schemas.microsoft.com/office/drawing/2014/main" id="{305096CE-BA4A-4BDB-BDCF-75B1463D088B}"/>
              </a:ext>
            </a:extLst>
          </p:cNvPr>
          <p:cNvSpPr>
            <a:spLocks noGrp="1" noChangeArrowheads="1"/>
          </p:cNvSpPr>
          <p:nvPr>
            <p:ph type="title"/>
          </p:nvPr>
        </p:nvSpPr>
        <p:spPr>
          <a:xfrm>
            <a:off x="838200" y="122237"/>
            <a:ext cx="10515600" cy="1062751"/>
          </a:xfrm>
        </p:spPr>
        <p:txBody>
          <a:bodyPr/>
          <a:lstStyle/>
          <a:p>
            <a:pPr algn="ctr"/>
            <a:r>
              <a:rPr lang="en-US" altLang="en-US" sz="2800" dirty="0">
                <a:solidFill>
                  <a:srgbClr val="5959FC"/>
                </a:solidFill>
                <a:latin typeface="+mn-lt"/>
              </a:rPr>
              <a:t>Fully Bayesian Approach</a:t>
            </a:r>
          </a:p>
        </p:txBody>
      </p:sp>
      <p:pic>
        <p:nvPicPr>
          <p:cNvPr id="220163" name="Content Placeholder 1">
            <a:extLst>
              <a:ext uri="{FF2B5EF4-FFF2-40B4-BE49-F238E27FC236}">
                <a16:creationId xmlns:a16="http://schemas.microsoft.com/office/drawing/2014/main" id="{05BA0096-69E6-40E6-8707-7A389BC1617E}"/>
              </a:ext>
            </a:extLst>
          </p:cNvPr>
          <p:cNvPicPr>
            <a:picLocks noGrp="1" noChangeAspect="1" noChangeArrowheads="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682"/>
          <a:stretch/>
        </p:blipFill>
        <p:spPr>
          <a:xfrm>
            <a:off x="2743200" y="1306286"/>
            <a:ext cx="6934200" cy="2469502"/>
          </a:xfrm>
        </p:spPr>
      </p:pic>
      <p:pic>
        <p:nvPicPr>
          <p:cNvPr id="220164" name="Picture 3">
            <a:extLst>
              <a:ext uri="{FF2B5EF4-FFF2-40B4-BE49-F238E27FC236}">
                <a16:creationId xmlns:a16="http://schemas.microsoft.com/office/drawing/2014/main" id="{47031888-1501-40B2-B5D5-15CB391CEE9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91606" y="4043266"/>
            <a:ext cx="70373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7536CAF-A360-4196-A95E-77D119EC7E16}"/>
              </a:ext>
            </a:extLst>
          </p:cNvPr>
          <p:cNvSpPr>
            <a:spLocks noGrp="1"/>
          </p:cNvSpPr>
          <p:nvPr>
            <p:ph type="sldNum" sz="quarter" idx="12"/>
          </p:nvPr>
        </p:nvSpPr>
        <p:spPr/>
        <p:txBody>
          <a:bodyPr/>
          <a:lstStyle/>
          <a:p>
            <a:fld id="{3877799C-1079-49AF-88F9-637B39F437C0}"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2210" name="Title 1">
            <a:extLst>
              <a:ext uri="{FF2B5EF4-FFF2-40B4-BE49-F238E27FC236}">
                <a16:creationId xmlns:a16="http://schemas.microsoft.com/office/drawing/2014/main" id="{FE0182BF-3D27-42FD-B4FE-3C0290D2DF73}"/>
              </a:ext>
            </a:extLst>
          </p:cNvPr>
          <p:cNvSpPr>
            <a:spLocks noGrp="1"/>
          </p:cNvSpPr>
          <p:nvPr>
            <p:ph type="title"/>
          </p:nvPr>
        </p:nvSpPr>
        <p:spPr>
          <a:xfrm>
            <a:off x="1803400" y="381000"/>
            <a:ext cx="8509000" cy="666750"/>
          </a:xfrm>
        </p:spPr>
        <p:txBody>
          <a:bodyPr/>
          <a:lstStyle/>
          <a:p>
            <a:pPr algn="ctr"/>
            <a:r>
              <a:rPr lang="en-US" altLang="en-US" sz="3600" dirty="0">
                <a:solidFill>
                  <a:srgbClr val="3333FF"/>
                </a:solidFill>
                <a:latin typeface="+mn-lt"/>
                <a:cs typeface="Times New Roman" panose="02020603050405020304" pitchFamily="18" charset="0"/>
              </a:rPr>
              <a:t>Acknowledgments</a:t>
            </a:r>
          </a:p>
        </p:txBody>
      </p:sp>
      <p:sp>
        <p:nvSpPr>
          <p:cNvPr id="222211" name="Content Placeholder 2">
            <a:extLst>
              <a:ext uri="{FF2B5EF4-FFF2-40B4-BE49-F238E27FC236}">
                <a16:creationId xmlns:a16="http://schemas.microsoft.com/office/drawing/2014/main" id="{5D237F67-3B00-49DA-97B3-D836E21440EB}"/>
              </a:ext>
            </a:extLst>
          </p:cNvPr>
          <p:cNvSpPr>
            <a:spLocks noGrp="1"/>
          </p:cNvSpPr>
          <p:nvPr>
            <p:ph idx="1"/>
          </p:nvPr>
        </p:nvSpPr>
        <p:spPr>
          <a:xfrm>
            <a:off x="2286000" y="1219200"/>
            <a:ext cx="7543800" cy="5076825"/>
          </a:xfrm>
        </p:spPr>
        <p:txBody>
          <a:bodyPr/>
          <a:lstStyle/>
          <a:p>
            <a:r>
              <a:rPr lang="en-US" altLang="en-US" sz="2800" dirty="0">
                <a:solidFill>
                  <a:srgbClr val="3333FF"/>
                </a:solidFill>
                <a:latin typeface="Times New Roman" panose="02020603050405020304" pitchFamily="18" charset="0"/>
                <a:cs typeface="Times New Roman" panose="02020603050405020304" pitchFamily="18" charset="0"/>
              </a:rPr>
              <a:t>DBS RWE Research Group</a:t>
            </a:r>
          </a:p>
          <a:p>
            <a:pPr lvl="1"/>
            <a:r>
              <a:rPr lang="en-US" altLang="en-US"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CDRH/OCEA / DBS</a:t>
            </a:r>
          </a:p>
          <a:p>
            <a:pPr lvl="2"/>
            <a:r>
              <a:rPr lang="en-US" altLang="en-US" dirty="0">
                <a:latin typeface="Times New Roman" panose="02020603050405020304" pitchFamily="18" charset="0"/>
                <a:cs typeface="Times New Roman" panose="02020603050405020304" pitchFamily="18" charset="0"/>
              </a:rPr>
              <a:t>Wei-Chen Chen, Ph.D. </a:t>
            </a:r>
          </a:p>
          <a:p>
            <a:pPr lvl="2"/>
            <a:r>
              <a:rPr lang="en-US" altLang="en-US" dirty="0">
                <a:latin typeface="Times New Roman" panose="02020603050405020304" pitchFamily="18" charset="0"/>
                <a:cs typeface="Times New Roman" panose="02020603050405020304" pitchFamily="18" charset="0"/>
              </a:rPr>
              <a:t>Heng Li, Ph.D.</a:t>
            </a:r>
          </a:p>
          <a:p>
            <a:pPr lvl="2"/>
            <a:r>
              <a:rPr lang="en-US" altLang="en-US" dirty="0">
                <a:latin typeface="Times New Roman" panose="02020603050405020304" pitchFamily="18" charset="0"/>
                <a:cs typeface="Times New Roman" panose="02020603050405020304" pitchFamily="18" charset="0"/>
              </a:rPr>
              <a:t>Nelson Lu, Ph.D.</a:t>
            </a:r>
          </a:p>
          <a:p>
            <a:pPr lvl="2"/>
            <a:r>
              <a:rPr lang="en-US" altLang="en-US" dirty="0">
                <a:latin typeface="Times New Roman" panose="02020603050405020304" pitchFamily="18" charset="0"/>
                <a:cs typeface="Times New Roman" panose="02020603050405020304" pitchFamily="18" charset="0"/>
              </a:rPr>
              <a:t>Changhong Song, Ph.D.</a:t>
            </a:r>
          </a:p>
          <a:p>
            <a:pPr lvl="2"/>
            <a:r>
              <a:rPr lang="en-US" altLang="en-US" dirty="0">
                <a:latin typeface="Times New Roman" panose="02020603050405020304" pitchFamily="18" charset="0"/>
                <a:cs typeface="Times New Roman" panose="02020603050405020304" pitchFamily="18" charset="0"/>
              </a:rPr>
              <a:t>Ram Tiwari, Ph.D.</a:t>
            </a:r>
          </a:p>
          <a:p>
            <a:pPr lvl="2"/>
            <a:r>
              <a:rPr lang="en-US" altLang="en-US" dirty="0" err="1">
                <a:latin typeface="Times New Roman" panose="02020603050405020304" pitchFamily="18" charset="0"/>
                <a:cs typeface="Times New Roman" panose="02020603050405020304" pitchFamily="18" charset="0"/>
              </a:rPr>
              <a:t>Yunling</a:t>
            </a:r>
            <a:r>
              <a:rPr lang="en-US" altLang="en-US" dirty="0">
                <a:latin typeface="Times New Roman" panose="02020603050405020304" pitchFamily="18" charset="0"/>
                <a:cs typeface="Times New Roman" panose="02020603050405020304" pitchFamily="18" charset="0"/>
              </a:rPr>
              <a:t> Xu, Ph.D.</a:t>
            </a:r>
          </a:p>
          <a:p>
            <a:pPr lvl="2"/>
            <a:r>
              <a:rPr lang="en-US" altLang="en-US" dirty="0">
                <a:latin typeface="Times New Roman" panose="02020603050405020304" pitchFamily="18" charset="0"/>
                <a:cs typeface="Times New Roman" panose="02020603050405020304" pitchFamily="18" charset="0"/>
              </a:rPr>
              <a:t>Lilly Yue, Ph.D.</a:t>
            </a:r>
          </a:p>
          <a:p>
            <a:pPr lvl="1"/>
            <a:r>
              <a:rPr lang="en-US" altLang="en-US" sz="2400" dirty="0">
                <a:latin typeface="Times New Roman" panose="02020603050405020304" pitchFamily="18" charset="0"/>
                <a:cs typeface="Times New Roman" panose="02020603050405020304" pitchFamily="18" charset="0"/>
              </a:rPr>
              <a:t>JHU: Chenguang Wang, Ph.D.</a:t>
            </a:r>
          </a:p>
          <a:p>
            <a:endParaRPr lang="en-US" altLang="en-US" sz="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39C2887-F7A4-4AEF-97D3-EFFC3153B934}"/>
              </a:ext>
            </a:extLst>
          </p:cNvPr>
          <p:cNvSpPr>
            <a:spLocks noGrp="1"/>
          </p:cNvSpPr>
          <p:nvPr>
            <p:ph type="sldNum" sz="quarter" idx="12"/>
          </p:nvPr>
        </p:nvSpPr>
        <p:spPr/>
        <p:txBody>
          <a:bodyPr/>
          <a:lstStyle/>
          <a:p>
            <a:fld id="{3877799C-1079-49AF-88F9-637B39F437C0}"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3234" name="Title 1">
            <a:extLst>
              <a:ext uri="{FF2B5EF4-FFF2-40B4-BE49-F238E27FC236}">
                <a16:creationId xmlns:a16="http://schemas.microsoft.com/office/drawing/2014/main" id="{784A7C9C-23F9-40B8-B921-E1661331E043}"/>
              </a:ext>
            </a:extLst>
          </p:cNvPr>
          <p:cNvSpPr>
            <a:spLocks noGrp="1"/>
          </p:cNvSpPr>
          <p:nvPr>
            <p:ph type="title"/>
          </p:nvPr>
        </p:nvSpPr>
        <p:spPr>
          <a:xfrm>
            <a:off x="2057400" y="457200"/>
            <a:ext cx="7772400" cy="762000"/>
          </a:xfrm>
        </p:spPr>
        <p:txBody>
          <a:bodyPr/>
          <a:lstStyle/>
          <a:p>
            <a:pPr algn="ctr"/>
            <a:r>
              <a:rPr lang="en-US" altLang="en-US" sz="3200" dirty="0">
                <a:solidFill>
                  <a:srgbClr val="3333FF"/>
                </a:solidFill>
                <a:latin typeface="+mn-lt"/>
                <a:cs typeface="Times New Roman" panose="02020603050405020304" pitchFamily="18" charset="0"/>
              </a:rPr>
              <a:t>Concluding Remarks</a:t>
            </a:r>
          </a:p>
        </p:txBody>
      </p:sp>
      <p:sp>
        <p:nvSpPr>
          <p:cNvPr id="183299" name="Content Placeholder 2">
            <a:extLst>
              <a:ext uri="{FF2B5EF4-FFF2-40B4-BE49-F238E27FC236}">
                <a16:creationId xmlns:a16="http://schemas.microsoft.com/office/drawing/2014/main" id="{EF10A85F-D9C5-4EE5-A908-09C98D439A2F}"/>
              </a:ext>
            </a:extLst>
          </p:cNvPr>
          <p:cNvSpPr>
            <a:spLocks noGrp="1" noChangeArrowheads="1"/>
          </p:cNvSpPr>
          <p:nvPr>
            <p:ph idx="1"/>
          </p:nvPr>
        </p:nvSpPr>
        <p:spPr>
          <a:xfrm>
            <a:off x="1066800" y="1371600"/>
            <a:ext cx="9601200" cy="4724400"/>
          </a:xfrm>
        </p:spPr>
        <p:txBody>
          <a:bodyPr/>
          <a:lstStyle/>
          <a:p>
            <a:pPr>
              <a:defRPr/>
            </a:pPr>
            <a:r>
              <a:rPr lang="en-US" altLang="en-US" sz="2400" dirty="0">
                <a:latin typeface="Times New Roman" panose="02020603050405020304" pitchFamily="18" charset="0"/>
                <a:cs typeface="Times New Roman" panose="02020603050405020304" pitchFamily="18" charset="0"/>
              </a:rPr>
              <a:t>High quality </a:t>
            </a:r>
            <a:r>
              <a:rPr lang="en-US" altLang="en-US" sz="2400" dirty="0">
                <a:solidFill>
                  <a:srgbClr val="3333FF"/>
                </a:solidFill>
                <a:latin typeface="Times New Roman" panose="02020603050405020304" pitchFamily="18" charset="0"/>
                <a:cs typeface="Times New Roman" panose="02020603050405020304" pitchFamily="18" charset="0"/>
              </a:rPr>
              <a:t>External Data </a:t>
            </a:r>
            <a:r>
              <a:rPr lang="en-US" altLang="en-US" sz="2400" dirty="0">
                <a:latin typeface="Times New Roman" panose="02020603050405020304" pitchFamily="18" charset="0"/>
                <a:cs typeface="Times New Roman" panose="02020603050405020304" pitchFamily="18" charset="0"/>
              </a:rPr>
              <a:t>have potential to play an important role to support regulatory decisions. </a:t>
            </a:r>
          </a:p>
          <a:p>
            <a:pPr>
              <a:buFontTx/>
              <a:buNone/>
              <a:defRPr/>
            </a:pPr>
            <a:endParaRPr lang="en-US" altLang="en-US" sz="800" dirty="0">
              <a:latin typeface="Times New Roman" panose="02020603050405020304" pitchFamily="18" charset="0"/>
              <a:cs typeface="Times New Roman" panose="02020603050405020304" pitchFamily="18" charset="0"/>
            </a:endParaRPr>
          </a:p>
          <a:p>
            <a:pPr>
              <a:defRPr/>
            </a:pPr>
            <a:r>
              <a:rPr lang="en-US" altLang="zh-CN" sz="2400" dirty="0">
                <a:latin typeface="Times New Roman" panose="02020603050405020304" pitchFamily="18" charset="0"/>
                <a:cs typeface="Times New Roman" panose="02020603050405020304" pitchFamily="18" charset="0"/>
              </a:rPr>
              <a:t>Novel statistical methodology c</a:t>
            </a:r>
            <a:r>
              <a:rPr lang="en-US" sz="2400" dirty="0">
                <a:latin typeface="Times New Roman" panose="02020603050405020304" pitchFamily="18" charset="0"/>
                <a:cs typeface="Times New Roman" panose="02020603050405020304" pitchFamily="18" charset="0"/>
              </a:rPr>
              <a:t>an help streamline clinical evidence generation in TPLC for medical devices.</a:t>
            </a:r>
          </a:p>
          <a:p>
            <a:pPr>
              <a:defRPr/>
            </a:pPr>
            <a:endParaRPr lang="en-US" altLang="en-US" sz="8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Propensity score-based approaches can be applied to incorporate </a:t>
            </a:r>
            <a:r>
              <a:rPr lang="en-US" sz="2400" dirty="0">
                <a:solidFill>
                  <a:srgbClr val="3333FF"/>
                </a:solidFill>
                <a:latin typeface="Times New Roman" panose="02020603050405020304" pitchFamily="18" charset="0"/>
                <a:cs typeface="Times New Roman" panose="02020603050405020304" pitchFamily="18" charset="0"/>
              </a:rPr>
              <a:t>External Data </a:t>
            </a:r>
            <a:r>
              <a:rPr lang="en-US" sz="2400" dirty="0">
                <a:latin typeface="Times New Roman" panose="02020603050405020304" pitchFamily="18" charset="0"/>
                <a:cs typeface="Times New Roman" panose="02020603050405020304" pitchFamily="18" charset="0"/>
              </a:rPr>
              <a:t>for </a:t>
            </a:r>
            <a:r>
              <a:rPr lang="en-US" sz="2400" dirty="0">
                <a:solidFill>
                  <a:srgbClr val="3333FF"/>
                </a:solidFill>
                <a:latin typeface="Times New Roman" panose="02020603050405020304" pitchFamily="18" charset="0"/>
                <a:cs typeface="Times New Roman" panose="02020603050405020304" pitchFamily="18" charset="0"/>
              </a:rPr>
              <a:t>prospective investigational</a:t>
            </a:r>
            <a:r>
              <a:rPr lang="en-US" sz="2400" dirty="0">
                <a:latin typeface="Times New Roman" panose="02020603050405020304" pitchFamily="18" charset="0"/>
                <a:cs typeface="Times New Roman" panose="02020603050405020304" pitchFamily="18" charset="0"/>
              </a:rPr>
              <a:t> clinical  studies in both pre-market and post-market settings</a:t>
            </a:r>
          </a:p>
          <a:p>
            <a:pPr lvl="1">
              <a:defRPr/>
            </a:pPr>
            <a:r>
              <a:rPr lang="en-US" altLang="en-US" sz="2000" dirty="0">
                <a:latin typeface="Times New Roman" panose="02020603050405020304" pitchFamily="18" charset="0"/>
                <a:cs typeface="Times New Roman" panose="02020603050405020304" pitchFamily="18" charset="0"/>
              </a:rPr>
              <a:t>Propensity score methodology used to </a:t>
            </a:r>
            <a:r>
              <a:rPr lang="en-US" sz="2000" dirty="0">
                <a:latin typeface="Times New Roman" panose="02020603050405020304" pitchFamily="18" charset="0"/>
                <a:cs typeface="Times New Roman" panose="02020603050405020304" pitchFamily="18" charset="0"/>
              </a:rPr>
              <a:t>construct a control group from </a:t>
            </a:r>
            <a:r>
              <a:rPr lang="en-US" sz="2000" dirty="0">
                <a:solidFill>
                  <a:srgbClr val="3333FF"/>
                </a:solidFill>
                <a:latin typeface="Times New Roman" panose="02020603050405020304" pitchFamily="18" charset="0"/>
                <a:cs typeface="Times New Roman" panose="02020603050405020304" pitchFamily="18" charset="0"/>
              </a:rPr>
              <a:t>External Data </a:t>
            </a:r>
            <a:r>
              <a:rPr lang="en-US" sz="2000" dirty="0">
                <a:latin typeface="Times New Roman" panose="02020603050405020304" pitchFamily="18" charset="0"/>
                <a:cs typeface="Times New Roman" panose="02020603050405020304" pitchFamily="18" charset="0"/>
              </a:rPr>
              <a:t>in a comparative study.</a:t>
            </a:r>
            <a:endParaRPr lang="en-US" altLang="en-US" sz="2000" dirty="0">
              <a:latin typeface="Times New Roman" panose="02020603050405020304" pitchFamily="18" charset="0"/>
              <a:cs typeface="Times New Roman" panose="02020603050405020304" pitchFamily="18" charset="0"/>
            </a:endParaRPr>
          </a:p>
          <a:p>
            <a:pPr lvl="1">
              <a:defRPr/>
            </a:pPr>
            <a:r>
              <a:rPr lang="en-US" altLang="en-US" sz="2000" dirty="0">
                <a:latin typeface="Times New Roman" panose="02020603050405020304" pitchFamily="18" charset="0"/>
                <a:cs typeface="Times New Roman" panose="02020603050405020304" pitchFamily="18" charset="0"/>
              </a:rPr>
              <a:t>Propensity score-integrated approaches used to augment prospective clinical studies (1-arm or 2-arm) with </a:t>
            </a:r>
            <a:r>
              <a:rPr lang="en-US" sz="2000" dirty="0">
                <a:solidFill>
                  <a:srgbClr val="3333FF"/>
                </a:solidFill>
                <a:latin typeface="Times New Roman" panose="02020603050405020304" pitchFamily="18" charset="0"/>
                <a:cs typeface="Times New Roman" panose="02020603050405020304" pitchFamily="18" charset="0"/>
              </a:rPr>
              <a:t>External Data</a:t>
            </a:r>
            <a:r>
              <a:rPr lang="en-US" altLang="en-US" sz="2000" dirty="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defRPr/>
            </a:pPr>
            <a:endParaRPr lang="en-US" altLang="en-US"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altLang="en-US" sz="2400" dirty="0"/>
          </a:p>
        </p:txBody>
      </p:sp>
      <p:sp>
        <p:nvSpPr>
          <p:cNvPr id="2" name="Slide Number Placeholder 1">
            <a:extLst>
              <a:ext uri="{FF2B5EF4-FFF2-40B4-BE49-F238E27FC236}">
                <a16:creationId xmlns:a16="http://schemas.microsoft.com/office/drawing/2014/main" id="{885A800D-5251-46C6-8B80-858843571D83}"/>
              </a:ext>
            </a:extLst>
          </p:cNvPr>
          <p:cNvSpPr>
            <a:spLocks noGrp="1"/>
          </p:cNvSpPr>
          <p:nvPr>
            <p:ph type="sldNum" sz="quarter" idx="12"/>
          </p:nvPr>
        </p:nvSpPr>
        <p:spPr/>
        <p:txBody>
          <a:bodyPr/>
          <a:lstStyle/>
          <a:p>
            <a:fld id="{3877799C-1079-49AF-88F9-637B39F437C0}"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5282" name="Title 1">
            <a:extLst>
              <a:ext uri="{FF2B5EF4-FFF2-40B4-BE49-F238E27FC236}">
                <a16:creationId xmlns:a16="http://schemas.microsoft.com/office/drawing/2014/main" id="{5F5F23D8-97A1-456B-9A62-1702EA370362}"/>
              </a:ext>
            </a:extLst>
          </p:cNvPr>
          <p:cNvSpPr>
            <a:spLocks noGrp="1"/>
          </p:cNvSpPr>
          <p:nvPr>
            <p:ph type="title"/>
          </p:nvPr>
        </p:nvSpPr>
        <p:spPr>
          <a:xfrm>
            <a:off x="1841500" y="520700"/>
            <a:ext cx="8509000" cy="588963"/>
          </a:xfrm>
        </p:spPr>
        <p:txBody>
          <a:bodyPr/>
          <a:lstStyle/>
          <a:p>
            <a:pPr algn="ctr"/>
            <a:r>
              <a:rPr lang="en-US" altLang="en-US" sz="3200" dirty="0">
                <a:solidFill>
                  <a:srgbClr val="3333FF"/>
                </a:solidFill>
                <a:latin typeface="+mn-lt"/>
                <a:cs typeface="Times New Roman" panose="02020603050405020304" pitchFamily="18" charset="0"/>
              </a:rPr>
              <a:t>Additional References</a:t>
            </a:r>
          </a:p>
        </p:txBody>
      </p:sp>
      <p:sp>
        <p:nvSpPr>
          <p:cNvPr id="96259" name="Content Placeholder 2">
            <a:extLst>
              <a:ext uri="{FF2B5EF4-FFF2-40B4-BE49-F238E27FC236}">
                <a16:creationId xmlns:a16="http://schemas.microsoft.com/office/drawing/2014/main" id="{03DBF344-854F-49B1-A8AC-82955F2AE484}"/>
              </a:ext>
            </a:extLst>
          </p:cNvPr>
          <p:cNvSpPr>
            <a:spLocks noGrp="1"/>
          </p:cNvSpPr>
          <p:nvPr>
            <p:ph idx="1"/>
          </p:nvPr>
        </p:nvSpPr>
        <p:spPr>
          <a:xfrm>
            <a:off x="838200" y="1109663"/>
            <a:ext cx="10515600" cy="5595937"/>
          </a:xfrm>
        </p:spPr>
        <p:txBody>
          <a:bodyPr/>
          <a:lstStyle/>
          <a:p>
            <a:pPr>
              <a:defRPr/>
            </a:pPr>
            <a:r>
              <a:rPr lang="en-US" sz="1800" dirty="0">
                <a:latin typeface="Times New Roman" panose="02020603050405020304" pitchFamily="18" charset="0"/>
                <a:cs typeface="Times New Roman" panose="02020603050405020304" pitchFamily="18" charset="0"/>
              </a:rPr>
              <a:t>Li, H., Mukhi, V., Lu, N., Xu, Y., Yue, L. (2016). A Note on Good Practice of Objective Propensity Score Design for Premarket Nonrandomized Medical Device Studies with an Example, </a:t>
            </a:r>
            <a:r>
              <a:rPr lang="en-US" sz="1800" i="1" dirty="0">
                <a:latin typeface="Times New Roman" panose="02020603050405020304" pitchFamily="18" charset="0"/>
                <a:cs typeface="Times New Roman" panose="02020603050405020304" pitchFamily="18" charset="0"/>
              </a:rPr>
              <a:t>Statistics in Biopharmaceutical Research. </a:t>
            </a:r>
            <a:r>
              <a:rPr lang="en-US" sz="1800" b="1" i="1" dirty="0">
                <a:latin typeface="Times New Roman" panose="02020603050405020304" pitchFamily="18" charset="0"/>
                <a:cs typeface="Times New Roman" panose="02020603050405020304" pitchFamily="18" charset="0"/>
              </a:rPr>
              <a:t>8,</a:t>
            </a:r>
            <a:r>
              <a:rPr lang="en-US" sz="1800" i="1" dirty="0">
                <a:latin typeface="Times New Roman" panose="02020603050405020304" pitchFamily="18" charset="0"/>
                <a:cs typeface="Times New Roman" panose="02020603050405020304" pitchFamily="18" charset="0"/>
              </a:rPr>
              <a:t> 282-286.</a:t>
            </a:r>
            <a:endParaRPr lang="en-US" sz="1800" u="sng" dirty="0">
              <a:latin typeface="Times New Roman" panose="02020603050405020304" pitchFamily="18" charset="0"/>
              <a:cs typeface="Times New Roman" panose="02020603050405020304" pitchFamily="18" charset="0"/>
            </a:endParaRPr>
          </a:p>
          <a:p>
            <a:pPr>
              <a:defRPr/>
            </a:pPr>
            <a:r>
              <a:rPr lang="en-US" sz="1800" u="sng" dirty="0">
                <a:latin typeface="Times New Roman" panose="02020603050405020304" pitchFamily="18" charset="0"/>
                <a:cs typeface="Times New Roman" panose="02020603050405020304" pitchFamily="18" charset="0"/>
              </a:rPr>
              <a:t>Lu, N., Xu, Y. &amp; Yue, L.Q. (2019) Some considerations on design and analysis plan on a nonrandomized comparative study utilizing propensity score methodology for medical device premarket evaluation. </a:t>
            </a:r>
            <a:r>
              <a:rPr lang="en-US" sz="1800" i="1" u="sng" dirty="0">
                <a:latin typeface="Times New Roman" panose="02020603050405020304" pitchFamily="18" charset="0"/>
                <a:cs typeface="Times New Roman" panose="02020603050405020304" pitchFamily="18" charset="0"/>
              </a:rPr>
              <a:t>Statistics in Biopharmaceutical Research </a:t>
            </a:r>
            <a:r>
              <a:rPr lang="en-US" sz="1800" u="sng" dirty="0">
                <a:latin typeface="Times New Roman" panose="02020603050405020304" pitchFamily="18" charset="0"/>
                <a:cs typeface="Times New Roman" panose="02020603050405020304" pitchFamily="18" charset="0"/>
                <a:hlinkClick r:id="rId2"/>
              </a:rPr>
              <a:t>https://doi.org/10.1080/19466315.2019.1647873</a:t>
            </a:r>
            <a:r>
              <a:rPr lang="en-US" sz="1800" dirty="0">
                <a:latin typeface="Times New Roman" panose="02020603050405020304" pitchFamily="18" charset="0"/>
                <a:cs typeface="Times New Roman" panose="02020603050405020304" pitchFamily="18" charset="0"/>
              </a:rPr>
              <a:t>.</a:t>
            </a:r>
          </a:p>
          <a:p>
            <a:pPr>
              <a:defRPr/>
            </a:pPr>
            <a:r>
              <a:rPr lang="en-US" sz="1800" u="sng" dirty="0">
                <a:latin typeface="Times New Roman" panose="02020603050405020304" pitchFamily="18" charset="0"/>
                <a:cs typeface="Times New Roman" panose="02020603050405020304" pitchFamily="18" charset="0"/>
              </a:rPr>
              <a:t>Lu, N., Xu, Y., and Yue, L.Q. (2019) Some statistical considerations in design and analysis for nonrandomized comparative studies using existing data as controls for medical device premarket evaluation</a:t>
            </a:r>
            <a:r>
              <a:rPr lang="en-US" sz="1800" dirty="0">
                <a:latin typeface="Times New Roman" panose="02020603050405020304" pitchFamily="18" charset="0"/>
                <a:cs typeface="Times New Roman" panose="02020603050405020304" pitchFamily="18" charset="0"/>
              </a:rPr>
              <a:t>. A chapter in book “</a:t>
            </a:r>
            <a:r>
              <a:rPr lang="en-US" sz="1800" i="1" dirty="0">
                <a:latin typeface="Times New Roman" panose="02020603050405020304" pitchFamily="18" charset="0"/>
                <a:cs typeface="Times New Roman" panose="02020603050405020304" pitchFamily="18" charset="0"/>
              </a:rPr>
              <a:t>Contemporary Biostatistics with Biopharmaceutical Application</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Springer Nature</a:t>
            </a:r>
            <a:r>
              <a:rPr lang="en-US" sz="1800" dirty="0">
                <a:latin typeface="Times New Roman" panose="02020603050405020304" pitchFamily="18" charset="0"/>
                <a:cs typeface="Times New Roman" panose="02020603050405020304" pitchFamily="18" charset="0"/>
              </a:rPr>
              <a:t>, 271-284.</a:t>
            </a:r>
          </a:p>
          <a:p>
            <a:pPr>
              <a:defRPr/>
            </a:pPr>
            <a:r>
              <a:rPr lang="en-US" sz="1800" u="sng" dirty="0">
                <a:latin typeface="Times New Roman" panose="02020603050405020304" pitchFamily="18" charset="0"/>
                <a:cs typeface="Times New Roman" panose="02020603050405020304" pitchFamily="18" charset="0"/>
              </a:rPr>
              <a:t>Lu, N., Xu, Y. &amp; Yue, L.Q. (2019) Good statistical practice in utilizing real world data in a comparative study for premarket evaluation of medical devices</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Journal of Biopharmaceutical Statistics</a:t>
            </a:r>
            <a:r>
              <a:rPr lang="en-US" sz="1800" dirty="0">
                <a:latin typeface="Times New Roman" panose="02020603050405020304" pitchFamily="18" charset="0"/>
                <a:cs typeface="Times New Roman" panose="02020603050405020304" pitchFamily="18" charset="0"/>
              </a:rPr>
              <a:t>, 29(4), 580-591.</a:t>
            </a:r>
          </a:p>
          <a:p>
            <a:pPr>
              <a:defRPr/>
            </a:pPr>
            <a:r>
              <a:rPr lang="en-US" sz="1800" u="sng" dirty="0">
                <a:latin typeface="Times New Roman" panose="02020603050405020304" pitchFamily="18" charset="0"/>
                <a:cs typeface="Times New Roman" panose="02020603050405020304" pitchFamily="18" charset="0"/>
              </a:rPr>
              <a:t>Lu, N., Xu, Y. &amp; Yue, L.Q. (2018) Premarket applications: registries.  </a:t>
            </a:r>
            <a:r>
              <a:rPr lang="en-US" sz="1800" i="1" u="sng" dirty="0">
                <a:latin typeface="Times New Roman" panose="02020603050405020304" pitchFamily="18" charset="0"/>
                <a:cs typeface="Times New Roman" panose="02020603050405020304" pitchFamily="18" charset="0"/>
              </a:rPr>
              <a:t>Encyclopedia of Biopharmaceutical Statistics, Fourth Edition. Taylor &amp; Francis, New York</a:t>
            </a:r>
            <a:endParaRPr lang="en-US" sz="1800" dirty="0">
              <a:latin typeface="Times New Roman" panose="02020603050405020304" pitchFamily="18" charset="0"/>
              <a:cs typeface="Times New Roman" panose="02020603050405020304" pitchFamily="18" charset="0"/>
            </a:endParaRPr>
          </a:p>
          <a:p>
            <a:pPr>
              <a:defRPr/>
            </a:pPr>
            <a:r>
              <a:rPr lang="en-US" sz="1800" dirty="0">
                <a:latin typeface="Times New Roman" panose="02020603050405020304" pitchFamily="18" charset="0"/>
                <a:cs typeface="Times New Roman" panose="02020603050405020304" pitchFamily="18" charset="0"/>
              </a:rPr>
              <a:t>Xu, Y., Lu, N., Yue, L.Q., Tiwari, R. (2019). A Study Design for Augmenting the Control Group in a Randomized Controlled Trial: A Quality Process for Interaction Among Stakeholders. </a:t>
            </a:r>
            <a:r>
              <a:rPr lang="en-US" sz="1800" i="1" dirty="0">
                <a:latin typeface="Times New Roman" panose="02020603050405020304" pitchFamily="18" charset="0"/>
                <a:cs typeface="Times New Roman" panose="02020603050405020304" pitchFamily="18" charset="0"/>
              </a:rPr>
              <a:t>Therapeutic Innovation &amp; Regulatory Science.</a:t>
            </a:r>
          </a:p>
          <a:p>
            <a:pPr>
              <a:defRPr/>
            </a:pPr>
            <a:r>
              <a:rPr lang="en-US" sz="1800" dirty="0">
                <a:latin typeface="Times New Roman" panose="02020603050405020304" pitchFamily="18" charset="0"/>
                <a:cs typeface="Times New Roman" panose="02020603050405020304" pitchFamily="18" charset="0"/>
              </a:rPr>
              <a:t>Chen, M.H. and Ibrahim J.G. (2000). Power prior distributions for regression models. </a:t>
            </a:r>
            <a:r>
              <a:rPr lang="en-US" sz="1800" i="1" dirty="0">
                <a:latin typeface="Times New Roman" panose="02020603050405020304" pitchFamily="18" charset="0"/>
                <a:cs typeface="Times New Roman" panose="02020603050405020304" pitchFamily="18" charset="0"/>
              </a:rPr>
              <a:t>Stat. Science </a:t>
            </a:r>
            <a:r>
              <a:rPr lang="en-US" sz="1800" dirty="0">
                <a:latin typeface="Times New Roman" panose="02020603050405020304" pitchFamily="18" charset="0"/>
                <a:cs typeface="Times New Roman" panose="02020603050405020304" pitchFamily="18" charset="0"/>
              </a:rPr>
              <a:t>15 (</a:t>
            </a:r>
            <a:r>
              <a:rPr lang="en-US" sz="1800">
                <a:latin typeface="Times New Roman" panose="02020603050405020304" pitchFamily="18" charset="0"/>
                <a:cs typeface="Times New Roman" panose="02020603050405020304" pitchFamily="18" charset="0"/>
              </a:rPr>
              <a:t>1), 46-60. </a:t>
            </a:r>
            <a:endParaRPr lang="en-US" sz="1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dirty="0"/>
          </a:p>
          <a:p>
            <a:pPr>
              <a:defRPr/>
            </a:pPr>
            <a:endParaRPr lang="en-US" altLang="en-US" dirty="0"/>
          </a:p>
        </p:txBody>
      </p:sp>
      <p:sp>
        <p:nvSpPr>
          <p:cNvPr id="2" name="Slide Number Placeholder 1">
            <a:extLst>
              <a:ext uri="{FF2B5EF4-FFF2-40B4-BE49-F238E27FC236}">
                <a16:creationId xmlns:a16="http://schemas.microsoft.com/office/drawing/2014/main" id="{1DB588FE-D801-4229-B7B8-214FF4C07DA4}"/>
              </a:ext>
            </a:extLst>
          </p:cNvPr>
          <p:cNvSpPr>
            <a:spLocks noGrp="1"/>
          </p:cNvSpPr>
          <p:nvPr>
            <p:ph type="sldNum" sz="quarter" idx="12"/>
          </p:nvPr>
        </p:nvSpPr>
        <p:spPr/>
        <p:txBody>
          <a:bodyPr/>
          <a:lstStyle/>
          <a:p>
            <a:fld id="{3877799C-1079-49AF-88F9-637B39F437C0}"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6306" name="Title 1">
            <a:extLst>
              <a:ext uri="{FF2B5EF4-FFF2-40B4-BE49-F238E27FC236}">
                <a16:creationId xmlns:a16="http://schemas.microsoft.com/office/drawing/2014/main" id="{F47CDA63-47C6-45BE-8123-31FDB1FBE2A0}"/>
              </a:ext>
            </a:extLst>
          </p:cNvPr>
          <p:cNvSpPr>
            <a:spLocks noGrp="1"/>
          </p:cNvSpPr>
          <p:nvPr>
            <p:ph type="title"/>
          </p:nvPr>
        </p:nvSpPr>
        <p:spPr>
          <a:xfrm>
            <a:off x="1841500" y="520700"/>
            <a:ext cx="8509000" cy="588963"/>
          </a:xfrm>
        </p:spPr>
        <p:txBody>
          <a:bodyPr/>
          <a:lstStyle/>
          <a:p>
            <a:pPr algn="ctr"/>
            <a:r>
              <a:rPr lang="en-US" altLang="en-US" sz="3200" dirty="0">
                <a:solidFill>
                  <a:srgbClr val="3333FF"/>
                </a:solidFill>
                <a:latin typeface="+mn-lt"/>
                <a:cs typeface="Times New Roman" panose="02020603050405020304" pitchFamily="18" charset="0"/>
              </a:rPr>
              <a:t>Additional References (Cont.)</a:t>
            </a:r>
          </a:p>
        </p:txBody>
      </p:sp>
      <p:sp>
        <p:nvSpPr>
          <p:cNvPr id="96259" name="Content Placeholder 2">
            <a:extLst>
              <a:ext uri="{FF2B5EF4-FFF2-40B4-BE49-F238E27FC236}">
                <a16:creationId xmlns:a16="http://schemas.microsoft.com/office/drawing/2014/main" id="{03DBF344-854F-49B1-A8AC-82955F2AE484}"/>
              </a:ext>
            </a:extLst>
          </p:cNvPr>
          <p:cNvSpPr>
            <a:spLocks noGrp="1"/>
          </p:cNvSpPr>
          <p:nvPr>
            <p:ph idx="1"/>
          </p:nvPr>
        </p:nvSpPr>
        <p:spPr>
          <a:xfrm>
            <a:off x="685800" y="1295400"/>
            <a:ext cx="10210800" cy="5000625"/>
          </a:xfrm>
        </p:spPr>
        <p:txBody>
          <a:bodyPr/>
          <a:lstStyle/>
          <a:p>
            <a:pPr>
              <a:defRPr/>
            </a:pPr>
            <a:r>
              <a:rPr lang="en-US" sz="1800" dirty="0">
                <a:latin typeface="Times New Roman" panose="02020603050405020304" pitchFamily="18" charset="0"/>
                <a:cs typeface="Times New Roman" panose="02020603050405020304" pitchFamily="18" charset="0"/>
              </a:rPr>
              <a:t>Yue, L.Q. (2018). </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Leveraging real-world evidence derived from patient registries for pre-market medical device regulatory decision-making, </a:t>
            </a:r>
            <a:r>
              <a:rPr lang="en-US" sz="1800" i="1" dirty="0">
                <a:latin typeface="Times New Roman" panose="02020603050405020304" pitchFamily="18" charset="0"/>
                <a:cs typeface="Times New Roman" panose="02020603050405020304" pitchFamily="18" charset="0"/>
              </a:rPr>
              <a:t>Statistics in Biopharmaceutical Research</a:t>
            </a:r>
            <a:r>
              <a:rPr lang="en-US" sz="1800" dirty="0">
                <a:latin typeface="Times New Roman" panose="02020603050405020304" pitchFamily="18" charset="0"/>
                <a:cs typeface="Times New Roman" panose="02020603050405020304" pitchFamily="18" charset="0"/>
              </a:rPr>
              <a:t>, 10(2), 98-103.</a:t>
            </a:r>
          </a:p>
          <a:p>
            <a:pPr>
              <a:defRPr/>
            </a:pPr>
            <a:r>
              <a:rPr lang="en-US" sz="1800" dirty="0">
                <a:latin typeface="Times New Roman" panose="02020603050405020304" pitchFamily="18" charset="0"/>
                <a:cs typeface="Times New Roman" panose="02020603050405020304" pitchFamily="18" charset="0"/>
              </a:rPr>
              <a:t>Yue, L.Q. and Li, H. (2018) Propensity Score: Methodology and Application to Clinical Studies. In S.C. Chow ed. </a:t>
            </a:r>
            <a:r>
              <a:rPr lang="en-US" sz="1800" i="1" dirty="0">
                <a:latin typeface="Times New Roman" panose="02020603050405020304" pitchFamily="18" charset="0"/>
                <a:cs typeface="Times New Roman" panose="02020603050405020304" pitchFamily="18" charset="0"/>
              </a:rPr>
              <a:t>Encyclopedia of Biopharmaceutical Statistics 4th Edition</a:t>
            </a:r>
            <a:r>
              <a:rPr lang="en-US" sz="1800" dirty="0">
                <a:latin typeface="Times New Roman" panose="02020603050405020304" pitchFamily="18" charset="0"/>
                <a:cs typeface="Times New Roman" panose="02020603050405020304" pitchFamily="18" charset="0"/>
              </a:rPr>
              <a:t>, Chapman and Hall/CRC. </a:t>
            </a:r>
          </a:p>
          <a:p>
            <a:pPr>
              <a:spcBef>
                <a:spcPts val="0"/>
              </a:spcBef>
              <a:spcAft>
                <a:spcPts val="0"/>
              </a:spcAft>
              <a:buFont typeface="Symbol" panose="05050102010706020507" pitchFamily="18" charset="2"/>
              <a:buChar char=""/>
              <a:tabLst>
                <a:tab pos="342900" algn="l"/>
              </a:tabLst>
              <a:defRPr/>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Yue, L., Campbell, G., Lu, N., Xu, Y., and Zuckerman, B. (2016). Utilizing National and International Registries to Enhance Pre-Market Medical Device Regulatory Evaluation, </a:t>
            </a:r>
            <a:r>
              <a:rPr lang="en-US" sz="18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Journal of Biopharmaceutical Statistics,</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26 (6),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1136-1145.</a:t>
            </a:r>
          </a:p>
          <a:p>
            <a:pPr>
              <a:spcBef>
                <a:spcPts val="0"/>
              </a:spcBef>
              <a:spcAft>
                <a:spcPts val="0"/>
              </a:spcAft>
              <a:buFont typeface="Symbol" panose="05050102010706020507" pitchFamily="18" charset="2"/>
              <a:buChar char=""/>
              <a:tabLst>
                <a:tab pos="342900" algn="l"/>
              </a:tabLst>
              <a:defRPr/>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Yue, L.Q., Lu, N. and Xu, Y.  (2014). Designing Pre-market Observational Comparative Studies Using Existing Data as Controls: Challenges and Opportunities, </a:t>
            </a:r>
            <a:r>
              <a:rPr lang="en-US" sz="1800" i="1" dirty="0">
                <a:latin typeface="Times New Roman" panose="02020603050405020304" pitchFamily="18" charset="0"/>
                <a:ea typeface="Times New Roman" panose="02020603050405020304" pitchFamily="18" charset="0"/>
                <a:cs typeface="Times New Roman" panose="02020603050405020304" pitchFamily="18" charset="0"/>
              </a:rPr>
              <a:t>Journal of Biopharmaceutical Statistics,</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24</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(5), 994-1010.</a:t>
            </a:r>
          </a:p>
          <a:p>
            <a:pPr>
              <a:spcBef>
                <a:spcPts val="0"/>
              </a:spcBef>
              <a:spcAft>
                <a:spcPts val="0"/>
              </a:spcAft>
              <a:buFont typeface="Symbol" panose="05050102010706020507" pitchFamily="18" charset="2"/>
              <a:buChar char=""/>
              <a:tabLst>
                <a:tab pos="342900" algn="l"/>
              </a:tabLst>
              <a:defRPr/>
            </a:pPr>
            <a:endParaRPr lang="en-US" sz="1800" dirty="0">
              <a:latin typeface="Courier"/>
              <a:ea typeface="Times New Roman" panose="02020603050405020304" pitchFamily="18" charset="0"/>
              <a:cs typeface="Times New Roman" panose="02020603050405020304" pitchFamily="18" charset="0"/>
            </a:endParaRPr>
          </a:p>
          <a:p>
            <a:pPr>
              <a:spcBef>
                <a:spcPts val="0"/>
              </a:spcBef>
              <a:spcAft>
                <a:spcPts val="0"/>
              </a:spcAft>
              <a:buFont typeface="Symbol" panose="05050102010706020507" pitchFamily="18" charset="2"/>
              <a:buChar char=""/>
              <a:tabLst>
                <a:tab pos="342900" algn="l"/>
              </a:tabLst>
              <a:defRPr/>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dirty="0"/>
          </a:p>
          <a:p>
            <a:pPr>
              <a:defRPr/>
            </a:pPr>
            <a:endParaRPr lang="en-US" altLang="en-US" dirty="0"/>
          </a:p>
        </p:txBody>
      </p:sp>
      <p:sp>
        <p:nvSpPr>
          <p:cNvPr id="2" name="Slide Number Placeholder 1">
            <a:extLst>
              <a:ext uri="{FF2B5EF4-FFF2-40B4-BE49-F238E27FC236}">
                <a16:creationId xmlns:a16="http://schemas.microsoft.com/office/drawing/2014/main" id="{3E2D52BB-6997-48ED-AAE3-485FB5412075}"/>
              </a:ext>
            </a:extLst>
          </p:cNvPr>
          <p:cNvSpPr>
            <a:spLocks noGrp="1"/>
          </p:cNvSpPr>
          <p:nvPr>
            <p:ph type="sldNum" sz="quarter" idx="12"/>
          </p:nvPr>
        </p:nvSpPr>
        <p:spPr/>
        <p:txBody>
          <a:bodyPr/>
          <a:lstStyle/>
          <a:p>
            <a:fld id="{3877799C-1079-49AF-88F9-637B39F437C0}"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7330" name="Title 1">
            <a:extLst>
              <a:ext uri="{FF2B5EF4-FFF2-40B4-BE49-F238E27FC236}">
                <a16:creationId xmlns:a16="http://schemas.microsoft.com/office/drawing/2014/main" id="{89C99A40-E316-4D21-A774-932ABE71692D}"/>
              </a:ext>
            </a:extLst>
          </p:cNvPr>
          <p:cNvSpPr>
            <a:spLocks noGrp="1"/>
          </p:cNvSpPr>
          <p:nvPr>
            <p:ph type="title"/>
          </p:nvPr>
        </p:nvSpPr>
        <p:spPr>
          <a:xfrm>
            <a:off x="609600" y="274638"/>
            <a:ext cx="10972800" cy="5059362"/>
          </a:xfrm>
        </p:spPr>
        <p:txBody>
          <a:bodyPr/>
          <a:lstStyle/>
          <a:p>
            <a:pPr algn="ctr"/>
            <a:r>
              <a:rPr lang="en-US" altLang="en-US" sz="4800" b="1" i="1" dirty="0">
                <a:solidFill>
                  <a:srgbClr val="3333FF"/>
                </a:solidFill>
                <a:latin typeface="+mn-lt"/>
                <a:cs typeface="Times New Roman" panose="02020603050405020304" pitchFamily="18" charset="0"/>
              </a:rPr>
              <a:t>Thank You!</a:t>
            </a:r>
            <a:endParaRPr lang="en-US" altLang="en-US" sz="4800" dirty="0">
              <a:latin typeface="+mn-lt"/>
            </a:endParaRPr>
          </a:p>
        </p:txBody>
      </p:sp>
      <p:sp>
        <p:nvSpPr>
          <p:cNvPr id="2" name="Slide Number Placeholder 1">
            <a:extLst>
              <a:ext uri="{FF2B5EF4-FFF2-40B4-BE49-F238E27FC236}">
                <a16:creationId xmlns:a16="http://schemas.microsoft.com/office/drawing/2014/main" id="{6D598F68-F1E9-463D-A280-F6198CB6D6BF}"/>
              </a:ext>
            </a:extLst>
          </p:cNvPr>
          <p:cNvSpPr>
            <a:spLocks noGrp="1"/>
          </p:cNvSpPr>
          <p:nvPr>
            <p:ph type="sldNum" sz="quarter" idx="12"/>
          </p:nvPr>
        </p:nvSpPr>
        <p:spPr/>
        <p:txBody>
          <a:bodyPr/>
          <a:lstStyle/>
          <a:p>
            <a:fld id="{3877799C-1079-49AF-88F9-637B39F437C0}"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8354" name="Title 1">
            <a:extLst>
              <a:ext uri="{FF2B5EF4-FFF2-40B4-BE49-F238E27FC236}">
                <a16:creationId xmlns:a16="http://schemas.microsoft.com/office/drawing/2014/main" id="{BD047F6B-D31C-4D66-8B15-51A59D6165F5}"/>
              </a:ext>
            </a:extLst>
          </p:cNvPr>
          <p:cNvSpPr>
            <a:spLocks noGrp="1"/>
          </p:cNvSpPr>
          <p:nvPr>
            <p:ph type="title"/>
          </p:nvPr>
        </p:nvSpPr>
        <p:spPr>
          <a:xfrm>
            <a:off x="1841500" y="412685"/>
            <a:ext cx="8509000" cy="925513"/>
          </a:xfrm>
        </p:spPr>
        <p:txBody>
          <a:bodyPr>
            <a:normAutofit/>
          </a:bodyPr>
          <a:lstStyle/>
          <a:p>
            <a:pPr algn="ctr"/>
            <a:r>
              <a:rPr lang="en-US" altLang="en-US" sz="4800" dirty="0">
                <a:solidFill>
                  <a:srgbClr val="3333FF"/>
                </a:solidFill>
                <a:latin typeface="+mn-lt"/>
                <a:cs typeface="Times New Roman" panose="02020603050405020304" pitchFamily="18" charset="0"/>
              </a:rPr>
              <a:t>Discussion Question</a:t>
            </a:r>
          </a:p>
        </p:txBody>
      </p:sp>
      <p:sp>
        <p:nvSpPr>
          <p:cNvPr id="228355" name="Content Placeholder 2">
            <a:extLst>
              <a:ext uri="{FF2B5EF4-FFF2-40B4-BE49-F238E27FC236}">
                <a16:creationId xmlns:a16="http://schemas.microsoft.com/office/drawing/2014/main" id="{7532F1AC-CA22-4E16-A2AC-A3C6081A0C14}"/>
              </a:ext>
            </a:extLst>
          </p:cNvPr>
          <p:cNvSpPr>
            <a:spLocks noGrp="1"/>
          </p:cNvSpPr>
          <p:nvPr>
            <p:ph idx="1"/>
          </p:nvPr>
        </p:nvSpPr>
        <p:spPr>
          <a:xfrm>
            <a:off x="485192" y="2528596"/>
            <a:ext cx="10916816" cy="3842074"/>
          </a:xfrm>
        </p:spPr>
        <p:txBody>
          <a:bodyPr/>
          <a:lstStyle/>
          <a:p>
            <a:pPr marL="0" indent="0" algn="ctr">
              <a:buFont typeface="Arial" panose="020B0604020202020204" pitchFamily="34" charset="0"/>
              <a:buNone/>
            </a:pPr>
            <a:r>
              <a:rPr lang="en-US" altLang="en-US" sz="4000" dirty="0">
                <a:cs typeface="Times New Roman" panose="02020603050405020304" pitchFamily="18" charset="0"/>
              </a:rPr>
              <a:t>How can we support you with use of </a:t>
            </a:r>
            <a:r>
              <a:rPr lang="en-US" altLang="en-US" sz="4000" dirty="0">
                <a:solidFill>
                  <a:srgbClr val="3333FF"/>
                </a:solidFill>
                <a:cs typeface="Times New Roman" panose="02020603050405020304" pitchFamily="18" charset="0"/>
              </a:rPr>
              <a:t>EEM Framework</a:t>
            </a:r>
            <a:r>
              <a:rPr lang="en-US" altLang="en-US" sz="4000" dirty="0">
                <a:cs typeface="Times New Roman" panose="02020603050405020304" pitchFamily="18" charset="0"/>
              </a:rPr>
              <a:t> in clinical evidence generation for regulatory decision-making?  </a:t>
            </a:r>
          </a:p>
        </p:txBody>
      </p:sp>
      <p:sp>
        <p:nvSpPr>
          <p:cNvPr id="2" name="Slide Number Placeholder 1">
            <a:extLst>
              <a:ext uri="{FF2B5EF4-FFF2-40B4-BE49-F238E27FC236}">
                <a16:creationId xmlns:a16="http://schemas.microsoft.com/office/drawing/2014/main" id="{0862EC0C-F5E0-403C-8A1D-8A327E51F97A}"/>
              </a:ext>
            </a:extLst>
          </p:cNvPr>
          <p:cNvSpPr>
            <a:spLocks noGrp="1"/>
          </p:cNvSpPr>
          <p:nvPr>
            <p:ph type="sldNum" sz="quarter" idx="12"/>
          </p:nvPr>
        </p:nvSpPr>
        <p:spPr/>
        <p:txBody>
          <a:bodyPr/>
          <a:lstStyle/>
          <a:p>
            <a:fld id="{3877799C-1079-49AF-88F9-637B39F437C0}"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EE581ED6-E6A7-4559-981F-1AEBF44E3F44}"/>
              </a:ext>
            </a:extLst>
          </p:cNvPr>
          <p:cNvSpPr>
            <a:spLocks noGrp="1"/>
          </p:cNvSpPr>
          <p:nvPr>
            <p:ph type="title"/>
          </p:nvPr>
        </p:nvSpPr>
        <p:spPr>
          <a:xfrm>
            <a:off x="325766" y="-12504"/>
            <a:ext cx="11006137" cy="925513"/>
          </a:xfrm>
        </p:spPr>
        <p:txBody>
          <a:bodyPr/>
          <a:lstStyle/>
          <a:p>
            <a:pPr algn="ctr"/>
            <a:r>
              <a:rPr lang="en-US" altLang="en-US" sz="2800" dirty="0">
                <a:solidFill>
                  <a:srgbClr val="3333FF"/>
                </a:solidFill>
              </a:rPr>
              <a:t>Collaborations with Medical Device Innovation Consortium (MDIC) </a:t>
            </a:r>
          </a:p>
        </p:txBody>
      </p:sp>
      <p:pic>
        <p:nvPicPr>
          <p:cNvPr id="135171" name="Content Placeholder 3">
            <a:extLst>
              <a:ext uri="{FF2B5EF4-FFF2-40B4-BE49-F238E27FC236}">
                <a16:creationId xmlns:a16="http://schemas.microsoft.com/office/drawing/2014/main" id="{41E195CE-E99E-4AF7-A052-9B6A700A4630}"/>
              </a:ext>
            </a:extLst>
          </p:cNvPr>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550987" y="913009"/>
            <a:ext cx="9090025" cy="5478462"/>
          </a:xfr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CD68E55-6618-4130-B186-BD8D3E93C4D5}"/>
                  </a:ext>
                </a:extLst>
              </p14:cNvPr>
              <p14:cNvContentPartPr/>
              <p14:nvPr/>
            </p14:nvContentPartPr>
            <p14:xfrm>
              <a:off x="3057195" y="1676070"/>
              <a:ext cx="360" cy="360"/>
            </p14:xfrm>
          </p:contentPart>
        </mc:Choice>
        <mc:Fallback xmlns="">
          <p:pic>
            <p:nvPicPr>
              <p:cNvPr id="2" name="Ink 1">
                <a:extLst>
                  <a:ext uri="{FF2B5EF4-FFF2-40B4-BE49-F238E27FC236}">
                    <a16:creationId xmlns:a16="http://schemas.microsoft.com/office/drawing/2014/main" id="{5CD68E55-6618-4130-B186-BD8D3E93C4D5}"/>
                  </a:ext>
                </a:extLst>
              </p:cNvPr>
              <p:cNvPicPr/>
              <p:nvPr/>
            </p:nvPicPr>
            <p:blipFill>
              <a:blip r:embed="rId5"/>
              <a:stretch>
                <a:fillRect/>
              </a:stretch>
            </p:blipFill>
            <p:spPr>
              <a:xfrm>
                <a:off x="3048195" y="16670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D15C319D-F5A8-4BBB-9A99-875DA4A0698A}"/>
                  </a:ext>
                </a:extLst>
              </p14:cNvPr>
              <p14:cNvContentPartPr/>
              <p14:nvPr/>
            </p14:nvContentPartPr>
            <p14:xfrm>
              <a:off x="5828835" y="3085830"/>
              <a:ext cx="360" cy="360"/>
            </p14:xfrm>
          </p:contentPart>
        </mc:Choice>
        <mc:Fallback xmlns="">
          <p:pic>
            <p:nvPicPr>
              <p:cNvPr id="3" name="Ink 2">
                <a:extLst>
                  <a:ext uri="{FF2B5EF4-FFF2-40B4-BE49-F238E27FC236}">
                    <a16:creationId xmlns:a16="http://schemas.microsoft.com/office/drawing/2014/main" id="{D15C319D-F5A8-4BBB-9A99-875DA4A0698A}"/>
                  </a:ext>
                </a:extLst>
              </p:cNvPr>
              <p:cNvPicPr/>
              <p:nvPr/>
            </p:nvPicPr>
            <p:blipFill>
              <a:blip r:embed="rId5"/>
              <a:stretch>
                <a:fillRect/>
              </a:stretch>
            </p:blipFill>
            <p:spPr>
              <a:xfrm>
                <a:off x="5819835" y="30768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876CDA2D-AF9A-4DEA-9D82-74E7F9067D55}"/>
                  </a:ext>
                </a:extLst>
              </p14:cNvPr>
              <p14:cNvContentPartPr/>
              <p14:nvPr/>
            </p14:nvContentPartPr>
            <p14:xfrm>
              <a:off x="9133995" y="3238110"/>
              <a:ext cx="360" cy="360"/>
            </p14:xfrm>
          </p:contentPart>
        </mc:Choice>
        <mc:Fallback xmlns="">
          <p:pic>
            <p:nvPicPr>
              <p:cNvPr id="4" name="Ink 3">
                <a:extLst>
                  <a:ext uri="{FF2B5EF4-FFF2-40B4-BE49-F238E27FC236}">
                    <a16:creationId xmlns:a16="http://schemas.microsoft.com/office/drawing/2014/main" id="{876CDA2D-AF9A-4DEA-9D82-74E7F9067D55}"/>
                  </a:ext>
                </a:extLst>
              </p:cNvPr>
              <p:cNvPicPr/>
              <p:nvPr/>
            </p:nvPicPr>
            <p:blipFill>
              <a:blip r:embed="rId5"/>
              <a:stretch>
                <a:fillRect/>
              </a:stretch>
            </p:blipFill>
            <p:spPr>
              <a:xfrm>
                <a:off x="9124995" y="3229110"/>
                <a:ext cx="18000" cy="18000"/>
              </a:xfrm>
              <a:prstGeom prst="rect">
                <a:avLst/>
              </a:prstGeom>
            </p:spPr>
          </p:pic>
        </mc:Fallback>
      </mc:AlternateContent>
      <p:sp>
        <p:nvSpPr>
          <p:cNvPr id="5" name="Slide Number Placeholder 4">
            <a:extLst>
              <a:ext uri="{FF2B5EF4-FFF2-40B4-BE49-F238E27FC236}">
                <a16:creationId xmlns:a16="http://schemas.microsoft.com/office/drawing/2014/main" id="{A4E9B524-6A44-4CCC-9D30-F609EE16A486}"/>
              </a:ext>
            </a:extLst>
          </p:cNvPr>
          <p:cNvSpPr>
            <a:spLocks noGrp="1"/>
          </p:cNvSpPr>
          <p:nvPr>
            <p:ph type="sldNum" sz="quarter" idx="12"/>
          </p:nvPr>
        </p:nvSpPr>
        <p:spPr/>
        <p:txBody>
          <a:bodyPr/>
          <a:lstStyle/>
          <a:p>
            <a:fld id="{3877799C-1079-49AF-88F9-637B39F437C0}"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897EBC2-896B-46B8-B8E7-BD55126E04EA}"/>
              </a:ext>
            </a:extLst>
          </p:cNvPr>
          <p:cNvSpPr>
            <a:spLocks noGrp="1"/>
          </p:cNvSpPr>
          <p:nvPr>
            <p:ph type="title"/>
          </p:nvPr>
        </p:nvSpPr>
        <p:spPr>
          <a:xfrm>
            <a:off x="1371600" y="111853"/>
            <a:ext cx="8509000" cy="1219200"/>
          </a:xfrm>
        </p:spPr>
        <p:txBody>
          <a:bodyPr>
            <a:normAutofit fontScale="90000"/>
          </a:bodyPr>
          <a:lstStyle/>
          <a:p>
            <a:pPr algn="ctr">
              <a:defRPr/>
            </a:pPr>
            <a:br>
              <a:rPr lang="en-US" altLang="en-US" sz="3200" dirty="0">
                <a:solidFill>
                  <a:srgbClr val="3333FF"/>
                </a:solidFill>
                <a:latin typeface="Times New Roman" panose="02020603050405020304" pitchFamily="18" charset="0"/>
                <a:cs typeface="Times New Roman" panose="02020603050405020304" pitchFamily="18" charset="0"/>
              </a:rPr>
            </a:br>
            <a:r>
              <a:rPr lang="en-US" altLang="en-US" sz="4000" dirty="0">
                <a:solidFill>
                  <a:srgbClr val="3333FF"/>
                </a:solidFill>
                <a:latin typeface="+mn-lt"/>
                <a:cs typeface="Times New Roman" panose="02020603050405020304" pitchFamily="18" charset="0"/>
              </a:rPr>
              <a:t>FDA Voice by Former Commissioner </a:t>
            </a:r>
            <a:br>
              <a:rPr lang="en-US" altLang="en-US" sz="4000" dirty="0">
                <a:solidFill>
                  <a:srgbClr val="3333FF"/>
                </a:solidFill>
                <a:latin typeface="+mn-lt"/>
                <a:cs typeface="Times New Roman" panose="02020603050405020304" pitchFamily="18" charset="0"/>
              </a:rPr>
            </a:br>
            <a:r>
              <a:rPr lang="en-US" altLang="en-US" sz="4000" dirty="0">
                <a:solidFill>
                  <a:srgbClr val="3333FF"/>
                </a:solidFill>
                <a:latin typeface="+mn-lt"/>
                <a:cs typeface="Times New Roman" panose="02020603050405020304" pitchFamily="18" charset="0"/>
              </a:rPr>
              <a:t>Scott Gottlieb, M.D.</a:t>
            </a:r>
            <a:br>
              <a:rPr lang="en-US" altLang="en-US" dirty="0"/>
            </a:br>
            <a:endParaRPr lang="en-US" altLang="en-US" sz="3200" dirty="0">
              <a:solidFill>
                <a:srgbClr val="3333FF"/>
              </a:solidFill>
              <a:latin typeface="Times New Roman" panose="02020603050405020304" pitchFamily="18" charset="0"/>
              <a:cs typeface="Times New Roman" panose="02020603050405020304" pitchFamily="18" charset="0"/>
            </a:endParaRPr>
          </a:p>
        </p:txBody>
      </p:sp>
      <p:pic>
        <p:nvPicPr>
          <p:cNvPr id="137219" name="Content Placeholder 4">
            <a:extLst>
              <a:ext uri="{FF2B5EF4-FFF2-40B4-BE49-F238E27FC236}">
                <a16:creationId xmlns:a16="http://schemas.microsoft.com/office/drawing/2014/main" id="{B14AD36C-BA19-404C-B7B7-124AA25A140B}"/>
              </a:ext>
            </a:extLst>
          </p:cNvPr>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438400" y="1322404"/>
            <a:ext cx="7010400" cy="5257800"/>
          </a:xfrm>
        </p:spPr>
      </p:pic>
      <p:sp>
        <p:nvSpPr>
          <p:cNvPr id="2" name="Slide Number Placeholder 1">
            <a:extLst>
              <a:ext uri="{FF2B5EF4-FFF2-40B4-BE49-F238E27FC236}">
                <a16:creationId xmlns:a16="http://schemas.microsoft.com/office/drawing/2014/main" id="{A7E68765-559F-4354-ABA3-B8BBC4B0DFE2}"/>
              </a:ext>
            </a:extLst>
          </p:cNvPr>
          <p:cNvSpPr>
            <a:spLocks noGrp="1"/>
          </p:cNvSpPr>
          <p:nvPr>
            <p:ph type="sldNum" sz="quarter" idx="12"/>
          </p:nvPr>
        </p:nvSpPr>
        <p:spPr/>
        <p:txBody>
          <a:bodyPr/>
          <a:lstStyle/>
          <a:p>
            <a:fld id="{3877799C-1079-49AF-88F9-637B39F437C0}"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897EBC2-896B-46B8-B8E7-BD55126E04EA}"/>
              </a:ext>
            </a:extLst>
          </p:cNvPr>
          <p:cNvSpPr>
            <a:spLocks noGrp="1"/>
          </p:cNvSpPr>
          <p:nvPr>
            <p:ph type="title"/>
          </p:nvPr>
        </p:nvSpPr>
        <p:spPr>
          <a:xfrm>
            <a:off x="1371600" y="111853"/>
            <a:ext cx="8509000" cy="1219200"/>
          </a:xfrm>
        </p:spPr>
        <p:txBody>
          <a:bodyPr>
            <a:normAutofit fontScale="90000"/>
          </a:bodyPr>
          <a:lstStyle/>
          <a:p>
            <a:pPr algn="ctr">
              <a:defRPr/>
            </a:pPr>
            <a:br>
              <a:rPr lang="en-US" altLang="en-US" sz="3200" dirty="0">
                <a:solidFill>
                  <a:srgbClr val="3333FF"/>
                </a:solidFill>
                <a:latin typeface="Times New Roman" panose="02020603050405020304" pitchFamily="18" charset="0"/>
                <a:cs typeface="Times New Roman" panose="02020603050405020304" pitchFamily="18" charset="0"/>
              </a:rPr>
            </a:br>
            <a:r>
              <a:rPr lang="en-US" altLang="en-US" sz="4000" dirty="0">
                <a:solidFill>
                  <a:srgbClr val="3333FF"/>
                </a:solidFill>
                <a:latin typeface="+mn-lt"/>
                <a:cs typeface="Times New Roman" panose="02020603050405020304" pitchFamily="18" charset="0"/>
              </a:rPr>
              <a:t>External Evidence Methods (EEM) Program</a:t>
            </a:r>
            <a:br>
              <a:rPr lang="en-US" altLang="en-US" dirty="0"/>
            </a:br>
            <a:endParaRPr lang="en-US" altLang="en-US" sz="3200" dirty="0">
              <a:solidFill>
                <a:srgbClr val="3333FF"/>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0869B1A-DAE3-4F3C-A8F7-BEE3DA3981AB}"/>
              </a:ext>
            </a:extLst>
          </p:cNvPr>
          <p:cNvSpPr txBox="1">
            <a:spLocks/>
          </p:cNvSpPr>
          <p:nvPr/>
        </p:nvSpPr>
        <p:spPr>
          <a:xfrm>
            <a:off x="958370" y="1730375"/>
            <a:ext cx="10504487" cy="3397250"/>
          </a:xfrm>
          <a:prstGeom prst="rect">
            <a:avLst/>
          </a:prstGeom>
        </p:spPr>
        <p:txBody>
          <a:bodyPr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189" indent="-457189" defTabSz="1219139">
              <a:spcBef>
                <a:spcPts val="1333"/>
              </a:spcBef>
              <a:defRPr/>
            </a:pPr>
            <a:r>
              <a:rPr lang="en-US" altLang="en-US">
                <a:cs typeface="Times New Roman" panose="02020603050405020304" pitchFamily="18" charset="0"/>
              </a:rPr>
              <a:t>Program launched formally in April 2019 (Executives &amp; Fellows workshop) </a:t>
            </a:r>
          </a:p>
          <a:p>
            <a:pPr marL="457189" indent="-457189" defTabSz="1219139">
              <a:spcBef>
                <a:spcPts val="1333"/>
              </a:spcBef>
              <a:defRPr/>
            </a:pPr>
            <a:endParaRPr lang="en-US" altLang="en-US">
              <a:cs typeface="Times New Roman" panose="02020603050405020304" pitchFamily="18" charset="0"/>
            </a:endParaRPr>
          </a:p>
          <a:p>
            <a:pPr marL="457189" indent="-457189" defTabSz="1219139">
              <a:spcBef>
                <a:spcPts val="1333"/>
              </a:spcBef>
              <a:defRPr/>
            </a:pPr>
            <a:r>
              <a:rPr lang="en-US" altLang="en-US">
                <a:cs typeface="Times New Roman" panose="02020603050405020304" pitchFamily="18" charset="0"/>
              </a:rPr>
              <a:t>Aims to establish a predictable pathway for use of external evidence in pre-market submissions</a:t>
            </a:r>
          </a:p>
          <a:p>
            <a:pPr marL="457189" indent="-457189" defTabSz="1219139">
              <a:spcBef>
                <a:spcPts val="1333"/>
              </a:spcBef>
              <a:defRPr/>
            </a:pPr>
            <a:endParaRPr lang="en-US" altLang="en-US">
              <a:cs typeface="Times New Roman" panose="02020603050405020304" pitchFamily="18" charset="0"/>
            </a:endParaRPr>
          </a:p>
          <a:p>
            <a:pPr marL="457189" indent="-457189" defTabSz="1219139">
              <a:spcBef>
                <a:spcPts val="1333"/>
              </a:spcBef>
              <a:defRPr/>
            </a:pPr>
            <a:r>
              <a:rPr lang="en-US" altLang="en-US">
                <a:cs typeface="Times New Roman" panose="02020603050405020304" pitchFamily="18" charset="0"/>
              </a:rPr>
              <a:t>Develop an EEM Framework</a:t>
            </a:r>
          </a:p>
          <a:p>
            <a:pPr marL="457189" indent="-457189" defTabSz="1219139">
              <a:spcBef>
                <a:spcPts val="1333"/>
              </a:spcBef>
              <a:defRPr/>
            </a:pPr>
            <a:endParaRPr lang="en-US" altLang="en-US">
              <a:cs typeface="Times New Roman" panose="02020603050405020304" pitchFamily="18" charset="0"/>
            </a:endParaRPr>
          </a:p>
          <a:p>
            <a:pPr marL="457189" indent="-457189" defTabSz="1219139">
              <a:spcBef>
                <a:spcPts val="1333"/>
              </a:spcBef>
              <a:defRPr/>
            </a:pPr>
            <a:r>
              <a:rPr lang="en-US" altLang="en-US">
                <a:cs typeface="Times New Roman" panose="02020603050405020304" pitchFamily="18" charset="0"/>
              </a:rPr>
              <a:t>MDIC EEM survey – June 2020</a:t>
            </a:r>
          </a:p>
          <a:p>
            <a:pPr defTabSz="1219139">
              <a:spcBef>
                <a:spcPts val="1333"/>
              </a:spcBef>
              <a:defRPr/>
            </a:pPr>
            <a:endParaRPr lang="en-US" dirty="0"/>
          </a:p>
        </p:txBody>
      </p:sp>
      <p:sp>
        <p:nvSpPr>
          <p:cNvPr id="2" name="Slide Number Placeholder 1">
            <a:extLst>
              <a:ext uri="{FF2B5EF4-FFF2-40B4-BE49-F238E27FC236}">
                <a16:creationId xmlns:a16="http://schemas.microsoft.com/office/drawing/2014/main" id="{B831166C-4DAD-4AFF-978B-9AC1DDF6F2DC}"/>
              </a:ext>
            </a:extLst>
          </p:cNvPr>
          <p:cNvSpPr>
            <a:spLocks noGrp="1"/>
          </p:cNvSpPr>
          <p:nvPr>
            <p:ph type="sldNum" sz="quarter" idx="12"/>
          </p:nvPr>
        </p:nvSpPr>
        <p:spPr/>
        <p:txBody>
          <a:bodyPr/>
          <a:lstStyle/>
          <a:p>
            <a:fld id="{3877799C-1079-49AF-88F9-637B39F437C0}" type="slidenum">
              <a:rPr lang="en-US" smtClean="0"/>
              <a:t>9</a:t>
            </a:fld>
            <a:endParaRPr lang="en-US"/>
          </a:p>
        </p:txBody>
      </p:sp>
    </p:spTree>
    <p:extLst>
      <p:ext uri="{BB962C8B-B14F-4D97-AF65-F5344CB8AC3E}">
        <p14:creationId xmlns:p14="http://schemas.microsoft.com/office/powerpoint/2010/main" val="2902556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5242</Words>
  <Application>Microsoft Office PowerPoint</Application>
  <PresentationFormat>Widescreen</PresentationFormat>
  <Paragraphs>748</Paragraphs>
  <Slides>69</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Arial Unicode MS</vt:lpstr>
      <vt:lpstr>Calibri</vt:lpstr>
      <vt:lpstr>Calibri Light</vt:lpstr>
      <vt:lpstr>Cambria Math</vt:lpstr>
      <vt:lpstr>Courier</vt:lpstr>
      <vt:lpstr>Garamond</vt:lpstr>
      <vt:lpstr>Symbol</vt:lpstr>
      <vt:lpstr>Times New Roman</vt:lpstr>
      <vt:lpstr>Wingdings</vt:lpstr>
      <vt:lpstr>Office Theme</vt:lpstr>
      <vt:lpstr> Leveraging External Evidence in Medical Device Decision-Making   CDRH/OCEA/DCEA 2 (Division of Biostatistics) Ram Tiwari, Ph.D.  DIA BSWG KOL Presentation, November 20, 2020 </vt:lpstr>
      <vt:lpstr>Outline</vt:lpstr>
      <vt:lpstr>PowerPoint Presentation</vt:lpstr>
      <vt:lpstr>PowerPoint Presentation</vt:lpstr>
      <vt:lpstr>CDRH Streamlining Clinical Data Generation</vt:lpstr>
      <vt:lpstr>Context for Real-World Evidence</vt:lpstr>
      <vt:lpstr>Collaborations with Medical Device Innovation Consortium (MDIC) </vt:lpstr>
      <vt:lpstr> FDA Voice by Former Commissioner  Scott Gottlieb, M.D. </vt:lpstr>
      <vt:lpstr> External Evidence Methods (EEM) Program </vt:lpstr>
      <vt:lpstr> EEM Framework: Scope </vt:lpstr>
      <vt:lpstr>External Evidence Methods (EEM) Project</vt:lpstr>
      <vt:lpstr>Definition</vt:lpstr>
      <vt:lpstr>External Data Sources</vt:lpstr>
      <vt:lpstr>PowerPoint Presentation</vt:lpstr>
      <vt:lpstr>Publications and Guidance RWD/RWE in regulatory decision making</vt:lpstr>
      <vt:lpstr>External Data Source for Regulatory Decision-making</vt:lpstr>
      <vt:lpstr>Potential use of External data</vt:lpstr>
      <vt:lpstr>Statistical Methods for generating External Evidence</vt:lpstr>
      <vt:lpstr>Bayesian Power Prior</vt:lpstr>
      <vt:lpstr>Bayesian Power Prior</vt:lpstr>
      <vt:lpstr>Power Prior</vt:lpstr>
      <vt:lpstr>Current Regulatory Practice</vt:lpstr>
      <vt:lpstr>PowerPoint Presentation</vt:lpstr>
      <vt:lpstr>MDIC Approach</vt:lpstr>
      <vt:lpstr>PowerPoint Presentation</vt:lpstr>
      <vt:lpstr>Statistical Issues</vt:lpstr>
      <vt:lpstr>Composite Likelihood Function</vt:lpstr>
      <vt:lpstr>DBS RWD/RWE Publications</vt:lpstr>
      <vt:lpstr>DBS RWD/RWE Publications</vt:lpstr>
      <vt:lpstr>DBS RWD/RWE Publications</vt:lpstr>
      <vt:lpstr>Examples</vt:lpstr>
      <vt:lpstr>Examples of Approved Medical-Device Submissions</vt:lpstr>
      <vt:lpstr>Propensity Score</vt:lpstr>
      <vt:lpstr>Propensity Score Design</vt:lpstr>
      <vt:lpstr>PS Design Protocol</vt:lpstr>
      <vt:lpstr>PS Design Implementation</vt:lpstr>
      <vt:lpstr>Today’s Focus</vt:lpstr>
      <vt:lpstr>Propensity Score-Integrated Approaches PS + PP; PS + CL</vt:lpstr>
      <vt:lpstr>A Statistical and Regulatory Question</vt:lpstr>
      <vt:lpstr> PS-Integrated Approaches: Study Design Using PS</vt:lpstr>
      <vt:lpstr> How to Select Comparable Patients from External Data?  </vt:lpstr>
      <vt:lpstr>How to Select Comparable Patients?</vt:lpstr>
      <vt:lpstr>An Illustrative Example</vt:lpstr>
      <vt:lpstr>Study Design -1st Stage</vt:lpstr>
      <vt:lpstr>Study Design - 1st Stage (cont.)</vt:lpstr>
      <vt:lpstr>Study Design – 2nd Stage</vt:lpstr>
      <vt:lpstr>Study Design – 2nd Stage (cont.)</vt:lpstr>
      <vt:lpstr>Study Design – 2nd Stage (cont.)</vt:lpstr>
      <vt:lpstr>Study Design – 2nd Stage (cont.)</vt:lpstr>
      <vt:lpstr>Propensity Score Distribution</vt:lpstr>
      <vt:lpstr>Study Design – 2nd Stage (cont.)</vt:lpstr>
      <vt:lpstr>Study Design – 2nd Stage (cont.)</vt:lpstr>
      <vt:lpstr>Study Design – 2nd Stage (cont.)</vt:lpstr>
      <vt:lpstr>Study Design – 2nd Stage (cont.)</vt:lpstr>
      <vt:lpstr>Study Design – 2nd Stage (cont.)</vt:lpstr>
      <vt:lpstr>Outcome Data Analysis</vt:lpstr>
      <vt:lpstr>Outcome Data Analysis (cont.)</vt:lpstr>
      <vt:lpstr> Study Design Summary  </vt:lpstr>
      <vt:lpstr> PS-Integrated Approaches - Reference </vt:lpstr>
      <vt:lpstr>Estimand</vt:lpstr>
      <vt:lpstr>Pairwise PS-based stratification with two External Data Sources</vt:lpstr>
      <vt:lpstr>A Similarity Measure</vt:lpstr>
      <vt:lpstr>Fully Bayesian Approach</vt:lpstr>
      <vt:lpstr>Acknowledgments</vt:lpstr>
      <vt:lpstr>Concluding Remarks</vt:lpstr>
      <vt:lpstr>Additional References</vt:lpstr>
      <vt:lpstr>Additional References (Cont.)</vt:lpstr>
      <vt:lpstr>Thank You!</vt:lpstr>
      <vt:lpstr>Discussion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Leveraging External Evidence in Medical Device Decision-Making   CDRH/OCEA/DCEA 2 (Division of Biostatistics) Ram Tiwari, Ph.D.  DIA BSWG KOL Presentation, November 20, 2020 </dc:title>
  <dc:creator>Yao, Zhihao</dc:creator>
  <cp:lastModifiedBy>Tiwari, Ram</cp:lastModifiedBy>
  <cp:revision>12</cp:revision>
  <dcterms:created xsi:type="dcterms:W3CDTF">2020-11-13T20:52:47Z</dcterms:created>
  <dcterms:modified xsi:type="dcterms:W3CDTF">2020-11-15T15:54:07Z</dcterms:modified>
</cp:coreProperties>
</file>