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9" r:id="rId4"/>
  </p:sldMasterIdLst>
  <p:notesMasterIdLst>
    <p:notesMasterId r:id="rId65"/>
  </p:notesMasterIdLst>
  <p:sldIdLst>
    <p:sldId id="292" r:id="rId5"/>
    <p:sldId id="485" r:id="rId6"/>
    <p:sldId id="487" r:id="rId7"/>
    <p:sldId id="527" r:id="rId8"/>
    <p:sldId id="621" r:id="rId9"/>
    <p:sldId id="622" r:id="rId10"/>
    <p:sldId id="296" r:id="rId11"/>
    <p:sldId id="261" r:id="rId12"/>
    <p:sldId id="586" r:id="rId13"/>
    <p:sldId id="619" r:id="rId14"/>
    <p:sldId id="617" r:id="rId15"/>
    <p:sldId id="1415" r:id="rId16"/>
    <p:sldId id="1416" r:id="rId17"/>
    <p:sldId id="989" r:id="rId18"/>
    <p:sldId id="990" r:id="rId19"/>
    <p:sldId id="494" r:id="rId20"/>
    <p:sldId id="1407" r:id="rId21"/>
    <p:sldId id="1411" r:id="rId22"/>
    <p:sldId id="1419" r:id="rId23"/>
    <p:sldId id="641" r:id="rId24"/>
    <p:sldId id="639" r:id="rId25"/>
    <p:sldId id="640" r:id="rId26"/>
    <p:sldId id="262" r:id="rId27"/>
    <p:sldId id="514" r:id="rId28"/>
    <p:sldId id="492" r:id="rId29"/>
    <p:sldId id="623" r:id="rId30"/>
    <p:sldId id="624" r:id="rId31"/>
    <p:sldId id="625" r:id="rId32"/>
    <p:sldId id="626" r:id="rId33"/>
    <p:sldId id="532" r:id="rId34"/>
    <p:sldId id="515" r:id="rId35"/>
    <p:sldId id="627" r:id="rId36"/>
    <p:sldId id="469" r:id="rId37"/>
    <p:sldId id="628" r:id="rId38"/>
    <p:sldId id="266" r:id="rId39"/>
    <p:sldId id="522" r:id="rId40"/>
    <p:sldId id="520" r:id="rId41"/>
    <p:sldId id="519" r:id="rId42"/>
    <p:sldId id="354" r:id="rId43"/>
    <p:sldId id="403" r:id="rId44"/>
    <p:sldId id="267" r:id="rId45"/>
    <p:sldId id="379" r:id="rId46"/>
    <p:sldId id="368" r:id="rId47"/>
    <p:sldId id="632" r:id="rId48"/>
    <p:sldId id="633" r:id="rId49"/>
    <p:sldId id="299" r:id="rId50"/>
    <p:sldId id="304" r:id="rId51"/>
    <p:sldId id="301" r:id="rId52"/>
    <p:sldId id="634" r:id="rId53"/>
    <p:sldId id="302" r:id="rId54"/>
    <p:sldId id="357" r:id="rId55"/>
    <p:sldId id="358" r:id="rId56"/>
    <p:sldId id="1420" r:id="rId57"/>
    <p:sldId id="1421" r:id="rId58"/>
    <p:sldId id="1422" r:id="rId59"/>
    <p:sldId id="1423" r:id="rId60"/>
    <p:sldId id="491" r:id="rId61"/>
    <p:sldId id="319" r:id="rId62"/>
    <p:sldId id="282" r:id="rId63"/>
    <p:sldId id="32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47" d="100"/>
          <a:sy n="47" d="100"/>
        </p:scale>
        <p:origin x="60" y="4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08-11T14:58:17.823"/>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A80D84-D45D-467D-A1B4-A8F1193954AF}"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1E3F3C-B398-4B57-A4B9-AF1BA7755561}" type="slidenum">
              <a:rPr lang="en-US" smtClean="0"/>
              <a:t>‹#›</a:t>
            </a:fld>
            <a:endParaRPr lang="en-US"/>
          </a:p>
        </p:txBody>
      </p:sp>
    </p:spTree>
    <p:extLst>
      <p:ext uri="{BB962C8B-B14F-4D97-AF65-F5344CB8AC3E}">
        <p14:creationId xmlns:p14="http://schemas.microsoft.com/office/powerpoint/2010/main" val="1506754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1774" rtl="0" eaLnBrk="1" fontAlgn="auto" latinLnBrk="0" hangingPunct="1">
              <a:lnSpc>
                <a:spcPct val="100000"/>
              </a:lnSpc>
              <a:spcBef>
                <a:spcPts val="0"/>
              </a:spcBef>
              <a:spcAft>
                <a:spcPts val="0"/>
              </a:spcAft>
              <a:buClrTx/>
              <a:buSzTx/>
              <a:buFontTx/>
              <a:buNone/>
              <a:tabLst/>
              <a:defRPr/>
            </a:pPr>
            <a:fld id="{004B50E4-322A-4B13-AE9C-6FDDBAA243A4}" type="slidenum">
              <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a:pPr>
              <a:t>33</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4825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488F4B-C8AB-4DED-82A3-6F6C06D43A36}" type="slidenum">
              <a:rPr lang="en-US" smtClean="0"/>
              <a:t>47</a:t>
            </a:fld>
            <a:endParaRPr lang="en-US"/>
          </a:p>
        </p:txBody>
      </p:sp>
    </p:spTree>
    <p:extLst>
      <p:ext uri="{BB962C8B-B14F-4D97-AF65-F5344CB8AC3E}">
        <p14:creationId xmlns:p14="http://schemas.microsoft.com/office/powerpoint/2010/main" val="2507489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031475" y="6355261"/>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pic>
        <p:nvPicPr>
          <p:cNvPr id="8" name="Picture 7" descr="FDA_B&amp;W_Primary_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1263" y="261425"/>
            <a:ext cx="3604563" cy="563312"/>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endParaRPr lang="en-US">
              <a:solidFill>
                <a:prstClr val="black">
                  <a:tint val="75000"/>
                </a:prstClr>
              </a:solidFill>
            </a:endParaRPr>
          </a:p>
        </p:txBody>
      </p:sp>
    </p:spTree>
    <p:extLst>
      <p:ext uri="{BB962C8B-B14F-4D97-AF65-F5344CB8AC3E}">
        <p14:creationId xmlns:p14="http://schemas.microsoft.com/office/powerpoint/2010/main" val="322915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740321" y="6356351"/>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pic>
        <p:nvPicPr>
          <p:cNvPr id="7" name="Picture 6"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1078718" y="5167321"/>
            <a:ext cx="620543" cy="990773"/>
          </a:xfrm>
          <a:prstGeom prst="rect">
            <a:avLst/>
          </a:prstGeom>
        </p:spPr>
      </p:pic>
      <p:sp>
        <p:nvSpPr>
          <p:cNvPr id="9" name="Footer Placeholder 4"/>
          <p:cNvSpPr>
            <a:spLocks noGrp="1"/>
          </p:cNvSpPr>
          <p:nvPr>
            <p:ph type="ftr" sz="quarter" idx="11"/>
          </p:nvPr>
        </p:nvSpPr>
        <p:spPr>
          <a:xfrm rot="5400000">
            <a:off x="-1066696" y="1390340"/>
            <a:ext cx="2895600" cy="486833"/>
          </a:xfrm>
        </p:spPr>
        <p:txBody>
          <a:bodyPr/>
          <a:lstStyle/>
          <a:p>
            <a:endParaRPr lang="en-US">
              <a:solidFill>
                <a:prstClr val="black">
                  <a:tint val="75000"/>
                </a:prstClr>
              </a:solidFill>
            </a:endParaRPr>
          </a:p>
        </p:txBody>
      </p:sp>
      <p:sp>
        <p:nvSpPr>
          <p:cNvPr id="8" name="TextBox 7"/>
          <p:cNvSpPr txBox="1"/>
          <p:nvPr/>
        </p:nvSpPr>
        <p:spPr>
          <a:xfrm rot="5400000">
            <a:off x="218095" y="6376216"/>
            <a:ext cx="372218" cy="276999"/>
          </a:xfrm>
          <a:prstGeom prst="rect">
            <a:avLst/>
          </a:prstGeom>
          <a:noFill/>
        </p:spPr>
        <p:txBody>
          <a:bodyPr wrap="none" rtlCol="0">
            <a:spAutoFit/>
          </a:bodyPr>
          <a:lstStyle/>
          <a:p>
            <a:pPr algn="r"/>
            <a:fld id="{42D067E6-6582-4AD4-8521-F7089C370E58}" type="slidenum">
              <a:rPr lang="en-US" sz="1200">
                <a:solidFill>
                  <a:srgbClr val="1F497D">
                    <a:lumMod val="60000"/>
                    <a:lumOff val="40000"/>
                  </a:srgbClr>
                </a:solidFill>
                <a:latin typeface="Helvetica"/>
                <a:cs typeface="Helvetica"/>
              </a:rPr>
              <a:pPr algn="r"/>
              <a:t>‹#›</a:t>
            </a:fld>
            <a:endParaRPr lang="en-US" sz="12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343388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667533" y="6354124"/>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sp>
        <p:nvSpPr>
          <p:cNvPr id="7" name="Footer Placeholder 4"/>
          <p:cNvSpPr>
            <a:spLocks noGrp="1"/>
          </p:cNvSpPr>
          <p:nvPr>
            <p:ph type="ftr" sz="quarter" idx="11"/>
          </p:nvPr>
        </p:nvSpPr>
        <p:spPr>
          <a:xfrm>
            <a:off x="406400" y="6384926"/>
            <a:ext cx="3860800" cy="365125"/>
          </a:xfrm>
        </p:spPr>
        <p:txBody>
          <a:bodyPr/>
          <a:lstStyle/>
          <a:p>
            <a:endParaRPr lang="en-US">
              <a:solidFill>
                <a:prstClr val="black">
                  <a:tint val="75000"/>
                </a:prstClr>
              </a:solidFill>
            </a:endParaRPr>
          </a:p>
        </p:txBody>
      </p:sp>
      <p:pic>
        <p:nvPicPr>
          <p:cNvPr id="9" name="Picture 8"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1061942" y="5184030"/>
            <a:ext cx="620543" cy="990773"/>
          </a:xfrm>
          <a:prstGeom prst="rect">
            <a:avLst/>
          </a:prstGeom>
        </p:spPr>
      </p:pic>
      <p:sp>
        <p:nvSpPr>
          <p:cNvPr id="10" name="TextBox 9"/>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a:solidFill>
                  <a:srgbClr val="1F497D">
                    <a:lumMod val="60000"/>
                    <a:lumOff val="40000"/>
                  </a:srgbClr>
                </a:solidFill>
                <a:latin typeface="Helvetica"/>
                <a:cs typeface="Helvetica"/>
              </a:rPr>
              <a:pPr algn="r"/>
              <a:t>‹#›</a:t>
            </a:fld>
            <a:endParaRPr lang="en-US" sz="12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27853866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6" name="Picture 5" descr="FDA_B&amp;W_Primary_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8981" y="2648602"/>
            <a:ext cx="5598024" cy="874845"/>
          </a:xfrm>
          <a:prstGeom prst="rect">
            <a:avLst/>
          </a:prstGeom>
        </p:spPr>
      </p:pic>
    </p:spTree>
    <p:extLst>
      <p:ext uri="{BB962C8B-B14F-4D97-AF65-F5344CB8AC3E}">
        <p14:creationId xmlns:p14="http://schemas.microsoft.com/office/powerpoint/2010/main" val="3200703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031475" y="6355261"/>
            <a:ext cx="2844800" cy="365125"/>
          </a:xfrm>
        </p:spPr>
        <p:txBody>
          <a:bodyPr/>
          <a:lstStyle/>
          <a:p>
            <a:fld id="{69A56AB4-395F-444A-8D74-F06F012739DE}" type="datetime1">
              <a:rPr lang="en-US" smtClean="0"/>
              <a:t>11/10/2021</a:t>
            </a:fld>
            <a:endParaRPr lang="en-US" dirty="0"/>
          </a:p>
        </p:txBody>
      </p:sp>
      <p:pic>
        <p:nvPicPr>
          <p:cNvPr id="8" name="Picture 7"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263" y="261425"/>
            <a:ext cx="3604563" cy="563312"/>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990495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799" y="1023679"/>
            <a:ext cx="11345471" cy="926020"/>
          </a:xfrm>
        </p:spPr>
        <p:txBody>
          <a:bodyPr/>
          <a:lstStyle/>
          <a:p>
            <a:r>
              <a:rPr lang="en-US"/>
              <a:t>Click to edit Master title style</a:t>
            </a:r>
          </a:p>
        </p:txBody>
      </p:sp>
      <p:sp>
        <p:nvSpPr>
          <p:cNvPr id="3" name="Content Placeholder 2"/>
          <p:cNvSpPr>
            <a:spLocks noGrp="1"/>
          </p:cNvSpPr>
          <p:nvPr>
            <p:ph idx="1"/>
          </p:nvPr>
        </p:nvSpPr>
        <p:spPr>
          <a:xfrm>
            <a:off x="431801" y="2009776"/>
            <a:ext cx="11345471" cy="42860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902200" y="6375401"/>
            <a:ext cx="2844800" cy="365125"/>
          </a:xfrm>
        </p:spPr>
        <p:txBody>
          <a:bodyPr/>
          <a:lstStyle>
            <a:lvl1pPr algn="ctr">
              <a:defRPr/>
            </a:lvl1pPr>
          </a:lstStyle>
          <a:p>
            <a:fld id="{7A24736D-120D-4CBB-A006-A86735625F10}" type="datetime1">
              <a:rPr lang="en-US" smtClean="0"/>
              <a:t>11/10/2021</a:t>
            </a:fld>
            <a:endParaRPr lang="en-US" dirty="0"/>
          </a:p>
        </p:txBody>
      </p:sp>
      <p:sp>
        <p:nvSpPr>
          <p:cNvPr id="5" name="Footer Placeholder 4"/>
          <p:cNvSpPr>
            <a:spLocks noGrp="1"/>
          </p:cNvSpPr>
          <p:nvPr>
            <p:ph type="ftr" sz="quarter" idx="11"/>
          </p:nvPr>
        </p:nvSpPr>
        <p:spPr>
          <a:xfrm>
            <a:off x="3302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TextBox 8"/>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1"/>
                </a:solidFill>
                <a:latin typeface="Helvetica"/>
                <a:cs typeface="Helvetica"/>
              </a:rPr>
              <a:t>‹#›</a:t>
            </a:fld>
            <a:endParaRPr lang="en-US" sz="1200" dirty="0">
              <a:solidFill>
                <a:schemeClr val="tx1"/>
              </a:solidFill>
              <a:latin typeface="Helvetica"/>
              <a:cs typeface="Helvetica"/>
            </a:endParaRPr>
          </a:p>
        </p:txBody>
      </p:sp>
    </p:spTree>
    <p:extLst>
      <p:ext uri="{BB962C8B-B14F-4D97-AF65-F5344CB8AC3E}">
        <p14:creationId xmlns:p14="http://schemas.microsoft.com/office/powerpoint/2010/main" val="1048727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16500" y="6334126"/>
            <a:ext cx="2844800" cy="365125"/>
          </a:xfrm>
        </p:spPr>
        <p:txBody>
          <a:bodyPr/>
          <a:lstStyle/>
          <a:p>
            <a:fld id="{79622C14-0533-4090-9DF9-DF7E61957149}" type="datetime1">
              <a:rPr lang="en-US" smtClean="0"/>
              <a:t>11/10/2021</a:t>
            </a:fld>
            <a:endParaRPr lang="en-US"/>
          </a:p>
        </p:txBody>
      </p:sp>
      <p:sp>
        <p:nvSpPr>
          <p:cNvPr id="6"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1398960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813112" y="6349337"/>
            <a:ext cx="2844800" cy="365125"/>
          </a:xfrm>
        </p:spPr>
        <p:txBody>
          <a:bodyPr/>
          <a:lstStyle/>
          <a:p>
            <a:fld id="{3A95CD83-89C6-4401-AB65-6627D98605CF}" type="datetime1">
              <a:rPr lang="en-US" smtClean="0"/>
              <a:t>11/10/2021</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69796"/>
            <a:ext cx="827391" cy="743080"/>
          </a:xfrm>
          <a:prstGeom prst="rect">
            <a:avLst/>
          </a:prstGeom>
        </p:spPr>
      </p:pic>
      <p:sp>
        <p:nvSpPr>
          <p:cNvPr id="8"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0" name="TextBox 9"/>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1"/>
                </a:solidFill>
                <a:latin typeface="Helvetica"/>
                <a:cs typeface="Helvetica"/>
              </a:rPr>
              <a:t>‹#›</a:t>
            </a:fld>
            <a:endParaRPr lang="en-US" sz="1200" dirty="0">
              <a:solidFill>
                <a:schemeClr val="tx1"/>
              </a:solidFill>
              <a:latin typeface="Helvetica"/>
              <a:cs typeface="Helvetica"/>
            </a:endParaRPr>
          </a:p>
        </p:txBody>
      </p:sp>
    </p:spTree>
    <p:extLst>
      <p:ext uri="{BB962C8B-B14F-4D97-AF65-F5344CB8AC3E}">
        <p14:creationId xmlns:p14="http://schemas.microsoft.com/office/powerpoint/2010/main" val="3486385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685743" y="6380337"/>
            <a:ext cx="2844800" cy="365125"/>
          </a:xfrm>
        </p:spPr>
        <p:txBody>
          <a:bodyPr/>
          <a:lstStyle/>
          <a:p>
            <a:fld id="{7CAE1A80-9319-4D40-8ECC-1171C1FBDE93}" type="datetime1">
              <a:rPr lang="en-US" smtClean="0"/>
              <a:t>11/10/2021</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676747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181600" y="6384926"/>
            <a:ext cx="2844800" cy="365125"/>
          </a:xfrm>
        </p:spPr>
        <p:txBody>
          <a:bodyPr/>
          <a:lstStyle/>
          <a:p>
            <a:fld id="{10D239DC-A118-402E-9B22-2880E805F03E}" type="datetime1">
              <a:rPr lang="en-US" smtClean="0"/>
              <a:t>11/10/2021</a:t>
            </a:fld>
            <a:endParaRPr lang="en-US" dirty="0"/>
          </a:p>
        </p:txBody>
      </p:sp>
      <p:pic>
        <p:nvPicPr>
          <p:cNvPr id="10" name="Picture 9"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11"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3" name="TextBox 12"/>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3244249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94913" y="6391750"/>
            <a:ext cx="2844800" cy="365125"/>
          </a:xfrm>
        </p:spPr>
        <p:txBody>
          <a:bodyPr/>
          <a:lstStyle/>
          <a:p>
            <a:fld id="{F01FCE81-3462-4ADC-88D2-769D6D101F6E}" type="datetime1">
              <a:rPr lang="en-US" smtClean="0"/>
              <a:t>11/10/2021</a:t>
            </a:fld>
            <a:endParaRPr lang="en-US"/>
          </a:p>
        </p:txBody>
      </p:sp>
      <p:pic>
        <p:nvPicPr>
          <p:cNvPr id="6" name="Picture 5"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7"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9" name="TextBox 8"/>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13194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799" y="1023679"/>
            <a:ext cx="11345471" cy="926020"/>
          </a:xfrm>
        </p:spPr>
        <p:txBody>
          <a:bodyPr/>
          <a:lstStyle/>
          <a:p>
            <a:r>
              <a:rPr lang="en-US"/>
              <a:t>Click to edit Master title style</a:t>
            </a:r>
          </a:p>
        </p:txBody>
      </p:sp>
      <p:sp>
        <p:nvSpPr>
          <p:cNvPr id="3" name="Content Placeholder 2"/>
          <p:cNvSpPr>
            <a:spLocks noGrp="1"/>
          </p:cNvSpPr>
          <p:nvPr>
            <p:ph idx="1"/>
          </p:nvPr>
        </p:nvSpPr>
        <p:spPr>
          <a:xfrm>
            <a:off x="431801" y="2009776"/>
            <a:ext cx="11345471" cy="42860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200" y="6375401"/>
            <a:ext cx="2844800" cy="365125"/>
          </a:xfrm>
        </p:spPr>
        <p:txBody>
          <a:bodyPr/>
          <a:lstStyle>
            <a:lvl1pPr algn="ctr">
              <a:defRPr/>
            </a:lvl1p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sp>
        <p:nvSpPr>
          <p:cNvPr id="5" name="Footer Placeholder 4"/>
          <p:cNvSpPr>
            <a:spLocks noGrp="1"/>
          </p:cNvSpPr>
          <p:nvPr>
            <p:ph type="ftr" sz="quarter" idx="11"/>
          </p:nvPr>
        </p:nvSpPr>
        <p:spPr>
          <a:xfrm>
            <a:off x="330200" y="6384926"/>
            <a:ext cx="3860800" cy="365125"/>
          </a:xfrm>
        </p:spPr>
        <p:txBody>
          <a:bodyPr/>
          <a:lstStyle/>
          <a:p>
            <a:endParaRPr lang="en-US">
              <a:solidFill>
                <a:prstClr val="black">
                  <a:tint val="75000"/>
                </a:prstClr>
              </a:solidFill>
            </a:endParaRPr>
          </a:p>
        </p:txBody>
      </p:sp>
      <p:pic>
        <p:nvPicPr>
          <p:cNvPr id="7" name="Picture 6"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TextBox 8"/>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a:solidFill>
                  <a:srgbClr val="1F497D">
                    <a:lumMod val="60000"/>
                    <a:lumOff val="40000"/>
                  </a:srgbClr>
                </a:solidFill>
                <a:latin typeface="Helvetica"/>
                <a:cs typeface="Helvetica"/>
              </a:rPr>
              <a:pPr algn="r"/>
              <a:t>‹#›</a:t>
            </a:fld>
            <a:endParaRPr lang="en-US" sz="12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405630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20684" y="6349338"/>
            <a:ext cx="2844800" cy="365125"/>
          </a:xfrm>
        </p:spPr>
        <p:txBody>
          <a:bodyPr/>
          <a:lstStyle/>
          <a:p>
            <a:fld id="{C1C85D74-4819-4B80-B858-F60A56630A62}" type="datetime1">
              <a:rPr lang="en-US" smtClean="0"/>
              <a:t>11/10/2021</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149706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8685" y="6384926"/>
            <a:ext cx="2844800" cy="365125"/>
          </a:xfrm>
        </p:spPr>
        <p:txBody>
          <a:bodyPr/>
          <a:lstStyle/>
          <a:p>
            <a:fld id="{3CBB7BCC-93CC-4628-90F2-5363FF62D283}" type="datetime1">
              <a:rPr lang="en-US" smtClean="0"/>
              <a:t>11/10/2021</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630449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740321" y="6356351"/>
            <a:ext cx="2844800" cy="365125"/>
          </a:xfrm>
        </p:spPr>
        <p:txBody>
          <a:bodyPr/>
          <a:lstStyle/>
          <a:p>
            <a:fld id="{8FE353AB-05E4-47F5-A78B-C6E11AD4E0CA}" type="datetime1">
              <a:rPr lang="en-US" smtClean="0"/>
              <a:t>11/10/2021</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1078718" y="5167321"/>
            <a:ext cx="620543" cy="990773"/>
          </a:xfrm>
          <a:prstGeom prst="rect">
            <a:avLst/>
          </a:prstGeom>
        </p:spPr>
      </p:pic>
      <p:sp>
        <p:nvSpPr>
          <p:cNvPr id="9" name="Footer Placeholder 4"/>
          <p:cNvSpPr>
            <a:spLocks noGrp="1"/>
          </p:cNvSpPr>
          <p:nvPr>
            <p:ph type="ftr" sz="quarter" idx="11"/>
          </p:nvPr>
        </p:nvSpPr>
        <p:spPr>
          <a:xfrm rot="5400000">
            <a:off x="-1066696" y="1390340"/>
            <a:ext cx="2895600" cy="486833"/>
          </a:xfrm>
        </p:spPr>
        <p:txBody>
          <a:bodyPr/>
          <a:lstStyle/>
          <a:p>
            <a:pPr algn="l"/>
            <a:r>
              <a:rPr lang="en-US" b="1" dirty="0">
                <a:solidFill>
                  <a:schemeClr val="tx2">
                    <a:lumMod val="60000"/>
                    <a:lumOff val="40000"/>
                  </a:schemeClr>
                </a:solidFill>
                <a:latin typeface="Helvetica"/>
                <a:cs typeface="Helvetica"/>
              </a:rPr>
              <a:t>www.fda.gov</a:t>
            </a:r>
          </a:p>
        </p:txBody>
      </p:sp>
      <p:sp>
        <p:nvSpPr>
          <p:cNvPr id="8" name="TextBox 7"/>
          <p:cNvSpPr txBox="1"/>
          <p:nvPr userDrawn="1"/>
        </p:nvSpPr>
        <p:spPr>
          <a:xfrm rot="5400000">
            <a:off x="218095" y="6376216"/>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565999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667533" y="6354124"/>
            <a:ext cx="2844800" cy="365125"/>
          </a:xfrm>
        </p:spPr>
        <p:txBody>
          <a:bodyPr/>
          <a:lstStyle/>
          <a:p>
            <a:fld id="{5E21479F-081F-4EEB-BFDB-895EF541AA10}" type="datetime1">
              <a:rPr lang="en-US" smtClean="0"/>
              <a:t>11/10/2021</a:t>
            </a:fld>
            <a:endParaRPr lang="en-US"/>
          </a:p>
        </p:txBody>
      </p:sp>
      <p:sp>
        <p:nvSpPr>
          <p:cNvPr id="7"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9" name="Picture 8"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1061942" y="5184030"/>
            <a:ext cx="620543" cy="990773"/>
          </a:xfrm>
          <a:prstGeom prst="rect">
            <a:avLst/>
          </a:prstGeom>
        </p:spPr>
      </p:pic>
      <p:sp>
        <p:nvSpPr>
          <p:cNvPr id="10" name="TextBox 9"/>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333208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6" name="Picture 5"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8981" y="2648602"/>
            <a:ext cx="5598024" cy="874845"/>
          </a:xfrm>
          <a:prstGeom prst="rect">
            <a:avLst/>
          </a:prstGeom>
        </p:spPr>
      </p:pic>
    </p:spTree>
    <p:extLst>
      <p:ext uri="{BB962C8B-B14F-4D97-AF65-F5344CB8AC3E}">
        <p14:creationId xmlns:p14="http://schemas.microsoft.com/office/powerpoint/2010/main" val="28350258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031475" y="6355261"/>
            <a:ext cx="2844800" cy="365125"/>
          </a:xfrm>
        </p:spPr>
        <p:txBody>
          <a:bodyPr/>
          <a:lstStyle/>
          <a:p>
            <a:fld id="{A349544A-F1CD-3844-BFB3-6D230A0137DD}" type="datetimeFigureOut">
              <a:rPr lang="en-US" smtClean="0"/>
              <a:t>11/10/2021</a:t>
            </a:fld>
            <a:endParaRPr lang="en-US" dirty="0"/>
          </a:p>
        </p:txBody>
      </p:sp>
      <p:pic>
        <p:nvPicPr>
          <p:cNvPr id="8" name="Picture 7"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1263" y="261425"/>
            <a:ext cx="3604563" cy="563312"/>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3188806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799" y="1023679"/>
            <a:ext cx="11345471" cy="926020"/>
          </a:xfrm>
        </p:spPr>
        <p:txBody>
          <a:bodyPr/>
          <a:lstStyle/>
          <a:p>
            <a:r>
              <a:rPr lang="en-US"/>
              <a:t>Click to edit Master title style</a:t>
            </a:r>
          </a:p>
        </p:txBody>
      </p:sp>
      <p:sp>
        <p:nvSpPr>
          <p:cNvPr id="3" name="Content Placeholder 2"/>
          <p:cNvSpPr>
            <a:spLocks noGrp="1"/>
          </p:cNvSpPr>
          <p:nvPr>
            <p:ph idx="1"/>
          </p:nvPr>
        </p:nvSpPr>
        <p:spPr>
          <a:xfrm>
            <a:off x="431801" y="2009776"/>
            <a:ext cx="11345471" cy="42860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902200" y="6375401"/>
            <a:ext cx="2844800" cy="365125"/>
          </a:xfrm>
        </p:spPr>
        <p:txBody>
          <a:bodyPr/>
          <a:lstStyle>
            <a:lvl1pPr algn="ctr">
              <a:defRPr/>
            </a:lvl1pPr>
          </a:lstStyle>
          <a:p>
            <a:fld id="{A349544A-F1CD-3844-BFB3-6D230A0137DD}" type="datetimeFigureOut">
              <a:rPr lang="en-US" smtClean="0"/>
              <a:pPr/>
              <a:t>11/10/2021</a:t>
            </a:fld>
            <a:endParaRPr lang="en-US" dirty="0"/>
          </a:p>
        </p:txBody>
      </p:sp>
      <p:sp>
        <p:nvSpPr>
          <p:cNvPr id="5" name="Footer Placeholder 4"/>
          <p:cNvSpPr>
            <a:spLocks noGrp="1"/>
          </p:cNvSpPr>
          <p:nvPr>
            <p:ph type="ftr" sz="quarter" idx="11"/>
          </p:nvPr>
        </p:nvSpPr>
        <p:spPr>
          <a:xfrm>
            <a:off x="3302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TextBox 8"/>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7579898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16500" y="6334126"/>
            <a:ext cx="2844800" cy="365125"/>
          </a:xfrm>
        </p:spPr>
        <p:txBody>
          <a:bodyPr/>
          <a:lstStyle/>
          <a:p>
            <a:fld id="{A349544A-F1CD-3844-BFB3-6D230A0137DD}" type="datetimeFigureOut">
              <a:rPr lang="en-US" smtClean="0"/>
              <a:t>11/10/2021</a:t>
            </a:fld>
            <a:endParaRPr lang="en-US"/>
          </a:p>
        </p:txBody>
      </p:sp>
      <p:sp>
        <p:nvSpPr>
          <p:cNvPr id="6"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Tree>
    <p:extLst>
      <p:ext uri="{BB962C8B-B14F-4D97-AF65-F5344CB8AC3E}">
        <p14:creationId xmlns:p14="http://schemas.microsoft.com/office/powerpoint/2010/main" val="2528692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813112" y="6349337"/>
            <a:ext cx="2844800" cy="365125"/>
          </a:xfrm>
        </p:spPr>
        <p:txBody>
          <a:bodyPr/>
          <a:lstStyle/>
          <a:p>
            <a:fld id="{A349544A-F1CD-3844-BFB3-6D230A0137DD}" type="datetimeFigureOut">
              <a:rPr lang="en-US" smtClean="0"/>
              <a:t>11/10/2021</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69796"/>
            <a:ext cx="827391" cy="743080"/>
          </a:xfrm>
          <a:prstGeom prst="rect">
            <a:avLst/>
          </a:prstGeom>
        </p:spPr>
      </p:pic>
      <p:sp>
        <p:nvSpPr>
          <p:cNvPr id="8"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0" name="TextBox 9"/>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5748005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685743" y="6380337"/>
            <a:ext cx="2844800" cy="365125"/>
          </a:xfrm>
        </p:spPr>
        <p:txBody>
          <a:bodyPr/>
          <a:lstStyle/>
          <a:p>
            <a:fld id="{A349544A-F1CD-3844-BFB3-6D230A0137DD}" type="datetimeFigureOut">
              <a:rPr lang="en-US" smtClean="0"/>
              <a:t>11/10/2021</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60517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16500" y="6334126"/>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sp>
        <p:nvSpPr>
          <p:cNvPr id="6" name="Footer Placeholder 4"/>
          <p:cNvSpPr>
            <a:spLocks noGrp="1"/>
          </p:cNvSpPr>
          <p:nvPr>
            <p:ph type="ftr" sz="quarter" idx="11"/>
          </p:nvPr>
        </p:nvSpPr>
        <p:spPr>
          <a:xfrm>
            <a:off x="406400" y="6384926"/>
            <a:ext cx="3860800" cy="365125"/>
          </a:xfrm>
        </p:spPr>
        <p:txBody>
          <a:bodyPr/>
          <a:lstStyle/>
          <a:p>
            <a:endParaRPr lang="en-US">
              <a:solidFill>
                <a:prstClr val="black">
                  <a:tint val="75000"/>
                </a:prstClr>
              </a:solidFill>
            </a:endParaRPr>
          </a:p>
        </p:txBody>
      </p:sp>
    </p:spTree>
    <p:extLst>
      <p:ext uri="{BB962C8B-B14F-4D97-AF65-F5344CB8AC3E}">
        <p14:creationId xmlns:p14="http://schemas.microsoft.com/office/powerpoint/2010/main" val="420146188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181600" y="6384926"/>
            <a:ext cx="2844800" cy="365125"/>
          </a:xfrm>
        </p:spPr>
        <p:txBody>
          <a:bodyPr/>
          <a:lstStyle/>
          <a:p>
            <a:fld id="{A349544A-F1CD-3844-BFB3-6D230A0137DD}" type="datetimeFigureOut">
              <a:rPr lang="en-US" smtClean="0"/>
              <a:t>11/10/2021</a:t>
            </a:fld>
            <a:endParaRPr lang="en-US" dirty="0"/>
          </a:p>
        </p:txBody>
      </p:sp>
      <p:pic>
        <p:nvPicPr>
          <p:cNvPr id="10" name="Picture 9"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11"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3" name="TextBox 12"/>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462935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94913" y="6391750"/>
            <a:ext cx="2844800" cy="365125"/>
          </a:xfrm>
        </p:spPr>
        <p:txBody>
          <a:bodyPr/>
          <a:lstStyle/>
          <a:p>
            <a:fld id="{A349544A-F1CD-3844-BFB3-6D230A0137DD}" type="datetimeFigureOut">
              <a:rPr lang="en-US" smtClean="0"/>
              <a:t>11/10/2021</a:t>
            </a:fld>
            <a:endParaRPr lang="en-US"/>
          </a:p>
        </p:txBody>
      </p:sp>
      <p:pic>
        <p:nvPicPr>
          <p:cNvPr id="6" name="Picture 5"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7"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9" name="TextBox 8"/>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0740245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20684" y="6349338"/>
            <a:ext cx="2844800" cy="365125"/>
          </a:xfrm>
        </p:spPr>
        <p:txBody>
          <a:bodyPr/>
          <a:lstStyle/>
          <a:p>
            <a:fld id="{A349544A-F1CD-3844-BFB3-6D230A0137DD}" type="datetimeFigureOut">
              <a:rPr lang="en-US" smtClean="0"/>
              <a:t>11/10/2021</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6325174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8685" y="6384926"/>
            <a:ext cx="2844800" cy="365125"/>
          </a:xfrm>
        </p:spPr>
        <p:txBody>
          <a:bodyPr/>
          <a:lstStyle/>
          <a:p>
            <a:fld id="{A349544A-F1CD-3844-BFB3-6D230A0137DD}" type="datetimeFigureOut">
              <a:rPr lang="en-US" smtClean="0"/>
              <a:t>11/10/2021</a:t>
            </a:fld>
            <a:endParaRPr lang="en-US"/>
          </a:p>
        </p:txBody>
      </p:sp>
      <p:pic>
        <p:nvPicPr>
          <p:cNvPr id="8" name="Picture 7"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sp>
        <p:nvSpPr>
          <p:cNvPr id="11" name="TextBox 10"/>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4253105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740321" y="6356351"/>
            <a:ext cx="2844800" cy="365125"/>
          </a:xfrm>
        </p:spPr>
        <p:txBody>
          <a:bodyPr/>
          <a:lstStyle/>
          <a:p>
            <a:fld id="{A349544A-F1CD-3844-BFB3-6D230A0137DD}" type="datetimeFigureOut">
              <a:rPr lang="en-US" smtClean="0"/>
              <a:t>11/10/2021</a:t>
            </a:fld>
            <a:endParaRPr lang="en-US"/>
          </a:p>
        </p:txBody>
      </p:sp>
      <p:pic>
        <p:nvPicPr>
          <p:cNvPr id="7" name="Picture 6"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1078718" y="5167321"/>
            <a:ext cx="620543" cy="990773"/>
          </a:xfrm>
          <a:prstGeom prst="rect">
            <a:avLst/>
          </a:prstGeom>
        </p:spPr>
      </p:pic>
      <p:sp>
        <p:nvSpPr>
          <p:cNvPr id="9" name="Footer Placeholder 4"/>
          <p:cNvSpPr>
            <a:spLocks noGrp="1"/>
          </p:cNvSpPr>
          <p:nvPr>
            <p:ph type="ftr" sz="quarter" idx="11"/>
          </p:nvPr>
        </p:nvSpPr>
        <p:spPr>
          <a:xfrm rot="5400000">
            <a:off x="-1066696" y="1390340"/>
            <a:ext cx="2895600" cy="486833"/>
          </a:xfrm>
        </p:spPr>
        <p:txBody>
          <a:bodyPr/>
          <a:lstStyle/>
          <a:p>
            <a:pPr algn="l"/>
            <a:r>
              <a:rPr lang="en-US" b="1" dirty="0">
                <a:solidFill>
                  <a:schemeClr val="tx2">
                    <a:lumMod val="60000"/>
                    <a:lumOff val="40000"/>
                  </a:schemeClr>
                </a:solidFill>
                <a:latin typeface="Helvetica"/>
                <a:cs typeface="Helvetica"/>
              </a:rPr>
              <a:t>www.fda.gov</a:t>
            </a:r>
          </a:p>
        </p:txBody>
      </p:sp>
      <p:sp>
        <p:nvSpPr>
          <p:cNvPr id="8" name="TextBox 7"/>
          <p:cNvSpPr txBox="1"/>
          <p:nvPr userDrawn="1"/>
        </p:nvSpPr>
        <p:spPr>
          <a:xfrm rot="5400000">
            <a:off x="218095" y="6376216"/>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1620041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667533" y="6354124"/>
            <a:ext cx="2844800" cy="365125"/>
          </a:xfrm>
        </p:spPr>
        <p:txBody>
          <a:bodyPr/>
          <a:lstStyle/>
          <a:p>
            <a:fld id="{A349544A-F1CD-3844-BFB3-6D230A0137DD}" type="datetimeFigureOut">
              <a:rPr lang="en-US" smtClean="0"/>
              <a:t>11/10/2021</a:t>
            </a:fld>
            <a:endParaRPr lang="en-US"/>
          </a:p>
        </p:txBody>
      </p:sp>
      <p:sp>
        <p:nvSpPr>
          <p:cNvPr id="7" name="Footer Placeholder 4"/>
          <p:cNvSpPr>
            <a:spLocks noGrp="1"/>
          </p:cNvSpPr>
          <p:nvPr>
            <p:ph type="ftr" sz="quarter" idx="11"/>
          </p:nvPr>
        </p:nvSpPr>
        <p:spPr>
          <a:xfrm>
            <a:off x="406400" y="6384926"/>
            <a:ext cx="3860800" cy="365125"/>
          </a:xfrm>
        </p:spPr>
        <p:txBody>
          <a:bodyPr/>
          <a:lstStyle/>
          <a:p>
            <a:pPr algn="l"/>
            <a:r>
              <a:rPr lang="en-US" b="1" dirty="0">
                <a:solidFill>
                  <a:schemeClr val="tx2">
                    <a:lumMod val="60000"/>
                    <a:lumOff val="40000"/>
                  </a:schemeClr>
                </a:solidFill>
                <a:latin typeface="Helvetica"/>
                <a:cs typeface="Helvetica"/>
              </a:rPr>
              <a:t>www.fda.gov</a:t>
            </a:r>
          </a:p>
        </p:txBody>
      </p:sp>
      <p:pic>
        <p:nvPicPr>
          <p:cNvPr id="9" name="Picture 8" descr="FDA_FullColor_Monogram.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11061942" y="5184030"/>
            <a:ext cx="620543" cy="990773"/>
          </a:xfrm>
          <a:prstGeom prst="rect">
            <a:avLst/>
          </a:prstGeom>
        </p:spPr>
      </p:pic>
      <p:sp>
        <p:nvSpPr>
          <p:cNvPr id="10" name="TextBox 9"/>
          <p:cNvSpPr txBox="1"/>
          <p:nvPr userDrawn="1"/>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1332466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6" name="Picture 5" descr="FDA_B&amp;W_Primary_logo.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38981" y="2648602"/>
            <a:ext cx="5598024" cy="874845"/>
          </a:xfrm>
          <a:prstGeom prst="rect">
            <a:avLst/>
          </a:prstGeom>
        </p:spPr>
      </p:pic>
    </p:spTree>
    <p:extLst>
      <p:ext uri="{BB962C8B-B14F-4D97-AF65-F5344CB8AC3E}">
        <p14:creationId xmlns:p14="http://schemas.microsoft.com/office/powerpoint/2010/main" val="2593265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031475" y="6355261"/>
            <a:ext cx="2844800" cy="365125"/>
          </a:xfrm>
        </p:spPr>
        <p:txBody>
          <a:bodyPr/>
          <a:lstStyle/>
          <a:p>
            <a:fld id="{5539EE9F-728A-49BF-8074-FDA4C82B169B}" type="datetimeFigureOut">
              <a:rPr lang="en-US" smtClean="0"/>
              <a:t>11/10/2021</a:t>
            </a:fld>
            <a:endParaRPr lang="en-US"/>
          </a:p>
        </p:txBody>
      </p:sp>
      <p:pic>
        <p:nvPicPr>
          <p:cNvPr id="8" name="Picture 7" descr="FDA_B&amp;W_Primary_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61263" y="261425"/>
            <a:ext cx="3604563" cy="563312"/>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endParaRPr lang="en-US"/>
          </a:p>
        </p:txBody>
      </p:sp>
    </p:spTree>
    <p:extLst>
      <p:ext uri="{BB962C8B-B14F-4D97-AF65-F5344CB8AC3E}">
        <p14:creationId xmlns:p14="http://schemas.microsoft.com/office/powerpoint/2010/main" val="2859405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799" y="1023679"/>
            <a:ext cx="11345471" cy="926020"/>
          </a:xfrm>
        </p:spPr>
        <p:txBody>
          <a:bodyPr/>
          <a:lstStyle/>
          <a:p>
            <a:r>
              <a:rPr lang="en-US"/>
              <a:t>Click to edit Master title style</a:t>
            </a:r>
          </a:p>
        </p:txBody>
      </p:sp>
      <p:sp>
        <p:nvSpPr>
          <p:cNvPr id="3" name="Content Placeholder 2"/>
          <p:cNvSpPr>
            <a:spLocks noGrp="1"/>
          </p:cNvSpPr>
          <p:nvPr>
            <p:ph idx="1"/>
          </p:nvPr>
        </p:nvSpPr>
        <p:spPr>
          <a:xfrm>
            <a:off x="431801" y="2009776"/>
            <a:ext cx="11345471" cy="42860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902200" y="6375401"/>
            <a:ext cx="2844800" cy="365125"/>
          </a:xfrm>
        </p:spPr>
        <p:txBody>
          <a:bodyPr/>
          <a:lstStyle>
            <a:lvl1pPr algn="ctr">
              <a:defRPr/>
            </a:lvl1pPr>
          </a:lstStyle>
          <a:p>
            <a:fld id="{5539EE9F-728A-49BF-8074-FDA4C82B169B}" type="datetimeFigureOut">
              <a:rPr lang="en-US" smtClean="0"/>
              <a:t>11/10/2021</a:t>
            </a:fld>
            <a:endParaRPr lang="en-US"/>
          </a:p>
        </p:txBody>
      </p:sp>
      <p:sp>
        <p:nvSpPr>
          <p:cNvPr id="5" name="Footer Placeholder 4"/>
          <p:cNvSpPr>
            <a:spLocks noGrp="1"/>
          </p:cNvSpPr>
          <p:nvPr>
            <p:ph type="ftr" sz="quarter" idx="11"/>
          </p:nvPr>
        </p:nvSpPr>
        <p:spPr>
          <a:xfrm>
            <a:off x="330200" y="6384926"/>
            <a:ext cx="3860800" cy="365125"/>
          </a:xfrm>
        </p:spPr>
        <p:txBody>
          <a:bodyPr/>
          <a:lstStyle/>
          <a:p>
            <a:endParaRPr lang="en-US"/>
          </a:p>
        </p:txBody>
      </p:sp>
      <p:pic>
        <p:nvPicPr>
          <p:cNvPr id="7" name="Picture 6"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TextBox 8"/>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9408385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16500" y="6334126"/>
            <a:ext cx="2844800" cy="365125"/>
          </a:xfrm>
        </p:spPr>
        <p:txBody>
          <a:bodyPr/>
          <a:lstStyle/>
          <a:p>
            <a:fld id="{5539EE9F-728A-49BF-8074-FDA4C82B169B}" type="datetimeFigureOut">
              <a:rPr lang="en-US" smtClean="0"/>
              <a:t>11/10/2021</a:t>
            </a:fld>
            <a:endParaRPr lang="en-US"/>
          </a:p>
        </p:txBody>
      </p:sp>
      <p:sp>
        <p:nvSpPr>
          <p:cNvPr id="6" name="Footer Placeholder 4"/>
          <p:cNvSpPr>
            <a:spLocks noGrp="1"/>
          </p:cNvSpPr>
          <p:nvPr>
            <p:ph type="ftr" sz="quarter" idx="11"/>
          </p:nvPr>
        </p:nvSpPr>
        <p:spPr>
          <a:xfrm>
            <a:off x="406400" y="6384926"/>
            <a:ext cx="3860800" cy="365125"/>
          </a:xfrm>
        </p:spPr>
        <p:txBody>
          <a:bodyPr/>
          <a:lstStyle/>
          <a:p>
            <a:endParaRPr lang="en-US"/>
          </a:p>
        </p:txBody>
      </p:sp>
    </p:spTree>
    <p:extLst>
      <p:ext uri="{BB962C8B-B14F-4D97-AF65-F5344CB8AC3E}">
        <p14:creationId xmlns:p14="http://schemas.microsoft.com/office/powerpoint/2010/main" val="127633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813112" y="6349337"/>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pic>
        <p:nvPicPr>
          <p:cNvPr id="7" name="Picture 6"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69796"/>
            <a:ext cx="827391" cy="743080"/>
          </a:xfrm>
          <a:prstGeom prst="rect">
            <a:avLst/>
          </a:prstGeom>
        </p:spPr>
      </p:pic>
      <p:sp>
        <p:nvSpPr>
          <p:cNvPr id="8" name="Footer Placeholder 4"/>
          <p:cNvSpPr>
            <a:spLocks noGrp="1"/>
          </p:cNvSpPr>
          <p:nvPr>
            <p:ph type="ftr" sz="quarter" idx="11"/>
          </p:nvPr>
        </p:nvSpPr>
        <p:spPr>
          <a:xfrm>
            <a:off x="406400" y="6384926"/>
            <a:ext cx="3860800" cy="365125"/>
          </a:xfrm>
        </p:spPr>
        <p:txBody>
          <a:bodyPr/>
          <a:lstStyle/>
          <a:p>
            <a:endParaRPr lang="en-US">
              <a:solidFill>
                <a:prstClr val="black">
                  <a:tint val="75000"/>
                </a:prstClr>
              </a:solidFill>
            </a:endParaRPr>
          </a:p>
        </p:txBody>
      </p:sp>
      <p:sp>
        <p:nvSpPr>
          <p:cNvPr id="10" name="TextBox 9"/>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a:solidFill>
                  <a:srgbClr val="1F497D">
                    <a:lumMod val="60000"/>
                    <a:lumOff val="40000"/>
                  </a:srgbClr>
                </a:solidFill>
                <a:latin typeface="Helvetica"/>
                <a:cs typeface="Helvetica"/>
              </a:rPr>
              <a:pPr algn="r"/>
              <a:t>‹#›</a:t>
            </a:fld>
            <a:endParaRPr lang="en-US" sz="12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39688017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813112" y="6349337"/>
            <a:ext cx="2844800" cy="365125"/>
          </a:xfrm>
        </p:spPr>
        <p:txBody>
          <a:bodyPr/>
          <a:lstStyle/>
          <a:p>
            <a:fld id="{5539EE9F-728A-49BF-8074-FDA4C82B169B}" type="datetimeFigureOut">
              <a:rPr lang="en-US" smtClean="0"/>
              <a:t>11/10/2021</a:t>
            </a:fld>
            <a:endParaRPr lang="en-US"/>
          </a:p>
        </p:txBody>
      </p:sp>
      <p:pic>
        <p:nvPicPr>
          <p:cNvPr id="7" name="Picture 6"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69796"/>
            <a:ext cx="827391" cy="743080"/>
          </a:xfrm>
          <a:prstGeom prst="rect">
            <a:avLst/>
          </a:prstGeom>
        </p:spPr>
      </p:pic>
      <p:sp>
        <p:nvSpPr>
          <p:cNvPr id="8" name="Footer Placeholder 4"/>
          <p:cNvSpPr>
            <a:spLocks noGrp="1"/>
          </p:cNvSpPr>
          <p:nvPr>
            <p:ph type="ftr" sz="quarter" idx="11"/>
          </p:nvPr>
        </p:nvSpPr>
        <p:spPr>
          <a:xfrm>
            <a:off x="406400" y="6384926"/>
            <a:ext cx="3860800" cy="365125"/>
          </a:xfrm>
        </p:spPr>
        <p:txBody>
          <a:bodyPr/>
          <a:lstStyle/>
          <a:p>
            <a:endParaRPr lang="en-US"/>
          </a:p>
        </p:txBody>
      </p:sp>
      <p:sp>
        <p:nvSpPr>
          <p:cNvPr id="10" name="TextBox 9"/>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8185777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685743" y="6380337"/>
            <a:ext cx="2844800" cy="365125"/>
          </a:xfrm>
        </p:spPr>
        <p:txBody>
          <a:bodyPr/>
          <a:lstStyle/>
          <a:p>
            <a:fld id="{5539EE9F-728A-49BF-8074-FDA4C82B169B}" type="datetimeFigureOut">
              <a:rPr lang="en-US" smtClean="0"/>
              <a:t>11/10/2021</a:t>
            </a:fld>
            <a:endParaRPr lang="en-US"/>
          </a:p>
        </p:txBody>
      </p:sp>
      <p:pic>
        <p:nvPicPr>
          <p:cNvPr id="8" name="Picture 7"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endParaRPr lang="en-US"/>
          </a:p>
        </p:txBody>
      </p:sp>
      <p:sp>
        <p:nvSpPr>
          <p:cNvPr id="11" name="TextBox 10"/>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9917325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181600" y="6384926"/>
            <a:ext cx="2844800" cy="365125"/>
          </a:xfrm>
        </p:spPr>
        <p:txBody>
          <a:bodyPr/>
          <a:lstStyle/>
          <a:p>
            <a:fld id="{5539EE9F-728A-49BF-8074-FDA4C82B169B}" type="datetimeFigureOut">
              <a:rPr lang="en-US" smtClean="0"/>
              <a:t>11/10/2021</a:t>
            </a:fld>
            <a:endParaRPr lang="en-US"/>
          </a:p>
        </p:txBody>
      </p:sp>
      <p:pic>
        <p:nvPicPr>
          <p:cNvPr id="10" name="Picture 9"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11" name="Footer Placeholder 4"/>
          <p:cNvSpPr>
            <a:spLocks noGrp="1"/>
          </p:cNvSpPr>
          <p:nvPr>
            <p:ph type="ftr" sz="quarter" idx="11"/>
          </p:nvPr>
        </p:nvSpPr>
        <p:spPr>
          <a:xfrm>
            <a:off x="406400" y="6384926"/>
            <a:ext cx="3860800" cy="365125"/>
          </a:xfrm>
        </p:spPr>
        <p:txBody>
          <a:bodyPr/>
          <a:lstStyle/>
          <a:p>
            <a:endParaRPr lang="en-US"/>
          </a:p>
        </p:txBody>
      </p:sp>
      <p:sp>
        <p:nvSpPr>
          <p:cNvPr id="13" name="TextBox 12"/>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32675304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94913" y="6391750"/>
            <a:ext cx="2844800" cy="365125"/>
          </a:xfrm>
        </p:spPr>
        <p:txBody>
          <a:bodyPr/>
          <a:lstStyle/>
          <a:p>
            <a:fld id="{5539EE9F-728A-49BF-8074-FDA4C82B169B}" type="datetimeFigureOut">
              <a:rPr lang="en-US" smtClean="0"/>
              <a:t>11/10/2021</a:t>
            </a:fld>
            <a:endParaRPr lang="en-US"/>
          </a:p>
        </p:txBody>
      </p:sp>
      <p:pic>
        <p:nvPicPr>
          <p:cNvPr id="6" name="Picture 5"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7" name="Footer Placeholder 4"/>
          <p:cNvSpPr>
            <a:spLocks noGrp="1"/>
          </p:cNvSpPr>
          <p:nvPr>
            <p:ph type="ftr" sz="quarter" idx="11"/>
          </p:nvPr>
        </p:nvSpPr>
        <p:spPr>
          <a:xfrm>
            <a:off x="406400" y="6384926"/>
            <a:ext cx="3860800" cy="365125"/>
          </a:xfrm>
        </p:spPr>
        <p:txBody>
          <a:bodyPr/>
          <a:lstStyle/>
          <a:p>
            <a:endParaRPr lang="en-US"/>
          </a:p>
        </p:txBody>
      </p:sp>
      <p:sp>
        <p:nvSpPr>
          <p:cNvPr id="9" name="TextBox 8"/>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501050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20684" y="6349338"/>
            <a:ext cx="2844800" cy="365125"/>
          </a:xfrm>
        </p:spPr>
        <p:txBody>
          <a:bodyPr/>
          <a:lstStyle/>
          <a:p>
            <a:fld id="{5539EE9F-728A-49BF-8074-FDA4C82B169B}" type="datetimeFigureOut">
              <a:rPr lang="en-US" smtClean="0"/>
              <a:t>11/10/2021</a:t>
            </a:fld>
            <a:endParaRPr lang="en-US"/>
          </a:p>
        </p:txBody>
      </p:sp>
      <p:pic>
        <p:nvPicPr>
          <p:cNvPr id="8" name="Picture 7"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endParaRPr lang="en-US"/>
          </a:p>
        </p:txBody>
      </p:sp>
      <p:sp>
        <p:nvSpPr>
          <p:cNvPr id="11" name="TextBox 10"/>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73043707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8685" y="6384926"/>
            <a:ext cx="2844800" cy="365125"/>
          </a:xfrm>
        </p:spPr>
        <p:txBody>
          <a:bodyPr/>
          <a:lstStyle/>
          <a:p>
            <a:fld id="{5539EE9F-728A-49BF-8074-FDA4C82B169B}" type="datetimeFigureOut">
              <a:rPr lang="en-US" smtClean="0"/>
              <a:t>11/10/2021</a:t>
            </a:fld>
            <a:endParaRPr lang="en-US"/>
          </a:p>
        </p:txBody>
      </p:sp>
      <p:pic>
        <p:nvPicPr>
          <p:cNvPr id="8" name="Picture 7"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endParaRPr lang="en-US"/>
          </a:p>
        </p:txBody>
      </p:sp>
      <p:sp>
        <p:nvSpPr>
          <p:cNvPr id="11" name="TextBox 10"/>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443173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740321" y="6356351"/>
            <a:ext cx="2844800" cy="365125"/>
          </a:xfrm>
        </p:spPr>
        <p:txBody>
          <a:bodyPr/>
          <a:lstStyle/>
          <a:p>
            <a:fld id="{5539EE9F-728A-49BF-8074-FDA4C82B169B}" type="datetimeFigureOut">
              <a:rPr lang="en-US" smtClean="0"/>
              <a:t>11/10/2021</a:t>
            </a:fld>
            <a:endParaRPr lang="en-US"/>
          </a:p>
        </p:txBody>
      </p:sp>
      <p:pic>
        <p:nvPicPr>
          <p:cNvPr id="7" name="Picture 6"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1078718" y="5167321"/>
            <a:ext cx="620543" cy="990773"/>
          </a:xfrm>
          <a:prstGeom prst="rect">
            <a:avLst/>
          </a:prstGeom>
        </p:spPr>
      </p:pic>
      <p:sp>
        <p:nvSpPr>
          <p:cNvPr id="9" name="Footer Placeholder 4"/>
          <p:cNvSpPr>
            <a:spLocks noGrp="1"/>
          </p:cNvSpPr>
          <p:nvPr>
            <p:ph type="ftr" sz="quarter" idx="11"/>
          </p:nvPr>
        </p:nvSpPr>
        <p:spPr>
          <a:xfrm rot="5400000">
            <a:off x="-1066696" y="1390340"/>
            <a:ext cx="2895600" cy="486833"/>
          </a:xfrm>
        </p:spPr>
        <p:txBody>
          <a:bodyPr/>
          <a:lstStyle/>
          <a:p>
            <a:endParaRPr lang="en-US"/>
          </a:p>
        </p:txBody>
      </p:sp>
      <p:sp>
        <p:nvSpPr>
          <p:cNvPr id="8" name="TextBox 7"/>
          <p:cNvSpPr txBox="1"/>
          <p:nvPr/>
        </p:nvSpPr>
        <p:spPr>
          <a:xfrm rot="5400000">
            <a:off x="218095" y="6376216"/>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42372095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667533" y="6354124"/>
            <a:ext cx="2844800" cy="365125"/>
          </a:xfrm>
        </p:spPr>
        <p:txBody>
          <a:bodyPr/>
          <a:lstStyle/>
          <a:p>
            <a:fld id="{5539EE9F-728A-49BF-8074-FDA4C82B169B}" type="datetimeFigureOut">
              <a:rPr lang="en-US" smtClean="0"/>
              <a:t>11/10/2021</a:t>
            </a:fld>
            <a:endParaRPr lang="en-US"/>
          </a:p>
        </p:txBody>
      </p:sp>
      <p:sp>
        <p:nvSpPr>
          <p:cNvPr id="7" name="Footer Placeholder 4"/>
          <p:cNvSpPr>
            <a:spLocks noGrp="1"/>
          </p:cNvSpPr>
          <p:nvPr>
            <p:ph type="ftr" sz="quarter" idx="11"/>
          </p:nvPr>
        </p:nvSpPr>
        <p:spPr>
          <a:xfrm>
            <a:off x="406400" y="6384926"/>
            <a:ext cx="3860800" cy="365125"/>
          </a:xfrm>
        </p:spPr>
        <p:txBody>
          <a:bodyPr/>
          <a:lstStyle/>
          <a:p>
            <a:endParaRPr lang="en-US"/>
          </a:p>
        </p:txBody>
      </p:sp>
      <p:pic>
        <p:nvPicPr>
          <p:cNvPr id="9" name="Picture 8"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1061942" y="5184030"/>
            <a:ext cx="620543" cy="990773"/>
          </a:xfrm>
          <a:prstGeom prst="rect">
            <a:avLst/>
          </a:prstGeom>
        </p:spPr>
      </p:pic>
      <p:sp>
        <p:nvSpPr>
          <p:cNvPr id="10" name="TextBox 9"/>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smtClean="0">
                <a:solidFill>
                  <a:schemeClr val="tx2">
                    <a:lumMod val="60000"/>
                    <a:lumOff val="40000"/>
                  </a:schemeClr>
                </a:solidFill>
                <a:latin typeface="Helvetica"/>
                <a:cs typeface="Helvetica"/>
              </a:rPr>
              <a:t>‹#›</a:t>
            </a:fld>
            <a:endParaRPr lang="en-US" sz="1200"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14712475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pic>
        <p:nvPicPr>
          <p:cNvPr id="6" name="Picture 5" descr="FDA_B&amp;W_Primary_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8981" y="2648602"/>
            <a:ext cx="5598024" cy="874845"/>
          </a:xfrm>
          <a:prstGeom prst="rect">
            <a:avLst/>
          </a:prstGeom>
        </p:spPr>
      </p:pic>
    </p:spTree>
    <p:extLst>
      <p:ext uri="{BB962C8B-B14F-4D97-AF65-F5344CB8AC3E}">
        <p14:creationId xmlns:p14="http://schemas.microsoft.com/office/powerpoint/2010/main" val="34110206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838200"/>
            <a:ext cx="10566400" cy="914400"/>
          </a:xfrm>
        </p:spPr>
        <p:txBody>
          <a:bodyPr/>
          <a:lstStyle/>
          <a:p>
            <a:r>
              <a:rPr lang="en-US"/>
              <a:t>Click to edit Master title style</a:t>
            </a:r>
          </a:p>
        </p:txBody>
      </p:sp>
      <p:sp>
        <p:nvSpPr>
          <p:cNvPr id="3" name="Text Placeholder 2"/>
          <p:cNvSpPr>
            <a:spLocks noGrp="1"/>
          </p:cNvSpPr>
          <p:nvPr>
            <p:ph type="body" sz="half" idx="1"/>
          </p:nvPr>
        </p:nvSpPr>
        <p:spPr>
          <a:xfrm>
            <a:off x="609600" y="1981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319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C9AE6EB8-DAFC-4D85-A91D-056951CB7C59}" type="slidenum">
              <a:rPr lang="en-US" altLang="en-US"/>
              <a:pPr/>
              <a:t>‹#›</a:t>
            </a:fld>
            <a:endParaRPr lang="en-US" altLang="en-US"/>
          </a:p>
        </p:txBody>
      </p:sp>
    </p:spTree>
    <p:extLst>
      <p:ext uri="{BB962C8B-B14F-4D97-AF65-F5344CB8AC3E}">
        <p14:creationId xmlns:p14="http://schemas.microsoft.com/office/powerpoint/2010/main" val="303822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685743" y="6380337"/>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pic>
        <p:nvPicPr>
          <p:cNvPr id="8" name="Picture 7"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endParaRPr lang="en-US">
              <a:solidFill>
                <a:prstClr val="black">
                  <a:tint val="75000"/>
                </a:prstClr>
              </a:solidFill>
            </a:endParaRPr>
          </a:p>
        </p:txBody>
      </p:sp>
      <p:sp>
        <p:nvSpPr>
          <p:cNvPr id="11" name="TextBox 10"/>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a:solidFill>
                  <a:srgbClr val="1F497D">
                    <a:lumMod val="60000"/>
                    <a:lumOff val="40000"/>
                  </a:srgbClr>
                </a:solidFill>
                <a:latin typeface="Helvetica"/>
                <a:cs typeface="Helvetica"/>
              </a:rPr>
              <a:pPr algn="r"/>
              <a:t>‹#›</a:t>
            </a:fld>
            <a:endParaRPr lang="en-US" sz="12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42604794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812800" y="838200"/>
            <a:ext cx="10566400" cy="914400"/>
          </a:xfrm>
        </p:spPr>
        <p:txBody>
          <a:bodyPr/>
          <a:lstStyle/>
          <a:p>
            <a:r>
              <a:rPr lang="en-US"/>
              <a:t>Click to edit Master title style</a:t>
            </a:r>
          </a:p>
        </p:txBody>
      </p:sp>
      <p:sp>
        <p:nvSpPr>
          <p:cNvPr id="3" name="Content Placeholder 2"/>
          <p:cNvSpPr>
            <a:spLocks noGrp="1"/>
          </p:cNvSpPr>
          <p:nvPr>
            <p:ph sz="quarter" idx="1"/>
          </p:nvPr>
        </p:nvSpPr>
        <p:spPr>
          <a:xfrm>
            <a:off x="609600" y="1981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981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4319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4319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8" name="Footer Placeholder 7"/>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9" name="Slide Number Placeholder 8"/>
          <p:cNvSpPr>
            <a:spLocks noGrp="1"/>
          </p:cNvSpPr>
          <p:nvPr>
            <p:ph type="sldNum" sz="quarter" idx="12"/>
          </p:nvPr>
        </p:nvSpPr>
        <p:spPr>
          <a:xfrm>
            <a:off x="8737600" y="6245225"/>
            <a:ext cx="2844800" cy="476250"/>
          </a:xfrm>
        </p:spPr>
        <p:txBody>
          <a:bodyPr/>
          <a:lstStyle>
            <a:lvl1pPr>
              <a:defRPr/>
            </a:lvl1pPr>
          </a:lstStyle>
          <a:p>
            <a:fld id="{AC4FA628-72D3-439C-A906-164193722E5D}" type="slidenum">
              <a:rPr lang="en-US" altLang="en-US"/>
              <a:pPr/>
              <a:t>‹#›</a:t>
            </a:fld>
            <a:endParaRPr lang="en-US" altLang="en-US"/>
          </a:p>
        </p:txBody>
      </p:sp>
    </p:spTree>
    <p:extLst>
      <p:ext uri="{BB962C8B-B14F-4D97-AF65-F5344CB8AC3E}">
        <p14:creationId xmlns:p14="http://schemas.microsoft.com/office/powerpoint/2010/main" val="4929061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838200"/>
            <a:ext cx="10566400" cy="914400"/>
          </a:xfrm>
        </p:spPr>
        <p:txBody>
          <a:bodyPr/>
          <a:lstStyle/>
          <a:p>
            <a:r>
              <a:rPr lang="en-US"/>
              <a:t>Click to edit Master title style</a:t>
            </a:r>
          </a:p>
        </p:txBody>
      </p:sp>
      <p:sp>
        <p:nvSpPr>
          <p:cNvPr id="3" name="Table Placeholder 2"/>
          <p:cNvSpPr>
            <a:spLocks noGrp="1"/>
          </p:cNvSpPr>
          <p:nvPr>
            <p:ph type="tbl" idx="1"/>
          </p:nvPr>
        </p:nvSpPr>
        <p:spPr>
          <a:xfrm>
            <a:off x="609600" y="1981201"/>
            <a:ext cx="10972800" cy="4525963"/>
          </a:xfrm>
        </p:spPr>
        <p:txBody>
          <a:bodyPr/>
          <a:lstStyle/>
          <a:p>
            <a:endParaRPr lang="en-US"/>
          </a:p>
        </p:txBody>
      </p:sp>
      <p:sp>
        <p:nvSpPr>
          <p:cNvPr id="4" name="Date Placeholder 3"/>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fld id="{EE1FECC4-F788-4A89-B454-F9F8635DCDB0}" type="slidenum">
              <a:rPr lang="en-US" altLang="en-US"/>
              <a:pPr/>
              <a:t>‹#›</a:t>
            </a:fld>
            <a:endParaRPr lang="en-US" altLang="en-US"/>
          </a:p>
        </p:txBody>
      </p:sp>
    </p:spTree>
    <p:extLst>
      <p:ext uri="{BB962C8B-B14F-4D97-AF65-F5344CB8AC3E}">
        <p14:creationId xmlns:p14="http://schemas.microsoft.com/office/powerpoint/2010/main" val="53051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181600" y="6384926"/>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pic>
        <p:nvPicPr>
          <p:cNvPr id="10" name="Picture 9"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11" name="Footer Placeholder 4"/>
          <p:cNvSpPr>
            <a:spLocks noGrp="1"/>
          </p:cNvSpPr>
          <p:nvPr>
            <p:ph type="ftr" sz="quarter" idx="11"/>
          </p:nvPr>
        </p:nvSpPr>
        <p:spPr>
          <a:xfrm>
            <a:off x="406400" y="6384926"/>
            <a:ext cx="3860800" cy="365125"/>
          </a:xfrm>
        </p:spPr>
        <p:txBody>
          <a:bodyPr/>
          <a:lstStyle/>
          <a:p>
            <a:endParaRPr lang="en-US">
              <a:solidFill>
                <a:prstClr val="black">
                  <a:tint val="75000"/>
                </a:prstClr>
              </a:solidFill>
            </a:endParaRPr>
          </a:p>
        </p:txBody>
      </p:sp>
      <p:sp>
        <p:nvSpPr>
          <p:cNvPr id="13" name="TextBox 12"/>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a:solidFill>
                  <a:srgbClr val="1F497D">
                    <a:lumMod val="60000"/>
                    <a:lumOff val="40000"/>
                  </a:srgbClr>
                </a:solidFill>
                <a:latin typeface="Helvetica"/>
                <a:cs typeface="Helvetica"/>
              </a:rPr>
              <a:pPr algn="r"/>
              <a:t>‹#›</a:t>
            </a:fld>
            <a:endParaRPr lang="en-US" sz="12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242315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794913" y="6391750"/>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pic>
        <p:nvPicPr>
          <p:cNvPr id="6" name="Picture 5"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7" name="Footer Placeholder 4"/>
          <p:cNvSpPr>
            <a:spLocks noGrp="1"/>
          </p:cNvSpPr>
          <p:nvPr>
            <p:ph type="ftr" sz="quarter" idx="11"/>
          </p:nvPr>
        </p:nvSpPr>
        <p:spPr>
          <a:xfrm>
            <a:off x="406400" y="6384926"/>
            <a:ext cx="3860800" cy="365125"/>
          </a:xfrm>
        </p:spPr>
        <p:txBody>
          <a:bodyPr/>
          <a:lstStyle/>
          <a:p>
            <a:endParaRPr lang="en-US">
              <a:solidFill>
                <a:prstClr val="black">
                  <a:tint val="75000"/>
                </a:prstClr>
              </a:solidFill>
            </a:endParaRPr>
          </a:p>
        </p:txBody>
      </p:sp>
      <p:sp>
        <p:nvSpPr>
          <p:cNvPr id="9" name="TextBox 8"/>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a:solidFill>
                  <a:srgbClr val="1F497D">
                    <a:lumMod val="60000"/>
                    <a:lumOff val="40000"/>
                  </a:srgbClr>
                </a:solidFill>
                <a:latin typeface="Helvetica"/>
                <a:cs typeface="Helvetica"/>
              </a:rPr>
              <a:pPr algn="r"/>
              <a:t>‹#›</a:t>
            </a:fld>
            <a:endParaRPr lang="en-US" sz="12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293723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20684" y="6349338"/>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pic>
        <p:nvPicPr>
          <p:cNvPr id="8" name="Picture 7"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endParaRPr lang="en-US">
              <a:solidFill>
                <a:prstClr val="black">
                  <a:tint val="75000"/>
                </a:prstClr>
              </a:solidFill>
            </a:endParaRPr>
          </a:p>
        </p:txBody>
      </p:sp>
      <p:sp>
        <p:nvSpPr>
          <p:cNvPr id="11" name="TextBox 10"/>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a:solidFill>
                  <a:srgbClr val="1F497D">
                    <a:lumMod val="60000"/>
                    <a:lumOff val="40000"/>
                  </a:srgbClr>
                </a:solidFill>
                <a:latin typeface="Helvetica"/>
                <a:cs typeface="Helvetica"/>
              </a:rPr>
              <a:pPr algn="r"/>
              <a:t>‹#›</a:t>
            </a:fld>
            <a:endParaRPr lang="en-US" sz="12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337939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958685" y="6384926"/>
            <a:ext cx="2844800" cy="365125"/>
          </a:xfrm>
        </p:spPr>
        <p:txBody>
          <a:body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pic>
        <p:nvPicPr>
          <p:cNvPr id="8" name="Picture 7" descr="FDA_FullColor_Monogram.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49881" y="242500"/>
            <a:ext cx="827391" cy="743080"/>
          </a:xfrm>
          <a:prstGeom prst="rect">
            <a:avLst/>
          </a:prstGeom>
        </p:spPr>
      </p:pic>
      <p:sp>
        <p:nvSpPr>
          <p:cNvPr id="9" name="Footer Placeholder 4"/>
          <p:cNvSpPr>
            <a:spLocks noGrp="1"/>
          </p:cNvSpPr>
          <p:nvPr>
            <p:ph type="ftr" sz="quarter" idx="11"/>
          </p:nvPr>
        </p:nvSpPr>
        <p:spPr>
          <a:xfrm>
            <a:off x="406400" y="6384926"/>
            <a:ext cx="3860800" cy="365125"/>
          </a:xfrm>
        </p:spPr>
        <p:txBody>
          <a:bodyPr/>
          <a:lstStyle/>
          <a:p>
            <a:endParaRPr lang="en-US">
              <a:solidFill>
                <a:prstClr val="black">
                  <a:tint val="75000"/>
                </a:prstClr>
              </a:solidFill>
            </a:endParaRPr>
          </a:p>
        </p:txBody>
      </p:sp>
      <p:sp>
        <p:nvSpPr>
          <p:cNvPr id="11" name="TextBox 10"/>
          <p:cNvSpPr txBox="1"/>
          <p:nvPr/>
        </p:nvSpPr>
        <p:spPr>
          <a:xfrm>
            <a:off x="11521378" y="6409773"/>
            <a:ext cx="372218" cy="276999"/>
          </a:xfrm>
          <a:prstGeom prst="rect">
            <a:avLst/>
          </a:prstGeom>
          <a:noFill/>
        </p:spPr>
        <p:txBody>
          <a:bodyPr wrap="none" rtlCol="0">
            <a:spAutoFit/>
          </a:bodyPr>
          <a:lstStyle/>
          <a:p>
            <a:pPr algn="r"/>
            <a:fld id="{42D067E6-6582-4AD4-8521-F7089C370E58}" type="slidenum">
              <a:rPr lang="en-US" sz="1200">
                <a:solidFill>
                  <a:srgbClr val="1F497D">
                    <a:lumMod val="60000"/>
                    <a:lumOff val="40000"/>
                  </a:srgbClr>
                </a:solidFill>
                <a:latin typeface="Helvetica"/>
                <a:cs typeface="Helvetica"/>
              </a:rPr>
              <a:pPr algn="r"/>
              <a:t>‹#›</a:t>
            </a:fld>
            <a:endParaRPr lang="en-US" sz="1200" dirty="0">
              <a:solidFill>
                <a:srgbClr val="1F497D">
                  <a:lumMod val="60000"/>
                  <a:lumOff val="40000"/>
                </a:srgbClr>
              </a:solidFill>
              <a:latin typeface="Helvetica"/>
              <a:cs typeface="Helvetica"/>
            </a:endParaRPr>
          </a:p>
        </p:txBody>
      </p:sp>
    </p:spTree>
    <p:extLst>
      <p:ext uri="{BB962C8B-B14F-4D97-AF65-F5344CB8AC3E}">
        <p14:creationId xmlns:p14="http://schemas.microsoft.com/office/powerpoint/2010/main" val="3699719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theme" Target="../theme/theme4.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9EE9F-728A-49BF-8074-FDA4C82B169B}" type="datetimeFigureOut">
              <a:rPr lang="en-US" smtClean="0">
                <a:solidFill>
                  <a:prstClr val="black">
                    <a:tint val="75000"/>
                  </a:prstClr>
                </a:solidFill>
              </a:rPr>
              <a:pPr/>
              <a:t>11/10/2021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7C9BB-D237-4C39-B577-1EA5E97A403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509053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BEB1E-033F-43F3-8714-0575425746D8}" type="datetime1">
              <a:rPr lang="en-US" smtClean="0"/>
              <a:t>11/10/2021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www.fda.gov</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71F5F-C8AF-484B-B19A-A0CBCE8C7764}" type="slidenum">
              <a:rPr lang="en-US" smtClean="0"/>
              <a:t>‹#›</a:t>
            </a:fld>
            <a:endParaRPr lang="en-US"/>
          </a:p>
        </p:txBody>
      </p:sp>
    </p:spTree>
    <p:extLst>
      <p:ext uri="{BB962C8B-B14F-4D97-AF65-F5344CB8AC3E}">
        <p14:creationId xmlns:p14="http://schemas.microsoft.com/office/powerpoint/2010/main" val="14491654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544A-F1CD-3844-BFB3-6D230A0137DD}" type="datetimeFigureOut">
              <a:rPr lang="en-US" smtClean="0"/>
              <a:t>11/10/2021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871F5F-C8AF-484B-B19A-A0CBCE8C7764}" type="slidenum">
              <a:rPr lang="en-US" smtClean="0"/>
              <a:t>‹#›</a:t>
            </a:fld>
            <a:endParaRPr lang="en-US"/>
          </a:p>
        </p:txBody>
      </p:sp>
    </p:spTree>
    <p:extLst>
      <p:ext uri="{BB962C8B-B14F-4D97-AF65-F5344CB8AC3E}">
        <p14:creationId xmlns:p14="http://schemas.microsoft.com/office/powerpoint/2010/main" val="3679133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39EE9F-728A-49BF-8074-FDA4C82B169B}" type="datetimeFigureOut">
              <a:rPr lang="en-US" smtClean="0"/>
              <a:t>11/10/2021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7C9BB-D237-4C39-B577-1EA5E97A4039}" type="slidenum">
              <a:rPr lang="en-US" smtClean="0"/>
              <a:t>‹#›</a:t>
            </a:fld>
            <a:endParaRPr lang="en-US"/>
          </a:p>
        </p:txBody>
      </p:sp>
    </p:spTree>
    <p:extLst>
      <p:ext uri="{BB962C8B-B14F-4D97-AF65-F5344CB8AC3E}">
        <p14:creationId xmlns:p14="http://schemas.microsoft.com/office/powerpoint/2010/main" val="26124345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mrctcenter.org/news-events/heterogeneity-of-treatment-effects-in-clinical-trials-methods-and-innovations/#1602863324215-1289c9d5-a82a" TargetMode="External"/><Relationship Id="rId2" Type="http://schemas.openxmlformats.org/officeDocument/2006/relationships/hyperlink" Target="https://www.jhsph.edu/research/centers-and-institutes/center-of-excellence-in-regulatory-science-and-innovation/news-and-events/Critical-Issues-in-Heterogeneity-of-Treatment-Effect.html" TargetMode="Externa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hyperlink" Target="https://www.fda.gov/drugs/science-research-drugs/impact-story-using-innovative-statistical-approaches-provide-most-reliable-treatment-outcomes" TargetMode="Externa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hyperlink" Target="https://ww2.amstat.org/meetings/biopharmworkshop/2018/onlineprogram/AbstractDetails.cfm?AbstractID=300788"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 of Bayesian Hierarchical Models in the Presentation of Subgroup Analyses*</a:t>
            </a:r>
          </a:p>
        </p:txBody>
      </p:sp>
      <p:sp>
        <p:nvSpPr>
          <p:cNvPr id="3" name="Subtitle 2"/>
          <p:cNvSpPr>
            <a:spLocks noGrp="1"/>
          </p:cNvSpPr>
          <p:nvPr>
            <p:ph type="subTitle" idx="1"/>
          </p:nvPr>
        </p:nvSpPr>
        <p:spPr/>
        <p:txBody>
          <a:bodyPr>
            <a:normAutofit fontScale="85000" lnSpcReduction="20000"/>
          </a:bodyPr>
          <a:lstStyle/>
          <a:p>
            <a:r>
              <a:rPr lang="en-US" dirty="0"/>
              <a:t>Mark Rothmann</a:t>
            </a:r>
          </a:p>
          <a:p>
            <a:r>
              <a:rPr lang="en-US" dirty="0"/>
              <a:t>U.S. Food and Drug Administration</a:t>
            </a:r>
          </a:p>
          <a:p>
            <a:r>
              <a:rPr lang="en-US" dirty="0"/>
              <a:t>DIA Bayesian Scientific Working Group Webinar Series</a:t>
            </a:r>
          </a:p>
          <a:p>
            <a:r>
              <a:rPr lang="en-US" dirty="0"/>
              <a:t>November 19, 2021</a:t>
            </a:r>
          </a:p>
          <a:p>
            <a:endParaRPr lang="en-US" dirty="0"/>
          </a:p>
        </p:txBody>
      </p:sp>
    </p:spTree>
    <p:extLst>
      <p:ext uri="{BB962C8B-B14F-4D97-AF65-F5344CB8AC3E}">
        <p14:creationId xmlns:p14="http://schemas.microsoft.com/office/powerpoint/2010/main" val="2204714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FC7A-896F-41C8-84CC-2B4F2E2F4A3A}"/>
              </a:ext>
            </a:extLst>
          </p:cNvPr>
          <p:cNvSpPr>
            <a:spLocks noGrp="1"/>
          </p:cNvSpPr>
          <p:nvPr>
            <p:ph type="title"/>
          </p:nvPr>
        </p:nvSpPr>
        <p:spPr/>
        <p:txBody>
          <a:bodyPr>
            <a:normAutofit fontScale="90000"/>
          </a:bodyPr>
          <a:lstStyle/>
          <a:p>
            <a:r>
              <a:rPr lang="en-US" dirty="0"/>
              <a:t>Another difference between snapshots and package inserts </a:t>
            </a:r>
          </a:p>
        </p:txBody>
      </p:sp>
      <p:graphicFrame>
        <p:nvGraphicFramePr>
          <p:cNvPr id="5" name="Content Placeholder 4">
            <a:extLst>
              <a:ext uri="{FF2B5EF4-FFF2-40B4-BE49-F238E27FC236}">
                <a16:creationId xmlns:a16="http://schemas.microsoft.com/office/drawing/2014/main" id="{124C4525-4407-461D-AA2E-85056F76EA44}"/>
              </a:ext>
            </a:extLst>
          </p:cNvPr>
          <p:cNvGraphicFramePr>
            <a:graphicFrameLocks noGrp="1"/>
          </p:cNvGraphicFramePr>
          <p:nvPr>
            <p:ph idx="1"/>
          </p:nvPr>
        </p:nvGraphicFramePr>
        <p:xfrm>
          <a:off x="423068" y="2533650"/>
          <a:ext cx="11345864" cy="2316480"/>
        </p:xfrm>
        <a:graphic>
          <a:graphicData uri="http://schemas.openxmlformats.org/drawingml/2006/table">
            <a:tbl>
              <a:tblPr firstRow="1" bandRow="1">
                <a:tableStyleId>{2D5ABB26-0587-4C30-8999-92F81FD0307C}</a:tableStyleId>
              </a:tblPr>
              <a:tblGrid>
                <a:gridCol w="5672932">
                  <a:extLst>
                    <a:ext uri="{9D8B030D-6E8A-4147-A177-3AD203B41FA5}">
                      <a16:colId xmlns:a16="http://schemas.microsoft.com/office/drawing/2014/main" val="2320453154"/>
                    </a:ext>
                  </a:extLst>
                </a:gridCol>
                <a:gridCol w="5672932">
                  <a:extLst>
                    <a:ext uri="{9D8B030D-6E8A-4147-A177-3AD203B41FA5}">
                      <a16:colId xmlns:a16="http://schemas.microsoft.com/office/drawing/2014/main" val="1371504871"/>
                    </a:ext>
                  </a:extLst>
                </a:gridCol>
              </a:tblGrid>
              <a:tr h="370840">
                <a:tc>
                  <a:txBody>
                    <a:bodyPr/>
                    <a:lstStyle/>
                    <a:p>
                      <a:r>
                        <a:rPr lang="en-US" sz="3200" b="1" dirty="0"/>
                        <a:t>Drug Trials Snapshots</a:t>
                      </a:r>
                    </a:p>
                  </a:txBody>
                  <a:tcPr/>
                </a:tc>
                <a:tc>
                  <a:txBody>
                    <a:bodyPr/>
                    <a:lstStyle/>
                    <a:p>
                      <a:r>
                        <a:rPr lang="en-US" sz="3200" b="1" dirty="0"/>
                        <a:t>Package Inserts</a:t>
                      </a:r>
                    </a:p>
                  </a:txBody>
                  <a:tcPr/>
                </a:tc>
                <a:extLst>
                  <a:ext uri="{0D108BD9-81ED-4DB2-BD59-A6C34878D82A}">
                    <a16:rowId xmlns:a16="http://schemas.microsoft.com/office/drawing/2014/main" val="2708000020"/>
                  </a:ext>
                </a:extLst>
              </a:tr>
              <a:tr h="370840">
                <a:tc>
                  <a:txBody>
                    <a:bodyPr/>
                    <a:lstStyle/>
                    <a:p>
                      <a:endParaRPr lang="en-US" sz="1200" dirty="0"/>
                    </a:p>
                    <a:p>
                      <a:r>
                        <a:rPr lang="en-US" sz="3200" dirty="0"/>
                        <a:t>Subgroup analyses, interpretations and conclusions are those of FDA</a:t>
                      </a:r>
                    </a:p>
                  </a:txBody>
                  <a:tcPr/>
                </a:tc>
                <a:tc>
                  <a:txBody>
                    <a:bodyPr/>
                    <a:lstStyle/>
                    <a:p>
                      <a:endParaRPr lang="en-US" sz="1200" dirty="0"/>
                    </a:p>
                    <a:p>
                      <a:r>
                        <a:rPr lang="en-US" sz="3200" dirty="0"/>
                        <a:t>Negotiated between FDA and sponsor</a:t>
                      </a:r>
                    </a:p>
                  </a:txBody>
                  <a:tcPr/>
                </a:tc>
                <a:extLst>
                  <a:ext uri="{0D108BD9-81ED-4DB2-BD59-A6C34878D82A}">
                    <a16:rowId xmlns:a16="http://schemas.microsoft.com/office/drawing/2014/main" val="1464153807"/>
                  </a:ext>
                </a:extLst>
              </a:tr>
            </a:tbl>
          </a:graphicData>
        </a:graphic>
      </p:graphicFrame>
    </p:spTree>
    <p:extLst>
      <p:ext uri="{BB962C8B-B14F-4D97-AF65-F5344CB8AC3E}">
        <p14:creationId xmlns:p14="http://schemas.microsoft.com/office/powerpoint/2010/main" val="305301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45F13-7FCD-4744-8861-CD431AE211C3}"/>
              </a:ext>
            </a:extLst>
          </p:cNvPr>
          <p:cNvSpPr>
            <a:spLocks noGrp="1"/>
          </p:cNvSpPr>
          <p:nvPr>
            <p:ph type="title"/>
          </p:nvPr>
        </p:nvSpPr>
        <p:spPr/>
        <p:txBody>
          <a:bodyPr/>
          <a:lstStyle/>
          <a:p>
            <a:r>
              <a:rPr lang="en-US" dirty="0">
                <a:solidFill>
                  <a:srgbClr val="0070C0"/>
                </a:solidFill>
              </a:rPr>
              <a:t>Audience</a:t>
            </a:r>
          </a:p>
        </p:txBody>
      </p:sp>
      <p:sp>
        <p:nvSpPr>
          <p:cNvPr id="3" name="Content Placeholder 2">
            <a:extLst>
              <a:ext uri="{FF2B5EF4-FFF2-40B4-BE49-F238E27FC236}">
                <a16:creationId xmlns:a16="http://schemas.microsoft.com/office/drawing/2014/main" id="{4CBD2400-50AD-468E-AB26-48293E87FAE0}"/>
              </a:ext>
            </a:extLst>
          </p:cNvPr>
          <p:cNvSpPr>
            <a:spLocks noGrp="1"/>
          </p:cNvSpPr>
          <p:nvPr>
            <p:ph idx="1"/>
          </p:nvPr>
        </p:nvSpPr>
        <p:spPr/>
        <p:txBody>
          <a:bodyPr/>
          <a:lstStyle/>
          <a:p>
            <a:r>
              <a:rPr lang="en-US" dirty="0"/>
              <a:t>Should consider audience when constructing a DTS</a:t>
            </a:r>
          </a:p>
          <a:p>
            <a:pPr lvl="1"/>
            <a:r>
              <a:rPr lang="en-US" dirty="0"/>
              <a:t>What is the effect someone like me can expect&gt;</a:t>
            </a:r>
          </a:p>
          <a:p>
            <a:r>
              <a:rPr lang="en-US" dirty="0"/>
              <a:t>Increase usage of subgroup analysis in Safety</a:t>
            </a:r>
          </a:p>
          <a:p>
            <a:pPr lvl="1"/>
            <a:r>
              <a:rPr lang="en-US" dirty="0"/>
              <a:t>treatment-related adverse events can be more frequent as age increases </a:t>
            </a:r>
          </a:p>
          <a:p>
            <a:endParaRPr lang="en-US" dirty="0"/>
          </a:p>
        </p:txBody>
      </p:sp>
    </p:spTree>
    <p:extLst>
      <p:ext uri="{BB962C8B-B14F-4D97-AF65-F5344CB8AC3E}">
        <p14:creationId xmlns:p14="http://schemas.microsoft.com/office/powerpoint/2010/main" val="2804762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5296" y="1396289"/>
            <a:ext cx="5035876" cy="2776216"/>
          </a:xfrm>
        </p:spPr>
        <p:txBody>
          <a:bodyPr vert="horz" lIns="91440" tIns="45720" rIns="91440" bIns="45720" rtlCol="0" anchor="ctr">
            <a:normAutofit/>
          </a:bodyPr>
          <a:lstStyle/>
          <a:p>
            <a:pPr defTabSz="914400">
              <a:lnSpc>
                <a:spcPct val="90000"/>
              </a:lnSpc>
            </a:pPr>
            <a:r>
              <a:rPr lang="en-US" sz="3600" dirty="0">
                <a:latin typeface="Calibri" panose="020F0502020204030204" pitchFamily="34" charset="0"/>
                <a:cs typeface="Times New Roman" panose="02020603050405020304" pitchFamily="18" charset="0"/>
              </a:rPr>
              <a:t>Heterogeneous Treatment Effects (HTE)</a:t>
            </a:r>
            <a:endParaRPr lang="en-US" sz="3600" dirty="0"/>
          </a:p>
        </p:txBody>
      </p:sp>
      <p:sp>
        <p:nvSpPr>
          <p:cNvPr id="10"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Marketing">
            <a:extLst>
              <a:ext uri="{FF2B5EF4-FFF2-40B4-BE49-F238E27FC236}">
                <a16:creationId xmlns:a16="http://schemas.microsoft.com/office/drawing/2014/main" id="{C8A39AA0-4263-4E1A-A675-A124BF4A9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7181" y="1156626"/>
            <a:ext cx="3078957" cy="3078957"/>
          </a:xfrm>
          <a:prstGeom prst="rect">
            <a:avLst/>
          </a:prstGeom>
        </p:spPr>
      </p:pic>
      <p:sp>
        <p:nvSpPr>
          <p:cNvPr id="4" name="Footer Placeholder 3"/>
          <p:cNvSpPr>
            <a:spLocks noGrp="1"/>
          </p:cNvSpPr>
          <p:nvPr>
            <p:ph type="ftr" sz="quarter" idx="11"/>
          </p:nvPr>
        </p:nvSpPr>
        <p:spPr>
          <a:xfrm>
            <a:off x="6516879" y="6199633"/>
            <a:ext cx="3754752"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solidFill>
                  <a:prstClr val="white">
                    <a:alpha val="80000"/>
                  </a:prstClr>
                </a:solidFill>
                <a:effectLst/>
                <a:uLnTx/>
                <a:uFillTx/>
                <a:latin typeface="Calibri"/>
                <a:ea typeface="+mn-ea"/>
                <a:cs typeface="+mn-cs"/>
              </a:rPr>
              <a:t>www.fda.gov</a:t>
            </a:r>
          </a:p>
        </p:txBody>
      </p:sp>
    </p:spTree>
    <p:extLst>
      <p:ext uri="{BB962C8B-B14F-4D97-AF65-F5344CB8AC3E}">
        <p14:creationId xmlns:p14="http://schemas.microsoft.com/office/powerpoint/2010/main" val="31849323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6268-5854-485B-8647-4492A3D73604}"/>
              </a:ext>
            </a:extLst>
          </p:cNvPr>
          <p:cNvSpPr>
            <a:spLocks noGrp="1"/>
          </p:cNvSpPr>
          <p:nvPr>
            <p:ph type="title"/>
          </p:nvPr>
        </p:nvSpPr>
        <p:spPr/>
        <p:txBody>
          <a:bodyPr>
            <a:normAutofit fontScale="90000"/>
          </a:bodyPr>
          <a:lstStyle/>
          <a:p>
            <a:r>
              <a:rPr lang="en-US" dirty="0"/>
              <a:t>Treatment effects vary across subgroups of a factor</a:t>
            </a:r>
          </a:p>
        </p:txBody>
      </p:sp>
      <p:sp>
        <p:nvSpPr>
          <p:cNvPr id="3" name="Content Placeholder 2">
            <a:extLst>
              <a:ext uri="{FF2B5EF4-FFF2-40B4-BE49-F238E27FC236}">
                <a16:creationId xmlns:a16="http://schemas.microsoft.com/office/drawing/2014/main" id="{351808DB-1C17-4308-BC32-E285C7448088}"/>
              </a:ext>
            </a:extLst>
          </p:cNvPr>
          <p:cNvSpPr>
            <a:spLocks noGrp="1"/>
          </p:cNvSpPr>
          <p:nvPr>
            <p:ph idx="1"/>
          </p:nvPr>
        </p:nvSpPr>
        <p:spPr/>
        <p:txBody>
          <a:bodyPr/>
          <a:lstStyle/>
          <a:p>
            <a:r>
              <a:rPr lang="en-US" dirty="0"/>
              <a:t>Factor an effect modifier or </a:t>
            </a:r>
          </a:p>
          <a:p>
            <a:r>
              <a:rPr lang="en-US" dirty="0"/>
              <a:t>Factor associated/correlated with one or more effect modifiers </a:t>
            </a:r>
          </a:p>
        </p:txBody>
      </p:sp>
    </p:spTree>
    <p:extLst>
      <p:ext uri="{BB962C8B-B14F-4D97-AF65-F5344CB8AC3E}">
        <p14:creationId xmlns:p14="http://schemas.microsoft.com/office/powerpoint/2010/main" val="776438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19AA-2542-421D-B076-CC17D5D49DF4}"/>
              </a:ext>
            </a:extLst>
          </p:cNvPr>
          <p:cNvSpPr>
            <a:spLocks noGrp="1"/>
          </p:cNvSpPr>
          <p:nvPr>
            <p:ph type="title"/>
          </p:nvPr>
        </p:nvSpPr>
        <p:spPr/>
        <p:txBody>
          <a:bodyPr>
            <a:normAutofit/>
          </a:bodyPr>
          <a:lstStyle/>
          <a:p>
            <a:r>
              <a:rPr lang="en-US" dirty="0"/>
              <a:t>Conventional subgroup analysis (1 of 3)</a:t>
            </a:r>
          </a:p>
        </p:txBody>
      </p:sp>
      <p:pic>
        <p:nvPicPr>
          <p:cNvPr id="4" name="Content Placeholder 3">
            <a:extLst>
              <a:ext uri="{FF2B5EF4-FFF2-40B4-BE49-F238E27FC236}">
                <a16:creationId xmlns:a16="http://schemas.microsoft.com/office/drawing/2014/main" id="{F811BD30-6CF3-412E-9A17-5F26956446F9}"/>
              </a:ext>
            </a:extLst>
          </p:cNvPr>
          <p:cNvPicPr>
            <a:picLocks noGrp="1" noChangeAspect="1"/>
          </p:cNvPicPr>
          <p:nvPr>
            <p:ph idx="1"/>
          </p:nvPr>
        </p:nvPicPr>
        <p:blipFill>
          <a:blip r:embed="rId2"/>
          <a:stretch>
            <a:fillRect/>
          </a:stretch>
        </p:blipFill>
        <p:spPr>
          <a:xfrm>
            <a:off x="4164877" y="2009775"/>
            <a:ext cx="3879708" cy="4286250"/>
          </a:xfrm>
          <a:prstGeom prst="rect">
            <a:avLst/>
          </a:prstGeom>
        </p:spPr>
      </p:pic>
    </p:spTree>
    <p:extLst>
      <p:ext uri="{BB962C8B-B14F-4D97-AF65-F5344CB8AC3E}">
        <p14:creationId xmlns:p14="http://schemas.microsoft.com/office/powerpoint/2010/main" val="366348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FEC3-C8D4-4500-85BC-4F7B1F3A0112}"/>
              </a:ext>
            </a:extLst>
          </p:cNvPr>
          <p:cNvSpPr>
            <a:spLocks noGrp="1"/>
          </p:cNvSpPr>
          <p:nvPr>
            <p:ph type="title"/>
          </p:nvPr>
        </p:nvSpPr>
        <p:spPr/>
        <p:txBody>
          <a:bodyPr/>
          <a:lstStyle/>
          <a:p>
            <a:r>
              <a:rPr lang="en-US" dirty="0"/>
              <a:t>Conventional subgroup analysis (2 of 3)</a:t>
            </a:r>
          </a:p>
        </p:txBody>
      </p:sp>
      <p:sp>
        <p:nvSpPr>
          <p:cNvPr id="3" name="Content Placeholder 2">
            <a:extLst>
              <a:ext uri="{FF2B5EF4-FFF2-40B4-BE49-F238E27FC236}">
                <a16:creationId xmlns:a16="http://schemas.microsoft.com/office/drawing/2014/main" id="{89089A7A-BA2D-410B-9F6D-09809FA82439}"/>
              </a:ext>
            </a:extLst>
          </p:cNvPr>
          <p:cNvSpPr>
            <a:spLocks noGrp="1"/>
          </p:cNvSpPr>
          <p:nvPr>
            <p:ph idx="1"/>
          </p:nvPr>
        </p:nvSpPr>
        <p:spPr/>
        <p:txBody>
          <a:bodyPr>
            <a:normAutofit fontScale="92500"/>
          </a:bodyPr>
          <a:lstStyle/>
          <a:p>
            <a:r>
              <a:rPr lang="en-US" dirty="0"/>
              <a:t>Subject to random highs and random lows</a:t>
            </a:r>
          </a:p>
          <a:p>
            <a:pPr lvl="1"/>
            <a:r>
              <a:rPr lang="en-US" dirty="0"/>
              <a:t>Estimated treatment effects vary more than underlying treatment effects</a:t>
            </a:r>
          </a:p>
          <a:p>
            <a:r>
              <a:rPr lang="en-US" dirty="0"/>
              <a:t>Analysis are typically univariate or marginal - one subgrouping variable at a time</a:t>
            </a:r>
          </a:p>
          <a:p>
            <a:r>
              <a:rPr lang="en-US" dirty="0"/>
              <a:t>Possibly confounded by correlation between  subgrouping variables</a:t>
            </a:r>
          </a:p>
          <a:p>
            <a:pPr lvl="1"/>
            <a:r>
              <a:rPr lang="en-US" dirty="0"/>
              <a:t>If sex and age are correlated, the  difference in treatment efficacy between men and  women may be confounded by age</a:t>
            </a:r>
          </a:p>
          <a:p>
            <a:pPr lvl="2"/>
            <a:r>
              <a:rPr lang="en-US" dirty="0" err="1"/>
              <a:t>Groenwold</a:t>
            </a:r>
            <a:r>
              <a:rPr lang="en-US" dirty="0"/>
              <a:t> (2009) - Aspirin’s effect on stroke was  larger in women, but women were older</a:t>
            </a:r>
          </a:p>
          <a:p>
            <a:endParaRPr lang="en-US" dirty="0"/>
          </a:p>
          <a:p>
            <a:endParaRPr lang="en-US" dirty="0"/>
          </a:p>
        </p:txBody>
      </p:sp>
    </p:spTree>
    <p:extLst>
      <p:ext uri="{BB962C8B-B14F-4D97-AF65-F5344CB8AC3E}">
        <p14:creationId xmlns:p14="http://schemas.microsoft.com/office/powerpoint/2010/main" val="1103343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B257-5349-4534-8A32-42F796A96E0D}"/>
              </a:ext>
            </a:extLst>
          </p:cNvPr>
          <p:cNvSpPr>
            <a:spLocks noGrp="1"/>
          </p:cNvSpPr>
          <p:nvPr>
            <p:ph type="title"/>
          </p:nvPr>
        </p:nvSpPr>
        <p:spPr/>
        <p:txBody>
          <a:bodyPr>
            <a:normAutofit/>
          </a:bodyPr>
          <a:lstStyle/>
          <a:p>
            <a:r>
              <a:rPr lang="en-US" dirty="0"/>
              <a:t>Conventional subgroup analysis (3 of 3)</a:t>
            </a:r>
          </a:p>
        </p:txBody>
      </p:sp>
      <p:sp>
        <p:nvSpPr>
          <p:cNvPr id="3" name="Content Placeholder 2">
            <a:extLst>
              <a:ext uri="{FF2B5EF4-FFF2-40B4-BE49-F238E27FC236}">
                <a16:creationId xmlns:a16="http://schemas.microsoft.com/office/drawing/2014/main" id="{C4DB15E6-2B5F-445A-9379-B58AB2B03F85}"/>
              </a:ext>
            </a:extLst>
          </p:cNvPr>
          <p:cNvSpPr>
            <a:spLocks noGrp="1"/>
          </p:cNvSpPr>
          <p:nvPr>
            <p:ph idx="1"/>
          </p:nvPr>
        </p:nvSpPr>
        <p:spPr/>
        <p:txBody>
          <a:bodyPr>
            <a:normAutofit fontScale="85000" lnSpcReduction="10000"/>
          </a:bodyPr>
          <a:lstStyle/>
          <a:p>
            <a:r>
              <a:rPr lang="en-US" dirty="0"/>
              <a:t>Assume treatment effect equal across subgroups (unless compelling evidence that they differ). When estimating treatment effect in interested subgroup</a:t>
            </a:r>
          </a:p>
          <a:p>
            <a:pPr lvl="1"/>
            <a:r>
              <a:rPr lang="en-US" dirty="0"/>
              <a:t>Equal relevancy of outcomes for patient outside interested subgroup outcome and patient in interested subgroup</a:t>
            </a:r>
          </a:p>
          <a:p>
            <a:pPr lvl="1"/>
            <a:r>
              <a:rPr lang="en-US" dirty="0"/>
              <a:t>Under this assumption analysis (estimation of treatment effect) is simple, easy</a:t>
            </a:r>
          </a:p>
          <a:p>
            <a:r>
              <a:rPr lang="en-US" dirty="0"/>
              <a:t>OR use only data from patients in interested subgroup to estimate the treatment effect for interested subgroup</a:t>
            </a:r>
          </a:p>
          <a:p>
            <a:pPr lvl="1"/>
            <a:r>
              <a:rPr lang="en-US" dirty="0"/>
              <a:t>Patient outside interested subgroup outcome provides no information (no relevancy) </a:t>
            </a:r>
          </a:p>
          <a:p>
            <a:pPr lvl="1"/>
            <a:r>
              <a:rPr lang="en-US" dirty="0"/>
              <a:t>Under this assumption analysis (estimation of treatment effect) is simple, easy</a:t>
            </a:r>
          </a:p>
        </p:txBody>
      </p:sp>
    </p:spTree>
    <p:extLst>
      <p:ext uri="{BB962C8B-B14F-4D97-AF65-F5344CB8AC3E}">
        <p14:creationId xmlns:p14="http://schemas.microsoft.com/office/powerpoint/2010/main" val="207336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87CA-59B6-4334-999F-B6B7DFD6F4A0}"/>
              </a:ext>
            </a:extLst>
          </p:cNvPr>
          <p:cNvSpPr>
            <a:spLocks noGrp="1"/>
          </p:cNvSpPr>
          <p:nvPr>
            <p:ph type="title"/>
          </p:nvPr>
        </p:nvSpPr>
        <p:spPr/>
        <p:txBody>
          <a:bodyPr>
            <a:normAutofit fontScale="90000"/>
          </a:bodyPr>
          <a:lstStyle/>
          <a:p>
            <a:r>
              <a:rPr lang="en-US" dirty="0"/>
              <a:t>Recent Symposiums and Workshops co-sponsored by FDA on Heterogeneous Treatment Effects</a:t>
            </a:r>
          </a:p>
        </p:txBody>
      </p:sp>
      <p:sp>
        <p:nvSpPr>
          <p:cNvPr id="3" name="Content Placeholder 2">
            <a:extLst>
              <a:ext uri="{FF2B5EF4-FFF2-40B4-BE49-F238E27FC236}">
                <a16:creationId xmlns:a16="http://schemas.microsoft.com/office/drawing/2014/main" id="{7076A490-75A8-40F3-9474-D93F907634B7}"/>
              </a:ext>
            </a:extLst>
          </p:cNvPr>
          <p:cNvSpPr>
            <a:spLocks noGrp="1"/>
          </p:cNvSpPr>
          <p:nvPr>
            <p:ph idx="1"/>
          </p:nvPr>
        </p:nvSpPr>
        <p:spPr/>
        <p:txBody>
          <a:bodyPr>
            <a:normAutofit fontScale="85000" lnSpcReduction="20000"/>
          </a:bodyPr>
          <a:lstStyle/>
          <a:p>
            <a:pPr marL="0" marR="0" indent="0">
              <a:spcBef>
                <a:spcPts val="0"/>
              </a:spcBef>
              <a:spcAft>
                <a:spcPts val="0"/>
              </a:spcAft>
              <a:buNone/>
            </a:pPr>
            <a:endParaRPr lang="en-US" dirty="0">
              <a:latin typeface="Times New Roman" panose="02020603050405020304" pitchFamily="18" charset="0"/>
              <a:ea typeface="Calibri" panose="020F0502020204030204" pitchFamily="34" charset="0"/>
            </a:endParaRPr>
          </a:p>
          <a:p>
            <a:pPr marL="0" marR="0">
              <a:spcBef>
                <a:spcPts val="0"/>
              </a:spcBef>
              <a:spcAft>
                <a:spcPts val="0"/>
              </a:spcAft>
            </a:pPr>
            <a:r>
              <a:rPr lang="en-US" dirty="0">
                <a:latin typeface="Times New Roman" panose="02020603050405020304" pitchFamily="18" charset="0"/>
                <a:ea typeface="Calibri" panose="020F0502020204030204" pitchFamily="34" charset="0"/>
              </a:rPr>
              <a:t>Nov 28, 2018, Symposium of Assessing and Communicating Heterogeneity of Treatment Effects for Patient Subpopulations: Challenges and Opportunities </a:t>
            </a:r>
          </a:p>
          <a:p>
            <a:pPr marL="400050" lvl="1">
              <a:spcBef>
                <a:spcPts val="0"/>
              </a:spcBef>
            </a:pPr>
            <a:r>
              <a:rPr lang="en-US" dirty="0">
                <a:latin typeface="Times New Roman" panose="02020603050405020304" pitchFamily="18" charset="0"/>
                <a:ea typeface="Calibri" panose="020F0502020204030204" pitchFamily="34" charset="0"/>
              </a:rPr>
              <a:t>Agenda, Slides and Recording at </a:t>
            </a:r>
            <a:r>
              <a:rPr lang="en-US" u="sng" dirty="0">
                <a:solidFill>
                  <a:srgbClr val="0563C1"/>
                </a:solidFill>
                <a:latin typeface="Times New Roman" panose="02020603050405020304" pitchFamily="18" charset="0"/>
                <a:ea typeface="Calibri" panose="020F0502020204030204" pitchFamily="34" charset="0"/>
                <a:hlinkClick r:id="rId2">
                  <a:extLst>
                    <a:ext uri="{A12FA001-AC4F-418D-AE19-62706E023703}">
                      <ahyp:hlinkClr xmlns:ahyp="http://schemas.microsoft.com/office/drawing/2018/hyperlinkcolor" val="tx"/>
                    </a:ext>
                  </a:extLst>
                </a:hlinkClick>
              </a:rPr>
              <a:t>https://www.jhsph.edu/research/centers-and-institutes/center-of-excellence-in-regulatory-science-and-innovation/news-and-events/Critical-Issues-in-Heterogeneity-of-Treatment-Effect.html</a:t>
            </a:r>
            <a:r>
              <a:rPr lang="en-US" dirty="0">
                <a:latin typeface="Times New Roman" panose="02020603050405020304" pitchFamily="18" charset="0"/>
                <a:ea typeface="Calibri" panose="020F0502020204030204" pitchFamily="34" charset="0"/>
              </a:rPr>
              <a:t> </a:t>
            </a:r>
          </a:p>
          <a:p>
            <a:pPr marL="0" marR="0" indent="0">
              <a:spcBef>
                <a:spcPts val="0"/>
              </a:spcBef>
              <a:spcAft>
                <a:spcPts val="0"/>
              </a:spcAft>
              <a:buNone/>
            </a:pPr>
            <a:endParaRPr lang="en-US" dirty="0">
              <a:latin typeface="Times New Roman" panose="02020603050405020304" pitchFamily="18" charset="0"/>
              <a:ea typeface="Calibri" panose="020F0502020204030204" pitchFamily="34" charset="0"/>
            </a:endParaRPr>
          </a:p>
          <a:p>
            <a:pPr marL="0" marR="0" indent="0">
              <a:spcBef>
                <a:spcPts val="0"/>
              </a:spcBef>
              <a:spcAft>
                <a:spcPts val="0"/>
              </a:spcAft>
              <a:buNone/>
            </a:pPr>
            <a:endParaRPr lang="en-US" dirty="0">
              <a:latin typeface="Times New Roman" panose="02020603050405020304" pitchFamily="18" charset="0"/>
              <a:ea typeface="Calibri" panose="020F0502020204030204" pitchFamily="34" charset="0"/>
            </a:endParaRPr>
          </a:p>
          <a:p>
            <a:pPr marL="0" marR="0">
              <a:spcBef>
                <a:spcPts val="0"/>
              </a:spcBef>
              <a:spcAft>
                <a:spcPts val="0"/>
              </a:spcAft>
            </a:pPr>
            <a:r>
              <a:rPr lang="en-US" dirty="0">
                <a:latin typeface="Times New Roman" panose="02020603050405020304" pitchFamily="18" charset="0"/>
                <a:ea typeface="Calibri" panose="020F0502020204030204" pitchFamily="34" charset="0"/>
              </a:rPr>
              <a:t>Nov 30 - Dec 1, 2020, Workshop on Heterogeneity of Treatment Effects in Clinical Trials: Methods and Innovations </a:t>
            </a:r>
          </a:p>
          <a:p>
            <a:pPr marL="400050" lvl="1">
              <a:spcBef>
                <a:spcPts val="0"/>
              </a:spcBef>
            </a:pPr>
            <a:r>
              <a:rPr lang="en-US" dirty="0">
                <a:latin typeface="Times New Roman" panose="02020603050405020304" pitchFamily="18" charset="0"/>
                <a:ea typeface="Calibri" panose="020F0502020204030204" pitchFamily="34" charset="0"/>
              </a:rPr>
              <a:t>Agenda and Recording at </a:t>
            </a:r>
            <a:r>
              <a:rPr lang="en-US" u="sng" dirty="0">
                <a:solidFill>
                  <a:srgbClr val="0563C1"/>
                </a:solidFill>
                <a:latin typeface="Times New Roman" panose="02020603050405020304" pitchFamily="18" charset="0"/>
                <a:ea typeface="Calibri" panose="020F0502020204030204" pitchFamily="34" charset="0"/>
                <a:hlinkClick r:id="rId3">
                  <a:extLst>
                    <a:ext uri="{A12FA001-AC4F-418D-AE19-62706E023703}">
                      <ahyp:hlinkClr xmlns:ahyp="http://schemas.microsoft.com/office/drawing/2018/hyperlinkcolor" val="tx"/>
                    </a:ext>
                  </a:extLst>
                </a:hlinkClick>
              </a:rPr>
              <a:t>https://mrctcenter.org/news-events/heterogeneity-of-treatment-effects-in-clinical-trials-methods-and-innovations/#1602863324215-1289c9d5-a82a</a:t>
            </a:r>
            <a:r>
              <a:rPr lang="en-US" dirty="0">
                <a:latin typeface="Times New Roman" panose="02020603050405020304" pitchFamily="18" charset="0"/>
                <a:ea typeface="Calibri" panose="020F0502020204030204" pitchFamily="34" charset="0"/>
              </a:rPr>
              <a:t> </a:t>
            </a:r>
          </a:p>
          <a:p>
            <a:pPr marL="0" marR="0">
              <a:spcBef>
                <a:spcPts val="0"/>
              </a:spcBef>
              <a:spcAft>
                <a:spcPts val="0"/>
              </a:spcAft>
            </a:pPr>
            <a:endParaRPr lang="en-US" dirty="0">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108366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64F58-E75F-4E0A-B233-02A594E1380D}"/>
              </a:ext>
            </a:extLst>
          </p:cNvPr>
          <p:cNvSpPr>
            <a:spLocks noGrp="1"/>
          </p:cNvSpPr>
          <p:nvPr>
            <p:ph type="title"/>
          </p:nvPr>
        </p:nvSpPr>
        <p:spPr/>
        <p:txBody>
          <a:bodyPr/>
          <a:lstStyle/>
          <a:p>
            <a:r>
              <a:rPr lang="en-US" dirty="0"/>
              <a:t>Some messages from the session</a:t>
            </a:r>
          </a:p>
        </p:txBody>
      </p:sp>
      <p:sp>
        <p:nvSpPr>
          <p:cNvPr id="3" name="Content Placeholder 2">
            <a:extLst>
              <a:ext uri="{FF2B5EF4-FFF2-40B4-BE49-F238E27FC236}">
                <a16:creationId xmlns:a16="http://schemas.microsoft.com/office/drawing/2014/main" id="{630A6293-54BA-4959-959F-5EF79749C083}"/>
              </a:ext>
            </a:extLst>
          </p:cNvPr>
          <p:cNvSpPr>
            <a:spLocks noGrp="1"/>
          </p:cNvSpPr>
          <p:nvPr>
            <p:ph idx="1"/>
          </p:nvPr>
        </p:nvSpPr>
        <p:spPr/>
        <p:txBody>
          <a:bodyPr/>
          <a:lstStyle/>
          <a:p>
            <a:pPr>
              <a:spcBef>
                <a:spcPts val="0"/>
              </a:spcBef>
            </a:pPr>
            <a:r>
              <a:rPr lang="en-US" sz="3200" dirty="0">
                <a:effectLst/>
                <a:latin typeface="Times New Roman" panose="02020603050405020304" pitchFamily="18" charset="0"/>
                <a:ea typeface="Calibri" panose="020F0502020204030204" pitchFamily="34" charset="0"/>
              </a:rPr>
              <a:t>We can do more or better at understanding heterogeneous treatment effects</a:t>
            </a:r>
          </a:p>
          <a:p>
            <a:pPr>
              <a:spcBef>
                <a:spcPts val="0"/>
              </a:spcBef>
            </a:pPr>
            <a:r>
              <a:rPr lang="en-US" sz="3200" dirty="0">
                <a:effectLst/>
                <a:latin typeface="Times New Roman" panose="02020603050405020304" pitchFamily="18" charset="0"/>
                <a:ea typeface="Calibri" panose="020F0502020204030204" pitchFamily="34" charset="0"/>
              </a:rPr>
              <a:t>Have used shrinkage estimation for some drug trial snapshots</a:t>
            </a:r>
          </a:p>
          <a:p>
            <a:pPr>
              <a:spcBef>
                <a:spcPts val="0"/>
              </a:spcBef>
            </a:pPr>
            <a:r>
              <a:rPr lang="en-US" sz="3200">
                <a:effectLst/>
                <a:latin typeface="Times New Roman" panose="02020603050405020304" pitchFamily="18" charset="0"/>
                <a:ea typeface="Calibri" panose="020F0502020204030204" pitchFamily="34" charset="0"/>
              </a:rPr>
              <a:t>More </a:t>
            </a:r>
            <a:r>
              <a:rPr lang="en-US" sz="3200" dirty="0">
                <a:effectLst/>
                <a:latin typeface="Times New Roman" panose="02020603050405020304" pitchFamily="18" charset="0"/>
                <a:ea typeface="Calibri" panose="020F0502020204030204" pitchFamily="34" charset="0"/>
              </a:rPr>
              <a:t>complicated/better models could include factors known to affect the treatment </a:t>
            </a:r>
            <a:r>
              <a:rPr lang="en-US" sz="3200">
                <a:effectLst/>
                <a:latin typeface="Times New Roman" panose="02020603050405020304" pitchFamily="18" charset="0"/>
                <a:ea typeface="Calibri" panose="020F0502020204030204" pitchFamily="34" charset="0"/>
              </a:rPr>
              <a:t>effect </a:t>
            </a:r>
          </a:p>
          <a:p>
            <a:pPr>
              <a:spcBef>
                <a:spcPts val="0"/>
              </a:spcBef>
            </a:pPr>
            <a:r>
              <a:rPr lang="en-US" sz="3200">
                <a:effectLst/>
                <a:latin typeface="Times New Roman" panose="02020603050405020304" pitchFamily="18" charset="0"/>
                <a:ea typeface="Calibri" panose="020F0502020204030204" pitchFamily="34" charset="0"/>
              </a:rPr>
              <a:t>Doable </a:t>
            </a:r>
            <a:r>
              <a:rPr lang="en-US" sz="3200" dirty="0">
                <a:effectLst/>
                <a:latin typeface="Times New Roman" panose="02020603050405020304" pitchFamily="18" charset="0"/>
                <a:ea typeface="Calibri" panose="020F0502020204030204" pitchFamily="34" charset="0"/>
              </a:rPr>
              <a:t>(somewhere) in some settings to have a repository of data to be used to provide individual patient advice which can account for patient preferences, patient demographics and medical history</a:t>
            </a:r>
          </a:p>
          <a:p>
            <a:endParaRPr lang="en-US" dirty="0"/>
          </a:p>
        </p:txBody>
      </p:sp>
      <p:sp>
        <p:nvSpPr>
          <p:cNvPr id="4" name="Footer Placeholder 3">
            <a:extLst>
              <a:ext uri="{FF2B5EF4-FFF2-40B4-BE49-F238E27FC236}">
                <a16:creationId xmlns:a16="http://schemas.microsoft.com/office/drawing/2014/main" id="{6D613D30-4B18-4747-8545-8206A8FBE6B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1F497D">
                    <a:lumMod val="60000"/>
                    <a:lumOff val="40000"/>
                  </a:srgbClr>
                </a:solidFill>
                <a:effectLst/>
                <a:uLnTx/>
                <a:uFillTx/>
                <a:latin typeface="Helvetica"/>
                <a:ea typeface="+mn-ea"/>
                <a:cs typeface="Helvetica"/>
              </a:rPr>
              <a:t>www.fda.gov</a:t>
            </a:r>
            <a:endParaRPr kumimoji="0" lang="en-US" sz="1200" b="1" i="0" u="none" strike="noStrike" kern="1200" cap="none" spc="0" normalizeH="0" baseline="0" noProof="0" dirty="0">
              <a:ln>
                <a:noFill/>
              </a:ln>
              <a:solidFill>
                <a:srgbClr val="1F497D">
                  <a:lumMod val="60000"/>
                  <a:lumOff val="40000"/>
                </a:srgbClr>
              </a:solidFill>
              <a:effectLst/>
              <a:uLnTx/>
              <a:uFillTx/>
              <a:latin typeface="Helvetica"/>
              <a:ea typeface="+mn-ea"/>
              <a:cs typeface="Helvetica"/>
            </a:endParaRPr>
          </a:p>
        </p:txBody>
      </p:sp>
      <p:sp>
        <p:nvSpPr>
          <p:cNvPr id="5" name="TextBox 4">
            <a:extLst>
              <a:ext uri="{FF2B5EF4-FFF2-40B4-BE49-F238E27FC236}">
                <a16:creationId xmlns:a16="http://schemas.microsoft.com/office/drawing/2014/main" id="{81E4F23A-E419-48D9-A196-674B88F09004}"/>
              </a:ext>
            </a:extLst>
          </p:cNvPr>
          <p:cNvSpPr txBox="1"/>
          <p:nvPr/>
        </p:nvSpPr>
        <p:spPr>
          <a:xfrm>
            <a:off x="1204331" y="12269"/>
            <a:ext cx="9367024" cy="83099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Symposium of Assessing and Communicating Heterogeneity of Treatment Effects for Patient Subpopulations: Challenges and Opportunities </a:t>
            </a:r>
          </a:p>
        </p:txBody>
      </p:sp>
    </p:spTree>
    <p:extLst>
      <p:ext uri="{BB962C8B-B14F-4D97-AF65-F5344CB8AC3E}">
        <p14:creationId xmlns:p14="http://schemas.microsoft.com/office/powerpoint/2010/main" val="109449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90AA8-92A3-4DCF-AE83-7C7454D21060}"/>
              </a:ext>
            </a:extLst>
          </p:cNvPr>
          <p:cNvSpPr>
            <a:spLocks noGrp="1"/>
          </p:cNvSpPr>
          <p:nvPr>
            <p:ph type="title"/>
          </p:nvPr>
        </p:nvSpPr>
        <p:spPr/>
        <p:txBody>
          <a:bodyPr/>
          <a:lstStyle/>
          <a:p>
            <a:r>
              <a:rPr lang="en-US" dirty="0"/>
              <a:t>Some Topics/Questions of interest</a:t>
            </a:r>
          </a:p>
        </p:txBody>
      </p:sp>
      <p:sp>
        <p:nvSpPr>
          <p:cNvPr id="3" name="Content Placeholder 2">
            <a:extLst>
              <a:ext uri="{FF2B5EF4-FFF2-40B4-BE49-F238E27FC236}">
                <a16:creationId xmlns:a16="http://schemas.microsoft.com/office/drawing/2014/main" id="{07749119-BD21-4092-8561-3AA4EE73D138}"/>
              </a:ext>
            </a:extLst>
          </p:cNvPr>
          <p:cNvSpPr>
            <a:spLocks noGrp="1"/>
          </p:cNvSpPr>
          <p:nvPr>
            <p:ph idx="1"/>
          </p:nvPr>
        </p:nvSpPr>
        <p:spPr/>
        <p:txBody>
          <a:bodyPr/>
          <a:lstStyle/>
          <a:p>
            <a:r>
              <a:rPr lang="en-US" dirty="0"/>
              <a:t>Representation in clinical trials</a:t>
            </a:r>
          </a:p>
          <a:p>
            <a:r>
              <a:rPr lang="en-US" dirty="0"/>
              <a:t>What can a patient like me expect?</a:t>
            </a:r>
          </a:p>
          <a:p>
            <a:r>
              <a:rPr lang="en-US" dirty="0"/>
              <a:t>Is there consistency of treatment effect?</a:t>
            </a:r>
          </a:p>
          <a:p>
            <a:r>
              <a:rPr lang="en-US" dirty="0"/>
              <a:t>If there is a benefit overall, where may there not be benefit?</a:t>
            </a:r>
          </a:p>
          <a:p>
            <a:r>
              <a:rPr lang="en-US" dirty="0"/>
              <a:t>Difference in using subgroup analyses to make a claim vs. individual patient treatment decisions</a:t>
            </a:r>
          </a:p>
          <a:p>
            <a:r>
              <a:rPr lang="en-US" dirty="0"/>
              <a:t>How do overall results affect how we view subgroup results?</a:t>
            </a:r>
          </a:p>
        </p:txBody>
      </p:sp>
      <p:sp>
        <p:nvSpPr>
          <p:cNvPr id="4" name="TextBox 3">
            <a:extLst>
              <a:ext uri="{FF2B5EF4-FFF2-40B4-BE49-F238E27FC236}">
                <a16:creationId xmlns:a16="http://schemas.microsoft.com/office/drawing/2014/main" id="{89DB74B6-F14C-4BCB-BE82-13B69D51F321}"/>
              </a:ext>
            </a:extLst>
          </p:cNvPr>
          <p:cNvSpPr txBox="1"/>
          <p:nvPr/>
        </p:nvSpPr>
        <p:spPr>
          <a:xfrm>
            <a:off x="1600200" y="65455"/>
            <a:ext cx="8172450" cy="95410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Workshop on Heterogeneity of Treatment Effects in Clinical Trials: Methods and Innovations</a:t>
            </a:r>
          </a:p>
        </p:txBody>
      </p:sp>
    </p:spTree>
    <p:extLst>
      <p:ext uri="{BB962C8B-B14F-4D97-AF65-F5344CB8AC3E}">
        <p14:creationId xmlns:p14="http://schemas.microsoft.com/office/powerpoint/2010/main" val="85693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8D72-74D9-4D93-A089-979B65F4CE49}"/>
              </a:ext>
            </a:extLst>
          </p:cNvPr>
          <p:cNvSpPr>
            <a:spLocks noGrp="1"/>
          </p:cNvSpPr>
          <p:nvPr>
            <p:ph type="title"/>
          </p:nvPr>
        </p:nvSpPr>
        <p:spPr/>
        <p:txBody>
          <a:bodyPr>
            <a:normAutofit/>
          </a:bodyPr>
          <a:lstStyle/>
          <a:p>
            <a:r>
              <a:rPr lang="en-US" dirty="0"/>
              <a:t>Disclaimer</a:t>
            </a:r>
          </a:p>
        </p:txBody>
      </p:sp>
      <p:sp>
        <p:nvSpPr>
          <p:cNvPr id="3" name="Content Placeholder 2">
            <a:extLst>
              <a:ext uri="{FF2B5EF4-FFF2-40B4-BE49-F238E27FC236}">
                <a16:creationId xmlns:a16="http://schemas.microsoft.com/office/drawing/2014/main" id="{BA49D24C-242B-400C-8583-AE22EEC06D3B}"/>
              </a:ext>
            </a:extLst>
          </p:cNvPr>
          <p:cNvSpPr>
            <a:spLocks noGrp="1"/>
          </p:cNvSpPr>
          <p:nvPr>
            <p:ph idx="1"/>
          </p:nvPr>
        </p:nvSpPr>
        <p:spPr/>
        <p:txBody>
          <a:bodyPr/>
          <a:lstStyle/>
          <a:p>
            <a:pPr marL="0" indent="0">
              <a:buNone/>
            </a:pPr>
            <a:r>
              <a:rPr lang="en-US" dirty="0"/>
              <a:t>* The views expressed in this talk are those of the speaker and not necessarily those of the FDA</a:t>
            </a:r>
          </a:p>
        </p:txBody>
      </p:sp>
    </p:spTree>
    <p:extLst>
      <p:ext uri="{BB962C8B-B14F-4D97-AF65-F5344CB8AC3E}">
        <p14:creationId xmlns:p14="http://schemas.microsoft.com/office/powerpoint/2010/main" val="2967737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5296" y="1396289"/>
            <a:ext cx="4246173" cy="2776216"/>
          </a:xfrm>
        </p:spPr>
        <p:txBody>
          <a:bodyPr vert="horz" lIns="91440" tIns="45720" rIns="91440" bIns="45720" rtlCol="0" anchor="ctr">
            <a:normAutofit/>
          </a:bodyPr>
          <a:lstStyle/>
          <a:p>
            <a:pPr defTabSz="914400">
              <a:lnSpc>
                <a:spcPct val="90000"/>
              </a:lnSpc>
            </a:pPr>
            <a:r>
              <a:rPr lang="en-US" sz="3600" dirty="0"/>
              <a:t>Different Perspectives/ Frameworks</a:t>
            </a:r>
          </a:p>
        </p:txBody>
      </p:sp>
      <p:sp>
        <p:nvSpPr>
          <p:cNvPr id="10"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Marketing">
            <a:extLst>
              <a:ext uri="{FF2B5EF4-FFF2-40B4-BE49-F238E27FC236}">
                <a16:creationId xmlns:a16="http://schemas.microsoft.com/office/drawing/2014/main" id="{C8A39AA0-4263-4E1A-A675-A124BF4A9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7181" y="1156626"/>
            <a:ext cx="3078957" cy="3078957"/>
          </a:xfrm>
          <a:prstGeom prst="rect">
            <a:avLst/>
          </a:prstGeom>
        </p:spPr>
      </p:pic>
      <p:sp>
        <p:nvSpPr>
          <p:cNvPr id="4" name="Footer Placeholder 3"/>
          <p:cNvSpPr>
            <a:spLocks noGrp="1"/>
          </p:cNvSpPr>
          <p:nvPr>
            <p:ph type="ftr" sz="quarter" idx="11"/>
          </p:nvPr>
        </p:nvSpPr>
        <p:spPr>
          <a:xfrm>
            <a:off x="6516879" y="6199633"/>
            <a:ext cx="3754752"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solidFill>
                  <a:prstClr val="white">
                    <a:alpha val="80000"/>
                  </a:prstClr>
                </a:solidFill>
                <a:effectLst/>
                <a:uLnTx/>
                <a:uFillTx/>
                <a:latin typeface="Calibri"/>
                <a:ea typeface="+mn-ea"/>
                <a:cs typeface="+mn-cs"/>
              </a:rPr>
              <a:t>www.fda.gov</a:t>
            </a:r>
          </a:p>
        </p:txBody>
      </p:sp>
    </p:spTree>
    <p:extLst>
      <p:ext uri="{BB962C8B-B14F-4D97-AF65-F5344CB8AC3E}">
        <p14:creationId xmlns:p14="http://schemas.microsoft.com/office/powerpoint/2010/main" val="1798537847"/>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F577-0426-4963-B010-0CEBBE6CBF17}"/>
              </a:ext>
            </a:extLst>
          </p:cNvPr>
          <p:cNvSpPr>
            <a:spLocks noGrp="1"/>
          </p:cNvSpPr>
          <p:nvPr>
            <p:ph type="title"/>
          </p:nvPr>
        </p:nvSpPr>
        <p:spPr/>
        <p:txBody>
          <a:bodyPr>
            <a:normAutofit fontScale="90000"/>
          </a:bodyPr>
          <a:lstStyle/>
          <a:p>
            <a:r>
              <a:rPr lang="en-US" dirty="0"/>
              <a:t>Different subgroup analyses perspectives/frameworks </a:t>
            </a:r>
          </a:p>
        </p:txBody>
      </p:sp>
      <p:sp>
        <p:nvSpPr>
          <p:cNvPr id="3" name="Content Placeholder 2">
            <a:extLst>
              <a:ext uri="{FF2B5EF4-FFF2-40B4-BE49-F238E27FC236}">
                <a16:creationId xmlns:a16="http://schemas.microsoft.com/office/drawing/2014/main" id="{36AD66EC-302B-4575-A76A-618FAFB71B0D}"/>
              </a:ext>
            </a:extLst>
          </p:cNvPr>
          <p:cNvSpPr>
            <a:spLocks noGrp="1"/>
          </p:cNvSpPr>
          <p:nvPr>
            <p:ph idx="1"/>
          </p:nvPr>
        </p:nvSpPr>
        <p:spPr/>
        <p:txBody>
          <a:bodyPr/>
          <a:lstStyle/>
          <a:p>
            <a:endParaRPr lang="en-US" dirty="0"/>
          </a:p>
          <a:p>
            <a:r>
              <a:rPr lang="en-US" dirty="0"/>
              <a:t>L1: Actual (signed) differences in treatment effects vs</a:t>
            </a:r>
          </a:p>
          <a:p>
            <a:r>
              <a:rPr lang="en-US" dirty="0"/>
              <a:t>L2: Variability in treatment effects</a:t>
            </a:r>
          </a:p>
        </p:txBody>
      </p:sp>
    </p:spTree>
    <p:extLst>
      <p:ext uri="{BB962C8B-B14F-4D97-AF65-F5344CB8AC3E}">
        <p14:creationId xmlns:p14="http://schemas.microsoft.com/office/powerpoint/2010/main" val="3299240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E63B-4590-48B2-A796-3C9A0CFE866F}"/>
              </a:ext>
            </a:extLst>
          </p:cNvPr>
          <p:cNvSpPr>
            <a:spLocks noGrp="1"/>
          </p:cNvSpPr>
          <p:nvPr>
            <p:ph type="title"/>
          </p:nvPr>
        </p:nvSpPr>
        <p:spPr/>
        <p:txBody>
          <a:bodyPr/>
          <a:lstStyle/>
          <a:p>
            <a:r>
              <a:rPr lang="en-US" dirty="0"/>
              <a:t>Testing for differences in effects</a:t>
            </a:r>
          </a:p>
        </p:txBody>
      </p:sp>
      <p:sp>
        <p:nvSpPr>
          <p:cNvPr id="3" name="Content Placeholder 2">
            <a:extLst>
              <a:ext uri="{FF2B5EF4-FFF2-40B4-BE49-F238E27FC236}">
                <a16:creationId xmlns:a16="http://schemas.microsoft.com/office/drawing/2014/main" id="{84034D1B-C0BF-4FFF-BDCB-874D7B34921E}"/>
              </a:ext>
            </a:extLst>
          </p:cNvPr>
          <p:cNvSpPr>
            <a:spLocks noGrp="1"/>
          </p:cNvSpPr>
          <p:nvPr>
            <p:ph idx="1"/>
          </p:nvPr>
        </p:nvSpPr>
        <p:spPr>
          <a:xfrm>
            <a:off x="423264" y="2019301"/>
            <a:ext cx="11345471" cy="4286043"/>
          </a:xfrm>
        </p:spPr>
        <p:txBody>
          <a:bodyPr/>
          <a:lstStyle/>
          <a:p>
            <a:r>
              <a:rPr lang="en-US" dirty="0"/>
              <a:t>Consider two subgroups (e.g., one factor with two levels)</a:t>
            </a:r>
          </a:p>
          <a:p>
            <a:r>
              <a:rPr lang="en-US" dirty="0"/>
              <a:t>Interest in order/direction of effects and the difference in effects</a:t>
            </a:r>
          </a:p>
          <a:p>
            <a:r>
              <a:rPr lang="en-US" dirty="0"/>
              <a:t>Zero difference in effects is at a key (</a:t>
            </a:r>
            <a:r>
              <a:rPr lang="en-US" u="sng" dirty="0"/>
              <a:t>central</a:t>
            </a:r>
            <a:r>
              <a:rPr lang="en-US" dirty="0"/>
              <a:t>) location</a:t>
            </a:r>
          </a:p>
          <a:p>
            <a:endParaRPr lang="en-US" dirty="0"/>
          </a:p>
        </p:txBody>
      </p:sp>
      <p:cxnSp>
        <p:nvCxnSpPr>
          <p:cNvPr id="5" name="Straight Arrow Connector 4">
            <a:extLst>
              <a:ext uri="{FF2B5EF4-FFF2-40B4-BE49-F238E27FC236}">
                <a16:creationId xmlns:a16="http://schemas.microsoft.com/office/drawing/2014/main" id="{73B620F8-A114-4A41-8AD8-4F5C11293B6B}"/>
              </a:ext>
            </a:extLst>
          </p:cNvPr>
          <p:cNvCxnSpPr/>
          <p:nvPr/>
        </p:nvCxnSpPr>
        <p:spPr>
          <a:xfrm>
            <a:off x="1485900" y="4524375"/>
            <a:ext cx="897255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FF86235-A530-448D-ACFD-33A0774D83F0}"/>
              </a:ext>
            </a:extLst>
          </p:cNvPr>
          <p:cNvSpPr txBox="1"/>
          <p:nvPr/>
        </p:nvSpPr>
        <p:spPr>
          <a:xfrm>
            <a:off x="5895974" y="4324350"/>
            <a:ext cx="265515" cy="7577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8" name="TextBox 7">
            <a:extLst>
              <a:ext uri="{FF2B5EF4-FFF2-40B4-BE49-F238E27FC236}">
                <a16:creationId xmlns:a16="http://schemas.microsoft.com/office/drawing/2014/main" id="{0BFCB89E-3A80-47B6-A667-0DF002E46BC2}"/>
              </a:ext>
            </a:extLst>
          </p:cNvPr>
          <p:cNvSpPr txBox="1"/>
          <p:nvPr/>
        </p:nvSpPr>
        <p:spPr>
          <a:xfrm>
            <a:off x="1524372" y="5056154"/>
            <a:ext cx="340170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Treatment effect larger 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Subgroup 2 than in Subgroup 1</a:t>
            </a:r>
          </a:p>
        </p:txBody>
      </p:sp>
      <p:sp>
        <p:nvSpPr>
          <p:cNvPr id="9" name="TextBox 8">
            <a:extLst>
              <a:ext uri="{FF2B5EF4-FFF2-40B4-BE49-F238E27FC236}">
                <a16:creationId xmlns:a16="http://schemas.microsoft.com/office/drawing/2014/main" id="{F8ED38F0-D98A-4FFE-A972-8344569826D2}"/>
              </a:ext>
            </a:extLst>
          </p:cNvPr>
          <p:cNvSpPr txBox="1"/>
          <p:nvPr/>
        </p:nvSpPr>
        <p:spPr>
          <a:xfrm>
            <a:off x="6646553" y="5082064"/>
            <a:ext cx="3401700"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Treatment effect larger 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Subgroup 1 than in Subgroup 2</a:t>
            </a:r>
          </a:p>
        </p:txBody>
      </p:sp>
    </p:spTree>
    <p:extLst>
      <p:ext uri="{BB962C8B-B14F-4D97-AF65-F5344CB8AC3E}">
        <p14:creationId xmlns:p14="http://schemas.microsoft.com/office/powerpoint/2010/main" val="20006839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110D8-EAF1-4252-A842-051567632E47}"/>
              </a:ext>
            </a:extLst>
          </p:cNvPr>
          <p:cNvSpPr>
            <a:spLocks noGrp="1"/>
          </p:cNvSpPr>
          <p:nvPr>
            <p:ph type="title"/>
          </p:nvPr>
        </p:nvSpPr>
        <p:spPr/>
        <p:txBody>
          <a:bodyPr/>
          <a:lstStyle/>
          <a:p>
            <a:r>
              <a:rPr lang="en-US" dirty="0"/>
              <a:t>Estimating treatment effects across subgroups</a:t>
            </a:r>
          </a:p>
        </p:txBody>
      </p:sp>
      <p:sp>
        <p:nvSpPr>
          <p:cNvPr id="3" name="Content Placeholder 2">
            <a:extLst>
              <a:ext uri="{FF2B5EF4-FFF2-40B4-BE49-F238E27FC236}">
                <a16:creationId xmlns:a16="http://schemas.microsoft.com/office/drawing/2014/main" id="{796AA0D4-FB90-4E0E-9847-5B6CA7E40607}"/>
              </a:ext>
            </a:extLst>
          </p:cNvPr>
          <p:cNvSpPr>
            <a:spLocks noGrp="1"/>
          </p:cNvSpPr>
          <p:nvPr>
            <p:ph idx="1"/>
          </p:nvPr>
        </p:nvSpPr>
        <p:spPr/>
        <p:txBody>
          <a:bodyPr/>
          <a:lstStyle/>
          <a:p>
            <a:r>
              <a:rPr lang="en-US" dirty="0"/>
              <a:t>No difference in effects is at an </a:t>
            </a:r>
            <a:r>
              <a:rPr lang="en-US" u="sng" dirty="0"/>
              <a:t>extreme</a:t>
            </a:r>
            <a:r>
              <a:rPr lang="en-US" dirty="0"/>
              <a:t> location (i.e., </a:t>
            </a:r>
            <a:r>
              <a:rPr lang="en-US" dirty="0">
                <a:sym typeface="Symbol" panose="05050102010706020507" pitchFamily="18" charset="2"/>
              </a:rPr>
              <a:t></a:t>
            </a:r>
            <a:r>
              <a:rPr lang="en-US" baseline="30000" dirty="0">
                <a:sym typeface="Symbol" panose="05050102010706020507" pitchFamily="18" charset="2"/>
              </a:rPr>
              <a:t>2</a:t>
            </a:r>
            <a:r>
              <a:rPr lang="en-US" dirty="0"/>
              <a:t> = 0)</a:t>
            </a:r>
          </a:p>
          <a:p>
            <a:endParaRPr lang="en-US" dirty="0"/>
          </a:p>
          <a:p>
            <a:endParaRPr lang="en-US" dirty="0"/>
          </a:p>
        </p:txBody>
      </p:sp>
      <p:cxnSp>
        <p:nvCxnSpPr>
          <p:cNvPr id="5" name="Straight Arrow Connector 4">
            <a:extLst>
              <a:ext uri="{FF2B5EF4-FFF2-40B4-BE49-F238E27FC236}">
                <a16:creationId xmlns:a16="http://schemas.microsoft.com/office/drawing/2014/main" id="{99558135-9EA1-4417-A2DA-95339A703924}"/>
              </a:ext>
            </a:extLst>
          </p:cNvPr>
          <p:cNvCxnSpPr/>
          <p:nvPr/>
        </p:nvCxnSpPr>
        <p:spPr>
          <a:xfrm>
            <a:off x="1400175" y="3657600"/>
            <a:ext cx="83058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FF94A8F-C958-400E-95A6-6FAF664480FE}"/>
              </a:ext>
            </a:extLst>
          </p:cNvPr>
          <p:cNvSpPr txBox="1"/>
          <p:nvPr/>
        </p:nvSpPr>
        <p:spPr>
          <a:xfrm>
            <a:off x="1267417" y="3505200"/>
            <a:ext cx="265515" cy="7577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0</a:t>
            </a:r>
          </a:p>
        </p:txBody>
      </p:sp>
      <p:sp>
        <p:nvSpPr>
          <p:cNvPr id="7" name="TextBox 6">
            <a:extLst>
              <a:ext uri="{FF2B5EF4-FFF2-40B4-BE49-F238E27FC236}">
                <a16:creationId xmlns:a16="http://schemas.microsoft.com/office/drawing/2014/main" id="{A08440DB-6742-4102-938A-968D0171FBB3}"/>
              </a:ext>
            </a:extLst>
          </p:cNvPr>
          <p:cNvSpPr txBox="1"/>
          <p:nvPr/>
        </p:nvSpPr>
        <p:spPr>
          <a:xfrm>
            <a:off x="414728" y="4262914"/>
            <a:ext cx="2171701" cy="135421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sym typeface="Symbol" panose="05050102010706020507" pitchFamily="18" charset="2"/>
              </a:rPr>
              <a:t></a:t>
            </a:r>
            <a:r>
              <a:rPr kumimoji="0" lang="en-US" sz="2400" b="0" i="0" u="none" strike="noStrike" kern="1200" cap="none" spc="0" normalizeH="0" baseline="30000" noProof="0" dirty="0">
                <a:ln>
                  <a:noFill/>
                </a:ln>
                <a:solidFill>
                  <a:prstClr val="black"/>
                </a:solidFill>
                <a:effectLst/>
                <a:uLnTx/>
                <a:uFillTx/>
                <a:latin typeface="Calibri"/>
                <a:ea typeface="+mn-ea"/>
                <a:cs typeface="+mn-cs"/>
                <a:sym typeface="Symbol" panose="05050102010706020507" pitchFamily="18" charset="2"/>
              </a:rPr>
              <a:t>2</a:t>
            </a:r>
            <a:r>
              <a:rPr kumimoji="0" lang="en-US" sz="2400" b="0" i="0" u="none" strike="noStrike" kern="1200" cap="none" spc="0" normalizeH="0" baseline="0" noProof="0" dirty="0">
                <a:ln>
                  <a:noFill/>
                </a:ln>
                <a:solidFill>
                  <a:prstClr val="black"/>
                </a:solidFill>
                <a:effectLst/>
                <a:uLnTx/>
                <a:uFillTx/>
                <a:latin typeface="Calibri"/>
                <a:ea typeface="+mn-ea"/>
                <a:cs typeface="+mn-cs"/>
              </a:rPr>
              <a:t> = 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100% borrowing</a:t>
            </a:r>
          </a:p>
        </p:txBody>
      </p:sp>
      <p:sp>
        <p:nvSpPr>
          <p:cNvPr id="8" name="Arrow: Right 7">
            <a:extLst>
              <a:ext uri="{FF2B5EF4-FFF2-40B4-BE49-F238E27FC236}">
                <a16:creationId xmlns:a16="http://schemas.microsoft.com/office/drawing/2014/main" id="{B1177D39-3CE0-4A7C-81CE-AED48B5728D4}"/>
              </a:ext>
            </a:extLst>
          </p:cNvPr>
          <p:cNvSpPr/>
          <p:nvPr/>
        </p:nvSpPr>
        <p:spPr>
          <a:xfrm>
            <a:off x="4848225" y="436331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 name="TextBox 8">
            <a:extLst>
              <a:ext uri="{FF2B5EF4-FFF2-40B4-BE49-F238E27FC236}">
                <a16:creationId xmlns:a16="http://schemas.microsoft.com/office/drawing/2014/main" id="{CA3E5DE6-7687-493A-BC37-2794554866E7}"/>
              </a:ext>
            </a:extLst>
          </p:cNvPr>
          <p:cNvSpPr txBox="1"/>
          <p:nvPr/>
        </p:nvSpPr>
        <p:spPr>
          <a:xfrm>
            <a:off x="4376999" y="5074592"/>
            <a:ext cx="207326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Less Borrowing</a:t>
            </a:r>
          </a:p>
        </p:txBody>
      </p:sp>
    </p:spTree>
    <p:extLst>
      <p:ext uri="{BB962C8B-B14F-4D97-AF65-F5344CB8AC3E}">
        <p14:creationId xmlns:p14="http://schemas.microsoft.com/office/powerpoint/2010/main" val="1518675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5296" y="1396289"/>
            <a:ext cx="4246173" cy="2776216"/>
          </a:xfrm>
        </p:spPr>
        <p:txBody>
          <a:bodyPr vert="horz" lIns="91440" tIns="45720" rIns="91440" bIns="45720" rtlCol="0" anchor="ctr">
            <a:normAutofit/>
          </a:bodyPr>
          <a:lstStyle/>
          <a:p>
            <a:pPr defTabSz="914400">
              <a:lnSpc>
                <a:spcPct val="90000"/>
              </a:lnSpc>
            </a:pPr>
            <a:r>
              <a:rPr lang="en-US" sz="3600" dirty="0"/>
              <a:t>Story</a:t>
            </a:r>
          </a:p>
        </p:txBody>
      </p:sp>
      <p:sp>
        <p:nvSpPr>
          <p:cNvPr id="10"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Marketing">
            <a:extLst>
              <a:ext uri="{FF2B5EF4-FFF2-40B4-BE49-F238E27FC236}">
                <a16:creationId xmlns:a16="http://schemas.microsoft.com/office/drawing/2014/main" id="{C8A39AA0-4263-4E1A-A675-A124BF4A9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7181" y="1156626"/>
            <a:ext cx="3078957" cy="3078957"/>
          </a:xfrm>
          <a:prstGeom prst="rect">
            <a:avLst/>
          </a:prstGeom>
        </p:spPr>
      </p:pic>
      <p:sp>
        <p:nvSpPr>
          <p:cNvPr id="4" name="Footer Placeholder 3"/>
          <p:cNvSpPr>
            <a:spLocks noGrp="1"/>
          </p:cNvSpPr>
          <p:nvPr>
            <p:ph type="ftr" sz="quarter" idx="11"/>
          </p:nvPr>
        </p:nvSpPr>
        <p:spPr>
          <a:xfrm>
            <a:off x="6516879" y="6199633"/>
            <a:ext cx="3754752"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solidFill>
                  <a:prstClr val="white">
                    <a:alpha val="80000"/>
                  </a:prstClr>
                </a:solidFill>
                <a:effectLst/>
                <a:uLnTx/>
                <a:uFillTx/>
                <a:latin typeface="Calibri"/>
                <a:ea typeface="+mn-ea"/>
                <a:cs typeface="+mn-cs"/>
              </a:rPr>
              <a:t>www.fda.gov</a:t>
            </a:r>
          </a:p>
        </p:txBody>
      </p:sp>
    </p:spTree>
    <p:extLst>
      <p:ext uri="{BB962C8B-B14F-4D97-AF65-F5344CB8AC3E}">
        <p14:creationId xmlns:p14="http://schemas.microsoft.com/office/powerpoint/2010/main" val="1975943897"/>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1226-AED7-4CEF-9BEF-4D64B2585E24}"/>
              </a:ext>
            </a:extLst>
          </p:cNvPr>
          <p:cNvSpPr>
            <a:spLocks noGrp="1"/>
          </p:cNvSpPr>
          <p:nvPr>
            <p:ph type="title"/>
          </p:nvPr>
        </p:nvSpPr>
        <p:spPr/>
        <p:txBody>
          <a:bodyPr/>
          <a:lstStyle/>
          <a:p>
            <a:r>
              <a:rPr lang="en-US" dirty="0"/>
              <a:t>Introductory Paragraph from the Impact Story</a:t>
            </a:r>
          </a:p>
        </p:txBody>
      </p:sp>
      <p:sp>
        <p:nvSpPr>
          <p:cNvPr id="3" name="Content Placeholder 2">
            <a:extLst>
              <a:ext uri="{FF2B5EF4-FFF2-40B4-BE49-F238E27FC236}">
                <a16:creationId xmlns:a16="http://schemas.microsoft.com/office/drawing/2014/main" id="{B60C70C3-AD45-424C-876F-048D4DE9CC12}"/>
              </a:ext>
            </a:extLst>
          </p:cNvPr>
          <p:cNvSpPr>
            <a:spLocks noGrp="1"/>
          </p:cNvSpPr>
          <p:nvPr>
            <p:ph idx="1"/>
          </p:nvPr>
        </p:nvSpPr>
        <p:spPr/>
        <p:txBody>
          <a:bodyPr>
            <a:normAutofit/>
          </a:bodyPr>
          <a:lstStyle/>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rPr>
              <a:t>When evaluating drug treatments, determining how and to what extent a drug works in different patient subgroups can be addressed by statistical approaches that make use of results from every subgroup when understanding the treatment effect for a given subgroup. </a:t>
            </a:r>
            <a:endParaRPr lang="en-US" sz="2000" dirty="0">
              <a:latin typeface="Times New Roman" panose="02020603050405020304" pitchFamily="18" charset="0"/>
              <a:ea typeface="Calibri" panose="020F0502020204030204" pitchFamily="34" charset="0"/>
            </a:endParaRPr>
          </a:p>
          <a:p>
            <a:endParaRPr lang="en-US" dirty="0"/>
          </a:p>
          <a:p>
            <a:pPr marL="0" indent="0">
              <a:buNone/>
            </a:pPr>
            <a:r>
              <a:rPr lang="en-US" sz="2600" dirty="0">
                <a:hlinkClick r:id="rId2"/>
              </a:rPr>
              <a:t>using-innovative-statistical-approaches-provide-most-reliable-treatment-outcomes</a:t>
            </a:r>
            <a:r>
              <a:rPr lang="en-US" sz="2600" dirty="0"/>
              <a:t> </a:t>
            </a:r>
          </a:p>
          <a:p>
            <a:endParaRPr lang="en-US" dirty="0"/>
          </a:p>
        </p:txBody>
      </p:sp>
    </p:spTree>
    <p:extLst>
      <p:ext uri="{BB962C8B-B14F-4D97-AF65-F5344CB8AC3E}">
        <p14:creationId xmlns:p14="http://schemas.microsoft.com/office/powerpoint/2010/main" val="533801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9108-14B2-4EC9-9181-52EB7F60E319}"/>
              </a:ext>
            </a:extLst>
          </p:cNvPr>
          <p:cNvSpPr>
            <a:spLocks noGrp="1"/>
          </p:cNvSpPr>
          <p:nvPr>
            <p:ph type="title"/>
          </p:nvPr>
        </p:nvSpPr>
        <p:spPr/>
        <p:txBody>
          <a:bodyPr/>
          <a:lstStyle/>
          <a:p>
            <a:r>
              <a:rPr lang="en-US" dirty="0"/>
              <a:t>Treatment Decisions</a:t>
            </a:r>
          </a:p>
        </p:txBody>
      </p:sp>
      <p:sp>
        <p:nvSpPr>
          <p:cNvPr id="3" name="Content Placeholder 2">
            <a:extLst>
              <a:ext uri="{FF2B5EF4-FFF2-40B4-BE49-F238E27FC236}">
                <a16:creationId xmlns:a16="http://schemas.microsoft.com/office/drawing/2014/main" id="{8164660C-7797-4B81-AA50-EAB125D3CE17}"/>
              </a:ext>
            </a:extLst>
          </p:cNvPr>
          <p:cNvSpPr>
            <a:spLocks noGrp="1"/>
          </p:cNvSpPr>
          <p:nvPr>
            <p:ph idx="1"/>
          </p:nvPr>
        </p:nvSpPr>
        <p:spPr/>
        <p:txBody>
          <a:bodyPr/>
          <a:lstStyle/>
          <a:p>
            <a:r>
              <a:rPr lang="en-US" dirty="0"/>
              <a:t>Physicians make treatment decisions on past experience with patients</a:t>
            </a:r>
          </a:p>
          <a:p>
            <a:endParaRPr lang="en-US" dirty="0"/>
          </a:p>
        </p:txBody>
      </p:sp>
    </p:spTree>
    <p:extLst>
      <p:ext uri="{BB962C8B-B14F-4D97-AF65-F5344CB8AC3E}">
        <p14:creationId xmlns:p14="http://schemas.microsoft.com/office/powerpoint/2010/main" val="553701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B7C3-1010-4CBE-BD48-0E411C759BA1}"/>
              </a:ext>
            </a:extLst>
          </p:cNvPr>
          <p:cNvSpPr>
            <a:spLocks noGrp="1"/>
          </p:cNvSpPr>
          <p:nvPr>
            <p:ph type="title"/>
          </p:nvPr>
        </p:nvSpPr>
        <p:spPr/>
        <p:txBody>
          <a:bodyPr/>
          <a:lstStyle/>
          <a:p>
            <a:r>
              <a:rPr lang="en-US" dirty="0"/>
              <a:t>New Drug</a:t>
            </a:r>
          </a:p>
        </p:txBody>
      </p:sp>
      <p:sp>
        <p:nvSpPr>
          <p:cNvPr id="3" name="Content Placeholder 2">
            <a:extLst>
              <a:ext uri="{FF2B5EF4-FFF2-40B4-BE49-F238E27FC236}">
                <a16:creationId xmlns:a16="http://schemas.microsoft.com/office/drawing/2014/main" id="{01BE907C-C8CF-426D-A3AC-A1BCCDE8E8A0}"/>
              </a:ext>
            </a:extLst>
          </p:cNvPr>
          <p:cNvSpPr>
            <a:spLocks noGrp="1"/>
          </p:cNvSpPr>
          <p:nvPr>
            <p:ph idx="1"/>
          </p:nvPr>
        </p:nvSpPr>
        <p:spPr/>
        <p:txBody>
          <a:bodyPr>
            <a:normAutofit fontScale="92500" lnSpcReduction="10000"/>
          </a:bodyPr>
          <a:lstStyle/>
          <a:p>
            <a:r>
              <a:rPr lang="en-US" dirty="0"/>
              <a:t>Sex may or may not be an effect modifier</a:t>
            </a:r>
          </a:p>
          <a:p>
            <a:r>
              <a:rPr lang="en-US" dirty="0"/>
              <a:t>No other factor is considered as a possible effect modifier</a:t>
            </a:r>
          </a:p>
          <a:p>
            <a:r>
              <a:rPr lang="en-US" dirty="0"/>
              <a:t>Physician has experience on the use of the new drug and outcomes in 2 males and 2 females</a:t>
            </a:r>
          </a:p>
          <a:p>
            <a:r>
              <a:rPr lang="en-US" dirty="0"/>
              <a:t>The next patient, a female, is prescribed the new drug from that physician. What can she expect?</a:t>
            </a:r>
          </a:p>
          <a:p>
            <a:pPr lvl="1"/>
            <a:r>
              <a:rPr lang="en-US" dirty="0"/>
              <a:t>Probably use information from all four previous patients. </a:t>
            </a:r>
          </a:p>
          <a:p>
            <a:pPr lvl="1"/>
            <a:r>
              <a:rPr lang="en-US" dirty="0"/>
              <a:t>Outcomes from females may be more relevant than the outcomes from males.</a:t>
            </a:r>
          </a:p>
          <a:p>
            <a:endParaRPr lang="en-US" dirty="0"/>
          </a:p>
        </p:txBody>
      </p:sp>
    </p:spTree>
    <p:extLst>
      <p:ext uri="{BB962C8B-B14F-4D97-AF65-F5344CB8AC3E}">
        <p14:creationId xmlns:p14="http://schemas.microsoft.com/office/powerpoint/2010/main" val="407083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9AA5-DC6A-4494-822B-B0A501FFD3CF}"/>
              </a:ext>
            </a:extLst>
          </p:cNvPr>
          <p:cNvSpPr>
            <a:spLocks noGrp="1"/>
          </p:cNvSpPr>
          <p:nvPr>
            <p:ph type="title"/>
          </p:nvPr>
        </p:nvSpPr>
        <p:spPr/>
        <p:txBody>
          <a:bodyPr/>
          <a:lstStyle/>
          <a:p>
            <a:r>
              <a:rPr lang="en-US" dirty="0"/>
              <a:t>As Previous Experience Grows</a:t>
            </a:r>
          </a:p>
        </p:txBody>
      </p:sp>
      <p:sp>
        <p:nvSpPr>
          <p:cNvPr id="3" name="Content Placeholder 2">
            <a:extLst>
              <a:ext uri="{FF2B5EF4-FFF2-40B4-BE49-F238E27FC236}">
                <a16:creationId xmlns:a16="http://schemas.microsoft.com/office/drawing/2014/main" id="{7932525A-4AE9-4D6F-834D-33EB6E3EA158}"/>
              </a:ext>
            </a:extLst>
          </p:cNvPr>
          <p:cNvSpPr>
            <a:spLocks noGrp="1"/>
          </p:cNvSpPr>
          <p:nvPr>
            <p:ph idx="1"/>
          </p:nvPr>
        </p:nvSpPr>
        <p:spPr/>
        <p:txBody>
          <a:bodyPr/>
          <a:lstStyle/>
          <a:p>
            <a:r>
              <a:rPr lang="en-US" dirty="0"/>
              <a:t>Observe the outcomes from more and more males and females</a:t>
            </a:r>
          </a:p>
          <a:p>
            <a:r>
              <a:rPr lang="en-US" dirty="0"/>
              <a:t>The relevancy of the results from males in what the next female can expect. Depends on </a:t>
            </a:r>
          </a:p>
          <a:p>
            <a:pPr lvl="1"/>
            <a:r>
              <a:rPr lang="en-US" dirty="0"/>
              <a:t>How similar the results from males are to the results from females</a:t>
            </a:r>
          </a:p>
          <a:p>
            <a:pPr lvl="1"/>
            <a:r>
              <a:rPr lang="en-US" dirty="0"/>
              <a:t>How much data on females</a:t>
            </a:r>
          </a:p>
        </p:txBody>
      </p:sp>
    </p:spTree>
    <p:extLst>
      <p:ext uri="{BB962C8B-B14F-4D97-AF65-F5344CB8AC3E}">
        <p14:creationId xmlns:p14="http://schemas.microsoft.com/office/powerpoint/2010/main" val="3940203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2262E-1FCA-4267-8F5E-DA0FB99414A9}"/>
              </a:ext>
            </a:extLst>
          </p:cNvPr>
          <p:cNvSpPr>
            <a:spLocks noGrp="1"/>
          </p:cNvSpPr>
          <p:nvPr>
            <p:ph type="title"/>
          </p:nvPr>
        </p:nvSpPr>
        <p:spPr/>
        <p:txBody>
          <a:bodyPr>
            <a:normAutofit fontScale="90000"/>
          </a:bodyPr>
          <a:lstStyle/>
          <a:p>
            <a:r>
              <a:rPr lang="en-US" dirty="0"/>
              <a:t>Shrinkage Estimation from Bayesian Hierarchical Models Works this Way</a:t>
            </a:r>
          </a:p>
        </p:txBody>
      </p:sp>
      <p:sp>
        <p:nvSpPr>
          <p:cNvPr id="3" name="Content Placeholder 2">
            <a:extLst>
              <a:ext uri="{FF2B5EF4-FFF2-40B4-BE49-F238E27FC236}">
                <a16:creationId xmlns:a16="http://schemas.microsoft.com/office/drawing/2014/main" id="{441CA24C-90D7-48CF-A1CE-3A81218050AE}"/>
              </a:ext>
            </a:extLst>
          </p:cNvPr>
          <p:cNvSpPr>
            <a:spLocks noGrp="1"/>
          </p:cNvSpPr>
          <p:nvPr>
            <p:ph idx="1"/>
          </p:nvPr>
        </p:nvSpPr>
        <p:spPr/>
        <p:txBody>
          <a:bodyPr>
            <a:normAutofit lnSpcReduction="10000"/>
          </a:bodyPr>
          <a:lstStyle/>
          <a:p>
            <a:r>
              <a:rPr lang="en-US" dirty="0"/>
              <a:t>Data from a subject in the given subgroup are more relevant than data from a subject outside that subgroup</a:t>
            </a:r>
          </a:p>
          <a:p>
            <a:pPr lvl="1"/>
            <a:r>
              <a:rPr lang="en-US" dirty="0"/>
              <a:t>The relevancy goes to zero as the number of subjects in the subgroup of interest goes to infinity</a:t>
            </a:r>
          </a:p>
          <a:p>
            <a:r>
              <a:rPr lang="en-US" dirty="0"/>
              <a:t>The data decide how much borrowing is done</a:t>
            </a:r>
          </a:p>
          <a:p>
            <a:pPr lvl="1"/>
            <a:r>
              <a:rPr lang="en-US" dirty="0"/>
              <a:t>Depends on ratio of variability within subgroup to variability between subgroup</a:t>
            </a:r>
          </a:p>
          <a:p>
            <a:pPr lvl="2"/>
            <a:r>
              <a:rPr lang="en-US" dirty="0"/>
              <a:t>Less borrowing when within subgroup variability decreases (its sample size increases)</a:t>
            </a:r>
          </a:p>
          <a:p>
            <a:endParaRPr lang="en-US" dirty="0"/>
          </a:p>
        </p:txBody>
      </p:sp>
    </p:spTree>
    <p:extLst>
      <p:ext uri="{BB962C8B-B14F-4D97-AF65-F5344CB8AC3E}">
        <p14:creationId xmlns:p14="http://schemas.microsoft.com/office/powerpoint/2010/main" val="37017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6D0D-CA7D-41FF-ADB9-FD1B8151B3C3}"/>
              </a:ext>
            </a:extLst>
          </p:cNvPr>
          <p:cNvSpPr>
            <a:spLocks noGrp="1"/>
          </p:cNvSpPr>
          <p:nvPr>
            <p:ph type="title"/>
          </p:nvPr>
        </p:nvSpPr>
        <p:spPr/>
        <p:txBody>
          <a:bodyPr>
            <a:normAutofit/>
          </a:bodyPr>
          <a:lstStyle/>
          <a:p>
            <a:r>
              <a:rPr lang="en-US" dirty="0"/>
              <a:t>Outline</a:t>
            </a:r>
          </a:p>
        </p:txBody>
      </p:sp>
      <p:sp>
        <p:nvSpPr>
          <p:cNvPr id="3" name="Content Placeholder 2">
            <a:extLst>
              <a:ext uri="{FF2B5EF4-FFF2-40B4-BE49-F238E27FC236}">
                <a16:creationId xmlns:a16="http://schemas.microsoft.com/office/drawing/2014/main" id="{4F2FDAAE-3723-432C-85F9-C73CC485F64E}"/>
              </a:ext>
            </a:extLst>
          </p:cNvPr>
          <p:cNvSpPr>
            <a:spLocks noGrp="1"/>
          </p:cNvSpPr>
          <p:nvPr>
            <p:ph idx="1"/>
          </p:nvPr>
        </p:nvSpPr>
        <p:spPr/>
        <p:txBody>
          <a:bodyPr>
            <a:normAutofit fontScale="92500" lnSpcReduction="10000"/>
          </a:bodyPr>
          <a:lstStyle/>
          <a:p>
            <a:r>
              <a:rPr lang="en-US" dirty="0"/>
              <a:t>Drug Trials Snapshots (DTS)</a:t>
            </a:r>
          </a:p>
          <a:p>
            <a:r>
              <a:rPr lang="en-US" dirty="0"/>
              <a:t>Heterogeneous Treatment Effects</a:t>
            </a:r>
          </a:p>
          <a:p>
            <a:r>
              <a:rPr lang="en-US" dirty="0"/>
              <a:t>Different Perspectives</a:t>
            </a:r>
          </a:p>
          <a:p>
            <a:r>
              <a:rPr lang="en-US" dirty="0"/>
              <a:t>Story</a:t>
            </a:r>
          </a:p>
          <a:p>
            <a:r>
              <a:rPr lang="en-US" dirty="0"/>
              <a:t>Shrinkage Estimation </a:t>
            </a:r>
          </a:p>
          <a:p>
            <a:r>
              <a:rPr lang="en-US" dirty="0"/>
              <a:t>Bayesian Hierarchical Models</a:t>
            </a:r>
          </a:p>
          <a:p>
            <a:r>
              <a:rPr lang="en-US" dirty="0"/>
              <a:t>Examples</a:t>
            </a:r>
          </a:p>
          <a:p>
            <a:r>
              <a:rPr lang="en-US" dirty="0"/>
              <a:t>Concluding Remarks</a:t>
            </a:r>
          </a:p>
          <a:p>
            <a:endParaRPr lang="en-US" dirty="0"/>
          </a:p>
        </p:txBody>
      </p:sp>
    </p:spTree>
    <p:extLst>
      <p:ext uri="{BB962C8B-B14F-4D97-AF65-F5344CB8AC3E}">
        <p14:creationId xmlns:p14="http://schemas.microsoft.com/office/powerpoint/2010/main" val="2320757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76481-9A91-4B07-AA7D-65D8DB228A72}"/>
              </a:ext>
            </a:extLst>
          </p:cNvPr>
          <p:cNvSpPr>
            <a:spLocks noGrp="1"/>
          </p:cNvSpPr>
          <p:nvPr>
            <p:ph type="title"/>
          </p:nvPr>
        </p:nvSpPr>
        <p:spPr>
          <a:xfrm>
            <a:off x="423264" y="335523"/>
            <a:ext cx="11345471" cy="926020"/>
          </a:xfrm>
        </p:spPr>
        <p:txBody>
          <a:bodyPr/>
          <a:lstStyle/>
          <a:p>
            <a:r>
              <a:rPr lang="en-US" dirty="0"/>
              <a:t>How much shrinkage/borrowing</a:t>
            </a:r>
          </a:p>
        </p:txBody>
      </p:sp>
      <p:pic>
        <p:nvPicPr>
          <p:cNvPr id="4" name="Picture 3">
            <a:extLst>
              <a:ext uri="{FF2B5EF4-FFF2-40B4-BE49-F238E27FC236}">
                <a16:creationId xmlns:a16="http://schemas.microsoft.com/office/drawing/2014/main" id="{F7A00C95-FCD9-4A19-8F12-4AF07EE3AE1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111604" y="1574277"/>
            <a:ext cx="7579151" cy="4751110"/>
          </a:xfrm>
          <a:prstGeom prst="rect">
            <a:avLst/>
          </a:prstGeom>
          <a:noFill/>
        </p:spPr>
      </p:pic>
    </p:spTree>
    <p:extLst>
      <p:ext uri="{BB962C8B-B14F-4D97-AF65-F5344CB8AC3E}">
        <p14:creationId xmlns:p14="http://schemas.microsoft.com/office/powerpoint/2010/main" val="3349153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5296" y="1396289"/>
            <a:ext cx="4246173" cy="2776216"/>
          </a:xfrm>
        </p:spPr>
        <p:txBody>
          <a:bodyPr vert="horz" lIns="91440" tIns="45720" rIns="91440" bIns="45720" rtlCol="0" anchor="ctr">
            <a:normAutofit/>
          </a:bodyPr>
          <a:lstStyle/>
          <a:p>
            <a:pPr defTabSz="914400">
              <a:lnSpc>
                <a:spcPct val="90000"/>
              </a:lnSpc>
            </a:pPr>
            <a:r>
              <a:rPr lang="en-US" sz="3600" dirty="0"/>
              <a:t>Shrinkage Estimation</a:t>
            </a:r>
          </a:p>
        </p:txBody>
      </p:sp>
      <p:sp>
        <p:nvSpPr>
          <p:cNvPr id="10"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Marketing">
            <a:extLst>
              <a:ext uri="{FF2B5EF4-FFF2-40B4-BE49-F238E27FC236}">
                <a16:creationId xmlns:a16="http://schemas.microsoft.com/office/drawing/2014/main" id="{C8A39AA0-4263-4E1A-A675-A124BF4A9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7181" y="1156626"/>
            <a:ext cx="3078957" cy="3078957"/>
          </a:xfrm>
          <a:prstGeom prst="rect">
            <a:avLst/>
          </a:prstGeom>
        </p:spPr>
      </p:pic>
      <p:sp>
        <p:nvSpPr>
          <p:cNvPr id="4" name="Footer Placeholder 3"/>
          <p:cNvSpPr>
            <a:spLocks noGrp="1"/>
          </p:cNvSpPr>
          <p:nvPr>
            <p:ph type="ftr" sz="quarter" idx="11"/>
          </p:nvPr>
        </p:nvSpPr>
        <p:spPr>
          <a:xfrm>
            <a:off x="6516879" y="6199633"/>
            <a:ext cx="3754752"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solidFill>
                  <a:prstClr val="white">
                    <a:alpha val="80000"/>
                  </a:prstClr>
                </a:solidFill>
                <a:effectLst/>
                <a:uLnTx/>
                <a:uFillTx/>
                <a:latin typeface="Calibri"/>
                <a:ea typeface="+mn-ea"/>
                <a:cs typeface="+mn-cs"/>
              </a:rPr>
              <a:t>www.fda.gov</a:t>
            </a:r>
          </a:p>
        </p:txBody>
      </p:sp>
    </p:spTree>
    <p:extLst>
      <p:ext uri="{BB962C8B-B14F-4D97-AF65-F5344CB8AC3E}">
        <p14:creationId xmlns:p14="http://schemas.microsoft.com/office/powerpoint/2010/main" val="1634317281"/>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Shrinkage Estimation?</a:t>
            </a:r>
          </a:p>
        </p:txBody>
      </p:sp>
      <p:sp>
        <p:nvSpPr>
          <p:cNvPr id="3" name="Content Placeholder 2"/>
          <p:cNvSpPr>
            <a:spLocks noGrp="1"/>
          </p:cNvSpPr>
          <p:nvPr>
            <p:ph idx="1"/>
          </p:nvPr>
        </p:nvSpPr>
        <p:spPr/>
        <p:txBody>
          <a:bodyPr/>
          <a:lstStyle/>
          <a:p>
            <a:r>
              <a:rPr lang="en-US" dirty="0"/>
              <a:t>A shrinkage estimate of a parameter for a subgroup</a:t>
            </a:r>
          </a:p>
          <a:p>
            <a:pPr lvl="1"/>
            <a:r>
              <a:rPr lang="en-US" dirty="0"/>
              <a:t>a weighted average of sample estimate and overall estimate (stratified by subgroup).  </a:t>
            </a:r>
          </a:p>
          <a:p>
            <a:pPr lvl="2"/>
            <a:r>
              <a:rPr lang="en-US" dirty="0"/>
              <a:t>Could be a posterior mean in a Bayesian setting</a:t>
            </a:r>
          </a:p>
          <a:p>
            <a:pPr lvl="1"/>
            <a:r>
              <a:rPr lang="en-US" dirty="0"/>
              <a:t>Sample estimate is “shrunk” towards the overall estimate</a:t>
            </a:r>
          </a:p>
          <a:p>
            <a:pPr marL="0" indent="0">
              <a:buNone/>
            </a:pPr>
            <a:endParaRPr lang="en-US" dirty="0"/>
          </a:p>
        </p:txBody>
      </p:sp>
    </p:spTree>
    <p:extLst>
      <p:ext uri="{BB962C8B-B14F-4D97-AF65-F5344CB8AC3E}">
        <p14:creationId xmlns:p14="http://schemas.microsoft.com/office/powerpoint/2010/main" val="3007036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A7A245C-2528-46B7-B515-162E3509F29E}" type="slidenum">
              <a:rPr kumimoji="0" lang="en-US" alt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alt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30" name="Straight Arrow Connector 29"/>
          <p:cNvCxnSpPr/>
          <p:nvPr/>
        </p:nvCxnSpPr>
        <p:spPr>
          <a:xfrm flipV="1">
            <a:off x="2820505" y="4628196"/>
            <a:ext cx="0" cy="562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5172610" y="4658444"/>
            <a:ext cx="0" cy="562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9075445" y="4695389"/>
            <a:ext cx="0" cy="5627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099535" y="5285711"/>
            <a:ext cx="1772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No borrowing</a:t>
            </a:r>
          </a:p>
        </p:txBody>
      </p:sp>
      <p:sp>
        <p:nvSpPr>
          <p:cNvPr id="34" name="TextBox 33"/>
          <p:cNvSpPr txBox="1"/>
          <p:nvPr/>
        </p:nvSpPr>
        <p:spPr>
          <a:xfrm>
            <a:off x="4378282" y="5285711"/>
            <a:ext cx="20101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Some borrowing</a:t>
            </a:r>
          </a:p>
        </p:txBody>
      </p:sp>
      <p:sp>
        <p:nvSpPr>
          <p:cNvPr id="35" name="TextBox 34"/>
          <p:cNvSpPr txBox="1"/>
          <p:nvPr/>
        </p:nvSpPr>
        <p:spPr>
          <a:xfrm>
            <a:off x="8312436" y="5296682"/>
            <a:ext cx="17726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100% borrowing</a:t>
            </a:r>
          </a:p>
        </p:txBody>
      </p:sp>
      <p:sp>
        <p:nvSpPr>
          <p:cNvPr id="3" name="Rectangle 2">
            <a:extLst>
              <a:ext uri="{FF2B5EF4-FFF2-40B4-BE49-F238E27FC236}">
                <a16:creationId xmlns:a16="http://schemas.microsoft.com/office/drawing/2014/main" id="{5AB20035-55D3-4E5F-A80C-D2FE486EB773}"/>
              </a:ext>
            </a:extLst>
          </p:cNvPr>
          <p:cNvSpPr/>
          <p:nvPr/>
        </p:nvSpPr>
        <p:spPr>
          <a:xfrm>
            <a:off x="2209198" y="3264673"/>
            <a:ext cx="1163782" cy="1136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Sample estimate</a:t>
            </a:r>
          </a:p>
        </p:txBody>
      </p:sp>
      <p:sp>
        <p:nvSpPr>
          <p:cNvPr id="16" name="Rectangle 15">
            <a:extLst>
              <a:ext uri="{FF2B5EF4-FFF2-40B4-BE49-F238E27FC236}">
                <a16:creationId xmlns:a16="http://schemas.microsoft.com/office/drawing/2014/main" id="{91D725B5-E505-483A-82AF-00C7AFD840C1}"/>
              </a:ext>
            </a:extLst>
          </p:cNvPr>
          <p:cNvSpPr/>
          <p:nvPr/>
        </p:nvSpPr>
        <p:spPr>
          <a:xfrm>
            <a:off x="4590719" y="3264673"/>
            <a:ext cx="1163782" cy="1136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Shrinkage estimate</a:t>
            </a:r>
          </a:p>
        </p:txBody>
      </p:sp>
      <p:sp>
        <p:nvSpPr>
          <p:cNvPr id="17" name="Rectangle 16">
            <a:extLst>
              <a:ext uri="{FF2B5EF4-FFF2-40B4-BE49-F238E27FC236}">
                <a16:creationId xmlns:a16="http://schemas.microsoft.com/office/drawing/2014/main" id="{6853C369-7EDA-4F4A-B0CD-F87A35C95781}"/>
              </a:ext>
            </a:extLst>
          </p:cNvPr>
          <p:cNvSpPr/>
          <p:nvPr/>
        </p:nvSpPr>
        <p:spPr>
          <a:xfrm>
            <a:off x="8486268" y="3264673"/>
            <a:ext cx="1163782" cy="1136072"/>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Overall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estimate</a:t>
            </a:r>
          </a:p>
        </p:txBody>
      </p:sp>
      <p:sp>
        <p:nvSpPr>
          <p:cNvPr id="6" name="Title 5">
            <a:extLst>
              <a:ext uri="{FF2B5EF4-FFF2-40B4-BE49-F238E27FC236}">
                <a16:creationId xmlns:a16="http://schemas.microsoft.com/office/drawing/2014/main" id="{54392437-D9F3-4D99-9A68-3D670DA3FEA8}"/>
              </a:ext>
            </a:extLst>
          </p:cNvPr>
          <p:cNvSpPr>
            <a:spLocks noGrp="1"/>
          </p:cNvSpPr>
          <p:nvPr>
            <p:ph type="title"/>
          </p:nvPr>
        </p:nvSpPr>
        <p:spPr/>
        <p:txBody>
          <a:bodyPr/>
          <a:lstStyle/>
          <a:p>
            <a:r>
              <a:rPr lang="en-US" dirty="0"/>
              <a:t>Amount of Borrowing</a:t>
            </a:r>
          </a:p>
        </p:txBody>
      </p:sp>
      <p:cxnSp>
        <p:nvCxnSpPr>
          <p:cNvPr id="10" name="Straight Arrow Connector 9">
            <a:extLst>
              <a:ext uri="{FF2B5EF4-FFF2-40B4-BE49-F238E27FC236}">
                <a16:creationId xmlns:a16="http://schemas.microsoft.com/office/drawing/2014/main" id="{BD0420A4-0F9C-4D08-98E7-8B32FC0BAC6F}"/>
              </a:ext>
            </a:extLst>
          </p:cNvPr>
          <p:cNvCxnSpPr>
            <a:cxnSpLocks/>
          </p:cNvCxnSpPr>
          <p:nvPr/>
        </p:nvCxnSpPr>
        <p:spPr>
          <a:xfrm flipV="1">
            <a:off x="1209963" y="2944234"/>
            <a:ext cx="8672946" cy="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309FE30-F621-4C98-856A-539948B18363}"/>
              </a:ext>
            </a:extLst>
          </p:cNvPr>
          <p:cNvSpPr txBox="1"/>
          <p:nvPr/>
        </p:nvSpPr>
        <p:spPr>
          <a:xfrm>
            <a:off x="8908298" y="2757498"/>
            <a:ext cx="2904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27" name="TextBox 26">
            <a:extLst>
              <a:ext uri="{FF2B5EF4-FFF2-40B4-BE49-F238E27FC236}">
                <a16:creationId xmlns:a16="http://schemas.microsoft.com/office/drawing/2014/main" id="{ABE8D888-B431-44FD-9E5A-C182246D0A77}"/>
              </a:ext>
            </a:extLst>
          </p:cNvPr>
          <p:cNvSpPr txBox="1"/>
          <p:nvPr/>
        </p:nvSpPr>
        <p:spPr>
          <a:xfrm>
            <a:off x="5027378" y="2766492"/>
            <a:ext cx="2904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28" name="TextBox 27">
            <a:extLst>
              <a:ext uri="{FF2B5EF4-FFF2-40B4-BE49-F238E27FC236}">
                <a16:creationId xmlns:a16="http://schemas.microsoft.com/office/drawing/2014/main" id="{D2986206-C0FE-4BB7-9FDF-601B6A377ECB}"/>
              </a:ext>
            </a:extLst>
          </p:cNvPr>
          <p:cNvSpPr txBox="1"/>
          <p:nvPr/>
        </p:nvSpPr>
        <p:spPr>
          <a:xfrm>
            <a:off x="2658660" y="2757498"/>
            <a:ext cx="2648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747796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components of variability in sample estimates across subgroups</a:t>
            </a:r>
          </a:p>
        </p:txBody>
      </p:sp>
      <p:sp>
        <p:nvSpPr>
          <p:cNvPr id="3" name="Content Placeholder 2"/>
          <p:cNvSpPr>
            <a:spLocks noGrp="1"/>
          </p:cNvSpPr>
          <p:nvPr>
            <p:ph idx="1"/>
          </p:nvPr>
        </p:nvSpPr>
        <p:spPr/>
        <p:txBody>
          <a:bodyPr/>
          <a:lstStyle/>
          <a:p>
            <a:r>
              <a:rPr lang="en-US" dirty="0"/>
              <a:t>The total variability in the sample estimates is sum of </a:t>
            </a:r>
          </a:p>
          <a:p>
            <a:pPr lvl="1"/>
            <a:r>
              <a:rPr lang="en-US" dirty="0"/>
              <a:t>the within subgroup variability  of the sample estimator and </a:t>
            </a:r>
          </a:p>
          <a:p>
            <a:pPr lvl="1"/>
            <a:r>
              <a:rPr lang="en-US" dirty="0"/>
              <a:t>the across subgroups variability in the underlying/true parameter values</a:t>
            </a:r>
          </a:p>
        </p:txBody>
      </p:sp>
    </p:spTree>
    <p:extLst>
      <p:ext uri="{BB962C8B-B14F-4D97-AF65-F5344CB8AC3E}">
        <p14:creationId xmlns:p14="http://schemas.microsoft.com/office/powerpoint/2010/main" val="362629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Shrinkage Estimation</a:t>
            </a:r>
          </a:p>
        </p:txBody>
      </p:sp>
      <p:sp>
        <p:nvSpPr>
          <p:cNvPr id="3" name="Content Placeholder 2"/>
          <p:cNvSpPr>
            <a:spLocks noGrp="1"/>
          </p:cNvSpPr>
          <p:nvPr>
            <p:ph idx="1"/>
          </p:nvPr>
        </p:nvSpPr>
        <p:spPr/>
        <p:txBody>
          <a:bodyPr>
            <a:normAutofit/>
          </a:bodyPr>
          <a:lstStyle/>
          <a:p>
            <a:r>
              <a:rPr lang="en-US" dirty="0"/>
              <a:t>To address within study/subgroup variability in the estimation</a:t>
            </a:r>
          </a:p>
          <a:p>
            <a:pPr lvl="1"/>
            <a:r>
              <a:rPr lang="en-US" dirty="0"/>
              <a:t>Obtain estimates where unaccounted variability is across studies/subgroups variability</a:t>
            </a:r>
          </a:p>
          <a:p>
            <a:pPr lvl="1"/>
            <a:r>
              <a:rPr lang="en-US" dirty="0"/>
              <a:t>Collection of shrinkage estimates tends to be closer to the collection of true subgroup effects than the sample estimates</a:t>
            </a:r>
          </a:p>
        </p:txBody>
      </p:sp>
    </p:spTree>
    <p:extLst>
      <p:ext uri="{BB962C8B-B14F-4D97-AF65-F5344CB8AC3E}">
        <p14:creationId xmlns:p14="http://schemas.microsoft.com/office/powerpoint/2010/main" val="4116442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6C1C1-417C-4B16-80A8-7584CDC61E44}"/>
              </a:ext>
            </a:extLst>
          </p:cNvPr>
          <p:cNvSpPr>
            <a:spLocks noGrp="1"/>
          </p:cNvSpPr>
          <p:nvPr>
            <p:ph type="title"/>
          </p:nvPr>
        </p:nvSpPr>
        <p:spPr/>
        <p:txBody>
          <a:bodyPr/>
          <a:lstStyle/>
          <a:p>
            <a:r>
              <a:rPr lang="en-US" dirty="0"/>
              <a:t>Importance of shrinkage in estimation</a:t>
            </a:r>
          </a:p>
        </p:txBody>
      </p:sp>
      <p:sp>
        <p:nvSpPr>
          <p:cNvPr id="3" name="Content Placeholder 2">
            <a:extLst>
              <a:ext uri="{FF2B5EF4-FFF2-40B4-BE49-F238E27FC236}">
                <a16:creationId xmlns:a16="http://schemas.microsoft.com/office/drawing/2014/main" id="{718FA6A0-91CF-4364-A4E4-2398ACBCCE27}"/>
              </a:ext>
            </a:extLst>
          </p:cNvPr>
          <p:cNvSpPr>
            <a:spLocks noGrp="1"/>
          </p:cNvSpPr>
          <p:nvPr>
            <p:ph idx="1"/>
          </p:nvPr>
        </p:nvSpPr>
        <p:spPr/>
        <p:txBody>
          <a:bodyPr>
            <a:normAutofit fontScale="92500" lnSpcReduction="20000"/>
          </a:bodyPr>
          <a:lstStyle/>
          <a:p>
            <a:r>
              <a:rPr lang="en-US" dirty="0"/>
              <a:t>Greater precision</a:t>
            </a:r>
          </a:p>
          <a:p>
            <a:pPr lvl="1"/>
            <a:r>
              <a:rPr lang="en-US" dirty="0"/>
              <a:t>narrower 95% CIs</a:t>
            </a:r>
          </a:p>
          <a:p>
            <a:r>
              <a:rPr lang="en-US" dirty="0"/>
              <a:t>Quantitatively addresses random highs and random lows</a:t>
            </a:r>
          </a:p>
          <a:p>
            <a:pPr marL="0" indent="0">
              <a:buNone/>
            </a:pPr>
            <a:endParaRPr lang="en-US" dirty="0"/>
          </a:p>
          <a:p>
            <a:pPr marL="0" indent="0">
              <a:buNone/>
            </a:pPr>
            <a:endParaRPr lang="en-US" dirty="0"/>
          </a:p>
          <a:p>
            <a:pPr marL="0" indent="0">
              <a:buNone/>
            </a:pPr>
            <a:r>
              <a:rPr lang="en-US" sz="2600" dirty="0"/>
              <a:t>Lipsky, A. M.,  </a:t>
            </a:r>
            <a:r>
              <a:rPr lang="en-US" sz="2600" dirty="0" err="1"/>
              <a:t>Gausche</a:t>
            </a:r>
            <a:r>
              <a:rPr lang="en-US" sz="2600" dirty="0"/>
              <a:t>-Hill, M., Vienna, M., Lewis, R. J. (2010). The importance of "shrinkage" in subgroup analyses. Annals of Emergency Medicine. Jun;55(6):544-552</a:t>
            </a:r>
          </a:p>
          <a:p>
            <a:pPr marL="0" indent="0">
              <a:buNone/>
            </a:pPr>
            <a:endParaRPr lang="en-US" sz="2600" dirty="0"/>
          </a:p>
          <a:p>
            <a:pPr marL="0" indent="0">
              <a:buNone/>
            </a:pPr>
            <a:r>
              <a:rPr lang="en-US" sz="2600" dirty="0"/>
              <a:t>Pennello G., Rothmann M., Bayesian Subgroup Analysis with Hierarchical Models, in Biopharmaceutical Applied Statistics Symposium Volume 2: Biostatistical Analysis of Clinical Trials, Eds. Karl E. Peace, Ding-</a:t>
            </a:r>
            <a:r>
              <a:rPr lang="en-US" sz="2600" dirty="0" err="1"/>
              <a:t>Geng</a:t>
            </a:r>
            <a:r>
              <a:rPr lang="en-US" sz="2600" dirty="0"/>
              <a:t> Chen, Sandeep Menon, Springer</a:t>
            </a:r>
          </a:p>
          <a:p>
            <a:endParaRPr lang="en-US" dirty="0"/>
          </a:p>
          <a:p>
            <a:endParaRPr lang="en-US" dirty="0"/>
          </a:p>
        </p:txBody>
      </p:sp>
    </p:spTree>
    <p:extLst>
      <p:ext uri="{BB962C8B-B14F-4D97-AF65-F5344CB8AC3E}">
        <p14:creationId xmlns:p14="http://schemas.microsoft.com/office/powerpoint/2010/main" val="439077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B826-C96D-4BCF-B4EC-B260F6D1BA73}"/>
              </a:ext>
            </a:extLst>
          </p:cNvPr>
          <p:cNvSpPr>
            <a:spLocks noGrp="1"/>
          </p:cNvSpPr>
          <p:nvPr>
            <p:ph type="title"/>
          </p:nvPr>
        </p:nvSpPr>
        <p:spPr/>
        <p:txBody>
          <a:bodyPr/>
          <a:lstStyle/>
          <a:p>
            <a:r>
              <a:rPr lang="en-US" dirty="0"/>
              <a:t>Model for Shrinkage Estimation</a:t>
            </a:r>
          </a:p>
        </p:txBody>
      </p:sp>
      <p:sp>
        <p:nvSpPr>
          <p:cNvPr id="3" name="Content Placeholder 2">
            <a:extLst>
              <a:ext uri="{FF2B5EF4-FFF2-40B4-BE49-F238E27FC236}">
                <a16:creationId xmlns:a16="http://schemas.microsoft.com/office/drawing/2014/main" id="{D73D3E3C-CF23-4C26-BCA2-A96A2719B01D}"/>
              </a:ext>
            </a:extLst>
          </p:cNvPr>
          <p:cNvSpPr>
            <a:spLocks noGrp="1"/>
          </p:cNvSpPr>
          <p:nvPr>
            <p:ph idx="1"/>
          </p:nvPr>
        </p:nvSpPr>
        <p:spPr/>
        <p:txBody>
          <a:bodyPr/>
          <a:lstStyle/>
          <a:p>
            <a:r>
              <a:rPr lang="en-US" dirty="0"/>
              <a:t>Do Shrinkage Estimation through Bayesian Hierarchical Models</a:t>
            </a:r>
          </a:p>
        </p:txBody>
      </p:sp>
    </p:spTree>
    <p:extLst>
      <p:ext uri="{BB962C8B-B14F-4D97-AF65-F5344CB8AC3E}">
        <p14:creationId xmlns:p14="http://schemas.microsoft.com/office/powerpoint/2010/main" val="37827421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5296" y="1396289"/>
            <a:ext cx="4246173" cy="2776216"/>
          </a:xfrm>
        </p:spPr>
        <p:txBody>
          <a:bodyPr vert="horz" lIns="91440" tIns="45720" rIns="91440" bIns="45720" rtlCol="0" anchor="ctr">
            <a:normAutofit/>
          </a:bodyPr>
          <a:lstStyle/>
          <a:p>
            <a:pPr defTabSz="914400">
              <a:lnSpc>
                <a:spcPct val="90000"/>
              </a:lnSpc>
            </a:pPr>
            <a:r>
              <a:rPr lang="en-US" sz="3600" dirty="0"/>
              <a:t>Bayesian Hierarchical Models</a:t>
            </a:r>
          </a:p>
        </p:txBody>
      </p:sp>
      <p:sp>
        <p:nvSpPr>
          <p:cNvPr id="10"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Marketing">
            <a:extLst>
              <a:ext uri="{FF2B5EF4-FFF2-40B4-BE49-F238E27FC236}">
                <a16:creationId xmlns:a16="http://schemas.microsoft.com/office/drawing/2014/main" id="{C8A39AA0-4263-4E1A-A675-A124BF4A9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7181" y="1156626"/>
            <a:ext cx="3078957" cy="3078957"/>
          </a:xfrm>
          <a:prstGeom prst="rect">
            <a:avLst/>
          </a:prstGeom>
        </p:spPr>
      </p:pic>
      <p:sp>
        <p:nvSpPr>
          <p:cNvPr id="4" name="Footer Placeholder 3"/>
          <p:cNvSpPr>
            <a:spLocks noGrp="1"/>
          </p:cNvSpPr>
          <p:nvPr>
            <p:ph type="ftr" sz="quarter" idx="11"/>
          </p:nvPr>
        </p:nvSpPr>
        <p:spPr>
          <a:xfrm>
            <a:off x="6516879" y="6199633"/>
            <a:ext cx="3754752"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solidFill>
                  <a:prstClr val="white">
                    <a:alpha val="80000"/>
                  </a:prstClr>
                </a:solidFill>
                <a:effectLst/>
                <a:uLnTx/>
                <a:uFillTx/>
                <a:latin typeface="Calibri"/>
                <a:ea typeface="+mn-ea"/>
                <a:cs typeface="+mn-cs"/>
              </a:rPr>
              <a:t>www.fda.gov</a:t>
            </a:r>
          </a:p>
        </p:txBody>
      </p:sp>
    </p:spTree>
    <p:extLst>
      <p:ext uri="{BB962C8B-B14F-4D97-AF65-F5344CB8AC3E}">
        <p14:creationId xmlns:p14="http://schemas.microsoft.com/office/powerpoint/2010/main" val="4012767666"/>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1" y="544636"/>
            <a:ext cx="8509103" cy="926020"/>
          </a:xfrm>
        </p:spPr>
        <p:txBody>
          <a:bodyPr/>
          <a:lstStyle/>
          <a:p>
            <a:r>
              <a:rPr lang="en-US" dirty="0"/>
              <a:t>Hierarchical Models</a:t>
            </a:r>
          </a:p>
        </p:txBody>
      </p:sp>
      <p:sp>
        <p:nvSpPr>
          <p:cNvPr id="3" name="Content Placeholder 2"/>
          <p:cNvSpPr>
            <a:spLocks noGrp="1"/>
          </p:cNvSpPr>
          <p:nvPr>
            <p:ph idx="1"/>
          </p:nvPr>
        </p:nvSpPr>
        <p:spPr>
          <a:xfrm>
            <a:off x="1960686" y="1600201"/>
            <a:ext cx="8509103" cy="4286043"/>
          </a:xfrm>
        </p:spPr>
        <p:txBody>
          <a:bodyPr>
            <a:normAutofit/>
          </a:bodyPr>
          <a:lstStyle/>
          <a:p>
            <a:r>
              <a:rPr lang="en-US" dirty="0"/>
              <a:t>Statistical model written in multiple levels (hierarchical form). </a:t>
            </a:r>
          </a:p>
          <a:p>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362201" y="3429001"/>
            <a:ext cx="7053683" cy="2298391"/>
          </a:xfrm>
          <a:prstGeom prst="rect">
            <a:avLst/>
          </a:prstGeom>
        </p:spPr>
      </p:pic>
    </p:spTree>
    <p:extLst>
      <p:ext uri="{BB962C8B-B14F-4D97-AF65-F5344CB8AC3E}">
        <p14:creationId xmlns:p14="http://schemas.microsoft.com/office/powerpoint/2010/main" val="3280664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5296" y="1396289"/>
            <a:ext cx="4246173" cy="2776216"/>
          </a:xfrm>
        </p:spPr>
        <p:txBody>
          <a:bodyPr vert="horz" lIns="91440" tIns="45720" rIns="91440" bIns="45720" rtlCol="0" anchor="ctr">
            <a:normAutofit/>
          </a:bodyPr>
          <a:lstStyle/>
          <a:p>
            <a:pPr defTabSz="914400">
              <a:lnSpc>
                <a:spcPct val="90000"/>
              </a:lnSpc>
            </a:pPr>
            <a:r>
              <a:rPr lang="en-US" sz="3600" dirty="0"/>
              <a:t>Drug Trials Snapshots</a:t>
            </a:r>
          </a:p>
        </p:txBody>
      </p:sp>
      <p:sp>
        <p:nvSpPr>
          <p:cNvPr id="10"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Marketing">
            <a:extLst>
              <a:ext uri="{FF2B5EF4-FFF2-40B4-BE49-F238E27FC236}">
                <a16:creationId xmlns:a16="http://schemas.microsoft.com/office/drawing/2014/main" id="{C8A39AA0-4263-4E1A-A675-A124BF4A9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7181" y="1156626"/>
            <a:ext cx="3078957" cy="3078957"/>
          </a:xfrm>
          <a:prstGeom prst="rect">
            <a:avLst/>
          </a:prstGeom>
        </p:spPr>
      </p:pic>
      <p:sp>
        <p:nvSpPr>
          <p:cNvPr id="4" name="Footer Placeholder 3"/>
          <p:cNvSpPr>
            <a:spLocks noGrp="1"/>
          </p:cNvSpPr>
          <p:nvPr>
            <p:ph type="ftr" sz="quarter" idx="11"/>
          </p:nvPr>
        </p:nvSpPr>
        <p:spPr>
          <a:xfrm>
            <a:off x="6516879" y="6199633"/>
            <a:ext cx="3754752"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solidFill>
                  <a:prstClr val="white">
                    <a:alpha val="80000"/>
                  </a:prstClr>
                </a:solidFill>
                <a:effectLst/>
                <a:uLnTx/>
                <a:uFillTx/>
                <a:latin typeface="Calibri"/>
                <a:ea typeface="+mn-ea"/>
                <a:cs typeface="+mn-cs"/>
              </a:rPr>
              <a:t>www.fda.gov</a:t>
            </a:r>
          </a:p>
        </p:txBody>
      </p:sp>
    </p:spTree>
    <p:extLst>
      <p:ext uri="{BB962C8B-B14F-4D97-AF65-F5344CB8AC3E}">
        <p14:creationId xmlns:p14="http://schemas.microsoft.com/office/powerpoint/2010/main" val="478249474"/>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Linking</a:t>
            </a:r>
          </a:p>
        </p:txBody>
      </p:sp>
      <p:sp>
        <p:nvSpPr>
          <p:cNvPr id="3" name="Content Placeholder 2"/>
          <p:cNvSpPr>
            <a:spLocks noGrp="1"/>
          </p:cNvSpPr>
          <p:nvPr>
            <p:ph idx="1"/>
          </p:nvPr>
        </p:nvSpPr>
        <p:spPr/>
        <p:txBody>
          <a:bodyPr/>
          <a:lstStyle/>
          <a:p>
            <a:r>
              <a:rPr lang="en-US" dirty="0"/>
              <a:t>Treatment effects (e.g., across studies, subgroups, products in the same class) are linked. This linking of the parameters makes their estimation linked. </a:t>
            </a:r>
          </a:p>
        </p:txBody>
      </p:sp>
    </p:spTree>
    <p:extLst>
      <p:ext uri="{BB962C8B-B14F-4D97-AF65-F5344CB8AC3E}">
        <p14:creationId xmlns:p14="http://schemas.microsoft.com/office/powerpoint/2010/main" val="535081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panose="020F0502020204030204" pitchFamily="34" charset="0"/>
              </a:rPr>
              <a:t>Exchangeability – a starting point</a:t>
            </a:r>
            <a:endParaRPr lang="en-US" dirty="0"/>
          </a:p>
        </p:txBody>
      </p:sp>
      <p:sp>
        <p:nvSpPr>
          <p:cNvPr id="3" name="Content Placeholder 2"/>
          <p:cNvSpPr>
            <a:spLocks noGrp="1"/>
          </p:cNvSpPr>
          <p:nvPr>
            <p:ph idx="1"/>
          </p:nvPr>
        </p:nvSpPr>
        <p:spPr/>
        <p:txBody>
          <a:bodyPr>
            <a:normAutofit/>
          </a:bodyPr>
          <a:lstStyle/>
          <a:p>
            <a:r>
              <a:rPr lang="en-US" dirty="0">
                <a:ea typeface="Calibri" panose="020F0502020204030204" pitchFamily="34" charset="0"/>
              </a:rPr>
              <a:t>Subgroups treatment effects are exchangeable if possible orderings of treatment effects are considered equally likely a priori (i.e., before seeing data)</a:t>
            </a:r>
          </a:p>
          <a:p>
            <a:pPr lvl="1"/>
            <a:r>
              <a:rPr lang="en-US" dirty="0">
                <a:ea typeface="Calibri" panose="020F0502020204030204" pitchFamily="34" charset="0"/>
              </a:rPr>
              <a:t>This is fair, not favoring any subgroup treatment effects over any other</a:t>
            </a:r>
          </a:p>
          <a:p>
            <a:pPr lvl="1"/>
            <a:r>
              <a:rPr lang="en-US" dirty="0">
                <a:ea typeface="Calibri" panose="020F0502020204030204" pitchFamily="34" charset="0"/>
              </a:rPr>
              <a:t>Joint prior distribution of subgroup treatment effects is exchangeable</a:t>
            </a:r>
          </a:p>
          <a:p>
            <a:pPr lvl="1"/>
            <a:r>
              <a:rPr lang="en-US" dirty="0">
                <a:ea typeface="Calibri" panose="020F0502020204030204" pitchFamily="34" charset="0"/>
              </a:rPr>
              <a:t>Very unlikely that the joint posterior distribution will be exchangeable</a:t>
            </a:r>
          </a:p>
          <a:p>
            <a:endParaRPr lang="en-US" dirty="0">
              <a:ea typeface="Calibri" panose="020F0502020204030204" pitchFamily="34" charset="0"/>
            </a:endParaRPr>
          </a:p>
        </p:txBody>
      </p:sp>
    </p:spTree>
    <p:extLst>
      <p:ext uri="{BB962C8B-B14F-4D97-AF65-F5344CB8AC3E}">
        <p14:creationId xmlns:p14="http://schemas.microsoft.com/office/powerpoint/2010/main" val="1116704790"/>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Calibri" panose="020F0502020204030204" pitchFamily="34" charset="0"/>
              </a:rPr>
              <a:t>Common choice for a model</a:t>
            </a:r>
            <a:endParaRPr lang="en-US" dirty="0"/>
          </a:p>
        </p:txBody>
      </p:sp>
      <p:sp>
        <p:nvSpPr>
          <p:cNvPr id="3" name="Content Placeholder 2"/>
          <p:cNvSpPr>
            <a:spLocks noGrp="1"/>
          </p:cNvSpPr>
          <p:nvPr>
            <p:ph idx="1"/>
          </p:nvPr>
        </p:nvSpPr>
        <p:spPr/>
        <p:txBody>
          <a:bodyPr>
            <a:normAutofit/>
          </a:bodyPr>
          <a:lstStyle/>
          <a:p>
            <a:r>
              <a:rPr lang="en-US" dirty="0">
                <a:ea typeface="Calibri" panose="020F0502020204030204" pitchFamily="34" charset="0"/>
              </a:rPr>
              <a:t>Treatment effects drawn randomly from the same distribution implies that treatment effects are exchangeable</a:t>
            </a:r>
          </a:p>
          <a:p>
            <a:pPr marL="0" indent="0">
              <a:buNone/>
            </a:pPr>
            <a:endParaRPr lang="en-US" dirty="0">
              <a:ea typeface="Calibri" panose="020F0502020204030204" pitchFamily="34" charset="0"/>
            </a:endParaRPr>
          </a:p>
          <a:p>
            <a:endParaRPr lang="en-US" dirty="0">
              <a:ea typeface="Calibri" panose="020F0502020204030204" pitchFamily="34" charset="0"/>
            </a:endParaRPr>
          </a:p>
        </p:txBody>
      </p:sp>
    </p:spTree>
    <p:extLst>
      <p:ext uri="{BB962C8B-B14F-4D97-AF65-F5344CB8AC3E}">
        <p14:creationId xmlns:p14="http://schemas.microsoft.com/office/powerpoint/2010/main" val="3589167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ea typeface="Calibri" panose="020F0502020204030204" pitchFamily="34" charset="0"/>
              </a:rPr>
              <a:t>Exchangeability</a:t>
            </a:r>
            <a:endParaRPr lang="en-US" dirty="0"/>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ea typeface="Calibri" panose="020F0502020204030204" pitchFamily="34" charset="0"/>
              </a:rPr>
              <a:t>Exchangeability of subgroup treatment effects not always a correct assumption. </a:t>
            </a:r>
          </a:p>
          <a:p>
            <a:pPr lvl="1"/>
            <a:r>
              <a:rPr lang="en-US" dirty="0">
                <a:latin typeface="Times New Roman" panose="02020603050405020304" pitchFamily="18" charset="0"/>
                <a:ea typeface="Calibri" panose="020F0502020204030204" pitchFamily="34" charset="0"/>
              </a:rPr>
              <a:t>Drug expected to be more effective in subgroup of cancer patients who exhibit molecular target than subgroup of patients without target. </a:t>
            </a:r>
          </a:p>
          <a:p>
            <a:r>
              <a:rPr lang="en-US" dirty="0">
                <a:latin typeface="Times New Roman" panose="02020603050405020304" pitchFamily="18" charset="0"/>
              </a:rPr>
              <a:t>Shrinkage analysis incorrectly assuming exchangeability still accounts for a component of variability</a:t>
            </a:r>
            <a:endParaRPr lang="en-US"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24464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14EF-8025-401F-AC63-022EFB272787}"/>
              </a:ext>
            </a:extLst>
          </p:cNvPr>
          <p:cNvSpPr>
            <a:spLocks noGrp="1"/>
          </p:cNvSpPr>
          <p:nvPr>
            <p:ph type="title"/>
          </p:nvPr>
        </p:nvSpPr>
        <p:spPr/>
        <p:txBody>
          <a:bodyPr/>
          <a:lstStyle/>
          <a:p>
            <a:r>
              <a:rPr lang="en-US" dirty="0"/>
              <a:t>Smallest Expected Mean Square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E2F17E-4F9D-4F12-84E2-4DA9BB0F39D4}"/>
                  </a:ext>
                </a:extLst>
              </p:cNvPr>
              <p:cNvSpPr>
                <a:spLocks noGrp="1"/>
              </p:cNvSpPr>
              <p:nvPr>
                <p:ph idx="1"/>
              </p:nvPr>
            </p:nvSpPr>
            <p:spPr/>
            <p:txBody>
              <a:bodyPr>
                <a:normAutofit fontScale="85000" lnSpcReduction="20000"/>
              </a:bodyPr>
              <a:lstStyle/>
              <a:p>
                <a:r>
                  <a:rPr lang="en-US" dirty="0"/>
                  <a:t>Estimation error: </a:t>
                </a:r>
                <a14:m>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𝜃</m:t>
                            </m:r>
                          </m:e>
                        </m:acc>
                      </m:e>
                      <m:sub>
                        <m:r>
                          <a:rPr lang="en-US" i="1" dirty="0">
                            <a:latin typeface="Cambria Math" panose="02040503050406030204" pitchFamily="18" charset="0"/>
                          </a:rPr>
                          <m:t>𝑖</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oMath>
                </a14:m>
                <a:endParaRPr lang="en-US" dirty="0"/>
              </a:p>
              <a:p>
                <a:r>
                  <a:rPr lang="en-US" dirty="0"/>
                  <a:t>Squared error: </a:t>
                </a:r>
                <a14:m>
                  <m:oMath xmlns:m="http://schemas.openxmlformats.org/officeDocument/2006/math">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𝜃</m:t>
                                    </m:r>
                                  </m:e>
                                </m:acc>
                              </m:e>
                              <m:sub>
                                <m:r>
                                  <a:rPr lang="en-US" i="1" dirty="0">
                                    <a:latin typeface="Cambria Math" panose="02040503050406030204" pitchFamily="18" charset="0"/>
                                  </a:rPr>
                                  <m:t>𝑖</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e>
                        </m:d>
                      </m:e>
                      <m:sup>
                        <m:r>
                          <a:rPr lang="en-US" dirty="0">
                            <a:latin typeface="Cambria Math" panose="02040503050406030204" pitchFamily="18" charset="0"/>
                          </a:rPr>
                          <m:t>2</m:t>
                        </m:r>
                      </m:sup>
                    </m:sSup>
                  </m:oMath>
                </a14:m>
                <a:endParaRPr lang="en-US" dirty="0"/>
              </a:p>
              <a:p>
                <a:r>
                  <a:rPr lang="en-US" dirty="0"/>
                  <a:t>Mean squared error at particular true effect:</a:t>
                </a:r>
                <a14:m>
                  <m:oMath xmlns:m="http://schemas.openxmlformats.org/officeDocument/2006/math">
                    <m:r>
                      <a:rPr lang="en-US" i="1" dirty="0" smtClean="0">
                        <a:latin typeface="Cambria Math" panose="02040503050406030204" pitchFamily="18" charset="0"/>
                      </a:rPr>
                      <m:t> </m:t>
                    </m:r>
                    <m:r>
                      <a:rPr lang="en-US" i="1" dirty="0">
                        <a:latin typeface="Cambria Math" panose="02040503050406030204" pitchFamily="18" charset="0"/>
                      </a:rPr>
                      <m:t>𝐸</m:t>
                    </m:r>
                    <m:r>
                      <a:rPr lang="en-US" b="0" i="1" dirty="0" smtClean="0">
                        <a:latin typeface="Cambria Math" panose="02040503050406030204" pitchFamily="18" charset="0"/>
                      </a:rPr>
                      <m:t>(</m:t>
                    </m:r>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𝜃</m:t>
                                        </m:r>
                                      </m:e>
                                    </m:acc>
                                  </m:e>
                                  <m:sub>
                                    <m:r>
                                      <a:rPr lang="en-US" i="1" dirty="0">
                                        <a:latin typeface="Cambria Math" panose="02040503050406030204" pitchFamily="18" charset="0"/>
                                      </a:rPr>
                                      <m:t>𝑖</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e>
                            </m:d>
                          </m:e>
                          <m:sup>
                            <m:r>
                              <a:rPr lang="en-US" dirty="0">
                                <a:latin typeface="Cambria Math" panose="02040503050406030204" pitchFamily="18" charset="0"/>
                              </a:rPr>
                              <m:t>2</m:t>
                            </m:r>
                          </m:sup>
                        </m:sSup>
                      </m:e>
                    </m:d>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r>
                      <a:rPr lang="en-US" i="1" dirty="0">
                        <a:latin typeface="Cambria Math" panose="02040503050406030204" pitchFamily="18" charset="0"/>
                      </a:rPr>
                      <m:t>)</m:t>
                    </m:r>
                  </m:oMath>
                </a14:m>
                <a:endParaRPr lang="en-US" dirty="0"/>
              </a:p>
              <a:p>
                <a:r>
                  <a:rPr lang="en-US" dirty="0"/>
                  <a:t>Expected Sum of squared error (expectation over the parameter space): </a:t>
                </a:r>
                <a14:m>
                  <m:oMath xmlns:m="http://schemas.openxmlformats.org/officeDocument/2006/math">
                    <m:r>
                      <a:rPr lang="en-US" i="1" dirty="0">
                        <a:latin typeface="Cambria Math" panose="02040503050406030204" pitchFamily="18" charset="0"/>
                      </a:rPr>
                      <m:t>𝐸</m:t>
                    </m:r>
                    <m:d>
                      <m:dPr>
                        <m:ctrlPr>
                          <a:rPr lang="en-US" i="1" dirty="0">
                            <a:latin typeface="Cambria Math" panose="02040503050406030204" pitchFamily="18" charset="0"/>
                          </a:rPr>
                        </m:ctrlPr>
                      </m:dPr>
                      <m:e>
                        <m:r>
                          <a:rPr lang="en-US" i="1" dirty="0">
                            <a:latin typeface="Cambria Math" panose="02040503050406030204" pitchFamily="18" charset="0"/>
                          </a:rPr>
                          <m:t>𝐸</m:t>
                        </m:r>
                        <m:r>
                          <a:rPr lang="en-US" b="0" i="1" dirty="0" smtClean="0">
                            <a:latin typeface="Cambria Math" panose="02040503050406030204" pitchFamily="18" charset="0"/>
                          </a:rPr>
                          <m:t>(</m:t>
                        </m:r>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sSubSup>
                                  <m:sSubSupPr>
                                    <m:ctrlPr>
                                      <a:rPr lang="en-US" i="1">
                                        <a:latin typeface="Cambria Math" panose="02040503050406030204" pitchFamily="18" charset="0"/>
                                      </a:rPr>
                                    </m:ctrlPr>
                                  </m:sSubSupPr>
                                  <m:e>
                                    <m:r>
                                      <a:rPr lang="en-US" i="1">
                                        <a:latin typeface="Cambria Math" panose="02040503050406030204" pitchFamily="18" charset="0"/>
                                      </a:rPr>
                                      <m:t>𝛴</m:t>
                                    </m:r>
                                  </m:e>
                                  <m:sub>
                                    <m:r>
                                      <a:rPr lang="en-US" i="1">
                                        <a:latin typeface="Cambria Math" panose="02040503050406030204" pitchFamily="18" charset="0"/>
                                      </a:rPr>
                                      <m:t>𝑙</m:t>
                                    </m:r>
                                    <m:r>
                                      <a:rPr lang="en-US">
                                        <a:latin typeface="Cambria Math" panose="02040503050406030204" pitchFamily="18" charset="0"/>
                                      </a:rPr>
                                      <m:t>=1</m:t>
                                    </m:r>
                                  </m:sub>
                                  <m:sup>
                                    <m:r>
                                      <a:rPr lang="en-US" i="1">
                                        <a:latin typeface="Cambria Math" panose="02040503050406030204" pitchFamily="18" charset="0"/>
                                      </a:rPr>
                                      <m:t>𝑘</m:t>
                                    </m:r>
                                  </m:sup>
                                </m:sSubSup>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𝜃</m:t>
                                            </m:r>
                                          </m:e>
                                        </m:acc>
                                      </m:e>
                                      <m:sub>
                                        <m:r>
                                          <a:rPr lang="en-US" i="1" dirty="0">
                                            <a:latin typeface="Cambria Math" panose="02040503050406030204" pitchFamily="18" charset="0"/>
                                          </a:rPr>
                                          <m:t>𝑖</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𝑖</m:t>
                                        </m:r>
                                      </m:sub>
                                    </m:sSub>
                                  </m:e>
                                </m:d>
                              </m:e>
                              <m:sup>
                                <m:r>
                                  <a:rPr lang="en-US" dirty="0">
                                    <a:latin typeface="Cambria Math" panose="02040503050406030204" pitchFamily="18" charset="0"/>
                                  </a:rPr>
                                  <m:t>2</m:t>
                                </m:r>
                              </m:sup>
                            </m:sSup>
                          </m:e>
                        </m:d>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b="0" i="1" dirty="0" smtClean="0">
                                <a:latin typeface="Cambria Math" panose="02040503050406030204" pitchFamily="18" charset="0"/>
                              </a:rPr>
                              <m:t>𝑘</m:t>
                            </m:r>
                          </m:sub>
                        </m:sSub>
                        <m:r>
                          <a:rPr lang="en-US" i="1" dirty="0">
                            <a:latin typeface="Cambria Math" panose="02040503050406030204" pitchFamily="18" charset="0"/>
                          </a:rPr>
                          <m:t>)</m:t>
                        </m:r>
                      </m:e>
                    </m:d>
                  </m:oMath>
                </a14:m>
                <a:endParaRPr lang="en-US" dirty="0"/>
              </a:p>
              <a:p>
                <a:r>
                  <a:rPr lang="en-US" dirty="0"/>
                  <a:t>Relative to joint prior distribution over parameter space, shrinkage estimation gives smallest expected sum of square error for collection of subgroup treatment effect across all joint estimators</a:t>
                </a:r>
              </a:p>
              <a:p>
                <a:pPr lvl="1"/>
                <a:r>
                  <a:rPr lang="en-US" dirty="0"/>
                  <a:t>And within each subgroup, the optimal estimator</a:t>
                </a:r>
              </a:p>
            </p:txBody>
          </p:sp>
        </mc:Choice>
        <mc:Fallback xmlns="">
          <p:sp>
            <p:nvSpPr>
              <p:cNvPr id="3" name="Content Placeholder 2">
                <a:extLst>
                  <a:ext uri="{FF2B5EF4-FFF2-40B4-BE49-F238E27FC236}">
                    <a16:creationId xmlns:a16="http://schemas.microsoft.com/office/drawing/2014/main" id="{C4E2F17E-4F9D-4F12-84E2-4DA9BB0F39D4}"/>
                  </a:ext>
                </a:extLst>
              </p:cNvPr>
              <p:cNvSpPr>
                <a:spLocks noGrp="1" noRot="1" noChangeAspect="1" noMove="1" noResize="1" noEditPoints="1" noAdjustHandles="1" noChangeArrowheads="1" noChangeShapeType="1" noTextEdit="1"/>
              </p:cNvSpPr>
              <p:nvPr>
                <p:ph idx="1"/>
              </p:nvPr>
            </p:nvSpPr>
            <p:spPr>
              <a:blipFill>
                <a:blip r:embed="rId2"/>
                <a:stretch>
                  <a:fillRect l="-913" t="-2845" r="-1451"/>
                </a:stretch>
              </a:blipFill>
            </p:spPr>
            <p:txBody>
              <a:bodyPr/>
              <a:lstStyle/>
              <a:p>
                <a:r>
                  <a:rPr lang="en-US">
                    <a:noFill/>
                  </a:rPr>
                  <a:t> </a:t>
                </a:r>
              </a:p>
            </p:txBody>
          </p:sp>
        </mc:Fallback>
      </mc:AlternateContent>
    </p:spTree>
    <p:extLst>
      <p:ext uri="{BB962C8B-B14F-4D97-AF65-F5344CB8AC3E}">
        <p14:creationId xmlns:p14="http://schemas.microsoft.com/office/powerpoint/2010/main" val="3316320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5296" y="1396289"/>
            <a:ext cx="4246173" cy="2776216"/>
          </a:xfrm>
        </p:spPr>
        <p:txBody>
          <a:bodyPr vert="horz" lIns="91440" tIns="45720" rIns="91440" bIns="45720" rtlCol="0" anchor="ctr">
            <a:normAutofit/>
          </a:bodyPr>
          <a:lstStyle/>
          <a:p>
            <a:pPr defTabSz="914400">
              <a:lnSpc>
                <a:spcPct val="90000"/>
              </a:lnSpc>
            </a:pPr>
            <a:r>
              <a:rPr lang="en-US" sz="3600" dirty="0"/>
              <a:t>Example</a:t>
            </a:r>
          </a:p>
        </p:txBody>
      </p:sp>
      <p:sp>
        <p:nvSpPr>
          <p:cNvPr id="10"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Marketing">
            <a:extLst>
              <a:ext uri="{FF2B5EF4-FFF2-40B4-BE49-F238E27FC236}">
                <a16:creationId xmlns:a16="http://schemas.microsoft.com/office/drawing/2014/main" id="{C8A39AA0-4263-4E1A-A675-A124BF4A9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7181" y="1156626"/>
            <a:ext cx="3078957" cy="3078957"/>
          </a:xfrm>
          <a:prstGeom prst="rect">
            <a:avLst/>
          </a:prstGeom>
        </p:spPr>
      </p:pic>
      <p:sp>
        <p:nvSpPr>
          <p:cNvPr id="4" name="Footer Placeholder 3"/>
          <p:cNvSpPr>
            <a:spLocks noGrp="1"/>
          </p:cNvSpPr>
          <p:nvPr>
            <p:ph type="ftr" sz="quarter" idx="11"/>
          </p:nvPr>
        </p:nvSpPr>
        <p:spPr>
          <a:xfrm>
            <a:off x="6516879" y="6199633"/>
            <a:ext cx="3754752"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solidFill>
                  <a:prstClr val="white">
                    <a:alpha val="80000"/>
                  </a:prstClr>
                </a:solidFill>
                <a:effectLst/>
                <a:uLnTx/>
                <a:uFillTx/>
                <a:latin typeface="Calibri"/>
                <a:ea typeface="+mn-ea"/>
                <a:cs typeface="+mn-cs"/>
              </a:rPr>
              <a:t>www.fda.gov</a:t>
            </a:r>
          </a:p>
        </p:txBody>
      </p:sp>
    </p:spTree>
    <p:extLst>
      <p:ext uri="{BB962C8B-B14F-4D97-AF65-F5344CB8AC3E}">
        <p14:creationId xmlns:p14="http://schemas.microsoft.com/office/powerpoint/2010/main" val="540111540"/>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 trial</a:t>
            </a:r>
          </a:p>
        </p:txBody>
      </p:sp>
      <p:sp>
        <p:nvSpPr>
          <p:cNvPr id="3" name="Content Placeholder 2"/>
          <p:cNvSpPr>
            <a:spLocks noGrp="1"/>
          </p:cNvSpPr>
          <p:nvPr>
            <p:ph idx="1"/>
          </p:nvPr>
        </p:nvSpPr>
        <p:spPr/>
        <p:txBody>
          <a:bodyPr/>
          <a:lstStyle/>
          <a:p>
            <a:r>
              <a:rPr lang="en-US" dirty="0"/>
              <a:t>Cardiovascular outcome trial</a:t>
            </a:r>
          </a:p>
          <a:p>
            <a:r>
              <a:rPr lang="en-US" dirty="0" err="1"/>
              <a:t>Liraglutide</a:t>
            </a:r>
            <a:r>
              <a:rPr lang="en-US" dirty="0"/>
              <a:t> vs. placebo</a:t>
            </a:r>
          </a:p>
          <a:p>
            <a:r>
              <a:rPr lang="en-US" dirty="0"/>
              <a:t>Time to first major adverse cardiac event</a:t>
            </a:r>
          </a:p>
          <a:p>
            <a:r>
              <a:rPr lang="en-US" dirty="0"/>
              <a:t>Rule out a hazard ratio greater than 1.3</a:t>
            </a:r>
          </a:p>
          <a:p>
            <a:endParaRPr lang="en-US" dirty="0"/>
          </a:p>
          <a:p>
            <a:r>
              <a:rPr lang="en-US" dirty="0"/>
              <a:t>Overall Result: HR =0.87 95% CI (0.78, 0.97)</a:t>
            </a:r>
          </a:p>
        </p:txBody>
      </p:sp>
    </p:spTree>
    <p:extLst>
      <p:ext uri="{BB962C8B-B14F-4D97-AF65-F5344CB8AC3E}">
        <p14:creationId xmlns:p14="http://schemas.microsoft.com/office/powerpoint/2010/main" val="3501278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Subgroup Analyses</a:t>
            </a:r>
          </a:p>
        </p:txBody>
      </p:sp>
      <p:graphicFrame>
        <p:nvGraphicFramePr>
          <p:cNvPr id="3" name="Table 2"/>
          <p:cNvGraphicFramePr>
            <a:graphicFrameLocks noGrp="1"/>
          </p:cNvGraphicFramePr>
          <p:nvPr/>
        </p:nvGraphicFramePr>
        <p:xfrm>
          <a:off x="2259290" y="1809944"/>
          <a:ext cx="8125906" cy="3887250"/>
        </p:xfrm>
        <a:graphic>
          <a:graphicData uri="http://schemas.openxmlformats.org/drawingml/2006/table">
            <a:tbl>
              <a:tblPr firstRow="1" bandRow="1">
                <a:tableStyleId>{5C22544A-7EE6-4342-B048-85BDC9FD1C3A}</a:tableStyleId>
              </a:tblPr>
              <a:tblGrid>
                <a:gridCol w="4062953">
                  <a:extLst>
                    <a:ext uri="{9D8B030D-6E8A-4147-A177-3AD203B41FA5}">
                      <a16:colId xmlns:a16="http://schemas.microsoft.com/office/drawing/2014/main" val="20000"/>
                    </a:ext>
                  </a:extLst>
                </a:gridCol>
                <a:gridCol w="4062953">
                  <a:extLst>
                    <a:ext uri="{9D8B030D-6E8A-4147-A177-3AD203B41FA5}">
                      <a16:colId xmlns:a16="http://schemas.microsoft.com/office/drawing/2014/main" val="20001"/>
                    </a:ext>
                  </a:extLst>
                </a:gridCol>
              </a:tblGrid>
              <a:tr h="572858">
                <a:tc rowSpan="2">
                  <a:txBody>
                    <a:bodyPr/>
                    <a:lstStyle/>
                    <a:p>
                      <a:r>
                        <a:rPr lang="en-US" sz="2200" dirty="0">
                          <a:latin typeface="Arial" panose="020B0604020202020204" pitchFamily="34" charset="0"/>
                          <a:cs typeface="Arial" panose="020B0604020202020204" pitchFamily="34" charset="0"/>
                        </a:rPr>
                        <a:t>Region</a:t>
                      </a:r>
                    </a:p>
                  </a:txBody>
                  <a:tcPr anchor="b"/>
                </a:tc>
                <a:tc>
                  <a:txBody>
                    <a:bodyPr/>
                    <a:lstStyle/>
                    <a:p>
                      <a:pPr algn="ctr"/>
                      <a:r>
                        <a:rPr lang="en-US" sz="2200" dirty="0">
                          <a:latin typeface="Arial" panose="020B0604020202020204" pitchFamily="34" charset="0"/>
                          <a:cs typeface="Arial" panose="020B0604020202020204" pitchFamily="34" charset="0"/>
                        </a:rPr>
                        <a:t>Results</a:t>
                      </a:r>
                    </a:p>
                  </a:txBody>
                  <a:tcPr anchor="ctr"/>
                </a:tc>
                <a:extLst>
                  <a:ext uri="{0D108BD9-81ED-4DB2-BD59-A6C34878D82A}">
                    <a16:rowId xmlns:a16="http://schemas.microsoft.com/office/drawing/2014/main" val="10000"/>
                  </a:ext>
                </a:extLst>
              </a:tr>
              <a:tr h="572858">
                <a:tc vMerge="1">
                  <a:txBody>
                    <a:bodyPr/>
                    <a:lstStyle/>
                    <a:p>
                      <a:endParaRPr lang="en-US"/>
                    </a:p>
                  </a:txBody>
                  <a:tcPr/>
                </a:tc>
                <a:tc>
                  <a:txBody>
                    <a:bodyPr/>
                    <a:lstStyle/>
                    <a:p>
                      <a:pPr algn="ctr"/>
                      <a:r>
                        <a:rPr lang="en-US" sz="2200" dirty="0">
                          <a:latin typeface="Arial" panose="020B0604020202020204" pitchFamily="34" charset="0"/>
                          <a:cs typeface="Arial" panose="020B0604020202020204" pitchFamily="34" charset="0"/>
                        </a:rPr>
                        <a:t>HR</a:t>
                      </a:r>
                      <a:r>
                        <a:rPr lang="en-US" sz="2200" baseline="0" dirty="0">
                          <a:latin typeface="Arial" panose="020B0604020202020204" pitchFamily="34" charset="0"/>
                          <a:cs typeface="Arial" panose="020B0604020202020204" pitchFamily="34" charset="0"/>
                        </a:rPr>
                        <a:t> (95% CI)</a:t>
                      </a:r>
                      <a:endParaRPr lang="en-US" sz="2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1"/>
                  </a:ext>
                </a:extLst>
              </a:tr>
              <a:tr h="1022960">
                <a:tc>
                  <a:txBody>
                    <a:bodyPr/>
                    <a:lstStyle/>
                    <a:p>
                      <a:r>
                        <a:rPr lang="en-US" sz="2200" dirty="0">
                          <a:latin typeface="Arial" panose="020B0604020202020204" pitchFamily="34" charset="0"/>
                          <a:cs typeface="Arial" panose="020B0604020202020204" pitchFamily="34" charset="0"/>
                        </a:rPr>
                        <a:t>Asia</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200" dirty="0">
                          <a:effectLst/>
                          <a:latin typeface="Arial" panose="020B0604020202020204" pitchFamily="34" charset="0"/>
                          <a:cs typeface="Arial" panose="020B0604020202020204" pitchFamily="34" charset="0"/>
                        </a:rPr>
                        <a:t>0.62 (0.37, 1.04)</a:t>
                      </a:r>
                      <a:endParaRPr lang="en-US" sz="2200" dirty="0">
                        <a:effectLst/>
                        <a:latin typeface="Arial" panose="020B0604020202020204" pitchFamily="34" charset="0"/>
                        <a:ea typeface="Times New Roman"/>
                        <a:cs typeface="Arial" panose="020B0604020202020204" pitchFamily="34" charset="0"/>
                      </a:endParaRPr>
                    </a:p>
                    <a:p>
                      <a:pPr algn="ctr"/>
                      <a:endParaRPr lang="en-US" sz="2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002"/>
                  </a:ext>
                </a:extLst>
              </a:tr>
              <a:tr h="572858">
                <a:tc>
                  <a:txBody>
                    <a:bodyPr/>
                    <a:lstStyle/>
                    <a:p>
                      <a:r>
                        <a:rPr lang="en-US" sz="2200" dirty="0">
                          <a:latin typeface="Arial" panose="020B0604020202020204" pitchFamily="34" charset="0"/>
                          <a:cs typeface="Arial" panose="020B0604020202020204" pitchFamily="34" charset="0"/>
                        </a:rPr>
                        <a:t>Europe</a:t>
                      </a:r>
                    </a:p>
                  </a:txBody>
                  <a:tcPr/>
                </a:tc>
                <a:tc>
                  <a:txBody>
                    <a:bodyPr/>
                    <a:lstStyle/>
                    <a:p>
                      <a:pPr marL="0" marR="0" algn="ctr">
                        <a:spcBef>
                          <a:spcPts val="0"/>
                        </a:spcBef>
                        <a:spcAft>
                          <a:spcPts val="0"/>
                        </a:spcAft>
                      </a:pPr>
                      <a:r>
                        <a:rPr lang="en-US" sz="2200" dirty="0">
                          <a:effectLst/>
                          <a:latin typeface="Arial" panose="020B0604020202020204" pitchFamily="34" charset="0"/>
                          <a:cs typeface="Arial" panose="020B0604020202020204" pitchFamily="34" charset="0"/>
                        </a:rPr>
                        <a:t>0.82 (0.68, 0.98)</a:t>
                      </a:r>
                      <a:endParaRPr lang="en-US" sz="22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572858">
                <a:tc>
                  <a:txBody>
                    <a:bodyPr/>
                    <a:lstStyle/>
                    <a:p>
                      <a:r>
                        <a:rPr lang="en-US" sz="2200" dirty="0">
                          <a:latin typeface="Arial" panose="020B0604020202020204" pitchFamily="34" charset="0"/>
                          <a:cs typeface="Arial" panose="020B0604020202020204" pitchFamily="34" charset="0"/>
                        </a:rPr>
                        <a:t>North</a:t>
                      </a:r>
                      <a:r>
                        <a:rPr lang="en-US" sz="2200" baseline="0" dirty="0">
                          <a:latin typeface="Arial" panose="020B0604020202020204" pitchFamily="34" charset="0"/>
                          <a:cs typeface="Arial" panose="020B0604020202020204" pitchFamily="34" charset="0"/>
                        </a:rPr>
                        <a:t> America</a:t>
                      </a:r>
                      <a:endParaRPr lang="en-US" sz="2200" dirty="0">
                        <a:latin typeface="Arial" panose="020B0604020202020204" pitchFamily="34" charset="0"/>
                        <a:cs typeface="Arial" panose="020B0604020202020204" pitchFamily="34" charset="0"/>
                      </a:endParaRPr>
                    </a:p>
                  </a:txBody>
                  <a:tcPr/>
                </a:tc>
                <a:tc>
                  <a:txBody>
                    <a:bodyPr/>
                    <a:lstStyle/>
                    <a:p>
                      <a:pPr marL="0" marR="0" algn="ctr">
                        <a:spcBef>
                          <a:spcPts val="0"/>
                        </a:spcBef>
                        <a:spcAft>
                          <a:spcPts val="0"/>
                        </a:spcAft>
                      </a:pPr>
                      <a:r>
                        <a:rPr lang="en-US" sz="2200" dirty="0">
                          <a:effectLst/>
                          <a:latin typeface="Arial" panose="020B0604020202020204" pitchFamily="34" charset="0"/>
                          <a:cs typeface="Arial" panose="020B0604020202020204" pitchFamily="34" charset="0"/>
                        </a:rPr>
                        <a:t>1.01 (0.83, 1.22)</a:t>
                      </a:r>
                      <a:endParaRPr lang="en-US" sz="22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a16="http://schemas.microsoft.com/office/drawing/2014/main" val="10004"/>
                  </a:ext>
                </a:extLst>
              </a:tr>
              <a:tr h="572858">
                <a:tc>
                  <a:txBody>
                    <a:bodyPr/>
                    <a:lstStyle/>
                    <a:p>
                      <a:r>
                        <a:rPr lang="en-US" sz="2200" dirty="0">
                          <a:latin typeface="Arial" panose="020B0604020202020204" pitchFamily="34" charset="0"/>
                          <a:cs typeface="Arial" panose="020B0604020202020204" pitchFamily="34" charset="0"/>
                        </a:rPr>
                        <a:t>The Rest of The World</a:t>
                      </a:r>
                    </a:p>
                  </a:txBody>
                  <a:tcPr/>
                </a:tc>
                <a:tc>
                  <a:txBody>
                    <a:bodyPr/>
                    <a:lstStyle/>
                    <a:p>
                      <a:pPr marL="0" marR="0" algn="ctr">
                        <a:spcBef>
                          <a:spcPts val="0"/>
                        </a:spcBef>
                        <a:spcAft>
                          <a:spcPts val="0"/>
                        </a:spcAft>
                      </a:pPr>
                      <a:r>
                        <a:rPr lang="en-US" sz="2200" dirty="0">
                          <a:effectLst/>
                          <a:latin typeface="Arial" panose="020B0604020202020204" pitchFamily="34" charset="0"/>
                          <a:cs typeface="Arial" panose="020B0604020202020204" pitchFamily="34" charset="0"/>
                        </a:rPr>
                        <a:t>0.83 (0.68, 1.03)</a:t>
                      </a:r>
                      <a:endParaRPr lang="en-US" sz="2200" dirty="0">
                        <a:effectLst/>
                        <a:latin typeface="Arial" panose="020B0604020202020204" pitchFamily="34" charset="0"/>
                        <a:ea typeface="Times New Roman"/>
                        <a:cs typeface="Arial" panose="020B0604020202020204" pitchFamily="34" charset="0"/>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29648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Assumptions</a:t>
            </a:r>
          </a:p>
        </p:txBody>
      </p:sp>
      <p:sp>
        <p:nvSpPr>
          <p:cNvPr id="3" name="Content Placeholder 2"/>
          <p:cNvSpPr>
            <a:spLocks noGrp="1"/>
          </p:cNvSpPr>
          <p:nvPr>
            <p:ph idx="1"/>
          </p:nvPr>
        </p:nvSpPr>
        <p:spPr/>
        <p:txBody>
          <a:bodyPr>
            <a:normAutofit lnSpcReduction="10000"/>
          </a:bodyPr>
          <a:lstStyle/>
          <a:p>
            <a:endParaRPr lang="en-US" dirty="0"/>
          </a:p>
          <a:p>
            <a:r>
              <a:rPr lang="en-US" dirty="0">
                <a:sym typeface="Symbol"/>
              </a:rPr>
              <a:t>1/</a:t>
            </a:r>
            <a:r>
              <a:rPr lang="en-US" baseline="30000" dirty="0">
                <a:sym typeface="Symbol"/>
              </a:rPr>
              <a:t>2</a:t>
            </a:r>
            <a:r>
              <a:rPr lang="en-US" dirty="0"/>
              <a:t> is distributed Gamma (.001, .001)</a:t>
            </a:r>
          </a:p>
          <a:p>
            <a:r>
              <a:rPr lang="en-US" dirty="0">
                <a:sym typeface="Symbol"/>
              </a:rPr>
              <a:t></a:t>
            </a:r>
            <a:r>
              <a:rPr lang="en-US" dirty="0"/>
              <a:t> is distributed Normal mean 0, variance 16</a:t>
            </a:r>
          </a:p>
          <a:p>
            <a:r>
              <a:rPr lang="en-US" dirty="0">
                <a:sym typeface="Symbol"/>
              </a:rPr>
              <a:t></a:t>
            </a:r>
            <a:r>
              <a:rPr lang="en-US" baseline="-25000" dirty="0">
                <a:sym typeface="Symbol"/>
              </a:rPr>
              <a:t>i</a:t>
            </a:r>
            <a:r>
              <a:rPr lang="en-US" dirty="0"/>
              <a:t> is distribution Normal mean </a:t>
            </a:r>
            <a:r>
              <a:rPr lang="en-US" dirty="0">
                <a:sym typeface="Symbol"/>
              </a:rPr>
              <a:t></a:t>
            </a:r>
            <a:r>
              <a:rPr lang="en-US" dirty="0"/>
              <a:t>, variance </a:t>
            </a:r>
            <a:r>
              <a:rPr lang="en-US" dirty="0">
                <a:sym typeface="Symbol"/>
              </a:rPr>
              <a:t></a:t>
            </a:r>
            <a:r>
              <a:rPr lang="en-US" baseline="30000" dirty="0">
                <a:sym typeface="Symbol"/>
              </a:rPr>
              <a:t>2</a:t>
            </a:r>
            <a:r>
              <a:rPr lang="en-US" dirty="0"/>
              <a:t> i =1, 2,3 ,4</a:t>
            </a:r>
          </a:p>
          <a:p>
            <a:r>
              <a:rPr lang="en-US" dirty="0"/>
              <a:t>For i = 1, 2,3, 4  Y</a:t>
            </a:r>
            <a:r>
              <a:rPr lang="en-US" baseline="-25000" dirty="0"/>
              <a:t>i</a:t>
            </a:r>
            <a:r>
              <a:rPr lang="en-US" dirty="0"/>
              <a:t> represents the observed subgroup log hazard ratio</a:t>
            </a:r>
          </a:p>
          <a:p>
            <a:r>
              <a:rPr lang="en-US" dirty="0"/>
              <a:t>Y</a:t>
            </a:r>
            <a:r>
              <a:rPr lang="en-US" baseline="-25000" dirty="0"/>
              <a:t>i</a:t>
            </a:r>
            <a:r>
              <a:rPr lang="en-US" dirty="0"/>
              <a:t> is distributed Normal mean </a:t>
            </a:r>
            <a:r>
              <a:rPr lang="en-US" dirty="0">
                <a:sym typeface="Symbol"/>
              </a:rPr>
              <a:t></a:t>
            </a:r>
            <a:r>
              <a:rPr lang="en-US" baseline="-25000" dirty="0">
                <a:sym typeface="Symbol"/>
              </a:rPr>
              <a:t>i</a:t>
            </a:r>
            <a:r>
              <a:rPr lang="en-US" dirty="0"/>
              <a:t> variance </a:t>
            </a:r>
            <a:r>
              <a:rPr lang="en-US" dirty="0">
                <a:sym typeface="Symbol"/>
              </a:rPr>
              <a:t></a:t>
            </a:r>
            <a:r>
              <a:rPr lang="en-US" baseline="-25000" dirty="0">
                <a:sym typeface="Symbol"/>
              </a:rPr>
              <a:t>i</a:t>
            </a:r>
            <a:r>
              <a:rPr lang="en-US" baseline="30000" dirty="0">
                <a:sym typeface="Symbol"/>
              </a:rPr>
              <a:t>2</a:t>
            </a:r>
            <a:r>
              <a:rPr lang="en-US" dirty="0"/>
              <a:t> where</a:t>
            </a:r>
          </a:p>
          <a:p>
            <a:pPr lvl="1"/>
            <a:r>
              <a:rPr lang="en-US" dirty="0">
                <a:sym typeface="Symbol"/>
              </a:rPr>
              <a:t></a:t>
            </a:r>
            <a:r>
              <a:rPr lang="en-US" baseline="-25000" dirty="0">
                <a:sym typeface="Symbol"/>
              </a:rPr>
              <a:t>1</a:t>
            </a:r>
            <a:r>
              <a:rPr lang="en-US" baseline="30000" dirty="0">
                <a:sym typeface="Symbol"/>
              </a:rPr>
              <a:t>2 </a:t>
            </a:r>
            <a:r>
              <a:rPr lang="en-US" dirty="0"/>
              <a:t>= 0.0688, </a:t>
            </a:r>
            <a:r>
              <a:rPr lang="en-US" dirty="0">
                <a:sym typeface="Symbol"/>
              </a:rPr>
              <a:t></a:t>
            </a:r>
            <a:r>
              <a:rPr lang="en-US" baseline="-25000" dirty="0">
                <a:sym typeface="Symbol"/>
              </a:rPr>
              <a:t>2</a:t>
            </a:r>
            <a:r>
              <a:rPr lang="en-US" baseline="30000" dirty="0">
                <a:sym typeface="Symbol"/>
              </a:rPr>
              <a:t>2 </a:t>
            </a:r>
            <a:r>
              <a:rPr lang="en-US" dirty="0"/>
              <a:t>= 0.0088, </a:t>
            </a:r>
            <a:r>
              <a:rPr lang="en-US" dirty="0">
                <a:sym typeface="Symbol"/>
              </a:rPr>
              <a:t></a:t>
            </a:r>
            <a:r>
              <a:rPr lang="en-US" baseline="-25000" dirty="0">
                <a:sym typeface="Symbol"/>
              </a:rPr>
              <a:t>3</a:t>
            </a:r>
            <a:r>
              <a:rPr lang="en-US" baseline="30000" dirty="0">
                <a:sym typeface="Symbol"/>
              </a:rPr>
              <a:t>2 </a:t>
            </a:r>
            <a:r>
              <a:rPr lang="en-US" dirty="0"/>
              <a:t>= 0.0094 and </a:t>
            </a:r>
            <a:r>
              <a:rPr lang="en-US" dirty="0">
                <a:sym typeface="Symbol"/>
              </a:rPr>
              <a:t></a:t>
            </a:r>
            <a:r>
              <a:rPr lang="en-US" baseline="-25000" dirty="0">
                <a:sym typeface="Symbol"/>
              </a:rPr>
              <a:t>4</a:t>
            </a:r>
            <a:r>
              <a:rPr lang="en-US" baseline="30000" dirty="0">
                <a:sym typeface="Symbol"/>
              </a:rPr>
              <a:t>2 </a:t>
            </a:r>
            <a:r>
              <a:rPr lang="en-US" dirty="0"/>
              <a:t>= 0.114</a:t>
            </a:r>
          </a:p>
          <a:p>
            <a:endParaRPr lang="en-US" dirty="0"/>
          </a:p>
        </p:txBody>
      </p:sp>
    </p:spTree>
    <p:extLst>
      <p:ext uri="{BB962C8B-B14F-4D97-AF65-F5344CB8AC3E}">
        <p14:creationId xmlns:p14="http://schemas.microsoft.com/office/powerpoint/2010/main" val="6411622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Defines Joint Prior Distribution</a:t>
            </a:r>
          </a:p>
        </p:txBody>
      </p:sp>
      <p:sp>
        <p:nvSpPr>
          <p:cNvPr id="3" name="Content Placeholder 2"/>
          <p:cNvSpPr>
            <a:spLocks noGrp="1"/>
          </p:cNvSpPr>
          <p:nvPr>
            <p:ph idx="1"/>
          </p:nvPr>
        </p:nvSpPr>
        <p:spPr/>
        <p:txBody>
          <a:bodyPr>
            <a:normAutofit lnSpcReduction="10000"/>
          </a:bodyPr>
          <a:lstStyle/>
          <a:p>
            <a:endParaRPr lang="en-US" dirty="0"/>
          </a:p>
          <a:p>
            <a:r>
              <a:rPr lang="en-US" dirty="0">
                <a:sym typeface="Symbol"/>
              </a:rPr>
              <a:t>1/</a:t>
            </a:r>
            <a:r>
              <a:rPr lang="en-US" baseline="30000" dirty="0">
                <a:sym typeface="Symbol"/>
              </a:rPr>
              <a:t>2</a:t>
            </a:r>
            <a:r>
              <a:rPr lang="en-US" dirty="0"/>
              <a:t> is distributed Gamma (.001, .001)</a:t>
            </a:r>
          </a:p>
          <a:p>
            <a:r>
              <a:rPr lang="en-US" dirty="0">
                <a:sym typeface="Symbol"/>
              </a:rPr>
              <a:t></a:t>
            </a:r>
            <a:r>
              <a:rPr lang="en-US" dirty="0"/>
              <a:t> is distributed Normal mean 0, variance 16</a:t>
            </a:r>
          </a:p>
          <a:p>
            <a:r>
              <a:rPr lang="en-US" dirty="0">
                <a:sym typeface="Symbol"/>
              </a:rPr>
              <a:t></a:t>
            </a:r>
            <a:r>
              <a:rPr lang="en-US" baseline="-25000" dirty="0">
                <a:sym typeface="Symbol"/>
              </a:rPr>
              <a:t>i</a:t>
            </a:r>
            <a:r>
              <a:rPr lang="en-US" dirty="0"/>
              <a:t> is distribution Normal mean </a:t>
            </a:r>
            <a:r>
              <a:rPr lang="en-US" dirty="0">
                <a:sym typeface="Symbol"/>
              </a:rPr>
              <a:t></a:t>
            </a:r>
            <a:r>
              <a:rPr lang="en-US" dirty="0"/>
              <a:t>, variance </a:t>
            </a:r>
            <a:r>
              <a:rPr lang="en-US" dirty="0">
                <a:sym typeface="Symbol"/>
              </a:rPr>
              <a:t></a:t>
            </a:r>
            <a:r>
              <a:rPr lang="en-US" baseline="30000" dirty="0">
                <a:sym typeface="Symbol"/>
              </a:rPr>
              <a:t>2</a:t>
            </a:r>
            <a:r>
              <a:rPr lang="en-US" dirty="0"/>
              <a:t> i =1, 2,3 ,4</a:t>
            </a:r>
          </a:p>
          <a:p>
            <a:r>
              <a:rPr lang="en-US" dirty="0">
                <a:solidFill>
                  <a:schemeClr val="bg1">
                    <a:lumMod val="75000"/>
                  </a:schemeClr>
                </a:solidFill>
              </a:rPr>
              <a:t>For i = 1, 2,3, 4  Y</a:t>
            </a:r>
            <a:r>
              <a:rPr lang="en-US" baseline="-25000" dirty="0">
                <a:solidFill>
                  <a:schemeClr val="bg1">
                    <a:lumMod val="75000"/>
                  </a:schemeClr>
                </a:solidFill>
              </a:rPr>
              <a:t>i</a:t>
            </a:r>
            <a:r>
              <a:rPr lang="en-US" dirty="0">
                <a:solidFill>
                  <a:schemeClr val="bg1">
                    <a:lumMod val="75000"/>
                  </a:schemeClr>
                </a:solidFill>
              </a:rPr>
              <a:t> represents the observed subgroup log hazard ratio</a:t>
            </a:r>
          </a:p>
          <a:p>
            <a:r>
              <a:rPr lang="en-US" dirty="0">
                <a:solidFill>
                  <a:schemeClr val="bg1">
                    <a:lumMod val="75000"/>
                  </a:schemeClr>
                </a:solidFill>
              </a:rPr>
              <a:t>Y</a:t>
            </a:r>
            <a:r>
              <a:rPr lang="en-US" baseline="-25000" dirty="0">
                <a:solidFill>
                  <a:schemeClr val="bg1">
                    <a:lumMod val="75000"/>
                  </a:schemeClr>
                </a:solidFill>
              </a:rPr>
              <a:t>i</a:t>
            </a:r>
            <a:r>
              <a:rPr lang="en-US" dirty="0">
                <a:solidFill>
                  <a:schemeClr val="bg1">
                    <a:lumMod val="75000"/>
                  </a:schemeClr>
                </a:solidFill>
              </a:rPr>
              <a:t> is distributed Normal mean </a:t>
            </a:r>
            <a:r>
              <a:rPr lang="en-US" dirty="0">
                <a:solidFill>
                  <a:schemeClr val="bg1">
                    <a:lumMod val="75000"/>
                  </a:schemeClr>
                </a:solidFill>
                <a:sym typeface="Symbol"/>
              </a:rPr>
              <a:t></a:t>
            </a:r>
            <a:r>
              <a:rPr lang="en-US" baseline="-25000" dirty="0">
                <a:solidFill>
                  <a:schemeClr val="bg1">
                    <a:lumMod val="75000"/>
                  </a:schemeClr>
                </a:solidFill>
                <a:sym typeface="Symbol"/>
              </a:rPr>
              <a:t>i</a:t>
            </a:r>
            <a:r>
              <a:rPr lang="en-US" dirty="0">
                <a:solidFill>
                  <a:schemeClr val="bg1">
                    <a:lumMod val="75000"/>
                  </a:schemeClr>
                </a:solidFill>
              </a:rPr>
              <a:t> variance </a:t>
            </a:r>
            <a:r>
              <a:rPr lang="en-US" dirty="0">
                <a:solidFill>
                  <a:schemeClr val="bg1">
                    <a:lumMod val="75000"/>
                  </a:schemeClr>
                </a:solidFill>
                <a:sym typeface="Symbol"/>
              </a:rPr>
              <a:t></a:t>
            </a:r>
            <a:r>
              <a:rPr lang="en-US" baseline="-25000" dirty="0">
                <a:solidFill>
                  <a:schemeClr val="bg1">
                    <a:lumMod val="75000"/>
                  </a:schemeClr>
                </a:solidFill>
                <a:sym typeface="Symbol"/>
              </a:rPr>
              <a:t>i</a:t>
            </a:r>
            <a:r>
              <a:rPr lang="en-US" baseline="30000" dirty="0">
                <a:solidFill>
                  <a:schemeClr val="bg1">
                    <a:lumMod val="75000"/>
                  </a:schemeClr>
                </a:solidFill>
                <a:sym typeface="Symbol"/>
              </a:rPr>
              <a:t>2</a:t>
            </a:r>
            <a:r>
              <a:rPr lang="en-US" dirty="0">
                <a:solidFill>
                  <a:schemeClr val="bg1">
                    <a:lumMod val="75000"/>
                  </a:schemeClr>
                </a:solidFill>
              </a:rPr>
              <a:t> where</a:t>
            </a:r>
          </a:p>
          <a:p>
            <a:pPr lvl="1"/>
            <a:r>
              <a:rPr lang="en-US" dirty="0">
                <a:solidFill>
                  <a:schemeClr val="bg1">
                    <a:lumMod val="75000"/>
                  </a:schemeClr>
                </a:solidFill>
                <a:sym typeface="Symbol"/>
              </a:rPr>
              <a:t></a:t>
            </a:r>
            <a:r>
              <a:rPr lang="en-US" baseline="-25000" dirty="0">
                <a:solidFill>
                  <a:schemeClr val="bg1">
                    <a:lumMod val="75000"/>
                  </a:schemeClr>
                </a:solidFill>
                <a:sym typeface="Symbol"/>
              </a:rPr>
              <a:t>1</a:t>
            </a:r>
            <a:r>
              <a:rPr lang="en-US" baseline="30000" dirty="0">
                <a:solidFill>
                  <a:schemeClr val="bg1">
                    <a:lumMod val="75000"/>
                  </a:schemeClr>
                </a:solidFill>
                <a:sym typeface="Symbol"/>
              </a:rPr>
              <a:t>2 </a:t>
            </a:r>
            <a:r>
              <a:rPr lang="en-US" dirty="0">
                <a:solidFill>
                  <a:schemeClr val="bg1">
                    <a:lumMod val="75000"/>
                  </a:schemeClr>
                </a:solidFill>
              </a:rPr>
              <a:t>= 0.0688, </a:t>
            </a:r>
            <a:r>
              <a:rPr lang="en-US" dirty="0">
                <a:solidFill>
                  <a:schemeClr val="bg1">
                    <a:lumMod val="75000"/>
                  </a:schemeClr>
                </a:solidFill>
                <a:sym typeface="Symbol"/>
              </a:rPr>
              <a:t></a:t>
            </a:r>
            <a:r>
              <a:rPr lang="en-US" baseline="-25000" dirty="0">
                <a:solidFill>
                  <a:schemeClr val="bg1">
                    <a:lumMod val="75000"/>
                  </a:schemeClr>
                </a:solidFill>
                <a:sym typeface="Symbol"/>
              </a:rPr>
              <a:t>2</a:t>
            </a:r>
            <a:r>
              <a:rPr lang="en-US" baseline="30000" dirty="0">
                <a:solidFill>
                  <a:schemeClr val="bg1">
                    <a:lumMod val="75000"/>
                  </a:schemeClr>
                </a:solidFill>
                <a:sym typeface="Symbol"/>
              </a:rPr>
              <a:t>2 </a:t>
            </a:r>
            <a:r>
              <a:rPr lang="en-US" dirty="0">
                <a:solidFill>
                  <a:schemeClr val="bg1">
                    <a:lumMod val="75000"/>
                  </a:schemeClr>
                </a:solidFill>
              </a:rPr>
              <a:t>= 0.0088, </a:t>
            </a:r>
            <a:r>
              <a:rPr lang="en-US" dirty="0">
                <a:solidFill>
                  <a:schemeClr val="bg1">
                    <a:lumMod val="75000"/>
                  </a:schemeClr>
                </a:solidFill>
                <a:sym typeface="Symbol"/>
              </a:rPr>
              <a:t></a:t>
            </a:r>
            <a:r>
              <a:rPr lang="en-US" baseline="-25000" dirty="0">
                <a:solidFill>
                  <a:schemeClr val="bg1">
                    <a:lumMod val="75000"/>
                  </a:schemeClr>
                </a:solidFill>
                <a:sym typeface="Symbol"/>
              </a:rPr>
              <a:t>3</a:t>
            </a:r>
            <a:r>
              <a:rPr lang="en-US" baseline="30000" dirty="0">
                <a:solidFill>
                  <a:schemeClr val="bg1">
                    <a:lumMod val="75000"/>
                  </a:schemeClr>
                </a:solidFill>
                <a:sym typeface="Symbol"/>
              </a:rPr>
              <a:t>2 </a:t>
            </a:r>
            <a:r>
              <a:rPr lang="en-US" dirty="0">
                <a:solidFill>
                  <a:schemeClr val="bg1">
                    <a:lumMod val="75000"/>
                  </a:schemeClr>
                </a:solidFill>
              </a:rPr>
              <a:t>= 0.0094 and </a:t>
            </a:r>
            <a:r>
              <a:rPr lang="en-US" dirty="0">
                <a:solidFill>
                  <a:schemeClr val="bg1">
                    <a:lumMod val="75000"/>
                  </a:schemeClr>
                </a:solidFill>
                <a:sym typeface="Symbol"/>
              </a:rPr>
              <a:t></a:t>
            </a:r>
            <a:r>
              <a:rPr lang="en-US" baseline="-25000" dirty="0">
                <a:solidFill>
                  <a:schemeClr val="bg1">
                    <a:lumMod val="75000"/>
                  </a:schemeClr>
                </a:solidFill>
                <a:sym typeface="Symbol"/>
              </a:rPr>
              <a:t>4</a:t>
            </a:r>
            <a:r>
              <a:rPr lang="en-US" baseline="30000" dirty="0">
                <a:solidFill>
                  <a:schemeClr val="bg1">
                    <a:lumMod val="75000"/>
                  </a:schemeClr>
                </a:solidFill>
                <a:sym typeface="Symbol"/>
              </a:rPr>
              <a:t>2 </a:t>
            </a:r>
            <a:r>
              <a:rPr lang="en-US" dirty="0">
                <a:solidFill>
                  <a:schemeClr val="bg1">
                    <a:lumMod val="75000"/>
                  </a:schemeClr>
                </a:solidFill>
              </a:rPr>
              <a:t>= 0.114</a:t>
            </a:r>
          </a:p>
          <a:p>
            <a:endParaRPr lang="en-US" dirty="0"/>
          </a:p>
        </p:txBody>
      </p:sp>
      <p:sp>
        <p:nvSpPr>
          <p:cNvPr id="5" name="Oval 4">
            <a:extLst>
              <a:ext uri="{FF2B5EF4-FFF2-40B4-BE49-F238E27FC236}">
                <a16:creationId xmlns:a16="http://schemas.microsoft.com/office/drawing/2014/main" id="{88947DEB-0288-420D-925A-C9883E8FABE4}"/>
              </a:ext>
            </a:extLst>
          </p:cNvPr>
          <p:cNvSpPr/>
          <p:nvPr/>
        </p:nvSpPr>
        <p:spPr>
          <a:xfrm>
            <a:off x="0" y="2181224"/>
            <a:ext cx="11353801" cy="242887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504D"/>
              </a:solidFill>
              <a:effectLst/>
              <a:uLnTx/>
              <a:uFillTx/>
              <a:latin typeface="Calibri"/>
              <a:ea typeface="+mn-ea"/>
              <a:cs typeface="+mn-cs"/>
            </a:endParaRPr>
          </a:p>
        </p:txBody>
      </p:sp>
    </p:spTree>
    <p:extLst>
      <p:ext uri="{BB962C8B-B14F-4D97-AF65-F5344CB8AC3E}">
        <p14:creationId xmlns:p14="http://schemas.microsoft.com/office/powerpoint/2010/main" val="76131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6F1EB-1D05-4D62-B777-98AA47650719}"/>
              </a:ext>
            </a:extLst>
          </p:cNvPr>
          <p:cNvSpPr>
            <a:spLocks noGrp="1"/>
          </p:cNvSpPr>
          <p:nvPr>
            <p:ph type="title"/>
          </p:nvPr>
        </p:nvSpPr>
        <p:spPr/>
        <p:txBody>
          <a:bodyPr/>
          <a:lstStyle/>
          <a:p>
            <a:r>
              <a:rPr lang="en-US" dirty="0"/>
              <a:t>FDASIA 2012 Section 907 </a:t>
            </a:r>
          </a:p>
        </p:txBody>
      </p:sp>
      <p:sp>
        <p:nvSpPr>
          <p:cNvPr id="3" name="Content Placeholder 2">
            <a:extLst>
              <a:ext uri="{FF2B5EF4-FFF2-40B4-BE49-F238E27FC236}">
                <a16:creationId xmlns:a16="http://schemas.microsoft.com/office/drawing/2014/main" id="{499538BA-5699-4C33-B93F-566DC48A0119}"/>
              </a:ext>
            </a:extLst>
          </p:cNvPr>
          <p:cNvSpPr>
            <a:spLocks noGrp="1"/>
          </p:cNvSpPr>
          <p:nvPr>
            <p:ph idx="1"/>
          </p:nvPr>
        </p:nvSpPr>
        <p:spPr/>
        <p:txBody>
          <a:bodyPr>
            <a:normAutofit fontScale="77500" lnSpcReduction="20000"/>
          </a:bodyPr>
          <a:lstStyle/>
          <a:p>
            <a:r>
              <a:rPr lang="en-US" dirty="0"/>
              <a:t>SEC. 907. REPORTING OF INCLUSION OF DEMOGRAPHIC SUBGROUPS IN CLINICAL TRIALS AND DATA ANALYSIS IN APPLICATIONS FOR DRUGS, BIOLOGICS, AND DEVICES.</a:t>
            </a:r>
          </a:p>
          <a:p>
            <a:r>
              <a:rPr lang="en-US" dirty="0"/>
              <a:t>(1) IN GENERAL.—Not later than 1 year after the date of enactment of this Act, the Secretary, acting through the Commissioner, shall publish on the Internet web site of the Food and Drug Administration a report, consistent with the regulations of the Food and Drug Administration pertaining to the protection of sponsors’ confidential commercial information as of the date of enactment of this Act, addressing the extent to which clinical trial participation and the inclusion of safety and effectiveness data by demographic subgroups including sex, age, race, and ethnicity, is included in applications submitted to the Food and Drug Administration, and shall provide such publication to Congress </a:t>
            </a:r>
          </a:p>
        </p:txBody>
      </p:sp>
      <p:sp>
        <p:nvSpPr>
          <p:cNvPr id="4" name="Footer Placeholder 3">
            <a:extLst>
              <a:ext uri="{FF2B5EF4-FFF2-40B4-BE49-F238E27FC236}">
                <a16:creationId xmlns:a16="http://schemas.microsoft.com/office/drawing/2014/main" id="{D4E8786E-4DEA-4E15-9720-E38FA520F6D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1F497D">
                    <a:lumMod val="60000"/>
                    <a:lumOff val="40000"/>
                  </a:srgbClr>
                </a:solidFill>
                <a:effectLst/>
                <a:uLnTx/>
                <a:uFillTx/>
                <a:latin typeface="Helvetica"/>
                <a:ea typeface="+mn-ea"/>
                <a:cs typeface="Helvetica"/>
              </a:rPr>
              <a:t>www.fda.gov</a:t>
            </a:r>
            <a:endParaRPr kumimoji="0" lang="en-US" sz="1200" b="1" i="0" u="none" strike="noStrike" kern="1200" cap="none" spc="0" normalizeH="0" baseline="0" noProof="0" dirty="0">
              <a:ln>
                <a:noFill/>
              </a:ln>
              <a:solidFill>
                <a:srgbClr val="1F497D">
                  <a:lumMod val="60000"/>
                  <a:lumOff val="40000"/>
                </a:srgbClr>
              </a:solidFill>
              <a:effectLst/>
              <a:uLnTx/>
              <a:uFillTx/>
              <a:latin typeface="Helvetica"/>
              <a:ea typeface="+mn-ea"/>
              <a:cs typeface="Helvetica"/>
            </a:endParaRPr>
          </a:p>
        </p:txBody>
      </p:sp>
    </p:spTree>
    <p:extLst>
      <p:ext uri="{BB962C8B-B14F-4D97-AF65-F5344CB8AC3E}">
        <p14:creationId xmlns:p14="http://schemas.microsoft.com/office/powerpoint/2010/main" val="17063568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FDA Shrinkage Analysis</a:t>
            </a:r>
          </a:p>
        </p:txBody>
      </p:sp>
      <p:graphicFrame>
        <p:nvGraphicFramePr>
          <p:cNvPr id="4" name="Content Placeholder 3"/>
          <p:cNvGraphicFramePr>
            <a:graphicFrameLocks noGrp="1"/>
          </p:cNvGraphicFramePr>
          <p:nvPr>
            <p:ph idx="1"/>
          </p:nvPr>
        </p:nvGraphicFramePr>
        <p:xfrm>
          <a:off x="2286001" y="1828800"/>
          <a:ext cx="7315198" cy="4572000"/>
        </p:xfrm>
        <a:graphic>
          <a:graphicData uri="http://schemas.openxmlformats.org/drawingml/2006/table">
            <a:tbl>
              <a:tblPr firstRow="1" firstCol="1" bandRow="1">
                <a:tableStyleId>{5C22544A-7EE6-4342-B048-85BDC9FD1C3A}</a:tableStyleId>
              </a:tblPr>
              <a:tblGrid>
                <a:gridCol w="1366114">
                  <a:extLst>
                    <a:ext uri="{9D8B030D-6E8A-4147-A177-3AD203B41FA5}">
                      <a16:colId xmlns:a16="http://schemas.microsoft.com/office/drawing/2014/main" val="20000"/>
                    </a:ext>
                  </a:extLst>
                </a:gridCol>
                <a:gridCol w="883395">
                  <a:extLst>
                    <a:ext uri="{9D8B030D-6E8A-4147-A177-3AD203B41FA5}">
                      <a16:colId xmlns:a16="http://schemas.microsoft.com/office/drawing/2014/main" val="20001"/>
                    </a:ext>
                  </a:extLst>
                </a:gridCol>
                <a:gridCol w="1545466">
                  <a:extLst>
                    <a:ext uri="{9D8B030D-6E8A-4147-A177-3AD203B41FA5}">
                      <a16:colId xmlns:a16="http://schemas.microsoft.com/office/drawing/2014/main" val="20002"/>
                    </a:ext>
                  </a:extLst>
                </a:gridCol>
                <a:gridCol w="257577">
                  <a:extLst>
                    <a:ext uri="{9D8B030D-6E8A-4147-A177-3AD203B41FA5}">
                      <a16:colId xmlns:a16="http://schemas.microsoft.com/office/drawing/2014/main" val="20003"/>
                    </a:ext>
                  </a:extLst>
                </a:gridCol>
                <a:gridCol w="944450">
                  <a:extLst>
                    <a:ext uri="{9D8B030D-6E8A-4147-A177-3AD203B41FA5}">
                      <a16:colId xmlns:a16="http://schemas.microsoft.com/office/drawing/2014/main" val="20004"/>
                    </a:ext>
                  </a:extLst>
                </a:gridCol>
                <a:gridCol w="1918048">
                  <a:extLst>
                    <a:ext uri="{9D8B030D-6E8A-4147-A177-3AD203B41FA5}">
                      <a16:colId xmlns:a16="http://schemas.microsoft.com/office/drawing/2014/main" val="20005"/>
                    </a:ext>
                  </a:extLst>
                </a:gridCol>
                <a:gridCol w="200074">
                  <a:extLst>
                    <a:ext uri="{9D8B030D-6E8A-4147-A177-3AD203B41FA5}">
                      <a16:colId xmlns:a16="http://schemas.microsoft.com/office/drawing/2014/main" val="20006"/>
                    </a:ext>
                  </a:extLst>
                </a:gridCol>
                <a:gridCol w="200074">
                  <a:extLst>
                    <a:ext uri="{9D8B030D-6E8A-4147-A177-3AD203B41FA5}">
                      <a16:colId xmlns:a16="http://schemas.microsoft.com/office/drawing/2014/main" val="20007"/>
                    </a:ext>
                  </a:extLst>
                </a:gridCol>
              </a:tblGrid>
              <a:tr h="400114">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gridSpan="2">
                  <a:txBody>
                    <a:bodyPr/>
                    <a:lstStyle/>
                    <a:p>
                      <a:pPr marL="0" marR="0">
                        <a:lnSpc>
                          <a:spcPct val="115000"/>
                        </a:lnSpc>
                        <a:spcBef>
                          <a:spcPts val="0"/>
                        </a:spcBef>
                        <a:spcAft>
                          <a:spcPts val="0"/>
                        </a:spcAft>
                      </a:pPr>
                      <a:r>
                        <a:rPr lang="en-US" sz="1800" dirty="0">
                          <a:effectLst/>
                        </a:rPr>
                        <a:t>Sample estimate</a:t>
                      </a:r>
                      <a:endParaRPr lang="en-US" sz="1800" dirty="0">
                        <a:effectLst/>
                        <a:latin typeface="Times New Roman"/>
                        <a:ea typeface="Calibri"/>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800" dirty="0">
                          <a:effectLst/>
                        </a:rPr>
                        <a:t> </a:t>
                      </a:r>
                      <a:endParaRPr lang="en-US" sz="1800" dirty="0">
                        <a:effectLst/>
                        <a:latin typeface="Times New Roman"/>
                        <a:ea typeface="Calibri"/>
                      </a:endParaRPr>
                    </a:p>
                  </a:txBody>
                  <a:tcPr marL="68580" marR="68580" marT="0" marB="0"/>
                </a:tc>
                <a:tc gridSpan="4">
                  <a:txBody>
                    <a:bodyPr/>
                    <a:lstStyle/>
                    <a:p>
                      <a:pPr marL="0" marR="0">
                        <a:lnSpc>
                          <a:spcPct val="115000"/>
                        </a:lnSpc>
                        <a:spcBef>
                          <a:spcPts val="0"/>
                        </a:spcBef>
                        <a:spcAft>
                          <a:spcPts val="0"/>
                        </a:spcAft>
                      </a:pPr>
                      <a:r>
                        <a:rPr lang="en-US" sz="1800" dirty="0">
                          <a:effectLst/>
                        </a:rPr>
                        <a:t>Bayes Shrinkage estimate</a:t>
                      </a:r>
                      <a:endParaRPr lang="en-US" sz="1800" dirty="0">
                        <a:effectLst/>
                        <a:latin typeface="Times New Roman"/>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5519">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1"/>
                  </a:ext>
                </a:extLst>
              </a:tr>
              <a:tr h="455519">
                <a:tc>
                  <a:txBody>
                    <a:bodyPr/>
                    <a:lstStyle/>
                    <a:p>
                      <a:pPr marL="0" marR="0">
                        <a:lnSpc>
                          <a:spcPct val="115000"/>
                        </a:lnSpc>
                        <a:spcBef>
                          <a:spcPts val="0"/>
                        </a:spcBef>
                        <a:spcAft>
                          <a:spcPts val="0"/>
                        </a:spcAft>
                      </a:pPr>
                      <a:r>
                        <a:rPr lang="en-US" sz="1800" dirty="0">
                          <a:effectLst/>
                        </a:rPr>
                        <a:t>Region</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HR</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95% CI</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HR</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95% CI</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extLst>
                  <a:ext uri="{0D108BD9-81ED-4DB2-BD59-A6C34878D82A}">
                    <a16:rowId xmlns:a16="http://schemas.microsoft.com/office/drawing/2014/main" val="10002"/>
                  </a:ext>
                </a:extLst>
              </a:tr>
              <a:tr h="662587">
                <a:tc>
                  <a:txBody>
                    <a:bodyPr/>
                    <a:lstStyle/>
                    <a:p>
                      <a:pPr marL="0" marR="0">
                        <a:lnSpc>
                          <a:spcPct val="115000"/>
                        </a:lnSpc>
                        <a:spcBef>
                          <a:spcPts val="0"/>
                        </a:spcBef>
                        <a:spcAft>
                          <a:spcPts val="0"/>
                        </a:spcAft>
                      </a:pPr>
                      <a:r>
                        <a:rPr lang="en-US" sz="1800">
                          <a:effectLst/>
                        </a:rPr>
                        <a:t>Asia</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0.622</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(0.372, 1.040)</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0.803</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(0.591, 1.089)</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3"/>
                  </a:ext>
                </a:extLst>
              </a:tr>
              <a:tr h="662587">
                <a:tc>
                  <a:txBody>
                    <a:bodyPr/>
                    <a:lstStyle/>
                    <a:p>
                      <a:pPr marL="0" marR="0">
                        <a:lnSpc>
                          <a:spcPct val="115000"/>
                        </a:lnSpc>
                        <a:spcBef>
                          <a:spcPts val="0"/>
                        </a:spcBef>
                        <a:spcAft>
                          <a:spcPts val="0"/>
                        </a:spcAft>
                      </a:pPr>
                      <a:r>
                        <a:rPr lang="en-US" sz="1800">
                          <a:effectLst/>
                        </a:rPr>
                        <a:t>Europe</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0.815</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(0.678, 0.979)</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0.836</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(0.715, 0.978)</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4"/>
                  </a:ext>
                </a:extLst>
              </a:tr>
              <a:tr h="941792">
                <a:tc>
                  <a:txBody>
                    <a:bodyPr/>
                    <a:lstStyle/>
                    <a:p>
                      <a:pPr marL="0" marR="0">
                        <a:lnSpc>
                          <a:spcPct val="115000"/>
                        </a:lnSpc>
                        <a:spcBef>
                          <a:spcPts val="0"/>
                        </a:spcBef>
                        <a:spcAft>
                          <a:spcPts val="0"/>
                        </a:spcAft>
                      </a:pPr>
                      <a:r>
                        <a:rPr lang="en-US" sz="1800">
                          <a:effectLst/>
                        </a:rPr>
                        <a:t>North America</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1.010</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(0.835, 1.220)</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0.936</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(0.786, 1.115)</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5"/>
                  </a:ext>
                </a:extLst>
              </a:tr>
              <a:tr h="993882">
                <a:tc>
                  <a:txBody>
                    <a:bodyPr/>
                    <a:lstStyle/>
                    <a:p>
                      <a:pPr marL="0" marR="0">
                        <a:lnSpc>
                          <a:spcPct val="115000"/>
                        </a:lnSpc>
                        <a:spcBef>
                          <a:spcPts val="0"/>
                        </a:spcBef>
                        <a:spcAft>
                          <a:spcPts val="0"/>
                        </a:spcAft>
                      </a:pPr>
                      <a:r>
                        <a:rPr lang="en-US" sz="1800">
                          <a:effectLst/>
                        </a:rPr>
                        <a:t>The Rest of the World</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0.833</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(0.676, 1.027)</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0.847</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(0.716, 1.003)</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772196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FDA Shrinkage Analysis</a:t>
            </a:r>
          </a:p>
        </p:txBody>
      </p:sp>
      <p:graphicFrame>
        <p:nvGraphicFramePr>
          <p:cNvPr id="4" name="Content Placeholder 3"/>
          <p:cNvGraphicFramePr>
            <a:graphicFrameLocks noGrp="1"/>
          </p:cNvGraphicFramePr>
          <p:nvPr>
            <p:ph idx="1"/>
          </p:nvPr>
        </p:nvGraphicFramePr>
        <p:xfrm>
          <a:off x="2286001" y="1828800"/>
          <a:ext cx="7315198" cy="4572000"/>
        </p:xfrm>
        <a:graphic>
          <a:graphicData uri="http://schemas.openxmlformats.org/drawingml/2006/table">
            <a:tbl>
              <a:tblPr firstRow="1" firstCol="1" bandRow="1">
                <a:tableStyleId>{5C22544A-7EE6-4342-B048-85BDC9FD1C3A}</a:tableStyleId>
              </a:tblPr>
              <a:tblGrid>
                <a:gridCol w="1366114">
                  <a:extLst>
                    <a:ext uri="{9D8B030D-6E8A-4147-A177-3AD203B41FA5}">
                      <a16:colId xmlns:a16="http://schemas.microsoft.com/office/drawing/2014/main" val="20000"/>
                    </a:ext>
                  </a:extLst>
                </a:gridCol>
                <a:gridCol w="883395">
                  <a:extLst>
                    <a:ext uri="{9D8B030D-6E8A-4147-A177-3AD203B41FA5}">
                      <a16:colId xmlns:a16="http://schemas.microsoft.com/office/drawing/2014/main" val="20001"/>
                    </a:ext>
                  </a:extLst>
                </a:gridCol>
                <a:gridCol w="1545466">
                  <a:extLst>
                    <a:ext uri="{9D8B030D-6E8A-4147-A177-3AD203B41FA5}">
                      <a16:colId xmlns:a16="http://schemas.microsoft.com/office/drawing/2014/main" val="20002"/>
                    </a:ext>
                  </a:extLst>
                </a:gridCol>
                <a:gridCol w="257577">
                  <a:extLst>
                    <a:ext uri="{9D8B030D-6E8A-4147-A177-3AD203B41FA5}">
                      <a16:colId xmlns:a16="http://schemas.microsoft.com/office/drawing/2014/main" val="20003"/>
                    </a:ext>
                  </a:extLst>
                </a:gridCol>
                <a:gridCol w="944450">
                  <a:extLst>
                    <a:ext uri="{9D8B030D-6E8A-4147-A177-3AD203B41FA5}">
                      <a16:colId xmlns:a16="http://schemas.microsoft.com/office/drawing/2014/main" val="20004"/>
                    </a:ext>
                  </a:extLst>
                </a:gridCol>
                <a:gridCol w="1918048">
                  <a:extLst>
                    <a:ext uri="{9D8B030D-6E8A-4147-A177-3AD203B41FA5}">
                      <a16:colId xmlns:a16="http://schemas.microsoft.com/office/drawing/2014/main" val="20005"/>
                    </a:ext>
                  </a:extLst>
                </a:gridCol>
                <a:gridCol w="200074">
                  <a:extLst>
                    <a:ext uri="{9D8B030D-6E8A-4147-A177-3AD203B41FA5}">
                      <a16:colId xmlns:a16="http://schemas.microsoft.com/office/drawing/2014/main" val="20006"/>
                    </a:ext>
                  </a:extLst>
                </a:gridCol>
                <a:gridCol w="200074">
                  <a:extLst>
                    <a:ext uri="{9D8B030D-6E8A-4147-A177-3AD203B41FA5}">
                      <a16:colId xmlns:a16="http://schemas.microsoft.com/office/drawing/2014/main" val="20007"/>
                    </a:ext>
                  </a:extLst>
                </a:gridCol>
              </a:tblGrid>
              <a:tr h="400114">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gridSpan="2">
                  <a:txBody>
                    <a:bodyPr/>
                    <a:lstStyle/>
                    <a:p>
                      <a:pPr marL="0" marR="0">
                        <a:lnSpc>
                          <a:spcPct val="115000"/>
                        </a:lnSpc>
                        <a:spcBef>
                          <a:spcPts val="0"/>
                        </a:spcBef>
                        <a:spcAft>
                          <a:spcPts val="0"/>
                        </a:spcAft>
                      </a:pPr>
                      <a:r>
                        <a:rPr lang="en-US" sz="1800" dirty="0">
                          <a:effectLst/>
                        </a:rPr>
                        <a:t>Sample estimate</a:t>
                      </a:r>
                      <a:endParaRPr lang="en-US" sz="1800" dirty="0">
                        <a:effectLst/>
                        <a:latin typeface="Times New Roman"/>
                        <a:ea typeface="Calibri"/>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800" dirty="0">
                          <a:effectLst/>
                        </a:rPr>
                        <a:t> </a:t>
                      </a:r>
                      <a:endParaRPr lang="en-US" sz="1800" dirty="0">
                        <a:effectLst/>
                        <a:latin typeface="Times New Roman"/>
                        <a:ea typeface="Calibri"/>
                      </a:endParaRPr>
                    </a:p>
                  </a:txBody>
                  <a:tcPr marL="68580" marR="68580" marT="0" marB="0"/>
                </a:tc>
                <a:tc gridSpan="4">
                  <a:txBody>
                    <a:bodyPr/>
                    <a:lstStyle/>
                    <a:p>
                      <a:pPr marL="0" marR="0">
                        <a:lnSpc>
                          <a:spcPct val="115000"/>
                        </a:lnSpc>
                        <a:spcBef>
                          <a:spcPts val="0"/>
                        </a:spcBef>
                        <a:spcAft>
                          <a:spcPts val="0"/>
                        </a:spcAft>
                      </a:pPr>
                      <a:r>
                        <a:rPr lang="en-US" sz="1800" dirty="0">
                          <a:effectLst/>
                        </a:rPr>
                        <a:t>Bayes Shrinkage estimate</a:t>
                      </a:r>
                      <a:endParaRPr lang="en-US" sz="1800" dirty="0">
                        <a:effectLst/>
                        <a:latin typeface="Times New Roman"/>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5519">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1"/>
                  </a:ext>
                </a:extLst>
              </a:tr>
              <a:tr h="455519">
                <a:tc>
                  <a:txBody>
                    <a:bodyPr/>
                    <a:lstStyle/>
                    <a:p>
                      <a:pPr marL="0" marR="0">
                        <a:lnSpc>
                          <a:spcPct val="115000"/>
                        </a:lnSpc>
                        <a:spcBef>
                          <a:spcPts val="0"/>
                        </a:spcBef>
                        <a:spcAft>
                          <a:spcPts val="0"/>
                        </a:spcAft>
                      </a:pPr>
                      <a:r>
                        <a:rPr lang="en-US" sz="1800" dirty="0">
                          <a:effectLst/>
                        </a:rPr>
                        <a:t>Region</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HR</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95% CI</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HR</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95% CI</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extLst>
                  <a:ext uri="{0D108BD9-81ED-4DB2-BD59-A6C34878D82A}">
                    <a16:rowId xmlns:a16="http://schemas.microsoft.com/office/drawing/2014/main" val="10002"/>
                  </a:ext>
                </a:extLst>
              </a:tr>
              <a:tr h="662587">
                <a:tc>
                  <a:txBody>
                    <a:bodyPr/>
                    <a:lstStyle/>
                    <a:p>
                      <a:pPr marL="0" marR="0">
                        <a:lnSpc>
                          <a:spcPct val="115000"/>
                        </a:lnSpc>
                        <a:spcBef>
                          <a:spcPts val="0"/>
                        </a:spcBef>
                        <a:spcAft>
                          <a:spcPts val="0"/>
                        </a:spcAft>
                      </a:pPr>
                      <a:r>
                        <a:rPr lang="en-US" sz="1800">
                          <a:effectLst/>
                        </a:rPr>
                        <a:t>Asia</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0.622</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(0.372, 1.040)</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0.803</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(0.591, 1.089)</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3"/>
                  </a:ext>
                </a:extLst>
              </a:tr>
              <a:tr h="662587">
                <a:tc>
                  <a:txBody>
                    <a:bodyPr/>
                    <a:lstStyle/>
                    <a:p>
                      <a:pPr marL="0" marR="0">
                        <a:lnSpc>
                          <a:spcPct val="115000"/>
                        </a:lnSpc>
                        <a:spcBef>
                          <a:spcPts val="0"/>
                        </a:spcBef>
                        <a:spcAft>
                          <a:spcPts val="0"/>
                        </a:spcAft>
                      </a:pPr>
                      <a:r>
                        <a:rPr lang="en-US" sz="1800">
                          <a:effectLst/>
                        </a:rPr>
                        <a:t>Europe</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0.815</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(0.678, 0.979)</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0.836</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(0.715, 0.978)</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4"/>
                  </a:ext>
                </a:extLst>
              </a:tr>
              <a:tr h="941792">
                <a:tc>
                  <a:txBody>
                    <a:bodyPr/>
                    <a:lstStyle/>
                    <a:p>
                      <a:pPr marL="0" marR="0">
                        <a:lnSpc>
                          <a:spcPct val="115000"/>
                        </a:lnSpc>
                        <a:spcBef>
                          <a:spcPts val="0"/>
                        </a:spcBef>
                        <a:spcAft>
                          <a:spcPts val="0"/>
                        </a:spcAft>
                      </a:pPr>
                      <a:r>
                        <a:rPr lang="en-US" sz="1800">
                          <a:effectLst/>
                        </a:rPr>
                        <a:t>North America</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1.010</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(0.835, 1.220)</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0.936</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(0.786, 1.115)</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5"/>
                  </a:ext>
                </a:extLst>
              </a:tr>
              <a:tr h="993882">
                <a:tc>
                  <a:txBody>
                    <a:bodyPr/>
                    <a:lstStyle/>
                    <a:p>
                      <a:pPr marL="0" marR="0">
                        <a:lnSpc>
                          <a:spcPct val="115000"/>
                        </a:lnSpc>
                        <a:spcBef>
                          <a:spcPts val="0"/>
                        </a:spcBef>
                        <a:spcAft>
                          <a:spcPts val="0"/>
                        </a:spcAft>
                      </a:pPr>
                      <a:r>
                        <a:rPr lang="en-US" sz="1800">
                          <a:effectLst/>
                        </a:rPr>
                        <a:t>The Rest of the World</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0.833</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(0.676, 1.027)</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0.847</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(0.716, 1.003)</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extLst>
                  <a:ext uri="{0D108BD9-81ED-4DB2-BD59-A6C34878D82A}">
                    <a16:rowId xmlns:a16="http://schemas.microsoft.com/office/drawing/2014/main" val="1000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p14:cNvContentPartPr/>
              <p14:nvPr/>
            </p14:nvContentPartPr>
            <p14:xfrm>
              <a:off x="7810611" y="3059668"/>
              <a:ext cx="360" cy="360"/>
            </p14:xfrm>
          </p:contentPart>
        </mc:Choice>
        <mc:Fallback xmlns="">
          <p:pic>
            <p:nvPicPr>
              <p:cNvPr id="9" name="Ink 8"/>
              <p:cNvPicPr/>
              <p:nvPr/>
            </p:nvPicPr>
            <p:blipFill/>
            <p:spPr/>
          </p:pic>
        </mc:Fallback>
      </mc:AlternateContent>
      <p:sp>
        <p:nvSpPr>
          <p:cNvPr id="15" name="Oval 14"/>
          <p:cNvSpPr/>
          <p:nvPr/>
        </p:nvSpPr>
        <p:spPr>
          <a:xfrm>
            <a:off x="6324600" y="2895600"/>
            <a:ext cx="24384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504D"/>
              </a:solidFill>
              <a:effectLst/>
              <a:uLnTx/>
              <a:uFillTx/>
              <a:latin typeface="Calibri"/>
              <a:ea typeface="+mn-ea"/>
              <a:cs typeface="+mn-cs"/>
            </a:endParaRPr>
          </a:p>
        </p:txBody>
      </p:sp>
    </p:spTree>
    <p:extLst>
      <p:ext uri="{BB962C8B-B14F-4D97-AF65-F5344CB8AC3E}">
        <p14:creationId xmlns:p14="http://schemas.microsoft.com/office/powerpoint/2010/main" val="4011414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FDA Shrinkage Analysis</a:t>
            </a:r>
          </a:p>
        </p:txBody>
      </p:sp>
      <p:graphicFrame>
        <p:nvGraphicFramePr>
          <p:cNvPr id="4" name="Content Placeholder 3"/>
          <p:cNvGraphicFramePr>
            <a:graphicFrameLocks noGrp="1"/>
          </p:cNvGraphicFramePr>
          <p:nvPr>
            <p:ph idx="1"/>
          </p:nvPr>
        </p:nvGraphicFramePr>
        <p:xfrm>
          <a:off x="2286001" y="1828800"/>
          <a:ext cx="7315198" cy="4572000"/>
        </p:xfrm>
        <a:graphic>
          <a:graphicData uri="http://schemas.openxmlformats.org/drawingml/2006/table">
            <a:tbl>
              <a:tblPr firstRow="1" firstCol="1" bandRow="1">
                <a:tableStyleId>{5C22544A-7EE6-4342-B048-85BDC9FD1C3A}</a:tableStyleId>
              </a:tblPr>
              <a:tblGrid>
                <a:gridCol w="1366114">
                  <a:extLst>
                    <a:ext uri="{9D8B030D-6E8A-4147-A177-3AD203B41FA5}">
                      <a16:colId xmlns:a16="http://schemas.microsoft.com/office/drawing/2014/main" val="20000"/>
                    </a:ext>
                  </a:extLst>
                </a:gridCol>
                <a:gridCol w="883395">
                  <a:extLst>
                    <a:ext uri="{9D8B030D-6E8A-4147-A177-3AD203B41FA5}">
                      <a16:colId xmlns:a16="http://schemas.microsoft.com/office/drawing/2014/main" val="20001"/>
                    </a:ext>
                  </a:extLst>
                </a:gridCol>
                <a:gridCol w="1545466">
                  <a:extLst>
                    <a:ext uri="{9D8B030D-6E8A-4147-A177-3AD203B41FA5}">
                      <a16:colId xmlns:a16="http://schemas.microsoft.com/office/drawing/2014/main" val="20002"/>
                    </a:ext>
                  </a:extLst>
                </a:gridCol>
                <a:gridCol w="257577">
                  <a:extLst>
                    <a:ext uri="{9D8B030D-6E8A-4147-A177-3AD203B41FA5}">
                      <a16:colId xmlns:a16="http://schemas.microsoft.com/office/drawing/2014/main" val="20003"/>
                    </a:ext>
                  </a:extLst>
                </a:gridCol>
                <a:gridCol w="944450">
                  <a:extLst>
                    <a:ext uri="{9D8B030D-6E8A-4147-A177-3AD203B41FA5}">
                      <a16:colId xmlns:a16="http://schemas.microsoft.com/office/drawing/2014/main" val="20004"/>
                    </a:ext>
                  </a:extLst>
                </a:gridCol>
                <a:gridCol w="1918048">
                  <a:extLst>
                    <a:ext uri="{9D8B030D-6E8A-4147-A177-3AD203B41FA5}">
                      <a16:colId xmlns:a16="http://schemas.microsoft.com/office/drawing/2014/main" val="20005"/>
                    </a:ext>
                  </a:extLst>
                </a:gridCol>
                <a:gridCol w="200074">
                  <a:extLst>
                    <a:ext uri="{9D8B030D-6E8A-4147-A177-3AD203B41FA5}">
                      <a16:colId xmlns:a16="http://schemas.microsoft.com/office/drawing/2014/main" val="20006"/>
                    </a:ext>
                  </a:extLst>
                </a:gridCol>
                <a:gridCol w="200074">
                  <a:extLst>
                    <a:ext uri="{9D8B030D-6E8A-4147-A177-3AD203B41FA5}">
                      <a16:colId xmlns:a16="http://schemas.microsoft.com/office/drawing/2014/main" val="20007"/>
                    </a:ext>
                  </a:extLst>
                </a:gridCol>
              </a:tblGrid>
              <a:tr h="400114">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gridSpan="2">
                  <a:txBody>
                    <a:bodyPr/>
                    <a:lstStyle/>
                    <a:p>
                      <a:pPr marL="0" marR="0">
                        <a:lnSpc>
                          <a:spcPct val="115000"/>
                        </a:lnSpc>
                        <a:spcBef>
                          <a:spcPts val="0"/>
                        </a:spcBef>
                        <a:spcAft>
                          <a:spcPts val="0"/>
                        </a:spcAft>
                      </a:pPr>
                      <a:r>
                        <a:rPr lang="en-US" sz="1800" dirty="0">
                          <a:effectLst/>
                        </a:rPr>
                        <a:t>Sample estimate</a:t>
                      </a:r>
                      <a:endParaRPr lang="en-US" sz="1800" dirty="0">
                        <a:effectLst/>
                        <a:latin typeface="Times New Roman"/>
                        <a:ea typeface="Calibri"/>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pPr>
                      <a:r>
                        <a:rPr lang="en-US" sz="1800" dirty="0">
                          <a:effectLst/>
                        </a:rPr>
                        <a:t> </a:t>
                      </a:r>
                      <a:endParaRPr lang="en-US" sz="1800" dirty="0">
                        <a:effectLst/>
                        <a:latin typeface="Times New Roman"/>
                        <a:ea typeface="Calibri"/>
                      </a:endParaRPr>
                    </a:p>
                  </a:txBody>
                  <a:tcPr marL="68580" marR="68580" marT="0" marB="0"/>
                </a:tc>
                <a:tc gridSpan="4">
                  <a:txBody>
                    <a:bodyPr/>
                    <a:lstStyle/>
                    <a:p>
                      <a:pPr marL="0" marR="0">
                        <a:lnSpc>
                          <a:spcPct val="115000"/>
                        </a:lnSpc>
                        <a:spcBef>
                          <a:spcPts val="0"/>
                        </a:spcBef>
                        <a:spcAft>
                          <a:spcPts val="0"/>
                        </a:spcAft>
                      </a:pPr>
                      <a:r>
                        <a:rPr lang="en-US" sz="1800" dirty="0">
                          <a:effectLst/>
                        </a:rPr>
                        <a:t>Bayes Shrinkage estimate</a:t>
                      </a:r>
                      <a:endParaRPr lang="en-US" sz="1800" dirty="0">
                        <a:effectLst/>
                        <a:latin typeface="Times New Roman"/>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5519">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1"/>
                  </a:ext>
                </a:extLst>
              </a:tr>
              <a:tr h="455519">
                <a:tc>
                  <a:txBody>
                    <a:bodyPr/>
                    <a:lstStyle/>
                    <a:p>
                      <a:pPr marL="0" marR="0">
                        <a:lnSpc>
                          <a:spcPct val="115000"/>
                        </a:lnSpc>
                        <a:spcBef>
                          <a:spcPts val="0"/>
                        </a:spcBef>
                        <a:spcAft>
                          <a:spcPts val="0"/>
                        </a:spcAft>
                      </a:pPr>
                      <a:r>
                        <a:rPr lang="en-US" sz="1800" dirty="0">
                          <a:effectLst/>
                        </a:rPr>
                        <a:t>Region</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HR</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95% CI</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 </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HR</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95% CI</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extLst>
                  <a:ext uri="{0D108BD9-81ED-4DB2-BD59-A6C34878D82A}">
                    <a16:rowId xmlns:a16="http://schemas.microsoft.com/office/drawing/2014/main" val="10002"/>
                  </a:ext>
                </a:extLst>
              </a:tr>
              <a:tr h="662587">
                <a:tc>
                  <a:txBody>
                    <a:bodyPr/>
                    <a:lstStyle/>
                    <a:p>
                      <a:pPr marL="0" marR="0">
                        <a:lnSpc>
                          <a:spcPct val="115000"/>
                        </a:lnSpc>
                        <a:spcBef>
                          <a:spcPts val="0"/>
                        </a:spcBef>
                        <a:spcAft>
                          <a:spcPts val="0"/>
                        </a:spcAft>
                      </a:pPr>
                      <a:r>
                        <a:rPr lang="en-US" sz="1800">
                          <a:effectLst/>
                        </a:rPr>
                        <a:t>Asia</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0.622</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(0.372, 1.040)</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0.803</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(0.591, 1.089)</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3"/>
                  </a:ext>
                </a:extLst>
              </a:tr>
              <a:tr h="662587">
                <a:tc>
                  <a:txBody>
                    <a:bodyPr/>
                    <a:lstStyle/>
                    <a:p>
                      <a:pPr marL="0" marR="0">
                        <a:lnSpc>
                          <a:spcPct val="115000"/>
                        </a:lnSpc>
                        <a:spcBef>
                          <a:spcPts val="0"/>
                        </a:spcBef>
                        <a:spcAft>
                          <a:spcPts val="0"/>
                        </a:spcAft>
                      </a:pPr>
                      <a:r>
                        <a:rPr lang="en-US" sz="1800">
                          <a:effectLst/>
                        </a:rPr>
                        <a:t>Europe</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0.815</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(0.678, 0.979)</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0.836</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(0.715, 0.978)</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4"/>
                  </a:ext>
                </a:extLst>
              </a:tr>
              <a:tr h="941792">
                <a:tc>
                  <a:txBody>
                    <a:bodyPr/>
                    <a:lstStyle/>
                    <a:p>
                      <a:pPr marL="0" marR="0">
                        <a:lnSpc>
                          <a:spcPct val="115000"/>
                        </a:lnSpc>
                        <a:spcBef>
                          <a:spcPts val="0"/>
                        </a:spcBef>
                        <a:spcAft>
                          <a:spcPts val="0"/>
                        </a:spcAft>
                      </a:pPr>
                      <a:r>
                        <a:rPr lang="en-US" sz="1800">
                          <a:effectLst/>
                        </a:rPr>
                        <a:t>North America</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1.010</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(0.835, 1.220)</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0.936</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(0.786, 1.115)</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extLst>
                  <a:ext uri="{0D108BD9-81ED-4DB2-BD59-A6C34878D82A}">
                    <a16:rowId xmlns:a16="http://schemas.microsoft.com/office/drawing/2014/main" val="10005"/>
                  </a:ext>
                </a:extLst>
              </a:tr>
              <a:tr h="993882">
                <a:tc>
                  <a:txBody>
                    <a:bodyPr/>
                    <a:lstStyle/>
                    <a:p>
                      <a:pPr marL="0" marR="0">
                        <a:lnSpc>
                          <a:spcPct val="115000"/>
                        </a:lnSpc>
                        <a:spcBef>
                          <a:spcPts val="0"/>
                        </a:spcBef>
                        <a:spcAft>
                          <a:spcPts val="0"/>
                        </a:spcAft>
                      </a:pPr>
                      <a:r>
                        <a:rPr lang="en-US" sz="1800">
                          <a:effectLst/>
                        </a:rPr>
                        <a:t>The Rest of the World</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0.833</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(0.676, 1.027)</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 </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a:effectLst/>
                        </a:rPr>
                        <a:t>0.847</a:t>
                      </a:r>
                      <a:endParaRPr lang="en-US" sz="18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800" dirty="0">
                          <a:effectLst/>
                        </a:rPr>
                        <a:t>(0.716, 1.003)</a:t>
                      </a:r>
                      <a:endParaRPr lang="en-US" sz="1800" dirty="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a:effectLst/>
                        </a:rPr>
                        <a:t> </a:t>
                      </a:r>
                      <a:endParaRPr lang="en-US" sz="1200">
                        <a:effectLst/>
                        <a:latin typeface="Times New Roman"/>
                        <a:ea typeface="Calibri"/>
                      </a:endParaRPr>
                    </a:p>
                  </a:txBody>
                  <a:tcPr marL="68580" marR="68580" marT="0" marB="0"/>
                </a:tc>
                <a:tc>
                  <a:txBody>
                    <a:bodyPr/>
                    <a:lstStyle/>
                    <a:p>
                      <a:pPr marL="0" marR="0">
                        <a:lnSpc>
                          <a:spcPct val="115000"/>
                        </a:lnSpc>
                        <a:spcBef>
                          <a:spcPts val="0"/>
                        </a:spcBef>
                        <a:spcAft>
                          <a:spcPts val="0"/>
                        </a:spcAft>
                      </a:pPr>
                      <a:r>
                        <a:rPr lang="en-US" sz="1100" dirty="0">
                          <a:effectLst/>
                        </a:rPr>
                        <a:t> </a:t>
                      </a:r>
                      <a:endParaRPr lang="en-US" sz="1200" dirty="0">
                        <a:effectLst/>
                        <a:latin typeface="Times New Roman"/>
                        <a:ea typeface="Calibri"/>
                      </a:endParaRPr>
                    </a:p>
                  </a:txBody>
                  <a:tcPr marL="68580" marR="68580" marT="0" marB="0"/>
                </a:tc>
                <a:extLst>
                  <a:ext uri="{0D108BD9-81ED-4DB2-BD59-A6C34878D82A}">
                    <a16:rowId xmlns:a16="http://schemas.microsoft.com/office/drawing/2014/main" val="10006"/>
                  </a:ext>
                </a:extLst>
              </a:tr>
            </a:tbl>
          </a:graphicData>
        </a:graphic>
      </p:graphicFrame>
      <p:sp>
        <p:nvSpPr>
          <p:cNvPr id="6" name="Oval 5"/>
          <p:cNvSpPr/>
          <p:nvPr/>
        </p:nvSpPr>
        <p:spPr>
          <a:xfrm>
            <a:off x="6321476" y="4191000"/>
            <a:ext cx="24384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504D"/>
              </a:solidFill>
              <a:effectLst/>
              <a:uLnTx/>
              <a:uFillTx/>
              <a:latin typeface="Calibri"/>
              <a:ea typeface="+mn-ea"/>
              <a:cs typeface="+mn-cs"/>
            </a:endParaRPr>
          </a:p>
        </p:txBody>
      </p:sp>
    </p:spTree>
    <p:extLst>
      <p:ext uri="{BB962C8B-B14F-4D97-AF65-F5344CB8AC3E}">
        <p14:creationId xmlns:p14="http://schemas.microsoft.com/office/powerpoint/2010/main" val="8295419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5296" y="1396289"/>
            <a:ext cx="4246173" cy="2776216"/>
          </a:xfrm>
        </p:spPr>
        <p:txBody>
          <a:bodyPr vert="horz" lIns="91440" tIns="45720" rIns="91440" bIns="45720" rtlCol="0" anchor="ctr">
            <a:normAutofit/>
          </a:bodyPr>
          <a:lstStyle/>
          <a:p>
            <a:pPr defTabSz="914400">
              <a:lnSpc>
                <a:spcPct val="90000"/>
              </a:lnSpc>
            </a:pPr>
            <a:r>
              <a:rPr lang="en-US" sz="3600" dirty="0"/>
              <a:t>Example - ACR20 response </a:t>
            </a:r>
          </a:p>
        </p:txBody>
      </p:sp>
      <p:sp>
        <p:nvSpPr>
          <p:cNvPr id="10"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Marketing">
            <a:extLst>
              <a:ext uri="{FF2B5EF4-FFF2-40B4-BE49-F238E27FC236}">
                <a16:creationId xmlns:a16="http://schemas.microsoft.com/office/drawing/2014/main" id="{C8A39AA0-4263-4E1A-A675-A124BF4A9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7181" y="1156626"/>
            <a:ext cx="3078957" cy="3078957"/>
          </a:xfrm>
          <a:prstGeom prst="rect">
            <a:avLst/>
          </a:prstGeom>
        </p:spPr>
      </p:pic>
      <p:sp>
        <p:nvSpPr>
          <p:cNvPr id="4" name="Footer Placeholder 3"/>
          <p:cNvSpPr>
            <a:spLocks noGrp="1"/>
          </p:cNvSpPr>
          <p:nvPr>
            <p:ph type="ftr" sz="quarter" idx="11"/>
          </p:nvPr>
        </p:nvSpPr>
        <p:spPr>
          <a:xfrm>
            <a:off x="6516879" y="6199633"/>
            <a:ext cx="3754752"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solidFill>
                  <a:prstClr val="white">
                    <a:alpha val="80000"/>
                  </a:prstClr>
                </a:solidFill>
                <a:effectLst/>
                <a:uLnTx/>
                <a:uFillTx/>
                <a:latin typeface="Calibri"/>
                <a:ea typeface="+mn-ea"/>
                <a:cs typeface="+mn-cs"/>
              </a:rPr>
              <a:t>www.fda.gov</a:t>
            </a:r>
          </a:p>
        </p:txBody>
      </p:sp>
    </p:spTree>
    <p:extLst>
      <p:ext uri="{BB962C8B-B14F-4D97-AF65-F5344CB8AC3E}">
        <p14:creationId xmlns:p14="http://schemas.microsoft.com/office/powerpoint/2010/main" val="1937697621"/>
      </p:ext>
    </p:extLst>
  </p:cSld>
  <p:clrMapOvr>
    <a:overrideClrMapping bg1="dk1" tx1="lt1" bg2="dk2" tx2="lt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B18B-A3E6-44EF-928E-F915D642E5CA}"/>
              </a:ext>
            </a:extLst>
          </p:cNvPr>
          <p:cNvSpPr>
            <a:spLocks noGrp="1"/>
          </p:cNvSpPr>
          <p:nvPr>
            <p:ph type="title"/>
          </p:nvPr>
        </p:nvSpPr>
        <p:spPr/>
        <p:txBody>
          <a:bodyPr>
            <a:noAutofit/>
          </a:bodyPr>
          <a:lstStyle/>
          <a:p>
            <a:r>
              <a:rPr lang="en-US" sz="2800" b="0" i="0" u="none" strike="noStrike" baseline="0" dirty="0">
                <a:latin typeface="Arial" panose="020B0604020202020204" pitchFamily="34" charset="0"/>
              </a:rPr>
              <a:t>Bayesian hierarchical model assumptions</a:t>
            </a:r>
            <a:endParaRPr lang="en-US" sz="2800" dirty="0"/>
          </a:p>
        </p:txBody>
      </p:sp>
      <p:sp>
        <p:nvSpPr>
          <p:cNvPr id="3" name="Content Placeholder 2">
            <a:extLst>
              <a:ext uri="{FF2B5EF4-FFF2-40B4-BE49-F238E27FC236}">
                <a16:creationId xmlns:a16="http://schemas.microsoft.com/office/drawing/2014/main" id="{B037AF51-0D6A-4506-99AD-7047999A46C3}"/>
              </a:ext>
            </a:extLst>
          </p:cNvPr>
          <p:cNvSpPr>
            <a:spLocks noGrp="1"/>
          </p:cNvSpPr>
          <p:nvPr>
            <p:ph idx="1"/>
          </p:nvPr>
        </p:nvSpPr>
        <p:spPr/>
        <p:txBody>
          <a:bodyPr/>
          <a:lstStyle/>
          <a:p>
            <a:pPr algn="l"/>
            <a:r>
              <a:rPr lang="en-US" sz="1800" b="0" i="0" u="none" strike="noStrike" baseline="0" dirty="0">
                <a:latin typeface="Arial" panose="020B0604020202020204" pitchFamily="34" charset="0"/>
              </a:rPr>
              <a:t>For i = 1, …, k, Yi represents the estimated difference in ACR20 response in a subgroup lev</a:t>
            </a:r>
            <a:r>
              <a:rPr lang="en-US" sz="1800" b="0" i="0" u="none" strike="noStrike" baseline="0" dirty="0">
                <a:latin typeface="ArialMT"/>
              </a:rPr>
              <a:t>el i, assume Yi approximately N(</a:t>
            </a:r>
            <a:r>
              <a:rPr lang="en-US" sz="1800" b="0" i="0" u="none" strike="noStrike" baseline="0" dirty="0" err="1">
                <a:latin typeface="ArialMT"/>
              </a:rPr>
              <a:t>μi</a:t>
            </a:r>
            <a:r>
              <a:rPr lang="en-US" sz="1800" b="0" i="0" u="none" strike="noStrike" baseline="0" dirty="0">
                <a:latin typeface="ArialMT"/>
              </a:rPr>
              <a:t>, σi</a:t>
            </a:r>
            <a:r>
              <a:rPr lang="en-US" sz="1800" b="0" i="0" u="none" strike="noStrike" baseline="30000" dirty="0">
                <a:latin typeface="Arial" panose="020B0604020202020204" pitchFamily="34" charset="0"/>
              </a:rPr>
              <a:t>2</a:t>
            </a:r>
            <a:r>
              <a:rPr lang="en-US" sz="1800" b="0" i="0" u="none" strike="noStrike" baseline="0" dirty="0">
                <a:latin typeface="Arial" panose="020B0604020202020204" pitchFamily="34" charset="0"/>
              </a:rPr>
              <a:t>) where</a:t>
            </a:r>
          </a:p>
          <a:p>
            <a:pPr algn="l"/>
            <a:endParaRPr lang="en-US" sz="1800" b="0" i="0" u="none" strike="noStrike" baseline="0" dirty="0">
              <a:latin typeface="Arial" panose="020B0604020202020204" pitchFamily="34" charset="0"/>
            </a:endParaRPr>
          </a:p>
          <a:p>
            <a:pPr algn="l"/>
            <a:r>
              <a:rPr lang="en-US" sz="1800" b="0" i="0" u="none" strike="noStrike" baseline="0" dirty="0">
                <a:latin typeface="ArialMT"/>
              </a:rPr>
              <a:t>σi</a:t>
            </a:r>
            <a:r>
              <a:rPr lang="en-US" sz="1800" b="0" i="0" u="none" strike="noStrike" baseline="30000" dirty="0">
                <a:latin typeface="Arial" panose="020B0604020202020204" pitchFamily="34" charset="0"/>
              </a:rPr>
              <a:t>2</a:t>
            </a:r>
            <a:r>
              <a:rPr lang="en-US" sz="1800" b="0" i="0" u="none" strike="noStrike" baseline="0" dirty="0">
                <a:latin typeface="Arial" panose="020B0604020202020204" pitchFamily="34" charset="0"/>
              </a:rPr>
              <a:t> are the estimated CMH weighted variance of the difference in ACR20 in subgroup level I</a:t>
            </a:r>
          </a:p>
          <a:p>
            <a:pPr algn="l"/>
            <a:endParaRPr lang="en-US" sz="1800" b="0" i="0" u="none" strike="noStrike" baseline="0" dirty="0">
              <a:latin typeface="Arial" panose="020B0604020202020204" pitchFamily="34" charset="0"/>
            </a:endParaRPr>
          </a:p>
          <a:p>
            <a:pPr algn="l"/>
            <a:r>
              <a:rPr lang="el-GR" sz="1800" b="0" i="0" u="none" strike="noStrike" baseline="0" dirty="0">
                <a:latin typeface="SymbolMT"/>
              </a:rPr>
              <a:t> </a:t>
            </a:r>
            <a:r>
              <a:rPr lang="el-GR" sz="1800" b="0" i="0" u="none" strike="noStrike" baseline="0" dirty="0">
                <a:latin typeface="ArialMT"/>
              </a:rPr>
              <a:t>μ</a:t>
            </a:r>
            <a:r>
              <a:rPr lang="en-US" sz="1800" b="0" i="0" u="none" strike="noStrike" baseline="0" dirty="0">
                <a:latin typeface="ArialMT"/>
              </a:rPr>
              <a:t>i ~ N(</a:t>
            </a:r>
            <a:r>
              <a:rPr lang="el-GR" sz="1800" b="0" i="0" u="none" strike="noStrike" baseline="0" dirty="0">
                <a:latin typeface="ArialMT"/>
              </a:rPr>
              <a:t>μ, τ</a:t>
            </a:r>
            <a:r>
              <a:rPr lang="el-GR" sz="1800" b="0" i="0" u="none" strike="noStrike" baseline="30000" dirty="0">
                <a:latin typeface="Arial" panose="020B0604020202020204" pitchFamily="34" charset="0"/>
              </a:rPr>
              <a:t>2</a:t>
            </a:r>
            <a:r>
              <a:rPr lang="el-GR" sz="1800" b="0" i="0" u="none" strike="noStrike" baseline="0" dirty="0">
                <a:latin typeface="Arial" panose="020B0604020202020204" pitchFamily="34" charset="0"/>
              </a:rPr>
              <a:t>)</a:t>
            </a:r>
            <a:endParaRPr lang="en-US" sz="1800" b="0" i="0" u="none" strike="noStrike" baseline="0" dirty="0">
              <a:latin typeface="Arial" panose="020B0604020202020204" pitchFamily="34" charset="0"/>
            </a:endParaRPr>
          </a:p>
          <a:p>
            <a:pPr algn="l"/>
            <a:endParaRPr lang="el-GR" sz="1800" b="0" i="0" u="none" strike="noStrike" baseline="0" dirty="0">
              <a:latin typeface="Arial" panose="020B0604020202020204" pitchFamily="34" charset="0"/>
            </a:endParaRPr>
          </a:p>
          <a:p>
            <a:pPr algn="l"/>
            <a:r>
              <a:rPr lang="el-GR" sz="1800" b="0" i="0" u="none" strike="noStrike" baseline="0" dirty="0">
                <a:latin typeface="ArialMT"/>
              </a:rPr>
              <a:t>μ ~ </a:t>
            </a:r>
            <a:r>
              <a:rPr lang="en-US" sz="1800" b="0" i="0" u="none" strike="noStrike" baseline="0" dirty="0">
                <a:latin typeface="ArialMT"/>
              </a:rPr>
              <a:t>N(0, </a:t>
            </a:r>
            <a:r>
              <a:rPr lang="el-GR" sz="1800" b="0" i="0" u="none" strike="noStrike" baseline="0" dirty="0">
                <a:latin typeface="ArialMT"/>
              </a:rPr>
              <a:t>ω</a:t>
            </a:r>
            <a:r>
              <a:rPr lang="el-GR" sz="1800" b="0" i="0" u="none" strike="noStrike" baseline="30000" dirty="0">
                <a:latin typeface="Arial" panose="020B0604020202020204" pitchFamily="34" charset="0"/>
              </a:rPr>
              <a:t>2</a:t>
            </a:r>
            <a:r>
              <a:rPr lang="el-GR" sz="1800" b="0" i="0" u="none" strike="noStrike" baseline="0" dirty="0">
                <a:latin typeface="ArialMT"/>
              </a:rPr>
              <a:t>), 1/τ2 ~ </a:t>
            </a:r>
            <a:r>
              <a:rPr lang="en-US" sz="1800" b="0" i="0" u="none" strike="noStrike" baseline="0" dirty="0">
                <a:latin typeface="ArialMT"/>
              </a:rPr>
              <a:t>Gamma(0.001, 0.001)</a:t>
            </a:r>
          </a:p>
          <a:p>
            <a:pPr algn="l"/>
            <a:endParaRPr lang="en-US" sz="1800" b="0" i="0" u="none" strike="noStrike" baseline="0" dirty="0">
              <a:latin typeface="ArialMT"/>
            </a:endParaRPr>
          </a:p>
          <a:p>
            <a:pPr algn="l"/>
            <a:r>
              <a:rPr lang="en-US" sz="1800" b="0" i="0" u="none" strike="noStrike" baseline="0" dirty="0">
                <a:latin typeface="ArialMT"/>
              </a:rPr>
              <a:t>ω was chosen to be 4</a:t>
            </a:r>
            <a:endParaRPr lang="en-US" dirty="0"/>
          </a:p>
        </p:txBody>
      </p:sp>
      <p:sp>
        <p:nvSpPr>
          <p:cNvPr id="4" name="Footer Placeholder 3">
            <a:extLst>
              <a:ext uri="{FF2B5EF4-FFF2-40B4-BE49-F238E27FC236}">
                <a16:creationId xmlns:a16="http://schemas.microsoft.com/office/drawing/2014/main" id="{0D9303B8-08CF-47BD-BD51-99A006515B0A}"/>
              </a:ext>
            </a:extLst>
          </p:cNvPr>
          <p:cNvSpPr>
            <a:spLocks noGrp="1"/>
          </p:cNvSpPr>
          <p:nvPr>
            <p:ph type="ftr" sz="quarter" idx="11"/>
          </p:nvPr>
        </p:nvSpPr>
        <p:spPr/>
        <p:txBody>
          <a:bodyPr/>
          <a:lstStyle/>
          <a:p>
            <a:pPr algn="l"/>
            <a:r>
              <a:rPr lang="en-US" b="1">
                <a:solidFill>
                  <a:schemeClr val="tx2">
                    <a:lumMod val="60000"/>
                    <a:lumOff val="40000"/>
                  </a:schemeClr>
                </a:solidFill>
                <a:latin typeface="Helvetica"/>
                <a:cs typeface="Helvetica"/>
              </a:rPr>
              <a:t>www.fda.gov</a:t>
            </a:r>
            <a:endParaRPr lang="en-US" b="1" dirty="0">
              <a:solidFill>
                <a:schemeClr val="tx2">
                  <a:lumMod val="60000"/>
                  <a:lumOff val="40000"/>
                </a:schemeClr>
              </a:solidFill>
              <a:latin typeface="Helvetica"/>
              <a:cs typeface="Helvetica"/>
            </a:endParaRPr>
          </a:p>
        </p:txBody>
      </p:sp>
    </p:spTree>
    <p:extLst>
      <p:ext uri="{BB962C8B-B14F-4D97-AF65-F5344CB8AC3E}">
        <p14:creationId xmlns:p14="http://schemas.microsoft.com/office/powerpoint/2010/main" val="2013789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F9F73E5-C1A3-40EB-8450-656786B66540}"/>
              </a:ext>
            </a:extLst>
          </p:cNvPr>
          <p:cNvSpPr>
            <a:spLocks noGrp="1"/>
          </p:cNvSpPr>
          <p:nvPr>
            <p:ph type="ftr" sz="quarter" idx="11"/>
          </p:nvPr>
        </p:nvSpPr>
        <p:spPr/>
        <p:txBody>
          <a:bodyPr/>
          <a:lstStyle/>
          <a:p>
            <a:pPr algn="l"/>
            <a:r>
              <a:rPr lang="en-US" b="1">
                <a:solidFill>
                  <a:schemeClr val="tx2">
                    <a:lumMod val="60000"/>
                    <a:lumOff val="40000"/>
                  </a:schemeClr>
                </a:solidFill>
                <a:latin typeface="Helvetica"/>
                <a:cs typeface="Helvetica"/>
              </a:rPr>
              <a:t>www.fda.gov</a:t>
            </a:r>
            <a:endParaRPr lang="en-US" b="1" dirty="0">
              <a:solidFill>
                <a:schemeClr val="tx2">
                  <a:lumMod val="60000"/>
                  <a:lumOff val="40000"/>
                </a:schemeClr>
              </a:solidFill>
              <a:latin typeface="Helvetica"/>
              <a:cs typeface="Helvetica"/>
            </a:endParaRPr>
          </a:p>
        </p:txBody>
      </p:sp>
      <p:sp>
        <p:nvSpPr>
          <p:cNvPr id="7" name="TextBox 6">
            <a:extLst>
              <a:ext uri="{FF2B5EF4-FFF2-40B4-BE49-F238E27FC236}">
                <a16:creationId xmlns:a16="http://schemas.microsoft.com/office/drawing/2014/main" id="{22816062-0D3C-44B8-9609-81EB93FEF207}"/>
              </a:ext>
            </a:extLst>
          </p:cNvPr>
          <p:cNvSpPr txBox="1"/>
          <p:nvPr/>
        </p:nvSpPr>
        <p:spPr>
          <a:xfrm>
            <a:off x="9182953" y="2552700"/>
            <a:ext cx="2777323" cy="707886"/>
          </a:xfrm>
          <a:prstGeom prst="rect">
            <a:avLst/>
          </a:prstGeom>
          <a:noFill/>
        </p:spPr>
        <p:txBody>
          <a:bodyPr wrap="square" rtlCol="0">
            <a:spAutoFit/>
          </a:bodyPr>
          <a:lstStyle/>
          <a:p>
            <a:r>
              <a:rPr lang="en-US" sz="2000" dirty="0">
                <a:solidFill>
                  <a:srgbClr val="FF0000"/>
                </a:solidFill>
              </a:rPr>
              <a:t>Shrinkage Estimates</a:t>
            </a:r>
          </a:p>
          <a:p>
            <a:r>
              <a:rPr lang="en-US" sz="2000" dirty="0">
                <a:solidFill>
                  <a:srgbClr val="FF0000"/>
                </a:solidFill>
              </a:rPr>
              <a:t>for Treatment Difference</a:t>
            </a:r>
          </a:p>
        </p:txBody>
      </p:sp>
      <p:pic>
        <p:nvPicPr>
          <p:cNvPr id="11" name="Picture 10">
            <a:extLst>
              <a:ext uri="{FF2B5EF4-FFF2-40B4-BE49-F238E27FC236}">
                <a16:creationId xmlns:a16="http://schemas.microsoft.com/office/drawing/2014/main" id="{A664BCB8-F6EE-49EA-AF9D-2D132035CA05}"/>
              </a:ext>
            </a:extLst>
          </p:cNvPr>
          <p:cNvPicPr>
            <a:picLocks noChangeAspect="1"/>
          </p:cNvPicPr>
          <p:nvPr/>
        </p:nvPicPr>
        <p:blipFill>
          <a:blip r:embed="rId2"/>
          <a:stretch>
            <a:fillRect/>
          </a:stretch>
        </p:blipFill>
        <p:spPr>
          <a:xfrm>
            <a:off x="1142630" y="685800"/>
            <a:ext cx="8191870" cy="5824769"/>
          </a:xfrm>
          <a:prstGeom prst="rect">
            <a:avLst/>
          </a:prstGeom>
        </p:spPr>
      </p:pic>
      <p:sp>
        <p:nvSpPr>
          <p:cNvPr id="12" name="Oval 11">
            <a:extLst>
              <a:ext uri="{FF2B5EF4-FFF2-40B4-BE49-F238E27FC236}">
                <a16:creationId xmlns:a16="http://schemas.microsoft.com/office/drawing/2014/main" id="{22518F4D-B9E4-4B3A-AC04-E73124C9185B}"/>
              </a:ext>
            </a:extLst>
          </p:cNvPr>
          <p:cNvSpPr/>
          <p:nvPr/>
        </p:nvSpPr>
        <p:spPr>
          <a:xfrm>
            <a:off x="6816776" y="1123949"/>
            <a:ext cx="2438400" cy="545782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504D"/>
              </a:solidFill>
              <a:effectLst/>
              <a:uLnTx/>
              <a:uFillTx/>
              <a:latin typeface="Calibri"/>
              <a:ea typeface="+mn-ea"/>
              <a:cs typeface="+mn-cs"/>
            </a:endParaRPr>
          </a:p>
        </p:txBody>
      </p:sp>
    </p:spTree>
    <p:extLst>
      <p:ext uri="{BB962C8B-B14F-4D97-AF65-F5344CB8AC3E}">
        <p14:creationId xmlns:p14="http://schemas.microsoft.com/office/powerpoint/2010/main" val="621334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15296" y="1396289"/>
            <a:ext cx="4246173" cy="2776216"/>
          </a:xfrm>
        </p:spPr>
        <p:txBody>
          <a:bodyPr vert="horz" lIns="91440" tIns="45720" rIns="91440" bIns="45720" rtlCol="0" anchor="ctr">
            <a:normAutofit/>
          </a:bodyPr>
          <a:lstStyle/>
          <a:p>
            <a:pPr defTabSz="914400">
              <a:lnSpc>
                <a:spcPct val="90000"/>
              </a:lnSpc>
            </a:pPr>
            <a:r>
              <a:rPr lang="en-US" sz="3600" dirty="0"/>
              <a:t>Concluding Remarks</a:t>
            </a:r>
          </a:p>
        </p:txBody>
      </p:sp>
      <p:sp>
        <p:nvSpPr>
          <p:cNvPr id="10" name="Freeform: Shape 14">
            <a:extLst>
              <a:ext uri="{FF2B5EF4-FFF2-40B4-BE49-F238E27FC236}">
                <a16:creationId xmlns:a16="http://schemas.microsoft.com/office/drawing/2014/main" id="{4F74D28C-3268-4E35-8EE1-D92CB4A85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0" y="0"/>
            <a:ext cx="4629586"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Shape 16">
            <a:extLst>
              <a:ext uri="{FF2B5EF4-FFF2-40B4-BE49-F238E27FC236}">
                <a16:creationId xmlns:a16="http://schemas.microsoft.com/office/drawing/2014/main" id="{58D44E42-C462-4105-BC86-FE75B4E3C4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24001" y="0"/>
            <a:ext cx="4518115" cy="6858000"/>
          </a:xfrm>
          <a:custGeom>
            <a:avLst/>
            <a:gdLst>
              <a:gd name="connsiteX0" fmla="*/ 70374 w 6024154"/>
              <a:gd name="connsiteY0" fmla="*/ 0 h 6858000"/>
              <a:gd name="connsiteX1" fmla="*/ 6024154 w 6024154"/>
              <a:gd name="connsiteY1" fmla="*/ 0 h 6858000"/>
              <a:gd name="connsiteX2" fmla="*/ 6024154 w 6024154"/>
              <a:gd name="connsiteY2" fmla="*/ 6858000 h 6858000"/>
              <a:gd name="connsiteX3" fmla="*/ 3587167 w 6024154"/>
              <a:gd name="connsiteY3" fmla="*/ 6858000 h 6858000"/>
              <a:gd name="connsiteX4" fmla="*/ 3474220 w 6024154"/>
              <a:gd name="connsiteY4" fmla="*/ 6800152 h 6858000"/>
              <a:gd name="connsiteX5" fmla="*/ 0 w 6024154"/>
              <a:gd name="connsiteY5" fmla="*/ 962844 h 6858000"/>
              <a:gd name="connsiteX6" fmla="*/ 34274 w 6024154"/>
              <a:gd name="connsiteY6" fmla="*/ 28409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70374" y="0"/>
                </a:moveTo>
                <a:lnTo>
                  <a:pt x="6024154" y="0"/>
                </a:lnTo>
                <a:lnTo>
                  <a:pt x="6024154" y="6858000"/>
                </a:lnTo>
                <a:lnTo>
                  <a:pt x="3587167" y="6858000"/>
                </a:lnTo>
                <a:lnTo>
                  <a:pt x="3474220" y="6800152"/>
                </a:lnTo>
                <a:cubicBezTo>
                  <a:pt x="1404818" y="5675986"/>
                  <a:pt x="0" y="3483472"/>
                  <a:pt x="0" y="962844"/>
                </a:cubicBezTo>
                <a:cubicBezTo>
                  <a:pt x="0" y="733696"/>
                  <a:pt x="11610" y="507260"/>
                  <a:pt x="34274" y="284091"/>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7" descr="Marketing">
            <a:extLst>
              <a:ext uri="{FF2B5EF4-FFF2-40B4-BE49-F238E27FC236}">
                <a16:creationId xmlns:a16="http://schemas.microsoft.com/office/drawing/2014/main" id="{C8A39AA0-4263-4E1A-A675-A124BF4A90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7181" y="1156626"/>
            <a:ext cx="3078957" cy="3078957"/>
          </a:xfrm>
          <a:prstGeom prst="rect">
            <a:avLst/>
          </a:prstGeom>
        </p:spPr>
      </p:pic>
      <p:sp>
        <p:nvSpPr>
          <p:cNvPr id="4" name="Footer Placeholder 3"/>
          <p:cNvSpPr>
            <a:spLocks noGrp="1"/>
          </p:cNvSpPr>
          <p:nvPr>
            <p:ph type="ftr" sz="quarter" idx="11"/>
          </p:nvPr>
        </p:nvSpPr>
        <p:spPr>
          <a:xfrm>
            <a:off x="6516879" y="6199633"/>
            <a:ext cx="3754752" cy="365125"/>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a:ln>
                  <a:noFill/>
                </a:ln>
                <a:solidFill>
                  <a:prstClr val="white">
                    <a:alpha val="80000"/>
                  </a:prstClr>
                </a:solidFill>
                <a:effectLst/>
                <a:uLnTx/>
                <a:uFillTx/>
                <a:latin typeface="Calibri"/>
                <a:ea typeface="+mn-ea"/>
                <a:cs typeface="+mn-cs"/>
              </a:rPr>
              <a:t>www.fda.gov</a:t>
            </a:r>
          </a:p>
        </p:txBody>
      </p:sp>
    </p:spTree>
    <p:extLst>
      <p:ext uri="{BB962C8B-B14F-4D97-AF65-F5344CB8AC3E}">
        <p14:creationId xmlns:p14="http://schemas.microsoft.com/office/powerpoint/2010/main" val="1659347852"/>
      </p:ext>
    </p:extLst>
  </p:cSld>
  <p:clrMapOvr>
    <a:overrideClrMapping bg1="dk1" tx1="lt1" bg2="dk2" tx2="lt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34BC-DCE9-438A-85C7-84E6264913A5}"/>
              </a:ext>
            </a:extLst>
          </p:cNvPr>
          <p:cNvSpPr>
            <a:spLocks noGrp="1"/>
          </p:cNvSpPr>
          <p:nvPr>
            <p:ph type="title"/>
          </p:nvPr>
        </p:nvSpPr>
        <p:spPr/>
        <p:txBody>
          <a:bodyPr/>
          <a:lstStyle/>
          <a:p>
            <a:r>
              <a:rPr lang="en-US" dirty="0"/>
              <a:t>Other models</a:t>
            </a:r>
          </a:p>
        </p:txBody>
      </p:sp>
      <p:sp>
        <p:nvSpPr>
          <p:cNvPr id="3" name="Content Placeholder 2">
            <a:extLst>
              <a:ext uri="{FF2B5EF4-FFF2-40B4-BE49-F238E27FC236}">
                <a16:creationId xmlns:a16="http://schemas.microsoft.com/office/drawing/2014/main" id="{C2DFEA0A-0022-458F-B727-0A74CFFA13BA}"/>
              </a:ext>
            </a:extLst>
          </p:cNvPr>
          <p:cNvSpPr>
            <a:spLocks noGrp="1"/>
          </p:cNvSpPr>
          <p:nvPr>
            <p:ph idx="1"/>
          </p:nvPr>
        </p:nvSpPr>
        <p:spPr/>
        <p:txBody>
          <a:bodyPr>
            <a:normAutofit lnSpcReduction="10000"/>
          </a:bodyPr>
          <a:lstStyle/>
          <a:p>
            <a:r>
              <a:rPr lang="en-US" dirty="0"/>
              <a:t>A one-way hierarchical model that also accounts for an effect modifier </a:t>
            </a:r>
          </a:p>
          <a:p>
            <a:pPr lvl="1"/>
            <a:r>
              <a:rPr lang="en-US" dirty="0"/>
              <a:t>Rothmann, M., </a:t>
            </a:r>
            <a:r>
              <a:rPr lang="en-US" i="1" u="sng" dirty="0">
                <a:hlinkClick r:id="rId2"/>
              </a:rPr>
              <a:t>Applying Hierarchical Models When Evaluating Treatment Effects Across Regions</a:t>
            </a:r>
            <a:r>
              <a:rPr lang="en-US" dirty="0"/>
              <a:t> presented at 2018 ASA Biopharmaceutical Section Regulatory-Industry Statistics Workshop  </a:t>
            </a:r>
          </a:p>
          <a:p>
            <a:r>
              <a:rPr lang="en-US" dirty="0"/>
              <a:t>A multi-way hierarchical model</a:t>
            </a:r>
          </a:p>
          <a:p>
            <a:pPr lvl="1"/>
            <a:r>
              <a:rPr lang="en-US" dirty="0"/>
              <a:t>Example from the SOLVD trial in “Bayesian analysis of heterogeneous treatment effects for patient-centered outcomes research” by Henderson, Louis, Wang and Varadhan</a:t>
            </a:r>
          </a:p>
        </p:txBody>
      </p:sp>
    </p:spTree>
    <p:extLst>
      <p:ext uri="{BB962C8B-B14F-4D97-AF65-F5344CB8AC3E}">
        <p14:creationId xmlns:p14="http://schemas.microsoft.com/office/powerpoint/2010/main" val="40262206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ctr">
              <a:buNone/>
            </a:pPr>
            <a:r>
              <a:rPr lang="en-US" dirty="0"/>
              <a:t>Let’s Do Things Better</a:t>
            </a:r>
          </a:p>
        </p:txBody>
      </p:sp>
      <p:sp>
        <p:nvSpPr>
          <p:cNvPr id="3" name="Content Placeholder 2"/>
          <p:cNvSpPr>
            <a:spLocks noGrp="1"/>
          </p:cNvSpPr>
          <p:nvPr>
            <p:ph idx="1"/>
          </p:nvPr>
        </p:nvSpPr>
        <p:spPr/>
        <p:txBody>
          <a:bodyPr>
            <a:normAutofit/>
          </a:bodyPr>
          <a:lstStyle/>
          <a:p>
            <a:r>
              <a:rPr lang="en-US" dirty="0"/>
              <a:t>Greater precision</a:t>
            </a:r>
          </a:p>
          <a:p>
            <a:pPr lvl="1"/>
            <a:r>
              <a:rPr lang="en-US" dirty="0"/>
              <a:t>narrower 95% CIs</a:t>
            </a:r>
          </a:p>
          <a:p>
            <a:r>
              <a:rPr lang="en-US" dirty="0"/>
              <a:t>Addresses random highs and random lows</a:t>
            </a:r>
          </a:p>
          <a:p>
            <a:pPr lvl="1"/>
            <a:r>
              <a:rPr lang="en-US" dirty="0"/>
              <a:t>95% CIs have 95% coverage after the data are known </a:t>
            </a:r>
          </a:p>
          <a:p>
            <a:r>
              <a:rPr lang="en-US" dirty="0"/>
              <a:t>When exchangeability assumptions do not hold, can possibly do even better</a:t>
            </a:r>
          </a:p>
        </p:txBody>
      </p:sp>
    </p:spTree>
    <p:extLst>
      <p:ext uri="{BB962C8B-B14F-4D97-AF65-F5344CB8AC3E}">
        <p14:creationId xmlns:p14="http://schemas.microsoft.com/office/powerpoint/2010/main" val="1077824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from a new book</a:t>
            </a:r>
          </a:p>
        </p:txBody>
      </p:sp>
      <p:sp>
        <p:nvSpPr>
          <p:cNvPr id="80" name="Rectangle 79"/>
          <p:cNvSpPr/>
          <p:nvPr/>
        </p:nvSpPr>
        <p:spPr>
          <a:xfrm>
            <a:off x="2133600" y="2514601"/>
            <a:ext cx="7696200" cy="1200329"/>
          </a:xfrm>
          <a:prstGeom prst="rect">
            <a:avLst/>
          </a:prstGeom>
        </p:spPr>
        <p:txBody>
          <a:bodyPr wrap="square">
            <a:spAutoFit/>
          </a:bodyPr>
          <a:lstStyle/>
          <a:p>
            <a:r>
              <a:rPr lang="en-US" dirty="0"/>
              <a:t>Pennello G., Rothmann M., Bayesian Subgroup Analysis with Hierarchical Models, in Biopharmaceutical Applied Statistics Symposium Volume 2: Biostatistical Analysis of Clinical Trials, Eds. Karl E. Peace, Ding-</a:t>
            </a:r>
            <a:r>
              <a:rPr lang="en-US" dirty="0" err="1"/>
              <a:t>Geng</a:t>
            </a:r>
            <a:r>
              <a:rPr lang="en-US" dirty="0"/>
              <a:t> Chen, Sandeep Menon, Springer</a:t>
            </a:r>
          </a:p>
        </p:txBody>
      </p:sp>
    </p:spTree>
    <p:extLst>
      <p:ext uri="{BB962C8B-B14F-4D97-AF65-F5344CB8AC3E}">
        <p14:creationId xmlns:p14="http://schemas.microsoft.com/office/powerpoint/2010/main" val="200258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721DC-E175-4C94-991A-32F2A261E1E6}"/>
              </a:ext>
            </a:extLst>
          </p:cNvPr>
          <p:cNvSpPr>
            <a:spLocks noGrp="1"/>
          </p:cNvSpPr>
          <p:nvPr>
            <p:ph type="title"/>
          </p:nvPr>
        </p:nvSpPr>
        <p:spPr/>
        <p:txBody>
          <a:bodyPr>
            <a:noAutofit/>
          </a:bodyPr>
          <a:lstStyle/>
          <a:p>
            <a:r>
              <a:rPr lang="en-US" sz="3800" dirty="0"/>
              <a:t>FDA ACTION PLAN TO ENHANCE THE COLLECTION AND AVAILABILITY OF DEMOGRAPHIC SUBGROUP DATA</a:t>
            </a:r>
          </a:p>
        </p:txBody>
      </p:sp>
      <p:pic>
        <p:nvPicPr>
          <p:cNvPr id="5" name="Content Placeholder 4">
            <a:extLst>
              <a:ext uri="{FF2B5EF4-FFF2-40B4-BE49-F238E27FC236}">
                <a16:creationId xmlns:a16="http://schemas.microsoft.com/office/drawing/2014/main" id="{A28483CC-01D1-49DC-BC55-13A8F7FCFE0D}"/>
              </a:ext>
            </a:extLst>
          </p:cNvPr>
          <p:cNvPicPr>
            <a:picLocks noGrp="1" noChangeAspect="1"/>
          </p:cNvPicPr>
          <p:nvPr>
            <p:ph idx="1"/>
          </p:nvPr>
        </p:nvPicPr>
        <p:blipFill>
          <a:blip r:embed="rId2"/>
          <a:stretch>
            <a:fillRect/>
          </a:stretch>
        </p:blipFill>
        <p:spPr>
          <a:xfrm>
            <a:off x="1564639" y="2174780"/>
            <a:ext cx="9560561" cy="4575271"/>
          </a:xfrm>
          <a:prstGeom prst="rect">
            <a:avLst/>
          </a:prstGeom>
        </p:spPr>
      </p:pic>
      <p:sp>
        <p:nvSpPr>
          <p:cNvPr id="4" name="Footer Placeholder 3">
            <a:extLst>
              <a:ext uri="{FF2B5EF4-FFF2-40B4-BE49-F238E27FC236}">
                <a16:creationId xmlns:a16="http://schemas.microsoft.com/office/drawing/2014/main" id="{AA349A6E-F9C7-429E-AAA1-D0CEE3E1557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1F497D">
                    <a:lumMod val="60000"/>
                    <a:lumOff val="40000"/>
                  </a:srgbClr>
                </a:solidFill>
                <a:effectLst/>
                <a:uLnTx/>
                <a:uFillTx/>
                <a:latin typeface="Helvetica"/>
                <a:ea typeface="+mn-ea"/>
                <a:cs typeface="Helvetica"/>
              </a:rPr>
              <a:t>www.fda.gov</a:t>
            </a:r>
            <a:endParaRPr kumimoji="0" lang="en-US" sz="1200" b="1" i="0" u="none" strike="noStrike" kern="1200" cap="none" spc="0" normalizeH="0" baseline="0" noProof="0" dirty="0">
              <a:ln>
                <a:noFill/>
              </a:ln>
              <a:solidFill>
                <a:srgbClr val="1F497D">
                  <a:lumMod val="60000"/>
                  <a:lumOff val="40000"/>
                </a:srgbClr>
              </a:solidFill>
              <a:effectLst/>
              <a:uLnTx/>
              <a:uFillTx/>
              <a:latin typeface="Helvetica"/>
              <a:ea typeface="+mn-ea"/>
              <a:cs typeface="Helvetica"/>
            </a:endParaRPr>
          </a:p>
        </p:txBody>
      </p:sp>
    </p:spTree>
    <p:extLst>
      <p:ext uri="{BB962C8B-B14F-4D97-AF65-F5344CB8AC3E}">
        <p14:creationId xmlns:p14="http://schemas.microsoft.com/office/powerpoint/2010/main" val="1644909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6F5-A0EB-4981-9DA2-A0C1619C01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9587DF-D75C-472B-9E9D-4BAC3B2654D6}"/>
              </a:ext>
            </a:extLst>
          </p:cNvPr>
          <p:cNvSpPr>
            <a:spLocks noGrp="1"/>
          </p:cNvSpPr>
          <p:nvPr>
            <p:ph idx="1"/>
          </p:nvPr>
        </p:nvSpPr>
        <p:spPr/>
        <p:txBody>
          <a:bodyPr>
            <a:normAutofit/>
          </a:bodyPr>
          <a:lstStyle/>
          <a:p>
            <a:pPr marL="0" indent="0" algn="ctr">
              <a:buNone/>
            </a:pPr>
            <a:r>
              <a:rPr lang="en-US" sz="7200" dirty="0"/>
              <a:t>Thank You!</a:t>
            </a:r>
          </a:p>
          <a:p>
            <a:pPr marL="0" indent="0" algn="ctr">
              <a:buNone/>
            </a:pPr>
            <a:r>
              <a:rPr lang="en-US" sz="7200" dirty="0"/>
              <a:t>Questions!</a:t>
            </a:r>
          </a:p>
        </p:txBody>
      </p:sp>
    </p:spTree>
    <p:extLst>
      <p:ext uri="{BB962C8B-B14F-4D97-AF65-F5344CB8AC3E}">
        <p14:creationId xmlns:p14="http://schemas.microsoft.com/office/powerpoint/2010/main" val="39624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48843-0955-4479-9047-9B2585D46F7E}"/>
              </a:ext>
            </a:extLst>
          </p:cNvPr>
          <p:cNvSpPr>
            <a:spLocks noGrp="1"/>
          </p:cNvSpPr>
          <p:nvPr>
            <p:ph type="title"/>
          </p:nvPr>
        </p:nvSpPr>
        <p:spPr/>
        <p:txBody>
          <a:bodyPr>
            <a:normAutofit fontScale="90000"/>
          </a:bodyPr>
          <a:lstStyle/>
          <a:p>
            <a:r>
              <a:rPr lang="en-US" dirty="0">
                <a:solidFill>
                  <a:srgbClr val="0070C0"/>
                </a:solidFill>
              </a:rPr>
              <a:t>Message from Margaret A. Hamburg, M.D., Commissioner of Food and Drugs (continue)</a:t>
            </a:r>
            <a:endParaRPr lang="en-US" dirty="0"/>
          </a:p>
        </p:txBody>
      </p:sp>
      <p:sp>
        <p:nvSpPr>
          <p:cNvPr id="3" name="Content Placeholder 2">
            <a:extLst>
              <a:ext uri="{FF2B5EF4-FFF2-40B4-BE49-F238E27FC236}">
                <a16:creationId xmlns:a16="http://schemas.microsoft.com/office/drawing/2014/main" id="{4F742A33-D64A-4FCE-8B1C-27D0FCDFFD6B}"/>
              </a:ext>
            </a:extLst>
          </p:cNvPr>
          <p:cNvSpPr>
            <a:spLocks noGrp="1"/>
          </p:cNvSpPr>
          <p:nvPr>
            <p:ph idx="1"/>
          </p:nvPr>
        </p:nvSpPr>
        <p:spPr/>
        <p:txBody>
          <a:bodyPr>
            <a:normAutofit/>
          </a:bodyPr>
          <a:lstStyle/>
          <a:p>
            <a:r>
              <a:rPr lang="en-US" dirty="0"/>
              <a:t>… Advances in science are also playing an increasingly important role in deepening our understanding of how patients within various subgroups respond to medical products. … an action plan outlining “recommendations for improving the completeness and quality of analyses of data on demographic subgroups in summaries of product safety and effectiveness data … .”</a:t>
            </a:r>
          </a:p>
        </p:txBody>
      </p:sp>
    </p:spTree>
    <p:extLst>
      <p:ext uri="{BB962C8B-B14F-4D97-AF65-F5344CB8AC3E}">
        <p14:creationId xmlns:p14="http://schemas.microsoft.com/office/powerpoint/2010/main" val="3275991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1651" y="62148"/>
            <a:ext cx="8509103" cy="926020"/>
          </a:xfrm>
        </p:spPr>
        <p:txBody>
          <a:bodyPr/>
          <a:lstStyle/>
          <a:p>
            <a:r>
              <a:rPr lang="en-US" dirty="0">
                <a:solidFill>
                  <a:srgbClr val="0070C0"/>
                </a:solidFill>
              </a:rPr>
              <a:t>Purpose of DTS</a:t>
            </a:r>
          </a:p>
        </p:txBody>
      </p:sp>
      <p:sp>
        <p:nvSpPr>
          <p:cNvPr id="3" name="Content Placeholder 2"/>
          <p:cNvSpPr>
            <a:spLocks noGrp="1"/>
          </p:cNvSpPr>
          <p:nvPr>
            <p:ph idx="1"/>
          </p:nvPr>
        </p:nvSpPr>
        <p:spPr>
          <a:xfrm>
            <a:off x="1847850" y="985422"/>
            <a:ext cx="8820150" cy="5872579"/>
          </a:xfrm>
        </p:spPr>
        <p:txBody>
          <a:bodyPr>
            <a:normAutofit/>
          </a:bodyPr>
          <a:lstStyle/>
          <a:p>
            <a:r>
              <a:rPr lang="en-US" dirty="0"/>
              <a:t>Provide </a:t>
            </a:r>
            <a:r>
              <a:rPr lang="en-US" u="sng" dirty="0"/>
              <a:t>consumers and healthcare professionals</a:t>
            </a:r>
            <a:r>
              <a:rPr lang="en-US" dirty="0"/>
              <a:t> with information about who participated in clinical trials that supported the FDA approval of new drugs (NMEs and original biologics).</a:t>
            </a:r>
          </a:p>
          <a:p>
            <a:r>
              <a:rPr lang="en-US" dirty="0"/>
              <a:t>Provide information on study design.</a:t>
            </a:r>
          </a:p>
          <a:p>
            <a:r>
              <a:rPr lang="en-US" dirty="0"/>
              <a:t>Highlight potential differences in efficacy and safety results among gender, race, and age subgroups.</a:t>
            </a:r>
          </a:p>
          <a:p>
            <a:r>
              <a:rPr lang="en-US" dirty="0"/>
              <a:t>Increase transparency</a:t>
            </a:r>
            <a:r>
              <a:rPr lang="en-US" b="1" dirty="0"/>
              <a:t>.</a:t>
            </a: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1F497D">
                    <a:lumMod val="60000"/>
                    <a:lumOff val="40000"/>
                  </a:srgbClr>
                </a:solidFill>
                <a:effectLst/>
                <a:uLnTx/>
                <a:uFillTx/>
                <a:latin typeface="Helvetica"/>
                <a:ea typeface="+mn-ea"/>
                <a:cs typeface="Helvetica"/>
              </a:rPr>
              <a:t>www.fda.gov</a:t>
            </a:r>
          </a:p>
        </p:txBody>
      </p:sp>
    </p:spTree>
    <p:extLst>
      <p:ext uri="{BB962C8B-B14F-4D97-AF65-F5344CB8AC3E}">
        <p14:creationId xmlns:p14="http://schemas.microsoft.com/office/powerpoint/2010/main" val="4111504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Snapshots are not a PI </a:t>
            </a:r>
          </a:p>
        </p:txBody>
      </p:sp>
      <p:graphicFrame>
        <p:nvGraphicFramePr>
          <p:cNvPr id="5" name="Content Placeholder 4"/>
          <p:cNvGraphicFramePr>
            <a:graphicFrameLocks noGrp="1"/>
          </p:cNvGraphicFramePr>
          <p:nvPr>
            <p:ph idx="1"/>
          </p:nvPr>
        </p:nvGraphicFramePr>
        <p:xfrm>
          <a:off x="624254" y="1981200"/>
          <a:ext cx="10958146" cy="3931920"/>
        </p:xfrm>
        <a:graphic>
          <a:graphicData uri="http://schemas.openxmlformats.org/drawingml/2006/table">
            <a:tbl>
              <a:tblPr firstRow="1" bandRow="1">
                <a:tableStyleId>{5C22544A-7EE6-4342-B048-85BDC9FD1C3A}</a:tableStyleId>
              </a:tblPr>
              <a:tblGrid>
                <a:gridCol w="5471746">
                  <a:extLst>
                    <a:ext uri="{9D8B030D-6E8A-4147-A177-3AD203B41FA5}">
                      <a16:colId xmlns:a16="http://schemas.microsoft.com/office/drawing/2014/main" val="4177573175"/>
                    </a:ext>
                  </a:extLst>
                </a:gridCol>
                <a:gridCol w="5486400">
                  <a:extLst>
                    <a:ext uri="{9D8B030D-6E8A-4147-A177-3AD203B41FA5}">
                      <a16:colId xmlns:a16="http://schemas.microsoft.com/office/drawing/2014/main" val="561689998"/>
                    </a:ext>
                  </a:extLst>
                </a:gridCol>
              </a:tblGrid>
              <a:tr h="3452446">
                <a:tc>
                  <a:txBody>
                    <a:bodyPr/>
                    <a:lstStyle/>
                    <a:p>
                      <a:r>
                        <a:rPr lang="en-US" sz="2800" dirty="0">
                          <a:solidFill>
                            <a:schemeClr val="tx1"/>
                          </a:solidFill>
                        </a:rPr>
                        <a:t>Drug Trials Snapshot</a:t>
                      </a:r>
                    </a:p>
                    <a:p>
                      <a:pPr marL="285750" indent="-285750">
                        <a:buFont typeface="Arial" panose="020B0604020202020204" pitchFamily="34" charset="0"/>
                        <a:buChar char="•"/>
                      </a:pPr>
                      <a:r>
                        <a:rPr lang="en-US" sz="2800" b="0" dirty="0">
                          <a:solidFill>
                            <a:schemeClr val="tx1"/>
                          </a:solidFill>
                        </a:rPr>
                        <a:t>Intended for public</a:t>
                      </a:r>
                    </a:p>
                    <a:p>
                      <a:pPr marL="285750" indent="-285750">
                        <a:buFont typeface="Arial" panose="020B0604020202020204" pitchFamily="34" charset="0"/>
                        <a:buChar char="•"/>
                      </a:pPr>
                      <a:r>
                        <a:rPr lang="en-US" sz="2800" b="0" dirty="0">
                          <a:solidFill>
                            <a:schemeClr val="tx1"/>
                          </a:solidFill>
                        </a:rPr>
                        <a:t>Consumer-friendly Language</a:t>
                      </a:r>
                    </a:p>
                    <a:p>
                      <a:pPr marL="285750" indent="-285750">
                        <a:buFont typeface="Arial" panose="020B0604020202020204" pitchFamily="34" charset="0"/>
                        <a:buChar char="•"/>
                      </a:pPr>
                      <a:r>
                        <a:rPr lang="en-US" sz="2800" b="0" dirty="0">
                          <a:solidFill>
                            <a:schemeClr val="tx1"/>
                          </a:solidFill>
                        </a:rPr>
                        <a:t>Focus on subgroup data and analyses</a:t>
                      </a:r>
                    </a:p>
                    <a:p>
                      <a:pPr marL="285750" indent="-285750">
                        <a:buFont typeface="Arial" panose="020B0604020202020204" pitchFamily="34" charset="0"/>
                        <a:buChar char="•"/>
                      </a:pPr>
                      <a:r>
                        <a:rPr lang="en-US" sz="2800" b="0" dirty="0">
                          <a:solidFill>
                            <a:schemeClr val="tx1"/>
                          </a:solidFill>
                        </a:rPr>
                        <a:t>Links to PI and reviews in </a:t>
                      </a:r>
                      <a:r>
                        <a:rPr lang="en-US" sz="2800" b="0" dirty="0" err="1">
                          <a:solidFill>
                            <a:schemeClr val="tx1"/>
                          </a:solidFill>
                        </a:rPr>
                        <a:t>Drugs@FDA</a:t>
                      </a:r>
                      <a:endParaRPr lang="en-US" sz="2800" b="0" dirty="0">
                        <a:solidFill>
                          <a:schemeClr val="tx1"/>
                        </a:solidFill>
                      </a:endParaRPr>
                    </a:p>
                    <a:p>
                      <a:pPr marL="285750" indent="-285750">
                        <a:buFont typeface="Arial" panose="020B0604020202020204" pitchFamily="34" charset="0"/>
                        <a:buChar char="•"/>
                      </a:pPr>
                      <a:r>
                        <a:rPr lang="en-US" sz="2800" b="0" dirty="0">
                          <a:solidFill>
                            <a:schemeClr val="tx1"/>
                          </a:solidFill>
                        </a:rPr>
                        <a:t>Published on fda.gov 30 days after drug approval</a:t>
                      </a:r>
                    </a:p>
                  </a:txBody>
                  <a:tcPr>
                    <a:noFill/>
                  </a:tcPr>
                </a:tc>
                <a:tc>
                  <a:txBody>
                    <a:bodyPr/>
                    <a:lstStyle/>
                    <a:p>
                      <a:r>
                        <a:rPr lang="en-US" sz="2800" dirty="0">
                          <a:solidFill>
                            <a:schemeClr val="tx1"/>
                          </a:solidFill>
                        </a:rPr>
                        <a:t>Package Insert</a:t>
                      </a:r>
                    </a:p>
                    <a:p>
                      <a:pPr marL="285750" indent="-285750">
                        <a:buFont typeface="Arial" panose="020B0604020202020204" pitchFamily="34" charset="0"/>
                        <a:buChar char="•"/>
                      </a:pPr>
                      <a:r>
                        <a:rPr lang="en-US" sz="2800" b="0" dirty="0">
                          <a:solidFill>
                            <a:schemeClr val="tx1"/>
                          </a:solidFill>
                        </a:rPr>
                        <a:t>Intended for Physicians</a:t>
                      </a:r>
                    </a:p>
                    <a:p>
                      <a:pPr marL="285750" indent="-285750">
                        <a:buFont typeface="Arial" panose="020B0604020202020204" pitchFamily="34" charset="0"/>
                        <a:buChar char="•"/>
                      </a:pPr>
                      <a:r>
                        <a:rPr lang="en-US" sz="2800" b="0" dirty="0">
                          <a:solidFill>
                            <a:schemeClr val="tx1"/>
                          </a:solidFill>
                        </a:rPr>
                        <a:t>Technical Language</a:t>
                      </a:r>
                    </a:p>
                    <a:p>
                      <a:pPr marL="285750" indent="-285750">
                        <a:buFont typeface="Arial" panose="020B0604020202020204" pitchFamily="34" charset="0"/>
                        <a:buChar char="•"/>
                      </a:pPr>
                      <a:r>
                        <a:rPr lang="en-US" sz="2800" b="0" dirty="0">
                          <a:solidFill>
                            <a:schemeClr val="tx1"/>
                          </a:solidFill>
                        </a:rPr>
                        <a:t>Comprehensive Resource for drug information</a:t>
                      </a:r>
                    </a:p>
                    <a:p>
                      <a:pPr marL="285750" indent="-285750">
                        <a:buFont typeface="Arial" panose="020B0604020202020204" pitchFamily="34" charset="0"/>
                        <a:buChar char="•"/>
                      </a:pPr>
                      <a:r>
                        <a:rPr lang="en-US" sz="2800" b="0" dirty="0">
                          <a:solidFill>
                            <a:schemeClr val="tx1"/>
                          </a:solidFill>
                        </a:rPr>
                        <a:t>No links to reviews</a:t>
                      </a:r>
                    </a:p>
                    <a:p>
                      <a:pPr marL="285750" indent="-285750">
                        <a:buFont typeface="Arial" panose="020B0604020202020204" pitchFamily="34" charset="0"/>
                        <a:buChar char="•"/>
                      </a:pPr>
                      <a:r>
                        <a:rPr lang="en-US" sz="2800" b="0" dirty="0">
                          <a:solidFill>
                            <a:schemeClr val="tx1"/>
                          </a:solidFill>
                        </a:rPr>
                        <a:t>Finalized with drug approval</a:t>
                      </a:r>
                    </a:p>
                  </a:txBody>
                  <a:tcPr>
                    <a:noFill/>
                  </a:tcPr>
                </a:tc>
                <a:extLst>
                  <a:ext uri="{0D108BD9-81ED-4DB2-BD59-A6C34878D82A}">
                    <a16:rowId xmlns:a16="http://schemas.microsoft.com/office/drawing/2014/main" val="845121962"/>
                  </a:ext>
                </a:extLst>
              </a:tr>
            </a:tbl>
          </a:graphicData>
        </a:graphic>
      </p:graphicFrame>
      <p:sp>
        <p:nvSpPr>
          <p:cNvPr id="4" name="Slide Number Placeholder 3"/>
          <p:cNvSpPr>
            <a:spLocks noGrp="1"/>
          </p:cNvSpPr>
          <p:nvPr>
            <p:ph type="sldNum" sz="quarter" idx="4294967295"/>
          </p:nvPr>
        </p:nvSpPr>
        <p:spPr>
          <a:xfrm>
            <a:off x="9347200" y="6245225"/>
            <a:ext cx="2844800" cy="47625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FD27AA-7B4F-41C8-822B-314432DDCDE5}" type="slidenum">
              <a:rPr kumimoji="0" lang="en-US" alt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03722952"/>
      </p:ext>
    </p:extLst>
  </p:cSld>
  <p:clrMapOvr>
    <a:masterClrMapping/>
  </p:clrMapOvr>
</p:sld>
</file>

<file path=ppt/theme/theme1.xml><?xml version="1.0" encoding="utf-8"?>
<a:theme xmlns:a="http://schemas.openxmlformats.org/drawingml/2006/main" name="FDA_PP_Fi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FDA_PP_Fi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12262</TotalTime>
  <Words>2780</Words>
  <Application>Microsoft Office PowerPoint</Application>
  <PresentationFormat>Widescreen</PresentationFormat>
  <Paragraphs>447</Paragraphs>
  <Slides>60</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60</vt:i4>
      </vt:variant>
    </vt:vector>
  </HeadingPairs>
  <TitlesOfParts>
    <vt:vector size="71" baseType="lpstr">
      <vt:lpstr>Arial</vt:lpstr>
      <vt:lpstr>ArialMT</vt:lpstr>
      <vt:lpstr>Calibri</vt:lpstr>
      <vt:lpstr>Cambria Math</vt:lpstr>
      <vt:lpstr>Helvetica</vt:lpstr>
      <vt:lpstr>SymbolMT</vt:lpstr>
      <vt:lpstr>Times New Roman</vt:lpstr>
      <vt:lpstr>FDA_PP_Final</vt:lpstr>
      <vt:lpstr>2_Office Theme</vt:lpstr>
      <vt:lpstr>1_Office Theme</vt:lpstr>
      <vt:lpstr>1_FDA_PP_Final</vt:lpstr>
      <vt:lpstr>Use of Bayesian Hierarchical Models in the Presentation of Subgroup Analyses*</vt:lpstr>
      <vt:lpstr>Disclaimer</vt:lpstr>
      <vt:lpstr>Outline</vt:lpstr>
      <vt:lpstr>Drug Trials Snapshots</vt:lpstr>
      <vt:lpstr>FDASIA 2012 Section 907 </vt:lpstr>
      <vt:lpstr>FDA ACTION PLAN TO ENHANCE THE COLLECTION AND AVAILABILITY OF DEMOGRAPHIC SUBGROUP DATA</vt:lpstr>
      <vt:lpstr>Message from Margaret A. Hamburg, M.D., Commissioner of Food and Drugs (continue)</vt:lpstr>
      <vt:lpstr>Purpose of DTS</vt:lpstr>
      <vt:lpstr>Snapshots are not a PI </vt:lpstr>
      <vt:lpstr>Another difference between snapshots and package inserts </vt:lpstr>
      <vt:lpstr>Audience</vt:lpstr>
      <vt:lpstr>Heterogeneous Treatment Effects (HTE)</vt:lpstr>
      <vt:lpstr>Treatment effects vary across subgroups of a factor</vt:lpstr>
      <vt:lpstr>Conventional subgroup analysis (1 of 3)</vt:lpstr>
      <vt:lpstr>Conventional subgroup analysis (2 of 3)</vt:lpstr>
      <vt:lpstr>Conventional subgroup analysis (3 of 3)</vt:lpstr>
      <vt:lpstr>Recent Symposiums and Workshops co-sponsored by FDA on Heterogeneous Treatment Effects</vt:lpstr>
      <vt:lpstr>Some messages from the session</vt:lpstr>
      <vt:lpstr>Some Topics/Questions of interest</vt:lpstr>
      <vt:lpstr>Different Perspectives/ Frameworks</vt:lpstr>
      <vt:lpstr>Different subgroup analyses perspectives/frameworks </vt:lpstr>
      <vt:lpstr>Testing for differences in effects</vt:lpstr>
      <vt:lpstr>Estimating treatment effects across subgroups</vt:lpstr>
      <vt:lpstr>Story</vt:lpstr>
      <vt:lpstr>Introductory Paragraph from the Impact Story</vt:lpstr>
      <vt:lpstr>Treatment Decisions</vt:lpstr>
      <vt:lpstr>New Drug</vt:lpstr>
      <vt:lpstr>As Previous Experience Grows</vt:lpstr>
      <vt:lpstr>Shrinkage Estimation from Bayesian Hierarchical Models Works this Way</vt:lpstr>
      <vt:lpstr>How much shrinkage/borrowing</vt:lpstr>
      <vt:lpstr>Shrinkage Estimation</vt:lpstr>
      <vt:lpstr>What is Shrinkage Estimation?</vt:lpstr>
      <vt:lpstr>Amount of Borrowing</vt:lpstr>
      <vt:lpstr>Two components of variability in sample estimates across subgroups</vt:lpstr>
      <vt:lpstr>Purpose of Shrinkage Estimation</vt:lpstr>
      <vt:lpstr>Importance of shrinkage in estimation</vt:lpstr>
      <vt:lpstr>Model for Shrinkage Estimation</vt:lpstr>
      <vt:lpstr>Bayesian Hierarchical Models</vt:lpstr>
      <vt:lpstr>Hierarchical Models</vt:lpstr>
      <vt:lpstr>Linking</vt:lpstr>
      <vt:lpstr>Exchangeability – a starting point</vt:lpstr>
      <vt:lpstr>Common choice for a model</vt:lpstr>
      <vt:lpstr>Exchangeability</vt:lpstr>
      <vt:lpstr>Smallest Expected Mean Square Error</vt:lpstr>
      <vt:lpstr>Example</vt:lpstr>
      <vt:lpstr>LEADER trial</vt:lpstr>
      <vt:lpstr>Subgroup Analyses</vt:lpstr>
      <vt:lpstr>Modeling Assumptions</vt:lpstr>
      <vt:lpstr>Defines Joint Prior Distribution</vt:lpstr>
      <vt:lpstr>FDA Shrinkage Analysis</vt:lpstr>
      <vt:lpstr>FDA Shrinkage Analysis</vt:lpstr>
      <vt:lpstr>FDA Shrinkage Analysis</vt:lpstr>
      <vt:lpstr>Example - ACR20 response </vt:lpstr>
      <vt:lpstr>Bayesian hierarchical model assumptions</vt:lpstr>
      <vt:lpstr>PowerPoint Presentation</vt:lpstr>
      <vt:lpstr>Concluding Remarks</vt:lpstr>
      <vt:lpstr>Other models</vt:lpstr>
      <vt:lpstr>Let’s Do Things Better</vt:lpstr>
      <vt:lpstr>Chapter from a new 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Hierarchical Models When Evaluating Treatment Effects Across Subgroups</dc:title>
  <dc:creator>Rothmann, Mark D</dc:creator>
  <cp:lastModifiedBy>Rothmann, Mark D</cp:lastModifiedBy>
  <cp:revision>38</cp:revision>
  <dcterms:created xsi:type="dcterms:W3CDTF">2019-03-29T18:44:27Z</dcterms:created>
  <dcterms:modified xsi:type="dcterms:W3CDTF">2021-11-19T01:47:45Z</dcterms:modified>
</cp:coreProperties>
</file>