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420" r:id="rId5"/>
    <p:sldId id="348" r:id="rId6"/>
    <p:sldId id="421" r:id="rId7"/>
    <p:sldId id="445" r:id="rId8"/>
    <p:sldId id="422" r:id="rId9"/>
    <p:sldId id="437" r:id="rId10"/>
    <p:sldId id="439" r:id="rId11"/>
    <p:sldId id="438" r:id="rId12"/>
    <p:sldId id="440" r:id="rId13"/>
    <p:sldId id="441" r:id="rId14"/>
    <p:sldId id="442" r:id="rId15"/>
    <p:sldId id="443" r:id="rId16"/>
    <p:sldId id="444" r:id="rId17"/>
    <p:sldId id="446" r:id="rId18"/>
    <p:sldId id="447" r:id="rId19"/>
    <p:sldId id="461" r:id="rId20"/>
    <p:sldId id="458" r:id="rId21"/>
    <p:sldId id="459" r:id="rId22"/>
    <p:sldId id="460" r:id="rId23"/>
    <p:sldId id="462" r:id="rId24"/>
    <p:sldId id="466" r:id="rId25"/>
    <p:sldId id="467" r:id="rId26"/>
    <p:sldId id="468" r:id="rId27"/>
    <p:sldId id="474" r:id="rId28"/>
    <p:sldId id="478" r:id="rId29"/>
    <p:sldId id="471" r:id="rId30"/>
    <p:sldId id="475" r:id="rId31"/>
    <p:sldId id="476" r:id="rId32"/>
    <p:sldId id="477" r:id="rId33"/>
    <p:sldId id="454" r:id="rId34"/>
    <p:sldId id="436" r:id="rId35"/>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orient="horz" pos="2835" userDrawn="1">
          <p15:clr>
            <a:srgbClr val="A4A3A4"/>
          </p15:clr>
        </p15:guide>
        <p15:guide id="3" orient="horz" pos="864">
          <p15:clr>
            <a:srgbClr val="A4A3A4"/>
          </p15:clr>
        </p15:guide>
        <p15:guide id="4" pos="5472">
          <p15:clr>
            <a:srgbClr val="A4A3A4"/>
          </p15:clr>
        </p15:guide>
        <p15:guide id="5" pos="2937">
          <p15:clr>
            <a:srgbClr val="A4A3A4"/>
          </p15:clr>
        </p15:guide>
        <p15:guide id="6" pos="288">
          <p15:clr>
            <a:srgbClr val="A4A3A4"/>
          </p15:clr>
        </p15:guide>
        <p15:guide id="7" pos="2824"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Marius" initials="TM" lastIdx="1" clrIdx="0">
    <p:extLst>
      <p:ext uri="{19B8F6BF-5375-455C-9EA6-DF929625EA0E}">
        <p15:presenceInfo xmlns:p15="http://schemas.microsoft.com/office/powerpoint/2012/main" userId="S-1-5-21-329068152-854245398-839522115-15584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ABFDC"/>
    <a:srgbClr val="5291DD"/>
    <a:srgbClr val="0237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126"/>
  </p:normalViewPr>
  <p:slideViewPr>
    <p:cSldViewPr showGuides="1">
      <p:cViewPr varScale="1">
        <p:scale>
          <a:sx n="107" d="100"/>
          <a:sy n="107" d="100"/>
        </p:scale>
        <p:origin x="120" y="264"/>
      </p:cViewPr>
      <p:guideLst>
        <p:guide orient="horz" pos="214"/>
        <p:guide orient="horz" pos="2835"/>
        <p:guide orient="horz" pos="864"/>
        <p:guide pos="5472"/>
        <p:guide pos="2937"/>
        <p:guide pos="288"/>
        <p:guide pos="282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65" d="100"/>
          <a:sy n="165" d="100"/>
        </p:scale>
        <p:origin x="4104" y="19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midli, Heinz" userId="8162bf8b-1fa7-4be5-8f81-b2a002acd536" providerId="ADAL" clId="{9075D509-EE84-488A-A439-93CDE280CDE4}"/>
    <pc:docChg chg="custSel delSld modSld">
      <pc:chgData name="Schmidli, Heinz" userId="8162bf8b-1fa7-4be5-8f81-b2a002acd536" providerId="ADAL" clId="{9075D509-EE84-488A-A439-93CDE280CDE4}" dt="2021-12-07T08:41:12.436" v="484" actId="20577"/>
      <pc:docMkLst>
        <pc:docMk/>
      </pc:docMkLst>
      <pc:sldChg chg="modSp mod">
        <pc:chgData name="Schmidli, Heinz" userId="8162bf8b-1fa7-4be5-8f81-b2a002acd536" providerId="ADAL" clId="{9075D509-EE84-488A-A439-93CDE280CDE4}" dt="2021-11-29T09:33:16.770" v="203" actId="20577"/>
        <pc:sldMkLst>
          <pc:docMk/>
          <pc:sldMk cId="391943920" sldId="420"/>
        </pc:sldMkLst>
        <pc:spChg chg="mod">
          <ac:chgData name="Schmidli, Heinz" userId="8162bf8b-1fa7-4be5-8f81-b2a002acd536" providerId="ADAL" clId="{9075D509-EE84-488A-A439-93CDE280CDE4}" dt="2021-11-29T09:31:59.738" v="137" actId="20577"/>
          <ac:spMkLst>
            <pc:docMk/>
            <pc:sldMk cId="391943920" sldId="420"/>
            <ac:spMk id="3" creationId="{00000000-0000-0000-0000-000000000000}"/>
          </ac:spMkLst>
        </pc:spChg>
        <pc:spChg chg="mod">
          <ac:chgData name="Schmidli, Heinz" userId="8162bf8b-1fa7-4be5-8f81-b2a002acd536" providerId="ADAL" clId="{9075D509-EE84-488A-A439-93CDE280CDE4}" dt="2021-11-29T09:33:16.770" v="203" actId="20577"/>
          <ac:spMkLst>
            <pc:docMk/>
            <pc:sldMk cId="391943920" sldId="420"/>
            <ac:spMk id="4" creationId="{00000000-0000-0000-0000-000000000000}"/>
          </ac:spMkLst>
        </pc:spChg>
        <pc:spChg chg="mod">
          <ac:chgData name="Schmidli, Heinz" userId="8162bf8b-1fa7-4be5-8f81-b2a002acd536" providerId="ADAL" clId="{9075D509-EE84-488A-A439-93CDE280CDE4}" dt="2021-11-29T09:30:55.528" v="96" actId="20577"/>
          <ac:spMkLst>
            <pc:docMk/>
            <pc:sldMk cId="391943920" sldId="420"/>
            <ac:spMk id="16" creationId="{00000000-0000-0000-0000-000000000000}"/>
          </ac:spMkLst>
        </pc:spChg>
      </pc:sldChg>
      <pc:sldChg chg="modSp mod">
        <pc:chgData name="Schmidli, Heinz" userId="8162bf8b-1fa7-4be5-8f81-b2a002acd536" providerId="ADAL" clId="{9075D509-EE84-488A-A439-93CDE280CDE4}" dt="2021-11-29T09:33:57.648" v="218" actId="20577"/>
        <pc:sldMkLst>
          <pc:docMk/>
          <pc:sldMk cId="2179380112" sldId="421"/>
        </pc:sldMkLst>
        <pc:spChg chg="mod">
          <ac:chgData name="Schmidli, Heinz" userId="8162bf8b-1fa7-4be5-8f81-b2a002acd536" providerId="ADAL" clId="{9075D509-EE84-488A-A439-93CDE280CDE4}" dt="2021-11-29T09:33:57.648" v="218" actId="20577"/>
          <ac:spMkLst>
            <pc:docMk/>
            <pc:sldMk cId="2179380112" sldId="421"/>
            <ac:spMk id="3" creationId="{00000000-0000-0000-0000-000000000000}"/>
          </ac:spMkLst>
        </pc:spChg>
      </pc:sldChg>
      <pc:sldChg chg="modSp mod">
        <pc:chgData name="Schmidli, Heinz" userId="8162bf8b-1fa7-4be5-8f81-b2a002acd536" providerId="ADAL" clId="{9075D509-EE84-488A-A439-93CDE280CDE4}" dt="2021-12-07T08:38:16.572" v="416" actId="27636"/>
        <pc:sldMkLst>
          <pc:docMk/>
          <pc:sldMk cId="3467669526" sldId="436"/>
        </pc:sldMkLst>
        <pc:spChg chg="mod">
          <ac:chgData name="Schmidli, Heinz" userId="8162bf8b-1fa7-4be5-8f81-b2a002acd536" providerId="ADAL" clId="{9075D509-EE84-488A-A439-93CDE280CDE4}" dt="2021-12-07T08:38:16.572" v="416" actId="27636"/>
          <ac:spMkLst>
            <pc:docMk/>
            <pc:sldMk cId="3467669526" sldId="436"/>
            <ac:spMk id="3" creationId="{00000000-0000-0000-0000-000000000000}"/>
          </ac:spMkLst>
        </pc:spChg>
      </pc:sldChg>
      <pc:sldChg chg="modSp mod">
        <pc:chgData name="Schmidli, Heinz" userId="8162bf8b-1fa7-4be5-8f81-b2a002acd536" providerId="ADAL" clId="{9075D509-EE84-488A-A439-93CDE280CDE4}" dt="2021-12-07T08:41:12.436" v="484" actId="20577"/>
        <pc:sldMkLst>
          <pc:docMk/>
          <pc:sldMk cId="3528522531" sldId="445"/>
        </pc:sldMkLst>
        <pc:spChg chg="mod">
          <ac:chgData name="Schmidli, Heinz" userId="8162bf8b-1fa7-4be5-8f81-b2a002acd536" providerId="ADAL" clId="{9075D509-EE84-488A-A439-93CDE280CDE4}" dt="2021-12-07T08:41:12.436" v="484" actId="20577"/>
          <ac:spMkLst>
            <pc:docMk/>
            <pc:sldMk cId="3528522531" sldId="445"/>
            <ac:spMk id="3" creationId="{00000000-0000-0000-0000-000000000000}"/>
          </ac:spMkLst>
        </pc:spChg>
      </pc:sldChg>
      <pc:sldChg chg="modSp mod">
        <pc:chgData name="Schmidli, Heinz" userId="8162bf8b-1fa7-4be5-8f81-b2a002acd536" providerId="ADAL" clId="{9075D509-EE84-488A-A439-93CDE280CDE4}" dt="2021-12-07T08:38:44.823" v="418" actId="20577"/>
        <pc:sldMkLst>
          <pc:docMk/>
          <pc:sldMk cId="2371858511" sldId="446"/>
        </pc:sldMkLst>
        <pc:spChg chg="mod">
          <ac:chgData name="Schmidli, Heinz" userId="8162bf8b-1fa7-4be5-8f81-b2a002acd536" providerId="ADAL" clId="{9075D509-EE84-488A-A439-93CDE280CDE4}" dt="2021-12-07T08:38:44.823" v="418" actId="20577"/>
          <ac:spMkLst>
            <pc:docMk/>
            <pc:sldMk cId="2371858511" sldId="446"/>
            <ac:spMk id="2" creationId="{00000000-0000-0000-0000-000000000000}"/>
          </ac:spMkLst>
        </pc:spChg>
      </pc:sldChg>
      <pc:sldChg chg="modSp mod">
        <pc:chgData name="Schmidli, Heinz" userId="8162bf8b-1fa7-4be5-8f81-b2a002acd536" providerId="ADAL" clId="{9075D509-EE84-488A-A439-93CDE280CDE4}" dt="2021-11-29T09:39:50.091" v="346" actId="20577"/>
        <pc:sldMkLst>
          <pc:docMk/>
          <pc:sldMk cId="2074509367" sldId="448"/>
        </pc:sldMkLst>
        <pc:spChg chg="mod">
          <ac:chgData name="Schmidli, Heinz" userId="8162bf8b-1fa7-4be5-8f81-b2a002acd536" providerId="ADAL" clId="{9075D509-EE84-488A-A439-93CDE280CDE4}" dt="2021-11-29T09:39:50.091" v="346" actId="20577"/>
          <ac:spMkLst>
            <pc:docMk/>
            <pc:sldMk cId="2074509367" sldId="448"/>
            <ac:spMk id="2" creationId="{00000000-0000-0000-0000-000000000000}"/>
          </ac:spMkLst>
        </pc:spChg>
        <pc:spChg chg="mod">
          <ac:chgData name="Schmidli, Heinz" userId="8162bf8b-1fa7-4be5-8f81-b2a002acd536" providerId="ADAL" clId="{9075D509-EE84-488A-A439-93CDE280CDE4}" dt="2021-11-29T09:39:33.798" v="334" actId="20577"/>
          <ac:spMkLst>
            <pc:docMk/>
            <pc:sldMk cId="2074509367" sldId="448"/>
            <ac:spMk id="5" creationId="{00000000-0000-0000-0000-000000000000}"/>
          </ac:spMkLst>
        </pc:spChg>
      </pc:sldChg>
      <pc:sldChg chg="del">
        <pc:chgData name="Schmidli, Heinz" userId="8162bf8b-1fa7-4be5-8f81-b2a002acd536" providerId="ADAL" clId="{9075D509-EE84-488A-A439-93CDE280CDE4}" dt="2021-11-29T09:39:54.253" v="347" actId="47"/>
        <pc:sldMkLst>
          <pc:docMk/>
          <pc:sldMk cId="1646909923" sldId="449"/>
        </pc:sldMkLst>
      </pc:sldChg>
      <pc:sldChg chg="del">
        <pc:chgData name="Schmidli, Heinz" userId="8162bf8b-1fa7-4be5-8f81-b2a002acd536" providerId="ADAL" clId="{9075D509-EE84-488A-A439-93CDE280CDE4}" dt="2021-11-29T09:39:56.893" v="348" actId="47"/>
        <pc:sldMkLst>
          <pc:docMk/>
          <pc:sldMk cId="342803847" sldId="450"/>
        </pc:sldMkLst>
      </pc:sldChg>
      <pc:sldChg chg="del">
        <pc:chgData name="Schmidli, Heinz" userId="8162bf8b-1fa7-4be5-8f81-b2a002acd536" providerId="ADAL" clId="{9075D509-EE84-488A-A439-93CDE280CDE4}" dt="2021-11-29T09:39:58.411" v="349" actId="47"/>
        <pc:sldMkLst>
          <pc:docMk/>
          <pc:sldMk cId="2997500988" sldId="451"/>
        </pc:sldMkLst>
      </pc:sldChg>
      <pc:sldChg chg="del">
        <pc:chgData name="Schmidli, Heinz" userId="8162bf8b-1fa7-4be5-8f81-b2a002acd536" providerId="ADAL" clId="{9075D509-EE84-488A-A439-93CDE280CDE4}" dt="2021-11-29T09:40:00.102" v="350" actId="47"/>
        <pc:sldMkLst>
          <pc:docMk/>
          <pc:sldMk cId="1678176906" sldId="452"/>
        </pc:sldMkLst>
      </pc:sldChg>
      <pc:sldChg chg="del">
        <pc:chgData name="Schmidli, Heinz" userId="8162bf8b-1fa7-4be5-8f81-b2a002acd536" providerId="ADAL" clId="{9075D509-EE84-488A-A439-93CDE280CDE4}" dt="2021-11-29T09:40:02.173" v="351" actId="47"/>
        <pc:sldMkLst>
          <pc:docMk/>
          <pc:sldMk cId="3953494851" sldId="453"/>
        </pc:sldMkLst>
      </pc:sldChg>
      <pc:sldChg chg="modSp mod">
        <pc:chgData name="Schmidli, Heinz" userId="8162bf8b-1fa7-4be5-8f81-b2a002acd536" providerId="ADAL" clId="{9075D509-EE84-488A-A439-93CDE280CDE4}" dt="2021-11-29T09:40:09.305" v="354" actId="20577"/>
        <pc:sldMkLst>
          <pc:docMk/>
          <pc:sldMk cId="51507851" sldId="454"/>
        </pc:sldMkLst>
        <pc:spChg chg="mod">
          <ac:chgData name="Schmidli, Heinz" userId="8162bf8b-1fa7-4be5-8f81-b2a002acd536" providerId="ADAL" clId="{9075D509-EE84-488A-A439-93CDE280CDE4}" dt="2021-11-29T09:40:09.305" v="354" actId="20577"/>
          <ac:spMkLst>
            <pc:docMk/>
            <pc:sldMk cId="51507851" sldId="454"/>
            <ac:spMk id="2" creationId="{00000000-0000-0000-0000-000000000000}"/>
          </ac:spMkLst>
        </pc:spChg>
      </pc:sldChg>
    </pc:docChg>
  </pc:docChgLst>
  <pc:docChgLst>
    <pc:chgData name="Schmidli, Heinz" userId="8162bf8b-1fa7-4be5-8f81-b2a002acd536" providerId="ADAL" clId="{3F7D9A04-E6CC-473E-98AF-37141938D349}"/>
    <pc:docChg chg="undo custSel modSld">
      <pc:chgData name="Schmidli, Heinz" userId="8162bf8b-1fa7-4be5-8f81-b2a002acd536" providerId="ADAL" clId="{3F7D9A04-E6CC-473E-98AF-37141938D349}" dt="2022-01-10T09:12:03.958" v="472" actId="20577"/>
      <pc:docMkLst>
        <pc:docMk/>
      </pc:docMkLst>
      <pc:sldChg chg="modSp mod">
        <pc:chgData name="Schmidli, Heinz" userId="8162bf8b-1fa7-4be5-8f81-b2a002acd536" providerId="ADAL" clId="{3F7D9A04-E6CC-473E-98AF-37141938D349}" dt="2021-12-17T14:25:51.982" v="179" actId="20577"/>
        <pc:sldMkLst>
          <pc:docMk/>
          <pc:sldMk cId="3467669526" sldId="436"/>
        </pc:sldMkLst>
        <pc:spChg chg="mod">
          <ac:chgData name="Schmidli, Heinz" userId="8162bf8b-1fa7-4be5-8f81-b2a002acd536" providerId="ADAL" clId="{3F7D9A04-E6CC-473E-98AF-37141938D349}" dt="2021-12-17T14:25:51.982" v="179" actId="20577"/>
          <ac:spMkLst>
            <pc:docMk/>
            <pc:sldMk cId="3467669526" sldId="436"/>
            <ac:spMk id="3" creationId="{00000000-0000-0000-0000-000000000000}"/>
          </ac:spMkLst>
        </pc:spChg>
      </pc:sldChg>
      <pc:sldChg chg="addSp delSp modSp mod">
        <pc:chgData name="Schmidli, Heinz" userId="8162bf8b-1fa7-4be5-8f81-b2a002acd536" providerId="ADAL" clId="{3F7D9A04-E6CC-473E-98AF-37141938D349}" dt="2022-01-10T08:50:20.998" v="353" actId="1076"/>
        <pc:sldMkLst>
          <pc:docMk/>
          <pc:sldMk cId="1456514466" sldId="437"/>
        </pc:sldMkLst>
        <pc:spChg chg="add del mod">
          <ac:chgData name="Schmidli, Heinz" userId="8162bf8b-1fa7-4be5-8f81-b2a002acd536" providerId="ADAL" clId="{3F7D9A04-E6CC-473E-98AF-37141938D349}" dt="2022-01-10T08:50:20.998" v="353" actId="1076"/>
          <ac:spMkLst>
            <pc:docMk/>
            <pc:sldMk cId="1456514466" sldId="437"/>
            <ac:spMk id="11" creationId="{754BDEDB-1151-4E3C-8B0B-392EF4644EC0}"/>
          </ac:spMkLst>
        </pc:spChg>
        <pc:spChg chg="mod">
          <ac:chgData name="Schmidli, Heinz" userId="8162bf8b-1fa7-4be5-8f81-b2a002acd536" providerId="ADAL" clId="{3F7D9A04-E6CC-473E-98AF-37141938D349}" dt="2022-01-10T08:50:09.929" v="352" actId="1076"/>
          <ac:spMkLst>
            <pc:docMk/>
            <pc:sldMk cId="1456514466" sldId="437"/>
            <ac:spMk id="26" creationId="{00000000-0000-0000-0000-000000000000}"/>
          </ac:spMkLst>
        </pc:spChg>
      </pc:sldChg>
      <pc:sldChg chg="modSp mod">
        <pc:chgData name="Schmidli, Heinz" userId="8162bf8b-1fa7-4be5-8f81-b2a002acd536" providerId="ADAL" clId="{3F7D9A04-E6CC-473E-98AF-37141938D349}" dt="2022-01-10T08:59:06.110" v="367" actId="947"/>
        <pc:sldMkLst>
          <pc:docMk/>
          <pc:sldMk cId="3662386731" sldId="440"/>
        </pc:sldMkLst>
        <pc:spChg chg="mod">
          <ac:chgData name="Schmidli, Heinz" userId="8162bf8b-1fa7-4be5-8f81-b2a002acd536" providerId="ADAL" clId="{3F7D9A04-E6CC-473E-98AF-37141938D349}" dt="2022-01-10T08:59:06.110" v="367" actId="947"/>
          <ac:spMkLst>
            <pc:docMk/>
            <pc:sldMk cId="3662386731" sldId="440"/>
            <ac:spMk id="11" creationId="{00000000-0000-0000-0000-000000000000}"/>
          </ac:spMkLst>
        </pc:spChg>
      </pc:sldChg>
      <pc:sldChg chg="modSp mod">
        <pc:chgData name="Schmidli, Heinz" userId="8162bf8b-1fa7-4be5-8f81-b2a002acd536" providerId="ADAL" clId="{3F7D9A04-E6CC-473E-98AF-37141938D349}" dt="2021-12-16T08:07:04.405" v="27" actId="20577"/>
        <pc:sldMkLst>
          <pc:docMk/>
          <pc:sldMk cId="2476529890" sldId="441"/>
        </pc:sldMkLst>
        <pc:spChg chg="mod">
          <ac:chgData name="Schmidli, Heinz" userId="8162bf8b-1fa7-4be5-8f81-b2a002acd536" providerId="ADAL" clId="{3F7D9A04-E6CC-473E-98AF-37141938D349}" dt="2021-12-16T08:07:04.405" v="27" actId="20577"/>
          <ac:spMkLst>
            <pc:docMk/>
            <pc:sldMk cId="2476529890" sldId="441"/>
            <ac:spMk id="11" creationId="{00000000-0000-0000-0000-000000000000}"/>
          </ac:spMkLst>
        </pc:spChg>
      </pc:sldChg>
      <pc:sldChg chg="modSp mod">
        <pc:chgData name="Schmidli, Heinz" userId="8162bf8b-1fa7-4be5-8f81-b2a002acd536" providerId="ADAL" clId="{3F7D9A04-E6CC-473E-98AF-37141938D349}" dt="2022-01-10T08:59:55.658" v="374" actId="20577"/>
        <pc:sldMkLst>
          <pc:docMk/>
          <pc:sldMk cId="3778008778" sldId="442"/>
        </pc:sldMkLst>
        <pc:spChg chg="mod">
          <ac:chgData name="Schmidli, Heinz" userId="8162bf8b-1fa7-4be5-8f81-b2a002acd536" providerId="ADAL" clId="{3F7D9A04-E6CC-473E-98AF-37141938D349}" dt="2022-01-10T08:59:55.658" v="374" actId="20577"/>
          <ac:spMkLst>
            <pc:docMk/>
            <pc:sldMk cId="3778008778" sldId="442"/>
            <ac:spMk id="2" creationId="{00000000-0000-0000-0000-000000000000}"/>
          </ac:spMkLst>
        </pc:spChg>
      </pc:sldChg>
      <pc:sldChg chg="modSp mod delCm">
        <pc:chgData name="Schmidli, Heinz" userId="8162bf8b-1fa7-4be5-8f81-b2a002acd536" providerId="ADAL" clId="{3F7D9A04-E6CC-473E-98AF-37141938D349}" dt="2021-12-16T07:54:13.423" v="10" actId="1592"/>
        <pc:sldMkLst>
          <pc:docMk/>
          <pc:sldMk cId="3528522531" sldId="445"/>
        </pc:sldMkLst>
        <pc:spChg chg="mod">
          <ac:chgData name="Schmidli, Heinz" userId="8162bf8b-1fa7-4be5-8f81-b2a002acd536" providerId="ADAL" clId="{3F7D9A04-E6CC-473E-98AF-37141938D349}" dt="2021-12-16T07:54:00.811" v="9" actId="20577"/>
          <ac:spMkLst>
            <pc:docMk/>
            <pc:sldMk cId="3528522531" sldId="445"/>
            <ac:spMk id="3" creationId="{00000000-0000-0000-0000-000000000000}"/>
          </ac:spMkLst>
        </pc:spChg>
      </pc:sldChg>
      <pc:sldChg chg="modSp mod">
        <pc:chgData name="Schmidli, Heinz" userId="8162bf8b-1fa7-4be5-8f81-b2a002acd536" providerId="ADAL" clId="{3F7D9A04-E6CC-473E-98AF-37141938D349}" dt="2022-01-10T09:06:23.247" v="390" actId="20577"/>
        <pc:sldMkLst>
          <pc:docMk/>
          <pc:sldMk cId="2371858511" sldId="446"/>
        </pc:sldMkLst>
        <pc:spChg chg="mod">
          <ac:chgData name="Schmidli, Heinz" userId="8162bf8b-1fa7-4be5-8f81-b2a002acd536" providerId="ADAL" clId="{3F7D9A04-E6CC-473E-98AF-37141938D349}" dt="2022-01-10T09:06:23.247" v="390" actId="20577"/>
          <ac:spMkLst>
            <pc:docMk/>
            <pc:sldMk cId="2371858511" sldId="446"/>
            <ac:spMk id="2" creationId="{00000000-0000-0000-0000-000000000000}"/>
          </ac:spMkLst>
        </pc:spChg>
      </pc:sldChg>
      <pc:sldChg chg="modSp mod">
        <pc:chgData name="Schmidli, Heinz" userId="8162bf8b-1fa7-4be5-8f81-b2a002acd536" providerId="ADAL" clId="{3F7D9A04-E6CC-473E-98AF-37141938D349}" dt="2022-01-10T09:08:00.014" v="391" actId="14100"/>
        <pc:sldMkLst>
          <pc:docMk/>
          <pc:sldMk cId="3252192077" sldId="447"/>
        </pc:sldMkLst>
        <pc:picChg chg="mod">
          <ac:chgData name="Schmidli, Heinz" userId="8162bf8b-1fa7-4be5-8f81-b2a002acd536" providerId="ADAL" clId="{3F7D9A04-E6CC-473E-98AF-37141938D349}" dt="2022-01-10T09:08:00.014" v="391" actId="14100"/>
          <ac:picMkLst>
            <pc:docMk/>
            <pc:sldMk cId="3252192077" sldId="447"/>
            <ac:picMk id="9" creationId="{00000000-0000-0000-0000-000000000000}"/>
          </ac:picMkLst>
        </pc:picChg>
      </pc:sldChg>
      <pc:sldChg chg="modSp mod">
        <pc:chgData name="Schmidli, Heinz" userId="8162bf8b-1fa7-4be5-8f81-b2a002acd536" providerId="ADAL" clId="{3F7D9A04-E6CC-473E-98AF-37141938D349}" dt="2022-01-10T09:08:15.307" v="397" actId="20577"/>
        <pc:sldMkLst>
          <pc:docMk/>
          <pc:sldMk cId="2747353734" sldId="458"/>
        </pc:sldMkLst>
        <pc:spChg chg="mod">
          <ac:chgData name="Schmidli, Heinz" userId="8162bf8b-1fa7-4be5-8f81-b2a002acd536" providerId="ADAL" clId="{3F7D9A04-E6CC-473E-98AF-37141938D349}" dt="2022-01-10T09:08:15.307" v="397" actId="20577"/>
          <ac:spMkLst>
            <pc:docMk/>
            <pc:sldMk cId="2747353734" sldId="458"/>
            <ac:spMk id="4" creationId="{F5F6D299-4D25-4A39-A95E-B008B963073B}"/>
          </ac:spMkLst>
        </pc:spChg>
      </pc:sldChg>
      <pc:sldChg chg="modSp mod">
        <pc:chgData name="Schmidli, Heinz" userId="8162bf8b-1fa7-4be5-8f81-b2a002acd536" providerId="ADAL" clId="{3F7D9A04-E6CC-473E-98AF-37141938D349}" dt="2022-01-10T09:08:38.804" v="408" actId="20577"/>
        <pc:sldMkLst>
          <pc:docMk/>
          <pc:sldMk cId="1690364157" sldId="460"/>
        </pc:sldMkLst>
        <pc:spChg chg="mod">
          <ac:chgData name="Schmidli, Heinz" userId="8162bf8b-1fa7-4be5-8f81-b2a002acd536" providerId="ADAL" clId="{3F7D9A04-E6CC-473E-98AF-37141938D349}" dt="2022-01-10T09:08:38.804" v="408" actId="20577"/>
          <ac:spMkLst>
            <pc:docMk/>
            <pc:sldMk cId="1690364157" sldId="460"/>
            <ac:spMk id="5" creationId="{00000000-0000-0000-0000-000000000000}"/>
          </ac:spMkLst>
        </pc:spChg>
      </pc:sldChg>
      <pc:sldChg chg="modSp mod">
        <pc:chgData name="Schmidli, Heinz" userId="8162bf8b-1fa7-4be5-8f81-b2a002acd536" providerId="ADAL" clId="{3F7D9A04-E6CC-473E-98AF-37141938D349}" dt="2022-01-10T09:08:52.008" v="414" actId="20577"/>
        <pc:sldMkLst>
          <pc:docMk/>
          <pc:sldMk cId="3251237583" sldId="462"/>
        </pc:sldMkLst>
        <pc:spChg chg="mod">
          <ac:chgData name="Schmidli, Heinz" userId="8162bf8b-1fa7-4be5-8f81-b2a002acd536" providerId="ADAL" clId="{3F7D9A04-E6CC-473E-98AF-37141938D349}" dt="2022-01-10T09:08:52.008" v="414" actId="20577"/>
          <ac:spMkLst>
            <pc:docMk/>
            <pc:sldMk cId="3251237583" sldId="462"/>
            <ac:spMk id="4" creationId="{F5F6D299-4D25-4A39-A95E-B008B963073B}"/>
          </ac:spMkLst>
        </pc:spChg>
      </pc:sldChg>
      <pc:sldChg chg="modSp mod">
        <pc:chgData name="Schmidli, Heinz" userId="8162bf8b-1fa7-4be5-8f81-b2a002acd536" providerId="ADAL" clId="{3F7D9A04-E6CC-473E-98AF-37141938D349}" dt="2022-01-10T09:08:59.505" v="420" actId="20577"/>
        <pc:sldMkLst>
          <pc:docMk/>
          <pc:sldMk cId="2790505279" sldId="466"/>
        </pc:sldMkLst>
        <pc:spChg chg="mod">
          <ac:chgData name="Schmidli, Heinz" userId="8162bf8b-1fa7-4be5-8f81-b2a002acd536" providerId="ADAL" clId="{3F7D9A04-E6CC-473E-98AF-37141938D349}" dt="2022-01-10T09:08:59.505" v="420" actId="20577"/>
          <ac:spMkLst>
            <pc:docMk/>
            <pc:sldMk cId="2790505279" sldId="466"/>
            <ac:spMk id="3" creationId="{00000000-0000-0000-0000-000000000000}"/>
          </ac:spMkLst>
        </pc:spChg>
      </pc:sldChg>
      <pc:sldChg chg="modSp mod">
        <pc:chgData name="Schmidli, Heinz" userId="8162bf8b-1fa7-4be5-8f81-b2a002acd536" providerId="ADAL" clId="{3F7D9A04-E6CC-473E-98AF-37141938D349}" dt="2022-01-10T09:09:10.584" v="426" actId="20577"/>
        <pc:sldMkLst>
          <pc:docMk/>
          <pc:sldMk cId="602187462" sldId="467"/>
        </pc:sldMkLst>
        <pc:spChg chg="mod">
          <ac:chgData name="Schmidli, Heinz" userId="8162bf8b-1fa7-4be5-8f81-b2a002acd536" providerId="ADAL" clId="{3F7D9A04-E6CC-473E-98AF-37141938D349}" dt="2022-01-10T09:09:10.584" v="426" actId="20577"/>
          <ac:spMkLst>
            <pc:docMk/>
            <pc:sldMk cId="602187462" sldId="467"/>
            <ac:spMk id="3" creationId="{00000000-0000-0000-0000-000000000000}"/>
          </ac:spMkLst>
        </pc:spChg>
      </pc:sldChg>
      <pc:sldChg chg="modSp mod">
        <pc:chgData name="Schmidli, Heinz" userId="8162bf8b-1fa7-4be5-8f81-b2a002acd536" providerId="ADAL" clId="{3F7D9A04-E6CC-473E-98AF-37141938D349}" dt="2022-01-10T09:09:23.514" v="428" actId="1076"/>
        <pc:sldMkLst>
          <pc:docMk/>
          <pc:sldMk cId="3720187950" sldId="468"/>
        </pc:sldMkLst>
        <pc:spChg chg="mod">
          <ac:chgData name="Schmidli, Heinz" userId="8162bf8b-1fa7-4be5-8f81-b2a002acd536" providerId="ADAL" clId="{3F7D9A04-E6CC-473E-98AF-37141938D349}" dt="2022-01-10T09:09:23.514" v="428" actId="1076"/>
          <ac:spMkLst>
            <pc:docMk/>
            <pc:sldMk cId="3720187950" sldId="468"/>
            <ac:spMk id="9" creationId="{00000000-0000-0000-0000-000000000000}"/>
          </ac:spMkLst>
        </pc:spChg>
      </pc:sldChg>
      <pc:sldChg chg="modSp mod">
        <pc:chgData name="Schmidli, Heinz" userId="8162bf8b-1fa7-4be5-8f81-b2a002acd536" providerId="ADAL" clId="{3F7D9A04-E6CC-473E-98AF-37141938D349}" dt="2022-01-10T09:12:03.958" v="472" actId="20577"/>
        <pc:sldMkLst>
          <pc:docMk/>
          <pc:sldMk cId="679711681" sldId="471"/>
        </pc:sldMkLst>
        <pc:spChg chg="mod">
          <ac:chgData name="Schmidli, Heinz" userId="8162bf8b-1fa7-4be5-8f81-b2a002acd536" providerId="ADAL" clId="{3F7D9A04-E6CC-473E-98AF-37141938D349}" dt="2022-01-10T09:12:03.958" v="472" actId="20577"/>
          <ac:spMkLst>
            <pc:docMk/>
            <pc:sldMk cId="679711681" sldId="471"/>
            <ac:spMk id="4" creationId="{00000000-0000-0000-0000-000000000000}"/>
          </ac:spMkLst>
        </pc:spChg>
        <pc:spChg chg="mod">
          <ac:chgData name="Schmidli, Heinz" userId="8162bf8b-1fa7-4be5-8f81-b2a002acd536" providerId="ADAL" clId="{3F7D9A04-E6CC-473E-98AF-37141938D349}" dt="2022-01-10T09:10:43.831" v="448" actId="20577"/>
          <ac:spMkLst>
            <pc:docMk/>
            <pc:sldMk cId="679711681" sldId="471"/>
            <ac:spMk id="6" creationId="{00000000-0000-0000-0000-000000000000}"/>
          </ac:spMkLst>
        </pc:spChg>
      </pc:sldChg>
      <pc:sldChg chg="modSp mod">
        <pc:chgData name="Schmidli, Heinz" userId="8162bf8b-1fa7-4be5-8f81-b2a002acd536" providerId="ADAL" clId="{3F7D9A04-E6CC-473E-98AF-37141938D349}" dt="2022-01-10T09:09:29.254" v="434" actId="20577"/>
        <pc:sldMkLst>
          <pc:docMk/>
          <pc:sldMk cId="932439033" sldId="474"/>
        </pc:sldMkLst>
        <pc:spChg chg="mod">
          <ac:chgData name="Schmidli, Heinz" userId="8162bf8b-1fa7-4be5-8f81-b2a002acd536" providerId="ADAL" clId="{3F7D9A04-E6CC-473E-98AF-37141938D349}" dt="2022-01-10T09:09:29.254" v="434" actId="20577"/>
          <ac:spMkLst>
            <pc:docMk/>
            <pc:sldMk cId="932439033" sldId="474"/>
            <ac:spMk id="4" creationId="{00000000-0000-0000-0000-000000000000}"/>
          </ac:spMkLst>
        </pc:spChg>
      </pc:sldChg>
      <pc:sldChg chg="modSp mod">
        <pc:chgData name="Schmidli, Heinz" userId="8162bf8b-1fa7-4be5-8f81-b2a002acd536" providerId="ADAL" clId="{3F7D9A04-E6CC-473E-98AF-37141938D349}" dt="2022-01-10T09:11:18.988" v="466" actId="20577"/>
        <pc:sldMkLst>
          <pc:docMk/>
          <pc:sldMk cId="3340229519" sldId="475"/>
        </pc:sldMkLst>
        <pc:spChg chg="mod">
          <ac:chgData name="Schmidli, Heinz" userId="8162bf8b-1fa7-4be5-8f81-b2a002acd536" providerId="ADAL" clId="{3F7D9A04-E6CC-473E-98AF-37141938D349}" dt="2022-01-10T09:11:18.988" v="466" actId="20577"/>
          <ac:spMkLst>
            <pc:docMk/>
            <pc:sldMk cId="3340229519" sldId="475"/>
            <ac:spMk id="4" creationId="{00000000-0000-0000-0000-000000000000}"/>
          </ac:spMkLst>
        </pc:spChg>
      </pc:sldChg>
      <pc:sldChg chg="modSp mod">
        <pc:chgData name="Schmidli, Heinz" userId="8162bf8b-1fa7-4be5-8f81-b2a002acd536" providerId="ADAL" clId="{3F7D9A04-E6CC-473E-98AF-37141938D349}" dt="2022-01-10T09:10:52.094" v="454" actId="20577"/>
        <pc:sldMkLst>
          <pc:docMk/>
          <pc:sldMk cId="3420566808" sldId="476"/>
        </pc:sldMkLst>
        <pc:spChg chg="mod">
          <ac:chgData name="Schmidli, Heinz" userId="8162bf8b-1fa7-4be5-8f81-b2a002acd536" providerId="ADAL" clId="{3F7D9A04-E6CC-473E-98AF-37141938D349}" dt="2022-01-10T09:10:52.094" v="454" actId="20577"/>
          <ac:spMkLst>
            <pc:docMk/>
            <pc:sldMk cId="3420566808" sldId="476"/>
            <ac:spMk id="4" creationId="{00000000-0000-0000-0000-000000000000}"/>
          </ac:spMkLst>
        </pc:spChg>
      </pc:sldChg>
      <pc:sldChg chg="modSp mod">
        <pc:chgData name="Schmidli, Heinz" userId="8162bf8b-1fa7-4be5-8f81-b2a002acd536" providerId="ADAL" clId="{3F7D9A04-E6CC-473E-98AF-37141938D349}" dt="2022-01-10T09:10:57.541" v="460" actId="20577"/>
        <pc:sldMkLst>
          <pc:docMk/>
          <pc:sldMk cId="3397050848" sldId="477"/>
        </pc:sldMkLst>
        <pc:spChg chg="mod">
          <ac:chgData name="Schmidli, Heinz" userId="8162bf8b-1fa7-4be5-8f81-b2a002acd536" providerId="ADAL" clId="{3F7D9A04-E6CC-473E-98AF-37141938D349}" dt="2022-01-10T09:10:57.541" v="460" actId="20577"/>
          <ac:spMkLst>
            <pc:docMk/>
            <pc:sldMk cId="3397050848" sldId="477"/>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latin typeface="Arial" charset="0"/>
            </a:endParaRP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1BB60FF-ACF0-5A4A-9C79-4881E6B16567}" type="datetimeFigureOut">
              <a:rPr lang="en-US" smtClean="0">
                <a:latin typeface="Arial" charset="0"/>
              </a:rPr>
              <a:pPr/>
              <a:t>1/10/2022</a:t>
            </a:fld>
            <a:endParaRPr lang="en-US" dirty="0">
              <a:latin typeface="Arial" charset="0"/>
            </a:endParaRPr>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latin typeface="Arial" charset="0"/>
            </a:endParaRPr>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b="0" i="0">
                <a:latin typeface="Arial" charset="0"/>
              </a:defRPr>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b="0" i="0">
                <a:latin typeface="Arial" charset="0"/>
              </a:defRPr>
            </a:lvl1pPr>
          </a:lstStyle>
          <a:p>
            <a:fld id="{0C4595FF-6E7F-4C41-B8DF-4AE76FC1F075}"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b="0" i="0">
                <a:latin typeface="Arial" charset="0"/>
              </a:defRPr>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18</a:t>
            </a:fld>
            <a:endParaRPr lang="en-US" dirty="0"/>
          </a:p>
        </p:txBody>
      </p:sp>
    </p:spTree>
    <p:extLst>
      <p:ext uri="{BB962C8B-B14F-4D97-AF65-F5344CB8AC3E}">
        <p14:creationId xmlns:p14="http://schemas.microsoft.com/office/powerpoint/2010/main" val="348953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E4775E2-C349-5D46-8B00-EEEC2FC3FD1A}"/>
              </a:ext>
            </a:extLst>
          </p:cNvPr>
          <p:cNvPicPr>
            <a:picLocks noChangeAspect="1"/>
          </p:cNvPicPr>
          <p:nvPr userDrawn="1"/>
        </p:nvPicPr>
        <p:blipFill>
          <a:blip r:embed="rId2"/>
          <a:stretch>
            <a:fillRect/>
          </a:stretch>
        </p:blipFill>
        <p:spPr>
          <a:xfrm>
            <a:off x="5401181" y="4472279"/>
            <a:ext cx="3554339" cy="664663"/>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27" name="Picture Placeholder 3"/>
          <p:cNvSpPr>
            <a:spLocks noGrp="1"/>
          </p:cNvSpPr>
          <p:nvPr>
            <p:ph type="pic" sz="quarter" idx="10" hasCustomPrompt="1"/>
          </p:nvPr>
        </p:nvSpPr>
        <p:spPr>
          <a:xfrm>
            <a:off x="525624" y="316156"/>
            <a:ext cx="8157600" cy="2635200"/>
          </a:xfrm>
          <a:solidFill>
            <a:srgbClr val="CCCCCC"/>
          </a:solidFill>
        </p:spPr>
        <p:txBody>
          <a:bodyPr tIns="1116000" anchor="t"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spTree>
    <p:extLst>
      <p:ext uri="{BB962C8B-B14F-4D97-AF65-F5344CB8AC3E}">
        <p14:creationId xmlns:p14="http://schemas.microsoft.com/office/powerpoint/2010/main" val="18087114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3 Pictures">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2" name="Footer Placeholder 1"/>
          <p:cNvSpPr>
            <a:spLocks noGrp="1"/>
          </p:cNvSpPr>
          <p:nvPr>
            <p:ph type="ftr" sz="quarter" idx="20"/>
          </p:nvPr>
        </p:nvSpPr>
        <p:spPr/>
        <p:txBody>
          <a:bodyPr/>
          <a:lstStyle/>
          <a:p>
            <a:r>
              <a:rPr lang="en-US"/>
              <a:t>Public</a:t>
            </a:r>
            <a:endParaRPr lang="en-US" dirty="0"/>
          </a:p>
        </p:txBody>
      </p:sp>
      <p:sp>
        <p:nvSpPr>
          <p:cNvPr id="3" name="Slide Number Placeholder 2"/>
          <p:cNvSpPr>
            <a:spLocks noGrp="1"/>
          </p:cNvSpPr>
          <p:nvPr>
            <p:ph type="sldNum" sz="quarter" idx="21"/>
          </p:nvPr>
        </p:nvSpPr>
        <p:spPr/>
        <p:txBody>
          <a:bodyPr/>
          <a:lstStyle/>
          <a:p>
            <a:fld id="{47547CF9-5B10-D24F-A8D7-45A9778164F7}" type="slidenum">
              <a:rPr lang="uk-UA" smtClean="0"/>
              <a:pPr/>
              <a:t>‹#›</a:t>
            </a:fld>
            <a:endParaRPr lang="uk-UA" dirty="0"/>
          </a:p>
        </p:txBody>
      </p:sp>
      <p:sp>
        <p:nvSpPr>
          <p:cNvPr id="19" name="Content Placeholder 2"/>
          <p:cNvSpPr>
            <a:spLocks noGrp="1"/>
          </p:cNvSpPr>
          <p:nvPr>
            <p:ph sz="half" idx="22"/>
          </p:nvPr>
        </p:nvSpPr>
        <p:spPr>
          <a:xfrm>
            <a:off x="45720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0" name="Content Placeholder 2"/>
          <p:cNvSpPr>
            <a:spLocks noGrp="1"/>
          </p:cNvSpPr>
          <p:nvPr>
            <p:ph sz="half" idx="23"/>
          </p:nvPr>
        </p:nvSpPr>
        <p:spPr>
          <a:xfrm>
            <a:off x="326898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1" name="Content Placeholder 2"/>
          <p:cNvSpPr>
            <a:spLocks noGrp="1"/>
          </p:cNvSpPr>
          <p:nvPr>
            <p:ph sz="half" idx="24"/>
          </p:nvPr>
        </p:nvSpPr>
        <p:spPr>
          <a:xfrm>
            <a:off x="608076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3"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22" name="Text Placeholder 7"/>
          <p:cNvSpPr>
            <a:spLocks noGrp="1"/>
          </p:cNvSpPr>
          <p:nvPr>
            <p:ph type="body" sz="quarter" idx="18"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3" name="Text Placeholder 7"/>
          <p:cNvSpPr>
            <a:spLocks noGrp="1"/>
          </p:cNvSpPr>
          <p:nvPr>
            <p:ph type="body" sz="quarter" idx="25" hasCustomPrompt="1"/>
          </p:nvPr>
        </p:nvSpPr>
        <p:spPr>
          <a:xfrm>
            <a:off x="326898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4" name="Text Placeholder 7"/>
          <p:cNvSpPr>
            <a:spLocks noGrp="1"/>
          </p:cNvSpPr>
          <p:nvPr>
            <p:ph type="body" sz="quarter" idx="26" hasCustomPrompt="1"/>
          </p:nvPr>
        </p:nvSpPr>
        <p:spPr>
          <a:xfrm>
            <a:off x="608076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119340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Big Statem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663440" y="1371600"/>
            <a:ext cx="402336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r>
              <a:rPr lang="en-US"/>
              <a:t>Public</a:t>
            </a:r>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818626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Big Statement - Alternat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246120" y="1371600"/>
            <a:ext cx="544068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r>
              <a:rPr lang="en-US"/>
              <a:t>Public</a:t>
            </a:r>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260604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229751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Quot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grpSp>
        <p:nvGrpSpPr>
          <p:cNvPr id="9" name="Group 8"/>
          <p:cNvGrpSpPr/>
          <p:nvPr userDrawn="1"/>
        </p:nvGrpSpPr>
        <p:grpSpPr>
          <a:xfrm>
            <a:off x="1050626" y="-137160"/>
            <a:ext cx="7636174" cy="5422392"/>
            <a:chOff x="1050626" y="-137160"/>
            <a:chExt cx="7636174" cy="5422392"/>
          </a:xfrm>
        </p:grpSpPr>
        <p:cxnSp>
          <p:nvCxnSpPr>
            <p:cNvPr id="11" name="Straight Connector 10"/>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2" hasCustomPrompt="1"/>
          </p:nvPr>
        </p:nvSpPr>
        <p:spPr>
          <a:xfrm>
            <a:off x="1600200" y="1005839"/>
            <a:ext cx="7086600" cy="3104949"/>
          </a:xfrm>
        </p:spPr>
        <p:txBody>
          <a:bodyPr anchor="ctr" anchorCtr="0"/>
          <a:lstStyle>
            <a:lvl1pPr marL="0" indent="0">
              <a:lnSpc>
                <a:spcPct val="90000"/>
              </a:lnSpc>
              <a:spcBef>
                <a:spcPts val="0"/>
              </a:spcBef>
              <a:buNone/>
              <a:defRPr sz="4800" b="0" i="0" spc="0" baseline="0">
                <a:solidFill>
                  <a:schemeClr val="accent2"/>
                </a:solidFill>
                <a:latin typeface="+mn-lt"/>
                <a:ea typeface="Arial" charset="0"/>
                <a:cs typeface="Arial" charset="0"/>
              </a:defRPr>
            </a:lvl1pPr>
            <a:lvl2pPr marL="230188" indent="-230188">
              <a:spcBef>
                <a:spcPts val="600"/>
              </a:spcBef>
              <a:defRPr b="0" i="0" baseline="0">
                <a:latin typeface="+mn-lt"/>
                <a:ea typeface="Arial" charset="0"/>
                <a:cs typeface="Arial" charset="0"/>
              </a:defRPr>
            </a:lvl2pPr>
            <a:lvl3pPr marL="230188" indent="0">
              <a:spcBef>
                <a:spcPts val="600"/>
              </a:spcBef>
              <a:buNone/>
              <a:defRPr/>
            </a:lvl3pPr>
            <a:lvl4pPr marL="685800" indent="-230188">
              <a:spcBef>
                <a:spcPts val="600"/>
              </a:spcBef>
              <a:defRPr/>
            </a:lvl4pPr>
            <a:lvl5pPr marL="917575" indent="-231775">
              <a:spcBef>
                <a:spcPts val="600"/>
              </a:spcBef>
              <a:defRPr/>
            </a:lvl5pPr>
          </a:lstStyle>
          <a:p>
            <a:pPr lvl="0"/>
            <a:r>
              <a:rPr lang="en-US" dirty="0"/>
              <a:t>“Quote goes here.”</a:t>
            </a:r>
          </a:p>
          <a:p>
            <a:pPr lvl="1"/>
            <a:r>
              <a:rPr lang="en-US" dirty="0"/>
              <a:t>Attribution, if needed</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8" name="Picture 17">
            <a:extLst>
              <a:ext uri="{FF2B5EF4-FFF2-40B4-BE49-F238E27FC236}">
                <a16:creationId xmlns:a16="http://schemas.microsoft.com/office/drawing/2014/main" id="{915E4D8C-596E-D644-8AA7-DBFA149284B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697715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41" name="Group 40"/>
          <p:cNvGrpSpPr/>
          <p:nvPr userDrawn="1"/>
        </p:nvGrpSpPr>
        <p:grpSpPr>
          <a:xfrm>
            <a:off x="-137160" y="-137160"/>
            <a:ext cx="9418320" cy="5422392"/>
            <a:chOff x="-137160" y="-137160"/>
            <a:chExt cx="9418320" cy="5422392"/>
          </a:xfrm>
        </p:grpSpPr>
        <p:cxnSp>
          <p:nvCxnSpPr>
            <p:cNvPr id="42" name="Straight Connector 41"/>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55" name="Title 1"/>
          <p:cNvSpPr>
            <a:spLocks noGrp="1"/>
          </p:cNvSpPr>
          <p:nvPr>
            <p:ph type="ctrTitle"/>
          </p:nvPr>
        </p:nvSpPr>
        <p:spPr bwMode="auto">
          <a:xfrm>
            <a:off x="1600200" y="3108960"/>
            <a:ext cx="7086600" cy="914400"/>
          </a:xfrm>
        </p:spPr>
        <p:txBody>
          <a:bodyPr anchor="b" anchorCtr="0">
            <a:noAutofit/>
          </a:bodyPr>
          <a:lstStyle>
            <a:lvl1pPr>
              <a:defRPr sz="3200">
                <a:solidFill>
                  <a:schemeClr val="tx1"/>
                </a:solidFill>
              </a:defRPr>
            </a:lvl1pPr>
          </a:lstStyle>
          <a:p>
            <a:r>
              <a:rPr lang="en-US"/>
              <a:t>Click to edit Master title style</a:t>
            </a:r>
            <a:endParaRPr lang="en-US" dirty="0"/>
          </a:p>
        </p:txBody>
      </p:sp>
      <p:sp>
        <p:nvSpPr>
          <p:cNvPr id="56" name="Subtitle 2"/>
          <p:cNvSpPr>
            <a:spLocks noGrp="1"/>
          </p:cNvSpPr>
          <p:nvPr>
            <p:ph type="subTitle" idx="1" hasCustomPrompt="1"/>
          </p:nvPr>
        </p:nvSpPr>
        <p:spPr bwMode="auto">
          <a:xfrm>
            <a:off x="1600200" y="4114800"/>
            <a:ext cx="5029200" cy="731520"/>
          </a:xfrm>
        </p:spPr>
        <p:txBody>
          <a:bodyPr>
            <a:noAutofit/>
          </a:bodyPr>
          <a:lstStyle>
            <a:lvl1pPr marL="0" indent="0" algn="l">
              <a:lnSpc>
                <a:spcPct val="100000"/>
              </a:lnSpc>
              <a:spcBef>
                <a:spcPts val="0"/>
              </a:spcBef>
              <a:buNone/>
              <a:defRPr sz="1400" b="1" i="0" spc="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r>
              <a:rPr lang="en-US" dirty="0" err="1"/>
              <a:t>su</a:t>
            </a:r>
            <a:r>
              <a:rPr lang="en-US" dirty="0"/>
              <a:t>   </a:t>
            </a:r>
            <a:r>
              <a:rPr lang="en-US" dirty="0" err="1"/>
              <a:t>btitle</a:t>
            </a:r>
            <a:r>
              <a:rPr lang="en-US" dirty="0"/>
              <a:t> style</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6"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7" name="Picture 16">
            <a:extLst>
              <a:ext uri="{FF2B5EF4-FFF2-40B4-BE49-F238E27FC236}">
                <a16:creationId xmlns:a16="http://schemas.microsoft.com/office/drawing/2014/main" id="{DEE6C8E6-00B0-984D-96B9-60F58388E24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8021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Picture">
    <p:spTree>
      <p:nvGrpSpPr>
        <p:cNvPr id="1" name=""/>
        <p:cNvGrpSpPr/>
        <p:nvPr/>
      </p:nvGrpSpPr>
      <p:grpSpPr>
        <a:xfrm>
          <a:off x="0" y="0"/>
          <a:ext cx="0" cy="0"/>
          <a:chOff x="0" y="0"/>
          <a:chExt cx="0" cy="0"/>
        </a:xfrm>
      </p:grpSpPr>
      <p:grpSp>
        <p:nvGrpSpPr>
          <p:cNvPr id="14" name="Group 13"/>
          <p:cNvGrpSpPr/>
          <p:nvPr userDrawn="1"/>
        </p:nvGrpSpPr>
        <p:grpSpPr>
          <a:xfrm>
            <a:off x="1050626" y="-137160"/>
            <a:ext cx="7636174" cy="5422392"/>
            <a:chOff x="1050626" y="-137160"/>
            <a:chExt cx="7636174" cy="5422392"/>
          </a:xfrm>
        </p:grpSpPr>
        <p:cxnSp>
          <p:nvCxnSpPr>
            <p:cNvPr id="15" name="Straight Connector 14"/>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bwMode="auto">
          <a:xfrm>
            <a:off x="1600200" y="1463040"/>
            <a:ext cx="7086600" cy="2102185"/>
          </a:xfrm>
        </p:spPr>
        <p:txBody>
          <a:bodyPr anchor="b" anchorCtr="0">
            <a:noAutofit/>
          </a:bodyPr>
          <a:lstStyle>
            <a:lvl1pPr>
              <a:defRPr sz="3200" baseline="0"/>
            </a:lvl1pPr>
          </a:lstStyle>
          <a:p>
            <a:r>
              <a:rPr lang="en-US"/>
              <a:t>Click to edit Master title style</a:t>
            </a:r>
            <a:endParaRPr lang="en-US" dirty="0"/>
          </a:p>
        </p:txBody>
      </p:sp>
      <p:sp>
        <p:nvSpPr>
          <p:cNvPr id="19"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03B6A24D-6BB8-474F-8F69-48CC49652DC9}"/>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611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Public</a:t>
            </a:r>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2124254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Public</a:t>
            </a:r>
            <a:endParaRPr lang="en-US" dirty="0"/>
          </a:p>
        </p:txBody>
      </p:sp>
      <p:sp>
        <p:nvSpPr>
          <p:cNvPr id="3" name="Slide Number Placeholder 2"/>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852009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5"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6" name="Picture 15">
            <a:extLst>
              <a:ext uri="{FF2B5EF4-FFF2-40B4-BE49-F238E27FC236}">
                <a16:creationId xmlns:a16="http://schemas.microsoft.com/office/drawing/2014/main" id="{5933F970-4F3C-A744-9D6D-B0FDBD44815C}"/>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12821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 No Picture">
    <p:spTree>
      <p:nvGrpSpPr>
        <p:cNvPr id="1" name=""/>
        <p:cNvGrpSpPr/>
        <p:nvPr/>
      </p:nvGrpSpPr>
      <p:grpSpPr>
        <a:xfrm>
          <a:off x="0" y="0"/>
          <a:ext cx="0" cy="0"/>
          <a:chOff x="0" y="0"/>
          <a:chExt cx="0" cy="0"/>
        </a:xfrm>
      </p:grpSpPr>
      <p:grpSp>
        <p:nvGrpSpPr>
          <p:cNvPr id="13" name="Group 12"/>
          <p:cNvGrpSpPr/>
          <p:nvPr userDrawn="1"/>
        </p:nvGrpSpPr>
        <p:grpSpPr>
          <a:xfrm>
            <a:off x="1050626" y="-137160"/>
            <a:ext cx="7636174" cy="5422392"/>
            <a:chOff x="1050626" y="-137160"/>
            <a:chExt cx="7636174" cy="5422392"/>
          </a:xfrm>
        </p:grpSpPr>
        <p:cxnSp>
          <p:nvCxnSpPr>
            <p:cNvPr id="14" name="Straight Connector 13"/>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userDrawn="1"/>
        </p:nvSpPr>
        <p:spPr>
          <a:xfrm>
            <a:off x="1600200" y="1463040"/>
            <a:ext cx="7086600" cy="210312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2DA1FF81-AC4A-5744-B23B-E24980FE4C6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9816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Picture">
    <p:spTree>
      <p:nvGrpSpPr>
        <p:cNvPr id="1" name=""/>
        <p:cNvGrpSpPr/>
        <p:nvPr/>
      </p:nvGrpSpPr>
      <p:grpSpPr>
        <a:xfrm>
          <a:off x="0" y="0"/>
          <a:ext cx="0" cy="0"/>
          <a:chOff x="0" y="0"/>
          <a:chExt cx="0" cy="0"/>
        </a:xfrm>
      </p:grpSpPr>
      <p:grpSp>
        <p:nvGrpSpPr>
          <p:cNvPr id="24" name="Group 23"/>
          <p:cNvGrpSpPr/>
          <p:nvPr userDrawn="1"/>
        </p:nvGrpSpPr>
        <p:grpSpPr>
          <a:xfrm>
            <a:off x="-137160" y="-137160"/>
            <a:ext cx="9418320" cy="5422392"/>
            <a:chOff x="-137160" y="-137160"/>
            <a:chExt cx="9418320" cy="5422392"/>
          </a:xfrm>
        </p:grpSpPr>
        <p:cxnSp>
          <p:nvCxnSpPr>
            <p:cNvPr id="28" name="Straight Connector 2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1463040"/>
            <a:ext cx="7086600" cy="2102185"/>
          </a:xfrm>
        </p:spPr>
        <p:txBody>
          <a:bodyPr anchor="b" anchorCtr="0">
            <a:noAutofit/>
          </a:bodyPr>
          <a:lstStyle>
            <a:lvl1pPr>
              <a:defRPr sz="3200" b="0"/>
            </a:lvl1pPr>
          </a:lstStyle>
          <a:p>
            <a:r>
              <a:rPr lang="en-US"/>
              <a:t>Click to edit Master title style</a:t>
            </a:r>
            <a:endParaRPr lang="en-US" dirty="0"/>
          </a:p>
        </p:txBody>
      </p:sp>
      <p:sp>
        <p:nvSpPr>
          <p:cNvPr id="3"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8"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pic>
        <p:nvPicPr>
          <p:cNvPr id="19" name="Picture 18">
            <a:extLst>
              <a:ext uri="{FF2B5EF4-FFF2-40B4-BE49-F238E27FC236}">
                <a16:creationId xmlns:a16="http://schemas.microsoft.com/office/drawing/2014/main" id="{A4A5AF66-6AD0-0748-89FA-2E250B70715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48985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2689059068"/>
      </p:ext>
    </p:extLst>
  </p:cSld>
  <p:clrMapOvr>
    <a:masterClrMapping/>
  </p:clrMapOvr>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127765746"/>
      </p:ext>
    </p:extLst>
  </p:cSld>
  <p:clrMapOvr>
    <a:masterClrMapping/>
  </p:clrMapOvr>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2910557164"/>
      </p:ext>
    </p:extLst>
  </p:cSld>
  <p:clrMapOvr>
    <a:masterClrMapping/>
  </p:clrMapOvr>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2736011619"/>
      </p:ext>
    </p:extLst>
  </p:cSld>
  <p:clrMapOvr>
    <a:masterClrMapping/>
  </p:clrMapOvr>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2971584704"/>
      </p:ext>
    </p:extLst>
  </p:cSld>
  <p:clrMapOvr>
    <a:masterClrMapping/>
  </p:clrMapOvr>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6" y="1009650"/>
            <a:ext cx="8334405" cy="370524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9" name="Title 1"/>
          <p:cNvSpPr>
            <a:spLocks noGrp="1"/>
          </p:cNvSpPr>
          <p:nvPr>
            <p:ph type="title" hasCustomPrompt="1"/>
          </p:nvPr>
        </p:nvSpPr>
        <p:spPr>
          <a:xfrm>
            <a:off x="539750" y="229499"/>
            <a:ext cx="8318530" cy="602100"/>
          </a:xfrm>
          <a:prstGeom prst="rect">
            <a:avLst/>
          </a:prstGeom>
        </p:spPr>
        <p:txBody>
          <a:bodyPr tIns="126000" anchor="t" anchorCtr="0"/>
          <a:lstStyle>
            <a:lvl1pPr>
              <a:lnSpc>
                <a:spcPct val="75000"/>
              </a:lnSpc>
              <a:defRPr>
                <a:solidFill>
                  <a:schemeClr val="accent4"/>
                </a:solidFill>
              </a:defRPr>
            </a:lvl1pPr>
          </a:lstStyle>
          <a:p>
            <a:r>
              <a:rPr lang="en-US" noProof="0" dirty="0"/>
              <a:t>Title</a:t>
            </a:r>
          </a:p>
        </p:txBody>
      </p:sp>
      <p:sp>
        <p:nvSpPr>
          <p:cNvPr id="11" name="Textplatzhalter 9" descr="Subtitle" title="Subtitle"/>
          <p:cNvSpPr>
            <a:spLocks noGrp="1"/>
          </p:cNvSpPr>
          <p:nvPr>
            <p:ph type="body" sz="quarter" idx="10" hasCustomPrompt="1"/>
          </p:nvPr>
        </p:nvSpPr>
        <p:spPr>
          <a:xfrm>
            <a:off x="540000" y="553916"/>
            <a:ext cx="8311392" cy="275678"/>
          </a:xfrm>
        </p:spPr>
        <p:txBody>
          <a:bodyPr anchor="b" anchorCtr="0">
            <a:noAutofit/>
          </a:bodyPr>
          <a:lstStyle>
            <a:lvl1pPr marL="0" indent="0">
              <a:lnSpc>
                <a:spcPct val="95000"/>
              </a:lnSpc>
              <a:buNone/>
              <a:defRPr sz="1500" b="0" i="1">
                <a:solidFill>
                  <a:schemeClr val="tx1"/>
                </a:solidFill>
              </a:defRPr>
            </a:lvl1pPr>
          </a:lstStyle>
          <a:p>
            <a:pPr lvl="0"/>
            <a:r>
              <a:rPr lang="en-US" noProof="0" dirty="0"/>
              <a:t>Subtitle</a:t>
            </a:r>
          </a:p>
        </p:txBody>
      </p:sp>
      <p:sp>
        <p:nvSpPr>
          <p:cNvPr id="7" name="Footer Placeholder 4"/>
          <p:cNvSpPr>
            <a:spLocks noGrp="1"/>
          </p:cNvSpPr>
          <p:nvPr>
            <p:ph type="ftr" sz="quarter" idx="3"/>
          </p:nvPr>
        </p:nvSpPr>
        <p:spPr>
          <a:xfrm>
            <a:off x="687248" y="4802363"/>
            <a:ext cx="6477000" cy="188119"/>
          </a:xfrm>
          <a:prstGeom prst="rect">
            <a:avLst/>
          </a:prstGeom>
        </p:spPr>
        <p:txBody>
          <a:bodyPr/>
          <a:lstStyle>
            <a:lvl1pPr>
              <a:defRPr sz="675" baseline="0">
                <a:solidFill>
                  <a:srgbClr val="7F7F7F"/>
                </a:solidFill>
              </a:defRPr>
            </a:lvl1pPr>
          </a:lstStyle>
          <a:p>
            <a:r>
              <a:rPr lang="en-US" noProof="0"/>
              <a:t>Public</a:t>
            </a:r>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675" baseline="0">
                <a:solidFill>
                  <a:srgbClr val="7F7F7F"/>
                </a:solidFill>
              </a:defRPr>
            </a:lvl1pPr>
          </a:lstStyle>
          <a:p>
            <a:fld id="{E66AA3EA-0569-43EF-BBA3-83FDB109D582}" type="slidenum">
              <a:rPr lang="en-US" noProof="0" smtClean="0"/>
              <a:pPr/>
              <a:t>‹#›</a:t>
            </a:fld>
            <a:endParaRPr lang="en-US" noProof="0"/>
          </a:p>
        </p:txBody>
      </p:sp>
    </p:spTree>
    <p:extLst>
      <p:ext uri="{BB962C8B-B14F-4D97-AF65-F5344CB8AC3E}">
        <p14:creationId xmlns:p14="http://schemas.microsoft.com/office/powerpoint/2010/main" val="568807414"/>
      </p:ext>
    </p:extLst>
  </p:cSld>
  <p:clrMapOvr>
    <a:masterClrMapping/>
  </p:clrMapOv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1313" indent="-341313">
              <a:buSzPct val="100000"/>
              <a:buFont typeface="+mj-lt"/>
              <a:buAutoNum type="arabicPeriod"/>
              <a:tabLst>
                <a:tab pos="3998913" algn="r"/>
                <a:tab pos="8229600" algn="r"/>
              </a:tabLst>
              <a:defRPr baseline="0"/>
            </a:lvl1pPr>
            <a:lvl2pPr marL="574675" indent="-233363">
              <a:defRPr baseline="0"/>
            </a:lvl2pPr>
            <a:lvl3pPr marL="801688" indent="-227013">
              <a:defRPr baseline="0"/>
            </a:lvl3pPr>
            <a:lvl4pPr marL="1028700" indent="-227013">
              <a:defRPr baseline="0"/>
            </a:lvl4pPr>
            <a:lvl5pPr marL="1257300" indent="-228600">
              <a:defRPr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r>
              <a:rPr lang="en-US"/>
              <a:t>Public</a:t>
            </a:r>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06307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SzPct val="100000"/>
              <a:buFont typeface="Wingdings" charset="2"/>
              <a:buChar char="§"/>
              <a:defRPr spc="0" baseline="0"/>
            </a:lvl1pPr>
            <a:lvl2pPr>
              <a:defRPr spc="0" baseline="0"/>
            </a:lvl2pPr>
            <a:lvl3pPr>
              <a:defRPr spc="0" baseline="0"/>
            </a:lvl3pPr>
            <a:lvl4pPr>
              <a:defRPr spc="0" baseline="0"/>
            </a:lvl4pPr>
            <a:lvl5pPr>
              <a:defRPr spc="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r>
              <a:rPr lang="en-US"/>
              <a:t>Public</a:t>
            </a:r>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27836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21138"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r>
              <a:rPr lang="en-US"/>
              <a:t>Public</a:t>
            </a:r>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114697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6898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r>
              <a:rPr lang="en-US"/>
              <a:t>Public</a:t>
            </a:r>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1" name="Content Placeholder 3"/>
          <p:cNvSpPr>
            <a:spLocks noGrp="1"/>
          </p:cNvSpPr>
          <p:nvPr>
            <p:ph sz="half" idx="25"/>
          </p:nvPr>
        </p:nvSpPr>
        <p:spPr>
          <a:xfrm>
            <a:off x="6080760" y="1371600"/>
            <a:ext cx="2606040" cy="3108960"/>
          </a:xfrm>
        </p:spPr>
        <p:txBody>
          <a:bodyPr>
            <a:normAutofit/>
          </a:bodyPr>
          <a:lstStyle>
            <a:lvl1pPr marL="228600" indent="-228600">
              <a:buSzPct val="100000"/>
              <a:buFont typeface="Wingdings" charset="2"/>
              <a:buChar cha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930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1 Picture">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720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5"/>
          </p:nvPr>
        </p:nvSpPr>
        <p:spPr/>
        <p:txBody>
          <a:bodyPr/>
          <a:lstStyle/>
          <a:p>
            <a:r>
              <a:rPr lang="en-US"/>
              <a:t>Public</a:t>
            </a:r>
            <a:endParaRPr lang="en-US" dirty="0"/>
          </a:p>
        </p:txBody>
      </p:sp>
      <p:sp>
        <p:nvSpPr>
          <p:cNvPr id="4" name="Slide Number Placeholder 3"/>
          <p:cNvSpPr>
            <a:spLocks noGrp="1"/>
          </p:cNvSpPr>
          <p:nvPr>
            <p:ph type="sldNum" sz="quarter" idx="16"/>
          </p:nvPr>
        </p:nvSpPr>
        <p:spPr/>
        <p:txBody>
          <a:bodyPr/>
          <a:lstStyle/>
          <a:p>
            <a:fld id="{47547CF9-5B10-D24F-A8D7-45A9778164F7}" type="slidenum">
              <a:rPr lang="uk-UA" smtClean="0"/>
              <a:pPr/>
              <a:t>‹#›</a:t>
            </a:fld>
            <a:endParaRPr lang="uk-UA" dirty="0"/>
          </a:p>
        </p:txBody>
      </p:sp>
      <p:sp>
        <p:nvSpPr>
          <p:cNvPr id="11" name="Content Placeholder 2"/>
          <p:cNvSpPr>
            <a:spLocks noGrp="1"/>
          </p:cNvSpPr>
          <p:nvPr>
            <p:ph sz="half" idx="17"/>
          </p:nvPr>
        </p:nvSpPr>
        <p:spPr>
          <a:xfrm>
            <a:off x="466344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5" name="Title 4"/>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0" name="Text Placeholder 7"/>
          <p:cNvSpPr>
            <a:spLocks noGrp="1"/>
          </p:cNvSpPr>
          <p:nvPr>
            <p:ph type="body" sz="quarter" idx="18"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73834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6"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3" name="Footer Placeholder 2"/>
          <p:cNvSpPr>
            <a:spLocks noGrp="1"/>
          </p:cNvSpPr>
          <p:nvPr>
            <p:ph type="ftr" sz="quarter" idx="14"/>
          </p:nvPr>
        </p:nvSpPr>
        <p:spPr/>
        <p:txBody>
          <a:bodyPr/>
          <a:lstStyle/>
          <a:p>
            <a:r>
              <a:rPr lang="en-US"/>
              <a:t>Public</a:t>
            </a:r>
            <a:endParaRPr lang="en-US" dirty="0"/>
          </a:p>
        </p:txBody>
      </p:sp>
      <p:sp>
        <p:nvSpPr>
          <p:cNvPr id="4" name="Slide Number Placeholder 3"/>
          <p:cNvSpPr>
            <a:spLocks noGrp="1"/>
          </p:cNvSpPr>
          <p:nvPr>
            <p:ph type="sldNum" sz="quarter" idx="15"/>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786467"/>
            <a:ext cx="822960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2" name="Text Placeholder 7"/>
          <p:cNvSpPr>
            <a:spLocks noGrp="1"/>
          </p:cNvSpPr>
          <p:nvPr>
            <p:ph type="body" sz="quarter" idx="18" hasCustomPrompt="1"/>
          </p:nvPr>
        </p:nvSpPr>
        <p:spPr>
          <a:xfrm>
            <a:off x="457200" y="4160520"/>
            <a:ext cx="822960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26620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3" name="Footer Placeholder 2"/>
          <p:cNvSpPr>
            <a:spLocks noGrp="1"/>
          </p:cNvSpPr>
          <p:nvPr>
            <p:ph type="ftr" sz="quarter" idx="16"/>
          </p:nvPr>
        </p:nvSpPr>
        <p:spPr/>
        <p:txBody>
          <a:bodyPr/>
          <a:lstStyle/>
          <a:p>
            <a:r>
              <a:rPr lang="en-US"/>
              <a:t>Public</a:t>
            </a:r>
            <a:endParaRPr lang="en-US" dirty="0"/>
          </a:p>
        </p:txBody>
      </p:sp>
      <p:sp>
        <p:nvSpPr>
          <p:cNvPr id="4" name="Slide Number Placeholder 3"/>
          <p:cNvSpPr>
            <a:spLocks noGrp="1"/>
          </p:cNvSpPr>
          <p:nvPr>
            <p:ph type="sldNum" sz="quarter" idx="17"/>
          </p:nvPr>
        </p:nvSpPr>
        <p:spPr/>
        <p:txBody>
          <a:bodyPr/>
          <a:lstStyle/>
          <a:p>
            <a:fld id="{47547CF9-5B10-D24F-A8D7-45A9778164F7}" type="slidenum">
              <a:rPr lang="uk-UA" smtClean="0"/>
              <a:pPr/>
              <a:t>‹#›</a:t>
            </a:fld>
            <a:endParaRPr lang="uk-UA" dirty="0"/>
          </a:p>
        </p:txBody>
      </p:sp>
      <p:sp>
        <p:nvSpPr>
          <p:cNvPr id="14" name="Content Placeholder 2"/>
          <p:cNvSpPr>
            <a:spLocks noGrp="1"/>
          </p:cNvSpPr>
          <p:nvPr>
            <p:ph sz="half" idx="18"/>
          </p:nvPr>
        </p:nvSpPr>
        <p:spPr>
          <a:xfrm>
            <a:off x="45720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5" name="Content Placeholder 2"/>
          <p:cNvSpPr>
            <a:spLocks noGrp="1"/>
          </p:cNvSpPr>
          <p:nvPr>
            <p:ph sz="half" idx="19"/>
          </p:nvPr>
        </p:nvSpPr>
        <p:spPr>
          <a:xfrm>
            <a:off x="466344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17" name="Text Placeholder 7"/>
          <p:cNvSpPr>
            <a:spLocks noGrp="1"/>
          </p:cNvSpPr>
          <p:nvPr>
            <p:ph type="body" sz="quarter" idx="20"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18" name="Text Placeholder 7"/>
          <p:cNvSpPr>
            <a:spLocks noGrp="1"/>
          </p:cNvSpPr>
          <p:nvPr>
            <p:ph type="body" sz="quarter" idx="21"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362364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EE3BDE7-CD22-5C47-8AB5-1BB7AA03176B}"/>
              </a:ext>
            </a:extLst>
          </p:cNvPr>
          <p:cNvPicPr>
            <a:picLocks noChangeAspect="1"/>
          </p:cNvPicPr>
          <p:nvPr userDrawn="1"/>
        </p:nvPicPr>
        <p:blipFill>
          <a:blip r:embed="rId27"/>
          <a:stretch>
            <a:fillRect/>
          </a:stretch>
        </p:blipFill>
        <p:spPr>
          <a:xfrm>
            <a:off x="5401181" y="4472279"/>
            <a:ext cx="3554339" cy="664663"/>
          </a:xfrm>
          <a:prstGeom prst="rect">
            <a:avLst/>
          </a:prstGeom>
        </p:spPr>
      </p:pic>
      <p:grpSp>
        <p:nvGrpSpPr>
          <p:cNvPr id="7" name="Group 6"/>
          <p:cNvGrpSpPr/>
          <p:nvPr userDrawn="1"/>
        </p:nvGrpSpPr>
        <p:grpSpPr>
          <a:xfrm>
            <a:off x="-137160" y="-137160"/>
            <a:ext cx="9418320" cy="5422392"/>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457200" y="342900"/>
            <a:ext cx="8229600" cy="960919"/>
          </a:xfrm>
          <a:prstGeom prst="rect">
            <a:avLst/>
          </a:prstGeom>
          <a:noFill/>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457200" y="1371375"/>
            <a:ext cx="8229600" cy="3105375"/>
          </a:xfrm>
          <a:prstGeom prst="rect">
            <a:avLst/>
          </a:prstGeom>
        </p:spPr>
        <p:txBody>
          <a:bodyPr vert="horz" lIns="0" tIns="0" rIns="0" bIns="0" spcCol="1828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userDrawn="1">
            <p:ph type="sldNum" sz="quarter" idx="4"/>
          </p:nvPr>
        </p:nvSpPr>
        <p:spPr>
          <a:xfrm>
            <a:off x="459422" y="4781550"/>
            <a:ext cx="228600" cy="228600"/>
          </a:xfrm>
          <a:prstGeom prst="rect">
            <a:avLst/>
          </a:prstGeom>
        </p:spPr>
        <p:txBody>
          <a:bodyPr vert="horz" lIns="0" tIns="0" rIns="0" bIns="0" rtlCol="0" anchor="t" anchorCtr="0"/>
          <a:lstStyle>
            <a:lvl1pPr>
              <a:defRPr lang="en-US" sz="900" b="0" i="0" spc="0" baseline="0" smtClean="0">
                <a:solidFill>
                  <a:srgbClr val="7F7F7F"/>
                </a:solidFill>
                <a:latin typeface="+mn-lt"/>
              </a:defRPr>
            </a:lvl1pPr>
          </a:lstStyle>
          <a:p>
            <a:fld id="{47547CF9-5B10-D24F-A8D7-45A9778164F7}" type="slidenum">
              <a:rPr lang="uk-UA" smtClean="0"/>
              <a:pPr/>
              <a:t>‹#›</a:t>
            </a:fld>
            <a:endParaRPr lang="uk-UA" dirty="0"/>
          </a:p>
        </p:txBody>
      </p:sp>
      <p:sp>
        <p:nvSpPr>
          <p:cNvPr id="5" name="Footer Placeholder 4"/>
          <p:cNvSpPr>
            <a:spLocks noGrp="1"/>
          </p:cNvSpPr>
          <p:nvPr userDrawn="1">
            <p:ph type="ftr" sz="quarter" idx="3"/>
          </p:nvPr>
        </p:nvSpPr>
        <p:spPr>
          <a:xfrm>
            <a:off x="688022" y="4781550"/>
            <a:ext cx="3792538" cy="228600"/>
          </a:xfrm>
          <a:prstGeom prst="rect">
            <a:avLst/>
          </a:prstGeom>
          <a:noFill/>
        </p:spPr>
        <p:txBody>
          <a:bodyPr wrap="square" lIns="0" tIns="0" rIns="0" bIns="0" rtlCol="0" anchor="t" anchorCtr="0">
            <a:noAutofit/>
          </a:bodyPr>
          <a:lstStyle>
            <a:lvl1pPr>
              <a:defRPr lang="en-US" sz="900" b="0" i="0" spc="0" baseline="0" dirty="0">
                <a:solidFill>
                  <a:srgbClr val="7F7F7F"/>
                </a:solidFill>
                <a:latin typeface="+mn-lt"/>
              </a:defRPr>
            </a:lvl1pPr>
          </a:lstStyle>
          <a:p>
            <a:r>
              <a:rPr lang="en-US"/>
              <a:t>Public</a:t>
            </a:r>
          </a:p>
        </p:txBody>
      </p:sp>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2" r:id="rId3"/>
    <p:sldLayoutId id="2147483650" r:id="rId4"/>
    <p:sldLayoutId id="2147483652" r:id="rId5"/>
    <p:sldLayoutId id="2147483676" r:id="rId6"/>
    <p:sldLayoutId id="2147483667" r:id="rId7"/>
    <p:sldLayoutId id="2147483663" r:id="rId8"/>
    <p:sldLayoutId id="2147483664" r:id="rId9"/>
    <p:sldLayoutId id="2147483665" r:id="rId10"/>
    <p:sldLayoutId id="2147483666" r:id="rId11"/>
    <p:sldLayoutId id="2147483680" r:id="rId12"/>
    <p:sldLayoutId id="2147483677" r:id="rId13"/>
    <p:sldLayoutId id="2147483651" r:id="rId14"/>
    <p:sldLayoutId id="2147483673" r:id="rId15"/>
    <p:sldLayoutId id="2147483670" r:id="rId16"/>
    <p:sldLayoutId id="2147483671" r:id="rId17"/>
    <p:sldLayoutId id="2147483669" r:id="rId18"/>
    <p:sldLayoutId id="2147483668" r:id="rId19"/>
    <p:sldLayoutId id="2147483681" r:id="rId20"/>
    <p:sldLayoutId id="2147483682" r:id="rId21"/>
    <p:sldLayoutId id="2147483683" r:id="rId22"/>
    <p:sldLayoutId id="2147483684" r:id="rId23"/>
    <p:sldLayoutId id="2147483685" r:id="rId24"/>
    <p:sldLayoutId id="2147483686" r:id="rId25"/>
  </p:sldLayoutIdLst>
  <p:hf hdr="0" dt="0"/>
  <p:txStyles>
    <p:title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p:titleStyle>
    <p:body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package=RBesT" TargetMode="Externa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Use of external data in randomized clinical trials</a:t>
            </a:r>
          </a:p>
        </p:txBody>
      </p:sp>
      <p:sp>
        <p:nvSpPr>
          <p:cNvPr id="4" name="Subtitle 3"/>
          <p:cNvSpPr>
            <a:spLocks noGrp="1"/>
          </p:cNvSpPr>
          <p:nvPr>
            <p:ph type="subTitle" idx="1"/>
          </p:nvPr>
        </p:nvSpPr>
        <p:spPr>
          <a:xfrm>
            <a:off x="1600200" y="4114800"/>
            <a:ext cx="5636096" cy="689198"/>
          </a:xfrm>
        </p:spPr>
        <p:txBody>
          <a:bodyPr/>
          <a:lstStyle/>
          <a:p>
            <a:r>
              <a:rPr lang="en-US" dirty="0"/>
              <a:t>Heinz Schmidli and Marius Thomas</a:t>
            </a:r>
          </a:p>
          <a:p>
            <a:pPr>
              <a:spcBef>
                <a:spcPts val="600"/>
              </a:spcBef>
            </a:pPr>
            <a:r>
              <a:rPr lang="en-US" dirty="0"/>
              <a:t>DIA Bayesian WG webinar</a:t>
            </a:r>
          </a:p>
          <a:p>
            <a:r>
              <a:rPr lang="en-US" dirty="0"/>
              <a:t>January 21, 2022</a:t>
            </a: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868" b="16868"/>
          <a:stretch>
            <a:fillRect/>
          </a:stretch>
        </p:blipFill>
        <p:spPr/>
      </p:pic>
      <p:sp>
        <p:nvSpPr>
          <p:cNvPr id="16" name="Text Placeholder 35"/>
          <p:cNvSpPr>
            <a:spLocks noGrp="1"/>
          </p:cNvSpPr>
          <p:nvPr>
            <p:ph type="body" sz="quarter" idx="12"/>
          </p:nvPr>
        </p:nvSpPr>
        <p:spPr/>
        <p:txBody>
          <a:bodyPr>
            <a:normAutofit/>
          </a:bodyPr>
          <a:lstStyle/>
          <a:p>
            <a:pPr>
              <a:defRPr/>
            </a:pPr>
            <a:r>
              <a:rPr lang="en-US" b="0" dirty="0">
                <a:solidFill>
                  <a:srgbClr val="FFFFFF"/>
                </a:solidFill>
              </a:rPr>
              <a:t>Global Drug Development</a:t>
            </a:r>
          </a:p>
          <a:p>
            <a:pPr lvl="0">
              <a:defRPr/>
            </a:pPr>
            <a:r>
              <a:rPr lang="en-US" dirty="0">
                <a:solidFill>
                  <a:srgbClr val="FFFFFF"/>
                </a:solidFill>
              </a:rPr>
              <a:t>Analytics</a:t>
            </a:r>
            <a:endParaRPr lang="en-US" b="0" dirty="0">
              <a:solidFill>
                <a:srgbClr val="FFFFFF"/>
              </a:solidFill>
            </a:endParaRPr>
          </a:p>
        </p:txBody>
      </p:sp>
    </p:spTree>
    <p:custDataLst>
      <p:tags r:id="rId1"/>
    </p:custDataLst>
    <p:extLst>
      <p:ext uri="{BB962C8B-B14F-4D97-AF65-F5344CB8AC3E}">
        <p14:creationId xmlns:p14="http://schemas.microsoft.com/office/powerpoint/2010/main" val="39194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CH" dirty="0">
                <a:solidFill>
                  <a:schemeClr val="tx1"/>
                </a:solidFill>
              </a:rPr>
              <a:t>Use of historical controls</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10</a:t>
            </a:fld>
            <a:endParaRPr lang="en-US" noProof="0"/>
          </a:p>
        </p:txBody>
      </p:sp>
      <p:sp>
        <p:nvSpPr>
          <p:cNvPr id="8" name="Footer Placeholder 7"/>
          <p:cNvSpPr>
            <a:spLocks noGrp="1"/>
          </p:cNvSpPr>
          <p:nvPr>
            <p:ph type="ftr" sz="quarter" idx="3"/>
          </p:nvPr>
        </p:nvSpPr>
        <p:spPr/>
        <p:txBody>
          <a:bodyPr/>
          <a:lstStyle/>
          <a:p>
            <a:r>
              <a:rPr lang="en-US" noProof="0"/>
              <a:t>Public</a:t>
            </a:r>
          </a:p>
        </p:txBody>
      </p:sp>
      <p:sp>
        <p:nvSpPr>
          <p:cNvPr id="11" name="Content Placeholder 3"/>
          <p:cNvSpPr>
            <a:spLocks noGrp="1"/>
          </p:cNvSpPr>
          <p:nvPr>
            <p:ph idx="1"/>
          </p:nvPr>
        </p:nvSpPr>
        <p:spPr>
          <a:xfrm>
            <a:off x="549880" y="809308"/>
            <a:ext cx="7910551" cy="3778665"/>
          </a:xfrm>
        </p:spPr>
        <p:txBody>
          <a:bodyPr/>
          <a:lstStyle/>
          <a:p>
            <a:pPr marL="171450" lvl="1" indent="0">
              <a:buNone/>
            </a:pPr>
            <a:r>
              <a:rPr lang="de-CH" sz="1500" dirty="0">
                <a:solidFill>
                  <a:schemeClr val="tx1"/>
                </a:solidFill>
              </a:rPr>
              <a:t>Bayesian primary analysis</a:t>
            </a:r>
          </a:p>
          <a:p>
            <a:pPr lvl="1">
              <a:spcBef>
                <a:spcPts val="900"/>
              </a:spcBef>
            </a:pPr>
            <a:r>
              <a:rPr lang="de-CH" sz="1500" i="1" dirty="0">
                <a:solidFill>
                  <a:schemeClr val="tx1"/>
                </a:solidFill>
              </a:rPr>
              <a:t>Prior Placebo</a:t>
            </a:r>
            <a:r>
              <a:rPr lang="de-CH" sz="1500" dirty="0">
                <a:solidFill>
                  <a:schemeClr val="tx1"/>
                </a:solidFill>
              </a:rPr>
              <a:t>   		Derived from 8 historical trials (N=533), using a</a:t>
            </a:r>
          </a:p>
          <a:p>
            <a:pPr marL="176213" lvl="1" indent="0">
              <a:spcBef>
                <a:spcPts val="0"/>
              </a:spcBef>
              <a:buNone/>
            </a:pPr>
            <a:r>
              <a:rPr lang="de-CH" sz="1500" dirty="0">
                <a:solidFill>
                  <a:schemeClr val="tx1"/>
                </a:solidFill>
              </a:rPr>
              <a:t>			Meta-Analytic-Predictive (MAP) approach, approximated as</a:t>
            </a:r>
          </a:p>
          <a:p>
            <a:pPr marL="176213" lvl="1" indent="0">
              <a:spcBef>
                <a:spcPts val="600"/>
              </a:spcBef>
              <a:buNone/>
            </a:pPr>
            <a:r>
              <a:rPr lang="de-CH" sz="1500" dirty="0">
                <a:solidFill>
                  <a:schemeClr val="tx1"/>
                </a:solidFill>
              </a:rPr>
              <a:t>	           		Beta(11,32)    	worth  43=11+32 patients </a:t>
            </a:r>
          </a:p>
          <a:p>
            <a:pPr lvl="1">
              <a:spcBef>
                <a:spcPts val="900"/>
              </a:spcBef>
            </a:pPr>
            <a:r>
              <a:rPr lang="de-CH" sz="1500" i="1" dirty="0">
                <a:solidFill>
                  <a:schemeClr val="tx1"/>
                </a:solidFill>
              </a:rPr>
              <a:t>Prior Test Treatment</a:t>
            </a:r>
            <a:r>
              <a:rPr lang="de-CH" sz="1500" dirty="0">
                <a:solidFill>
                  <a:schemeClr val="tx1"/>
                </a:solidFill>
              </a:rPr>
              <a:t>	Weakly informative</a:t>
            </a:r>
          </a:p>
          <a:p>
            <a:pPr marL="176213" lvl="1" indent="0">
              <a:spcBef>
                <a:spcPts val="900"/>
              </a:spcBef>
              <a:buNone/>
            </a:pPr>
            <a:r>
              <a:rPr lang="de-CH" sz="1500" dirty="0">
                <a:solidFill>
                  <a:schemeClr val="tx1"/>
                </a:solidFill>
              </a:rPr>
              <a:t>			Beta(0.5,1)    	worth  1.5=0.5+1 patients</a:t>
            </a:r>
          </a:p>
          <a:p>
            <a:pPr marL="171450" lvl="1" indent="0">
              <a:spcBef>
                <a:spcPts val="900"/>
              </a:spcBef>
              <a:buNone/>
            </a:pPr>
            <a:r>
              <a:rPr lang="de-CH" sz="1500" dirty="0">
                <a:solidFill>
                  <a:schemeClr val="tx1"/>
                </a:solidFill>
              </a:rPr>
              <a:t>Design: </a:t>
            </a:r>
          </a:p>
          <a:p>
            <a:pPr marL="176213" lvl="1" indent="0">
              <a:spcBef>
                <a:spcPts val="450"/>
              </a:spcBef>
              <a:buNone/>
            </a:pPr>
            <a:r>
              <a:rPr lang="de-CH" sz="1500" dirty="0">
                <a:solidFill>
                  <a:schemeClr val="tx1"/>
                </a:solidFill>
              </a:rPr>
              <a:t> 	Secukinumab (n=24) vs. Placebo (n=6)</a:t>
            </a:r>
          </a:p>
          <a:p>
            <a:pPr marL="171450" lvl="1" indent="0">
              <a:spcBef>
                <a:spcPts val="900"/>
              </a:spcBef>
              <a:buNone/>
            </a:pPr>
            <a:r>
              <a:rPr lang="de-CH" sz="1500" dirty="0">
                <a:solidFill>
                  <a:schemeClr val="tx1"/>
                </a:solidFill>
              </a:rPr>
              <a:t>Results:</a:t>
            </a:r>
          </a:p>
          <a:p>
            <a:pPr marL="176213" lvl="1" indent="0">
              <a:spcBef>
                <a:spcPts val="450"/>
              </a:spcBef>
              <a:buNone/>
            </a:pPr>
            <a:r>
              <a:rPr lang="de-CH" sz="1500" dirty="0">
                <a:solidFill>
                  <a:schemeClr val="tx1"/>
                </a:solidFill>
              </a:rPr>
              <a:t>	14/23 </a:t>
            </a:r>
            <a:r>
              <a:rPr lang="pt-BR" sz="1500" dirty="0">
                <a:solidFill>
                  <a:schemeClr val="tx1"/>
                </a:solidFill>
              </a:rPr>
              <a:t>Secukinumab  vs. 1/6 Placebo,   p(</a:t>
            </a:r>
            <a:r>
              <a:rPr lang="pt-BR" sz="1500" dirty="0">
                <a:solidFill>
                  <a:schemeClr val="tx1"/>
                </a:solidFill>
                <a:sym typeface="Symbol MT"/>
              </a:rPr>
              <a:t>δ &gt;0 | data) &gt; 99.8%</a:t>
            </a:r>
          </a:p>
          <a:p>
            <a:pPr marL="176213" lvl="1" indent="0">
              <a:spcBef>
                <a:spcPts val="900"/>
              </a:spcBef>
              <a:buNone/>
            </a:pPr>
            <a:r>
              <a:rPr lang="pt-BR" sz="1500" i="1" dirty="0">
                <a:solidFill>
                  <a:schemeClr val="tx1"/>
                </a:solidFill>
                <a:sym typeface="Symbol MT"/>
              </a:rPr>
              <a:t>                </a:t>
            </a:r>
            <a:r>
              <a:rPr lang="de-CH" sz="1500" i="1" dirty="0">
                <a:solidFill>
                  <a:schemeClr val="tx1"/>
                </a:solidFill>
              </a:rPr>
              <a:t>             </a:t>
            </a:r>
            <a:endParaRPr lang="en-US" sz="1500" i="1" dirty="0">
              <a:solidFill>
                <a:schemeClr val="tx1"/>
              </a:solidFill>
            </a:endParaRPr>
          </a:p>
        </p:txBody>
      </p:sp>
      <p:sp>
        <p:nvSpPr>
          <p:cNvPr id="14" name="TextBox 13"/>
          <p:cNvSpPr txBox="1"/>
          <p:nvPr/>
        </p:nvSpPr>
        <p:spPr>
          <a:xfrm>
            <a:off x="2627784" y="4083918"/>
            <a:ext cx="3386803" cy="338554"/>
          </a:xfrm>
          <a:prstGeom prst="rect">
            <a:avLst/>
          </a:prstGeom>
          <a:noFill/>
        </p:spPr>
        <p:txBody>
          <a:bodyPr wrap="square" rtlCol="0">
            <a:spAutoFit/>
          </a:bodyPr>
          <a:lstStyle/>
          <a:p>
            <a:r>
              <a:rPr lang="de-CH" sz="1600" dirty="0"/>
              <a:t>Baeten et al. (2013) </a:t>
            </a:r>
            <a:r>
              <a:rPr lang="de-CH" sz="1600" i="1" dirty="0"/>
              <a:t>Lancet   </a:t>
            </a:r>
          </a:p>
        </p:txBody>
      </p:sp>
    </p:spTree>
    <p:extLst>
      <p:ext uri="{BB962C8B-B14F-4D97-AF65-F5344CB8AC3E}">
        <p14:creationId xmlns:p14="http://schemas.microsoft.com/office/powerpoint/2010/main" val="24765298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a:solidFill>
                  <a:schemeClr val="tx1"/>
                </a:solidFill>
              </a:rPr>
              <a:t>Prior p</a:t>
            </a:r>
            <a:r>
              <a:rPr lang="de-CH" baseline="-25000" dirty="0">
                <a:solidFill>
                  <a:schemeClr val="tx1"/>
                </a:solidFill>
              </a:rPr>
              <a:t>MAP</a:t>
            </a:r>
            <a:r>
              <a:rPr lang="de-CH" dirty="0">
                <a:solidFill>
                  <a:schemeClr val="tx1"/>
                </a:solidFill>
              </a:rPr>
              <a:t>(</a:t>
            </a:r>
            <a:r>
              <a:rPr lang="el-GR" sz="1350" dirty="0">
                <a:solidFill>
                  <a:schemeClr val="tx1"/>
                </a:solidFill>
              </a:rPr>
              <a:t>θ</a:t>
            </a:r>
            <a:r>
              <a:rPr lang="de-CH" sz="1350" baseline="-25000" dirty="0">
                <a:solidFill>
                  <a:schemeClr val="tx1"/>
                </a:solidFill>
              </a:rPr>
              <a:t>*</a:t>
            </a:r>
            <a:r>
              <a:rPr lang="de-CH" dirty="0">
                <a:solidFill>
                  <a:schemeClr val="tx1"/>
                </a:solidFill>
              </a:rPr>
              <a:t>) derived from historical placebo considered to be relevant, however </a:t>
            </a:r>
            <a:r>
              <a:rPr lang="en-US" i="1" dirty="0">
                <a:solidFill>
                  <a:schemeClr val="tx1"/>
                </a:solidFill>
              </a:rPr>
              <a:t>“... think it possible that you may be mistaken.”  Cromwell</a:t>
            </a:r>
            <a:endParaRPr lang="de-CH" i="1" dirty="0">
              <a:solidFill>
                <a:schemeClr val="tx1"/>
              </a:solidFill>
            </a:endParaRPr>
          </a:p>
          <a:p>
            <a:r>
              <a:rPr lang="de-CH" dirty="0">
                <a:solidFill>
                  <a:schemeClr val="tx1"/>
                </a:solidFill>
              </a:rPr>
              <a:t>Robust prior   p</a:t>
            </a:r>
            <a:r>
              <a:rPr lang="de-CH" baseline="-25000" dirty="0">
                <a:solidFill>
                  <a:schemeClr val="tx1"/>
                </a:solidFill>
              </a:rPr>
              <a:t>Robust</a:t>
            </a:r>
            <a:r>
              <a:rPr lang="de-CH" dirty="0">
                <a:solidFill>
                  <a:schemeClr val="tx1"/>
                </a:solidFill>
              </a:rPr>
              <a:t>(</a:t>
            </a:r>
            <a:r>
              <a:rPr lang="el-GR" sz="1350" dirty="0">
                <a:solidFill>
                  <a:schemeClr val="tx1"/>
                </a:solidFill>
              </a:rPr>
              <a:t>θ</a:t>
            </a:r>
            <a:r>
              <a:rPr lang="de-CH" sz="1350" baseline="-25000" dirty="0">
                <a:solidFill>
                  <a:schemeClr val="tx1"/>
                </a:solidFill>
              </a:rPr>
              <a:t>*</a:t>
            </a:r>
            <a:r>
              <a:rPr lang="de-CH" dirty="0">
                <a:solidFill>
                  <a:schemeClr val="tx1"/>
                </a:solidFill>
              </a:rPr>
              <a:t>) = (1-</a:t>
            </a:r>
            <a:r>
              <a:rPr lang="el-GR" dirty="0">
                <a:solidFill>
                  <a:schemeClr val="tx1"/>
                </a:solidFill>
              </a:rPr>
              <a:t>ε</a:t>
            </a:r>
            <a:r>
              <a:rPr lang="de-CH" dirty="0">
                <a:solidFill>
                  <a:schemeClr val="tx1"/>
                </a:solidFill>
              </a:rPr>
              <a:t>) p</a:t>
            </a:r>
            <a:r>
              <a:rPr lang="de-CH" baseline="-25000" dirty="0">
                <a:solidFill>
                  <a:schemeClr val="tx1"/>
                </a:solidFill>
              </a:rPr>
              <a:t>MAP</a:t>
            </a:r>
            <a:r>
              <a:rPr lang="de-CH" dirty="0">
                <a:solidFill>
                  <a:schemeClr val="tx1"/>
                </a:solidFill>
              </a:rPr>
              <a:t>(</a:t>
            </a:r>
            <a:r>
              <a:rPr lang="el-GR" sz="1350" dirty="0">
                <a:solidFill>
                  <a:schemeClr val="tx1"/>
                </a:solidFill>
              </a:rPr>
              <a:t>θ</a:t>
            </a:r>
            <a:r>
              <a:rPr lang="de-CH" sz="1350" baseline="-25000" dirty="0">
                <a:solidFill>
                  <a:schemeClr val="tx1"/>
                </a:solidFill>
              </a:rPr>
              <a:t>*</a:t>
            </a:r>
            <a:r>
              <a:rPr lang="de-CH" dirty="0">
                <a:solidFill>
                  <a:schemeClr val="tx1"/>
                </a:solidFill>
              </a:rPr>
              <a:t>) + </a:t>
            </a:r>
            <a:r>
              <a:rPr lang="el-GR" dirty="0">
                <a:solidFill>
                  <a:schemeClr val="tx1"/>
                </a:solidFill>
              </a:rPr>
              <a:t>ε</a:t>
            </a:r>
            <a:r>
              <a:rPr lang="de-CH" dirty="0">
                <a:solidFill>
                  <a:schemeClr val="tx1"/>
                </a:solidFill>
              </a:rPr>
              <a:t> p</a:t>
            </a:r>
            <a:r>
              <a:rPr lang="de-CH" baseline="-25000" dirty="0">
                <a:solidFill>
                  <a:schemeClr val="tx1"/>
                </a:solidFill>
              </a:rPr>
              <a:t>Vague</a:t>
            </a:r>
            <a:r>
              <a:rPr lang="de-CH" dirty="0">
                <a:solidFill>
                  <a:schemeClr val="tx1"/>
                </a:solidFill>
              </a:rPr>
              <a:t>(</a:t>
            </a:r>
            <a:r>
              <a:rPr lang="el-GR" sz="1350" dirty="0">
                <a:solidFill>
                  <a:schemeClr val="tx1"/>
                </a:solidFill>
              </a:rPr>
              <a:t>θ</a:t>
            </a:r>
            <a:r>
              <a:rPr lang="de-CH" sz="1350" baseline="-25000" dirty="0">
                <a:solidFill>
                  <a:schemeClr val="tx1"/>
                </a:solidFill>
              </a:rPr>
              <a:t>*</a:t>
            </a:r>
            <a:r>
              <a:rPr lang="de-CH" dirty="0">
                <a:solidFill>
                  <a:schemeClr val="tx1"/>
                </a:solidFill>
              </a:rPr>
              <a:t>)   </a:t>
            </a:r>
          </a:p>
          <a:p>
            <a:pPr lvl="1"/>
            <a:r>
              <a:rPr lang="de-CH" dirty="0">
                <a:solidFill>
                  <a:schemeClr val="tx1"/>
                </a:solidFill>
              </a:rPr>
              <a:t>Mixture of prior derived from historical trials and vague prior</a:t>
            </a:r>
          </a:p>
          <a:p>
            <a:pPr lvl="1">
              <a:spcBef>
                <a:spcPts val="450"/>
              </a:spcBef>
            </a:pPr>
            <a:r>
              <a:rPr lang="de-CH" dirty="0">
                <a:solidFill>
                  <a:schemeClr val="tx1"/>
                </a:solidFill>
              </a:rPr>
              <a:t>Value </a:t>
            </a:r>
            <a:r>
              <a:rPr lang="el-GR" dirty="0">
                <a:solidFill>
                  <a:schemeClr val="tx1"/>
                </a:solidFill>
              </a:rPr>
              <a:t>ε</a:t>
            </a:r>
            <a:r>
              <a:rPr lang="de-CH" dirty="0">
                <a:solidFill>
                  <a:schemeClr val="tx1"/>
                </a:solidFill>
              </a:rPr>
              <a:t> chosen to reflect scepticism on relevance of historical data</a:t>
            </a:r>
          </a:p>
          <a:p>
            <a:pPr lvl="1">
              <a:spcBef>
                <a:spcPts val="450"/>
              </a:spcBef>
            </a:pPr>
            <a:r>
              <a:rPr lang="de-CH" dirty="0">
                <a:solidFill>
                  <a:schemeClr val="tx1"/>
                </a:solidFill>
              </a:rPr>
              <a:t>Robust priors are heavy-tailed, and hence discarded in case of clear prior-data conflict         </a:t>
            </a:r>
            <a:r>
              <a:rPr lang="it-IT" dirty="0">
                <a:solidFill>
                  <a:schemeClr val="tx1"/>
                </a:solidFill>
              </a:rPr>
              <a:t>O'Hagan and Pericchi (2012), Schmidli et al. (2014) </a:t>
            </a:r>
            <a:endParaRPr lang="de-CH" dirty="0">
              <a:solidFill>
                <a:schemeClr val="tx1"/>
              </a:solidFill>
            </a:endParaRPr>
          </a:p>
          <a:p>
            <a:pPr marL="0" indent="0">
              <a:buNone/>
            </a:pPr>
            <a:endParaRPr lang="de-CH" dirty="0">
              <a:solidFill>
                <a:schemeClr val="tx1"/>
              </a:solidFill>
            </a:endParaRPr>
          </a:p>
        </p:txBody>
      </p:sp>
      <p:sp>
        <p:nvSpPr>
          <p:cNvPr id="5" name="Titel 4"/>
          <p:cNvSpPr>
            <a:spLocks noGrp="1"/>
          </p:cNvSpPr>
          <p:nvPr>
            <p:ph type="title"/>
          </p:nvPr>
        </p:nvSpPr>
        <p:spPr/>
        <p:txBody>
          <a:bodyPr/>
          <a:lstStyle/>
          <a:p>
            <a:r>
              <a:rPr lang="de-CH" dirty="0">
                <a:solidFill>
                  <a:schemeClr val="tx1"/>
                </a:solidFill>
              </a:rPr>
              <a:t>Robustness</a:t>
            </a:r>
            <a:endParaRPr lang="en-US" dirty="0">
              <a:solidFill>
                <a:schemeClr val="tx1"/>
              </a:solidFill>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 b="28695"/>
          <a:stretch/>
        </p:blipFill>
        <p:spPr bwMode="auto">
          <a:xfrm>
            <a:off x="904886" y="3145224"/>
            <a:ext cx="4317204" cy="144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18034" y="3795886"/>
            <a:ext cx="2546214" cy="461665"/>
          </a:xfrm>
          <a:prstGeom prst="rect">
            <a:avLst/>
          </a:prstGeom>
          <a:noFill/>
        </p:spPr>
        <p:txBody>
          <a:bodyPr wrap="square" rtlCol="0">
            <a:spAutoFit/>
          </a:bodyPr>
          <a:lstStyle/>
          <a:p>
            <a:r>
              <a:rPr lang="de-CH" sz="1200" dirty="0"/>
              <a:t>Solid line:      p(</a:t>
            </a:r>
            <a:r>
              <a:rPr lang="el-GR" sz="1200" dirty="0">
                <a:solidFill>
                  <a:srgbClr val="000000"/>
                </a:solidFill>
              </a:rPr>
              <a:t>θ</a:t>
            </a:r>
            <a:r>
              <a:rPr lang="de-CH" sz="1200" baseline="-25000" dirty="0">
                <a:solidFill>
                  <a:srgbClr val="000000"/>
                </a:solidFill>
              </a:rPr>
              <a:t>*</a:t>
            </a:r>
            <a:r>
              <a:rPr lang="de-CH" sz="1200" dirty="0"/>
              <a:t>)</a:t>
            </a:r>
          </a:p>
          <a:p>
            <a:r>
              <a:rPr lang="de-CH" sz="1200" dirty="0"/>
              <a:t>Dashed line:  p</a:t>
            </a:r>
            <a:r>
              <a:rPr lang="de-CH" sz="1200" baseline="-25000" dirty="0"/>
              <a:t>Robust</a:t>
            </a:r>
            <a:r>
              <a:rPr lang="de-CH" sz="1200" dirty="0"/>
              <a:t>(</a:t>
            </a:r>
            <a:r>
              <a:rPr lang="el-GR" sz="1200" dirty="0">
                <a:solidFill>
                  <a:srgbClr val="000000"/>
                </a:solidFill>
              </a:rPr>
              <a:t>θ</a:t>
            </a:r>
            <a:r>
              <a:rPr lang="de-CH" sz="1200" baseline="-25000" dirty="0">
                <a:solidFill>
                  <a:srgbClr val="000000"/>
                </a:solidFill>
              </a:rPr>
              <a:t>*</a:t>
            </a:r>
            <a:r>
              <a:rPr lang="de-CH" sz="1200" dirty="0"/>
              <a:t>) with </a:t>
            </a:r>
            <a:r>
              <a:rPr lang="el-GR" sz="1200" dirty="0"/>
              <a:t>ε</a:t>
            </a:r>
            <a:r>
              <a:rPr lang="de-CH" sz="1200" dirty="0"/>
              <a:t>=0.2   </a:t>
            </a:r>
            <a:endParaRPr lang="en-US" sz="1200" dirty="0"/>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11</a:t>
            </a:fld>
            <a:endParaRPr lang="en-US" noProof="0"/>
          </a:p>
        </p:txBody>
      </p:sp>
      <p:sp>
        <p:nvSpPr>
          <p:cNvPr id="8" name="Footer Placeholder 7"/>
          <p:cNvSpPr>
            <a:spLocks noGrp="1"/>
          </p:cNvSpPr>
          <p:nvPr>
            <p:ph type="ftr" sz="quarter" idx="3"/>
          </p:nvPr>
        </p:nvSpPr>
        <p:spPr/>
        <p:txBody>
          <a:bodyPr/>
          <a:lstStyle/>
          <a:p>
            <a:r>
              <a:rPr lang="en-US" noProof="0"/>
              <a:t>Public</a:t>
            </a:r>
          </a:p>
        </p:txBody>
      </p:sp>
    </p:spTree>
    <p:extLst>
      <p:ext uri="{BB962C8B-B14F-4D97-AF65-F5344CB8AC3E}">
        <p14:creationId xmlns:p14="http://schemas.microsoft.com/office/powerpoint/2010/main" val="37780087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CH" dirty="0">
                <a:solidFill>
                  <a:schemeClr val="tx1"/>
                </a:solidFill>
              </a:rPr>
              <a:t>Robustness – hypothetical scenario</a:t>
            </a:r>
            <a:endParaRPr lang="en-US" dirty="0">
              <a:solidFill>
                <a:schemeClr val="tx1"/>
              </a:solidFill>
            </a:endParaRPr>
          </a:p>
        </p:txBody>
      </p:sp>
      <p:sp>
        <p:nvSpPr>
          <p:cNvPr id="8" name="TextBox 7"/>
          <p:cNvSpPr txBox="1"/>
          <p:nvPr/>
        </p:nvSpPr>
        <p:spPr>
          <a:xfrm>
            <a:off x="938152" y="3891909"/>
            <a:ext cx="7594288" cy="553998"/>
          </a:xfrm>
          <a:prstGeom prst="rect">
            <a:avLst/>
          </a:prstGeom>
          <a:noFill/>
        </p:spPr>
        <p:txBody>
          <a:bodyPr wrap="square" rtlCol="0">
            <a:spAutoFit/>
          </a:bodyPr>
          <a:lstStyle/>
          <a:p>
            <a:r>
              <a:rPr lang="en-US" sz="1500" i="1" dirty="0">
                <a:latin typeface="Arial"/>
                <a:cs typeface="Arial"/>
              </a:rPr>
              <a:t>"</a:t>
            </a:r>
            <a:r>
              <a:rPr lang="en-US" sz="1500" i="1" dirty="0"/>
              <a:t>Bayesian - One who, vaguely expecting a horse and catching a glimpse of a donkey, strongly concludes he has seen a mule</a:t>
            </a:r>
            <a:r>
              <a:rPr lang="en-US" sz="1500" i="1" dirty="0">
                <a:latin typeface="Arial"/>
                <a:cs typeface="Arial"/>
              </a:rPr>
              <a:t>"</a:t>
            </a:r>
            <a:r>
              <a:rPr lang="en-US" sz="1500" i="1" dirty="0"/>
              <a:t>. 		           Stephen </a:t>
            </a:r>
            <a:r>
              <a:rPr lang="en-US" sz="1500" i="1" dirty="0" err="1"/>
              <a:t>Senn</a:t>
            </a:r>
            <a:r>
              <a:rPr lang="en-US" sz="1500" i="1" dirty="0"/>
              <a:t> </a:t>
            </a:r>
          </a:p>
        </p:txBody>
      </p:sp>
      <p:sp>
        <p:nvSpPr>
          <p:cNvPr id="2" name="Slide Number Placeholder 1"/>
          <p:cNvSpPr>
            <a:spLocks noGrp="1"/>
          </p:cNvSpPr>
          <p:nvPr>
            <p:ph type="sldNum" sz="quarter" idx="4"/>
          </p:nvPr>
        </p:nvSpPr>
        <p:spPr/>
        <p:txBody>
          <a:bodyPr/>
          <a:lstStyle/>
          <a:p>
            <a:fld id="{E66AA3EA-0569-43EF-BBA3-83FDB109D582}" type="slidenum">
              <a:rPr lang="en-US" noProof="0" smtClean="0"/>
              <a:pPr/>
              <a:t>12</a:t>
            </a:fld>
            <a:endParaRPr lang="en-US" noProof="0"/>
          </a:p>
        </p:txBody>
      </p:sp>
      <p:sp>
        <p:nvSpPr>
          <p:cNvPr id="3" name="Footer Placeholder 2"/>
          <p:cNvSpPr>
            <a:spLocks noGrp="1"/>
          </p:cNvSpPr>
          <p:nvPr>
            <p:ph type="ftr" sz="quarter" idx="3"/>
          </p:nvPr>
        </p:nvSpPr>
        <p:spPr/>
        <p:txBody>
          <a:bodyPr/>
          <a:lstStyle/>
          <a:p>
            <a:r>
              <a:rPr lang="en-US" noProof="0"/>
              <a:t>Public</a:t>
            </a:r>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3891"/>
          <a:stretch/>
        </p:blipFill>
        <p:spPr bwMode="auto">
          <a:xfrm>
            <a:off x="1433513" y="1108473"/>
            <a:ext cx="6275785"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564728" y="999630"/>
            <a:ext cx="5789887" cy="323165"/>
          </a:xfrm>
          <a:prstGeom prst="rect">
            <a:avLst/>
          </a:prstGeom>
          <a:noFill/>
        </p:spPr>
        <p:txBody>
          <a:bodyPr wrap="square" rtlCol="0">
            <a:spAutoFit/>
          </a:bodyPr>
          <a:lstStyle/>
          <a:p>
            <a:r>
              <a:rPr lang="de-CH" sz="1500" dirty="0"/>
              <a:t>Conjugate prior      Posterior                     Conflicting Likelihood</a:t>
            </a:r>
          </a:p>
        </p:txBody>
      </p:sp>
      <p:sp>
        <p:nvSpPr>
          <p:cNvPr id="9" name="TextBox 8"/>
          <p:cNvSpPr txBox="1"/>
          <p:nvPr/>
        </p:nvSpPr>
        <p:spPr>
          <a:xfrm>
            <a:off x="4247369" y="3544930"/>
            <a:ext cx="648072" cy="369332"/>
          </a:xfrm>
          <a:prstGeom prst="rect">
            <a:avLst/>
          </a:prstGeom>
          <a:noFill/>
        </p:spPr>
        <p:txBody>
          <a:bodyPr wrap="square" rtlCol="0">
            <a:spAutoFit/>
          </a:bodyPr>
          <a:lstStyle/>
          <a:p>
            <a:r>
              <a:rPr lang="el-GR" dirty="0">
                <a:solidFill>
                  <a:srgbClr val="000000"/>
                </a:solidFill>
              </a:rPr>
              <a:t>θ</a:t>
            </a:r>
            <a:r>
              <a:rPr lang="de-CH" baseline="-25000" dirty="0">
                <a:solidFill>
                  <a:srgbClr val="000000"/>
                </a:solidFill>
              </a:rPr>
              <a:t>*</a:t>
            </a:r>
            <a:endParaRPr lang="de-CH" dirty="0"/>
          </a:p>
        </p:txBody>
      </p:sp>
    </p:spTree>
    <p:extLst>
      <p:ext uri="{BB962C8B-B14F-4D97-AF65-F5344CB8AC3E}">
        <p14:creationId xmlns:p14="http://schemas.microsoft.com/office/powerpoint/2010/main" val="24289244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CH" dirty="0">
                <a:solidFill>
                  <a:schemeClr val="tx1"/>
                </a:solidFill>
              </a:rPr>
              <a:t>Robustness – hypothetical scenario</a:t>
            </a:r>
            <a:endParaRPr lang="en-US" dirty="0">
              <a:solidFill>
                <a:schemeClr val="tx1"/>
              </a:solidFill>
            </a:endParaRPr>
          </a:p>
        </p:txBody>
      </p:sp>
      <p:sp>
        <p:nvSpPr>
          <p:cNvPr id="8" name="TextBox 7"/>
          <p:cNvSpPr txBox="1"/>
          <p:nvPr/>
        </p:nvSpPr>
        <p:spPr>
          <a:xfrm>
            <a:off x="1589666" y="3893439"/>
            <a:ext cx="5963478" cy="323165"/>
          </a:xfrm>
          <a:prstGeom prst="rect">
            <a:avLst/>
          </a:prstGeom>
          <a:noFill/>
        </p:spPr>
        <p:txBody>
          <a:bodyPr wrap="square" rtlCol="0">
            <a:spAutoFit/>
          </a:bodyPr>
          <a:lstStyle/>
          <a:p>
            <a:r>
              <a:rPr lang="en-US" sz="1500" i="1" dirty="0">
                <a:latin typeface="Arial"/>
                <a:cs typeface="Arial"/>
              </a:rPr>
              <a:t>Robust prior essentially discarded in case of clear prior-data conflict</a:t>
            </a:r>
            <a:endParaRPr lang="en-US" sz="1500" i="1" dirty="0"/>
          </a:p>
        </p:txBody>
      </p:sp>
      <p:sp>
        <p:nvSpPr>
          <p:cNvPr id="3" name="Slide Number Placeholder 2"/>
          <p:cNvSpPr>
            <a:spLocks noGrp="1"/>
          </p:cNvSpPr>
          <p:nvPr>
            <p:ph type="sldNum" sz="quarter" idx="4"/>
          </p:nvPr>
        </p:nvSpPr>
        <p:spPr/>
        <p:txBody>
          <a:bodyPr/>
          <a:lstStyle/>
          <a:p>
            <a:fld id="{E66AA3EA-0569-43EF-BBA3-83FDB109D582}" type="slidenum">
              <a:rPr lang="en-US" noProof="0" smtClean="0"/>
              <a:pPr/>
              <a:t>13</a:t>
            </a:fld>
            <a:endParaRPr lang="en-US" noProof="0"/>
          </a:p>
        </p:txBody>
      </p:sp>
      <p:sp>
        <p:nvSpPr>
          <p:cNvPr id="4" name="Footer Placeholder 3"/>
          <p:cNvSpPr>
            <a:spLocks noGrp="1"/>
          </p:cNvSpPr>
          <p:nvPr>
            <p:ph type="ftr" sz="quarter" idx="3"/>
          </p:nvPr>
        </p:nvSpPr>
        <p:spPr/>
        <p:txBody>
          <a:bodyPr/>
          <a:lstStyle/>
          <a:p>
            <a:r>
              <a:rPr lang="en-US" noProof="0"/>
              <a:t>Public</a:t>
            </a:r>
          </a:p>
        </p:txBody>
      </p:sp>
      <p:pic>
        <p:nvPicPr>
          <p:cNvPr id="71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2" b="14206"/>
          <a:stretch/>
        </p:blipFill>
        <p:spPr bwMode="auto">
          <a:xfrm>
            <a:off x="1433513" y="1102519"/>
            <a:ext cx="6275785"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564728" y="999630"/>
            <a:ext cx="5789887" cy="323165"/>
          </a:xfrm>
          <a:prstGeom prst="rect">
            <a:avLst/>
          </a:prstGeom>
          <a:noFill/>
        </p:spPr>
        <p:txBody>
          <a:bodyPr wrap="square" rtlCol="0">
            <a:spAutoFit/>
          </a:bodyPr>
          <a:lstStyle/>
          <a:p>
            <a:r>
              <a:rPr lang="de-CH" sz="1500" dirty="0"/>
              <a:t>     Robust prior          	                Posterior / Conflicting Likelihood</a:t>
            </a:r>
          </a:p>
        </p:txBody>
      </p:sp>
      <p:pic>
        <p:nvPicPr>
          <p:cNvPr id="2" name="Picture 1"/>
          <p:cNvPicPr>
            <a:picLocks noChangeAspect="1"/>
          </p:cNvPicPr>
          <p:nvPr/>
        </p:nvPicPr>
        <p:blipFill>
          <a:blip r:embed="rId3"/>
          <a:stretch>
            <a:fillRect/>
          </a:stretch>
        </p:blipFill>
        <p:spPr>
          <a:xfrm>
            <a:off x="4220854" y="3555106"/>
            <a:ext cx="701101" cy="499915"/>
          </a:xfrm>
          <a:prstGeom prst="rect">
            <a:avLst/>
          </a:prstGeom>
        </p:spPr>
      </p:pic>
    </p:spTree>
    <p:extLst>
      <p:ext uri="{BB962C8B-B14F-4D97-AF65-F5344CB8AC3E}">
        <p14:creationId xmlns:p14="http://schemas.microsoft.com/office/powerpoint/2010/main" val="12328089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a:solidFill>
                  <a:schemeClr val="tx1"/>
                </a:solidFill>
              </a:rPr>
              <a:t>R package RBesT</a:t>
            </a:r>
            <a:r>
              <a:rPr lang="en-US" dirty="0">
                <a:solidFill>
                  <a:schemeClr val="tx1"/>
                </a:solidFill>
              </a:rPr>
              <a:t>: </a:t>
            </a:r>
            <a:r>
              <a:rPr lang="en-US" b="1" dirty="0">
                <a:solidFill>
                  <a:schemeClr val="tx1"/>
                </a:solidFill>
              </a:rPr>
              <a:t>R</a:t>
            </a:r>
            <a:r>
              <a:rPr lang="en-US" dirty="0">
                <a:solidFill>
                  <a:schemeClr val="tx1"/>
                </a:solidFill>
              </a:rPr>
              <a:t> </a:t>
            </a:r>
            <a:r>
              <a:rPr lang="en-US" b="1" dirty="0">
                <a:solidFill>
                  <a:schemeClr val="tx1"/>
                </a:solidFill>
              </a:rPr>
              <a:t>B</a:t>
            </a:r>
            <a:r>
              <a:rPr lang="en-US" dirty="0">
                <a:solidFill>
                  <a:schemeClr val="tx1"/>
                </a:solidFill>
              </a:rPr>
              <a:t>ayesian </a:t>
            </a:r>
            <a:r>
              <a:rPr lang="en-US" b="1" dirty="0">
                <a:solidFill>
                  <a:schemeClr val="tx1"/>
                </a:solidFill>
              </a:rPr>
              <a:t>E</a:t>
            </a:r>
            <a:r>
              <a:rPr lang="en-US" dirty="0">
                <a:solidFill>
                  <a:schemeClr val="tx1"/>
                </a:solidFill>
              </a:rPr>
              <a:t>vidence </a:t>
            </a:r>
            <a:r>
              <a:rPr lang="en-US" b="1" dirty="0">
                <a:solidFill>
                  <a:schemeClr val="tx1"/>
                </a:solidFill>
              </a:rPr>
              <a:t>S</a:t>
            </a:r>
            <a:r>
              <a:rPr lang="en-US" dirty="0">
                <a:solidFill>
                  <a:schemeClr val="tx1"/>
                </a:solidFill>
              </a:rPr>
              <a:t>ynthesis </a:t>
            </a:r>
            <a:r>
              <a:rPr lang="en-US" b="1" dirty="0">
                <a:solidFill>
                  <a:schemeClr val="tx1"/>
                </a:solidFill>
              </a:rPr>
              <a:t>T</a:t>
            </a:r>
            <a:r>
              <a:rPr lang="en-US" dirty="0">
                <a:solidFill>
                  <a:schemeClr val="tx1"/>
                </a:solidFill>
              </a:rPr>
              <a:t>ools</a:t>
            </a:r>
          </a:p>
          <a:p>
            <a:pPr marL="0" indent="0">
              <a:buNone/>
            </a:pPr>
            <a:r>
              <a:rPr lang="de-CH" dirty="0">
                <a:solidFill>
                  <a:schemeClr val="tx1"/>
                </a:solidFill>
              </a:rPr>
              <a:t> 	</a:t>
            </a:r>
            <a:r>
              <a:rPr lang="de-CH" sz="1600" dirty="0">
                <a:solidFill>
                  <a:schemeClr val="tx1"/>
                </a:solidFill>
              </a:rPr>
              <a:t>   </a:t>
            </a:r>
            <a:r>
              <a:rPr lang="de-CH" sz="1600" dirty="0">
                <a:solidFill>
                  <a:schemeClr val="tx1"/>
                </a:solidFill>
                <a:hlinkClick r:id="rId2"/>
              </a:rPr>
              <a:t>https://CRAN.R-project.org/package=RBesT</a:t>
            </a:r>
            <a:r>
              <a:rPr lang="de-CH" sz="1600" dirty="0">
                <a:solidFill>
                  <a:schemeClr val="tx1"/>
                </a:solidFill>
              </a:rPr>
              <a:t>       Weber et al. (2021) </a:t>
            </a:r>
          </a:p>
          <a:p>
            <a:r>
              <a:rPr lang="de-CH" dirty="0">
                <a:solidFill>
                  <a:schemeClr val="tx1"/>
                </a:solidFill>
              </a:rPr>
              <a:t>Implements robust Bayesian meta-analytic-predictive approach</a:t>
            </a:r>
          </a:p>
          <a:p>
            <a:pPr lvl="1"/>
            <a:r>
              <a:rPr lang="de-CH" dirty="0">
                <a:solidFill>
                  <a:schemeClr val="tx1"/>
                </a:solidFill>
              </a:rPr>
              <a:t>Derive (robust) MAP prior</a:t>
            </a:r>
          </a:p>
          <a:p>
            <a:pPr lvl="1"/>
            <a:r>
              <a:rPr lang="de-CH" dirty="0">
                <a:solidFill>
                  <a:schemeClr val="tx1"/>
                </a:solidFill>
              </a:rPr>
              <a:t>Asses prior effective sample size (ESS)       Neuenschwander et al. (2020)</a:t>
            </a:r>
          </a:p>
          <a:p>
            <a:pPr lvl="1"/>
            <a:r>
              <a:rPr lang="de-CH" dirty="0">
                <a:solidFill>
                  <a:schemeClr val="tx1"/>
                </a:solidFill>
              </a:rPr>
              <a:t>Evaluate operating characteristics</a:t>
            </a:r>
          </a:p>
          <a:p>
            <a:pPr lvl="1"/>
            <a:r>
              <a:rPr lang="de-CH" dirty="0">
                <a:solidFill>
                  <a:schemeClr val="tx1"/>
                </a:solidFill>
              </a:rPr>
              <a:t>Bayesian analysis</a:t>
            </a:r>
          </a:p>
          <a:p>
            <a:r>
              <a:rPr lang="de-CH" dirty="0">
                <a:solidFill>
                  <a:schemeClr val="tx1"/>
                </a:solidFill>
              </a:rPr>
              <a:t>Vignettes on specific applications</a:t>
            </a:r>
          </a:p>
          <a:p>
            <a:pPr marL="228600" lvl="1" indent="0">
              <a:buNone/>
            </a:pPr>
            <a:r>
              <a:rPr lang="en-US" dirty="0">
                <a:solidFill>
                  <a:schemeClr val="tx1"/>
                </a:solidFill>
              </a:rPr>
              <a:t>     Getting started with </a:t>
            </a:r>
            <a:r>
              <a:rPr lang="en-US" dirty="0" err="1">
                <a:solidFill>
                  <a:schemeClr val="tx1"/>
                </a:solidFill>
              </a:rPr>
              <a:t>RBesT</a:t>
            </a:r>
            <a:r>
              <a:rPr lang="en-US" dirty="0">
                <a:solidFill>
                  <a:schemeClr val="tx1"/>
                </a:solidFill>
              </a:rPr>
              <a:t> (binary)   </a:t>
            </a:r>
            <a:r>
              <a:rPr lang="en-US" i="1" dirty="0">
                <a:solidFill>
                  <a:schemeClr val="tx1"/>
                </a:solidFill>
              </a:rPr>
              <a:t>Ankylosing spondylitis</a:t>
            </a:r>
            <a:endParaRPr lang="en-US" dirty="0">
              <a:solidFill>
                <a:schemeClr val="tx1"/>
              </a:solidFill>
            </a:endParaRPr>
          </a:p>
          <a:p>
            <a:pPr marL="228600" lvl="1" indent="0">
              <a:buNone/>
            </a:pPr>
            <a:endParaRPr lang="de-CH" dirty="0">
              <a:solidFill>
                <a:schemeClr val="tx1"/>
              </a:solidFill>
            </a:endParaRPr>
          </a:p>
        </p:txBody>
      </p:sp>
      <p:sp>
        <p:nvSpPr>
          <p:cNvPr id="5" name="Titel 4"/>
          <p:cNvSpPr>
            <a:spLocks noGrp="1"/>
          </p:cNvSpPr>
          <p:nvPr>
            <p:ph type="title"/>
          </p:nvPr>
        </p:nvSpPr>
        <p:spPr/>
        <p:txBody>
          <a:bodyPr/>
          <a:lstStyle/>
          <a:p>
            <a:r>
              <a:rPr lang="de-CH" dirty="0">
                <a:solidFill>
                  <a:schemeClr val="tx1"/>
                </a:solidFill>
              </a:rPr>
              <a:t>Software implementation</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14</a:t>
            </a:fld>
            <a:endParaRPr lang="en-US" noProof="0"/>
          </a:p>
        </p:txBody>
      </p:sp>
      <p:sp>
        <p:nvSpPr>
          <p:cNvPr id="8" name="Footer Placeholder 7"/>
          <p:cNvSpPr>
            <a:spLocks noGrp="1"/>
          </p:cNvSpPr>
          <p:nvPr>
            <p:ph type="ftr" sz="quarter" idx="3"/>
          </p:nvPr>
        </p:nvSpPr>
        <p:spPr/>
        <p:txBody>
          <a:bodyPr/>
          <a:lstStyle/>
          <a:p>
            <a:r>
              <a:rPr lang="en-US" noProof="0"/>
              <a:t>Public</a:t>
            </a:r>
          </a:p>
        </p:txBody>
      </p:sp>
    </p:spTree>
    <p:extLst>
      <p:ext uri="{BB962C8B-B14F-4D97-AF65-F5344CB8AC3E}">
        <p14:creationId xmlns:p14="http://schemas.microsoft.com/office/powerpoint/2010/main" val="23718585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CH" dirty="0">
                <a:solidFill>
                  <a:schemeClr val="tx1"/>
                </a:solidFill>
              </a:rPr>
              <a:t>Software implementation</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15</a:t>
            </a:fld>
            <a:endParaRPr lang="en-US" noProof="0"/>
          </a:p>
        </p:txBody>
      </p:sp>
      <p:sp>
        <p:nvSpPr>
          <p:cNvPr id="8" name="Footer Placeholder 7"/>
          <p:cNvSpPr>
            <a:spLocks noGrp="1"/>
          </p:cNvSpPr>
          <p:nvPr>
            <p:ph type="ftr" sz="quarter" idx="3"/>
          </p:nvPr>
        </p:nvSpPr>
        <p:spPr/>
        <p:txBody>
          <a:bodyPr/>
          <a:lstStyle/>
          <a:p>
            <a:r>
              <a:rPr lang="en-US" noProof="0"/>
              <a:t>Public</a:t>
            </a:r>
          </a:p>
        </p:txBody>
      </p:sp>
      <p:pic>
        <p:nvPicPr>
          <p:cNvPr id="4" name="Picture 3"/>
          <p:cNvPicPr>
            <a:picLocks noChangeAspect="1"/>
          </p:cNvPicPr>
          <p:nvPr/>
        </p:nvPicPr>
        <p:blipFill>
          <a:blip r:embed="rId2"/>
          <a:stretch>
            <a:fillRect/>
          </a:stretch>
        </p:blipFill>
        <p:spPr>
          <a:xfrm>
            <a:off x="541362" y="1059582"/>
            <a:ext cx="3490720" cy="1728192"/>
          </a:xfrm>
          <a:prstGeom prst="rect">
            <a:avLst/>
          </a:prstGeom>
        </p:spPr>
      </p:pic>
      <p:pic>
        <p:nvPicPr>
          <p:cNvPr id="6" name="Picture 5"/>
          <p:cNvPicPr>
            <a:picLocks noChangeAspect="1"/>
          </p:cNvPicPr>
          <p:nvPr/>
        </p:nvPicPr>
        <p:blipFill>
          <a:blip r:embed="rId3"/>
          <a:stretch>
            <a:fillRect/>
          </a:stretch>
        </p:blipFill>
        <p:spPr>
          <a:xfrm>
            <a:off x="4211960" y="1131590"/>
            <a:ext cx="4231826" cy="2562937"/>
          </a:xfrm>
          <a:prstGeom prst="rect">
            <a:avLst/>
          </a:prstGeom>
        </p:spPr>
      </p:pic>
      <p:pic>
        <p:nvPicPr>
          <p:cNvPr id="9" name="Picture 8"/>
          <p:cNvPicPr>
            <a:picLocks noChangeAspect="1"/>
          </p:cNvPicPr>
          <p:nvPr/>
        </p:nvPicPr>
        <p:blipFill>
          <a:blip r:embed="rId4"/>
          <a:stretch>
            <a:fillRect/>
          </a:stretch>
        </p:blipFill>
        <p:spPr>
          <a:xfrm>
            <a:off x="827585" y="2787774"/>
            <a:ext cx="3204498" cy="1944655"/>
          </a:xfrm>
          <a:prstGeom prst="rect">
            <a:avLst/>
          </a:prstGeom>
        </p:spPr>
      </p:pic>
    </p:spTree>
    <p:extLst>
      <p:ext uri="{BB962C8B-B14F-4D97-AF65-F5344CB8AC3E}">
        <p14:creationId xmlns:p14="http://schemas.microsoft.com/office/powerpoint/2010/main" val="32521920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00200" y="3108959"/>
            <a:ext cx="7086600" cy="914400"/>
          </a:xfrm>
        </p:spPr>
        <p:txBody>
          <a:bodyPr anchor="b">
            <a:normAutofit fontScale="90000"/>
          </a:bodyPr>
          <a:lstStyle/>
          <a:p>
            <a:r>
              <a:rPr lang="en-US" dirty="0"/>
              <a:t>NEOS (NCT04926818): An innovative, efficient trial design in pediatric MS</a:t>
            </a:r>
          </a:p>
        </p:txBody>
      </p:sp>
      <p:pic>
        <p:nvPicPr>
          <p:cNvPr id="8" name="Picture 7" descr="A group of people posing for a photo&#10;&#10;Description automatically generated">
            <a:extLst>
              <a:ext uri="{FF2B5EF4-FFF2-40B4-BE49-F238E27FC236}">
                <a16:creationId xmlns:a16="http://schemas.microsoft.com/office/drawing/2014/main" id="{54F2886F-A3FD-A548-AA50-8F96579D3D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0236" b="31370"/>
          <a:stretch/>
        </p:blipFill>
        <p:spPr>
          <a:xfrm>
            <a:off x="525624" y="316156"/>
            <a:ext cx="8157600" cy="2635200"/>
          </a:xfrm>
          <a:prstGeom prst="rect">
            <a:avLst/>
          </a:prstGeom>
          <a:noFill/>
        </p:spPr>
      </p:pic>
    </p:spTree>
    <p:custDataLst>
      <p:tags r:id="rId1"/>
    </p:custDataLst>
    <p:extLst>
      <p:ext uri="{BB962C8B-B14F-4D97-AF65-F5344CB8AC3E}">
        <p14:creationId xmlns:p14="http://schemas.microsoft.com/office/powerpoint/2010/main" val="2283699281"/>
      </p:ext>
    </p:extLst>
  </p:cSld>
  <p:clrMapOvr>
    <a:masterClrMapping/>
  </p:clrMapOvr>
  <mc:AlternateContent xmlns:mc="http://schemas.openxmlformats.org/markup-compatibility/2006" xmlns:p14="http://schemas.microsoft.com/office/powerpoint/2010/main">
    <mc:Choice Requires="p14">
      <p:transition spd="slow" p14:dur="2000" advTm="11081"/>
    </mc:Choice>
    <mc:Fallback xmlns="">
      <p:transition spd="slow" advTm="110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185B-2828-46EA-9AC0-C451376AA4AD}"/>
              </a:ext>
            </a:extLst>
          </p:cNvPr>
          <p:cNvSpPr>
            <a:spLocks noGrp="1"/>
          </p:cNvSpPr>
          <p:nvPr>
            <p:ph type="title"/>
          </p:nvPr>
        </p:nvSpPr>
        <p:spPr/>
        <p:txBody>
          <a:bodyPr/>
          <a:lstStyle/>
          <a:p>
            <a:r>
              <a:rPr lang="de-CH" dirty="0"/>
              <a:t>Background</a:t>
            </a:r>
          </a:p>
        </p:txBody>
      </p:sp>
      <p:sp>
        <p:nvSpPr>
          <p:cNvPr id="3" name="Content Placeholder 2">
            <a:extLst>
              <a:ext uri="{FF2B5EF4-FFF2-40B4-BE49-F238E27FC236}">
                <a16:creationId xmlns:a16="http://schemas.microsoft.com/office/drawing/2014/main" id="{4B14544C-F0B4-4368-8889-70DC46330A48}"/>
              </a:ext>
            </a:extLst>
          </p:cNvPr>
          <p:cNvSpPr>
            <a:spLocks noGrp="1"/>
          </p:cNvSpPr>
          <p:nvPr>
            <p:ph idx="1"/>
          </p:nvPr>
        </p:nvSpPr>
        <p:spPr>
          <a:xfrm>
            <a:off x="457200" y="1349394"/>
            <a:ext cx="8229600" cy="2270106"/>
          </a:xfrm>
        </p:spPr>
        <p:txBody>
          <a:bodyPr vert="horz" lIns="0" tIns="0" rIns="0" bIns="0" spcCol="182880" rtlCol="0" anchor="t">
            <a:normAutofit/>
          </a:bodyPr>
          <a:lstStyle/>
          <a:p>
            <a:pPr marL="285750" indent="-285750">
              <a:buFont typeface="Arial" panose="020B0604020202020204" pitchFamily="34" charset="0"/>
              <a:buChar char="•"/>
            </a:pPr>
            <a:r>
              <a:rPr lang="de-CH" sz="1600" b="1" dirty="0"/>
              <a:t>Pediatric MS is rare: </a:t>
            </a:r>
            <a:r>
              <a:rPr lang="de-CH" sz="1600" kern="0" dirty="0"/>
              <a:t>Only ~3-5% of MS cases start in childhood or adolescence</a:t>
            </a:r>
            <a:r>
              <a:rPr lang="de-CH" sz="1600" kern="0" baseline="30000" dirty="0"/>
              <a:t>1,2</a:t>
            </a:r>
            <a:r>
              <a:rPr lang="de-CH" sz="1600" kern="0" dirty="0"/>
              <a:t> </a:t>
            </a:r>
          </a:p>
          <a:p>
            <a:pPr marL="285750" indent="-285750">
              <a:buFont typeface="Arial" panose="020B0604020202020204" pitchFamily="34" charset="0"/>
              <a:buChar char="•"/>
            </a:pPr>
            <a:r>
              <a:rPr lang="de-CH" sz="1600" b="1" dirty="0"/>
              <a:t>Vulnerable population: </a:t>
            </a:r>
            <a:r>
              <a:rPr lang="de-CH" sz="1600" kern="0" dirty="0"/>
              <a:t>Children with MS show higher disease activity (2-3 time higher relapse frequency compared to adults)</a:t>
            </a:r>
            <a:r>
              <a:rPr lang="de-CH" sz="1600" kern="0" baseline="30000" dirty="0"/>
              <a:t>3</a:t>
            </a:r>
            <a:r>
              <a:rPr lang="de-CH" sz="1600" kern="0" dirty="0"/>
              <a:t>, lose brain volume from the onset (i.e. no true remission)</a:t>
            </a:r>
            <a:r>
              <a:rPr lang="de-CH" sz="1600" kern="0" baseline="30000" dirty="0"/>
              <a:t>4</a:t>
            </a:r>
            <a:r>
              <a:rPr lang="de-CH" sz="1600" kern="0" dirty="0"/>
              <a:t>, and have worse long-term prognosis, i.e. disabled at younger age</a:t>
            </a:r>
            <a:r>
              <a:rPr lang="de-CH" sz="1600" kern="0" baseline="30000" dirty="0"/>
              <a:t>5</a:t>
            </a:r>
            <a:r>
              <a:rPr lang="de-CH" sz="1600" kern="0" dirty="0"/>
              <a:t> </a:t>
            </a:r>
          </a:p>
          <a:p>
            <a:pPr marL="285750" indent="-285750">
              <a:buFont typeface="Arial" panose="020B0604020202020204" pitchFamily="34" charset="0"/>
              <a:buChar char="•"/>
            </a:pPr>
            <a:r>
              <a:rPr lang="de-CH" sz="1600" b="1" dirty="0"/>
              <a:t>High </a:t>
            </a:r>
            <a:r>
              <a:rPr lang="de-CH" sz="1600" b="1" dirty="0" err="1"/>
              <a:t>unmet</a:t>
            </a:r>
            <a:r>
              <a:rPr lang="de-CH" sz="1600" b="1" dirty="0"/>
              <a:t> </a:t>
            </a:r>
            <a:r>
              <a:rPr lang="de-CH" sz="1600" b="1" dirty="0" err="1"/>
              <a:t>need</a:t>
            </a:r>
            <a:r>
              <a:rPr lang="de-CH" sz="1600" b="1" dirty="0"/>
              <a:t>: </a:t>
            </a:r>
            <a:r>
              <a:rPr lang="de-CH" sz="1600" dirty="0"/>
              <a:t>~20 </a:t>
            </a:r>
            <a:r>
              <a:rPr lang="de-CH" sz="1600" dirty="0" err="1"/>
              <a:t>approved</a:t>
            </a:r>
            <a:r>
              <a:rPr lang="de-CH" sz="1600" dirty="0"/>
              <a:t> </a:t>
            </a:r>
            <a:r>
              <a:rPr lang="de-CH" sz="1600" dirty="0" err="1"/>
              <a:t>therapies</a:t>
            </a:r>
            <a:r>
              <a:rPr lang="de-CH" sz="1600" dirty="0"/>
              <a:t> in </a:t>
            </a:r>
            <a:r>
              <a:rPr lang="de-CH" sz="1600" dirty="0" err="1"/>
              <a:t>adults</a:t>
            </a:r>
            <a:r>
              <a:rPr lang="de-CH" sz="1600" dirty="0"/>
              <a:t>, </a:t>
            </a:r>
            <a:r>
              <a:rPr lang="de-CH" sz="1600" dirty="0" err="1"/>
              <a:t>pediatric</a:t>
            </a:r>
            <a:r>
              <a:rPr lang="de-CH" sz="1600" dirty="0"/>
              <a:t> </a:t>
            </a:r>
            <a:r>
              <a:rPr lang="de-CH" sz="1600" dirty="0" err="1"/>
              <a:t>patients</a:t>
            </a:r>
            <a:r>
              <a:rPr lang="de-CH" sz="1600" dirty="0"/>
              <a:t> </a:t>
            </a:r>
            <a:r>
              <a:rPr lang="de-CH" sz="1600" dirty="0" err="1"/>
              <a:t>only</a:t>
            </a:r>
            <a:r>
              <a:rPr lang="de-CH" sz="1600" dirty="0"/>
              <a:t> 1 </a:t>
            </a:r>
            <a:r>
              <a:rPr lang="de-CH" sz="1600" dirty="0" err="1"/>
              <a:t>approved</a:t>
            </a:r>
            <a:r>
              <a:rPr lang="de-CH" sz="1600" dirty="0"/>
              <a:t> </a:t>
            </a:r>
            <a:r>
              <a:rPr lang="de-CH" sz="1600" dirty="0" err="1"/>
              <a:t>based</a:t>
            </a:r>
            <a:r>
              <a:rPr lang="de-CH" sz="1600" dirty="0"/>
              <a:t> on </a:t>
            </a:r>
            <a:r>
              <a:rPr lang="de-CH" sz="1600" dirty="0" err="1"/>
              <a:t>randomized</a:t>
            </a:r>
            <a:r>
              <a:rPr lang="de-CH" sz="1600" dirty="0"/>
              <a:t> </a:t>
            </a:r>
            <a:r>
              <a:rPr lang="de-CH" sz="1600" dirty="0" err="1"/>
              <a:t>controlled</a:t>
            </a:r>
            <a:r>
              <a:rPr lang="de-CH" sz="1600" dirty="0"/>
              <a:t> </a:t>
            </a:r>
            <a:r>
              <a:rPr lang="de-CH" sz="1600" dirty="0" err="1"/>
              <a:t>trials</a:t>
            </a:r>
            <a:r>
              <a:rPr lang="de-CH" sz="1600" dirty="0"/>
              <a:t> in </a:t>
            </a:r>
            <a:r>
              <a:rPr lang="de-CH" sz="1600" dirty="0" err="1"/>
              <a:t>the</a:t>
            </a:r>
            <a:r>
              <a:rPr lang="de-CH" sz="1600" dirty="0"/>
              <a:t> US (Gilenya, </a:t>
            </a:r>
            <a:r>
              <a:rPr lang="de-CH" sz="1600" dirty="0" err="1"/>
              <a:t>based</a:t>
            </a:r>
            <a:r>
              <a:rPr lang="de-CH" sz="1600" dirty="0"/>
              <a:t> on </a:t>
            </a:r>
            <a:r>
              <a:rPr lang="de-CH" sz="1600" dirty="0" err="1"/>
              <a:t>only</a:t>
            </a:r>
            <a:r>
              <a:rPr lang="de-CH" sz="1600" dirty="0"/>
              <a:t> </a:t>
            </a:r>
            <a:r>
              <a:rPr lang="de-CH" sz="1600" dirty="0" err="1"/>
              <a:t>successful</a:t>
            </a:r>
            <a:r>
              <a:rPr lang="de-CH" sz="1600" dirty="0"/>
              <a:t> </a:t>
            </a:r>
            <a:r>
              <a:rPr lang="de-CH" sz="1600" dirty="0" err="1"/>
              <a:t>trial</a:t>
            </a:r>
            <a:r>
              <a:rPr lang="de-CH" sz="1600" dirty="0"/>
              <a:t> so </a:t>
            </a:r>
            <a:r>
              <a:rPr lang="de-CH" sz="1600" dirty="0" err="1"/>
              <a:t>far</a:t>
            </a:r>
            <a:r>
              <a:rPr lang="de-CH" sz="1600" dirty="0"/>
              <a:t>, PARADIGMS) </a:t>
            </a:r>
          </a:p>
          <a:p>
            <a:endParaRPr lang="de-CH" dirty="0"/>
          </a:p>
        </p:txBody>
      </p:sp>
      <p:sp>
        <p:nvSpPr>
          <p:cNvPr id="4" name="Footer Placeholder 3">
            <a:extLst>
              <a:ext uri="{FF2B5EF4-FFF2-40B4-BE49-F238E27FC236}">
                <a16:creationId xmlns:a16="http://schemas.microsoft.com/office/drawing/2014/main" id="{F5F6D299-4D25-4A39-A95E-B008B963073B}"/>
              </a:ext>
            </a:extLst>
          </p:cNvPr>
          <p:cNvSpPr>
            <a:spLocks noGrp="1"/>
          </p:cNvSpPr>
          <p:nvPr>
            <p:ph type="ftr" sz="quarter" idx="10"/>
          </p:nvPr>
        </p:nvSpPr>
        <p:spPr/>
        <p:txBody>
          <a:bodyPr/>
          <a:lstStyle/>
          <a:p>
            <a:r>
              <a:rPr lang="en-US" dirty="0"/>
              <a:t>Public</a:t>
            </a:r>
          </a:p>
        </p:txBody>
      </p:sp>
      <p:sp>
        <p:nvSpPr>
          <p:cNvPr id="5" name="Slide Number Placeholder 4">
            <a:extLst>
              <a:ext uri="{FF2B5EF4-FFF2-40B4-BE49-F238E27FC236}">
                <a16:creationId xmlns:a16="http://schemas.microsoft.com/office/drawing/2014/main" id="{E80B782C-BF91-470A-916A-78F733E3516D}"/>
              </a:ext>
            </a:extLst>
          </p:cNvPr>
          <p:cNvSpPr>
            <a:spLocks noGrp="1"/>
          </p:cNvSpPr>
          <p:nvPr>
            <p:ph type="sldNum" sz="quarter" idx="11"/>
          </p:nvPr>
        </p:nvSpPr>
        <p:spPr/>
        <p:txBody>
          <a:bodyPr/>
          <a:lstStyle/>
          <a:p>
            <a:fld id="{47547CF9-5B10-D24F-A8D7-45A9778164F7}" type="slidenum">
              <a:rPr lang="uk-UA" smtClean="0"/>
              <a:pPr/>
              <a:t>17</a:t>
            </a:fld>
            <a:endParaRPr lang="uk-UA"/>
          </a:p>
        </p:txBody>
      </p:sp>
      <p:sp>
        <p:nvSpPr>
          <p:cNvPr id="6" name="TextBox 5">
            <a:extLst>
              <a:ext uri="{FF2B5EF4-FFF2-40B4-BE49-F238E27FC236}">
                <a16:creationId xmlns:a16="http://schemas.microsoft.com/office/drawing/2014/main" id="{69DB92D2-02C9-4356-AF67-A511989A6AF0}"/>
              </a:ext>
            </a:extLst>
          </p:cNvPr>
          <p:cNvSpPr txBox="1"/>
          <p:nvPr/>
        </p:nvSpPr>
        <p:spPr>
          <a:xfrm>
            <a:off x="457200" y="3651870"/>
            <a:ext cx="8579296" cy="1184940"/>
          </a:xfrm>
          <a:prstGeom prst="rect">
            <a:avLst/>
          </a:prstGeom>
          <a:noFill/>
        </p:spPr>
        <p:txBody>
          <a:bodyPr wrap="square" rtlCol="0">
            <a:spAutoFit/>
          </a:bodyPr>
          <a:lstStyle/>
          <a:p>
            <a:endParaRPr lang="de-CH" sz="900" kern="0" baseline="30000" dirty="0"/>
          </a:p>
          <a:p>
            <a:r>
              <a:rPr lang="de-CH" sz="900" kern="0" baseline="30000" dirty="0"/>
              <a:t>1 </a:t>
            </a:r>
            <a:r>
              <a:rPr lang="en-US" sz="900" dirty="0" err="1"/>
              <a:t>Ghezzi</a:t>
            </a:r>
            <a:r>
              <a:rPr lang="en-US" sz="900" dirty="0"/>
              <a:t> et al. (1997) Multiple sclerosis in childhood: clinical features of 149 cases. Multiple Sclerosis Journal</a:t>
            </a:r>
            <a:endParaRPr lang="de-CH" sz="900" kern="0" baseline="30000" dirty="0"/>
          </a:p>
          <a:p>
            <a:r>
              <a:rPr lang="de-CH" sz="900" kern="0" baseline="30000" dirty="0"/>
              <a:t>2 </a:t>
            </a:r>
            <a:r>
              <a:rPr lang="en-US" sz="900" dirty="0" err="1"/>
              <a:t>Chitnis</a:t>
            </a:r>
            <a:r>
              <a:rPr lang="en-US" sz="900" dirty="0"/>
              <a:t> T et al. (2009) Demographics of pediatric-onset multiple sclerosis in an MS center population from the Northeastern United States. Multiple Sclerosis Journal</a:t>
            </a:r>
            <a:endParaRPr lang="de-CH" sz="900" kern="0" baseline="30000" dirty="0"/>
          </a:p>
          <a:p>
            <a:r>
              <a:rPr lang="de-CH" sz="900" kern="0" baseline="30000" dirty="0"/>
              <a:t>3  </a:t>
            </a:r>
            <a:r>
              <a:rPr lang="de-CH" sz="900" dirty="0"/>
              <a:t>Gorman et al., 2009</a:t>
            </a:r>
            <a:r>
              <a:rPr lang="en-US" sz="900" dirty="0"/>
              <a:t> Increased relapse rate in pediatric-onset compared with </a:t>
            </a:r>
            <a:r>
              <a:rPr lang="en-US" sz="900" dirty="0" err="1"/>
              <a:t>adultonset</a:t>
            </a:r>
            <a:r>
              <a:rPr lang="en-US" sz="900" dirty="0"/>
              <a:t> multiple sclerosis. Arch </a:t>
            </a:r>
            <a:r>
              <a:rPr lang="en-US" sz="900" dirty="0" err="1"/>
              <a:t>Neurol</a:t>
            </a:r>
            <a:r>
              <a:rPr lang="en-US" sz="900" dirty="0"/>
              <a:t> 2009; </a:t>
            </a:r>
            <a:r>
              <a:rPr lang="de-CH" sz="900" dirty="0"/>
              <a:t>66: 54-9.</a:t>
            </a:r>
          </a:p>
          <a:p>
            <a:r>
              <a:rPr lang="de-CH" sz="900" kern="0" baseline="30000" dirty="0"/>
              <a:t>4 </a:t>
            </a:r>
            <a:r>
              <a:rPr lang="en-US" sz="900" dirty="0"/>
              <a:t>Arnold et al., 2019 Effect of </a:t>
            </a:r>
            <a:r>
              <a:rPr lang="en-US" sz="900" dirty="0" err="1"/>
              <a:t>fingolimod</a:t>
            </a:r>
            <a:r>
              <a:rPr lang="en-US" sz="900" dirty="0"/>
              <a:t> on MRI outcomes in patients with </a:t>
            </a:r>
            <a:r>
              <a:rPr lang="en-US" sz="900" dirty="0" err="1"/>
              <a:t>paediatric</a:t>
            </a:r>
            <a:r>
              <a:rPr lang="en-US" sz="900" dirty="0"/>
              <a:t>-onset multiple sclerosis: results from the phase 3 PARADIGMS study. Neurology, Neurosurgery &amp; Psychiatry</a:t>
            </a:r>
          </a:p>
          <a:p>
            <a:r>
              <a:rPr lang="de-CH" sz="900" baseline="30000" dirty="0"/>
              <a:t>5 </a:t>
            </a:r>
            <a:r>
              <a:rPr lang="de-CH" sz="900" dirty="0" err="1"/>
              <a:t>Renoux</a:t>
            </a:r>
            <a:r>
              <a:rPr lang="de-CH" sz="900" dirty="0"/>
              <a:t> et al. (2007) </a:t>
            </a:r>
            <a:r>
              <a:rPr lang="en-US" sz="900" dirty="0"/>
              <a:t>Natural history of multiple sclerosis with </a:t>
            </a:r>
            <a:r>
              <a:rPr lang="de-CH" sz="900" dirty="0" err="1"/>
              <a:t>childhood</a:t>
            </a:r>
            <a:r>
              <a:rPr lang="de-CH" sz="900" dirty="0"/>
              <a:t> </a:t>
            </a:r>
            <a:r>
              <a:rPr lang="de-CH" sz="900" dirty="0" err="1"/>
              <a:t>onset</a:t>
            </a:r>
            <a:r>
              <a:rPr lang="de-CH" sz="900" dirty="0"/>
              <a:t>. N Engl J </a:t>
            </a:r>
            <a:r>
              <a:rPr lang="de-CH" sz="900" dirty="0" err="1"/>
              <a:t>Med</a:t>
            </a:r>
            <a:r>
              <a:rPr lang="de-CH" sz="900" dirty="0"/>
              <a:t> 2007; 356: 2603-13.</a:t>
            </a:r>
          </a:p>
          <a:p>
            <a:endParaRPr lang="en-US" sz="1100" dirty="0"/>
          </a:p>
        </p:txBody>
      </p:sp>
    </p:spTree>
    <p:extLst>
      <p:ext uri="{BB962C8B-B14F-4D97-AF65-F5344CB8AC3E}">
        <p14:creationId xmlns:p14="http://schemas.microsoft.com/office/powerpoint/2010/main" val="2747353734"/>
      </p:ext>
    </p:extLst>
  </p:cSld>
  <p:clrMapOvr>
    <a:masterClrMapping/>
  </p:clrMapOvr>
  <mc:AlternateContent xmlns:mc="http://schemas.openxmlformats.org/markup-compatibility/2006" xmlns:p14="http://schemas.microsoft.com/office/powerpoint/2010/main">
    <mc:Choice Requires="p14">
      <p:transition spd="slow" p14:dur="2000" advTm="62957"/>
    </mc:Choice>
    <mc:Fallback xmlns="">
      <p:transition spd="slow" advTm="6295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018A-2FBA-3343-883F-8B7CC0C19CF2}"/>
              </a:ext>
            </a:extLst>
          </p:cNvPr>
          <p:cNvGrpSpPr/>
          <p:nvPr/>
        </p:nvGrpSpPr>
        <p:grpSpPr>
          <a:xfrm>
            <a:off x="1137579" y="2628875"/>
            <a:ext cx="2238774" cy="1859282"/>
            <a:chOff x="4766778" y="195486"/>
            <a:chExt cx="4161818" cy="4774240"/>
          </a:xfrm>
        </p:grpSpPr>
        <p:pic>
          <p:nvPicPr>
            <p:cNvPr id="9" name="Picture 8" descr="Chart&#10;&#10;Description automatically generated">
              <a:extLst>
                <a:ext uri="{FF2B5EF4-FFF2-40B4-BE49-F238E27FC236}">
                  <a16:creationId xmlns:a16="http://schemas.microsoft.com/office/drawing/2014/main" id="{1B768F1B-F5C9-DC4B-8B1A-D2B6603E7B0B}"/>
                </a:ext>
              </a:extLst>
            </p:cNvPr>
            <p:cNvPicPr>
              <a:picLocks noChangeAspect="1"/>
            </p:cNvPicPr>
            <p:nvPr/>
          </p:nvPicPr>
          <p:blipFill>
            <a:blip r:embed="rId3"/>
            <a:stretch>
              <a:fillRect/>
            </a:stretch>
          </p:blipFill>
          <p:spPr>
            <a:xfrm>
              <a:off x="4766778" y="195486"/>
              <a:ext cx="4161818" cy="4464496"/>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72E65490-DAC6-9645-9D16-A4C247B370A2}"/>
                </a:ext>
              </a:extLst>
            </p:cNvPr>
            <p:cNvPicPr>
              <a:picLocks noChangeAspect="1"/>
            </p:cNvPicPr>
            <p:nvPr/>
          </p:nvPicPr>
          <p:blipFill rotWithShape="1">
            <a:blip r:embed="rId4"/>
            <a:srcRect l="3996"/>
            <a:stretch/>
          </p:blipFill>
          <p:spPr>
            <a:xfrm>
              <a:off x="5220072" y="4274803"/>
              <a:ext cx="3567844" cy="694923"/>
            </a:xfrm>
            <a:prstGeom prst="rect">
              <a:avLst/>
            </a:prstGeom>
          </p:spPr>
        </p:pic>
      </p:grpSp>
      <p:sp>
        <p:nvSpPr>
          <p:cNvPr id="2" name="Title 1">
            <a:extLst>
              <a:ext uri="{FF2B5EF4-FFF2-40B4-BE49-F238E27FC236}">
                <a16:creationId xmlns:a16="http://schemas.microsoft.com/office/drawing/2014/main" id="{35CA94FD-CBF4-7D40-9A3B-EAA0977151CB}"/>
              </a:ext>
            </a:extLst>
          </p:cNvPr>
          <p:cNvSpPr>
            <a:spLocks noGrp="1"/>
          </p:cNvSpPr>
          <p:nvPr>
            <p:ph type="title"/>
          </p:nvPr>
        </p:nvSpPr>
        <p:spPr>
          <a:xfrm>
            <a:off x="457200" y="342900"/>
            <a:ext cx="4043363" cy="960120"/>
          </a:xfrm>
        </p:spPr>
        <p:txBody>
          <a:bodyPr anchor="t">
            <a:normAutofit/>
          </a:bodyPr>
          <a:lstStyle/>
          <a:p>
            <a:r>
              <a:rPr lang="en-CH" dirty="0"/>
              <a:t>Pediatric MS</a:t>
            </a:r>
            <a:br>
              <a:rPr lang="en-CH" dirty="0"/>
            </a:br>
            <a:r>
              <a:rPr lang="en-CH" sz="2400" dirty="0"/>
              <a:t>Key facts</a:t>
            </a:r>
          </a:p>
        </p:txBody>
      </p:sp>
      <p:sp>
        <p:nvSpPr>
          <p:cNvPr id="4" name="TextBox 3">
            <a:extLst>
              <a:ext uri="{FF2B5EF4-FFF2-40B4-BE49-F238E27FC236}">
                <a16:creationId xmlns:a16="http://schemas.microsoft.com/office/drawing/2014/main" id="{8F053933-9C07-466D-AA75-067A13ED4301}"/>
              </a:ext>
            </a:extLst>
          </p:cNvPr>
          <p:cNvSpPr txBox="1"/>
          <p:nvPr/>
        </p:nvSpPr>
        <p:spPr>
          <a:xfrm rot="10800000">
            <a:off x="802452" y="2746185"/>
            <a:ext cx="369332" cy="1504034"/>
          </a:xfrm>
          <a:prstGeom prst="rect">
            <a:avLst/>
          </a:prstGeom>
          <a:noFill/>
        </p:spPr>
        <p:txBody>
          <a:bodyPr vert="vert" wrap="square" rtlCol="0">
            <a:spAutoFit/>
          </a:bodyPr>
          <a:lstStyle/>
          <a:p>
            <a:r>
              <a:rPr lang="de-CH" sz="1200" b="1" dirty="0"/>
              <a:t>Relapses per year</a:t>
            </a:r>
            <a:endParaRPr lang="en-CH" sz="1200" b="1" dirty="0"/>
          </a:p>
        </p:txBody>
      </p:sp>
      <p:sp>
        <p:nvSpPr>
          <p:cNvPr id="15" name="Content Placeholder 2">
            <a:extLst>
              <a:ext uri="{FF2B5EF4-FFF2-40B4-BE49-F238E27FC236}">
                <a16:creationId xmlns:a16="http://schemas.microsoft.com/office/drawing/2014/main" id="{8C0BC9CC-C48E-4E7A-9422-A27304A4CAB4}"/>
              </a:ext>
            </a:extLst>
          </p:cNvPr>
          <p:cNvSpPr>
            <a:spLocks noGrp="1"/>
          </p:cNvSpPr>
          <p:nvPr>
            <p:ph sz="half" idx="1"/>
          </p:nvPr>
        </p:nvSpPr>
        <p:spPr>
          <a:xfrm>
            <a:off x="457200" y="1206621"/>
            <a:ext cx="8451908" cy="3000350"/>
          </a:xfrm>
        </p:spPr>
        <p:txBody>
          <a:bodyPr>
            <a:normAutofit/>
          </a:bodyPr>
          <a:lstStyle/>
          <a:p>
            <a:r>
              <a:rPr lang="de-CH" sz="1500" b="1" dirty="0"/>
              <a:t>Biological </a:t>
            </a:r>
            <a:r>
              <a:rPr lang="de-CH" sz="1500" b="1" dirty="0" err="1"/>
              <a:t>processes</a:t>
            </a:r>
            <a:r>
              <a:rPr lang="de-CH" sz="1500" b="1" dirty="0"/>
              <a:t> </a:t>
            </a:r>
            <a:r>
              <a:rPr lang="de-CH" sz="1500" b="1" dirty="0" err="1"/>
              <a:t>involved</a:t>
            </a:r>
            <a:r>
              <a:rPr lang="de-CH" sz="1500" b="1" dirty="0"/>
              <a:t> in MS </a:t>
            </a:r>
            <a:r>
              <a:rPr lang="de-CH" sz="1500" b="1" dirty="0" err="1"/>
              <a:t>are</a:t>
            </a:r>
            <a:r>
              <a:rPr lang="de-CH" sz="1500" b="1" dirty="0"/>
              <a:t> </a:t>
            </a:r>
            <a:r>
              <a:rPr lang="de-CH" sz="1500" b="1" dirty="0" err="1"/>
              <a:t>largely</a:t>
            </a:r>
            <a:r>
              <a:rPr lang="de-CH" sz="1500" b="1" dirty="0"/>
              <a:t> </a:t>
            </a:r>
            <a:r>
              <a:rPr lang="de-CH" sz="1500" b="1" dirty="0" err="1"/>
              <a:t>shared</a:t>
            </a:r>
            <a:r>
              <a:rPr lang="de-CH" sz="1500" b="1" dirty="0"/>
              <a:t> </a:t>
            </a:r>
            <a:r>
              <a:rPr lang="de-CH" sz="1500" b="1" dirty="0" err="1"/>
              <a:t>across</a:t>
            </a:r>
            <a:r>
              <a:rPr lang="de-CH" sz="1500" b="1" dirty="0"/>
              <a:t> </a:t>
            </a:r>
            <a:r>
              <a:rPr lang="de-CH" sz="1500" b="1" dirty="0" err="1"/>
              <a:t>age</a:t>
            </a:r>
            <a:r>
              <a:rPr lang="de-CH" sz="1500" b="1" dirty="0"/>
              <a:t> span</a:t>
            </a:r>
            <a:r>
              <a:rPr lang="de-CH" sz="1400" kern="0" baseline="30000" dirty="0"/>
              <a:t>1</a:t>
            </a:r>
            <a:r>
              <a:rPr lang="de-CH" sz="1500" b="1" dirty="0"/>
              <a:t> </a:t>
            </a:r>
            <a:endParaRPr lang="de-CH" sz="1500" b="1" dirty="0">
              <a:latin typeface="Arial" panose="020B0604020202020204" pitchFamily="34" charset="0"/>
              <a:cs typeface="Arial" panose="020B0604020202020204" pitchFamily="34" charset="0"/>
            </a:endParaRPr>
          </a:p>
          <a:p>
            <a:r>
              <a:rPr lang="en-CH" sz="1500" b="1" dirty="0">
                <a:latin typeface="Arial" panose="020B0604020202020204" pitchFamily="34" charset="0"/>
                <a:cs typeface="Arial" panose="020B0604020202020204" pitchFamily="34" charset="0"/>
              </a:rPr>
              <a:t>Higher relapse rates </a:t>
            </a:r>
            <a:r>
              <a:rPr lang="en-CH" sz="1500" dirty="0">
                <a:latin typeface="Arial" panose="020B0604020202020204" pitchFamily="34" charset="0"/>
                <a:cs typeface="Arial" panose="020B0604020202020204" pitchFamily="34" charset="0"/>
              </a:rPr>
              <a:t>than adults</a:t>
            </a:r>
            <a:r>
              <a:rPr lang="de-CH" sz="1500" dirty="0">
                <a:latin typeface="Arial" panose="020B0604020202020204" pitchFamily="34" charset="0"/>
                <a:cs typeface="Arial" panose="020B0604020202020204" pitchFamily="34" charset="0"/>
              </a:rPr>
              <a:t> but also </a:t>
            </a:r>
            <a:r>
              <a:rPr lang="de-CH" sz="1500" dirty="0" err="1">
                <a:latin typeface="Arial" panose="020B0604020202020204" pitchFamily="34" charset="0"/>
                <a:cs typeface="Arial" panose="020B0604020202020204" pitchFamily="34" charset="0"/>
              </a:rPr>
              <a:t>stronger</a:t>
            </a:r>
            <a:r>
              <a:rPr lang="de-CH" sz="1500" dirty="0">
                <a:latin typeface="Arial" panose="020B0604020202020204" pitchFamily="34" charset="0"/>
                <a:cs typeface="Arial" panose="020B0604020202020204" pitchFamily="34" charset="0"/>
              </a:rPr>
              <a:t> relative </a:t>
            </a:r>
            <a:r>
              <a:rPr lang="de-CH" sz="1500" dirty="0" err="1">
                <a:latin typeface="Arial" panose="020B0604020202020204" pitchFamily="34" charset="0"/>
                <a:cs typeface="Arial" panose="020B0604020202020204" pitchFamily="34" charset="0"/>
              </a:rPr>
              <a:t>effect</a:t>
            </a:r>
            <a:r>
              <a:rPr lang="de-CH" sz="1500" dirty="0">
                <a:latin typeface="Arial" panose="020B0604020202020204" pitchFamily="34" charset="0"/>
                <a:cs typeface="Arial" panose="020B0604020202020204" pitchFamily="34" charset="0"/>
              </a:rPr>
              <a:t> </a:t>
            </a:r>
            <a:r>
              <a:rPr lang="de-CH" sz="1500" dirty="0" err="1">
                <a:latin typeface="Arial" panose="020B0604020202020204" pitchFamily="34" charset="0"/>
                <a:cs typeface="Arial" panose="020B0604020202020204" pitchFamily="34" charset="0"/>
              </a:rPr>
              <a:t>size</a:t>
            </a:r>
            <a:endParaRPr lang="de-CH" sz="1500" dirty="0">
              <a:latin typeface="Arial" panose="020B0604020202020204" pitchFamily="34" charset="0"/>
              <a:cs typeface="Arial" panose="020B0604020202020204" pitchFamily="34" charset="0"/>
            </a:endParaRPr>
          </a:p>
          <a:p>
            <a:r>
              <a:rPr lang="de-CH" sz="1500" dirty="0">
                <a:latin typeface="Arial" panose="020B0604020202020204" pitchFamily="34" charset="0"/>
                <a:cs typeface="Arial" panose="020B0604020202020204" pitchFamily="34" charset="0"/>
              </a:rPr>
              <a:t>Irreversible </a:t>
            </a:r>
            <a:r>
              <a:rPr lang="de-CH" sz="1500" b="1" dirty="0" err="1">
                <a:latin typeface="Arial" panose="020B0604020202020204" pitchFamily="34" charset="0"/>
                <a:cs typeface="Arial" panose="020B0604020202020204" pitchFamily="34" charset="0"/>
              </a:rPr>
              <a:t>brain</a:t>
            </a:r>
            <a:r>
              <a:rPr lang="de-CH" sz="1500" b="1"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volume</a:t>
            </a:r>
            <a:r>
              <a:rPr lang="de-CH" sz="1500" b="1" dirty="0">
                <a:latin typeface="Arial" panose="020B0604020202020204" pitchFamily="34" charset="0"/>
                <a:cs typeface="Arial" panose="020B0604020202020204" pitchFamily="34" charset="0"/>
              </a:rPr>
              <a:t> </a:t>
            </a:r>
            <a:r>
              <a:rPr lang="de-CH" sz="1500" dirty="0" err="1">
                <a:latin typeface="Arial" panose="020B0604020202020204" pitchFamily="34" charset="0"/>
                <a:cs typeface="Arial" panose="020B0604020202020204" pitchFamily="34" charset="0"/>
              </a:rPr>
              <a:t>and</a:t>
            </a:r>
            <a:r>
              <a:rPr lang="de-CH" sz="1500"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loss</a:t>
            </a:r>
            <a:r>
              <a:rPr lang="de-CH" sz="1500" b="1"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of</a:t>
            </a:r>
            <a:r>
              <a:rPr lang="de-CH" sz="1500" b="1"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neurons</a:t>
            </a:r>
            <a:r>
              <a:rPr lang="de-CH" sz="1500" b="1" dirty="0">
                <a:latin typeface="Arial" panose="020B0604020202020204" pitchFamily="34" charset="0"/>
                <a:cs typeface="Arial" panose="020B0604020202020204" pitchFamily="34" charset="0"/>
              </a:rPr>
              <a:t> </a:t>
            </a:r>
            <a:r>
              <a:rPr lang="de-CH" sz="1500" dirty="0" err="1">
                <a:latin typeface="Arial" panose="020B0604020202020204" pitchFamily="34" charset="0"/>
                <a:cs typeface="Arial" panose="020B0604020202020204" pitchFamily="34" charset="0"/>
              </a:rPr>
              <a:t>from</a:t>
            </a:r>
            <a:r>
              <a:rPr lang="de-CH" sz="1500" dirty="0">
                <a:latin typeface="Arial" panose="020B0604020202020204" pitchFamily="34" charset="0"/>
                <a:cs typeface="Arial" panose="020B0604020202020204" pitchFamily="34" charset="0"/>
              </a:rPr>
              <a:t> </a:t>
            </a:r>
            <a:r>
              <a:rPr lang="de-CH" sz="1500" dirty="0" err="1">
                <a:latin typeface="Arial" panose="020B0604020202020204" pitchFamily="34" charset="0"/>
                <a:cs typeface="Arial" panose="020B0604020202020204" pitchFamily="34" charset="0"/>
              </a:rPr>
              <a:t>the</a:t>
            </a:r>
            <a:r>
              <a:rPr lang="de-CH" sz="1500" dirty="0">
                <a:latin typeface="Arial" panose="020B0604020202020204" pitchFamily="34" charset="0"/>
                <a:cs typeface="Arial" panose="020B0604020202020204" pitchFamily="34" charset="0"/>
              </a:rPr>
              <a:t> </a:t>
            </a:r>
            <a:r>
              <a:rPr lang="de-CH" sz="1500" dirty="0" err="1">
                <a:latin typeface="Arial" panose="020B0604020202020204" pitchFamily="34" charset="0"/>
                <a:cs typeface="Arial" panose="020B0604020202020204" pitchFamily="34" charset="0"/>
              </a:rPr>
              <a:t>start</a:t>
            </a:r>
            <a:r>
              <a:rPr lang="de-CH" sz="1500"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no</a:t>
            </a:r>
            <a:r>
              <a:rPr lang="de-CH" sz="1500" b="1"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true</a:t>
            </a:r>
            <a:r>
              <a:rPr lang="de-CH" sz="1500" b="1" dirty="0">
                <a:latin typeface="Arial" panose="020B0604020202020204" pitchFamily="34" charset="0"/>
                <a:cs typeface="Arial" panose="020B0604020202020204" pitchFamily="34" charset="0"/>
              </a:rPr>
              <a:t> </a:t>
            </a:r>
            <a:r>
              <a:rPr lang="de-CH" sz="1500" b="1" dirty="0" err="1">
                <a:latin typeface="Arial" panose="020B0604020202020204" pitchFamily="34" charset="0"/>
                <a:cs typeface="Arial" panose="020B0604020202020204" pitchFamily="34" charset="0"/>
              </a:rPr>
              <a:t>remission</a:t>
            </a:r>
            <a:r>
              <a:rPr lang="de-CH" sz="1500" dirty="0">
                <a:latin typeface="Arial" panose="020B0604020202020204" pitchFamily="34" charset="0"/>
                <a:cs typeface="Arial" panose="020B0604020202020204" pitchFamily="34" charset="0"/>
              </a:rPr>
              <a:t>)</a:t>
            </a:r>
            <a:endParaRPr lang="en-CH" sz="1500" dirty="0">
              <a:latin typeface="Arial" panose="020B0604020202020204" pitchFamily="34" charset="0"/>
              <a:cs typeface="Arial" panose="020B0604020202020204" pitchFamily="34" charset="0"/>
            </a:endParaRPr>
          </a:p>
          <a:p>
            <a:pPr marL="230400" indent="-230400">
              <a:buAutoNum type="arabicPeriod"/>
            </a:pPr>
            <a:endParaRPr lang="en-CH" dirty="0">
              <a:latin typeface="Arial" panose="020B0604020202020204" pitchFamily="34" charset="0"/>
              <a:cs typeface="Arial" panose="020B0604020202020204" pitchFamily="34" charset="0"/>
            </a:endParaRPr>
          </a:p>
        </p:txBody>
      </p:sp>
      <p:pic>
        <p:nvPicPr>
          <p:cNvPr id="10" name="Picture 9" descr="Chart, histogram&#10;&#10;Description automatically generated">
            <a:extLst>
              <a:ext uri="{FF2B5EF4-FFF2-40B4-BE49-F238E27FC236}">
                <a16:creationId xmlns:a16="http://schemas.microsoft.com/office/drawing/2014/main" id="{7CC533C1-9044-9640-829B-ECCA6698F5BB}"/>
              </a:ext>
            </a:extLst>
          </p:cNvPr>
          <p:cNvPicPr>
            <a:picLocks noChangeAspect="1"/>
          </p:cNvPicPr>
          <p:nvPr/>
        </p:nvPicPr>
        <p:blipFill>
          <a:blip r:embed="rId5"/>
          <a:stretch>
            <a:fillRect/>
          </a:stretch>
        </p:blipFill>
        <p:spPr>
          <a:xfrm>
            <a:off x="4928000" y="2628875"/>
            <a:ext cx="1808618" cy="1960100"/>
          </a:xfrm>
          <a:prstGeom prst="rect">
            <a:avLst/>
          </a:prstGeom>
        </p:spPr>
      </p:pic>
      <p:sp>
        <p:nvSpPr>
          <p:cNvPr id="11" name="TextBox 10">
            <a:extLst>
              <a:ext uri="{FF2B5EF4-FFF2-40B4-BE49-F238E27FC236}">
                <a16:creationId xmlns:a16="http://schemas.microsoft.com/office/drawing/2014/main" id="{8F053933-9C07-466D-AA75-067A13ED4301}"/>
              </a:ext>
            </a:extLst>
          </p:cNvPr>
          <p:cNvSpPr txBox="1"/>
          <p:nvPr/>
        </p:nvSpPr>
        <p:spPr>
          <a:xfrm rot="10800000">
            <a:off x="4558668" y="2347069"/>
            <a:ext cx="369332" cy="2025737"/>
          </a:xfrm>
          <a:prstGeom prst="rect">
            <a:avLst/>
          </a:prstGeom>
          <a:noFill/>
        </p:spPr>
        <p:txBody>
          <a:bodyPr vert="vert" wrap="square" rtlCol="0">
            <a:spAutoFit/>
          </a:bodyPr>
          <a:lstStyle/>
          <a:p>
            <a:r>
              <a:rPr lang="de-CH" sz="1200" b="1" dirty="0"/>
              <a:t>Brain </a:t>
            </a:r>
            <a:r>
              <a:rPr lang="de-CH" sz="1200" b="1" dirty="0" err="1"/>
              <a:t>volume</a:t>
            </a:r>
            <a:r>
              <a:rPr lang="de-CH" sz="1200" b="1" dirty="0"/>
              <a:t> </a:t>
            </a:r>
            <a:r>
              <a:rPr lang="de-CH" sz="1200" b="1" dirty="0" err="1"/>
              <a:t>change</a:t>
            </a:r>
            <a:r>
              <a:rPr lang="de-CH" sz="1200" b="1" dirty="0"/>
              <a:t> %</a:t>
            </a:r>
            <a:endParaRPr lang="en-CH" sz="1200" b="1" dirty="0"/>
          </a:p>
        </p:txBody>
      </p:sp>
      <p:sp>
        <p:nvSpPr>
          <p:cNvPr id="17" name="TextBox 16">
            <a:extLst>
              <a:ext uri="{FF2B5EF4-FFF2-40B4-BE49-F238E27FC236}">
                <a16:creationId xmlns:a16="http://schemas.microsoft.com/office/drawing/2014/main" id="{69DB92D2-02C9-4356-AF67-A511989A6AF0}"/>
              </a:ext>
            </a:extLst>
          </p:cNvPr>
          <p:cNvSpPr txBox="1"/>
          <p:nvPr/>
        </p:nvSpPr>
        <p:spPr>
          <a:xfrm>
            <a:off x="802452" y="4436808"/>
            <a:ext cx="4661463" cy="769441"/>
          </a:xfrm>
          <a:prstGeom prst="rect">
            <a:avLst/>
          </a:prstGeom>
          <a:noFill/>
        </p:spPr>
        <p:txBody>
          <a:bodyPr wrap="square" rtlCol="0">
            <a:spAutoFit/>
          </a:bodyPr>
          <a:lstStyle/>
          <a:p>
            <a:endParaRPr lang="de-CH" sz="900" kern="0" baseline="30000" dirty="0"/>
          </a:p>
          <a:p>
            <a:r>
              <a:rPr lang="de-CH" sz="900" kern="0" baseline="30000" dirty="0">
                <a:solidFill>
                  <a:schemeClr val="bg1">
                    <a:lumMod val="50000"/>
                  </a:schemeClr>
                </a:solidFill>
              </a:rPr>
              <a:t>1 </a:t>
            </a:r>
            <a:r>
              <a:rPr lang="en-US" sz="900" dirty="0" err="1">
                <a:solidFill>
                  <a:schemeClr val="bg1">
                    <a:lumMod val="50000"/>
                  </a:schemeClr>
                </a:solidFill>
              </a:rPr>
              <a:t>Waubant</a:t>
            </a:r>
            <a:r>
              <a:rPr lang="en-US" sz="900" dirty="0">
                <a:solidFill>
                  <a:schemeClr val="bg1">
                    <a:lumMod val="50000"/>
                  </a:schemeClr>
                </a:solidFill>
              </a:rPr>
              <a:t> et al. Neurology 2019.</a:t>
            </a:r>
          </a:p>
          <a:p>
            <a:r>
              <a:rPr lang="en-GB" sz="900" dirty="0">
                <a:solidFill>
                  <a:schemeClr val="bg1">
                    <a:lumMod val="50000"/>
                  </a:schemeClr>
                </a:solidFill>
              </a:rPr>
              <a:t>Figures from Dahlke et al. (2021) </a:t>
            </a:r>
            <a:r>
              <a:rPr lang="en-US" sz="900" dirty="0">
                <a:solidFill>
                  <a:schemeClr val="bg1">
                    <a:lumMod val="50000"/>
                  </a:schemeClr>
                </a:solidFill>
              </a:rPr>
              <a:t>Characterization of MS phenotypes across the age span. Multiple Sclerosis Journal. Total refers to active and placebo treated patients.</a:t>
            </a:r>
          </a:p>
          <a:p>
            <a:endParaRPr lang="en-US" sz="1100" dirty="0"/>
          </a:p>
        </p:txBody>
      </p:sp>
    </p:spTree>
    <p:extLst>
      <p:ext uri="{BB962C8B-B14F-4D97-AF65-F5344CB8AC3E}">
        <p14:creationId xmlns:p14="http://schemas.microsoft.com/office/powerpoint/2010/main" val="2627544485"/>
      </p:ext>
    </p:extLst>
  </p:cSld>
  <p:clrMapOvr>
    <a:masterClrMapping/>
  </p:clrMapOvr>
  <mc:AlternateContent xmlns:mc="http://schemas.openxmlformats.org/markup-compatibility/2006" xmlns:p14="http://schemas.microsoft.com/office/powerpoint/2010/main">
    <mc:Choice Requires="p14">
      <p:transition spd="slow" p14:dur="2000" advTm="41042"/>
    </mc:Choice>
    <mc:Fallback xmlns="">
      <p:transition spd="slow" advTm="410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11"/>
            <a:ext cx="8229600" cy="604985"/>
          </a:xfrm>
        </p:spPr>
        <p:txBody>
          <a:bodyPr>
            <a:noAutofit/>
          </a:bodyPr>
          <a:lstStyle/>
          <a:p>
            <a:r>
              <a:rPr lang="en-US" sz="2000" dirty="0"/>
              <a:t>Challenging recruitment with competitive trial landscape and rarity of pediatric MS population makes feasibility a key concern</a:t>
            </a:r>
          </a:p>
        </p:txBody>
      </p:sp>
      <p:graphicFrame>
        <p:nvGraphicFramePr>
          <p:cNvPr id="6" name="Content Placeholder 5"/>
          <p:cNvGraphicFramePr>
            <a:graphicFrameLocks noGrp="1"/>
          </p:cNvGraphicFramePr>
          <p:nvPr>
            <p:ph idx="1"/>
          </p:nvPr>
        </p:nvGraphicFramePr>
        <p:xfrm>
          <a:off x="457200" y="1485908"/>
          <a:ext cx="8269148" cy="3017520"/>
        </p:xfrm>
        <a:graphic>
          <a:graphicData uri="http://schemas.openxmlformats.org/drawingml/2006/table">
            <a:tbl>
              <a:tblPr firstRow="1" bandRow="1">
                <a:tableStyleId>{1C5780E6-A8F4-46B0-B82D-9E7F56C639EF}</a:tableStyleId>
              </a:tblPr>
              <a:tblGrid>
                <a:gridCol w="2185148">
                  <a:extLst>
                    <a:ext uri="{9D8B030D-6E8A-4147-A177-3AD203B41FA5}">
                      <a16:colId xmlns:a16="http://schemas.microsoft.com/office/drawing/2014/main" val="1766412001"/>
                    </a:ext>
                  </a:extLst>
                </a:gridCol>
                <a:gridCol w="468000">
                  <a:extLst>
                    <a:ext uri="{9D8B030D-6E8A-4147-A177-3AD203B41FA5}">
                      <a16:colId xmlns:a16="http://schemas.microsoft.com/office/drawing/2014/main" val="2114317735"/>
                    </a:ext>
                  </a:extLst>
                </a:gridCol>
                <a:gridCol w="468000">
                  <a:extLst>
                    <a:ext uri="{9D8B030D-6E8A-4147-A177-3AD203B41FA5}">
                      <a16:colId xmlns:a16="http://schemas.microsoft.com/office/drawing/2014/main" val="1294471349"/>
                    </a:ext>
                  </a:extLst>
                </a:gridCol>
                <a:gridCol w="468000">
                  <a:extLst>
                    <a:ext uri="{9D8B030D-6E8A-4147-A177-3AD203B41FA5}">
                      <a16:colId xmlns:a16="http://schemas.microsoft.com/office/drawing/2014/main" val="2342466622"/>
                    </a:ext>
                  </a:extLst>
                </a:gridCol>
                <a:gridCol w="468000">
                  <a:extLst>
                    <a:ext uri="{9D8B030D-6E8A-4147-A177-3AD203B41FA5}">
                      <a16:colId xmlns:a16="http://schemas.microsoft.com/office/drawing/2014/main" val="3728758114"/>
                    </a:ext>
                  </a:extLst>
                </a:gridCol>
                <a:gridCol w="468000">
                  <a:extLst>
                    <a:ext uri="{9D8B030D-6E8A-4147-A177-3AD203B41FA5}">
                      <a16:colId xmlns:a16="http://schemas.microsoft.com/office/drawing/2014/main" val="1833393873"/>
                    </a:ext>
                  </a:extLst>
                </a:gridCol>
                <a:gridCol w="468000">
                  <a:extLst>
                    <a:ext uri="{9D8B030D-6E8A-4147-A177-3AD203B41FA5}">
                      <a16:colId xmlns:a16="http://schemas.microsoft.com/office/drawing/2014/main" val="1215801619"/>
                    </a:ext>
                  </a:extLst>
                </a:gridCol>
                <a:gridCol w="468000">
                  <a:extLst>
                    <a:ext uri="{9D8B030D-6E8A-4147-A177-3AD203B41FA5}">
                      <a16:colId xmlns:a16="http://schemas.microsoft.com/office/drawing/2014/main" val="1652915984"/>
                    </a:ext>
                  </a:extLst>
                </a:gridCol>
                <a:gridCol w="468000">
                  <a:extLst>
                    <a:ext uri="{9D8B030D-6E8A-4147-A177-3AD203B41FA5}">
                      <a16:colId xmlns:a16="http://schemas.microsoft.com/office/drawing/2014/main" val="2486694747"/>
                    </a:ext>
                  </a:extLst>
                </a:gridCol>
                <a:gridCol w="468000">
                  <a:extLst>
                    <a:ext uri="{9D8B030D-6E8A-4147-A177-3AD203B41FA5}">
                      <a16:colId xmlns:a16="http://schemas.microsoft.com/office/drawing/2014/main" val="2298120073"/>
                    </a:ext>
                  </a:extLst>
                </a:gridCol>
                <a:gridCol w="468000">
                  <a:extLst>
                    <a:ext uri="{9D8B030D-6E8A-4147-A177-3AD203B41FA5}">
                      <a16:colId xmlns:a16="http://schemas.microsoft.com/office/drawing/2014/main" val="2997536135"/>
                    </a:ext>
                  </a:extLst>
                </a:gridCol>
                <a:gridCol w="468000">
                  <a:extLst>
                    <a:ext uri="{9D8B030D-6E8A-4147-A177-3AD203B41FA5}">
                      <a16:colId xmlns:a16="http://schemas.microsoft.com/office/drawing/2014/main" val="2808848846"/>
                    </a:ext>
                  </a:extLst>
                </a:gridCol>
                <a:gridCol w="468000">
                  <a:extLst>
                    <a:ext uri="{9D8B030D-6E8A-4147-A177-3AD203B41FA5}">
                      <a16:colId xmlns:a16="http://schemas.microsoft.com/office/drawing/2014/main" val="2420609136"/>
                    </a:ext>
                  </a:extLst>
                </a:gridCol>
                <a:gridCol w="468000">
                  <a:extLst>
                    <a:ext uri="{9D8B030D-6E8A-4147-A177-3AD203B41FA5}">
                      <a16:colId xmlns:a16="http://schemas.microsoft.com/office/drawing/2014/main" val="713516378"/>
                    </a:ext>
                  </a:extLst>
                </a:gridCol>
              </a:tblGrid>
              <a:tr h="242386">
                <a:tc>
                  <a:txBody>
                    <a:bodyPr/>
                    <a:lstStyle/>
                    <a:p>
                      <a:endParaRPr lang="en-US" sz="1000"/>
                    </a:p>
                  </a:txBody>
                  <a:tcPr/>
                </a:tc>
                <a:tc>
                  <a:txBody>
                    <a:bodyPr/>
                    <a:lstStyle/>
                    <a:p>
                      <a:pPr algn="ctr"/>
                      <a:r>
                        <a:rPr lang="en-US" sz="800" b="0" i="1"/>
                        <a:t>n</a:t>
                      </a:r>
                      <a:endParaRPr lang="en-US" sz="1000" b="0" i="1"/>
                    </a:p>
                  </a:txBody>
                  <a:tcPr/>
                </a:tc>
                <a:tc>
                  <a:txBody>
                    <a:bodyPr/>
                    <a:lstStyle/>
                    <a:p>
                      <a:r>
                        <a:rPr lang="en-US" sz="1000"/>
                        <a:t>2013</a:t>
                      </a:r>
                    </a:p>
                  </a:txBody>
                  <a:tcPr>
                    <a:solidFill>
                      <a:schemeClr val="bg1">
                        <a:lumMod val="95000"/>
                      </a:schemeClr>
                    </a:solidFill>
                  </a:tcPr>
                </a:tc>
                <a:tc>
                  <a:txBody>
                    <a:bodyPr/>
                    <a:lstStyle/>
                    <a:p>
                      <a:r>
                        <a:rPr lang="en-US" sz="1000"/>
                        <a:t>2014</a:t>
                      </a:r>
                    </a:p>
                  </a:txBody>
                  <a:tcPr/>
                </a:tc>
                <a:tc>
                  <a:txBody>
                    <a:bodyPr/>
                    <a:lstStyle/>
                    <a:p>
                      <a:r>
                        <a:rPr lang="en-US" sz="1000"/>
                        <a:t>2015</a:t>
                      </a:r>
                    </a:p>
                  </a:txBody>
                  <a:tcPr>
                    <a:solidFill>
                      <a:schemeClr val="bg1">
                        <a:lumMod val="95000"/>
                      </a:schemeClr>
                    </a:solidFill>
                  </a:tcPr>
                </a:tc>
                <a:tc>
                  <a:txBody>
                    <a:bodyPr/>
                    <a:lstStyle/>
                    <a:p>
                      <a:r>
                        <a:rPr lang="en-US" sz="1000"/>
                        <a:t>2016</a:t>
                      </a:r>
                    </a:p>
                  </a:txBody>
                  <a:tcPr/>
                </a:tc>
                <a:tc>
                  <a:txBody>
                    <a:bodyPr/>
                    <a:lstStyle/>
                    <a:p>
                      <a:r>
                        <a:rPr lang="en-US" sz="1000"/>
                        <a:t>2017</a:t>
                      </a:r>
                    </a:p>
                  </a:txBody>
                  <a:tcPr>
                    <a:solidFill>
                      <a:schemeClr val="bg1">
                        <a:lumMod val="95000"/>
                      </a:schemeClr>
                    </a:solidFill>
                  </a:tcPr>
                </a:tc>
                <a:tc>
                  <a:txBody>
                    <a:bodyPr/>
                    <a:lstStyle/>
                    <a:p>
                      <a:r>
                        <a:rPr lang="en-US" sz="1000"/>
                        <a:t>2018</a:t>
                      </a:r>
                    </a:p>
                  </a:txBody>
                  <a:tcPr/>
                </a:tc>
                <a:tc>
                  <a:txBody>
                    <a:bodyPr/>
                    <a:lstStyle/>
                    <a:p>
                      <a:r>
                        <a:rPr lang="en-US" sz="1000"/>
                        <a:t>2019</a:t>
                      </a:r>
                    </a:p>
                  </a:txBody>
                  <a:tcPr>
                    <a:solidFill>
                      <a:schemeClr val="bg1">
                        <a:lumMod val="95000"/>
                      </a:schemeClr>
                    </a:solidFill>
                  </a:tcPr>
                </a:tc>
                <a:tc>
                  <a:txBody>
                    <a:bodyPr/>
                    <a:lstStyle/>
                    <a:p>
                      <a:r>
                        <a:rPr lang="en-US" sz="1000"/>
                        <a:t>2020</a:t>
                      </a:r>
                    </a:p>
                  </a:txBody>
                  <a:tcPr/>
                </a:tc>
                <a:tc>
                  <a:txBody>
                    <a:bodyPr/>
                    <a:lstStyle/>
                    <a:p>
                      <a:r>
                        <a:rPr lang="en-US" sz="1000"/>
                        <a:t>2021</a:t>
                      </a:r>
                    </a:p>
                  </a:txBody>
                  <a:tcPr>
                    <a:solidFill>
                      <a:schemeClr val="bg1">
                        <a:lumMod val="95000"/>
                      </a:schemeClr>
                    </a:solidFill>
                  </a:tcPr>
                </a:tc>
                <a:tc>
                  <a:txBody>
                    <a:bodyPr/>
                    <a:lstStyle/>
                    <a:p>
                      <a:r>
                        <a:rPr lang="en-US" sz="1000"/>
                        <a:t>2022</a:t>
                      </a:r>
                    </a:p>
                  </a:txBody>
                  <a:tcPr/>
                </a:tc>
                <a:tc>
                  <a:txBody>
                    <a:bodyPr/>
                    <a:lstStyle/>
                    <a:p>
                      <a:r>
                        <a:rPr lang="en-US" sz="1000"/>
                        <a:t>2023</a:t>
                      </a:r>
                    </a:p>
                  </a:txBody>
                  <a:tcPr>
                    <a:solidFill>
                      <a:schemeClr val="bg1">
                        <a:lumMod val="95000"/>
                      </a:schemeClr>
                    </a:solidFill>
                  </a:tcPr>
                </a:tc>
                <a:tc>
                  <a:txBody>
                    <a:bodyPr/>
                    <a:lstStyle/>
                    <a:p>
                      <a:r>
                        <a:rPr lang="en-US" sz="1000"/>
                        <a:t>2024</a:t>
                      </a:r>
                    </a:p>
                  </a:txBody>
                  <a:tcPr/>
                </a:tc>
                <a:extLst>
                  <a:ext uri="{0D108BD9-81ED-4DB2-BD59-A6C34878D82A}">
                    <a16:rowId xmlns:a16="http://schemas.microsoft.com/office/drawing/2014/main" val="1208365776"/>
                  </a:ext>
                </a:extLst>
              </a:tr>
              <a:tr h="207759">
                <a:tc>
                  <a:txBody>
                    <a:bodyPr/>
                    <a:lstStyle/>
                    <a:p>
                      <a:r>
                        <a:rPr lang="en-US" sz="800" b="1">
                          <a:solidFill>
                            <a:schemeClr val="accent2"/>
                          </a:solidFill>
                        </a:rPr>
                        <a:t>PARADIGMS</a:t>
                      </a:r>
                      <a:r>
                        <a:rPr lang="en-US" sz="800">
                          <a:solidFill>
                            <a:schemeClr val="accent2"/>
                          </a:solidFill>
                        </a:rPr>
                        <a:t> </a:t>
                      </a:r>
                      <a:r>
                        <a:rPr lang="en-US" sz="600">
                          <a:solidFill>
                            <a:schemeClr val="accent2"/>
                          </a:solidFill>
                        </a:rPr>
                        <a:t>NCT01892722</a:t>
                      </a:r>
                      <a:endParaRPr lang="en-US" sz="800">
                        <a:solidFill>
                          <a:schemeClr val="accent2"/>
                        </a:solidFill>
                      </a:endParaRPr>
                    </a:p>
                  </a:txBody>
                  <a:tcPr/>
                </a:tc>
                <a:tc>
                  <a:txBody>
                    <a:bodyPr/>
                    <a:lstStyle/>
                    <a:p>
                      <a:pPr algn="ctr"/>
                      <a:r>
                        <a:rPr lang="en-US" sz="600" i="0">
                          <a:solidFill>
                            <a:schemeClr val="accent2"/>
                          </a:solidFill>
                        </a:rPr>
                        <a:t>215 / </a:t>
                      </a:r>
                      <a:r>
                        <a:rPr lang="en-US" sz="600" i="0">
                          <a:solidFill>
                            <a:srgbClr val="FF0000"/>
                          </a:solidFill>
                        </a:rPr>
                        <a:t>30</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3518740740"/>
                  </a:ext>
                </a:extLst>
              </a:tr>
              <a:tr h="207759">
                <a:tc>
                  <a:txBody>
                    <a:bodyPr/>
                    <a:lstStyle/>
                    <a:p>
                      <a:r>
                        <a:rPr lang="en-US" sz="800" b="1">
                          <a:solidFill>
                            <a:schemeClr val="accent2"/>
                          </a:solidFill>
                        </a:rPr>
                        <a:t>TERIKIDS</a:t>
                      </a:r>
                      <a:r>
                        <a:rPr lang="en-US" sz="800">
                          <a:solidFill>
                            <a:schemeClr val="accent2"/>
                          </a:solidFill>
                        </a:rPr>
                        <a:t> </a:t>
                      </a:r>
                      <a:r>
                        <a:rPr lang="en-US" sz="600">
                          <a:solidFill>
                            <a:schemeClr val="accent2"/>
                          </a:solidFill>
                        </a:rPr>
                        <a:t>NCT02201108</a:t>
                      </a:r>
                      <a:endParaRPr lang="en-US" sz="800">
                        <a:solidFill>
                          <a:schemeClr val="accent2"/>
                        </a:solidFill>
                      </a:endParaRPr>
                    </a:p>
                  </a:txBody>
                  <a:tcPr/>
                </a:tc>
                <a:tc>
                  <a:txBody>
                    <a:bodyPr/>
                    <a:lstStyle/>
                    <a:p>
                      <a:pPr algn="ctr"/>
                      <a:r>
                        <a:rPr lang="en-US" sz="600" i="0">
                          <a:solidFill>
                            <a:schemeClr val="accent2"/>
                          </a:solidFill>
                        </a:rPr>
                        <a:t>165</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3739228402"/>
                  </a:ext>
                </a:extLst>
              </a:tr>
              <a:tr h="207759">
                <a:tc>
                  <a:txBody>
                    <a:bodyPr/>
                    <a:lstStyle/>
                    <a:p>
                      <a:r>
                        <a:rPr lang="en-US" sz="800" b="1">
                          <a:solidFill>
                            <a:schemeClr val="accent2"/>
                          </a:solidFill>
                        </a:rPr>
                        <a:t>CONNECT</a:t>
                      </a:r>
                      <a:r>
                        <a:rPr lang="en-US" sz="800">
                          <a:solidFill>
                            <a:schemeClr val="accent2"/>
                          </a:solidFill>
                        </a:rPr>
                        <a:t> </a:t>
                      </a:r>
                      <a:r>
                        <a:rPr lang="en-US" sz="600">
                          <a:solidFill>
                            <a:schemeClr val="accent2"/>
                          </a:solidFill>
                        </a:rPr>
                        <a:t>NCT02283853</a:t>
                      </a:r>
                      <a:endParaRPr lang="en-US" sz="800">
                        <a:solidFill>
                          <a:schemeClr val="accent2"/>
                        </a:solidFill>
                      </a:endParaRPr>
                    </a:p>
                  </a:txBody>
                  <a:tcPr/>
                </a:tc>
                <a:tc>
                  <a:txBody>
                    <a:bodyPr/>
                    <a:lstStyle/>
                    <a:p>
                      <a:pPr algn="ctr"/>
                      <a:r>
                        <a:rPr lang="en-US" sz="600" i="0">
                          <a:solidFill>
                            <a:schemeClr val="accent2"/>
                          </a:solidFill>
                        </a:rPr>
                        <a:t>156</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4065411705"/>
                  </a:ext>
                </a:extLst>
              </a:tr>
              <a:tr h="207759">
                <a:tc>
                  <a:txBody>
                    <a:bodyPr/>
                    <a:lstStyle/>
                    <a:p>
                      <a:r>
                        <a:rPr lang="en-US" sz="800" b="1">
                          <a:solidFill>
                            <a:srgbClr val="00B0F0"/>
                          </a:solidFill>
                        </a:rPr>
                        <a:t>LEMKIDS</a:t>
                      </a:r>
                      <a:r>
                        <a:rPr lang="en-US" sz="800">
                          <a:solidFill>
                            <a:srgbClr val="00B0F0"/>
                          </a:solidFill>
                        </a:rPr>
                        <a:t> </a:t>
                      </a:r>
                      <a:r>
                        <a:rPr lang="en-US" sz="600">
                          <a:solidFill>
                            <a:srgbClr val="00B0F0"/>
                          </a:solidFill>
                        </a:rPr>
                        <a:t>NCT03368664</a:t>
                      </a:r>
                      <a:endParaRPr lang="en-US" sz="800">
                        <a:solidFill>
                          <a:srgbClr val="00B0F0"/>
                        </a:solidFill>
                      </a:endParaRPr>
                    </a:p>
                  </a:txBody>
                  <a:tcPr/>
                </a:tc>
                <a:tc>
                  <a:txBody>
                    <a:bodyPr/>
                    <a:lstStyle/>
                    <a:p>
                      <a:pPr algn="ctr"/>
                      <a:r>
                        <a:rPr lang="en-US" sz="600" i="0">
                          <a:solidFill>
                            <a:srgbClr val="00B0F0"/>
                          </a:solidFill>
                        </a:rPr>
                        <a:t>50</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1997583112"/>
                  </a:ext>
                </a:extLst>
              </a:tr>
              <a:tr h="207759">
                <a:tc>
                  <a:txBody>
                    <a:bodyPr/>
                    <a:lstStyle/>
                    <a:p>
                      <a:r>
                        <a:rPr lang="en-US" sz="800" b="1">
                          <a:solidFill>
                            <a:srgbClr val="00B0F0"/>
                          </a:solidFill>
                        </a:rPr>
                        <a:t>DMF, </a:t>
                      </a:r>
                      <a:r>
                        <a:rPr lang="en-US" sz="800" b="1" err="1">
                          <a:solidFill>
                            <a:srgbClr val="00B0F0"/>
                          </a:solidFill>
                        </a:rPr>
                        <a:t>Peginterferon</a:t>
                      </a:r>
                      <a:r>
                        <a:rPr lang="en-US" sz="800" b="1" baseline="0">
                          <a:solidFill>
                            <a:srgbClr val="00B0F0"/>
                          </a:solidFill>
                        </a:rPr>
                        <a:t> vs. IFN</a:t>
                      </a:r>
                      <a:r>
                        <a:rPr lang="en-US" sz="800" baseline="0">
                          <a:solidFill>
                            <a:srgbClr val="00B0F0"/>
                          </a:solidFill>
                        </a:rPr>
                        <a:t> </a:t>
                      </a:r>
                      <a:r>
                        <a:rPr lang="en-US" sz="600">
                          <a:solidFill>
                            <a:srgbClr val="00B0F0"/>
                          </a:solidFill>
                        </a:rPr>
                        <a:t>NCT03870763</a:t>
                      </a:r>
                      <a:endParaRPr lang="en-US" sz="800">
                        <a:solidFill>
                          <a:srgbClr val="00B0F0"/>
                        </a:solidFill>
                      </a:endParaRPr>
                    </a:p>
                  </a:txBody>
                  <a:tcPr/>
                </a:tc>
                <a:tc>
                  <a:txBody>
                    <a:bodyPr/>
                    <a:lstStyle/>
                    <a:p>
                      <a:pPr algn="ctr"/>
                      <a:r>
                        <a:rPr lang="en-US" sz="600" i="0">
                          <a:solidFill>
                            <a:srgbClr val="00B0F0"/>
                          </a:solidFill>
                        </a:rPr>
                        <a:t>260</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610956324"/>
                  </a:ext>
                </a:extLst>
              </a:tr>
              <a:tr h="207759">
                <a:tc>
                  <a:txBody>
                    <a:bodyPr/>
                    <a:lstStyle/>
                    <a:p>
                      <a:r>
                        <a:rPr lang="en-US" sz="800" b="1" err="1">
                          <a:solidFill>
                            <a:srgbClr val="00B0F0"/>
                          </a:solidFill>
                        </a:rPr>
                        <a:t>Peginterferon</a:t>
                      </a:r>
                      <a:r>
                        <a:rPr lang="en-US" sz="800" b="1">
                          <a:solidFill>
                            <a:srgbClr val="00B0F0"/>
                          </a:solidFill>
                        </a:rPr>
                        <a:t> efficacy RCT</a:t>
                      </a:r>
                      <a:r>
                        <a:rPr lang="en-US" sz="800">
                          <a:solidFill>
                            <a:srgbClr val="00B0F0"/>
                          </a:solidFill>
                        </a:rPr>
                        <a:t> </a:t>
                      </a:r>
                      <a:r>
                        <a:rPr lang="en-US" sz="600">
                          <a:solidFill>
                            <a:srgbClr val="00B0F0"/>
                          </a:solidFill>
                        </a:rPr>
                        <a:t>NCT03958877</a:t>
                      </a:r>
                      <a:endParaRPr lang="en-US" sz="800">
                        <a:solidFill>
                          <a:srgbClr val="00B0F0"/>
                        </a:solidFill>
                      </a:endParaRPr>
                    </a:p>
                  </a:txBody>
                  <a:tcPr/>
                </a:tc>
                <a:tc>
                  <a:txBody>
                    <a:bodyPr/>
                    <a:lstStyle/>
                    <a:p>
                      <a:pPr algn="ctr"/>
                      <a:r>
                        <a:rPr lang="en-US" sz="600" i="0">
                          <a:solidFill>
                            <a:srgbClr val="00B0F0"/>
                          </a:solidFill>
                        </a:rPr>
                        <a:t>142</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3348983490"/>
                  </a:ext>
                </a:extLst>
              </a:tr>
              <a:tr h="207759">
                <a:tc>
                  <a:txBody>
                    <a:bodyPr/>
                    <a:lstStyle/>
                    <a:p>
                      <a:r>
                        <a:rPr lang="en-US" sz="800" b="1" err="1">
                          <a:solidFill>
                            <a:srgbClr val="00B0F0"/>
                          </a:solidFill>
                        </a:rPr>
                        <a:t>Ocrelizumab</a:t>
                      </a:r>
                      <a:r>
                        <a:rPr lang="en-US" sz="800" b="1">
                          <a:solidFill>
                            <a:srgbClr val="00B0F0"/>
                          </a:solidFill>
                        </a:rPr>
                        <a:t> PK study</a:t>
                      </a:r>
                      <a:r>
                        <a:rPr lang="en-US" sz="800">
                          <a:solidFill>
                            <a:srgbClr val="00B0F0"/>
                          </a:solidFill>
                        </a:rPr>
                        <a:t> </a:t>
                      </a:r>
                      <a:r>
                        <a:rPr lang="en-US" sz="600">
                          <a:solidFill>
                            <a:srgbClr val="00B0F0"/>
                          </a:solidFill>
                        </a:rPr>
                        <a:t>NCT04075266</a:t>
                      </a:r>
                      <a:endParaRPr lang="en-US" sz="800">
                        <a:solidFill>
                          <a:srgbClr val="00B0F0"/>
                        </a:solidFill>
                      </a:endParaRPr>
                    </a:p>
                  </a:txBody>
                  <a:tcPr/>
                </a:tc>
                <a:tc>
                  <a:txBody>
                    <a:bodyPr/>
                    <a:lstStyle/>
                    <a:p>
                      <a:pPr algn="ctr"/>
                      <a:r>
                        <a:rPr lang="en-US" sz="600" i="0">
                          <a:solidFill>
                            <a:srgbClr val="00B0F0"/>
                          </a:solidFill>
                        </a:rPr>
                        <a:t>36</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4234355703"/>
                  </a:ext>
                </a:extLst>
              </a:tr>
              <a:tr h="207759">
                <a:tc>
                  <a:txBody>
                    <a:bodyPr/>
                    <a:lstStyle/>
                    <a:p>
                      <a:r>
                        <a:rPr lang="en-US" sz="800" b="1">
                          <a:solidFill>
                            <a:srgbClr val="00B0F0"/>
                          </a:solidFill>
                        </a:rPr>
                        <a:t>Phase</a:t>
                      </a:r>
                      <a:r>
                        <a:rPr lang="en-US" sz="800" b="1" baseline="0">
                          <a:solidFill>
                            <a:srgbClr val="00B0F0"/>
                          </a:solidFill>
                        </a:rPr>
                        <a:t> 1 Metformin</a:t>
                      </a:r>
                      <a:r>
                        <a:rPr lang="en-US" sz="800" baseline="0">
                          <a:solidFill>
                            <a:srgbClr val="00B0F0"/>
                          </a:solidFill>
                        </a:rPr>
                        <a:t> </a:t>
                      </a:r>
                      <a:r>
                        <a:rPr lang="en-US" sz="600">
                          <a:solidFill>
                            <a:srgbClr val="00B0F0"/>
                          </a:solidFill>
                        </a:rPr>
                        <a:t>NCT04121468</a:t>
                      </a:r>
                      <a:endParaRPr lang="en-US" sz="800">
                        <a:solidFill>
                          <a:srgbClr val="00B0F0"/>
                        </a:solidFill>
                      </a:endParaRPr>
                    </a:p>
                  </a:txBody>
                  <a:tcPr/>
                </a:tc>
                <a:tc>
                  <a:txBody>
                    <a:bodyPr/>
                    <a:lstStyle/>
                    <a:p>
                      <a:pPr algn="ctr"/>
                      <a:r>
                        <a:rPr lang="en-US" sz="600" i="0">
                          <a:solidFill>
                            <a:srgbClr val="00B0F0"/>
                          </a:solidFill>
                        </a:rPr>
                        <a:t>30</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1368772916"/>
                  </a:ext>
                </a:extLst>
              </a:tr>
              <a:tr h="207759">
                <a:tc>
                  <a:txBody>
                    <a:bodyPr/>
                    <a:lstStyle/>
                    <a:p>
                      <a:r>
                        <a:rPr lang="en-US" sz="800" b="1">
                          <a:solidFill>
                            <a:srgbClr val="FF0000"/>
                          </a:solidFill>
                        </a:rPr>
                        <a:t>Ocrelizumab (confirmatory)*</a:t>
                      </a:r>
                    </a:p>
                  </a:txBody>
                  <a:tcPr/>
                </a:tc>
                <a:tc>
                  <a:txBody>
                    <a:bodyPr/>
                    <a:lstStyle/>
                    <a:p>
                      <a:pPr algn="ctr"/>
                      <a:r>
                        <a:rPr lang="en-US" sz="600" i="0">
                          <a:solidFill>
                            <a:srgbClr val="FF0000"/>
                          </a:solidFill>
                        </a:rPr>
                        <a:t>NK</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2374602294"/>
                  </a:ext>
                </a:extLst>
              </a:tr>
              <a:tr h="207759">
                <a:tc>
                  <a:txBody>
                    <a:bodyPr/>
                    <a:lstStyle/>
                    <a:p>
                      <a:r>
                        <a:rPr lang="en-US" sz="800" b="1">
                          <a:solidFill>
                            <a:srgbClr val="FF0000"/>
                          </a:solidFill>
                        </a:rPr>
                        <a:t>Evobrutinib*</a:t>
                      </a:r>
                    </a:p>
                  </a:txBody>
                  <a:tcPr/>
                </a:tc>
                <a:tc>
                  <a:txBody>
                    <a:bodyPr/>
                    <a:lstStyle/>
                    <a:p>
                      <a:pPr algn="ctr"/>
                      <a:r>
                        <a:rPr lang="en-US" sz="600" i="0">
                          <a:solidFill>
                            <a:srgbClr val="FF0000"/>
                          </a:solidFill>
                        </a:rPr>
                        <a:t>NK</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653678548"/>
                  </a:ext>
                </a:extLst>
              </a:tr>
              <a:tr h="207759">
                <a:tc>
                  <a:txBody>
                    <a:bodyPr/>
                    <a:lstStyle/>
                    <a:p>
                      <a:r>
                        <a:rPr lang="en-US" sz="800" b="1">
                          <a:solidFill>
                            <a:srgbClr val="FF0000"/>
                          </a:solidFill>
                        </a:rPr>
                        <a:t>Ponesimod*</a:t>
                      </a:r>
                    </a:p>
                  </a:txBody>
                  <a:tcPr/>
                </a:tc>
                <a:tc>
                  <a:txBody>
                    <a:bodyPr/>
                    <a:lstStyle/>
                    <a:p>
                      <a:pPr algn="ctr"/>
                      <a:r>
                        <a:rPr lang="en-US" sz="600" i="0">
                          <a:solidFill>
                            <a:srgbClr val="FF0000"/>
                          </a:solidFill>
                        </a:rPr>
                        <a:t>NK</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3274066390"/>
                  </a:ext>
                </a:extLst>
              </a:tr>
              <a:tr h="207759">
                <a:tc>
                  <a:txBody>
                    <a:bodyPr/>
                    <a:lstStyle/>
                    <a:p>
                      <a:r>
                        <a:rPr lang="en-US" sz="800" b="1">
                          <a:solidFill>
                            <a:srgbClr val="FF0000"/>
                          </a:solidFill>
                        </a:rPr>
                        <a:t>Ozanimod*</a:t>
                      </a:r>
                    </a:p>
                  </a:txBody>
                  <a:tcPr/>
                </a:tc>
                <a:tc>
                  <a:txBody>
                    <a:bodyPr/>
                    <a:lstStyle/>
                    <a:p>
                      <a:pPr algn="ctr"/>
                      <a:r>
                        <a:rPr lang="en-US" sz="600" i="0">
                          <a:solidFill>
                            <a:srgbClr val="FF0000"/>
                          </a:solidFill>
                        </a:rPr>
                        <a:t>NK</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4105519689"/>
                  </a:ext>
                </a:extLst>
              </a:tr>
              <a:tr h="207759">
                <a:tc>
                  <a:txBody>
                    <a:bodyPr/>
                    <a:lstStyle/>
                    <a:p>
                      <a:r>
                        <a:rPr lang="en-US" sz="800" b="1">
                          <a:solidFill>
                            <a:srgbClr val="FF0000"/>
                          </a:solidFill>
                        </a:rPr>
                        <a:t>GNbAC1*</a:t>
                      </a:r>
                    </a:p>
                  </a:txBody>
                  <a:tcPr/>
                </a:tc>
                <a:tc>
                  <a:txBody>
                    <a:bodyPr/>
                    <a:lstStyle/>
                    <a:p>
                      <a:pPr algn="ctr"/>
                      <a:r>
                        <a:rPr lang="en-US" sz="600" i="0">
                          <a:solidFill>
                            <a:srgbClr val="FF0000"/>
                          </a:solidFill>
                        </a:rPr>
                        <a:t>NK</a:t>
                      </a:r>
                    </a:p>
                  </a:txBody>
                  <a:tcPr anchor="ct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tc>
                  <a:txBody>
                    <a:bodyPr/>
                    <a:lstStyle/>
                    <a:p>
                      <a:endParaRPr lang="en-US" sz="800"/>
                    </a:p>
                  </a:txBody>
                  <a:tcPr>
                    <a:solidFill>
                      <a:schemeClr val="bg1">
                        <a:lumMod val="95000"/>
                      </a:schemeClr>
                    </a:solidFill>
                  </a:tcPr>
                </a:tc>
                <a:tc>
                  <a:txBody>
                    <a:bodyPr/>
                    <a:lstStyle/>
                    <a:p>
                      <a:endParaRPr lang="en-US" sz="800"/>
                    </a:p>
                  </a:txBody>
                  <a:tcPr/>
                </a:tc>
                <a:extLst>
                  <a:ext uri="{0D108BD9-81ED-4DB2-BD59-A6C34878D82A}">
                    <a16:rowId xmlns:a16="http://schemas.microsoft.com/office/drawing/2014/main" val="4137685916"/>
                  </a:ext>
                </a:extLst>
              </a:tr>
            </a:tbl>
          </a:graphicData>
        </a:graphic>
      </p:graphicFrame>
      <p:sp>
        <p:nvSpPr>
          <p:cNvPr id="5" name="Slide Number Placeholder 4"/>
          <p:cNvSpPr>
            <a:spLocks noGrp="1"/>
          </p:cNvSpPr>
          <p:nvPr>
            <p:ph type="sldNum" sz="quarter" idx="11"/>
          </p:nvPr>
        </p:nvSpPr>
        <p:spPr>
          <a:xfrm>
            <a:off x="459421" y="4781550"/>
            <a:ext cx="1079999" cy="301190"/>
          </a:xfrm>
        </p:spPr>
        <p:txBody>
          <a:bodyPr/>
          <a:lstStyle/>
          <a:p>
            <a:fld id="{47547CF9-5B10-D24F-A8D7-45A9778164F7}" type="slidenum">
              <a:rPr lang="uk-UA" smtClean="0"/>
              <a:pPr/>
              <a:t>19</a:t>
            </a:fld>
            <a:r>
              <a:rPr lang="en-US" dirty="0"/>
              <a:t>  Public</a:t>
            </a:r>
            <a:endParaRPr lang="uk-UA" dirty="0"/>
          </a:p>
        </p:txBody>
      </p:sp>
      <p:cxnSp>
        <p:nvCxnSpPr>
          <p:cNvPr id="8" name="Straight Connector 7"/>
          <p:cNvCxnSpPr/>
          <p:nvPr/>
        </p:nvCxnSpPr>
        <p:spPr>
          <a:xfrm>
            <a:off x="3435733" y="1848979"/>
            <a:ext cx="1404000" cy="0"/>
          </a:xfrm>
          <a:prstGeom prst="line">
            <a:avLst/>
          </a:prstGeom>
          <a:ln>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0613" y="4586157"/>
            <a:ext cx="1080000" cy="134144"/>
          </a:xfrm>
          <a:prstGeom prst="rect">
            <a:avLst/>
          </a:prstGeom>
          <a:noFill/>
          <a:ln>
            <a:noFill/>
          </a:ln>
        </p:spPr>
        <p:txBody>
          <a:bodyPr wrap="square" rtlCol="0" anchor="ctr">
            <a:noAutofit/>
          </a:bodyPr>
          <a:lstStyle/>
          <a:p>
            <a:r>
              <a:rPr lang="en-US" sz="600"/>
              <a:t>*Estimated</a:t>
            </a:r>
          </a:p>
          <a:p>
            <a:r>
              <a:rPr lang="en-US" sz="600"/>
              <a:t>NK = Not Known</a:t>
            </a:r>
            <a:endParaRPr lang="en-US" sz="500"/>
          </a:p>
        </p:txBody>
      </p:sp>
      <p:cxnSp>
        <p:nvCxnSpPr>
          <p:cNvPr id="9" name="Straight Connector 8"/>
          <p:cNvCxnSpPr/>
          <p:nvPr/>
        </p:nvCxnSpPr>
        <p:spPr>
          <a:xfrm>
            <a:off x="4068193" y="2061890"/>
            <a:ext cx="1332000" cy="0"/>
          </a:xfrm>
          <a:prstGeom prst="line">
            <a:avLst/>
          </a:prstGeom>
          <a:ln>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10837" y="2281525"/>
            <a:ext cx="1728000" cy="0"/>
          </a:xfrm>
          <a:prstGeom prst="line">
            <a:avLst/>
          </a:prstGeom>
          <a:ln>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0196" y="2494437"/>
            <a:ext cx="1565220" cy="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70348" y="2707348"/>
            <a:ext cx="1133277" cy="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06655" y="2922501"/>
            <a:ext cx="796970" cy="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20348" y="3148860"/>
            <a:ext cx="972000" cy="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33736" y="3364014"/>
            <a:ext cx="758612" cy="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13719" y="3576926"/>
            <a:ext cx="1080000" cy="0"/>
          </a:xfrm>
          <a:prstGeom prst="line">
            <a:avLst/>
          </a:prstGeom>
          <a:ln>
            <a:solidFill>
              <a:srgbClr val="FF000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545719" y="3789838"/>
            <a:ext cx="1548000" cy="0"/>
          </a:xfrm>
          <a:prstGeom prst="line">
            <a:avLst/>
          </a:prstGeom>
          <a:ln>
            <a:solidFill>
              <a:srgbClr val="FF000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13719" y="4220144"/>
            <a:ext cx="1980000" cy="0"/>
          </a:xfrm>
          <a:prstGeom prst="line">
            <a:avLst/>
          </a:prstGeom>
          <a:ln>
            <a:solidFill>
              <a:srgbClr val="FF000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13719" y="4435297"/>
            <a:ext cx="1080000" cy="0"/>
          </a:xfrm>
          <a:prstGeom prst="line">
            <a:avLst/>
          </a:prstGeom>
          <a:ln>
            <a:solidFill>
              <a:srgbClr val="FF000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23848" y="1848979"/>
            <a:ext cx="1404000" cy="0"/>
          </a:xfrm>
          <a:prstGeom prst="line">
            <a:avLst/>
          </a:prstGeom>
          <a:ln>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5-Point Star 2"/>
          <p:cNvSpPr/>
          <p:nvPr/>
        </p:nvSpPr>
        <p:spPr>
          <a:xfrm>
            <a:off x="5611301" y="1774173"/>
            <a:ext cx="144000" cy="1440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468000" tIns="0" rIns="0" bIns="0" rtlCol="0" anchor="ctr"/>
          <a:lstStyle/>
          <a:p>
            <a:pPr algn="ctr"/>
            <a:r>
              <a:rPr lang="en-US" sz="600">
                <a:solidFill>
                  <a:schemeClr val="accent2"/>
                </a:solidFill>
              </a:rPr>
              <a:t>Approval</a:t>
            </a:r>
            <a:endParaRPr lang="en-US">
              <a:solidFill>
                <a:schemeClr val="accent2"/>
              </a:solidFill>
            </a:endParaRPr>
          </a:p>
        </p:txBody>
      </p:sp>
      <p:sp>
        <p:nvSpPr>
          <p:cNvPr id="22" name="Line Callout 2 21"/>
          <p:cNvSpPr/>
          <p:nvPr/>
        </p:nvSpPr>
        <p:spPr>
          <a:xfrm>
            <a:off x="6242348" y="926833"/>
            <a:ext cx="756000" cy="396000"/>
          </a:xfrm>
          <a:prstGeom prst="borderCallout2">
            <a:avLst>
              <a:gd name="adj1" fmla="val 18750"/>
              <a:gd name="adj2" fmla="val -8333"/>
              <a:gd name="adj3" fmla="val 18750"/>
              <a:gd name="adj4" fmla="val -16667"/>
              <a:gd name="adj5" fmla="val 214648"/>
              <a:gd name="adj6" fmla="val -65851"/>
            </a:avLst>
          </a:prstGeom>
          <a:solidFill>
            <a:schemeClr val="bg1"/>
          </a:solidFill>
          <a:ln w="31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err="1">
                <a:solidFill>
                  <a:schemeClr val="accent2"/>
                </a:solidFill>
              </a:rPr>
              <a:t>Fingolimod</a:t>
            </a:r>
            <a:r>
              <a:rPr lang="en-US" sz="700" dirty="0">
                <a:solidFill>
                  <a:schemeClr val="accent2"/>
                </a:solidFill>
              </a:rPr>
              <a:t> approved in US in pediatric MS</a:t>
            </a:r>
            <a:endParaRPr lang="en-US" sz="1600" dirty="0">
              <a:solidFill>
                <a:schemeClr val="accent2"/>
              </a:solidFill>
            </a:endParaRPr>
          </a:p>
        </p:txBody>
      </p:sp>
      <p:sp>
        <p:nvSpPr>
          <p:cNvPr id="23" name="Line Callout 2 22"/>
          <p:cNvSpPr/>
          <p:nvPr/>
        </p:nvSpPr>
        <p:spPr>
          <a:xfrm>
            <a:off x="7673030" y="867095"/>
            <a:ext cx="1044000" cy="432000"/>
          </a:xfrm>
          <a:prstGeom prst="borderCallout2">
            <a:avLst>
              <a:gd name="adj1" fmla="val 18750"/>
              <a:gd name="adj2" fmla="val -8333"/>
              <a:gd name="adj3" fmla="val 18750"/>
              <a:gd name="adj4" fmla="val -16667"/>
              <a:gd name="adj5" fmla="val 219317"/>
              <a:gd name="adj6" fmla="val -92457"/>
            </a:avLst>
          </a:prstGeom>
          <a:solidFill>
            <a:schemeClr val="bg1"/>
          </a:solidFill>
          <a:ln w="31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rgbClr val="FF0000"/>
                </a:solidFill>
              </a:rPr>
              <a:t>PARADIGMS enrolment re-opened for 10-12 year olds </a:t>
            </a:r>
            <a:endParaRPr lang="en-US" sz="1600" dirty="0">
              <a:solidFill>
                <a:srgbClr val="FF0000"/>
              </a:solidFill>
            </a:endParaRPr>
          </a:p>
        </p:txBody>
      </p:sp>
      <p:sp>
        <p:nvSpPr>
          <p:cNvPr id="24" name="TextBox 23"/>
          <p:cNvSpPr txBox="1"/>
          <p:nvPr/>
        </p:nvSpPr>
        <p:spPr>
          <a:xfrm rot="16200000">
            <a:off x="-99918" y="1881407"/>
            <a:ext cx="672354" cy="338554"/>
          </a:xfrm>
          <a:prstGeom prst="rect">
            <a:avLst/>
          </a:prstGeom>
          <a:noFill/>
        </p:spPr>
        <p:txBody>
          <a:bodyPr wrap="square" rtlCol="0">
            <a:spAutoFit/>
          </a:bodyPr>
          <a:lstStyle/>
          <a:p>
            <a:pPr algn="ctr"/>
            <a:r>
              <a:rPr lang="en-US" sz="800">
                <a:solidFill>
                  <a:schemeClr val="accent2"/>
                </a:solidFill>
              </a:rPr>
              <a:t>Enrolment completed</a:t>
            </a:r>
          </a:p>
        </p:txBody>
      </p:sp>
      <p:sp>
        <p:nvSpPr>
          <p:cNvPr id="25" name="TextBox 24"/>
          <p:cNvSpPr txBox="1"/>
          <p:nvPr/>
        </p:nvSpPr>
        <p:spPr>
          <a:xfrm rot="16200000">
            <a:off x="-291539" y="2745381"/>
            <a:ext cx="1055594" cy="338554"/>
          </a:xfrm>
          <a:prstGeom prst="rect">
            <a:avLst/>
          </a:prstGeom>
          <a:noFill/>
        </p:spPr>
        <p:txBody>
          <a:bodyPr wrap="square" rtlCol="0">
            <a:spAutoFit/>
          </a:bodyPr>
          <a:lstStyle/>
          <a:p>
            <a:pPr algn="ctr"/>
            <a:r>
              <a:rPr lang="en-US" sz="800">
                <a:solidFill>
                  <a:srgbClr val="00B0F0"/>
                </a:solidFill>
              </a:rPr>
              <a:t>Enrolment ongoing*</a:t>
            </a:r>
          </a:p>
        </p:txBody>
      </p:sp>
      <p:sp>
        <p:nvSpPr>
          <p:cNvPr id="26" name="TextBox 25"/>
          <p:cNvSpPr txBox="1"/>
          <p:nvPr/>
        </p:nvSpPr>
        <p:spPr>
          <a:xfrm rot="16200000">
            <a:off x="-315469" y="3824905"/>
            <a:ext cx="1103453" cy="338554"/>
          </a:xfrm>
          <a:prstGeom prst="rect">
            <a:avLst/>
          </a:prstGeom>
          <a:noFill/>
        </p:spPr>
        <p:txBody>
          <a:bodyPr wrap="square" rtlCol="0">
            <a:spAutoFit/>
          </a:bodyPr>
          <a:lstStyle/>
          <a:p>
            <a:pPr algn="ctr"/>
            <a:r>
              <a:rPr lang="en-US" sz="800">
                <a:solidFill>
                  <a:srgbClr val="FF0000"/>
                </a:solidFill>
              </a:rPr>
              <a:t>Enrolment upcoming</a:t>
            </a:r>
          </a:p>
        </p:txBody>
      </p:sp>
      <p:cxnSp>
        <p:nvCxnSpPr>
          <p:cNvPr id="28" name="Straight Connector 27"/>
          <p:cNvCxnSpPr/>
          <p:nvPr/>
        </p:nvCxnSpPr>
        <p:spPr>
          <a:xfrm>
            <a:off x="7045416" y="1733828"/>
            <a:ext cx="0" cy="288000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42631" y="4567447"/>
            <a:ext cx="460993" cy="184666"/>
          </a:xfrm>
          <a:prstGeom prst="rect">
            <a:avLst/>
          </a:prstGeom>
          <a:noFill/>
        </p:spPr>
        <p:txBody>
          <a:bodyPr wrap="square" rtlCol="0">
            <a:spAutoFit/>
          </a:bodyPr>
          <a:lstStyle/>
          <a:p>
            <a:r>
              <a:rPr lang="en-US" sz="600" b="1" dirty="0"/>
              <a:t>Today</a:t>
            </a:r>
          </a:p>
        </p:txBody>
      </p:sp>
      <p:cxnSp>
        <p:nvCxnSpPr>
          <p:cNvPr id="29" name="Straight Connector 28"/>
          <p:cNvCxnSpPr/>
          <p:nvPr/>
        </p:nvCxnSpPr>
        <p:spPr>
          <a:xfrm>
            <a:off x="7113719" y="4009474"/>
            <a:ext cx="1980000" cy="0"/>
          </a:xfrm>
          <a:prstGeom prst="line">
            <a:avLst/>
          </a:prstGeom>
          <a:ln>
            <a:solidFill>
              <a:srgbClr val="FF000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364157"/>
      </p:ext>
    </p:extLst>
  </p:cSld>
  <p:clrMapOvr>
    <a:masterClrMapping/>
  </p:clrMapOvr>
  <mc:AlternateContent xmlns:mc="http://schemas.openxmlformats.org/markup-compatibility/2006" xmlns:p14="http://schemas.microsoft.com/office/powerpoint/2010/main">
    <mc:Choice Requires="p14">
      <p:transition spd="slow" p14:dur="2000" advTm="49188"/>
    </mc:Choice>
    <mc:Fallback xmlns="">
      <p:transition spd="slow" advTm="491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a:bodyPr>
          <a:lstStyle/>
          <a:p>
            <a:pPr marL="0" indent="0">
              <a:buNone/>
            </a:pPr>
            <a:r>
              <a:rPr lang="en-US" dirty="0">
                <a:ea typeface="Arial" charset="0"/>
                <a:cs typeface="Arial" charset="0"/>
              </a:rPr>
              <a:t>The views and opinions expressed in this presentation and on the slides are solely those of the presenter and not necessarily those of Novartis. Novartis does not guarantee the accuracy or reliability of the information provided herein.</a:t>
            </a:r>
          </a:p>
          <a:p>
            <a:endParaRPr lang="en-US" spc="0" dirty="0">
              <a:ea typeface="Arial" charset="0"/>
              <a:cs typeface="Arial" charset="0"/>
            </a:endParaRPr>
          </a:p>
        </p:txBody>
      </p:sp>
      <p:sp>
        <p:nvSpPr>
          <p:cNvPr id="4" name="Footer Placeholder 3"/>
          <p:cNvSpPr>
            <a:spLocks noGrp="1"/>
          </p:cNvSpPr>
          <p:nvPr>
            <p:ph type="ftr" sz="quarter" idx="10"/>
          </p:nvPr>
        </p:nvSpPr>
        <p:spPr/>
        <p:txBody>
          <a:bodyPr/>
          <a:lstStyle/>
          <a:p>
            <a:r>
              <a:rPr lang="en-US"/>
              <a:t>Public</a:t>
            </a:r>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a:t>
            </a:fld>
            <a:endParaRPr lang="uk-UA" dirty="0"/>
          </a:p>
        </p:txBody>
      </p:sp>
    </p:spTree>
    <p:extLst>
      <p:ext uri="{BB962C8B-B14F-4D97-AF65-F5344CB8AC3E}">
        <p14:creationId xmlns:p14="http://schemas.microsoft.com/office/powerpoint/2010/main" val="133727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185B-2828-46EA-9AC0-C451376AA4AD}"/>
              </a:ext>
            </a:extLst>
          </p:cNvPr>
          <p:cNvSpPr>
            <a:spLocks noGrp="1"/>
          </p:cNvSpPr>
          <p:nvPr>
            <p:ph type="title"/>
          </p:nvPr>
        </p:nvSpPr>
        <p:spPr/>
        <p:txBody>
          <a:bodyPr/>
          <a:lstStyle/>
          <a:p>
            <a:r>
              <a:rPr lang="de-CH" b="0"/>
              <a:t>NEOS </a:t>
            </a:r>
            <a:r>
              <a:rPr lang="de-CH" b="0" err="1"/>
              <a:t>trial</a:t>
            </a:r>
            <a:r>
              <a:rPr lang="de-CH" b="0"/>
              <a:t> </a:t>
            </a:r>
            <a:r>
              <a:rPr lang="de-CH" b="0" err="1"/>
              <a:t>summary</a:t>
            </a:r>
            <a:endParaRPr lang="de-CH" b="0"/>
          </a:p>
        </p:txBody>
      </p:sp>
      <p:sp>
        <p:nvSpPr>
          <p:cNvPr id="3" name="Content Placeholder 2">
            <a:extLst>
              <a:ext uri="{FF2B5EF4-FFF2-40B4-BE49-F238E27FC236}">
                <a16:creationId xmlns:a16="http://schemas.microsoft.com/office/drawing/2014/main" id="{4B14544C-F0B4-4368-8889-70DC46330A48}"/>
              </a:ext>
            </a:extLst>
          </p:cNvPr>
          <p:cNvSpPr>
            <a:spLocks noGrp="1"/>
          </p:cNvSpPr>
          <p:nvPr>
            <p:ph idx="1"/>
          </p:nvPr>
        </p:nvSpPr>
        <p:spPr>
          <a:xfrm>
            <a:off x="457200" y="915566"/>
            <a:ext cx="8229600" cy="3561185"/>
          </a:xfrm>
        </p:spPr>
        <p:txBody>
          <a:bodyPr>
            <a:normAutofit/>
          </a:bodyPr>
          <a:lstStyle/>
          <a:p>
            <a:pPr>
              <a:buFont typeface="Wingdings" panose="05000000000000000000" pitchFamily="2" charset="2"/>
              <a:buChar char="§"/>
            </a:pPr>
            <a:r>
              <a:rPr lang="de-CH" b="1" dirty="0"/>
              <a:t>2-year double-blind, </a:t>
            </a:r>
            <a:r>
              <a:rPr lang="de-CH" b="1" dirty="0" err="1"/>
              <a:t>triple-dummy</a:t>
            </a:r>
            <a:r>
              <a:rPr lang="de-CH" b="1" dirty="0"/>
              <a:t> Phase 3 study in pediatric MS </a:t>
            </a:r>
            <a:r>
              <a:rPr lang="de-CH" dirty="0" err="1"/>
              <a:t>to</a:t>
            </a:r>
            <a:r>
              <a:rPr lang="de-CH" dirty="0"/>
              <a:t> establish the efficacy and safety 2 novel MS treatments :</a:t>
            </a:r>
          </a:p>
          <a:p>
            <a:pPr lvl="1">
              <a:buFont typeface="Courier New" panose="02070309020205020404" pitchFamily="49" charset="0"/>
              <a:buChar char="o"/>
            </a:pPr>
            <a:r>
              <a:rPr lang="de-CH" sz="1400" b="1" dirty="0"/>
              <a:t>New </a:t>
            </a:r>
            <a:r>
              <a:rPr lang="de-CH" sz="1400" b="1" dirty="0" err="1"/>
              <a:t>test</a:t>
            </a:r>
            <a:r>
              <a:rPr lang="de-CH" sz="1400" b="1" dirty="0"/>
              <a:t> </a:t>
            </a:r>
            <a:r>
              <a:rPr lang="de-CH" sz="1400" b="1" dirty="0" err="1"/>
              <a:t>drug</a:t>
            </a:r>
            <a:r>
              <a:rPr lang="de-CH" sz="1400" b="1" dirty="0"/>
              <a:t> 1: </a:t>
            </a:r>
            <a:r>
              <a:rPr lang="de-CH" sz="1400" b="1" dirty="0" err="1"/>
              <a:t>Kesimpta</a:t>
            </a:r>
            <a:r>
              <a:rPr lang="de-CH" sz="1400" b="1" dirty="0"/>
              <a:t> (</a:t>
            </a:r>
            <a:r>
              <a:rPr lang="de-CH" sz="1400" b="1" dirty="0" err="1"/>
              <a:t>ofatumumab</a:t>
            </a:r>
            <a:r>
              <a:rPr lang="de-CH" sz="1400" b="1" dirty="0"/>
              <a:t>): </a:t>
            </a:r>
            <a:r>
              <a:rPr lang="en-US" sz="1400" dirty="0"/>
              <a:t>first fully human anti-CD20 monoclonal antibody treatment, approved worldwide in adults </a:t>
            </a:r>
            <a:r>
              <a:rPr lang="de-CH" sz="1400" dirty="0"/>
              <a:t> </a:t>
            </a:r>
          </a:p>
          <a:p>
            <a:pPr lvl="1">
              <a:buFont typeface="Courier New" panose="02070309020205020404" pitchFamily="49" charset="0"/>
              <a:buChar char="o"/>
            </a:pPr>
            <a:r>
              <a:rPr lang="de-CH" sz="1400" b="1" dirty="0"/>
              <a:t>New </a:t>
            </a:r>
            <a:r>
              <a:rPr lang="de-CH" sz="1400" b="1" dirty="0" err="1"/>
              <a:t>test</a:t>
            </a:r>
            <a:r>
              <a:rPr lang="de-CH" sz="1400" b="1" dirty="0"/>
              <a:t> </a:t>
            </a:r>
            <a:r>
              <a:rPr lang="de-CH" sz="1400" b="1" dirty="0" err="1"/>
              <a:t>drug</a:t>
            </a:r>
            <a:r>
              <a:rPr lang="de-CH" sz="1400" b="1" dirty="0"/>
              <a:t> 2: </a:t>
            </a:r>
            <a:r>
              <a:rPr lang="de-CH" sz="1400" b="1" dirty="0" err="1"/>
              <a:t>Mayzent</a:t>
            </a:r>
            <a:r>
              <a:rPr lang="de-CH" sz="1400" b="1" dirty="0"/>
              <a:t> (</a:t>
            </a:r>
            <a:r>
              <a:rPr lang="de-CH" sz="1400" b="1" dirty="0" err="1"/>
              <a:t>siponimod</a:t>
            </a:r>
            <a:r>
              <a:rPr lang="de-CH" sz="1400" b="1" dirty="0"/>
              <a:t>): </a:t>
            </a:r>
            <a:r>
              <a:rPr lang="de-CH" sz="1400" dirty="0"/>
              <a:t>S1P </a:t>
            </a:r>
            <a:r>
              <a:rPr lang="de-CH" sz="1400" dirty="0" err="1"/>
              <a:t>modulator</a:t>
            </a:r>
            <a:r>
              <a:rPr lang="de-CH" sz="1400" dirty="0"/>
              <a:t>, </a:t>
            </a:r>
            <a:r>
              <a:rPr lang="en-US" sz="1400" dirty="0"/>
              <a:t>approved worldwide in adults </a:t>
            </a:r>
            <a:endParaRPr lang="de-CH" sz="1400" b="1" dirty="0"/>
          </a:p>
          <a:p>
            <a:r>
              <a:rPr lang="de-CH" b="1" dirty="0"/>
              <a:t>Non-</a:t>
            </a:r>
            <a:r>
              <a:rPr lang="de-CH" b="1" dirty="0" err="1"/>
              <a:t>inferiority</a:t>
            </a:r>
            <a:r>
              <a:rPr lang="de-CH" b="1" dirty="0"/>
              <a:t> design </a:t>
            </a:r>
            <a:r>
              <a:rPr lang="de-CH" b="1" dirty="0" err="1"/>
              <a:t>vs</a:t>
            </a:r>
            <a:r>
              <a:rPr lang="de-CH" b="1" dirty="0"/>
              <a:t> </a:t>
            </a:r>
            <a:r>
              <a:rPr lang="de-CH" b="1" dirty="0" err="1"/>
              <a:t>active</a:t>
            </a:r>
            <a:r>
              <a:rPr lang="de-CH" b="1" dirty="0"/>
              <a:t> </a:t>
            </a:r>
            <a:r>
              <a:rPr lang="de-CH" b="1" dirty="0" err="1"/>
              <a:t>control</a:t>
            </a:r>
            <a:r>
              <a:rPr lang="de-CH" b="1" dirty="0"/>
              <a:t> </a:t>
            </a:r>
            <a:r>
              <a:rPr lang="de-CH" b="1" dirty="0" err="1"/>
              <a:t>Gilenya</a:t>
            </a:r>
            <a:r>
              <a:rPr lang="de-CH" b="1" dirty="0"/>
              <a:t> (</a:t>
            </a:r>
            <a:r>
              <a:rPr lang="de-CH" b="1" dirty="0" err="1"/>
              <a:t>fingolimod</a:t>
            </a:r>
            <a:r>
              <a:rPr lang="de-CH" b="1" dirty="0"/>
              <a:t>):</a:t>
            </a:r>
          </a:p>
          <a:p>
            <a:pPr lvl="1">
              <a:buFont typeface="Courier New" panose="02070309020205020404" pitchFamily="49" charset="0"/>
              <a:buChar char="o"/>
            </a:pPr>
            <a:r>
              <a:rPr lang="de-CH" sz="1400" b="1" dirty="0" err="1"/>
              <a:t>Active</a:t>
            </a:r>
            <a:r>
              <a:rPr lang="de-CH" sz="1400" b="1" dirty="0"/>
              <a:t> </a:t>
            </a:r>
            <a:r>
              <a:rPr lang="de-CH" sz="1400" b="1" dirty="0" err="1"/>
              <a:t>control</a:t>
            </a:r>
            <a:r>
              <a:rPr lang="de-CH" sz="1400" b="1" dirty="0"/>
              <a:t>: </a:t>
            </a:r>
            <a:r>
              <a:rPr lang="de-CH" sz="1400" b="1" dirty="0" err="1"/>
              <a:t>Gilenya</a:t>
            </a:r>
            <a:r>
              <a:rPr lang="de-CH" sz="1400" b="1" dirty="0"/>
              <a:t> (</a:t>
            </a:r>
            <a:r>
              <a:rPr lang="de-CH" sz="1400" b="1" dirty="0" err="1"/>
              <a:t>fingolimod</a:t>
            </a:r>
            <a:r>
              <a:rPr lang="de-CH" sz="1400" b="1" dirty="0"/>
              <a:t>): </a:t>
            </a:r>
            <a:r>
              <a:rPr lang="de-CH" sz="1400" dirty="0" err="1"/>
              <a:t>Approved</a:t>
            </a:r>
            <a:r>
              <a:rPr lang="de-CH" sz="1400" dirty="0"/>
              <a:t> </a:t>
            </a:r>
            <a:r>
              <a:rPr lang="de-CH" sz="1400" dirty="0" err="1"/>
              <a:t>treatment</a:t>
            </a:r>
            <a:r>
              <a:rPr lang="de-CH" sz="1400" dirty="0"/>
              <a:t> </a:t>
            </a:r>
            <a:r>
              <a:rPr lang="de-CH" sz="1400" dirty="0" err="1"/>
              <a:t>for</a:t>
            </a:r>
            <a:r>
              <a:rPr lang="de-CH" sz="1400" dirty="0"/>
              <a:t> </a:t>
            </a:r>
            <a:r>
              <a:rPr lang="de-CH" sz="1400" dirty="0" err="1"/>
              <a:t>pediatric</a:t>
            </a:r>
            <a:r>
              <a:rPr lang="de-CH" sz="1400" dirty="0"/>
              <a:t> MS; </a:t>
            </a:r>
            <a:r>
              <a:rPr lang="de-CH" sz="1400" dirty="0" err="1"/>
              <a:t>reduced</a:t>
            </a:r>
            <a:r>
              <a:rPr lang="de-CH" sz="1400" dirty="0"/>
              <a:t> </a:t>
            </a:r>
            <a:r>
              <a:rPr lang="de-CH" sz="1400" dirty="0" err="1"/>
              <a:t>relapse</a:t>
            </a:r>
            <a:r>
              <a:rPr lang="de-CH" sz="1400" dirty="0"/>
              <a:t> </a:t>
            </a:r>
            <a:r>
              <a:rPr lang="de-CH" sz="1400" dirty="0" err="1"/>
              <a:t>rates</a:t>
            </a:r>
            <a:r>
              <a:rPr lang="de-CH" sz="1400" dirty="0"/>
              <a:t> </a:t>
            </a:r>
            <a:r>
              <a:rPr lang="de-CH" sz="1400" dirty="0" err="1"/>
              <a:t>vs</a:t>
            </a:r>
            <a:r>
              <a:rPr lang="de-CH" sz="1400" dirty="0"/>
              <a:t> </a:t>
            </a:r>
            <a:r>
              <a:rPr lang="de-CH" sz="1400" dirty="0" err="1"/>
              <a:t>interferon</a:t>
            </a:r>
            <a:r>
              <a:rPr lang="de-CH" sz="1400" dirty="0"/>
              <a:t> beta-1a </a:t>
            </a:r>
            <a:r>
              <a:rPr lang="de-CH" sz="1400" dirty="0" err="1"/>
              <a:t>by</a:t>
            </a:r>
            <a:r>
              <a:rPr lang="de-CH" sz="1400" dirty="0"/>
              <a:t> 82% in a </a:t>
            </a:r>
            <a:r>
              <a:rPr lang="de-CH" sz="1400" dirty="0" err="1"/>
              <a:t>randomized</a:t>
            </a:r>
            <a:r>
              <a:rPr lang="de-CH" sz="1400" dirty="0"/>
              <a:t> double-blind </a:t>
            </a:r>
            <a:r>
              <a:rPr lang="de-CH" sz="1400" dirty="0" err="1"/>
              <a:t>clinical</a:t>
            </a:r>
            <a:r>
              <a:rPr lang="de-CH" sz="1400" dirty="0"/>
              <a:t> </a:t>
            </a:r>
            <a:r>
              <a:rPr lang="de-CH" sz="1400" dirty="0" err="1"/>
              <a:t>trial</a:t>
            </a:r>
            <a:r>
              <a:rPr lang="de-CH" sz="1400" dirty="0"/>
              <a:t> (PARADIGMS</a:t>
            </a:r>
            <a:r>
              <a:rPr lang="de-CH" sz="1400" baseline="30000" dirty="0"/>
              <a:t>1</a:t>
            </a:r>
            <a:r>
              <a:rPr lang="de-CH" sz="1400" dirty="0"/>
              <a:t>)</a:t>
            </a:r>
            <a:endParaRPr lang="de-CH" sz="1400" b="1" dirty="0"/>
          </a:p>
          <a:p>
            <a:pPr lvl="1">
              <a:buFont typeface="Courier New" panose="02070309020205020404" pitchFamily="49" charset="0"/>
              <a:buChar char="o"/>
            </a:pPr>
            <a:r>
              <a:rPr lang="de-CH" sz="1400" dirty="0" err="1"/>
              <a:t>Active</a:t>
            </a:r>
            <a:r>
              <a:rPr lang="de-CH" sz="1400" dirty="0"/>
              <a:t> </a:t>
            </a:r>
            <a:r>
              <a:rPr lang="de-CH" sz="1400" dirty="0" err="1"/>
              <a:t>control</a:t>
            </a:r>
            <a:r>
              <a:rPr lang="de-CH" sz="1400" dirty="0"/>
              <a:t> </a:t>
            </a:r>
            <a:r>
              <a:rPr lang="de-CH" sz="1400" dirty="0" err="1"/>
              <a:t>avoids</a:t>
            </a:r>
            <a:r>
              <a:rPr lang="de-CH" sz="1400" dirty="0"/>
              <a:t> </a:t>
            </a:r>
            <a:r>
              <a:rPr lang="de-CH" sz="1400" dirty="0" err="1"/>
              <a:t>placebo</a:t>
            </a:r>
            <a:r>
              <a:rPr lang="de-CH" sz="1400" dirty="0"/>
              <a:t> </a:t>
            </a:r>
            <a:r>
              <a:rPr lang="de-CH" sz="1400" dirty="0" err="1"/>
              <a:t>or</a:t>
            </a:r>
            <a:r>
              <a:rPr lang="de-CH" sz="1400" dirty="0"/>
              <a:t> </a:t>
            </a:r>
            <a:r>
              <a:rPr lang="de-CH" sz="1400" dirty="0" err="1"/>
              <a:t>low</a:t>
            </a:r>
            <a:r>
              <a:rPr lang="de-CH" sz="1400" dirty="0"/>
              <a:t> </a:t>
            </a:r>
            <a:r>
              <a:rPr lang="de-CH" sz="1400" dirty="0" err="1"/>
              <a:t>efficacy</a:t>
            </a:r>
            <a:r>
              <a:rPr lang="de-CH" sz="1400" dirty="0"/>
              <a:t> </a:t>
            </a:r>
            <a:r>
              <a:rPr lang="de-CH" sz="1400" dirty="0" err="1"/>
              <a:t>comparator</a:t>
            </a:r>
            <a:r>
              <a:rPr lang="de-CH" sz="1400" dirty="0"/>
              <a:t>, </a:t>
            </a:r>
            <a:r>
              <a:rPr lang="de-CH" sz="1400" dirty="0" err="1"/>
              <a:t>minimizing</a:t>
            </a:r>
            <a:r>
              <a:rPr lang="de-CH" sz="1400" dirty="0"/>
              <a:t> </a:t>
            </a:r>
            <a:r>
              <a:rPr lang="de-CH" sz="1400" dirty="0" err="1"/>
              <a:t>the</a:t>
            </a:r>
            <a:r>
              <a:rPr lang="de-CH" sz="1400" dirty="0"/>
              <a:t> </a:t>
            </a:r>
            <a:r>
              <a:rPr lang="de-CH" sz="1400" dirty="0" err="1"/>
              <a:t>risk</a:t>
            </a:r>
            <a:r>
              <a:rPr lang="de-CH" sz="1400" dirty="0"/>
              <a:t> </a:t>
            </a:r>
            <a:r>
              <a:rPr lang="de-CH" sz="1400" dirty="0" err="1"/>
              <a:t>of</a:t>
            </a:r>
            <a:r>
              <a:rPr lang="de-CH" sz="1400" dirty="0"/>
              <a:t> MS </a:t>
            </a:r>
            <a:r>
              <a:rPr lang="de-CH" sz="1400" dirty="0" err="1"/>
              <a:t>relapses</a:t>
            </a:r>
            <a:r>
              <a:rPr lang="de-CH" sz="1400" dirty="0"/>
              <a:t>, </a:t>
            </a:r>
            <a:r>
              <a:rPr lang="de-CH" sz="1400" dirty="0" err="1"/>
              <a:t>which</a:t>
            </a:r>
            <a:r>
              <a:rPr lang="de-CH" sz="1400" dirty="0"/>
              <a:t> </a:t>
            </a:r>
            <a:r>
              <a:rPr lang="de-CH" sz="1400" dirty="0" err="1"/>
              <a:t>can</a:t>
            </a:r>
            <a:r>
              <a:rPr lang="de-CH" sz="1400" dirty="0"/>
              <a:t> </a:t>
            </a:r>
            <a:r>
              <a:rPr lang="de-CH" sz="1400" dirty="0" err="1"/>
              <a:t>be</a:t>
            </a:r>
            <a:r>
              <a:rPr lang="de-CH" sz="1400" dirty="0"/>
              <a:t> </a:t>
            </a:r>
            <a:r>
              <a:rPr lang="de-CH" sz="1400" dirty="0" err="1"/>
              <a:t>associated</a:t>
            </a:r>
            <a:r>
              <a:rPr lang="de-CH" sz="1400" dirty="0"/>
              <a:t> </a:t>
            </a:r>
            <a:r>
              <a:rPr lang="de-CH" sz="1400" dirty="0" err="1"/>
              <a:t>with</a:t>
            </a:r>
            <a:r>
              <a:rPr lang="de-CH" sz="1400" dirty="0"/>
              <a:t> irreversible </a:t>
            </a:r>
            <a:r>
              <a:rPr lang="de-CH" sz="1400" dirty="0" err="1"/>
              <a:t>disability</a:t>
            </a:r>
            <a:endParaRPr lang="de-CH" sz="1400" dirty="0"/>
          </a:p>
          <a:p>
            <a:r>
              <a:rPr lang="de-CH" b="1" dirty="0"/>
              <a:t>Primary </a:t>
            </a:r>
            <a:r>
              <a:rPr lang="de-CH" b="1" dirty="0" err="1"/>
              <a:t>endpoint</a:t>
            </a:r>
            <a:r>
              <a:rPr lang="de-CH" b="1" dirty="0"/>
              <a:t>: </a:t>
            </a:r>
            <a:r>
              <a:rPr lang="de-CH" dirty="0" err="1"/>
              <a:t>Annualized</a:t>
            </a:r>
            <a:r>
              <a:rPr lang="de-CH" dirty="0"/>
              <a:t> </a:t>
            </a:r>
            <a:r>
              <a:rPr lang="de-CH" dirty="0" err="1"/>
              <a:t>relapse</a:t>
            </a:r>
            <a:r>
              <a:rPr lang="de-CH" dirty="0"/>
              <a:t> rate (ARR), </a:t>
            </a:r>
            <a:r>
              <a:rPr lang="de-CH" dirty="0" err="1"/>
              <a:t>analyzed</a:t>
            </a:r>
            <a:r>
              <a:rPr lang="de-CH" dirty="0"/>
              <a:t> via negative </a:t>
            </a:r>
            <a:r>
              <a:rPr lang="de-CH" dirty="0" err="1"/>
              <a:t>binomial</a:t>
            </a:r>
            <a:r>
              <a:rPr lang="de-CH" dirty="0"/>
              <a:t> </a:t>
            </a:r>
            <a:r>
              <a:rPr lang="de-CH" dirty="0" err="1"/>
              <a:t>model</a:t>
            </a:r>
            <a:r>
              <a:rPr lang="de-CH" dirty="0"/>
              <a:t> (</a:t>
            </a:r>
            <a:r>
              <a:rPr lang="de-CH" dirty="0" err="1"/>
              <a:t>standard</a:t>
            </a:r>
            <a:r>
              <a:rPr lang="de-CH" dirty="0"/>
              <a:t> </a:t>
            </a:r>
            <a:r>
              <a:rPr lang="de-CH" dirty="0" err="1"/>
              <a:t>phase</a:t>
            </a:r>
            <a:r>
              <a:rPr lang="de-CH" dirty="0"/>
              <a:t> 3 </a:t>
            </a:r>
            <a:r>
              <a:rPr lang="de-CH" dirty="0" err="1"/>
              <a:t>endpoint</a:t>
            </a:r>
            <a:r>
              <a:rPr lang="de-CH" dirty="0"/>
              <a:t> in MS)</a:t>
            </a:r>
          </a:p>
        </p:txBody>
      </p:sp>
      <p:sp>
        <p:nvSpPr>
          <p:cNvPr id="4" name="Footer Placeholder 3">
            <a:extLst>
              <a:ext uri="{FF2B5EF4-FFF2-40B4-BE49-F238E27FC236}">
                <a16:creationId xmlns:a16="http://schemas.microsoft.com/office/drawing/2014/main" id="{F5F6D299-4D25-4A39-A95E-B008B963073B}"/>
              </a:ext>
            </a:extLst>
          </p:cNvPr>
          <p:cNvSpPr>
            <a:spLocks noGrp="1"/>
          </p:cNvSpPr>
          <p:nvPr>
            <p:ph type="ftr" sz="quarter" idx="10"/>
          </p:nvPr>
        </p:nvSpPr>
        <p:spPr/>
        <p:txBody>
          <a:bodyPr/>
          <a:lstStyle/>
          <a:p>
            <a:r>
              <a:rPr lang="en-US" dirty="0"/>
              <a:t>Public</a:t>
            </a:r>
          </a:p>
        </p:txBody>
      </p:sp>
      <p:sp>
        <p:nvSpPr>
          <p:cNvPr id="5" name="Slide Number Placeholder 4">
            <a:extLst>
              <a:ext uri="{FF2B5EF4-FFF2-40B4-BE49-F238E27FC236}">
                <a16:creationId xmlns:a16="http://schemas.microsoft.com/office/drawing/2014/main" id="{E80B782C-BF91-470A-916A-78F733E3516D}"/>
              </a:ext>
            </a:extLst>
          </p:cNvPr>
          <p:cNvSpPr>
            <a:spLocks noGrp="1"/>
          </p:cNvSpPr>
          <p:nvPr>
            <p:ph type="sldNum" sz="quarter" idx="11"/>
          </p:nvPr>
        </p:nvSpPr>
        <p:spPr/>
        <p:txBody>
          <a:bodyPr/>
          <a:lstStyle/>
          <a:p>
            <a:fld id="{47547CF9-5B10-D24F-A8D7-45A9778164F7}" type="slidenum">
              <a:rPr lang="uk-UA" smtClean="0"/>
              <a:pPr/>
              <a:t>20</a:t>
            </a:fld>
            <a:endParaRPr lang="uk-UA"/>
          </a:p>
        </p:txBody>
      </p:sp>
      <p:sp>
        <p:nvSpPr>
          <p:cNvPr id="6" name="TextBox 5">
            <a:extLst>
              <a:ext uri="{FF2B5EF4-FFF2-40B4-BE49-F238E27FC236}">
                <a16:creationId xmlns:a16="http://schemas.microsoft.com/office/drawing/2014/main" id="{1A0921D4-D526-459D-89C2-0D0BD0FB4BBA}"/>
              </a:ext>
            </a:extLst>
          </p:cNvPr>
          <p:cNvSpPr txBox="1"/>
          <p:nvPr/>
        </p:nvSpPr>
        <p:spPr>
          <a:xfrm>
            <a:off x="396512" y="4418028"/>
            <a:ext cx="7485757" cy="253916"/>
          </a:xfrm>
          <a:prstGeom prst="rect">
            <a:avLst/>
          </a:prstGeom>
          <a:noFill/>
        </p:spPr>
        <p:txBody>
          <a:bodyPr wrap="square" rtlCol="0">
            <a:spAutoFit/>
          </a:bodyPr>
          <a:lstStyle/>
          <a:p>
            <a:r>
              <a:rPr lang="de-CH" sz="1050" baseline="30000" dirty="0"/>
              <a:t>1</a:t>
            </a:r>
            <a:r>
              <a:rPr lang="de-CH" sz="1050" dirty="0"/>
              <a:t>PARADIGMS </a:t>
            </a:r>
            <a:r>
              <a:rPr lang="de-CH" sz="1050" dirty="0" err="1"/>
              <a:t>is</a:t>
            </a:r>
            <a:r>
              <a:rPr lang="de-CH" sz="1050" dirty="0"/>
              <a:t> so </a:t>
            </a:r>
            <a:r>
              <a:rPr lang="de-CH" sz="1050" dirty="0" err="1"/>
              <a:t>far</a:t>
            </a:r>
            <a:r>
              <a:rPr lang="de-CH" sz="1050" dirty="0"/>
              <a:t> </a:t>
            </a:r>
            <a:r>
              <a:rPr lang="de-CH" sz="1050" dirty="0" err="1"/>
              <a:t>the</a:t>
            </a:r>
            <a:r>
              <a:rPr lang="de-CH" sz="1050" dirty="0"/>
              <a:t> </a:t>
            </a:r>
            <a:r>
              <a:rPr lang="de-CH" sz="1050" dirty="0" err="1"/>
              <a:t>only</a:t>
            </a:r>
            <a:r>
              <a:rPr lang="de-CH" sz="1050" dirty="0"/>
              <a:t> </a:t>
            </a:r>
            <a:r>
              <a:rPr lang="de-CH" sz="1050" dirty="0" err="1"/>
              <a:t>successfully</a:t>
            </a:r>
            <a:r>
              <a:rPr lang="de-CH" sz="1050" dirty="0"/>
              <a:t> </a:t>
            </a:r>
            <a:r>
              <a:rPr lang="de-CH" sz="1050" dirty="0" err="1"/>
              <a:t>completed</a:t>
            </a:r>
            <a:r>
              <a:rPr lang="de-CH" sz="1050" dirty="0"/>
              <a:t> RCT </a:t>
            </a:r>
            <a:r>
              <a:rPr lang="de-CH" sz="1050" dirty="0" err="1"/>
              <a:t>to</a:t>
            </a:r>
            <a:r>
              <a:rPr lang="de-CH" sz="1050" dirty="0"/>
              <a:t> </a:t>
            </a:r>
            <a:r>
              <a:rPr lang="de-CH" sz="1050" dirty="0" err="1"/>
              <a:t>confirm</a:t>
            </a:r>
            <a:r>
              <a:rPr lang="de-CH" sz="1050" dirty="0"/>
              <a:t> </a:t>
            </a:r>
            <a:r>
              <a:rPr lang="de-CH" sz="1050" dirty="0" err="1"/>
              <a:t>the</a:t>
            </a:r>
            <a:r>
              <a:rPr lang="de-CH" sz="1050" dirty="0"/>
              <a:t> </a:t>
            </a:r>
            <a:r>
              <a:rPr lang="de-CH" sz="1050" dirty="0" err="1"/>
              <a:t>efficacy</a:t>
            </a:r>
            <a:r>
              <a:rPr lang="de-CH" sz="1050" dirty="0"/>
              <a:t> </a:t>
            </a:r>
            <a:r>
              <a:rPr lang="de-CH" sz="1050" dirty="0" err="1"/>
              <a:t>of</a:t>
            </a:r>
            <a:r>
              <a:rPr lang="de-CH" sz="1050" dirty="0"/>
              <a:t> a DMT in </a:t>
            </a:r>
            <a:r>
              <a:rPr lang="de-CH" sz="1050" dirty="0" err="1"/>
              <a:t>pediatric</a:t>
            </a:r>
            <a:r>
              <a:rPr lang="de-CH" sz="1050" dirty="0"/>
              <a:t> MS.</a:t>
            </a:r>
          </a:p>
        </p:txBody>
      </p:sp>
    </p:spTree>
    <p:extLst>
      <p:ext uri="{BB962C8B-B14F-4D97-AF65-F5344CB8AC3E}">
        <p14:creationId xmlns:p14="http://schemas.microsoft.com/office/powerpoint/2010/main" val="3251237583"/>
      </p:ext>
    </p:extLst>
  </p:cSld>
  <p:clrMapOvr>
    <a:masterClrMapping/>
  </p:clrMapOvr>
  <mc:AlternateContent xmlns:mc="http://schemas.openxmlformats.org/markup-compatibility/2006" xmlns:p14="http://schemas.microsoft.com/office/powerpoint/2010/main">
    <mc:Choice Requires="p14">
      <p:transition spd="slow" p14:dur="2000" advTm="62846"/>
    </mc:Choice>
    <mc:Fallback xmlns="">
      <p:transition spd="slow" advTm="6284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22" y="313155"/>
            <a:ext cx="8229600" cy="960919"/>
          </a:xfrm>
        </p:spPr>
        <p:txBody>
          <a:bodyPr>
            <a:normAutofit/>
          </a:bodyPr>
          <a:lstStyle/>
          <a:p>
            <a:r>
              <a:rPr lang="de-CH" sz="2800" dirty="0"/>
              <a:t>Can </a:t>
            </a:r>
            <a:r>
              <a:rPr lang="de-CH" sz="2800" dirty="0" err="1"/>
              <a:t>we</a:t>
            </a:r>
            <a:r>
              <a:rPr lang="de-CH" sz="2800" dirty="0"/>
              <a:t> </a:t>
            </a:r>
            <a:r>
              <a:rPr lang="de-CH" sz="2800" dirty="0" err="1"/>
              <a:t>extrapolate</a:t>
            </a:r>
            <a:r>
              <a:rPr lang="de-CH" sz="2800" dirty="0"/>
              <a:t> </a:t>
            </a:r>
            <a:r>
              <a:rPr lang="de-CH" sz="2800" dirty="0" err="1"/>
              <a:t>from</a:t>
            </a:r>
            <a:r>
              <a:rPr lang="de-CH" sz="2800" dirty="0"/>
              <a:t> </a:t>
            </a:r>
            <a:r>
              <a:rPr lang="de-CH" sz="2800" dirty="0" err="1"/>
              <a:t>adults</a:t>
            </a:r>
            <a:r>
              <a:rPr lang="de-CH" sz="2800" dirty="0"/>
              <a:t> </a:t>
            </a:r>
            <a:r>
              <a:rPr lang="de-CH" sz="2800" dirty="0" err="1"/>
              <a:t>to</a:t>
            </a:r>
            <a:r>
              <a:rPr lang="de-CH" sz="2800" dirty="0"/>
              <a:t> </a:t>
            </a:r>
            <a:r>
              <a:rPr lang="de-CH" sz="2800" dirty="0" err="1"/>
              <a:t>children</a:t>
            </a:r>
            <a:r>
              <a:rPr lang="de-CH" sz="2800" dirty="0"/>
              <a:t> in MS?</a:t>
            </a:r>
            <a:endParaRPr lang="en-US" sz="2800" dirty="0"/>
          </a:p>
        </p:txBody>
      </p:sp>
      <p:sp>
        <p:nvSpPr>
          <p:cNvPr id="3" name="Footer Placeholder 2"/>
          <p:cNvSpPr>
            <a:spLocks noGrp="1"/>
          </p:cNvSpPr>
          <p:nvPr>
            <p:ph type="ftr" sz="quarter" idx="10"/>
          </p:nvPr>
        </p:nvSpPr>
        <p:spPr/>
        <p:txBody>
          <a:bodyPr/>
          <a:lstStyle/>
          <a:p>
            <a:r>
              <a:rPr lang="en-US" dirty="0"/>
              <a:t>Public</a:t>
            </a:r>
          </a:p>
        </p:txBody>
      </p:sp>
      <p:sp>
        <p:nvSpPr>
          <p:cNvPr id="4" name="Slide Number Placeholder 3"/>
          <p:cNvSpPr>
            <a:spLocks noGrp="1"/>
          </p:cNvSpPr>
          <p:nvPr>
            <p:ph type="sldNum" sz="quarter" idx="11"/>
          </p:nvPr>
        </p:nvSpPr>
        <p:spPr/>
        <p:txBody>
          <a:bodyPr/>
          <a:lstStyle/>
          <a:p>
            <a:fld id="{47547CF9-5B10-D24F-A8D7-45A9778164F7}" type="slidenum">
              <a:rPr lang="uk-UA" smtClean="0"/>
              <a:pPr/>
              <a:t>21</a:t>
            </a:fld>
            <a:endParaRPr lang="uk-UA"/>
          </a:p>
        </p:txBody>
      </p:sp>
      <p:graphicFrame>
        <p:nvGraphicFramePr>
          <p:cNvPr id="9" name="Content Placeholder 4"/>
          <p:cNvGraphicFramePr>
            <a:graphicFrameLocks/>
          </p:cNvGraphicFramePr>
          <p:nvPr/>
        </p:nvGraphicFramePr>
        <p:xfrm>
          <a:off x="4070226" y="1167594"/>
          <a:ext cx="3418099" cy="1300464"/>
        </p:xfrm>
        <a:graphic>
          <a:graphicData uri="http://schemas.openxmlformats.org/drawingml/2006/table">
            <a:tbl>
              <a:tblPr>
                <a:tableStyleId>{1C5780E6-A8F4-46B0-B82D-9E7F56C639EF}</a:tableStyleId>
              </a:tblPr>
              <a:tblGrid>
                <a:gridCol w="617749">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tblGrid>
              <a:tr h="179221">
                <a:tc gridSpan="2">
                  <a:txBody>
                    <a:bodyPr/>
                    <a:lstStyle/>
                    <a:p>
                      <a:pPr marL="0" marR="0" algn="ctr">
                        <a:lnSpc>
                          <a:spcPct val="115000"/>
                        </a:lnSpc>
                        <a:spcBef>
                          <a:spcPts val="300"/>
                        </a:spcBef>
                        <a:spcAft>
                          <a:spcPts val="300"/>
                        </a:spcAft>
                      </a:pPr>
                      <a:r>
                        <a:rPr lang="en-US" sz="900" b="1">
                          <a:solidFill>
                            <a:schemeClr val="bg1"/>
                          </a:solidFill>
                          <a:effectLst/>
                        </a:rPr>
                        <a:t> Projections</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6350">
                      <a:noFill/>
                    </a:lnB>
                    <a:lnTlToBr w="12700" cmpd="sng">
                      <a:noFill/>
                      <a:prstDash val="solid"/>
                    </a:lnTlToBr>
                    <a:lnBlToTr w="12700" cmpd="sng">
                      <a:noFill/>
                      <a:prstDash val="solid"/>
                    </a:lnBlToTr>
                    <a:solidFill>
                      <a:schemeClr val="accent1"/>
                    </a:solidFill>
                  </a:tcPr>
                </a:tc>
                <a:tc hMerge="1">
                  <a:txBody>
                    <a:bodyPr/>
                    <a:lstStyle/>
                    <a:p>
                      <a:endParaRPr lang="en-US"/>
                    </a:p>
                  </a:txBody>
                  <a:tcPr/>
                </a:tc>
                <a:tc gridSpan="3">
                  <a:txBody>
                    <a:bodyPr/>
                    <a:lstStyle/>
                    <a:p>
                      <a:pPr marL="0" marR="0" algn="ctr">
                        <a:lnSpc>
                          <a:spcPct val="115000"/>
                        </a:lnSpc>
                        <a:spcBef>
                          <a:spcPts val="300"/>
                        </a:spcBef>
                        <a:spcAft>
                          <a:spcPts val="300"/>
                        </a:spcAft>
                      </a:pPr>
                      <a:r>
                        <a:rPr lang="en-US" sz="900" b="1">
                          <a:solidFill>
                            <a:schemeClr val="bg1"/>
                          </a:solidFill>
                          <a:effectLst/>
                        </a:rPr>
                        <a:t>Between-treatment comparison</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6350">
                      <a:noFill/>
                    </a:lnB>
                    <a:lnTlToBr w="12700" cmpd="sng">
                      <a:noFill/>
                      <a:prstDash val="solid"/>
                    </a:lnTlToBr>
                    <a:lnBlToTr w="12700" cmpd="sng">
                      <a:noFill/>
                      <a:prstDash val="solid"/>
                    </a:lnBlToTr>
                    <a:solidFill>
                      <a:srgbClr val="0460A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442">
                <a:tc>
                  <a:txBody>
                    <a:bodyPr/>
                    <a:lstStyle/>
                    <a:p>
                      <a:pPr marL="0" marR="0" algn="l">
                        <a:lnSpc>
                          <a:spcPct val="115000"/>
                        </a:lnSpc>
                        <a:spcBef>
                          <a:spcPts val="300"/>
                        </a:spcBef>
                        <a:spcAft>
                          <a:spcPts val="300"/>
                        </a:spcAft>
                      </a:pPr>
                      <a:r>
                        <a:rPr lang="en-US" sz="900" b="1">
                          <a:solidFill>
                            <a:schemeClr val="bg1"/>
                          </a:solidFill>
                          <a:effectLst/>
                        </a:rPr>
                        <a:t>Treatment</a:t>
                      </a:r>
                    </a:p>
                  </a:txBody>
                  <a:tcPr marL="28575" marR="28575" marT="0" marB="0">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Adjusted ARR</a:t>
                      </a:r>
                      <a:br>
                        <a:rPr lang="en-US" sz="900" b="1">
                          <a:solidFill>
                            <a:schemeClr val="bg1"/>
                          </a:solidFill>
                          <a:effectLst/>
                        </a:rPr>
                      </a:br>
                      <a:r>
                        <a:rPr lang="en-US" sz="900" b="1">
                          <a:solidFill>
                            <a:schemeClr val="bg1"/>
                          </a:solidFill>
                          <a:effectLst/>
                        </a:rPr>
                        <a:t>(95% CI)</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t>
                      </a:r>
                      <a:r>
                        <a:rPr lang="en-US" sz="900" b="1" baseline="0">
                          <a:solidFill>
                            <a:schemeClr val="bg1"/>
                          </a:solidFill>
                          <a:effectLst/>
                        </a:rPr>
                        <a:t> </a:t>
                      </a:r>
                      <a:r>
                        <a:rPr lang="en-US" sz="900" b="1">
                          <a:solidFill>
                            <a:schemeClr val="bg1"/>
                          </a:solidFill>
                          <a:effectLst/>
                        </a:rPr>
                        <a:t>rate reduction</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ARR ratio</a:t>
                      </a:r>
                      <a:br>
                        <a:rPr lang="en-US" sz="900" b="1">
                          <a:solidFill>
                            <a:schemeClr val="bg1"/>
                          </a:solidFill>
                          <a:effectLst/>
                        </a:rPr>
                      </a:br>
                      <a:r>
                        <a:rPr lang="en-US" sz="900" b="1">
                          <a:solidFill>
                            <a:schemeClr val="bg1"/>
                          </a:solidFill>
                          <a:effectLst/>
                        </a:rPr>
                        <a:t>(95% CI)</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P-value</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extLst>
                  <a:ext uri="{0D108BD9-81ED-4DB2-BD59-A6C34878D82A}">
                    <a16:rowId xmlns:a16="http://schemas.microsoft.com/office/drawing/2014/main" val="10001"/>
                  </a:ext>
                </a:extLst>
              </a:tr>
              <a:tr h="356188">
                <a:tc>
                  <a:txBody>
                    <a:bodyPr/>
                    <a:lstStyle/>
                    <a:p>
                      <a:pPr>
                        <a:lnSpc>
                          <a:spcPct val="115000"/>
                        </a:lnSpc>
                        <a:spcBef>
                          <a:spcPts val="300"/>
                        </a:spcBef>
                        <a:spcAft>
                          <a:spcPts val="300"/>
                        </a:spcAft>
                      </a:pPr>
                      <a:r>
                        <a:rPr lang="en-US" sz="1100" b="0">
                          <a:solidFill>
                            <a:schemeClr val="tx1"/>
                          </a:solidFill>
                          <a:effectLst/>
                        </a:rPr>
                        <a:t>IFNß-1a</a:t>
                      </a:r>
                      <a:br>
                        <a:rPr lang="en-US" sz="1100" b="0">
                          <a:solidFill>
                            <a:schemeClr val="tx1"/>
                          </a:solidFill>
                          <a:effectLst/>
                        </a:rPr>
                      </a:br>
                      <a:r>
                        <a:rPr lang="en-US" sz="1100" b="0">
                          <a:solidFill>
                            <a:schemeClr val="tx1"/>
                          </a:solidFill>
                          <a:effectLst/>
                        </a:rPr>
                        <a:t>N=431</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15000"/>
                        </a:lnSpc>
                        <a:spcBef>
                          <a:spcPts val="300"/>
                        </a:spcBef>
                        <a:spcAft>
                          <a:spcPts val="300"/>
                        </a:spcAft>
                      </a:pPr>
                      <a:r>
                        <a:rPr lang="en-US" sz="1100" b="1" kern="1200">
                          <a:solidFill>
                            <a:schemeClr val="tx1"/>
                          </a:solidFill>
                          <a:effectLst/>
                          <a:latin typeface="+mn-lt"/>
                          <a:ea typeface="+mn-ea"/>
                          <a:cs typeface="+mn-cs"/>
                        </a:rPr>
                        <a:t>0.667</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914400" rtl="0" eaLnBrk="1" latinLnBrk="0" hangingPunct="1">
                        <a:lnSpc>
                          <a:spcPct val="115000"/>
                        </a:lnSpc>
                        <a:spcBef>
                          <a:spcPts val="300"/>
                        </a:spcBef>
                        <a:spcAft>
                          <a:spcPts val="300"/>
                        </a:spcAft>
                      </a:pPr>
                      <a:r>
                        <a:rPr lang="en-US" sz="1100" b="1" kern="1200">
                          <a:solidFill>
                            <a:schemeClr val="tx1"/>
                          </a:solidFill>
                          <a:effectLst/>
                          <a:latin typeface="+mn-lt"/>
                          <a:ea typeface="+mn-ea"/>
                          <a:cs typeface="+mn-cs"/>
                        </a:rPr>
                        <a:t>81.7%</a:t>
                      </a: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5000"/>
                        </a:lnSpc>
                        <a:spcBef>
                          <a:spcPts val="300"/>
                        </a:spcBef>
                        <a:spcAft>
                          <a:spcPts val="300"/>
                        </a:spcAft>
                      </a:pPr>
                      <a:r>
                        <a:rPr lang="en-US" sz="1100" b="0" kern="1200">
                          <a:solidFill>
                            <a:schemeClr val="tx1"/>
                          </a:solidFill>
                          <a:effectLst/>
                          <a:latin typeface="+mn-lt"/>
                          <a:ea typeface="+mn-ea"/>
                          <a:cs typeface="+mn-cs"/>
                        </a:rPr>
                        <a:t>0.183</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15000"/>
                        </a:lnSpc>
                        <a:spcBef>
                          <a:spcPts val="300"/>
                        </a:spcBef>
                        <a:spcAft>
                          <a:spcPts val="300"/>
                        </a:spcAft>
                      </a:pPr>
                      <a:r>
                        <a:rPr lang="en-US" sz="1100" b="0">
                          <a:solidFill>
                            <a:schemeClr val="tx1"/>
                          </a:solidFill>
                          <a:effectLst/>
                        </a:rPr>
                        <a:t>&lt;.001</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9611">
                <a:tc>
                  <a:txBody>
                    <a:bodyPr/>
                    <a:lstStyle/>
                    <a:p>
                      <a:pPr>
                        <a:lnSpc>
                          <a:spcPct val="115000"/>
                        </a:lnSpc>
                        <a:spcBef>
                          <a:spcPts val="300"/>
                        </a:spcBef>
                        <a:spcAft>
                          <a:spcPts val="300"/>
                        </a:spcAft>
                      </a:pPr>
                      <a:r>
                        <a:rPr lang="en-US" sz="1100" b="0">
                          <a:solidFill>
                            <a:schemeClr val="tx1"/>
                          </a:solidFill>
                          <a:effectLst/>
                        </a:rPr>
                        <a:t>FTY720</a:t>
                      </a:r>
                      <a:br>
                        <a:rPr lang="en-US" sz="1100" b="0">
                          <a:solidFill>
                            <a:schemeClr val="tx1"/>
                          </a:solidFill>
                          <a:effectLst/>
                        </a:rPr>
                      </a:br>
                      <a:r>
                        <a:rPr lang="en-US" sz="1100" b="0">
                          <a:solidFill>
                            <a:schemeClr val="tx1"/>
                          </a:solidFill>
                          <a:effectLst/>
                        </a:rPr>
                        <a:t>N=429</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15000"/>
                        </a:lnSpc>
                        <a:spcBef>
                          <a:spcPts val="300"/>
                        </a:spcBef>
                        <a:spcAft>
                          <a:spcPts val="300"/>
                        </a:spcAft>
                      </a:pPr>
                      <a:r>
                        <a:rPr lang="en-US" sz="1100" b="1" kern="1200">
                          <a:solidFill>
                            <a:schemeClr val="tx1"/>
                          </a:solidFill>
                          <a:effectLst/>
                          <a:latin typeface="+mn-lt"/>
                          <a:ea typeface="+mn-ea"/>
                          <a:cs typeface="+mn-cs"/>
                        </a:rPr>
                        <a:t>0.122</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Bef>
                          <a:spcPts val="300"/>
                        </a:spcBef>
                        <a:spcAft>
                          <a:spcPts val="300"/>
                        </a:spcAft>
                      </a:pPr>
                      <a:r>
                        <a:rPr lang="en-US" sz="1100" b="0">
                          <a:solidFill>
                            <a:schemeClr val="tx1"/>
                          </a:solidFill>
                          <a:effectLst/>
                        </a:rPr>
                        <a:t> </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395536" y="1239456"/>
            <a:ext cx="3582399" cy="1061829"/>
          </a:xfrm>
          <a:prstGeom prst="rect">
            <a:avLst/>
          </a:prstGeom>
          <a:noFill/>
        </p:spPr>
        <p:txBody>
          <a:bodyPr wrap="square" rtlCol="0">
            <a:spAutoFit/>
          </a:bodyPr>
          <a:lstStyle/>
          <a:p>
            <a:r>
              <a:rPr lang="de-CH" sz="1050" b="1" u="sng" dirty="0"/>
              <a:t>Extrapolation</a:t>
            </a:r>
            <a:r>
              <a:rPr lang="de-CH" sz="1050" b="1" dirty="0"/>
              <a:t> </a:t>
            </a:r>
            <a:r>
              <a:rPr lang="de-CH" sz="1050" b="1" dirty="0" err="1"/>
              <a:t>from</a:t>
            </a:r>
            <a:r>
              <a:rPr lang="de-CH" sz="1050" b="1" dirty="0"/>
              <a:t> adult </a:t>
            </a:r>
            <a:r>
              <a:rPr lang="de-CH" sz="1050" b="1" dirty="0" err="1"/>
              <a:t>patients</a:t>
            </a:r>
            <a:r>
              <a:rPr lang="de-CH" sz="1050" b="1" dirty="0"/>
              <a:t> </a:t>
            </a:r>
            <a:r>
              <a:rPr lang="de-CH" sz="1050" b="1" dirty="0" err="1"/>
              <a:t>from</a:t>
            </a:r>
            <a:r>
              <a:rPr lang="de-CH" sz="1050" b="1" dirty="0"/>
              <a:t> </a:t>
            </a:r>
            <a:r>
              <a:rPr lang="de-CH" sz="1050" b="1" dirty="0" err="1"/>
              <a:t>the</a:t>
            </a:r>
            <a:r>
              <a:rPr lang="de-CH" sz="1050" b="1" dirty="0"/>
              <a:t> TRANSFORMS </a:t>
            </a:r>
            <a:r>
              <a:rPr lang="de-CH" sz="1050" b="1" dirty="0" err="1"/>
              <a:t>study</a:t>
            </a:r>
            <a:r>
              <a:rPr lang="de-CH" sz="1050" b="1" dirty="0"/>
              <a:t> in </a:t>
            </a:r>
            <a:r>
              <a:rPr lang="de-CH" sz="1050" b="1" u="sng" dirty="0" err="1"/>
              <a:t>year</a:t>
            </a:r>
            <a:r>
              <a:rPr lang="de-CH" sz="1050" b="1" u="sng" dirty="0"/>
              <a:t> 2010</a:t>
            </a:r>
            <a:r>
              <a:rPr lang="de-CH" sz="1050" b="1" dirty="0"/>
              <a:t>. </a:t>
            </a:r>
            <a:r>
              <a:rPr lang="de-CH" sz="1050" dirty="0" err="1"/>
              <a:t>Predictions</a:t>
            </a:r>
            <a:r>
              <a:rPr lang="de-CH" sz="1050" dirty="0"/>
              <a:t> </a:t>
            </a:r>
            <a:r>
              <a:rPr lang="de-CH" sz="1050" dirty="0" err="1"/>
              <a:t>of</a:t>
            </a:r>
            <a:r>
              <a:rPr lang="de-CH" sz="1050" dirty="0"/>
              <a:t> </a:t>
            </a:r>
            <a:r>
              <a:rPr lang="de-CH" sz="1050" dirty="0" err="1"/>
              <a:t>relapse</a:t>
            </a:r>
            <a:r>
              <a:rPr lang="de-CH" sz="1050" dirty="0"/>
              <a:t> </a:t>
            </a:r>
            <a:r>
              <a:rPr lang="de-CH" sz="1050" dirty="0" err="1"/>
              <a:t>rates</a:t>
            </a:r>
            <a:r>
              <a:rPr lang="de-CH" sz="1050" dirty="0"/>
              <a:t> at </a:t>
            </a:r>
            <a:r>
              <a:rPr lang="de-CH" sz="1050" dirty="0" err="1"/>
              <a:t>age</a:t>
            </a:r>
            <a:r>
              <a:rPr lang="de-CH" sz="1050" dirty="0"/>
              <a:t> 15.3 (</a:t>
            </a:r>
            <a:r>
              <a:rPr lang="de-CH" sz="1050" dirty="0" err="1"/>
              <a:t>the</a:t>
            </a:r>
            <a:r>
              <a:rPr lang="de-CH" sz="1050" dirty="0"/>
              <a:t> </a:t>
            </a:r>
            <a:r>
              <a:rPr lang="de-CH" sz="1050" dirty="0" err="1"/>
              <a:t>mean</a:t>
            </a:r>
            <a:r>
              <a:rPr lang="de-CH" sz="1050" dirty="0"/>
              <a:t> </a:t>
            </a:r>
            <a:r>
              <a:rPr lang="de-CH" sz="1050" dirty="0" err="1"/>
              <a:t>age</a:t>
            </a:r>
            <a:r>
              <a:rPr lang="de-CH" sz="1050" dirty="0"/>
              <a:t> </a:t>
            </a:r>
            <a:r>
              <a:rPr lang="de-CH" sz="1050" dirty="0" err="1"/>
              <a:t>of</a:t>
            </a:r>
            <a:r>
              <a:rPr lang="de-CH" sz="1050" dirty="0"/>
              <a:t> </a:t>
            </a:r>
            <a:r>
              <a:rPr lang="de-CH" sz="1050" dirty="0" err="1"/>
              <a:t>the</a:t>
            </a:r>
            <a:r>
              <a:rPr lang="de-CH" sz="1050" dirty="0"/>
              <a:t> PARADIGMS </a:t>
            </a:r>
            <a:r>
              <a:rPr lang="de-CH" sz="1050" dirty="0" err="1"/>
              <a:t>study</a:t>
            </a:r>
            <a:r>
              <a:rPr lang="de-CH" sz="1050" dirty="0"/>
              <a:t>) </a:t>
            </a:r>
            <a:r>
              <a:rPr lang="de-CH" sz="1050" dirty="0" err="1"/>
              <a:t>from</a:t>
            </a:r>
            <a:r>
              <a:rPr lang="de-CH" sz="1050" dirty="0"/>
              <a:t> a negative </a:t>
            </a:r>
            <a:r>
              <a:rPr lang="de-CH" sz="1050" dirty="0" err="1"/>
              <a:t>binomial</a:t>
            </a:r>
            <a:r>
              <a:rPr lang="de-CH" sz="1050" dirty="0"/>
              <a:t> </a:t>
            </a:r>
            <a:r>
              <a:rPr lang="de-CH" sz="1050" dirty="0" err="1"/>
              <a:t>model</a:t>
            </a:r>
            <a:r>
              <a:rPr lang="de-CH" sz="1050" dirty="0"/>
              <a:t>  </a:t>
            </a:r>
            <a:r>
              <a:rPr lang="de-CH" sz="1050" dirty="0" err="1"/>
              <a:t>with</a:t>
            </a:r>
            <a:r>
              <a:rPr lang="de-CH" sz="1050" dirty="0"/>
              <a:t> </a:t>
            </a:r>
            <a:r>
              <a:rPr lang="de-CH" sz="1050" dirty="0" err="1"/>
              <a:t>age</a:t>
            </a:r>
            <a:r>
              <a:rPr lang="de-CH" sz="1050" dirty="0"/>
              <a:t> x </a:t>
            </a:r>
            <a:r>
              <a:rPr lang="de-CH" sz="1050" dirty="0" err="1"/>
              <a:t>treatment</a:t>
            </a:r>
            <a:r>
              <a:rPr lang="de-CH" sz="1050" dirty="0"/>
              <a:t> </a:t>
            </a:r>
            <a:r>
              <a:rPr lang="de-CH" sz="1050" dirty="0" err="1"/>
              <a:t>interaction</a:t>
            </a:r>
            <a:r>
              <a:rPr lang="de-CH" sz="1050" dirty="0"/>
              <a:t> (</a:t>
            </a:r>
            <a:r>
              <a:rPr lang="de-CH" sz="1050" dirty="0" err="1"/>
              <a:t>the</a:t>
            </a:r>
            <a:r>
              <a:rPr lang="de-CH" sz="1050" dirty="0"/>
              <a:t> </a:t>
            </a:r>
            <a:r>
              <a:rPr lang="de-CH" sz="1050" dirty="0" err="1"/>
              <a:t>model</a:t>
            </a:r>
            <a:r>
              <a:rPr lang="de-CH" sz="1050" dirty="0"/>
              <a:t> was </a:t>
            </a:r>
            <a:r>
              <a:rPr lang="de-CH" sz="1050" dirty="0" err="1"/>
              <a:t>built</a:t>
            </a:r>
            <a:r>
              <a:rPr lang="de-CH" sz="1050" dirty="0"/>
              <a:t> in </a:t>
            </a:r>
            <a:r>
              <a:rPr lang="de-CH" sz="1050" dirty="0" err="1"/>
              <a:t>year</a:t>
            </a:r>
            <a:r>
              <a:rPr lang="de-CH" sz="1050" dirty="0"/>
              <a:t> 2010).  </a:t>
            </a:r>
            <a:endParaRPr lang="en-US" sz="1050" dirty="0"/>
          </a:p>
        </p:txBody>
      </p:sp>
      <p:sp>
        <p:nvSpPr>
          <p:cNvPr id="6" name="Rectangle 5"/>
          <p:cNvSpPr/>
          <p:nvPr/>
        </p:nvSpPr>
        <p:spPr>
          <a:xfrm>
            <a:off x="4031941" y="2498092"/>
            <a:ext cx="833883" cy="300082"/>
          </a:xfrm>
          <a:prstGeom prst="rect">
            <a:avLst/>
          </a:prstGeom>
        </p:spPr>
        <p:txBody>
          <a:bodyPr wrap="none">
            <a:spAutoFit/>
          </a:bodyPr>
          <a:lstStyle/>
          <a:p>
            <a:r>
              <a:rPr lang="en-US" sz="1350"/>
              <a:t>K=0.824</a:t>
            </a:r>
          </a:p>
        </p:txBody>
      </p:sp>
      <p:sp>
        <p:nvSpPr>
          <p:cNvPr id="8" name="TextBox 7"/>
          <p:cNvSpPr txBox="1"/>
          <p:nvPr/>
        </p:nvSpPr>
        <p:spPr>
          <a:xfrm>
            <a:off x="4788024" y="2514207"/>
            <a:ext cx="2707261" cy="276999"/>
          </a:xfrm>
          <a:prstGeom prst="rect">
            <a:avLst/>
          </a:prstGeom>
          <a:noFill/>
        </p:spPr>
        <p:txBody>
          <a:bodyPr wrap="square" rtlCol="0">
            <a:spAutoFit/>
          </a:bodyPr>
          <a:lstStyle/>
          <a:p>
            <a:r>
              <a:rPr lang="de-CH" sz="600"/>
              <a:t>Model contained all FAS patients from TRANSFORMS, including 420 on FTY 1.25 mg. Shown here are only FTY 0.5mg and IFN beta-1a</a:t>
            </a:r>
            <a:endParaRPr lang="en-US" sz="600"/>
          </a:p>
        </p:txBody>
      </p:sp>
    </p:spTree>
    <p:extLst>
      <p:ext uri="{BB962C8B-B14F-4D97-AF65-F5344CB8AC3E}">
        <p14:creationId xmlns:p14="http://schemas.microsoft.com/office/powerpoint/2010/main" val="2790505279"/>
      </p:ext>
    </p:extLst>
  </p:cSld>
  <p:clrMapOvr>
    <a:masterClrMapping/>
  </p:clrMapOvr>
  <mc:AlternateContent xmlns:mc="http://schemas.openxmlformats.org/markup-compatibility/2006" xmlns:p14="http://schemas.microsoft.com/office/powerpoint/2010/main">
    <mc:Choice Requires="p14">
      <p:transition spd="slow" p14:dur="2000" advTm="56411"/>
    </mc:Choice>
    <mc:Fallback xmlns="">
      <p:transition spd="slow" advTm="5641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dirty="0"/>
              <a:t>Can </a:t>
            </a:r>
            <a:r>
              <a:rPr lang="de-CH" sz="2800" dirty="0" err="1"/>
              <a:t>we</a:t>
            </a:r>
            <a:r>
              <a:rPr lang="de-CH" sz="2800" dirty="0"/>
              <a:t> </a:t>
            </a:r>
            <a:r>
              <a:rPr lang="de-CH" sz="2800" dirty="0" err="1"/>
              <a:t>extrapolate</a:t>
            </a:r>
            <a:r>
              <a:rPr lang="de-CH" sz="2800" dirty="0"/>
              <a:t> from adults </a:t>
            </a:r>
            <a:r>
              <a:rPr lang="de-CH" sz="2800" dirty="0" err="1"/>
              <a:t>to</a:t>
            </a:r>
            <a:r>
              <a:rPr lang="de-CH" sz="2800" dirty="0"/>
              <a:t> </a:t>
            </a:r>
            <a:r>
              <a:rPr lang="de-CH" sz="2800" dirty="0" err="1"/>
              <a:t>children</a:t>
            </a:r>
            <a:r>
              <a:rPr lang="de-CH" sz="2800" dirty="0"/>
              <a:t> in MS?</a:t>
            </a:r>
            <a:endParaRPr lang="en-US" sz="2800" dirty="0"/>
          </a:p>
        </p:txBody>
      </p:sp>
      <p:sp>
        <p:nvSpPr>
          <p:cNvPr id="3" name="Footer Placeholder 2"/>
          <p:cNvSpPr>
            <a:spLocks noGrp="1"/>
          </p:cNvSpPr>
          <p:nvPr>
            <p:ph type="ftr" sz="quarter" idx="10"/>
          </p:nvPr>
        </p:nvSpPr>
        <p:spPr/>
        <p:txBody>
          <a:bodyPr/>
          <a:lstStyle/>
          <a:p>
            <a:r>
              <a:rPr lang="en-US" dirty="0"/>
              <a:t>Public</a:t>
            </a:r>
          </a:p>
        </p:txBody>
      </p:sp>
      <p:sp>
        <p:nvSpPr>
          <p:cNvPr id="4" name="Slide Number Placeholder 3"/>
          <p:cNvSpPr>
            <a:spLocks noGrp="1"/>
          </p:cNvSpPr>
          <p:nvPr>
            <p:ph type="sldNum" sz="quarter" idx="11"/>
          </p:nvPr>
        </p:nvSpPr>
        <p:spPr/>
        <p:txBody>
          <a:bodyPr/>
          <a:lstStyle/>
          <a:p>
            <a:fld id="{47547CF9-5B10-D24F-A8D7-45A9778164F7}" type="slidenum">
              <a:rPr lang="uk-UA" smtClean="0"/>
              <a:pPr/>
              <a:t>22</a:t>
            </a:fld>
            <a:endParaRPr lang="uk-UA"/>
          </a:p>
        </p:txBody>
      </p:sp>
      <p:graphicFrame>
        <p:nvGraphicFramePr>
          <p:cNvPr id="9" name="Content Placeholder 4"/>
          <p:cNvGraphicFramePr>
            <a:graphicFrameLocks/>
          </p:cNvGraphicFramePr>
          <p:nvPr/>
        </p:nvGraphicFramePr>
        <p:xfrm>
          <a:off x="4070226" y="1167594"/>
          <a:ext cx="3418099" cy="1300464"/>
        </p:xfrm>
        <a:graphic>
          <a:graphicData uri="http://schemas.openxmlformats.org/drawingml/2006/table">
            <a:tbl>
              <a:tblPr>
                <a:tableStyleId>{1C5780E6-A8F4-46B0-B82D-9E7F56C639EF}</a:tableStyleId>
              </a:tblPr>
              <a:tblGrid>
                <a:gridCol w="617749">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tblGrid>
              <a:tr h="179221">
                <a:tc gridSpan="2">
                  <a:txBody>
                    <a:bodyPr/>
                    <a:lstStyle/>
                    <a:p>
                      <a:pPr marL="0" marR="0" algn="ctr">
                        <a:lnSpc>
                          <a:spcPct val="115000"/>
                        </a:lnSpc>
                        <a:spcBef>
                          <a:spcPts val="300"/>
                        </a:spcBef>
                        <a:spcAft>
                          <a:spcPts val="300"/>
                        </a:spcAft>
                      </a:pPr>
                      <a:r>
                        <a:rPr lang="en-US" sz="900" b="1">
                          <a:solidFill>
                            <a:schemeClr val="bg1"/>
                          </a:solidFill>
                          <a:effectLst/>
                        </a:rPr>
                        <a:t> Projections</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6350">
                      <a:noFill/>
                    </a:lnB>
                    <a:lnTlToBr w="12700" cmpd="sng">
                      <a:noFill/>
                      <a:prstDash val="solid"/>
                    </a:lnTlToBr>
                    <a:lnBlToTr w="12700" cmpd="sng">
                      <a:noFill/>
                      <a:prstDash val="solid"/>
                    </a:lnBlToTr>
                    <a:solidFill>
                      <a:schemeClr val="accent1"/>
                    </a:solidFill>
                  </a:tcPr>
                </a:tc>
                <a:tc hMerge="1">
                  <a:txBody>
                    <a:bodyPr/>
                    <a:lstStyle/>
                    <a:p>
                      <a:endParaRPr lang="en-US"/>
                    </a:p>
                  </a:txBody>
                  <a:tcPr/>
                </a:tc>
                <a:tc gridSpan="3">
                  <a:txBody>
                    <a:bodyPr/>
                    <a:lstStyle/>
                    <a:p>
                      <a:pPr marL="0" marR="0" algn="ctr">
                        <a:lnSpc>
                          <a:spcPct val="115000"/>
                        </a:lnSpc>
                        <a:spcBef>
                          <a:spcPts val="300"/>
                        </a:spcBef>
                        <a:spcAft>
                          <a:spcPts val="300"/>
                        </a:spcAft>
                      </a:pPr>
                      <a:r>
                        <a:rPr lang="en-US" sz="900" b="1">
                          <a:solidFill>
                            <a:schemeClr val="bg1"/>
                          </a:solidFill>
                          <a:effectLst/>
                        </a:rPr>
                        <a:t>Between-treatment comparison</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6350">
                      <a:noFill/>
                    </a:lnB>
                    <a:lnTlToBr w="12700" cmpd="sng">
                      <a:noFill/>
                      <a:prstDash val="solid"/>
                    </a:lnTlToBr>
                    <a:lnBlToTr w="12700" cmpd="sng">
                      <a:noFill/>
                      <a:prstDash val="solid"/>
                    </a:lnBlToTr>
                    <a:solidFill>
                      <a:srgbClr val="0460A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442">
                <a:tc>
                  <a:txBody>
                    <a:bodyPr/>
                    <a:lstStyle/>
                    <a:p>
                      <a:pPr marL="0" marR="0" algn="l">
                        <a:lnSpc>
                          <a:spcPct val="115000"/>
                        </a:lnSpc>
                        <a:spcBef>
                          <a:spcPts val="300"/>
                        </a:spcBef>
                        <a:spcAft>
                          <a:spcPts val="300"/>
                        </a:spcAft>
                      </a:pPr>
                      <a:r>
                        <a:rPr lang="en-US" sz="900" b="1">
                          <a:solidFill>
                            <a:schemeClr val="bg1"/>
                          </a:solidFill>
                          <a:effectLst/>
                        </a:rPr>
                        <a:t>Treatment</a:t>
                      </a:r>
                    </a:p>
                  </a:txBody>
                  <a:tcPr marL="28575" marR="28575" marT="0" marB="0">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Adjusted ARR</a:t>
                      </a:r>
                      <a:br>
                        <a:rPr lang="en-US" sz="900" b="1">
                          <a:solidFill>
                            <a:schemeClr val="bg1"/>
                          </a:solidFill>
                          <a:effectLst/>
                        </a:rPr>
                      </a:br>
                      <a:r>
                        <a:rPr lang="en-US" sz="900" b="1">
                          <a:solidFill>
                            <a:schemeClr val="bg1"/>
                          </a:solidFill>
                          <a:effectLst/>
                        </a:rPr>
                        <a:t>(95% CI)</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t>
                      </a:r>
                      <a:r>
                        <a:rPr lang="en-US" sz="900" b="1" baseline="0">
                          <a:solidFill>
                            <a:schemeClr val="bg1"/>
                          </a:solidFill>
                          <a:effectLst/>
                        </a:rPr>
                        <a:t> </a:t>
                      </a:r>
                      <a:r>
                        <a:rPr lang="en-US" sz="900" b="1">
                          <a:solidFill>
                            <a:schemeClr val="bg1"/>
                          </a:solidFill>
                          <a:effectLst/>
                        </a:rPr>
                        <a:t>rate reduction</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ARR ratio</a:t>
                      </a:r>
                      <a:br>
                        <a:rPr lang="en-US" sz="900" b="1">
                          <a:solidFill>
                            <a:schemeClr val="bg1"/>
                          </a:solidFill>
                          <a:effectLst/>
                        </a:rPr>
                      </a:br>
                      <a:r>
                        <a:rPr lang="en-US" sz="900" b="1">
                          <a:solidFill>
                            <a:schemeClr val="bg1"/>
                          </a:solidFill>
                          <a:effectLst/>
                        </a:rPr>
                        <a:t>(95% CI)</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P-value</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extLst>
                  <a:ext uri="{0D108BD9-81ED-4DB2-BD59-A6C34878D82A}">
                    <a16:rowId xmlns:a16="http://schemas.microsoft.com/office/drawing/2014/main" val="10001"/>
                  </a:ext>
                </a:extLst>
              </a:tr>
              <a:tr h="356188">
                <a:tc>
                  <a:txBody>
                    <a:bodyPr/>
                    <a:lstStyle/>
                    <a:p>
                      <a:pPr>
                        <a:lnSpc>
                          <a:spcPct val="115000"/>
                        </a:lnSpc>
                        <a:spcBef>
                          <a:spcPts val="300"/>
                        </a:spcBef>
                        <a:spcAft>
                          <a:spcPts val="300"/>
                        </a:spcAft>
                      </a:pPr>
                      <a:r>
                        <a:rPr lang="en-US" sz="1100" b="0">
                          <a:solidFill>
                            <a:schemeClr val="tx1"/>
                          </a:solidFill>
                          <a:effectLst/>
                        </a:rPr>
                        <a:t>IFNß-1a</a:t>
                      </a:r>
                      <a:br>
                        <a:rPr lang="en-US" sz="1100" b="0">
                          <a:solidFill>
                            <a:schemeClr val="tx1"/>
                          </a:solidFill>
                          <a:effectLst/>
                        </a:rPr>
                      </a:br>
                      <a:r>
                        <a:rPr lang="en-US" sz="1100" b="0">
                          <a:solidFill>
                            <a:schemeClr val="tx1"/>
                          </a:solidFill>
                          <a:effectLst/>
                        </a:rPr>
                        <a:t>N=431</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15000"/>
                        </a:lnSpc>
                        <a:spcBef>
                          <a:spcPts val="300"/>
                        </a:spcBef>
                        <a:spcAft>
                          <a:spcPts val="300"/>
                        </a:spcAft>
                      </a:pPr>
                      <a:r>
                        <a:rPr lang="en-US" sz="1100" b="1" kern="1200">
                          <a:solidFill>
                            <a:schemeClr val="tx1"/>
                          </a:solidFill>
                          <a:effectLst/>
                          <a:latin typeface="+mn-lt"/>
                          <a:ea typeface="+mn-ea"/>
                          <a:cs typeface="+mn-cs"/>
                        </a:rPr>
                        <a:t>0.667</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914400" rtl="0" eaLnBrk="1" latinLnBrk="0" hangingPunct="1">
                        <a:lnSpc>
                          <a:spcPct val="115000"/>
                        </a:lnSpc>
                        <a:spcBef>
                          <a:spcPts val="300"/>
                        </a:spcBef>
                        <a:spcAft>
                          <a:spcPts val="300"/>
                        </a:spcAft>
                      </a:pPr>
                      <a:r>
                        <a:rPr lang="en-US" sz="1100" b="1" kern="1200">
                          <a:solidFill>
                            <a:schemeClr val="tx1"/>
                          </a:solidFill>
                          <a:effectLst/>
                          <a:latin typeface="+mn-lt"/>
                          <a:ea typeface="+mn-ea"/>
                          <a:cs typeface="+mn-cs"/>
                        </a:rPr>
                        <a:t>81.7%</a:t>
                      </a: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5000"/>
                        </a:lnSpc>
                        <a:spcBef>
                          <a:spcPts val="300"/>
                        </a:spcBef>
                        <a:spcAft>
                          <a:spcPts val="300"/>
                        </a:spcAft>
                      </a:pPr>
                      <a:r>
                        <a:rPr lang="en-US" sz="1100" b="0" kern="1200">
                          <a:solidFill>
                            <a:schemeClr val="tx1"/>
                          </a:solidFill>
                          <a:effectLst/>
                          <a:latin typeface="+mn-lt"/>
                          <a:ea typeface="+mn-ea"/>
                          <a:cs typeface="+mn-cs"/>
                        </a:rPr>
                        <a:t>0.183</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15000"/>
                        </a:lnSpc>
                        <a:spcBef>
                          <a:spcPts val="300"/>
                        </a:spcBef>
                        <a:spcAft>
                          <a:spcPts val="300"/>
                        </a:spcAft>
                      </a:pPr>
                      <a:r>
                        <a:rPr lang="en-US" sz="1100" b="0">
                          <a:solidFill>
                            <a:schemeClr val="tx1"/>
                          </a:solidFill>
                          <a:effectLst/>
                        </a:rPr>
                        <a:t>&lt;.001</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9611">
                <a:tc>
                  <a:txBody>
                    <a:bodyPr/>
                    <a:lstStyle/>
                    <a:p>
                      <a:pPr>
                        <a:lnSpc>
                          <a:spcPct val="115000"/>
                        </a:lnSpc>
                        <a:spcBef>
                          <a:spcPts val="300"/>
                        </a:spcBef>
                        <a:spcAft>
                          <a:spcPts val="300"/>
                        </a:spcAft>
                      </a:pPr>
                      <a:r>
                        <a:rPr lang="en-US" sz="1100" b="0">
                          <a:solidFill>
                            <a:schemeClr val="tx1"/>
                          </a:solidFill>
                          <a:effectLst/>
                        </a:rPr>
                        <a:t>FTY720</a:t>
                      </a:r>
                      <a:br>
                        <a:rPr lang="en-US" sz="1100" b="0">
                          <a:solidFill>
                            <a:schemeClr val="tx1"/>
                          </a:solidFill>
                          <a:effectLst/>
                        </a:rPr>
                      </a:br>
                      <a:r>
                        <a:rPr lang="en-US" sz="1100" b="0">
                          <a:solidFill>
                            <a:schemeClr val="tx1"/>
                          </a:solidFill>
                          <a:effectLst/>
                        </a:rPr>
                        <a:t>N=429</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15000"/>
                        </a:lnSpc>
                        <a:spcBef>
                          <a:spcPts val="300"/>
                        </a:spcBef>
                        <a:spcAft>
                          <a:spcPts val="300"/>
                        </a:spcAft>
                      </a:pPr>
                      <a:r>
                        <a:rPr lang="en-US" sz="1100" b="1" kern="1200">
                          <a:solidFill>
                            <a:schemeClr val="tx1"/>
                          </a:solidFill>
                          <a:effectLst/>
                          <a:latin typeface="+mn-lt"/>
                          <a:ea typeface="+mn-ea"/>
                          <a:cs typeface="+mn-cs"/>
                        </a:rPr>
                        <a:t>0.122</a:t>
                      </a:r>
                      <a:br>
                        <a:rPr lang="en-US" sz="1100" b="0" kern="1200">
                          <a:solidFill>
                            <a:schemeClr val="tx1"/>
                          </a:solidFill>
                          <a:effectLst/>
                          <a:latin typeface="+mn-lt"/>
                          <a:ea typeface="+mn-ea"/>
                          <a:cs typeface="+mn-cs"/>
                        </a:rPr>
                      </a:b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Bef>
                          <a:spcPts val="300"/>
                        </a:spcBef>
                        <a:spcAft>
                          <a:spcPts val="300"/>
                        </a:spcAft>
                      </a:pPr>
                      <a:r>
                        <a:rPr lang="en-US" sz="1100" b="0">
                          <a:solidFill>
                            <a:schemeClr val="tx1"/>
                          </a:solidFill>
                          <a:effectLst/>
                        </a:rPr>
                        <a:t> </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395536" y="1239456"/>
            <a:ext cx="3582399" cy="1061829"/>
          </a:xfrm>
          <a:prstGeom prst="rect">
            <a:avLst/>
          </a:prstGeom>
          <a:noFill/>
        </p:spPr>
        <p:txBody>
          <a:bodyPr wrap="square" rtlCol="0">
            <a:spAutoFit/>
          </a:bodyPr>
          <a:lstStyle/>
          <a:p>
            <a:r>
              <a:rPr lang="de-CH" sz="1050" b="1" u="sng"/>
              <a:t>Extrapolation</a:t>
            </a:r>
            <a:r>
              <a:rPr lang="de-CH" sz="1050" b="1"/>
              <a:t> from adult patients from the TRANSFORMS </a:t>
            </a:r>
            <a:r>
              <a:rPr lang="de-CH" sz="1050" b="1" err="1"/>
              <a:t>study</a:t>
            </a:r>
            <a:r>
              <a:rPr lang="de-CH" sz="1050" b="1"/>
              <a:t> in </a:t>
            </a:r>
            <a:r>
              <a:rPr lang="de-CH" sz="1050" b="1" u="sng" err="1"/>
              <a:t>year</a:t>
            </a:r>
            <a:r>
              <a:rPr lang="de-CH" sz="1050" b="1" u="sng"/>
              <a:t> 2010</a:t>
            </a:r>
            <a:r>
              <a:rPr lang="de-CH" sz="1050" b="1"/>
              <a:t>. </a:t>
            </a:r>
            <a:r>
              <a:rPr lang="de-CH" sz="1050"/>
              <a:t>Predictions of relapse rates at age 15.3 (the mean age of the PARADIGMS study) from a negative binomial model  with age x treatment interaction (the model was built in year 2010).  </a:t>
            </a:r>
            <a:endParaRPr lang="en-US" sz="1050"/>
          </a:p>
        </p:txBody>
      </p:sp>
      <p:sp>
        <p:nvSpPr>
          <p:cNvPr id="6" name="Rectangle 5"/>
          <p:cNvSpPr/>
          <p:nvPr/>
        </p:nvSpPr>
        <p:spPr>
          <a:xfrm>
            <a:off x="4031941" y="2498092"/>
            <a:ext cx="833883" cy="300082"/>
          </a:xfrm>
          <a:prstGeom prst="rect">
            <a:avLst/>
          </a:prstGeom>
        </p:spPr>
        <p:txBody>
          <a:bodyPr wrap="none">
            <a:spAutoFit/>
          </a:bodyPr>
          <a:lstStyle/>
          <a:p>
            <a:r>
              <a:rPr lang="en-US" sz="1350"/>
              <a:t>K=0.824</a:t>
            </a:r>
          </a:p>
        </p:txBody>
      </p:sp>
      <p:sp>
        <p:nvSpPr>
          <p:cNvPr id="8" name="TextBox 7"/>
          <p:cNvSpPr txBox="1"/>
          <p:nvPr/>
        </p:nvSpPr>
        <p:spPr>
          <a:xfrm>
            <a:off x="4788024" y="2514207"/>
            <a:ext cx="2707261" cy="276999"/>
          </a:xfrm>
          <a:prstGeom prst="rect">
            <a:avLst/>
          </a:prstGeom>
          <a:noFill/>
        </p:spPr>
        <p:txBody>
          <a:bodyPr wrap="square" rtlCol="0">
            <a:spAutoFit/>
          </a:bodyPr>
          <a:lstStyle/>
          <a:p>
            <a:r>
              <a:rPr lang="de-CH" sz="600"/>
              <a:t>Model contained all FAS patients from TRANSFORMS, including 420 on FTY 1.25 mg. Shown here are only FTY 0.5mg and IFN beta-1a</a:t>
            </a:r>
            <a:endParaRPr lang="en-US" sz="600"/>
          </a:p>
        </p:txBody>
      </p:sp>
      <p:sp>
        <p:nvSpPr>
          <p:cNvPr id="28" name="TextBox 27"/>
          <p:cNvSpPr txBox="1"/>
          <p:nvPr/>
        </p:nvSpPr>
        <p:spPr>
          <a:xfrm>
            <a:off x="449543" y="2845698"/>
            <a:ext cx="3582398" cy="415498"/>
          </a:xfrm>
          <a:prstGeom prst="rect">
            <a:avLst/>
          </a:prstGeom>
          <a:noFill/>
        </p:spPr>
        <p:txBody>
          <a:bodyPr wrap="square" rtlCol="0">
            <a:spAutoFit/>
          </a:bodyPr>
          <a:lstStyle/>
          <a:p>
            <a:r>
              <a:rPr lang="de-CH" sz="1050" b="1" u="sng" dirty="0" err="1"/>
              <a:t>Observed</a:t>
            </a:r>
            <a:r>
              <a:rPr lang="de-CH" sz="1050" b="1" dirty="0"/>
              <a:t> </a:t>
            </a:r>
            <a:r>
              <a:rPr lang="de-CH" sz="1050" b="1" dirty="0" err="1"/>
              <a:t>primary</a:t>
            </a:r>
            <a:r>
              <a:rPr lang="de-CH" sz="1050" b="1" dirty="0"/>
              <a:t> </a:t>
            </a:r>
            <a:r>
              <a:rPr lang="de-CH" sz="1050" b="1" dirty="0" err="1"/>
              <a:t>results</a:t>
            </a:r>
            <a:r>
              <a:rPr lang="de-CH" sz="1050" b="1" dirty="0"/>
              <a:t> </a:t>
            </a:r>
            <a:r>
              <a:rPr lang="de-CH" sz="1050" b="1" dirty="0" err="1"/>
              <a:t>from</a:t>
            </a:r>
            <a:r>
              <a:rPr lang="de-CH" sz="1050" b="1" dirty="0"/>
              <a:t> PARADIGMS (FTYD2311) in </a:t>
            </a:r>
            <a:r>
              <a:rPr lang="de-CH" sz="1050" b="1" u="sng" dirty="0" err="1"/>
              <a:t>year</a:t>
            </a:r>
            <a:r>
              <a:rPr lang="de-CH" sz="1050" b="1" u="sng" dirty="0"/>
              <a:t> 2017</a:t>
            </a:r>
            <a:endParaRPr lang="en-US" sz="1050" u="sng" dirty="0"/>
          </a:p>
        </p:txBody>
      </p:sp>
      <p:sp>
        <p:nvSpPr>
          <p:cNvPr id="30" name="Rectangle 29"/>
          <p:cNvSpPr/>
          <p:nvPr/>
        </p:nvSpPr>
        <p:spPr>
          <a:xfrm>
            <a:off x="4031941" y="4313775"/>
            <a:ext cx="881973" cy="300082"/>
          </a:xfrm>
          <a:prstGeom prst="rect">
            <a:avLst/>
          </a:prstGeom>
        </p:spPr>
        <p:txBody>
          <a:bodyPr wrap="none">
            <a:spAutoFit/>
          </a:bodyPr>
          <a:lstStyle/>
          <a:p>
            <a:r>
              <a:rPr lang="en-US" sz="1350" dirty="0"/>
              <a:t>K=0.835 </a:t>
            </a:r>
          </a:p>
        </p:txBody>
      </p:sp>
      <p:sp>
        <p:nvSpPr>
          <p:cNvPr id="31" name="TextBox 30"/>
          <p:cNvSpPr txBox="1"/>
          <p:nvPr/>
        </p:nvSpPr>
        <p:spPr>
          <a:xfrm>
            <a:off x="4788024" y="4325316"/>
            <a:ext cx="2129573" cy="276999"/>
          </a:xfrm>
          <a:prstGeom prst="rect">
            <a:avLst/>
          </a:prstGeom>
          <a:noFill/>
        </p:spPr>
        <p:txBody>
          <a:bodyPr wrap="square" rtlCol="0">
            <a:spAutoFit/>
          </a:bodyPr>
          <a:lstStyle/>
          <a:p>
            <a:r>
              <a:rPr lang="de-CH" sz="600" dirty="0"/>
              <a:t>Model </a:t>
            </a:r>
            <a:r>
              <a:rPr lang="de-CH" sz="600" dirty="0" err="1"/>
              <a:t>contained</a:t>
            </a:r>
            <a:r>
              <a:rPr lang="de-CH" sz="600" dirty="0"/>
              <a:t> all FAS </a:t>
            </a:r>
            <a:r>
              <a:rPr lang="de-CH" sz="600" dirty="0" err="1"/>
              <a:t>patients</a:t>
            </a:r>
            <a:r>
              <a:rPr lang="de-CH" sz="600" dirty="0"/>
              <a:t> </a:t>
            </a:r>
            <a:r>
              <a:rPr lang="de-CH" sz="600" dirty="0" err="1"/>
              <a:t>from</a:t>
            </a:r>
            <a:r>
              <a:rPr lang="de-CH" sz="600" dirty="0"/>
              <a:t> PARADIGMS </a:t>
            </a:r>
            <a:r>
              <a:rPr lang="de-CH" sz="600" dirty="0" err="1"/>
              <a:t>which</a:t>
            </a:r>
            <a:r>
              <a:rPr lang="de-CH" sz="600" dirty="0"/>
              <a:t> </a:t>
            </a:r>
            <a:r>
              <a:rPr lang="de-CH" sz="600" dirty="0" err="1"/>
              <a:t>included</a:t>
            </a:r>
            <a:r>
              <a:rPr lang="de-CH" sz="600" dirty="0"/>
              <a:t> an FTY </a:t>
            </a:r>
            <a:r>
              <a:rPr lang="de-CH" sz="600" dirty="0" err="1"/>
              <a:t>and</a:t>
            </a:r>
            <a:r>
              <a:rPr lang="de-CH" sz="600" dirty="0"/>
              <a:t> an IFN beta-1a arm</a:t>
            </a:r>
            <a:endParaRPr lang="en-US" sz="600" dirty="0"/>
          </a:p>
        </p:txBody>
      </p:sp>
      <p:sp>
        <p:nvSpPr>
          <p:cNvPr id="32" name="TextBox 31"/>
          <p:cNvSpPr txBox="1"/>
          <p:nvPr/>
        </p:nvSpPr>
        <p:spPr>
          <a:xfrm>
            <a:off x="395536" y="3284279"/>
            <a:ext cx="3528392" cy="761747"/>
          </a:xfrm>
          <a:prstGeom prst="rect">
            <a:avLst/>
          </a:prstGeom>
          <a:noFill/>
        </p:spPr>
        <p:txBody>
          <a:bodyPr wrap="square" rtlCol="0">
            <a:spAutoFit/>
          </a:bodyPr>
          <a:lstStyle/>
          <a:p>
            <a:pPr marL="214313" indent="-214313">
              <a:buFont typeface="Arial" panose="020B0604020202020204" pitchFamily="34" charset="0"/>
              <a:buChar char="•"/>
            </a:pPr>
            <a:r>
              <a:rPr lang="de-CH" sz="1050"/>
              <a:t>Gilenya: </a:t>
            </a:r>
            <a:r>
              <a:rPr lang="de-CH" sz="1050" b="1"/>
              <a:t>25 relapses</a:t>
            </a:r>
            <a:r>
              <a:rPr lang="de-CH" sz="1050"/>
              <a:t> in 180 patient-years: ARR=0.14</a:t>
            </a:r>
          </a:p>
          <a:p>
            <a:pPr marL="214313" indent="-214313">
              <a:buFont typeface="Arial" panose="020B0604020202020204" pitchFamily="34" charset="0"/>
              <a:buChar char="•"/>
            </a:pPr>
            <a:endParaRPr lang="de-CH" sz="1200"/>
          </a:p>
          <a:p>
            <a:pPr marL="214313" indent="-214313">
              <a:buFont typeface="Arial" panose="020B0604020202020204" pitchFamily="34" charset="0"/>
              <a:buChar char="•"/>
            </a:pPr>
            <a:r>
              <a:rPr lang="de-CH" sz="1050"/>
              <a:t>IFN: </a:t>
            </a:r>
            <a:r>
              <a:rPr lang="de-CH" sz="1050" b="1"/>
              <a:t>120 relapses</a:t>
            </a:r>
            <a:r>
              <a:rPr lang="de-CH" sz="1050"/>
              <a:t> in 163 patient-years: ARR=0.73</a:t>
            </a:r>
            <a:endParaRPr lang="en-US" sz="1050"/>
          </a:p>
        </p:txBody>
      </p:sp>
      <p:graphicFrame>
        <p:nvGraphicFramePr>
          <p:cNvPr id="38" name="Content Placeholder 4"/>
          <p:cNvGraphicFramePr>
            <a:graphicFrameLocks/>
          </p:cNvGraphicFramePr>
          <p:nvPr/>
        </p:nvGraphicFramePr>
        <p:xfrm>
          <a:off x="4077186" y="2891512"/>
          <a:ext cx="3418099" cy="1297608"/>
        </p:xfrm>
        <a:graphic>
          <a:graphicData uri="http://schemas.openxmlformats.org/drawingml/2006/table">
            <a:tbl>
              <a:tblPr>
                <a:tableStyleId>{1C5780E6-A8F4-46B0-B82D-9E7F56C639EF}</a:tableStyleId>
              </a:tblPr>
              <a:tblGrid>
                <a:gridCol w="562254">
                  <a:extLst>
                    <a:ext uri="{9D8B030D-6E8A-4147-A177-3AD203B41FA5}">
                      <a16:colId xmlns:a16="http://schemas.microsoft.com/office/drawing/2014/main" val="20000"/>
                    </a:ext>
                  </a:extLst>
                </a:gridCol>
                <a:gridCol w="91274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tblGrid>
              <a:tr h="358442">
                <a:tc>
                  <a:txBody>
                    <a:bodyPr/>
                    <a:lstStyle/>
                    <a:p>
                      <a:pPr marL="0" marR="0" algn="l">
                        <a:lnSpc>
                          <a:spcPct val="115000"/>
                        </a:lnSpc>
                        <a:spcBef>
                          <a:spcPts val="300"/>
                        </a:spcBef>
                        <a:spcAft>
                          <a:spcPts val="300"/>
                        </a:spcAft>
                      </a:pPr>
                      <a:r>
                        <a:rPr lang="en-US" sz="900" b="1" dirty="0">
                          <a:solidFill>
                            <a:schemeClr val="bg1"/>
                          </a:solidFill>
                          <a:effectLst/>
                        </a:rPr>
                        <a:t>Treatment</a:t>
                      </a:r>
                    </a:p>
                  </a:txBody>
                  <a:tcPr marL="28575" marR="28575" marT="0" marB="0">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dirty="0">
                          <a:solidFill>
                            <a:schemeClr val="bg1"/>
                          </a:solidFill>
                          <a:effectLst/>
                        </a:rPr>
                        <a:t>Adjusted ARR</a:t>
                      </a:r>
                      <a:br>
                        <a:rPr lang="en-US" sz="900" b="1" dirty="0">
                          <a:solidFill>
                            <a:schemeClr val="bg1"/>
                          </a:solidFill>
                          <a:effectLst/>
                        </a:rPr>
                      </a:br>
                      <a:r>
                        <a:rPr lang="en-US" sz="900" b="1" dirty="0">
                          <a:solidFill>
                            <a:schemeClr val="bg1"/>
                          </a:solidFill>
                          <a:effectLst/>
                        </a:rPr>
                        <a:t>(95% CI)</a:t>
                      </a:r>
                      <a:endParaRPr lang="en-US" sz="900" b="1" dirty="0">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t>
                      </a:r>
                      <a:r>
                        <a:rPr lang="en-US" sz="900" b="1" baseline="0">
                          <a:solidFill>
                            <a:schemeClr val="bg1"/>
                          </a:solidFill>
                          <a:effectLst/>
                        </a:rPr>
                        <a:t> </a:t>
                      </a:r>
                      <a:r>
                        <a:rPr lang="en-US" sz="900" b="1">
                          <a:solidFill>
                            <a:schemeClr val="bg1"/>
                          </a:solidFill>
                          <a:effectLst/>
                        </a:rPr>
                        <a:t>rate reduction</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ARR ratio</a:t>
                      </a:r>
                      <a:br>
                        <a:rPr lang="en-US" sz="900" b="1">
                          <a:solidFill>
                            <a:schemeClr val="bg1"/>
                          </a:solidFill>
                          <a:effectLst/>
                        </a:rPr>
                      </a:br>
                      <a:r>
                        <a:rPr lang="en-US" sz="900" b="1">
                          <a:solidFill>
                            <a:schemeClr val="bg1"/>
                          </a:solidFill>
                          <a:effectLst/>
                        </a:rPr>
                        <a:t>(95% CI)</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tc>
                  <a:txBody>
                    <a:bodyPr/>
                    <a:lstStyle/>
                    <a:p>
                      <a:pPr marL="0" marR="0" algn="ctr">
                        <a:lnSpc>
                          <a:spcPct val="115000"/>
                        </a:lnSpc>
                        <a:spcBef>
                          <a:spcPts val="300"/>
                        </a:spcBef>
                        <a:spcAft>
                          <a:spcPts val="300"/>
                        </a:spcAft>
                      </a:pPr>
                      <a:r>
                        <a:rPr lang="en-US" sz="900" b="1">
                          <a:solidFill>
                            <a:schemeClr val="bg1"/>
                          </a:solidFill>
                          <a:effectLst/>
                        </a:rPr>
                        <a:t>P-value</a:t>
                      </a:r>
                      <a:endParaRPr lang="en-US" sz="900" b="1">
                        <a:solidFill>
                          <a:schemeClr val="bg1"/>
                        </a:solidFill>
                        <a:effectLst/>
                        <a:latin typeface="Times New Roman"/>
                        <a:ea typeface="Times New Roman"/>
                      </a:endParaRPr>
                    </a:p>
                  </a:txBody>
                  <a:tcPr marL="28575" marR="28575" marT="0" marB="0" anchor="b">
                    <a:lnL>
                      <a:noFill/>
                    </a:lnL>
                    <a:lnR>
                      <a:noFill/>
                    </a:lnR>
                    <a:lnT w="6350">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60A9"/>
                    </a:solidFill>
                  </a:tcPr>
                </a:tc>
                <a:extLst>
                  <a:ext uri="{0D108BD9-81ED-4DB2-BD59-A6C34878D82A}">
                    <a16:rowId xmlns:a16="http://schemas.microsoft.com/office/drawing/2014/main" val="10000"/>
                  </a:ext>
                </a:extLst>
              </a:tr>
              <a:tr h="437396">
                <a:tc>
                  <a:txBody>
                    <a:bodyPr/>
                    <a:lstStyle/>
                    <a:p>
                      <a:pPr>
                        <a:lnSpc>
                          <a:spcPct val="115000"/>
                        </a:lnSpc>
                        <a:spcBef>
                          <a:spcPts val="300"/>
                        </a:spcBef>
                        <a:spcAft>
                          <a:spcPts val="300"/>
                        </a:spcAft>
                      </a:pPr>
                      <a:r>
                        <a:rPr lang="en-US" sz="1100" b="0">
                          <a:solidFill>
                            <a:schemeClr val="tx1"/>
                          </a:solidFill>
                          <a:effectLst/>
                        </a:rPr>
                        <a:t>IFNß-1a</a:t>
                      </a:r>
                      <a:br>
                        <a:rPr lang="en-US" sz="1100" b="0">
                          <a:solidFill>
                            <a:schemeClr val="tx1"/>
                          </a:solidFill>
                          <a:effectLst/>
                        </a:rPr>
                      </a:br>
                      <a:r>
                        <a:rPr lang="en-US" sz="1100" b="0">
                          <a:solidFill>
                            <a:schemeClr val="tx1"/>
                          </a:solidFill>
                          <a:effectLst/>
                        </a:rPr>
                        <a:t>N=107</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algn="ctr">
                        <a:lnSpc>
                          <a:spcPct val="115000"/>
                        </a:lnSpc>
                        <a:spcBef>
                          <a:spcPts val="300"/>
                        </a:spcBef>
                        <a:spcAft>
                          <a:spcPts val="300"/>
                        </a:spcAft>
                      </a:pPr>
                      <a:r>
                        <a:rPr lang="en-US" sz="1100" b="1" dirty="0">
                          <a:effectLst/>
                        </a:rPr>
                        <a:t>0.675</a:t>
                      </a:r>
                      <a:br>
                        <a:rPr lang="en-US" sz="1100" dirty="0">
                          <a:effectLst/>
                        </a:rPr>
                      </a:br>
                      <a:r>
                        <a:rPr lang="en-US" sz="1100" dirty="0">
                          <a:effectLst/>
                        </a:rPr>
                        <a:t>(0.515,0.885)</a:t>
                      </a:r>
                      <a:endParaRPr lang="en-US" sz="1100" dirty="0">
                        <a:effectLst/>
                        <a:latin typeface="Times New Roman"/>
                        <a:ea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914400" rtl="0" eaLnBrk="1" latinLnBrk="0" hangingPunct="1">
                        <a:lnSpc>
                          <a:spcPct val="115000"/>
                        </a:lnSpc>
                        <a:spcBef>
                          <a:spcPts val="300"/>
                        </a:spcBef>
                        <a:spcAft>
                          <a:spcPts val="300"/>
                        </a:spcAft>
                      </a:pPr>
                      <a:r>
                        <a:rPr lang="en-US" sz="1500" b="1" kern="1200" dirty="0">
                          <a:solidFill>
                            <a:schemeClr val="tx1"/>
                          </a:solidFill>
                          <a:effectLst/>
                          <a:latin typeface="+mn-lt"/>
                          <a:ea typeface="+mn-ea"/>
                          <a:cs typeface="+mn-cs"/>
                        </a:rPr>
                        <a:t>81.9%</a:t>
                      </a: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en-US" sz="1100" b="0" kern="1200">
                          <a:solidFill>
                            <a:schemeClr val="tx1"/>
                          </a:solidFill>
                          <a:effectLst/>
                          <a:latin typeface="+mn-lt"/>
                          <a:ea typeface="+mn-ea"/>
                          <a:cs typeface="+mn-cs"/>
                        </a:rPr>
                        <a:t>0.181</a:t>
                      </a:r>
                      <a:br>
                        <a:rPr lang="en-US" sz="1100" b="0" kern="1200">
                          <a:solidFill>
                            <a:schemeClr val="tx1"/>
                          </a:solidFill>
                          <a:effectLst/>
                          <a:latin typeface="+mn-lt"/>
                          <a:ea typeface="+mn-ea"/>
                          <a:cs typeface="+mn-cs"/>
                        </a:rPr>
                      </a:br>
                      <a:r>
                        <a:rPr lang="en-US" sz="900">
                          <a:effectLst/>
                        </a:rPr>
                        <a:t>(0.108,0.303)</a:t>
                      </a:r>
                      <a:endParaRPr lang="en-US" sz="900">
                        <a:effectLst/>
                        <a:latin typeface="Times New Roman"/>
                        <a:ea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15000"/>
                        </a:lnSpc>
                        <a:spcBef>
                          <a:spcPts val="300"/>
                        </a:spcBef>
                        <a:spcAft>
                          <a:spcPts val="300"/>
                        </a:spcAft>
                      </a:pPr>
                      <a:r>
                        <a:rPr lang="en-US" sz="1100" b="0">
                          <a:solidFill>
                            <a:schemeClr val="tx1"/>
                          </a:solidFill>
                          <a:effectLst/>
                        </a:rPr>
                        <a:t>&lt;.001</a:t>
                      </a:r>
                      <a:endParaRPr lang="en-US" sz="1100" b="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6188">
                <a:tc>
                  <a:txBody>
                    <a:bodyPr/>
                    <a:lstStyle/>
                    <a:p>
                      <a:pPr>
                        <a:lnSpc>
                          <a:spcPct val="115000"/>
                        </a:lnSpc>
                        <a:spcBef>
                          <a:spcPts val="300"/>
                        </a:spcBef>
                        <a:spcAft>
                          <a:spcPts val="300"/>
                        </a:spcAft>
                      </a:pPr>
                      <a:r>
                        <a:rPr lang="en-US" sz="1100" b="0" dirty="0">
                          <a:solidFill>
                            <a:schemeClr val="tx1"/>
                          </a:solidFill>
                          <a:effectLst/>
                        </a:rPr>
                        <a:t>FTY720</a:t>
                      </a:r>
                      <a:br>
                        <a:rPr lang="en-US" sz="1100" b="0" dirty="0">
                          <a:solidFill>
                            <a:schemeClr val="tx1"/>
                          </a:solidFill>
                          <a:effectLst/>
                        </a:rPr>
                      </a:br>
                      <a:r>
                        <a:rPr lang="en-US" sz="1100" b="0" dirty="0">
                          <a:solidFill>
                            <a:schemeClr val="tx1"/>
                          </a:solidFill>
                          <a:effectLst/>
                        </a:rPr>
                        <a:t>N=107</a:t>
                      </a:r>
                      <a:endParaRPr lang="en-US" sz="1100" b="0" dirty="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en-US" sz="1100" b="1">
                          <a:effectLst/>
                        </a:rPr>
                        <a:t>0.122</a:t>
                      </a:r>
                      <a:br>
                        <a:rPr lang="en-US" sz="1100">
                          <a:effectLst/>
                        </a:rPr>
                      </a:br>
                      <a:r>
                        <a:rPr lang="en-US" sz="1100">
                          <a:effectLst/>
                        </a:rPr>
                        <a:t>(0.078,0.192)</a:t>
                      </a:r>
                      <a:endParaRPr lang="en-US" sz="1100" b="0" kern="1200">
                        <a:solidFill>
                          <a:schemeClr val="tx1"/>
                        </a:solidFill>
                        <a:effectLst/>
                        <a:latin typeface="+mn-lt"/>
                        <a:ea typeface="+mn-ea"/>
                        <a:cs typeface="+mn-cs"/>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b="0">
                        <a:solidFill>
                          <a:schemeClr val="tx1"/>
                        </a:solidFill>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15000"/>
                        </a:lnSpc>
                        <a:spcBef>
                          <a:spcPts val="300"/>
                        </a:spcBef>
                        <a:spcAft>
                          <a:spcPts val="300"/>
                        </a:spcAft>
                      </a:pPr>
                      <a:r>
                        <a:rPr lang="en-US" sz="1100" b="0" dirty="0">
                          <a:solidFill>
                            <a:schemeClr val="tx1"/>
                          </a:solidFill>
                          <a:effectLst/>
                        </a:rPr>
                        <a:t> </a:t>
                      </a:r>
                      <a:endParaRPr lang="en-US" sz="1100" b="0" dirty="0">
                        <a:solidFill>
                          <a:schemeClr val="tx1"/>
                        </a:solidFill>
                        <a:effectLst/>
                        <a:latin typeface="Calibri"/>
                        <a:ea typeface="Calibri"/>
                        <a:cs typeface="Times New Roman"/>
                      </a:endParaRPr>
                    </a:p>
                  </a:txBody>
                  <a:tcPr marL="28575" marR="2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602187462"/>
      </p:ext>
    </p:extLst>
  </p:cSld>
  <p:clrMapOvr>
    <a:masterClrMapping/>
  </p:clrMapOvr>
  <mc:AlternateContent xmlns:mc="http://schemas.openxmlformats.org/markup-compatibility/2006" xmlns:p14="http://schemas.microsoft.com/office/powerpoint/2010/main">
    <mc:Choice Requires="p14">
      <p:transition spd="slow" p14:dur="2000" advTm="45306"/>
    </mc:Choice>
    <mc:Fallback xmlns="">
      <p:transition spd="slow" advTm="4530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5041"/>
            <a:ext cx="4466597" cy="271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457200" y="349200"/>
            <a:ext cx="8229600" cy="792088"/>
          </a:xfrm>
        </p:spPr>
        <p:txBody>
          <a:bodyPr>
            <a:normAutofit fontScale="90000"/>
          </a:bodyPr>
          <a:lstStyle/>
          <a:p>
            <a:r>
              <a:rPr lang="de-CH" sz="2400" dirty="0"/>
              <a:t>Phase 3 data in adults </a:t>
            </a:r>
            <a:r>
              <a:rPr lang="de-CH" sz="2400" b="0" dirty="0"/>
              <a:t>with MS </a:t>
            </a:r>
            <a:r>
              <a:rPr lang="de-CH" sz="2400" dirty="0"/>
              <a:t>is typically available at the start of a new pediatric study and can be leveraged</a:t>
            </a:r>
            <a:endParaRPr lang="en-US" sz="2400" dirty="0"/>
          </a:p>
        </p:txBody>
      </p:sp>
      <p:sp>
        <p:nvSpPr>
          <p:cNvPr id="9" name="TextBox 8"/>
          <p:cNvSpPr txBox="1"/>
          <p:nvPr/>
        </p:nvSpPr>
        <p:spPr>
          <a:xfrm>
            <a:off x="488913" y="4494931"/>
            <a:ext cx="3478188" cy="443198"/>
          </a:xfrm>
          <a:prstGeom prst="rect">
            <a:avLst/>
          </a:prstGeom>
          <a:noFill/>
        </p:spPr>
        <p:txBody>
          <a:bodyPr wrap="square" rtlCol="0">
            <a:spAutoFit/>
          </a:bodyPr>
          <a:lstStyle/>
          <a:p>
            <a:pPr>
              <a:lnSpc>
                <a:spcPct val="95000"/>
              </a:lnSpc>
              <a:spcBef>
                <a:spcPts val="225"/>
              </a:spcBef>
            </a:pPr>
            <a:r>
              <a:rPr lang="de-CH" sz="600" dirty="0"/>
              <a:t>Lines </a:t>
            </a:r>
            <a:r>
              <a:rPr lang="de-CH" sz="600" dirty="0" err="1"/>
              <a:t>and</a:t>
            </a:r>
            <a:r>
              <a:rPr lang="de-CH" sz="600" dirty="0"/>
              <a:t> </a:t>
            </a:r>
            <a:r>
              <a:rPr lang="de-CH" sz="600" dirty="0" err="1"/>
              <a:t>confidence</a:t>
            </a:r>
            <a:r>
              <a:rPr lang="de-CH" sz="600" dirty="0"/>
              <a:t> </a:t>
            </a:r>
            <a:r>
              <a:rPr lang="de-CH" sz="600" dirty="0" err="1"/>
              <a:t>boundaries</a:t>
            </a:r>
            <a:r>
              <a:rPr lang="de-CH" sz="600" dirty="0"/>
              <a:t> </a:t>
            </a:r>
            <a:r>
              <a:rPr lang="de-CH" sz="600" dirty="0" err="1"/>
              <a:t>are</a:t>
            </a:r>
            <a:r>
              <a:rPr lang="de-CH" sz="600" dirty="0"/>
              <a:t> </a:t>
            </a:r>
            <a:r>
              <a:rPr lang="de-CH" sz="600" dirty="0" err="1"/>
              <a:t>based</a:t>
            </a:r>
            <a:r>
              <a:rPr lang="de-CH" sz="600" dirty="0"/>
              <a:t> on negative </a:t>
            </a:r>
            <a:r>
              <a:rPr lang="de-CH" sz="600" dirty="0" err="1"/>
              <a:t>binomial</a:t>
            </a:r>
            <a:r>
              <a:rPr lang="de-CH" sz="600" dirty="0"/>
              <a:t> </a:t>
            </a:r>
            <a:r>
              <a:rPr lang="de-CH" sz="600" dirty="0" err="1"/>
              <a:t>models</a:t>
            </a:r>
            <a:r>
              <a:rPr lang="de-CH" sz="600" dirty="0"/>
              <a:t> </a:t>
            </a:r>
            <a:r>
              <a:rPr lang="de-CH" sz="600" dirty="0" err="1"/>
              <a:t>of</a:t>
            </a:r>
            <a:r>
              <a:rPr lang="de-CH" sz="600" dirty="0"/>
              <a:t> </a:t>
            </a:r>
            <a:r>
              <a:rPr lang="de-CH" sz="600" dirty="0" err="1"/>
              <a:t>relapse</a:t>
            </a:r>
            <a:r>
              <a:rPr lang="de-CH" sz="600" dirty="0"/>
              <a:t> </a:t>
            </a:r>
            <a:r>
              <a:rPr lang="de-CH" sz="600" dirty="0" err="1"/>
              <a:t>rates</a:t>
            </a:r>
            <a:r>
              <a:rPr lang="de-CH" sz="600" dirty="0"/>
              <a:t>, </a:t>
            </a:r>
            <a:r>
              <a:rPr lang="de-CH" sz="600" dirty="0" err="1"/>
              <a:t>extrapolated</a:t>
            </a:r>
            <a:r>
              <a:rPr lang="de-CH" sz="600" dirty="0"/>
              <a:t> </a:t>
            </a:r>
            <a:r>
              <a:rPr lang="de-CH" sz="600" dirty="0" err="1"/>
              <a:t>from</a:t>
            </a:r>
            <a:r>
              <a:rPr lang="de-CH" sz="600" dirty="0"/>
              <a:t> </a:t>
            </a:r>
            <a:r>
              <a:rPr lang="de-CH" sz="600" dirty="0" err="1"/>
              <a:t>trials</a:t>
            </a:r>
            <a:r>
              <a:rPr lang="de-CH" sz="600" dirty="0"/>
              <a:t> in </a:t>
            </a:r>
            <a:r>
              <a:rPr lang="de-CH" sz="600" dirty="0" err="1"/>
              <a:t>adults</a:t>
            </a:r>
            <a:r>
              <a:rPr lang="de-CH" sz="600" dirty="0"/>
              <a:t> </a:t>
            </a:r>
            <a:r>
              <a:rPr lang="de-CH" sz="600" dirty="0" err="1"/>
              <a:t>to</a:t>
            </a:r>
            <a:r>
              <a:rPr lang="de-CH" sz="600" dirty="0"/>
              <a:t> </a:t>
            </a:r>
            <a:r>
              <a:rPr lang="de-CH" sz="600" dirty="0" err="1"/>
              <a:t>pediatric</a:t>
            </a:r>
            <a:r>
              <a:rPr lang="de-CH" sz="600" dirty="0"/>
              <a:t> </a:t>
            </a:r>
            <a:r>
              <a:rPr lang="de-CH" sz="600" dirty="0" err="1"/>
              <a:t>patients</a:t>
            </a:r>
            <a:r>
              <a:rPr lang="de-CH" sz="600" dirty="0"/>
              <a:t>. N </a:t>
            </a:r>
            <a:r>
              <a:rPr lang="de-CH" sz="600" dirty="0" err="1"/>
              <a:t>refers</a:t>
            </a:r>
            <a:r>
              <a:rPr lang="de-CH" sz="600" dirty="0"/>
              <a:t> </a:t>
            </a:r>
            <a:r>
              <a:rPr lang="de-CH" sz="600" dirty="0" err="1"/>
              <a:t>to</a:t>
            </a:r>
            <a:r>
              <a:rPr lang="de-CH" sz="600" dirty="0"/>
              <a:t> </a:t>
            </a:r>
            <a:r>
              <a:rPr lang="de-CH" sz="600" dirty="0" err="1"/>
              <a:t>the</a:t>
            </a:r>
            <a:r>
              <a:rPr lang="de-CH" sz="600" dirty="0"/>
              <a:t> sample </a:t>
            </a:r>
            <a:r>
              <a:rPr lang="de-CH" sz="600" dirty="0" err="1"/>
              <a:t>size</a:t>
            </a:r>
            <a:r>
              <a:rPr lang="de-CH" sz="600" dirty="0"/>
              <a:t> </a:t>
            </a:r>
            <a:r>
              <a:rPr lang="de-CH" sz="600" dirty="0" err="1"/>
              <a:t>of</a:t>
            </a:r>
            <a:r>
              <a:rPr lang="de-CH" sz="600" dirty="0"/>
              <a:t> </a:t>
            </a:r>
            <a:r>
              <a:rPr lang="de-CH" sz="600" dirty="0" err="1"/>
              <a:t>the</a:t>
            </a:r>
            <a:r>
              <a:rPr lang="de-CH" sz="600" dirty="0"/>
              <a:t> </a:t>
            </a:r>
            <a:r>
              <a:rPr lang="de-CH" sz="600" dirty="0" err="1"/>
              <a:t>trials</a:t>
            </a:r>
            <a:r>
              <a:rPr lang="de-CH" sz="600" dirty="0"/>
              <a:t> in </a:t>
            </a:r>
            <a:r>
              <a:rPr lang="de-CH" sz="600" dirty="0" err="1"/>
              <a:t>adults</a:t>
            </a:r>
            <a:r>
              <a:rPr lang="de-CH" sz="600" dirty="0"/>
              <a:t>. The </a:t>
            </a:r>
            <a:r>
              <a:rPr lang="de-CH" sz="600" dirty="0" err="1"/>
              <a:t>point</a:t>
            </a:r>
            <a:r>
              <a:rPr lang="de-CH" sz="600" dirty="0"/>
              <a:t>  </a:t>
            </a:r>
            <a:r>
              <a:rPr lang="de-CH" sz="600" dirty="0" err="1"/>
              <a:t>estimates</a:t>
            </a:r>
            <a:r>
              <a:rPr lang="de-CH" sz="600" dirty="0"/>
              <a:t> </a:t>
            </a:r>
            <a:r>
              <a:rPr lang="de-CH" sz="600" dirty="0" err="1"/>
              <a:t>and</a:t>
            </a:r>
            <a:r>
              <a:rPr lang="de-CH" sz="600" dirty="0"/>
              <a:t> </a:t>
            </a:r>
            <a:r>
              <a:rPr lang="de-CH" sz="600" dirty="0" err="1"/>
              <a:t>confidence</a:t>
            </a:r>
            <a:r>
              <a:rPr lang="de-CH" sz="600" dirty="0"/>
              <a:t> </a:t>
            </a:r>
            <a:r>
              <a:rPr lang="de-CH" sz="600" dirty="0" err="1"/>
              <a:t>intervals</a:t>
            </a:r>
            <a:r>
              <a:rPr lang="de-CH" sz="600" dirty="0"/>
              <a:t> </a:t>
            </a:r>
            <a:r>
              <a:rPr lang="de-CH" sz="600" dirty="0" err="1"/>
              <a:t>represent</a:t>
            </a:r>
            <a:r>
              <a:rPr lang="de-CH" sz="600" dirty="0"/>
              <a:t> </a:t>
            </a:r>
            <a:r>
              <a:rPr lang="de-CH" sz="600" dirty="0" err="1"/>
              <a:t>the</a:t>
            </a:r>
            <a:r>
              <a:rPr lang="de-CH" sz="600" dirty="0"/>
              <a:t> </a:t>
            </a:r>
            <a:r>
              <a:rPr lang="de-CH" sz="600" dirty="0" err="1"/>
              <a:t>observed</a:t>
            </a:r>
            <a:r>
              <a:rPr lang="de-CH" sz="600" dirty="0"/>
              <a:t> ARR in </a:t>
            </a:r>
            <a:r>
              <a:rPr lang="de-CH" sz="600" dirty="0" err="1"/>
              <a:t>children</a:t>
            </a:r>
            <a:r>
              <a:rPr lang="de-CH" sz="600" dirty="0"/>
              <a:t> in PARADIGMS.</a:t>
            </a:r>
            <a:endParaRPr lang="en-US" sz="600" dirty="0"/>
          </a:p>
        </p:txBody>
      </p:sp>
      <p:sp>
        <p:nvSpPr>
          <p:cNvPr id="3" name="Rectangle 2"/>
          <p:cNvSpPr/>
          <p:nvPr/>
        </p:nvSpPr>
        <p:spPr>
          <a:xfrm>
            <a:off x="457200" y="1203598"/>
            <a:ext cx="8147248" cy="307777"/>
          </a:xfrm>
          <a:prstGeom prst="rect">
            <a:avLst/>
          </a:prstGeom>
        </p:spPr>
        <p:txBody>
          <a:bodyPr wrap="square">
            <a:spAutoFit/>
          </a:bodyPr>
          <a:lstStyle/>
          <a:p>
            <a:r>
              <a:rPr lang="de-CH" sz="1400" b="1" dirty="0"/>
              <a:t>Extrapolation from adult phase 3 data to pediatric patients for placebo and different DMTs</a:t>
            </a:r>
            <a:endParaRPr lang="en-US" sz="1400" b="1" dirty="0"/>
          </a:p>
        </p:txBody>
      </p:sp>
      <p:sp>
        <p:nvSpPr>
          <p:cNvPr id="12" name="TextBox 11">
            <a:extLst>
              <a:ext uri="{FF2B5EF4-FFF2-40B4-BE49-F238E27FC236}">
                <a16:creationId xmlns:a16="http://schemas.microsoft.com/office/drawing/2014/main" id="{7D7E5049-0BC8-49E3-BBDD-7BD63BF93FB9}"/>
              </a:ext>
            </a:extLst>
          </p:cNvPr>
          <p:cNvSpPr txBox="1"/>
          <p:nvPr/>
        </p:nvSpPr>
        <p:spPr>
          <a:xfrm>
            <a:off x="5220072" y="1655041"/>
            <a:ext cx="3538736" cy="1877437"/>
          </a:xfrm>
          <a:prstGeom prst="rect">
            <a:avLst/>
          </a:prstGeom>
          <a:noFill/>
        </p:spPr>
        <p:txBody>
          <a:bodyPr wrap="square" rtlCol="0">
            <a:spAutoFit/>
          </a:bodyPr>
          <a:lstStyle/>
          <a:p>
            <a:r>
              <a:rPr lang="de-CH" sz="1400"/>
              <a:t>Relapse </a:t>
            </a:r>
            <a:r>
              <a:rPr lang="de-CH" sz="1400" err="1"/>
              <a:t>frequency</a:t>
            </a:r>
            <a:r>
              <a:rPr lang="de-CH" sz="1400"/>
              <a:t> </a:t>
            </a:r>
            <a:r>
              <a:rPr lang="de-CH" sz="1400" err="1"/>
              <a:t>is</a:t>
            </a:r>
            <a:r>
              <a:rPr lang="de-CH" sz="1400"/>
              <a:t> </a:t>
            </a:r>
            <a:r>
              <a:rPr lang="de-CH" sz="1400" err="1"/>
              <a:t>strongly</a:t>
            </a:r>
            <a:r>
              <a:rPr lang="de-CH" sz="1400"/>
              <a:t> </a:t>
            </a:r>
            <a:r>
              <a:rPr lang="de-CH" sz="1400" err="1"/>
              <a:t>age</a:t>
            </a:r>
            <a:r>
              <a:rPr lang="de-CH" sz="1400"/>
              <a:t> </a:t>
            </a:r>
            <a:r>
              <a:rPr lang="de-CH" sz="1400" err="1"/>
              <a:t>dependent</a:t>
            </a:r>
            <a:r>
              <a:rPr lang="de-CH" sz="1400"/>
              <a:t> in </a:t>
            </a:r>
            <a:r>
              <a:rPr lang="de-CH" sz="1400" err="1"/>
              <a:t>untreated</a:t>
            </a:r>
            <a:r>
              <a:rPr lang="de-CH" sz="1400"/>
              <a:t> </a:t>
            </a:r>
            <a:r>
              <a:rPr lang="de-CH" sz="1400" err="1"/>
              <a:t>patients</a:t>
            </a:r>
            <a:r>
              <a:rPr lang="de-CH" sz="1400"/>
              <a:t> </a:t>
            </a:r>
            <a:r>
              <a:rPr lang="de-CH" sz="1400" err="1"/>
              <a:t>or</a:t>
            </a:r>
            <a:r>
              <a:rPr lang="de-CH" sz="1400"/>
              <a:t> </a:t>
            </a:r>
            <a:r>
              <a:rPr lang="de-CH" sz="1400" err="1"/>
              <a:t>under</a:t>
            </a:r>
            <a:r>
              <a:rPr lang="de-CH" sz="1400"/>
              <a:t> </a:t>
            </a:r>
            <a:r>
              <a:rPr lang="de-CH" sz="1400" err="1"/>
              <a:t>low</a:t>
            </a:r>
            <a:r>
              <a:rPr lang="de-CH" sz="1400"/>
              <a:t> </a:t>
            </a:r>
            <a:r>
              <a:rPr lang="de-CH" sz="1400" err="1"/>
              <a:t>efficacy</a:t>
            </a:r>
            <a:r>
              <a:rPr lang="de-CH" sz="1400"/>
              <a:t> </a:t>
            </a:r>
            <a:r>
              <a:rPr lang="de-CH" sz="1400" err="1"/>
              <a:t>treatment</a:t>
            </a:r>
            <a:r>
              <a:rPr lang="de-CH" sz="1400"/>
              <a:t>.</a:t>
            </a:r>
          </a:p>
          <a:p>
            <a:endParaRPr lang="de-CH"/>
          </a:p>
          <a:p>
            <a:r>
              <a:rPr lang="de-CH" sz="1400"/>
              <a:t>Age-</a:t>
            </a:r>
            <a:r>
              <a:rPr lang="de-CH" sz="1400" err="1"/>
              <a:t>dependent</a:t>
            </a:r>
            <a:r>
              <a:rPr lang="de-CH" sz="1400"/>
              <a:t> </a:t>
            </a:r>
            <a:r>
              <a:rPr lang="de-CH" sz="1400" err="1"/>
              <a:t>extrapolation</a:t>
            </a:r>
            <a:r>
              <a:rPr lang="de-CH" sz="1400"/>
              <a:t> </a:t>
            </a:r>
            <a:r>
              <a:rPr lang="de-CH" sz="1400" err="1"/>
              <a:t>from</a:t>
            </a:r>
            <a:r>
              <a:rPr lang="de-CH" sz="1400"/>
              <a:t> </a:t>
            </a:r>
            <a:r>
              <a:rPr lang="de-CH" sz="1400" err="1"/>
              <a:t>adults</a:t>
            </a:r>
            <a:r>
              <a:rPr lang="de-CH" sz="1400"/>
              <a:t> </a:t>
            </a:r>
            <a:r>
              <a:rPr lang="de-CH" sz="1400" err="1"/>
              <a:t>to</a:t>
            </a:r>
            <a:r>
              <a:rPr lang="de-CH" sz="1400"/>
              <a:t> </a:t>
            </a:r>
            <a:r>
              <a:rPr lang="de-CH" sz="1400" err="1"/>
              <a:t>pediatric</a:t>
            </a:r>
            <a:r>
              <a:rPr lang="de-CH" sz="1400"/>
              <a:t> MS </a:t>
            </a:r>
            <a:r>
              <a:rPr lang="de-CH" sz="1400" err="1"/>
              <a:t>patients</a:t>
            </a:r>
            <a:r>
              <a:rPr lang="de-CH" sz="1400"/>
              <a:t> </a:t>
            </a:r>
            <a:r>
              <a:rPr lang="de-CH" sz="1400" err="1"/>
              <a:t>should</a:t>
            </a:r>
            <a:r>
              <a:rPr lang="de-CH" sz="1400"/>
              <a:t> </a:t>
            </a:r>
            <a:r>
              <a:rPr lang="de-CH" sz="1400" err="1"/>
              <a:t>be</a:t>
            </a:r>
            <a:r>
              <a:rPr lang="de-CH" sz="1400"/>
              <a:t> </a:t>
            </a:r>
            <a:r>
              <a:rPr lang="de-CH" sz="1400" err="1"/>
              <a:t>considered</a:t>
            </a:r>
            <a:r>
              <a:rPr lang="de-CH" sz="1400"/>
              <a:t> </a:t>
            </a:r>
            <a:r>
              <a:rPr lang="de-CH" sz="1400" err="1"/>
              <a:t>to</a:t>
            </a:r>
            <a:r>
              <a:rPr lang="de-CH" sz="1400"/>
              <a:t> </a:t>
            </a:r>
            <a:r>
              <a:rPr lang="de-CH" sz="1400" err="1"/>
              <a:t>inform</a:t>
            </a:r>
            <a:r>
              <a:rPr lang="de-CH" sz="1400"/>
              <a:t> </a:t>
            </a:r>
            <a:r>
              <a:rPr lang="de-CH" sz="1400" err="1"/>
              <a:t>new</a:t>
            </a:r>
            <a:r>
              <a:rPr lang="de-CH" sz="1400"/>
              <a:t> </a:t>
            </a:r>
            <a:r>
              <a:rPr lang="de-CH" sz="1400" err="1"/>
              <a:t>trial</a:t>
            </a:r>
            <a:r>
              <a:rPr lang="de-CH" sz="1400"/>
              <a:t> design </a:t>
            </a:r>
            <a:r>
              <a:rPr lang="de-CH" sz="1400" err="1"/>
              <a:t>options</a:t>
            </a:r>
            <a:endParaRPr lang="de-CH" sz="1400"/>
          </a:p>
        </p:txBody>
      </p:sp>
      <p:sp>
        <p:nvSpPr>
          <p:cNvPr id="4" name="TextBox 3">
            <a:extLst>
              <a:ext uri="{FF2B5EF4-FFF2-40B4-BE49-F238E27FC236}">
                <a16:creationId xmlns:a16="http://schemas.microsoft.com/office/drawing/2014/main" id="{45C08311-CE13-43D1-8010-324A53FA3C1B}"/>
              </a:ext>
            </a:extLst>
          </p:cNvPr>
          <p:cNvSpPr txBox="1"/>
          <p:nvPr/>
        </p:nvSpPr>
        <p:spPr>
          <a:xfrm>
            <a:off x="3390563" y="1875202"/>
            <a:ext cx="936104" cy="215444"/>
          </a:xfrm>
          <a:prstGeom prst="rect">
            <a:avLst/>
          </a:prstGeom>
          <a:noFill/>
        </p:spPr>
        <p:txBody>
          <a:bodyPr wrap="square" rtlCol="0">
            <a:spAutoFit/>
          </a:bodyPr>
          <a:lstStyle/>
          <a:p>
            <a:r>
              <a:rPr lang="de-CH" sz="800" dirty="0">
                <a:solidFill>
                  <a:srgbClr val="FF0000"/>
                </a:solidFill>
              </a:rPr>
              <a:t>PARADIGMS</a:t>
            </a:r>
          </a:p>
        </p:txBody>
      </p:sp>
      <p:sp>
        <p:nvSpPr>
          <p:cNvPr id="6" name="Oval 5"/>
          <p:cNvSpPr/>
          <p:nvPr/>
        </p:nvSpPr>
        <p:spPr>
          <a:xfrm>
            <a:off x="3350103" y="1998733"/>
            <a:ext cx="80920" cy="453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3" name="Oval 12"/>
          <p:cNvSpPr/>
          <p:nvPr/>
        </p:nvSpPr>
        <p:spPr>
          <a:xfrm>
            <a:off x="962952" y="2225310"/>
            <a:ext cx="71480" cy="226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Oval 13"/>
          <p:cNvSpPr/>
          <p:nvPr/>
        </p:nvSpPr>
        <p:spPr>
          <a:xfrm>
            <a:off x="2156527" y="2225310"/>
            <a:ext cx="71480" cy="226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3720187950"/>
      </p:ext>
    </p:extLst>
  </p:cSld>
  <p:clrMapOvr>
    <a:masterClrMapping/>
  </p:clrMapOvr>
  <mc:AlternateContent xmlns:mc="http://schemas.openxmlformats.org/markup-compatibility/2006" xmlns:p14="http://schemas.microsoft.com/office/powerpoint/2010/main">
    <mc:Choice Requires="p14">
      <p:transition spd="slow" p14:dur="2000" advTm="81376"/>
    </mc:Choice>
    <mc:Fallback xmlns="">
      <p:transition spd="slow" advTm="8137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Primary </a:t>
            </a:r>
            <a:r>
              <a:rPr lang="de-CH" dirty="0" err="1"/>
              <a:t>analysis</a:t>
            </a:r>
            <a:r>
              <a:rPr lang="de-CH" dirty="0"/>
              <a:t> </a:t>
            </a:r>
            <a:r>
              <a:rPr lang="de-CH" dirty="0" err="1"/>
              <a:t>model</a:t>
            </a:r>
            <a:endParaRPr lang="en-US" dirty="0"/>
          </a:p>
        </p:txBody>
      </p:sp>
      <p:sp>
        <p:nvSpPr>
          <p:cNvPr id="3" name="Content Placeholder 2"/>
          <p:cNvSpPr>
            <a:spLocks noGrp="1"/>
          </p:cNvSpPr>
          <p:nvPr>
            <p:ph idx="1"/>
          </p:nvPr>
        </p:nvSpPr>
        <p:spPr>
          <a:xfrm>
            <a:off x="457200" y="3003799"/>
            <a:ext cx="8229600" cy="1588920"/>
          </a:xfrm>
        </p:spPr>
        <p:txBody>
          <a:bodyPr>
            <a:normAutofit fontScale="85000" lnSpcReduction="20000"/>
          </a:bodyPr>
          <a:lstStyle/>
          <a:p>
            <a:pPr marL="0" indent="0">
              <a:buNone/>
            </a:pPr>
            <a:endParaRPr lang="de-CH" sz="1600" dirty="0"/>
          </a:p>
          <a:p>
            <a:r>
              <a:rPr lang="de-CH" sz="1600" dirty="0" err="1"/>
              <a:t>Relapse</a:t>
            </a:r>
            <a:r>
              <a:rPr lang="de-CH" sz="1600" dirty="0"/>
              <a:t> </a:t>
            </a:r>
            <a:r>
              <a:rPr lang="de-CH" sz="1600" dirty="0" err="1"/>
              <a:t>data</a:t>
            </a:r>
            <a:r>
              <a:rPr lang="de-CH" sz="1600" dirty="0"/>
              <a:t> </a:t>
            </a:r>
            <a:r>
              <a:rPr lang="de-CH" sz="1600" dirty="0" err="1"/>
              <a:t>is</a:t>
            </a:r>
            <a:r>
              <a:rPr lang="de-CH" sz="1600" dirty="0"/>
              <a:t> </a:t>
            </a:r>
            <a:r>
              <a:rPr lang="de-CH" sz="1600" dirty="0" err="1"/>
              <a:t>available</a:t>
            </a:r>
            <a:r>
              <a:rPr lang="de-CH" sz="1600" dirty="0"/>
              <a:t> </a:t>
            </a:r>
            <a:r>
              <a:rPr lang="de-CH" sz="1600" dirty="0" err="1"/>
              <a:t>from</a:t>
            </a:r>
            <a:r>
              <a:rPr lang="de-CH" sz="1600" dirty="0"/>
              <a:t> 4 </a:t>
            </a:r>
            <a:r>
              <a:rPr lang="de-CH" sz="1600" dirty="0" err="1"/>
              <a:t>historical</a:t>
            </a:r>
            <a:r>
              <a:rPr lang="de-CH" sz="1600" dirty="0"/>
              <a:t> </a:t>
            </a:r>
            <a:r>
              <a:rPr lang="de-CH" sz="1600" dirty="0" err="1"/>
              <a:t>studies</a:t>
            </a:r>
            <a:r>
              <a:rPr lang="de-CH" sz="1600" dirty="0"/>
              <a:t> </a:t>
            </a:r>
            <a:r>
              <a:rPr lang="de-CH" sz="1600" dirty="0" err="1"/>
              <a:t>for</a:t>
            </a:r>
            <a:r>
              <a:rPr lang="de-CH" sz="1600" dirty="0"/>
              <a:t> </a:t>
            </a:r>
            <a:r>
              <a:rPr lang="de-CH" sz="1600" dirty="0" err="1"/>
              <a:t>comparator</a:t>
            </a:r>
            <a:r>
              <a:rPr lang="de-CH" sz="1600" dirty="0"/>
              <a:t> </a:t>
            </a:r>
            <a:r>
              <a:rPr lang="de-CH" sz="1600" dirty="0" err="1"/>
              <a:t>fingolimod</a:t>
            </a:r>
            <a:r>
              <a:rPr lang="de-CH" sz="1600" dirty="0"/>
              <a:t> (3 in </a:t>
            </a:r>
            <a:r>
              <a:rPr lang="de-CH" sz="1600" dirty="0" err="1"/>
              <a:t>adults</a:t>
            </a:r>
            <a:r>
              <a:rPr lang="de-CH" sz="1600" dirty="0"/>
              <a:t>, 1 in </a:t>
            </a:r>
            <a:r>
              <a:rPr lang="de-CH" sz="1600" dirty="0" err="1"/>
              <a:t>children</a:t>
            </a:r>
            <a:r>
              <a:rPr lang="de-CH" sz="1600" dirty="0"/>
              <a:t>), 2 adult </a:t>
            </a:r>
            <a:r>
              <a:rPr lang="de-CH" sz="1600" dirty="0" err="1"/>
              <a:t>studies</a:t>
            </a:r>
            <a:r>
              <a:rPr lang="de-CH" sz="1600" dirty="0"/>
              <a:t> </a:t>
            </a:r>
            <a:r>
              <a:rPr lang="de-CH" sz="1600" dirty="0" err="1"/>
              <a:t>for</a:t>
            </a:r>
            <a:r>
              <a:rPr lang="de-CH" sz="1600" dirty="0"/>
              <a:t> </a:t>
            </a:r>
            <a:r>
              <a:rPr lang="de-CH" sz="1600" dirty="0" err="1"/>
              <a:t>ofatumumab</a:t>
            </a:r>
            <a:r>
              <a:rPr lang="de-CH" sz="1600" dirty="0"/>
              <a:t>, 2 adult </a:t>
            </a:r>
            <a:r>
              <a:rPr lang="de-CH" sz="1600" dirty="0" err="1"/>
              <a:t>studies</a:t>
            </a:r>
            <a:r>
              <a:rPr lang="de-CH" sz="1600" dirty="0"/>
              <a:t> </a:t>
            </a:r>
            <a:r>
              <a:rPr lang="de-CH" sz="1600" dirty="0" err="1"/>
              <a:t>for</a:t>
            </a:r>
            <a:r>
              <a:rPr lang="de-CH" sz="1600" dirty="0"/>
              <a:t> </a:t>
            </a:r>
            <a:r>
              <a:rPr lang="de-CH" sz="1600" dirty="0" err="1"/>
              <a:t>siponimod</a:t>
            </a:r>
            <a:endParaRPr lang="de-CH" sz="1600" dirty="0"/>
          </a:p>
          <a:p>
            <a:r>
              <a:rPr lang="de-CH" sz="1600" dirty="0"/>
              <a:t>Historical </a:t>
            </a:r>
            <a:r>
              <a:rPr lang="de-CH" sz="1600" dirty="0" err="1"/>
              <a:t>data</a:t>
            </a:r>
            <a:r>
              <a:rPr lang="de-CH" sz="1600" dirty="0"/>
              <a:t> </a:t>
            </a:r>
            <a:r>
              <a:rPr lang="de-CH" sz="1600" dirty="0" err="1"/>
              <a:t>for</a:t>
            </a:r>
            <a:r>
              <a:rPr lang="de-CH" sz="1600" dirty="0"/>
              <a:t> </a:t>
            </a:r>
            <a:r>
              <a:rPr lang="de-CH" sz="1600" dirty="0" err="1"/>
              <a:t>each</a:t>
            </a:r>
            <a:r>
              <a:rPr lang="de-CH" sz="1600" dirty="0"/>
              <a:t> </a:t>
            </a:r>
            <a:r>
              <a:rPr lang="de-CH" sz="1600" dirty="0" err="1"/>
              <a:t>study</a:t>
            </a:r>
            <a:r>
              <a:rPr lang="de-CH" sz="1600" dirty="0"/>
              <a:t> </a:t>
            </a:r>
            <a:r>
              <a:rPr lang="de-CH" sz="1600" dirty="0" err="1"/>
              <a:t>consists</a:t>
            </a:r>
            <a:r>
              <a:rPr lang="de-CH" sz="1600" dirty="0"/>
              <a:t> </a:t>
            </a:r>
            <a:r>
              <a:rPr lang="de-CH" sz="1600" dirty="0" err="1"/>
              <a:t>of</a:t>
            </a:r>
            <a:r>
              <a:rPr lang="de-CH" sz="1600" dirty="0"/>
              <a:t> (</a:t>
            </a:r>
            <a:r>
              <a:rPr lang="de-CH" sz="1600" dirty="0" err="1"/>
              <a:t>extrapolated</a:t>
            </a:r>
            <a:r>
              <a:rPr lang="de-CH" sz="1600" dirty="0"/>
              <a:t>) </a:t>
            </a:r>
            <a:r>
              <a:rPr lang="de-CH" sz="1600" b="1" dirty="0"/>
              <a:t>log-ARR </a:t>
            </a:r>
            <a:r>
              <a:rPr lang="de-CH" sz="1600" b="1" dirty="0" err="1"/>
              <a:t>and</a:t>
            </a:r>
            <a:r>
              <a:rPr lang="de-CH" sz="1600" b="1" dirty="0"/>
              <a:t> </a:t>
            </a:r>
            <a:r>
              <a:rPr lang="de-CH" sz="1600" b="1" dirty="0" err="1"/>
              <a:t>standard</a:t>
            </a:r>
            <a:r>
              <a:rPr lang="de-CH" sz="1600" b="1" dirty="0"/>
              <a:t> </a:t>
            </a:r>
            <a:r>
              <a:rPr lang="de-CH" sz="1600" b="1" dirty="0" err="1"/>
              <a:t>error</a:t>
            </a:r>
            <a:r>
              <a:rPr lang="de-CH" sz="1600" b="1" dirty="0"/>
              <a:t> </a:t>
            </a:r>
            <a:r>
              <a:rPr lang="de-CH" sz="1600" b="1" dirty="0" err="1"/>
              <a:t>estimates</a:t>
            </a:r>
            <a:r>
              <a:rPr lang="de-CH" sz="1600" b="1" dirty="0"/>
              <a:t> </a:t>
            </a:r>
            <a:r>
              <a:rPr lang="de-CH" sz="1600" b="1" dirty="0" err="1"/>
              <a:t>for</a:t>
            </a:r>
            <a:r>
              <a:rPr lang="de-CH" sz="1600" b="1" dirty="0"/>
              <a:t> </a:t>
            </a:r>
            <a:r>
              <a:rPr lang="de-CH" sz="1600" b="1" dirty="0" err="1"/>
              <a:t>each</a:t>
            </a:r>
            <a:r>
              <a:rPr lang="de-CH" sz="1600" b="1" dirty="0"/>
              <a:t> </a:t>
            </a:r>
            <a:r>
              <a:rPr lang="de-CH" sz="1600" b="1" dirty="0" err="1"/>
              <a:t>study</a:t>
            </a:r>
            <a:endParaRPr lang="de-CH" sz="1600" b="1" dirty="0"/>
          </a:p>
          <a:p>
            <a:r>
              <a:rPr lang="de-CH" sz="1600" b="1" dirty="0"/>
              <a:t>Meta-</a:t>
            </a:r>
            <a:r>
              <a:rPr lang="de-CH" sz="1600" b="1" dirty="0" err="1"/>
              <a:t>analytic</a:t>
            </a:r>
            <a:r>
              <a:rPr lang="de-CH" sz="1600" b="1" dirty="0"/>
              <a:t> </a:t>
            </a:r>
            <a:r>
              <a:rPr lang="de-CH" sz="1600" b="1" dirty="0" err="1"/>
              <a:t>predictive</a:t>
            </a:r>
            <a:r>
              <a:rPr lang="de-CH" sz="1600" b="1" dirty="0"/>
              <a:t> </a:t>
            </a:r>
            <a:r>
              <a:rPr lang="de-CH" sz="1600" b="1" dirty="0" err="1"/>
              <a:t>approach</a:t>
            </a:r>
            <a:r>
              <a:rPr lang="de-CH" sz="1600" b="1" dirty="0"/>
              <a:t> </a:t>
            </a:r>
            <a:r>
              <a:rPr lang="de-CH" sz="1600" dirty="0" err="1"/>
              <a:t>is</a:t>
            </a:r>
            <a:r>
              <a:rPr lang="de-CH" sz="1600" dirty="0"/>
              <a:t> </a:t>
            </a:r>
            <a:r>
              <a:rPr lang="de-CH" sz="1600" dirty="0" err="1"/>
              <a:t>used</a:t>
            </a:r>
            <a:r>
              <a:rPr lang="de-CH" sz="1600" dirty="0"/>
              <a:t> </a:t>
            </a:r>
            <a:r>
              <a:rPr lang="de-CH" sz="1600" dirty="0" err="1"/>
              <a:t>to</a:t>
            </a:r>
            <a:r>
              <a:rPr lang="de-CH" sz="1600" dirty="0"/>
              <a:t> </a:t>
            </a:r>
            <a:r>
              <a:rPr lang="de-CH" sz="1600" dirty="0" err="1"/>
              <a:t>prospectively</a:t>
            </a:r>
            <a:r>
              <a:rPr lang="de-CH" sz="1600" dirty="0"/>
              <a:t> </a:t>
            </a:r>
            <a:r>
              <a:rPr lang="de-CH" sz="1600" dirty="0" err="1"/>
              <a:t>define</a:t>
            </a:r>
            <a:r>
              <a:rPr lang="de-CH" sz="1600" dirty="0"/>
              <a:t> </a:t>
            </a:r>
            <a:r>
              <a:rPr lang="de-CH" sz="1600" dirty="0" err="1"/>
              <a:t>priors</a:t>
            </a:r>
            <a:r>
              <a:rPr lang="de-CH" sz="1600" dirty="0"/>
              <a:t> </a:t>
            </a:r>
            <a:r>
              <a:rPr lang="de-CH" sz="1600" dirty="0" err="1"/>
              <a:t>for</a:t>
            </a:r>
            <a:r>
              <a:rPr lang="de-CH" sz="1600" dirty="0"/>
              <a:t> </a:t>
            </a:r>
            <a:r>
              <a:rPr lang="de-CH" sz="1600" dirty="0" err="1"/>
              <a:t>the</a:t>
            </a:r>
            <a:r>
              <a:rPr lang="de-CH" sz="1600" dirty="0"/>
              <a:t> log-ARR in </a:t>
            </a:r>
            <a:r>
              <a:rPr lang="de-CH" sz="1600" dirty="0" err="1"/>
              <a:t>the</a:t>
            </a:r>
            <a:r>
              <a:rPr lang="de-CH" sz="1600" dirty="0"/>
              <a:t> </a:t>
            </a:r>
            <a:r>
              <a:rPr lang="de-CH" sz="1600" dirty="0" err="1"/>
              <a:t>new</a:t>
            </a:r>
            <a:r>
              <a:rPr lang="de-CH" sz="1600" dirty="0"/>
              <a:t> </a:t>
            </a:r>
            <a:r>
              <a:rPr lang="de-CH" sz="1600" dirty="0" err="1"/>
              <a:t>study</a:t>
            </a:r>
            <a:endParaRPr lang="en-US" sz="1600" dirty="0"/>
          </a:p>
          <a:p>
            <a:pPr marL="0" indent="0">
              <a:buNone/>
            </a:pPr>
            <a:endParaRPr lang="en-US" dirty="0"/>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24</a:t>
            </a:fld>
            <a:endParaRPr lang="uk-UA" dirty="0"/>
          </a:p>
        </p:txBody>
      </p:sp>
      <mc:AlternateContent xmlns:mc="http://schemas.openxmlformats.org/markup-compatibility/2006" xmlns:a14="http://schemas.microsoft.com/office/drawing/2010/main">
        <mc:Choice Requires="a14">
          <p:sp>
            <p:nvSpPr>
              <p:cNvPr id="7" name="TextBox 6"/>
              <p:cNvSpPr txBox="1"/>
              <p:nvPr/>
            </p:nvSpPr>
            <p:spPr>
              <a:xfrm>
                <a:off x="573722" y="953016"/>
                <a:ext cx="7560840" cy="2508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𝑌</m:t>
                      </m:r>
                      <m:r>
                        <a:rPr lang="en-US" sz="1400" i="1" smtClean="0">
                          <a:latin typeface="Cambria Math" panose="02040503050406030204" pitchFamily="18" charset="0"/>
                        </a:rPr>
                        <m:t> ~ </m:t>
                      </m:r>
                      <m:r>
                        <a:rPr lang="en-US" sz="1400" i="1" smtClean="0">
                          <a:latin typeface="Cambria Math" panose="02040503050406030204" pitchFamily="18" charset="0"/>
                        </a:rPr>
                        <m:t>𝑁𝑒𝑔𝑏𝑖𝑛</m:t>
                      </m:r>
                      <m:r>
                        <a:rPr lang="en-US" sz="1400" i="1" smtClean="0">
                          <a:latin typeface="Cambria Math" panose="02040503050406030204" pitchFamily="18" charset="0"/>
                        </a:rPr>
                        <m:t>(</m:t>
                      </m:r>
                      <m:r>
                        <a:rPr lang="en-US" sz="1400" i="1" smtClean="0">
                          <a:latin typeface="Cambria Math" panose="02040503050406030204" pitchFamily="18" charset="0"/>
                        </a:rPr>
                        <m:t>𝜇</m:t>
                      </m:r>
                      <m:r>
                        <a:rPr lang="en-US" sz="1400" i="1" smtClean="0">
                          <a:latin typeface="Cambria Math" panose="02040503050406030204" pitchFamily="18" charset="0"/>
                        </a:rPr>
                        <m:t>, </m:t>
                      </m:r>
                      <m:r>
                        <a:rPr lang="en-US" sz="1400" i="1" smtClean="0">
                          <a:latin typeface="Cambria Math" panose="02040503050406030204" pitchFamily="18" charset="0"/>
                        </a:rPr>
                        <m:t>𝜅</m:t>
                      </m:r>
                      <m:r>
                        <a:rPr lang="en-US" sz="1400" i="1" smtClean="0">
                          <a:latin typeface="Cambria Math" panose="02040503050406030204" pitchFamily="18" charset="0"/>
                        </a:rPr>
                        <m:t>)</m:t>
                      </m:r>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𝑙𝑜𝑔</m:t>
                      </m:r>
                      <m:d>
                        <m:dPr>
                          <m:ctrlPr>
                            <a:rPr lang="en-US" sz="1400" i="1">
                              <a:latin typeface="Cambria Math" panose="02040503050406030204" pitchFamily="18" charset="0"/>
                            </a:rPr>
                          </m:ctrlPr>
                        </m:dPr>
                        <m:e>
                          <m:r>
                            <a:rPr lang="en-US" sz="1400" i="1" smtClean="0">
                              <a:latin typeface="Cambria Math" panose="02040503050406030204" pitchFamily="18" charset="0"/>
                            </a:rPr>
                            <m:t>𝜇</m:t>
                          </m:r>
                        </m:e>
                      </m:d>
                      <m:r>
                        <a:rPr lang="de-CH" sz="1400" b="0" i="1" smtClean="0">
                          <a:latin typeface="Cambria Math" panose="02040503050406030204" pitchFamily="18" charset="0"/>
                        </a:rPr>
                        <m:t>=</m:t>
                      </m:r>
                      <m:sSup>
                        <m:sSupPr>
                          <m:ctrlPr>
                            <a:rPr lang="de-CH" sz="1400" b="0" i="1" smtClean="0">
                              <a:latin typeface="Cambria Math" panose="02040503050406030204" pitchFamily="18" charset="0"/>
                            </a:rPr>
                          </m:ctrlPr>
                        </m:sSupPr>
                        <m:e>
                          <m:r>
                            <a:rPr lang="de-CH" sz="1400" b="0" i="1" smtClean="0">
                              <a:latin typeface="Cambria Math" panose="02040503050406030204" pitchFamily="18" charset="0"/>
                            </a:rPr>
                            <m:t>𝜃</m:t>
                          </m:r>
                        </m:e>
                        <m:sup>
                          <m:r>
                            <a:rPr lang="de-CH" sz="1400" b="0" i="1" smtClean="0">
                              <a:latin typeface="Cambria Math" panose="02040503050406030204" pitchFamily="18" charset="0"/>
                            </a:rPr>
                            <m:t>(0)</m:t>
                          </m:r>
                        </m:sup>
                      </m:sSup>
                      <m:r>
                        <a:rPr lang="en-US" sz="1400" i="1">
                          <a:latin typeface="Cambria Math" panose="02040503050406030204" pitchFamily="18" charset="0"/>
                        </a:rPr>
                        <m:t> + </m:t>
                      </m:r>
                      <m:r>
                        <a:rPr lang="en-US" sz="1400" i="1">
                          <a:latin typeface="Cambria Math" panose="02040503050406030204" pitchFamily="18" charset="0"/>
                        </a:rPr>
                        <m:t>𝐼</m:t>
                      </m:r>
                      <m:d>
                        <m:dPr>
                          <m:ctrlPr>
                            <a:rPr lang="en-US" sz="1400" i="1">
                              <a:latin typeface="Cambria Math" panose="02040503050406030204" pitchFamily="18" charset="0"/>
                            </a:rPr>
                          </m:ctrlPr>
                        </m:dPr>
                        <m:e>
                          <m:r>
                            <a:rPr lang="en-US" sz="1400" i="1">
                              <a:latin typeface="Cambria Math" panose="02040503050406030204" pitchFamily="18" charset="0"/>
                            </a:rPr>
                            <m:t>𝑍</m:t>
                          </m:r>
                          <m:r>
                            <a:rPr lang="en-US" sz="1400" i="1">
                              <a:latin typeface="Cambria Math" panose="02040503050406030204" pitchFamily="18" charset="0"/>
                            </a:rPr>
                            <m:t>=1</m:t>
                          </m:r>
                        </m:e>
                      </m:d>
                      <m:d>
                        <m:dPr>
                          <m:ctrlPr>
                            <a:rPr lang="en-US" sz="1400" i="1">
                              <a:latin typeface="Cambria Math" panose="02040503050406030204" pitchFamily="18" charset="0"/>
                            </a:rPr>
                          </m:ctrlPr>
                        </m:dPr>
                        <m:e>
                          <m:sSup>
                            <m:sSupPr>
                              <m:ctrlPr>
                                <a:rPr lang="de-CH" sz="1400" i="1">
                                  <a:latin typeface="Cambria Math" panose="02040503050406030204" pitchFamily="18" charset="0"/>
                                </a:rPr>
                              </m:ctrlPr>
                            </m:sSupPr>
                            <m:e>
                              <m:r>
                                <a:rPr lang="de-CH" sz="1400" i="1">
                                  <a:latin typeface="Cambria Math" panose="02040503050406030204" pitchFamily="18" charset="0"/>
                                </a:rPr>
                                <m:t>𝜃</m:t>
                              </m:r>
                            </m:e>
                            <m:sup>
                              <m:r>
                                <a:rPr lang="de-CH" sz="1400" i="1">
                                  <a:latin typeface="Cambria Math" panose="02040503050406030204" pitchFamily="18" charset="0"/>
                                </a:rPr>
                                <m:t>(</m:t>
                              </m:r>
                              <m:r>
                                <a:rPr lang="de-CH" sz="1400" b="0" i="1" smtClean="0">
                                  <a:latin typeface="Cambria Math" panose="02040503050406030204" pitchFamily="18" charset="0"/>
                                </a:rPr>
                                <m:t>1</m:t>
                              </m:r>
                              <m:r>
                                <a:rPr lang="de-CH" sz="1400" i="1">
                                  <a:latin typeface="Cambria Math" panose="02040503050406030204" pitchFamily="18" charset="0"/>
                                </a:rPr>
                                <m:t>)</m:t>
                              </m:r>
                            </m:sup>
                          </m:sSup>
                          <m:r>
                            <a:rPr lang="de-CH" sz="1400" b="0" i="1" smtClean="0">
                              <a:latin typeface="Cambria Math" panose="02040503050406030204" pitchFamily="18" charset="0"/>
                            </a:rPr>
                            <m:t>−</m:t>
                          </m:r>
                          <m:sSup>
                            <m:sSupPr>
                              <m:ctrlPr>
                                <a:rPr lang="de-CH" sz="1400" i="1">
                                  <a:latin typeface="Cambria Math" panose="02040503050406030204" pitchFamily="18" charset="0"/>
                                </a:rPr>
                              </m:ctrlPr>
                            </m:sSupPr>
                            <m:e>
                              <m:r>
                                <a:rPr lang="de-CH" sz="1400" i="1">
                                  <a:latin typeface="Cambria Math" panose="02040503050406030204" pitchFamily="18" charset="0"/>
                                </a:rPr>
                                <m:t>𝜃</m:t>
                              </m:r>
                            </m:e>
                            <m:sup>
                              <m:r>
                                <a:rPr lang="de-CH" sz="1400" i="1">
                                  <a:latin typeface="Cambria Math" panose="02040503050406030204" pitchFamily="18" charset="0"/>
                                </a:rPr>
                                <m:t>(0)</m:t>
                              </m:r>
                            </m:sup>
                          </m:sSup>
                        </m:e>
                      </m:d>
                      <m:r>
                        <a:rPr lang="en-US" sz="1400" i="1">
                          <a:latin typeface="Cambria Math" panose="02040503050406030204" pitchFamily="18" charset="0"/>
                        </a:rPr>
                        <m:t>+ </m:t>
                      </m:r>
                      <m:r>
                        <a:rPr lang="en-US" sz="1400" i="1">
                          <a:latin typeface="Cambria Math" panose="02040503050406030204" pitchFamily="18" charset="0"/>
                        </a:rPr>
                        <m:t>𝐼</m:t>
                      </m:r>
                      <m:d>
                        <m:dPr>
                          <m:ctrlPr>
                            <a:rPr lang="en-US" sz="1400" i="1">
                              <a:latin typeface="Cambria Math" panose="02040503050406030204" pitchFamily="18" charset="0"/>
                            </a:rPr>
                          </m:ctrlPr>
                        </m:dPr>
                        <m:e>
                          <m:r>
                            <a:rPr lang="en-US" sz="1400" i="1">
                              <a:latin typeface="Cambria Math" panose="02040503050406030204" pitchFamily="18" charset="0"/>
                            </a:rPr>
                            <m:t>𝑍</m:t>
                          </m:r>
                          <m:r>
                            <a:rPr lang="en-US" sz="1400" i="1">
                              <a:latin typeface="Cambria Math" panose="02040503050406030204" pitchFamily="18" charset="0"/>
                            </a:rPr>
                            <m:t>=2</m:t>
                          </m:r>
                        </m:e>
                      </m:d>
                      <m:d>
                        <m:dPr>
                          <m:ctrlPr>
                            <a:rPr lang="en-US" sz="1400" i="1">
                              <a:latin typeface="Cambria Math" panose="02040503050406030204" pitchFamily="18" charset="0"/>
                            </a:rPr>
                          </m:ctrlPr>
                        </m:dPr>
                        <m:e>
                          <m:sSup>
                            <m:sSupPr>
                              <m:ctrlPr>
                                <a:rPr lang="de-CH" sz="1400" i="1">
                                  <a:latin typeface="Cambria Math" panose="02040503050406030204" pitchFamily="18" charset="0"/>
                                </a:rPr>
                              </m:ctrlPr>
                            </m:sSupPr>
                            <m:e>
                              <m:r>
                                <a:rPr lang="de-CH" sz="1400" i="1">
                                  <a:latin typeface="Cambria Math" panose="02040503050406030204" pitchFamily="18" charset="0"/>
                                </a:rPr>
                                <m:t>𝜃</m:t>
                              </m:r>
                            </m:e>
                            <m:sup>
                              <m:r>
                                <a:rPr lang="de-CH" sz="1400" i="1">
                                  <a:latin typeface="Cambria Math" panose="02040503050406030204" pitchFamily="18" charset="0"/>
                                </a:rPr>
                                <m:t>(</m:t>
                              </m:r>
                              <m:r>
                                <a:rPr lang="de-CH" sz="1400" b="0" i="1" smtClean="0">
                                  <a:latin typeface="Cambria Math" panose="02040503050406030204" pitchFamily="18" charset="0"/>
                                </a:rPr>
                                <m:t>2</m:t>
                              </m:r>
                              <m:r>
                                <a:rPr lang="de-CH" sz="1400" i="1">
                                  <a:latin typeface="Cambria Math" panose="02040503050406030204" pitchFamily="18" charset="0"/>
                                </a:rPr>
                                <m:t>)</m:t>
                              </m:r>
                            </m:sup>
                          </m:sSup>
                          <m:r>
                            <a:rPr lang="en-US" sz="1400" i="1">
                              <a:latin typeface="Cambria Math" panose="02040503050406030204" pitchFamily="18" charset="0"/>
                            </a:rPr>
                            <m:t>−</m:t>
                          </m:r>
                          <m:sSup>
                            <m:sSupPr>
                              <m:ctrlPr>
                                <a:rPr lang="de-CH" sz="1400" i="1">
                                  <a:latin typeface="Cambria Math" panose="02040503050406030204" pitchFamily="18" charset="0"/>
                                </a:rPr>
                              </m:ctrlPr>
                            </m:sSupPr>
                            <m:e>
                              <m:r>
                                <a:rPr lang="de-CH" sz="1400" i="1">
                                  <a:latin typeface="Cambria Math" panose="02040503050406030204" pitchFamily="18" charset="0"/>
                                </a:rPr>
                                <m:t>𝜃</m:t>
                              </m:r>
                            </m:e>
                            <m:sup>
                              <m:r>
                                <a:rPr lang="de-CH" sz="1400" i="1">
                                  <a:latin typeface="Cambria Math" panose="02040503050406030204" pitchFamily="18" charset="0"/>
                                </a:rPr>
                                <m:t>(0)</m:t>
                              </m:r>
                            </m:sup>
                          </m:sSup>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𝐾</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𝐾</m:t>
                          </m:r>
                        </m:sub>
                      </m:sSub>
                      <m:r>
                        <a:rPr lang="en-US" sz="1400" i="1">
                          <a:latin typeface="Cambria Math" panose="02040503050406030204" pitchFamily="18" charset="0"/>
                        </a:rPr>
                        <m:t>+ </m:t>
                      </m:r>
                      <m:r>
                        <a:rPr lang="en-US" sz="1400" i="1">
                          <a:latin typeface="Cambria Math" panose="02040503050406030204" pitchFamily="18" charset="0"/>
                        </a:rPr>
                        <m:t>𝑙𝑜𝑔</m:t>
                      </m:r>
                      <m:r>
                        <a:rPr lang="en-US" sz="1400" i="1">
                          <a:latin typeface="Cambria Math" panose="02040503050406030204" pitchFamily="18" charset="0"/>
                        </a:rPr>
                        <m:t>(</m:t>
                      </m:r>
                      <m:r>
                        <a:rPr lang="en-US" sz="1400" i="1">
                          <a:latin typeface="Cambria Math" panose="02040503050406030204" pitchFamily="18" charset="0"/>
                        </a:rPr>
                        <m:t>𝑇</m:t>
                      </m:r>
                      <m:r>
                        <a:rPr lang="en-US" sz="1400" i="1">
                          <a:latin typeface="Cambria Math" panose="02040503050406030204" pitchFamily="18" charset="0"/>
                        </a:rPr>
                        <m:t>)</m:t>
                      </m:r>
                    </m:oMath>
                  </m:oMathPara>
                </a14:m>
                <a:endParaRPr lang="en-US" sz="1400" dirty="0"/>
              </a:p>
              <a:p>
                <a:endParaRPr lang="en-US" sz="1400" dirty="0"/>
              </a:p>
              <a:p>
                <a:pPr marL="285750" lvl="0" indent="-285750">
                  <a:buFont typeface="Arial" panose="020B0604020202020204" pitchFamily="34" charset="0"/>
                  <a:buChar char="•"/>
                </a:pPr>
                <a:r>
                  <a:rPr lang="de-CH" sz="1000" dirty="0"/>
                  <a:t>Y: </a:t>
                </a:r>
                <a:r>
                  <a:rPr lang="de-CH" sz="1000" dirty="0" err="1"/>
                  <a:t>number</a:t>
                </a:r>
                <a:r>
                  <a:rPr lang="de-CH" sz="1000" dirty="0"/>
                  <a:t> </a:t>
                </a:r>
                <a:r>
                  <a:rPr lang="de-CH" sz="1000" dirty="0" err="1"/>
                  <a:t>of</a:t>
                </a:r>
                <a:r>
                  <a:rPr lang="de-CH" sz="1000" dirty="0"/>
                  <a:t> </a:t>
                </a:r>
                <a:r>
                  <a:rPr lang="de-CH" sz="1000" dirty="0" err="1"/>
                  <a:t>relapses</a:t>
                </a:r>
                <a:endParaRPr lang="de-CH" sz="1000" dirty="0"/>
              </a:p>
              <a:p>
                <a:pPr marL="285750" indent="-285750">
                  <a:buFont typeface="Arial" panose="020B0604020202020204" pitchFamily="34" charset="0"/>
                  <a:buChar char="•"/>
                </a:pPr>
                <a:r>
                  <a:rPr lang="en-US" sz="1000" dirty="0"/>
                  <a:t>κ : </a:t>
                </a:r>
                <a:r>
                  <a:rPr lang="en-US" sz="1000" dirty="0" err="1"/>
                  <a:t>overdispersion</a:t>
                </a:r>
                <a:r>
                  <a:rPr lang="en-US" sz="1000" dirty="0"/>
                  <a:t> parameter of the negative binomial distribution (so that </a:t>
                </a:r>
                <a:r>
                  <a:rPr lang="en-US" sz="1000" dirty="0" err="1"/>
                  <a:t>Var</a:t>
                </a:r>
                <a:r>
                  <a:rPr lang="en-US" sz="1000" dirty="0"/>
                  <a:t>(Y) = </a:t>
                </a:r>
                <a14:m>
                  <m:oMath xmlns:m="http://schemas.openxmlformats.org/officeDocument/2006/math">
                    <m:r>
                      <a:rPr lang="en-US" sz="1000" i="1">
                        <a:latin typeface="Cambria Math" panose="02040503050406030204" pitchFamily="18" charset="0"/>
                      </a:rPr>
                      <m:t>𝜇</m:t>
                    </m:r>
                    <m:r>
                      <a:rPr lang="en-US" sz="1000" i="1">
                        <a:latin typeface="Cambria Math" panose="02040503050406030204" pitchFamily="18" charset="0"/>
                      </a:rPr>
                      <m:t>+ </m:t>
                    </m:r>
                    <m:sSup>
                      <m:sSupPr>
                        <m:ctrlPr>
                          <a:rPr lang="en-US" sz="1000" i="1">
                            <a:latin typeface="Cambria Math" panose="02040503050406030204" pitchFamily="18" charset="0"/>
                          </a:rPr>
                        </m:ctrlPr>
                      </m:sSupPr>
                      <m:e>
                        <m:r>
                          <a:rPr lang="en-US" sz="1000" i="1">
                            <a:latin typeface="Cambria Math" panose="02040503050406030204" pitchFamily="18" charset="0"/>
                          </a:rPr>
                          <m:t>𝜇</m:t>
                        </m:r>
                      </m:e>
                      <m:sup>
                        <m:r>
                          <a:rPr lang="en-US" sz="1000" i="1">
                            <a:latin typeface="Cambria Math" panose="02040503050406030204" pitchFamily="18" charset="0"/>
                          </a:rPr>
                          <m:t>2</m:t>
                        </m:r>
                      </m:sup>
                    </m:sSup>
                    <m:r>
                      <a:rPr lang="en-US" sz="1000" i="1">
                        <a:latin typeface="Cambria Math" panose="02040503050406030204" pitchFamily="18" charset="0"/>
                      </a:rPr>
                      <m:t>𝜅</m:t>
                    </m:r>
                  </m:oMath>
                </a14:m>
                <a:r>
                  <a:rPr lang="en-US" sz="1000" dirty="0"/>
                  <a:t>)</a:t>
                </a:r>
                <a:endParaRPr lang="de-CH" sz="1000" dirty="0"/>
              </a:p>
              <a:p>
                <a:pPr marL="285750" lvl="0" indent="-285750">
                  <a:buFont typeface="Arial" panose="020B0604020202020204" pitchFamily="34" charset="0"/>
                  <a:buChar char="•"/>
                </a:pPr>
                <a:r>
                  <a:rPr lang="de-CH" sz="1000" dirty="0"/>
                  <a:t>Z: </a:t>
                </a:r>
                <a:r>
                  <a:rPr lang="de-CH" sz="1000" dirty="0" err="1"/>
                  <a:t>treatment</a:t>
                </a:r>
                <a:r>
                  <a:rPr lang="de-CH" sz="1000" dirty="0"/>
                  <a:t> variable </a:t>
                </a:r>
              </a:p>
              <a:p>
                <a:pPr marL="285750" lvl="0" indent="-285750">
                  <a:buFont typeface="Arial" panose="020B0604020202020204" pitchFamily="34" charset="0"/>
                  <a:buChar char="•"/>
                </a:pPr>
                <a14:m>
                  <m:oMath xmlns:m="http://schemas.openxmlformats.org/officeDocument/2006/math">
                    <m:sSup>
                      <m:sSupPr>
                        <m:ctrlPr>
                          <a:rPr lang="de-CH" sz="1000" i="1">
                            <a:latin typeface="Cambria Math" panose="02040503050406030204" pitchFamily="18" charset="0"/>
                          </a:rPr>
                        </m:ctrlPr>
                      </m:sSupPr>
                      <m:e>
                        <m:r>
                          <a:rPr lang="de-CH" sz="1000" i="1">
                            <a:latin typeface="Cambria Math" panose="02040503050406030204" pitchFamily="18" charset="0"/>
                          </a:rPr>
                          <m:t>𝜃</m:t>
                        </m:r>
                      </m:e>
                      <m:sup>
                        <m:r>
                          <a:rPr lang="de-CH" sz="1000" i="1">
                            <a:latin typeface="Cambria Math" panose="02040503050406030204" pitchFamily="18" charset="0"/>
                          </a:rPr>
                          <m:t>(</m:t>
                        </m:r>
                        <m:r>
                          <a:rPr lang="de-CH" sz="1000" b="0" i="1" smtClean="0">
                            <a:latin typeface="Cambria Math" panose="02040503050406030204" pitchFamily="18" charset="0"/>
                          </a:rPr>
                          <m:t>0</m:t>
                        </m:r>
                        <m:r>
                          <a:rPr lang="de-CH" sz="1000" i="1">
                            <a:latin typeface="Cambria Math" panose="02040503050406030204" pitchFamily="18" charset="0"/>
                          </a:rPr>
                          <m:t>)</m:t>
                        </m:r>
                      </m:sup>
                    </m:sSup>
                  </m:oMath>
                </a14:m>
                <a:r>
                  <a:rPr lang="en-US" sz="1000" dirty="0"/>
                  <a:t>: log-ARR on </a:t>
                </a:r>
                <a:r>
                  <a:rPr lang="en-US" sz="1000" dirty="0" err="1"/>
                  <a:t>fingolimod</a:t>
                </a:r>
                <a:endParaRPr lang="en-US" sz="1000" dirty="0"/>
              </a:p>
              <a:p>
                <a:pPr marL="285750" lvl="0" indent="-285750">
                  <a:buFont typeface="Arial" panose="020B0604020202020204" pitchFamily="34" charset="0"/>
                  <a:buChar char="•"/>
                </a:pPr>
                <a14:m>
                  <m:oMath xmlns:m="http://schemas.openxmlformats.org/officeDocument/2006/math">
                    <m:sSup>
                      <m:sSupPr>
                        <m:ctrlPr>
                          <a:rPr lang="de-CH" sz="1000" i="1">
                            <a:latin typeface="Cambria Math" panose="02040503050406030204" pitchFamily="18" charset="0"/>
                          </a:rPr>
                        </m:ctrlPr>
                      </m:sSupPr>
                      <m:e>
                        <m:r>
                          <a:rPr lang="de-CH" sz="1000" i="1">
                            <a:latin typeface="Cambria Math" panose="02040503050406030204" pitchFamily="18" charset="0"/>
                          </a:rPr>
                          <m:t>𝜃</m:t>
                        </m:r>
                      </m:e>
                      <m:sup>
                        <m:r>
                          <a:rPr lang="de-CH" sz="1000" i="1">
                            <a:latin typeface="Cambria Math" panose="02040503050406030204" pitchFamily="18" charset="0"/>
                          </a:rPr>
                          <m:t>(1)</m:t>
                        </m:r>
                      </m:sup>
                    </m:sSup>
                  </m:oMath>
                </a14:m>
                <a:r>
                  <a:rPr lang="en-US" sz="1000" dirty="0"/>
                  <a:t> : log-ARR on </a:t>
                </a:r>
                <a:r>
                  <a:rPr lang="en-US" sz="1000" dirty="0" err="1"/>
                  <a:t>ofatumumab</a:t>
                </a:r>
                <a:endParaRPr lang="en-US" sz="1000" dirty="0"/>
              </a:p>
              <a:p>
                <a:pPr marL="285750" lvl="0" indent="-285750">
                  <a:buFont typeface="Arial" panose="020B0604020202020204" pitchFamily="34" charset="0"/>
                  <a:buChar char="•"/>
                </a:pPr>
                <a14:m>
                  <m:oMath xmlns:m="http://schemas.openxmlformats.org/officeDocument/2006/math">
                    <m:sSup>
                      <m:sSupPr>
                        <m:ctrlPr>
                          <a:rPr lang="de-CH" sz="1000" i="1">
                            <a:latin typeface="Cambria Math" panose="02040503050406030204" pitchFamily="18" charset="0"/>
                          </a:rPr>
                        </m:ctrlPr>
                      </m:sSupPr>
                      <m:e>
                        <m:r>
                          <a:rPr lang="de-CH" sz="1000" i="1">
                            <a:latin typeface="Cambria Math" panose="02040503050406030204" pitchFamily="18" charset="0"/>
                          </a:rPr>
                          <m:t>𝜃</m:t>
                        </m:r>
                      </m:e>
                      <m:sup>
                        <m:r>
                          <a:rPr lang="de-CH" sz="1000" i="1">
                            <a:latin typeface="Cambria Math" panose="02040503050406030204" pitchFamily="18" charset="0"/>
                          </a:rPr>
                          <m:t>(</m:t>
                        </m:r>
                        <m:r>
                          <a:rPr lang="de-CH" sz="1000" b="0" i="1" smtClean="0">
                            <a:latin typeface="Cambria Math" panose="02040503050406030204" pitchFamily="18" charset="0"/>
                          </a:rPr>
                          <m:t>2</m:t>
                        </m:r>
                        <m:r>
                          <a:rPr lang="de-CH" sz="1000" i="1">
                            <a:latin typeface="Cambria Math" panose="02040503050406030204" pitchFamily="18" charset="0"/>
                          </a:rPr>
                          <m:t>)</m:t>
                        </m:r>
                      </m:sup>
                    </m:sSup>
                  </m:oMath>
                </a14:m>
                <a:r>
                  <a:rPr lang="en-US" sz="1000" dirty="0"/>
                  <a:t> : log-ARR on </a:t>
                </a:r>
                <a:r>
                  <a:rPr lang="en-US" sz="1000" dirty="0" err="1"/>
                  <a:t>siponimod</a:t>
                </a:r>
                <a:endParaRPr lang="en-US" sz="1000" dirty="0"/>
              </a:p>
              <a:p>
                <a:pPr marL="285750" lvl="0" indent="-285750">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1</m:t>
                        </m:r>
                      </m:sub>
                    </m:sSub>
                  </m:oMath>
                </a14:m>
                <a:r>
                  <a:rPr lang="en-US" sz="1000" i="1" dirty="0"/>
                  <a:t>,...,</a:t>
                </a:r>
                <a:r>
                  <a:rPr lang="en-US" sz="1000" dirty="0"/>
                  <a:t>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𝐾</m:t>
                        </m:r>
                      </m:sub>
                    </m:sSub>
                  </m:oMath>
                </a14:m>
                <a:r>
                  <a:rPr lang="en-US" sz="1000" i="1" dirty="0"/>
                  <a:t>: </a:t>
                </a:r>
                <a:r>
                  <a:rPr lang="en-US" sz="1000" dirty="0"/>
                  <a:t>covariates</a:t>
                </a:r>
              </a:p>
              <a:p>
                <a:pPr marL="285750" lvl="0" indent="-285750">
                  <a:buFont typeface="Arial" panose="020B0604020202020204" pitchFamily="34" charset="0"/>
                  <a:buChar char="•"/>
                </a:pPr>
                <a14:m>
                  <m:oMath xmlns:m="http://schemas.openxmlformats.org/officeDocument/2006/math">
                    <m:r>
                      <a:rPr lang="en-US" sz="1000" i="1">
                        <a:latin typeface="Cambria Math" panose="02040503050406030204" pitchFamily="18" charset="0"/>
                      </a:rPr>
                      <m:t>𝑇</m:t>
                    </m:r>
                  </m:oMath>
                </a14:m>
                <a:r>
                  <a:rPr lang="en-US" sz="1000" i="1" dirty="0"/>
                  <a:t>: </a:t>
                </a:r>
                <a:r>
                  <a:rPr lang="en-US" sz="1000" dirty="0"/>
                  <a:t>time in study (offset)</a:t>
                </a:r>
                <a:endParaRPr lang="en-US" sz="1000" i="1"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73722" y="953016"/>
                <a:ext cx="7560840" cy="250895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243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CH" dirty="0"/>
              <a:t> </a:t>
            </a:r>
            <a:endParaRPr lang="en-US" dirty="0"/>
          </a:p>
        </p:txBody>
      </p:sp>
      <p:sp>
        <p:nvSpPr>
          <p:cNvPr id="5" name="Titel 4"/>
          <p:cNvSpPr>
            <a:spLocks noGrp="1"/>
          </p:cNvSpPr>
          <p:nvPr>
            <p:ph type="title"/>
          </p:nvPr>
        </p:nvSpPr>
        <p:spPr/>
        <p:txBody>
          <a:bodyPr>
            <a:normAutofit/>
          </a:bodyPr>
          <a:lstStyle/>
          <a:p>
            <a:r>
              <a:rPr lang="de-CH" dirty="0" err="1">
                <a:solidFill>
                  <a:schemeClr val="tx1"/>
                </a:solidFill>
              </a:rPr>
              <a:t>Incorporating</a:t>
            </a:r>
            <a:r>
              <a:rPr lang="de-CH" dirty="0">
                <a:solidFill>
                  <a:schemeClr val="tx1"/>
                </a:solidFill>
              </a:rPr>
              <a:t> </a:t>
            </a:r>
            <a:r>
              <a:rPr lang="de-CH" dirty="0" err="1">
                <a:solidFill>
                  <a:schemeClr val="tx1"/>
                </a:solidFill>
              </a:rPr>
              <a:t>historical</a:t>
            </a:r>
            <a:r>
              <a:rPr lang="de-CH" dirty="0">
                <a:solidFill>
                  <a:schemeClr val="tx1"/>
                </a:solidFill>
              </a:rPr>
              <a:t> </a:t>
            </a:r>
            <a:r>
              <a:rPr lang="de-CH">
                <a:solidFill>
                  <a:schemeClr val="tx1"/>
                </a:solidFill>
              </a:rPr>
              <a:t>data</a:t>
            </a:r>
            <a:endParaRPr lang="en-US" dirty="0">
              <a:solidFill>
                <a:schemeClr val="tx1"/>
              </a:solidFill>
            </a:endParaRPr>
          </a:p>
        </p:txBody>
      </p:sp>
      <p:sp>
        <p:nvSpPr>
          <p:cNvPr id="7" name="Content Placeholder 1"/>
          <p:cNvSpPr txBox="1">
            <a:spLocks/>
          </p:cNvSpPr>
          <p:nvPr/>
        </p:nvSpPr>
        <p:spPr bwMode="gray">
          <a:xfrm>
            <a:off x="1535907" y="1009650"/>
            <a:ext cx="6250804" cy="3705240"/>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Autofit/>
          </a:bodyPr>
          <a:lstStyle>
            <a:lvl1pPr marL="233363" indent="-233363" algn="l" rtl="0" eaLnBrk="1" fontAlgn="base" hangingPunct="1">
              <a:lnSpc>
                <a:spcPct val="95000"/>
              </a:lnSpc>
              <a:spcBef>
                <a:spcPct val="75000"/>
              </a:spcBef>
              <a:spcAft>
                <a:spcPct val="0"/>
              </a:spcAft>
              <a:buClr>
                <a:schemeClr val="accent1"/>
              </a:buClr>
              <a:buSzPct val="110000"/>
              <a:buFont typeface="Wingdings" pitchFamily="2" charset="2"/>
              <a:buChar char="§"/>
              <a:defRPr sz="2400">
                <a:solidFill>
                  <a:schemeClr val="accent6"/>
                </a:solidFill>
                <a:latin typeface="+mn-lt"/>
                <a:ea typeface="+mn-ea"/>
                <a:cs typeface="+mn-cs"/>
              </a:defRPr>
            </a:lvl1pPr>
            <a:lvl2pPr marL="398463" indent="-163513" algn="l" rtl="0" eaLnBrk="1" fontAlgn="base" hangingPunct="1">
              <a:lnSpc>
                <a:spcPct val="95000"/>
              </a:lnSpc>
              <a:spcBef>
                <a:spcPct val="40000"/>
              </a:spcBef>
              <a:spcAft>
                <a:spcPct val="0"/>
              </a:spcAft>
              <a:buClr>
                <a:srgbClr val="917B69"/>
              </a:buClr>
              <a:buFont typeface="Arial" charset="0"/>
              <a:buChar char="•"/>
              <a:defRPr sz="2000">
                <a:solidFill>
                  <a:schemeClr val="accent6"/>
                </a:solidFill>
                <a:latin typeface="+mn-lt"/>
              </a:defRPr>
            </a:lvl2pPr>
            <a:lvl3pPr marL="577850" indent="-177800" algn="l" rtl="0" eaLnBrk="1" fontAlgn="base" hangingPunct="1">
              <a:lnSpc>
                <a:spcPct val="95000"/>
              </a:lnSpc>
              <a:spcBef>
                <a:spcPct val="30000"/>
              </a:spcBef>
              <a:spcAft>
                <a:spcPct val="0"/>
              </a:spcAft>
              <a:buClr>
                <a:schemeClr val="tx1"/>
              </a:buClr>
              <a:buFont typeface="Arial" charset="0"/>
              <a:buChar char="-"/>
              <a:defRPr>
                <a:solidFill>
                  <a:schemeClr val="accent6"/>
                </a:solidFill>
                <a:latin typeface="+mn-lt"/>
              </a:defRPr>
            </a:lvl3pPr>
            <a:lvl4pPr marL="752475" indent="-173038" algn="l" rtl="0" eaLnBrk="1" fontAlgn="base" hangingPunct="1">
              <a:lnSpc>
                <a:spcPct val="95000"/>
              </a:lnSpc>
              <a:spcBef>
                <a:spcPct val="20000"/>
              </a:spcBef>
              <a:spcAft>
                <a:spcPct val="0"/>
              </a:spcAft>
              <a:buClr>
                <a:schemeClr val="tx1"/>
              </a:buClr>
              <a:buFont typeface="Arial" charset="0"/>
              <a:buChar char="•"/>
              <a:defRPr sz="1600">
                <a:solidFill>
                  <a:schemeClr val="accent6"/>
                </a:solidFill>
                <a:latin typeface="+mn-lt"/>
              </a:defRPr>
            </a:lvl4pPr>
            <a:lvl5pPr marL="917575" indent="-163513" algn="l" rtl="0" eaLnBrk="1" fontAlgn="base" hangingPunct="1">
              <a:spcBef>
                <a:spcPct val="20000"/>
              </a:spcBef>
              <a:spcAft>
                <a:spcPct val="0"/>
              </a:spcAft>
              <a:buChar char="»"/>
              <a:defRPr sz="1400">
                <a:solidFill>
                  <a:schemeClr val="accent6"/>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endParaRPr lang="de-CH" sz="1800" kern="0" dirty="0"/>
          </a:p>
          <a:p>
            <a:endParaRPr lang="de-CH" sz="1800" kern="0" dirty="0"/>
          </a:p>
          <a:p>
            <a:endParaRPr lang="de-CH" sz="1800" kern="0" dirty="0"/>
          </a:p>
          <a:p>
            <a:endParaRPr lang="de-CH" sz="1800" kern="0" dirty="0"/>
          </a:p>
          <a:p>
            <a:endParaRPr lang="de-CH" sz="1800" kern="0" dirty="0"/>
          </a:p>
          <a:p>
            <a:endParaRPr lang="de-CH" sz="1800" kern="0" dirty="0"/>
          </a:p>
          <a:p>
            <a:pPr marL="176213" lvl="1" indent="0">
              <a:spcBef>
                <a:spcPts val="0"/>
              </a:spcBef>
              <a:buNone/>
            </a:pPr>
            <a:endParaRPr lang="de-CH" sz="1500" dirty="0">
              <a:solidFill>
                <a:schemeClr val="tx1"/>
              </a:solidFill>
            </a:endParaRPr>
          </a:p>
          <a:p>
            <a:pPr lvl="1">
              <a:spcBef>
                <a:spcPts val="0"/>
              </a:spcBef>
            </a:pPr>
            <a:endParaRPr lang="de-CH" sz="1500" kern="0" dirty="0"/>
          </a:p>
          <a:p>
            <a:pPr marL="0" indent="0">
              <a:spcBef>
                <a:spcPts val="0"/>
              </a:spcBef>
              <a:buNone/>
            </a:pPr>
            <a:endParaRPr lang="en-US" sz="1800" kern="0" dirty="0"/>
          </a:p>
        </p:txBody>
      </p:sp>
      <p:sp>
        <p:nvSpPr>
          <p:cNvPr id="26" name="TextBox 25"/>
          <p:cNvSpPr txBox="1"/>
          <p:nvPr/>
        </p:nvSpPr>
        <p:spPr>
          <a:xfrm>
            <a:off x="738164" y="3255187"/>
            <a:ext cx="6541171" cy="553998"/>
          </a:xfrm>
          <a:prstGeom prst="rect">
            <a:avLst/>
          </a:prstGeom>
          <a:noFill/>
        </p:spPr>
        <p:txBody>
          <a:bodyPr wrap="square" rtlCol="0">
            <a:spAutoFit/>
          </a:bodyPr>
          <a:lstStyle/>
          <a:p>
            <a:r>
              <a:rPr lang="de-CH" sz="1500" i="1" dirty="0"/>
              <a:t>Simplest hierarchical model to link parameters </a:t>
            </a:r>
          </a:p>
          <a:p>
            <a:r>
              <a:rPr lang="de-CH" sz="1500" i="1" dirty="0"/>
              <a:t>     </a:t>
            </a:r>
            <a:r>
              <a:rPr lang="el-GR" sz="1500" i="1" dirty="0"/>
              <a:t>θ</a:t>
            </a:r>
            <a:r>
              <a:rPr lang="de-CH" sz="1500" i="1" baseline="-25000" dirty="0"/>
              <a:t>*</a:t>
            </a:r>
            <a:r>
              <a:rPr lang="de-CH" sz="1500" i="1" dirty="0"/>
              <a:t>, </a:t>
            </a:r>
            <a:r>
              <a:rPr lang="el-GR" sz="1500" i="1" dirty="0"/>
              <a:t>θ</a:t>
            </a:r>
            <a:r>
              <a:rPr lang="de-CH" sz="1500" i="1" baseline="-25000" dirty="0"/>
              <a:t>1</a:t>
            </a:r>
            <a:r>
              <a:rPr lang="de-CH" sz="1500" i="1" dirty="0"/>
              <a:t>, ... , </a:t>
            </a:r>
            <a:r>
              <a:rPr lang="el-GR" sz="1500" i="1" dirty="0"/>
              <a:t>θ</a:t>
            </a:r>
            <a:r>
              <a:rPr lang="de-CH" sz="1500" i="1" baseline="-25000" dirty="0"/>
              <a:t>J</a:t>
            </a:r>
            <a:r>
              <a:rPr lang="de-CH" sz="1500" i="1" dirty="0"/>
              <a:t>  |  </a:t>
            </a:r>
            <a:r>
              <a:rPr lang="el-GR" sz="1500" i="1" dirty="0"/>
              <a:t>μ</a:t>
            </a:r>
            <a:r>
              <a:rPr lang="de-CH" sz="1500" i="1" dirty="0"/>
              <a:t>,</a:t>
            </a:r>
            <a:r>
              <a:rPr lang="de-CH" sz="1500" i="1" dirty="0">
                <a:sym typeface="Symbol"/>
              </a:rPr>
              <a:t></a:t>
            </a:r>
            <a:r>
              <a:rPr lang="de-CH" sz="1500" i="1" dirty="0"/>
              <a:t>  ~   N(</a:t>
            </a:r>
            <a:r>
              <a:rPr lang="el-GR" sz="1500" i="1" dirty="0"/>
              <a:t>μ</a:t>
            </a:r>
            <a:r>
              <a:rPr lang="de-CH" sz="1500" i="1" dirty="0"/>
              <a:t>,</a:t>
            </a:r>
            <a:r>
              <a:rPr lang="de-CH" sz="1500" i="1" dirty="0">
                <a:sym typeface="Symbol"/>
              </a:rPr>
              <a:t></a:t>
            </a:r>
            <a:r>
              <a:rPr lang="de-CH" sz="1500" i="1" baseline="30000" dirty="0">
                <a:sym typeface="Symbol"/>
              </a:rPr>
              <a:t>2</a:t>
            </a:r>
            <a:r>
              <a:rPr lang="de-CH" sz="1500" i="1" dirty="0">
                <a:sym typeface="Symbol"/>
              </a:rPr>
              <a:t> </a:t>
            </a:r>
            <a:r>
              <a:rPr lang="de-CH" sz="1500" i="1" dirty="0"/>
              <a:t>)</a:t>
            </a:r>
          </a:p>
        </p:txBody>
      </p:sp>
      <p:sp>
        <p:nvSpPr>
          <p:cNvPr id="3" name="TextBox 2"/>
          <p:cNvSpPr txBox="1"/>
          <p:nvPr/>
        </p:nvSpPr>
        <p:spPr>
          <a:xfrm>
            <a:off x="5198883" y="3427404"/>
            <a:ext cx="3123284" cy="830997"/>
          </a:xfrm>
          <a:prstGeom prst="rect">
            <a:avLst/>
          </a:prstGeom>
          <a:noFill/>
        </p:spPr>
        <p:txBody>
          <a:bodyPr wrap="square" rtlCol="0">
            <a:spAutoFit/>
          </a:bodyPr>
          <a:lstStyle/>
          <a:p>
            <a:r>
              <a:rPr lang="de-CH" sz="1600" dirty="0"/>
              <a:t>Spiegelhalter et al. (2004)</a:t>
            </a:r>
          </a:p>
          <a:p>
            <a:r>
              <a:rPr lang="de-CH" sz="1600" dirty="0"/>
              <a:t>Neuenschwander et al. (2010)</a:t>
            </a:r>
          </a:p>
          <a:p>
            <a:r>
              <a:rPr lang="de-CH" sz="1600" dirty="0"/>
              <a:t>Schmidli et al. (2014) </a:t>
            </a:r>
            <a:endParaRPr lang="en-US" sz="160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25</a:t>
            </a:fld>
            <a:endParaRPr lang="en-US" noProof="0"/>
          </a:p>
        </p:txBody>
      </p:sp>
      <p:sp>
        <p:nvSpPr>
          <p:cNvPr id="35" name="Footer Placeholder 34"/>
          <p:cNvSpPr>
            <a:spLocks noGrp="1"/>
          </p:cNvSpPr>
          <p:nvPr>
            <p:ph type="ftr" sz="quarter" idx="3"/>
          </p:nvPr>
        </p:nvSpPr>
        <p:spPr/>
        <p:txBody>
          <a:bodyPr/>
          <a:lstStyle/>
          <a:p>
            <a:r>
              <a:rPr lang="en-US" noProof="0"/>
              <a:t>Public</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846" y="972167"/>
            <a:ext cx="3426205" cy="221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7" name="TextBox 36"/>
              <p:cNvSpPr txBox="1"/>
              <p:nvPr/>
            </p:nvSpPr>
            <p:spPr>
              <a:xfrm>
                <a:off x="4958461" y="1025088"/>
                <a:ext cx="3443309" cy="1125949"/>
              </a:xfrm>
              <a:prstGeom prst="rect">
                <a:avLst/>
              </a:prstGeom>
              <a:noFill/>
            </p:spPr>
            <p:txBody>
              <a:bodyPr wrap="square" rtlCol="0">
                <a:spAutoFit/>
              </a:bodyPr>
              <a:lstStyle/>
              <a:p>
                <a:r>
                  <a:rPr lang="de-CH" sz="1600" dirty="0"/>
                  <a:t>Log-ARR </a:t>
                </a:r>
                <a:r>
                  <a:rPr lang="de-CH" sz="1600" dirty="0" err="1"/>
                  <a:t>for</a:t>
                </a:r>
                <a:r>
                  <a:rPr lang="de-CH" sz="1600" dirty="0"/>
                  <a:t> </a:t>
                </a:r>
                <a:r>
                  <a:rPr lang="de-CH" sz="1600" dirty="0" err="1"/>
                  <a:t>historical</a:t>
                </a:r>
                <a:r>
                  <a:rPr lang="de-CH" sz="1600" dirty="0"/>
                  <a:t> </a:t>
                </a:r>
                <a:r>
                  <a:rPr lang="de-CH" sz="1600" dirty="0" err="1"/>
                  <a:t>studies</a:t>
                </a:r>
                <a:endParaRPr lang="de-CH" sz="1600" dirty="0"/>
              </a:p>
              <a:p>
                <a:endParaRPr lang="de-CH"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CH" sz="1600" i="1">
                              <a:latin typeface="Cambria Math" panose="02040503050406030204" pitchFamily="18" charset="0"/>
                            </a:rPr>
                          </m:ctrlPr>
                        </m:sSubPr>
                        <m:e>
                          <m:r>
                            <a:rPr lang="de-CH" sz="1600" i="1">
                              <a:latin typeface="Cambria Math" panose="02040503050406030204" pitchFamily="18" charset="0"/>
                            </a:rPr>
                            <m:t>𝑌</m:t>
                          </m:r>
                        </m:e>
                        <m:sub>
                          <m:r>
                            <a:rPr lang="de-CH" sz="1600" i="1">
                              <a:latin typeface="Cambria Math" panose="02040503050406030204" pitchFamily="18" charset="0"/>
                            </a:rPr>
                            <m:t>𝑗</m:t>
                          </m:r>
                        </m:sub>
                      </m:sSub>
                      <m:r>
                        <a:rPr lang="de-CH" sz="1600" i="1">
                          <a:latin typeface="Cambria Math" panose="02040503050406030204" pitchFamily="18" charset="0"/>
                        </a:rPr>
                        <m:t>~</m:t>
                      </m:r>
                      <m:r>
                        <a:rPr lang="de-CH" sz="1600" i="1">
                          <a:latin typeface="Cambria Math" panose="02040503050406030204" pitchFamily="18" charset="0"/>
                        </a:rPr>
                        <m:t>𝑁</m:t>
                      </m:r>
                      <m:d>
                        <m:dPr>
                          <m:ctrlPr>
                            <a:rPr lang="de-CH" sz="1600" i="1">
                              <a:latin typeface="Cambria Math" panose="02040503050406030204" pitchFamily="18" charset="0"/>
                            </a:rPr>
                          </m:ctrlPr>
                        </m:dPr>
                        <m:e>
                          <m:sSub>
                            <m:sSubPr>
                              <m:ctrlPr>
                                <a:rPr lang="de-CH" sz="1600" i="1">
                                  <a:latin typeface="Cambria Math" panose="02040503050406030204" pitchFamily="18" charset="0"/>
                                </a:rPr>
                              </m:ctrlPr>
                            </m:sSubPr>
                            <m:e>
                              <m:r>
                                <a:rPr lang="de-CH" sz="1600" i="1">
                                  <a:latin typeface="Cambria Math" panose="02040503050406030204" pitchFamily="18" charset="0"/>
                                </a:rPr>
                                <m:t>𝜃</m:t>
                              </m:r>
                            </m:e>
                            <m:sub>
                              <m:r>
                                <a:rPr lang="de-CH" sz="1600" i="1">
                                  <a:latin typeface="Cambria Math" panose="02040503050406030204" pitchFamily="18" charset="0"/>
                                </a:rPr>
                                <m:t>𝑗</m:t>
                              </m:r>
                            </m:sub>
                          </m:sSub>
                          <m:r>
                            <a:rPr lang="de-CH" sz="1600" i="1">
                              <a:latin typeface="Cambria Math" panose="02040503050406030204" pitchFamily="18" charset="0"/>
                            </a:rPr>
                            <m:t>, </m:t>
                          </m:r>
                          <m:sSubSup>
                            <m:sSubSupPr>
                              <m:ctrlPr>
                                <a:rPr lang="de-CH" sz="1600" i="1">
                                  <a:latin typeface="Cambria Math" panose="02040503050406030204" pitchFamily="18" charset="0"/>
                                </a:rPr>
                              </m:ctrlPr>
                            </m:sSubSupPr>
                            <m:e>
                              <m:r>
                                <m:rPr>
                                  <m:sty m:val="p"/>
                                </m:rPr>
                                <a:rPr lang="de-CH" sz="1600">
                                  <a:latin typeface="Cambria Math" panose="02040503050406030204" pitchFamily="18" charset="0"/>
                                </a:rPr>
                                <m:t>SE</m:t>
                              </m:r>
                            </m:e>
                            <m:sub>
                              <m:r>
                                <m:rPr>
                                  <m:sty m:val="p"/>
                                </m:rPr>
                                <a:rPr lang="de-CH" sz="1600">
                                  <a:latin typeface="Cambria Math" panose="02040503050406030204" pitchFamily="18" charset="0"/>
                                </a:rPr>
                                <m:t>j</m:t>
                              </m:r>
                            </m:sub>
                            <m:sup>
                              <m:r>
                                <a:rPr lang="de-CH" sz="1600">
                                  <a:latin typeface="Cambria Math" panose="02040503050406030204" pitchFamily="18" charset="0"/>
                                </a:rPr>
                                <m:t>2</m:t>
                              </m:r>
                            </m:sup>
                          </m:sSubSup>
                        </m:e>
                      </m:d>
                    </m:oMath>
                  </m:oMathPara>
                </a14:m>
                <a:endParaRPr lang="de-CH" sz="1600" dirty="0"/>
              </a:p>
              <a:p>
                <a:endParaRPr lang="de-CH"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958461" y="1025088"/>
                <a:ext cx="3443309" cy="1125949"/>
              </a:xfrm>
              <a:prstGeom prst="rect">
                <a:avLst/>
              </a:prstGeom>
              <a:blipFill>
                <a:blip r:embed="rId3"/>
                <a:stretch>
                  <a:fillRect l="-885" t="-1622"/>
                </a:stretch>
              </a:blipFill>
            </p:spPr>
            <p:txBody>
              <a:bodyPr/>
              <a:lstStyle/>
              <a:p>
                <a:r>
                  <a:rPr lang="en-US">
                    <a:noFill/>
                  </a:rPr>
                  <a:t> </a:t>
                </a:r>
              </a:p>
            </p:txBody>
          </p:sp>
        </mc:Fallback>
      </mc:AlternateContent>
      <p:sp>
        <p:nvSpPr>
          <p:cNvPr id="13" name="TextBox 12"/>
          <p:cNvSpPr txBox="1"/>
          <p:nvPr/>
        </p:nvSpPr>
        <p:spPr>
          <a:xfrm>
            <a:off x="940474" y="3882087"/>
            <a:ext cx="3460666" cy="553998"/>
          </a:xfrm>
          <a:prstGeom prst="rect">
            <a:avLst/>
          </a:prstGeom>
          <a:noFill/>
        </p:spPr>
        <p:txBody>
          <a:bodyPr wrap="square" rtlCol="0">
            <a:spAutoFit/>
          </a:bodyPr>
          <a:lstStyle/>
          <a:p>
            <a:r>
              <a:rPr lang="de-CH" sz="1500" i="1" dirty="0"/>
              <a:t>Mean </a:t>
            </a:r>
            <a:r>
              <a:rPr lang="el-GR" sz="1500" i="1" dirty="0"/>
              <a:t>μ</a:t>
            </a:r>
            <a:endParaRPr lang="de-CH" sz="1500" i="1" dirty="0"/>
          </a:p>
          <a:p>
            <a:r>
              <a:rPr lang="de-CH" sz="1500" i="1" dirty="0"/>
              <a:t>Between-trial standard deviation </a:t>
            </a:r>
            <a:r>
              <a:rPr lang="de-CH" sz="1500" i="1" dirty="0">
                <a:sym typeface="Symbol"/>
              </a:rPr>
              <a:t></a:t>
            </a:r>
            <a:r>
              <a:rPr lang="de-CH" sz="1500" i="1" dirty="0"/>
              <a:t>   </a:t>
            </a:r>
          </a:p>
        </p:txBody>
      </p:sp>
      <mc:AlternateContent xmlns:mc="http://schemas.openxmlformats.org/markup-compatibility/2006" xmlns:a14="http://schemas.microsoft.com/office/drawing/2010/main">
        <mc:Choice Requires="a14">
          <p:sp>
            <p:nvSpPr>
              <p:cNvPr id="14" name="TextBox 13"/>
              <p:cNvSpPr txBox="1"/>
              <p:nvPr/>
            </p:nvSpPr>
            <p:spPr>
              <a:xfrm>
                <a:off x="4984109" y="2163998"/>
                <a:ext cx="3443309" cy="1077218"/>
              </a:xfrm>
              <a:prstGeom prst="rect">
                <a:avLst/>
              </a:prstGeom>
              <a:noFill/>
            </p:spPr>
            <p:txBody>
              <a:bodyPr wrap="square" rtlCol="0">
                <a:spAutoFit/>
              </a:bodyPr>
              <a:lstStyle/>
              <a:p>
                <a:r>
                  <a:rPr lang="de-CH" sz="1600" dirty="0"/>
                  <a:t>Log-ARR </a:t>
                </a:r>
                <a:r>
                  <a:rPr lang="de-CH" sz="1600" dirty="0" err="1"/>
                  <a:t>for</a:t>
                </a:r>
                <a:r>
                  <a:rPr lang="de-CH" sz="1600" dirty="0"/>
                  <a:t> </a:t>
                </a:r>
                <a:r>
                  <a:rPr lang="de-CH" sz="1600" dirty="0" err="1"/>
                  <a:t>new</a:t>
                </a:r>
                <a:r>
                  <a:rPr lang="de-CH" sz="1600" dirty="0"/>
                  <a:t> </a:t>
                </a:r>
                <a:r>
                  <a:rPr lang="de-CH" sz="1600" dirty="0" err="1"/>
                  <a:t>pediatric</a:t>
                </a:r>
                <a:r>
                  <a:rPr lang="de-CH" sz="1600" dirty="0"/>
                  <a:t> </a:t>
                </a:r>
                <a:r>
                  <a:rPr lang="de-CH" sz="1600" dirty="0" err="1"/>
                  <a:t>study</a:t>
                </a:r>
                <a:endParaRPr lang="de-CH" sz="1600" dirty="0"/>
              </a:p>
              <a:p>
                <a:endParaRPr lang="de-CH"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CH" sz="1600" b="0" i="1" smtClean="0">
                              <a:latin typeface="Cambria Math" panose="02040503050406030204" pitchFamily="18" charset="0"/>
                            </a:rPr>
                          </m:ctrlPr>
                        </m:sSubPr>
                        <m:e>
                          <m:r>
                            <a:rPr lang="de-CH" sz="1600" b="0" i="1" smtClean="0">
                              <a:latin typeface="Cambria Math" panose="02040503050406030204" pitchFamily="18" charset="0"/>
                            </a:rPr>
                            <m:t>𝑌</m:t>
                          </m:r>
                        </m:e>
                        <m:sub>
                          <m:r>
                            <a:rPr lang="de-CH" sz="1600" b="0" i="1" smtClean="0">
                              <a:latin typeface="Cambria Math" panose="02040503050406030204" pitchFamily="18" charset="0"/>
                            </a:rPr>
                            <m:t>∗</m:t>
                          </m:r>
                        </m:sub>
                      </m:sSub>
                      <m:r>
                        <a:rPr lang="de-CH" sz="1600" i="1">
                          <a:latin typeface="Cambria Math" panose="02040503050406030204" pitchFamily="18" charset="0"/>
                        </a:rPr>
                        <m:t>~</m:t>
                      </m:r>
                      <m:r>
                        <a:rPr lang="de-CH" sz="1600" i="1">
                          <a:latin typeface="Cambria Math" panose="02040503050406030204" pitchFamily="18" charset="0"/>
                        </a:rPr>
                        <m:t>𝑁</m:t>
                      </m:r>
                      <m:d>
                        <m:dPr>
                          <m:ctrlPr>
                            <a:rPr lang="de-CH" sz="1600" i="1">
                              <a:latin typeface="Cambria Math" panose="02040503050406030204" pitchFamily="18" charset="0"/>
                            </a:rPr>
                          </m:ctrlPr>
                        </m:dPr>
                        <m:e>
                          <m:sSub>
                            <m:sSubPr>
                              <m:ctrlPr>
                                <a:rPr lang="de-CH" sz="1600" i="1">
                                  <a:latin typeface="Cambria Math" panose="02040503050406030204" pitchFamily="18" charset="0"/>
                                </a:rPr>
                              </m:ctrlPr>
                            </m:sSubPr>
                            <m:e>
                              <m:r>
                                <a:rPr lang="de-CH" sz="1600" i="1">
                                  <a:latin typeface="Cambria Math" panose="02040503050406030204" pitchFamily="18" charset="0"/>
                                </a:rPr>
                                <m:t>𝜃</m:t>
                              </m:r>
                            </m:e>
                            <m:sub>
                              <m:r>
                                <a:rPr lang="de-CH" sz="1600" b="0" i="1" smtClean="0">
                                  <a:latin typeface="Cambria Math" panose="02040503050406030204" pitchFamily="18" charset="0"/>
                                </a:rPr>
                                <m:t>∗</m:t>
                              </m:r>
                            </m:sub>
                          </m:sSub>
                          <m:r>
                            <a:rPr lang="de-CH" sz="1600" i="1">
                              <a:latin typeface="Cambria Math" panose="02040503050406030204" pitchFamily="18" charset="0"/>
                            </a:rPr>
                            <m:t>, </m:t>
                          </m:r>
                          <m:sSubSup>
                            <m:sSubSupPr>
                              <m:ctrlPr>
                                <a:rPr lang="de-CH" sz="1600" i="1">
                                  <a:latin typeface="Cambria Math" panose="02040503050406030204" pitchFamily="18" charset="0"/>
                                </a:rPr>
                              </m:ctrlPr>
                            </m:sSubSupPr>
                            <m:e>
                              <m:r>
                                <m:rPr>
                                  <m:sty m:val="p"/>
                                </m:rPr>
                                <a:rPr lang="de-CH" sz="1600">
                                  <a:latin typeface="Cambria Math" panose="02040503050406030204" pitchFamily="18" charset="0"/>
                                </a:rPr>
                                <m:t>SE</m:t>
                              </m:r>
                            </m:e>
                            <m:sub>
                              <m:r>
                                <a:rPr lang="de-CH" sz="1600" b="0" i="0" smtClean="0">
                                  <a:latin typeface="Cambria Math" panose="02040503050406030204" pitchFamily="18" charset="0"/>
                                </a:rPr>
                                <m:t>∗</m:t>
                              </m:r>
                            </m:sub>
                            <m:sup>
                              <m:r>
                                <a:rPr lang="de-CH" sz="1600">
                                  <a:latin typeface="Cambria Math" panose="02040503050406030204" pitchFamily="18" charset="0"/>
                                </a:rPr>
                                <m:t>2</m:t>
                              </m:r>
                            </m:sup>
                          </m:sSubSup>
                        </m:e>
                      </m:d>
                    </m:oMath>
                  </m:oMathPara>
                </a14:m>
                <a:endParaRPr lang="de-CH" sz="1600" dirty="0"/>
              </a:p>
              <a:p>
                <a:endParaRPr lang="de-CH"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984109" y="2163998"/>
                <a:ext cx="3443309" cy="1077218"/>
              </a:xfrm>
              <a:prstGeom prst="rect">
                <a:avLst/>
              </a:prstGeom>
              <a:blipFill>
                <a:blip r:embed="rId4"/>
                <a:stretch>
                  <a:fillRect l="-1064" t="-1695"/>
                </a:stretch>
              </a:blipFill>
            </p:spPr>
            <p:txBody>
              <a:bodyPr/>
              <a:lstStyle/>
              <a:p>
                <a:r>
                  <a:rPr lang="en-US">
                    <a:noFill/>
                  </a:rPr>
                  <a:t> </a:t>
                </a:r>
              </a:p>
            </p:txBody>
          </p:sp>
        </mc:Fallback>
      </mc:AlternateContent>
    </p:spTree>
    <p:extLst>
      <p:ext uri="{BB962C8B-B14F-4D97-AF65-F5344CB8AC3E}">
        <p14:creationId xmlns:p14="http://schemas.microsoft.com/office/powerpoint/2010/main" val="18630218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Protecting</a:t>
            </a:r>
            <a:r>
              <a:rPr lang="de-CH" dirty="0"/>
              <a:t> </a:t>
            </a:r>
            <a:r>
              <a:rPr lang="de-CH" dirty="0" err="1"/>
              <a:t>against</a:t>
            </a:r>
            <a:r>
              <a:rPr lang="de-CH" dirty="0"/>
              <a:t> </a:t>
            </a:r>
            <a:r>
              <a:rPr lang="de-CH" dirty="0" err="1"/>
              <a:t>prior-data</a:t>
            </a:r>
            <a:r>
              <a:rPr lang="de-CH" dirty="0"/>
              <a:t> </a:t>
            </a:r>
            <a:r>
              <a:rPr lang="de-CH" dirty="0" err="1"/>
              <a:t>conflicts</a:t>
            </a:r>
            <a:endParaRPr lang="en-US" dirty="0"/>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26</a:t>
            </a:fld>
            <a:endParaRPr lang="uk-UA"/>
          </a:p>
        </p:txBody>
      </p:sp>
      <p:sp>
        <p:nvSpPr>
          <p:cNvPr id="6" name="Content Placeholder 2"/>
          <p:cNvSpPr>
            <a:spLocks noGrp="1"/>
          </p:cNvSpPr>
          <p:nvPr>
            <p:ph idx="1"/>
          </p:nvPr>
        </p:nvSpPr>
        <p:spPr>
          <a:xfrm>
            <a:off x="457200" y="1059583"/>
            <a:ext cx="8229600" cy="3240359"/>
          </a:xfrm>
        </p:spPr>
        <p:txBody>
          <a:bodyPr>
            <a:normAutofit fontScale="92500" lnSpcReduction="10000"/>
          </a:bodyPr>
          <a:lstStyle/>
          <a:p>
            <a:pPr>
              <a:spcBef>
                <a:spcPts val="0"/>
              </a:spcBef>
              <a:spcAft>
                <a:spcPts val="1200"/>
              </a:spcAft>
            </a:pPr>
            <a:r>
              <a:rPr lang="de-CH" dirty="0">
                <a:ea typeface="Arial" charset="0"/>
                <a:cs typeface="Arial" charset="0"/>
              </a:rPr>
              <a:t>Extrapolation </a:t>
            </a:r>
            <a:r>
              <a:rPr lang="de-CH" dirty="0" err="1">
                <a:ea typeface="Arial" charset="0"/>
                <a:cs typeface="Arial" charset="0"/>
              </a:rPr>
              <a:t>from</a:t>
            </a:r>
            <a:r>
              <a:rPr lang="de-CH" dirty="0">
                <a:ea typeface="Arial" charset="0"/>
                <a:cs typeface="Arial" charset="0"/>
              </a:rPr>
              <a:t> </a:t>
            </a:r>
            <a:r>
              <a:rPr lang="de-CH" dirty="0" err="1">
                <a:ea typeface="Arial" charset="0"/>
                <a:cs typeface="Arial" charset="0"/>
              </a:rPr>
              <a:t>adults</a:t>
            </a:r>
            <a:r>
              <a:rPr lang="de-CH" dirty="0">
                <a:ea typeface="Arial" charset="0"/>
                <a:cs typeface="Arial" charset="0"/>
              </a:rPr>
              <a:t> </a:t>
            </a:r>
            <a:r>
              <a:rPr lang="de-CH" dirty="0" err="1">
                <a:ea typeface="Arial" charset="0"/>
                <a:cs typeface="Arial" charset="0"/>
              </a:rPr>
              <a:t>accurate</a:t>
            </a:r>
            <a:r>
              <a:rPr lang="de-CH" dirty="0">
                <a:ea typeface="Arial" charset="0"/>
                <a:cs typeface="Arial" charset="0"/>
              </a:rPr>
              <a:t> </a:t>
            </a:r>
            <a:r>
              <a:rPr lang="de-CH" dirty="0" err="1">
                <a:ea typeface="Arial" charset="0"/>
                <a:cs typeface="Arial" charset="0"/>
              </a:rPr>
              <a:t>and</a:t>
            </a:r>
            <a:r>
              <a:rPr lang="de-CH" dirty="0">
                <a:ea typeface="Arial" charset="0"/>
                <a:cs typeface="Arial" charset="0"/>
              </a:rPr>
              <a:t> </a:t>
            </a:r>
            <a:r>
              <a:rPr lang="de-CH" dirty="0" err="1">
                <a:ea typeface="Arial" charset="0"/>
                <a:cs typeface="Arial" charset="0"/>
              </a:rPr>
              <a:t>consistent</a:t>
            </a:r>
            <a:r>
              <a:rPr lang="de-CH" dirty="0">
                <a:ea typeface="Arial" charset="0"/>
                <a:cs typeface="Arial" charset="0"/>
              </a:rPr>
              <a:t>, </a:t>
            </a:r>
            <a:r>
              <a:rPr lang="de-CH" dirty="0" err="1">
                <a:ea typeface="Arial" charset="0"/>
                <a:cs typeface="Arial" charset="0"/>
              </a:rPr>
              <a:t>however</a:t>
            </a:r>
            <a:r>
              <a:rPr lang="de-CH" dirty="0">
                <a:ea typeface="Arial" charset="0"/>
                <a:cs typeface="Arial" charset="0"/>
              </a:rPr>
              <a:t> </a:t>
            </a:r>
            <a:r>
              <a:rPr lang="de-CH" b="1" dirty="0">
                <a:ea typeface="Arial" charset="0"/>
                <a:cs typeface="Arial" charset="0"/>
              </a:rPr>
              <a:t>limited </a:t>
            </a:r>
            <a:r>
              <a:rPr lang="de-CH" b="1" dirty="0" err="1">
                <a:ea typeface="Arial" charset="0"/>
                <a:cs typeface="Arial" charset="0"/>
              </a:rPr>
              <a:t>data</a:t>
            </a:r>
            <a:r>
              <a:rPr lang="de-CH" b="1" dirty="0">
                <a:ea typeface="Arial" charset="0"/>
                <a:cs typeface="Arial" charset="0"/>
              </a:rPr>
              <a:t> </a:t>
            </a:r>
            <a:r>
              <a:rPr lang="de-CH" b="1" dirty="0" err="1">
                <a:ea typeface="Arial" charset="0"/>
                <a:cs typeface="Arial" charset="0"/>
              </a:rPr>
              <a:t>from</a:t>
            </a:r>
            <a:r>
              <a:rPr lang="de-CH" b="1" dirty="0">
                <a:ea typeface="Arial" charset="0"/>
                <a:cs typeface="Arial" charset="0"/>
              </a:rPr>
              <a:t> </a:t>
            </a:r>
            <a:r>
              <a:rPr lang="de-CH" b="1" dirty="0" err="1">
                <a:ea typeface="Arial" charset="0"/>
                <a:cs typeface="Arial" charset="0"/>
              </a:rPr>
              <a:t>pediatric</a:t>
            </a:r>
            <a:r>
              <a:rPr lang="de-CH" b="1" dirty="0">
                <a:ea typeface="Arial" charset="0"/>
                <a:cs typeface="Arial" charset="0"/>
              </a:rPr>
              <a:t> </a:t>
            </a:r>
            <a:r>
              <a:rPr lang="de-CH" b="1" dirty="0" err="1">
                <a:ea typeface="Arial" charset="0"/>
                <a:cs typeface="Arial" charset="0"/>
              </a:rPr>
              <a:t>trials</a:t>
            </a:r>
            <a:r>
              <a:rPr lang="de-CH" b="1" dirty="0">
                <a:ea typeface="Arial" charset="0"/>
                <a:cs typeface="Arial" charset="0"/>
              </a:rPr>
              <a:t> </a:t>
            </a:r>
            <a:r>
              <a:rPr lang="de-CH" b="1" dirty="0" err="1">
                <a:ea typeface="Arial" charset="0"/>
                <a:cs typeface="Arial" charset="0"/>
              </a:rPr>
              <a:t>available</a:t>
            </a:r>
            <a:r>
              <a:rPr lang="de-CH" dirty="0">
                <a:ea typeface="Arial" charset="0"/>
                <a:cs typeface="Arial" charset="0"/>
              </a:rPr>
              <a:t> (in </a:t>
            </a:r>
            <a:r>
              <a:rPr lang="de-CH" dirty="0" err="1">
                <a:ea typeface="Arial" charset="0"/>
                <a:cs typeface="Arial" charset="0"/>
              </a:rPr>
              <a:t>particular</a:t>
            </a:r>
            <a:r>
              <a:rPr lang="de-CH" dirty="0">
                <a:ea typeface="Arial" charset="0"/>
                <a:cs typeface="Arial" charset="0"/>
              </a:rPr>
              <a:t> </a:t>
            </a:r>
            <a:r>
              <a:rPr lang="de-CH" dirty="0" err="1">
                <a:ea typeface="Arial" charset="0"/>
                <a:cs typeface="Arial" charset="0"/>
              </a:rPr>
              <a:t>none</a:t>
            </a:r>
            <a:r>
              <a:rPr lang="de-CH" dirty="0">
                <a:ea typeface="Arial" charset="0"/>
                <a:cs typeface="Arial" charset="0"/>
              </a:rPr>
              <a:t> </a:t>
            </a:r>
            <a:r>
              <a:rPr lang="de-CH" dirty="0" err="1">
                <a:ea typeface="Arial" charset="0"/>
                <a:cs typeface="Arial" charset="0"/>
              </a:rPr>
              <a:t>for</a:t>
            </a:r>
            <a:r>
              <a:rPr lang="de-CH" dirty="0">
                <a:ea typeface="Arial" charset="0"/>
                <a:cs typeface="Arial" charset="0"/>
              </a:rPr>
              <a:t> </a:t>
            </a:r>
            <a:r>
              <a:rPr lang="de-CH" dirty="0" err="1">
                <a:ea typeface="Arial" charset="0"/>
                <a:cs typeface="Arial" charset="0"/>
              </a:rPr>
              <a:t>ofatumumab</a:t>
            </a:r>
            <a:r>
              <a:rPr lang="de-CH" dirty="0">
                <a:ea typeface="Arial" charset="0"/>
                <a:cs typeface="Arial" charset="0"/>
              </a:rPr>
              <a:t> </a:t>
            </a:r>
            <a:r>
              <a:rPr lang="de-CH" dirty="0" err="1">
                <a:ea typeface="Arial" charset="0"/>
                <a:cs typeface="Arial" charset="0"/>
              </a:rPr>
              <a:t>and</a:t>
            </a:r>
            <a:r>
              <a:rPr lang="de-CH" dirty="0">
                <a:ea typeface="Arial" charset="0"/>
                <a:cs typeface="Arial" charset="0"/>
              </a:rPr>
              <a:t> </a:t>
            </a:r>
            <a:r>
              <a:rPr lang="de-CH" dirty="0" err="1">
                <a:ea typeface="Arial" charset="0"/>
                <a:cs typeface="Arial" charset="0"/>
              </a:rPr>
              <a:t>siponimod</a:t>
            </a:r>
            <a:r>
              <a:rPr lang="de-CH" dirty="0">
                <a:ea typeface="Arial" charset="0"/>
                <a:cs typeface="Arial" charset="0"/>
              </a:rPr>
              <a:t>)</a:t>
            </a:r>
            <a:endParaRPr lang="en-US" dirty="0">
              <a:ea typeface="Arial" charset="0"/>
              <a:cs typeface="Arial" charset="0"/>
            </a:endParaRPr>
          </a:p>
          <a:p>
            <a:pPr>
              <a:spcBef>
                <a:spcPts val="0"/>
              </a:spcBef>
            </a:pPr>
            <a:r>
              <a:rPr lang="de-CH" dirty="0" err="1">
                <a:ea typeface="Arial" charset="0"/>
                <a:cs typeface="Arial" charset="0"/>
              </a:rPr>
              <a:t>Exchangeability</a:t>
            </a:r>
            <a:r>
              <a:rPr lang="de-CH" dirty="0">
                <a:ea typeface="Arial" charset="0"/>
                <a:cs typeface="Arial" charset="0"/>
              </a:rPr>
              <a:t> </a:t>
            </a:r>
            <a:r>
              <a:rPr lang="de-CH" dirty="0" err="1">
                <a:ea typeface="Arial" charset="0"/>
                <a:cs typeface="Arial" charset="0"/>
              </a:rPr>
              <a:t>assumption</a:t>
            </a:r>
            <a:r>
              <a:rPr lang="de-CH" dirty="0">
                <a:ea typeface="Arial" charset="0"/>
                <a:cs typeface="Arial" charset="0"/>
              </a:rPr>
              <a:t> </a:t>
            </a:r>
            <a:r>
              <a:rPr lang="de-CH" dirty="0" err="1">
                <a:ea typeface="Arial" charset="0"/>
                <a:cs typeface="Arial" charset="0"/>
              </a:rPr>
              <a:t>can</a:t>
            </a:r>
            <a:r>
              <a:rPr lang="de-CH" dirty="0">
                <a:ea typeface="Arial" charset="0"/>
                <a:cs typeface="Arial" charset="0"/>
              </a:rPr>
              <a:t> </a:t>
            </a:r>
            <a:r>
              <a:rPr lang="de-CH" dirty="0" err="1">
                <a:ea typeface="Arial" charset="0"/>
                <a:cs typeface="Arial" charset="0"/>
              </a:rPr>
              <a:t>be</a:t>
            </a:r>
            <a:r>
              <a:rPr lang="de-CH" dirty="0">
                <a:ea typeface="Arial" charset="0"/>
                <a:cs typeface="Arial" charset="0"/>
              </a:rPr>
              <a:t> relaxed </a:t>
            </a:r>
            <a:r>
              <a:rPr lang="de-CH" b="1" dirty="0" err="1">
                <a:ea typeface="Arial" charset="0"/>
                <a:cs typeface="Arial" charset="0"/>
              </a:rPr>
              <a:t>by</a:t>
            </a:r>
            <a:r>
              <a:rPr lang="de-CH" b="1" dirty="0">
                <a:ea typeface="Arial" charset="0"/>
                <a:cs typeface="Arial" charset="0"/>
              </a:rPr>
              <a:t> </a:t>
            </a:r>
            <a:r>
              <a:rPr lang="de-CH" b="1" dirty="0" err="1">
                <a:ea typeface="Arial" charset="0"/>
                <a:cs typeface="Arial" charset="0"/>
              </a:rPr>
              <a:t>adding</a:t>
            </a:r>
            <a:r>
              <a:rPr lang="de-CH" b="1" dirty="0">
                <a:ea typeface="Arial" charset="0"/>
                <a:cs typeface="Arial" charset="0"/>
              </a:rPr>
              <a:t> </a:t>
            </a:r>
            <a:r>
              <a:rPr lang="de-CH" b="1" dirty="0" err="1">
                <a:ea typeface="Arial" charset="0"/>
                <a:cs typeface="Arial" charset="0"/>
              </a:rPr>
              <a:t>vague</a:t>
            </a:r>
            <a:r>
              <a:rPr lang="de-CH" b="1" dirty="0">
                <a:ea typeface="Arial" charset="0"/>
                <a:cs typeface="Arial" charset="0"/>
              </a:rPr>
              <a:t>, </a:t>
            </a:r>
            <a:r>
              <a:rPr lang="de-CH" b="1" dirty="0" err="1">
                <a:ea typeface="Arial" charset="0"/>
                <a:cs typeface="Arial" charset="0"/>
              </a:rPr>
              <a:t>weakly</a:t>
            </a:r>
            <a:r>
              <a:rPr lang="de-CH" b="1" dirty="0">
                <a:ea typeface="Arial" charset="0"/>
                <a:cs typeface="Arial" charset="0"/>
              </a:rPr>
              <a:t>-informative </a:t>
            </a:r>
            <a:r>
              <a:rPr lang="de-CH" b="1" dirty="0" err="1">
                <a:ea typeface="Arial" charset="0"/>
                <a:cs typeface="Arial" charset="0"/>
              </a:rPr>
              <a:t>components</a:t>
            </a:r>
            <a:r>
              <a:rPr lang="de-CH" b="1" dirty="0">
                <a:ea typeface="Arial" charset="0"/>
                <a:cs typeface="Arial" charset="0"/>
              </a:rPr>
              <a:t> </a:t>
            </a:r>
            <a:r>
              <a:rPr lang="de-CH" b="1" dirty="0" err="1">
                <a:ea typeface="Arial" charset="0"/>
                <a:cs typeface="Arial" charset="0"/>
              </a:rPr>
              <a:t>to</a:t>
            </a:r>
            <a:r>
              <a:rPr lang="de-CH" b="1" dirty="0">
                <a:ea typeface="Arial" charset="0"/>
                <a:cs typeface="Arial" charset="0"/>
              </a:rPr>
              <a:t> </a:t>
            </a:r>
            <a:r>
              <a:rPr lang="de-CH" b="1" dirty="0" err="1">
                <a:ea typeface="Arial" charset="0"/>
                <a:cs typeface="Arial" charset="0"/>
              </a:rPr>
              <a:t>the</a:t>
            </a:r>
            <a:r>
              <a:rPr lang="de-CH" b="1" dirty="0">
                <a:ea typeface="Arial" charset="0"/>
                <a:cs typeface="Arial" charset="0"/>
              </a:rPr>
              <a:t> MAP mixture</a:t>
            </a:r>
            <a:r>
              <a:rPr lang="de-CH" kern="0" baseline="30000" dirty="0"/>
              <a:t>1</a:t>
            </a:r>
            <a:r>
              <a:rPr lang="de-CH" b="1" dirty="0">
                <a:ea typeface="Arial" charset="0"/>
                <a:cs typeface="Arial" charset="0"/>
              </a:rPr>
              <a:t>  </a:t>
            </a:r>
            <a:r>
              <a:rPr lang="de-CH" dirty="0">
                <a:ea typeface="Arial" charset="0"/>
                <a:cs typeface="Arial" charset="0"/>
              </a:rPr>
              <a:t>:</a:t>
            </a:r>
          </a:p>
          <a:p>
            <a:pPr marL="0" indent="0">
              <a:spcBef>
                <a:spcPts val="0"/>
              </a:spcBef>
              <a:buNone/>
            </a:pPr>
            <a:endParaRPr lang="de-CH" dirty="0">
              <a:ea typeface="Arial" charset="0"/>
              <a:cs typeface="Arial" charset="0"/>
            </a:endParaRPr>
          </a:p>
          <a:p>
            <a:pPr marL="0" indent="0" algn="ctr">
              <a:spcBef>
                <a:spcPts val="0"/>
              </a:spcBef>
              <a:buNone/>
            </a:pPr>
            <a:r>
              <a:rPr lang="en-US" dirty="0">
                <a:ea typeface="Arial" charset="0"/>
                <a:cs typeface="Arial" charset="0"/>
              </a:rPr>
              <a:t> </a:t>
            </a:r>
            <a:r>
              <a:rPr lang="en-US" dirty="0" err="1">
                <a:ea typeface="Arial" charset="0"/>
                <a:cs typeface="Arial" charset="0"/>
              </a:rPr>
              <a:t>p</a:t>
            </a:r>
            <a:r>
              <a:rPr lang="en-US" baseline="-25000" dirty="0" err="1">
                <a:ea typeface="Arial" charset="0"/>
                <a:cs typeface="Arial" charset="0"/>
              </a:rPr>
              <a:t>Robust</a:t>
            </a:r>
            <a:r>
              <a:rPr lang="en-US" dirty="0">
                <a:ea typeface="Arial" charset="0"/>
                <a:cs typeface="Arial" charset="0"/>
              </a:rPr>
              <a:t>(</a:t>
            </a:r>
            <a:r>
              <a:rPr lang="el-GR" dirty="0">
                <a:ea typeface="Arial" charset="0"/>
                <a:cs typeface="Arial" charset="0"/>
              </a:rPr>
              <a:t>θ</a:t>
            </a:r>
            <a:r>
              <a:rPr lang="el-GR" baseline="-25000" dirty="0">
                <a:ea typeface="Arial" charset="0"/>
                <a:cs typeface="Arial" charset="0"/>
              </a:rPr>
              <a:t>*</a:t>
            </a:r>
            <a:r>
              <a:rPr lang="el-GR" dirty="0">
                <a:ea typeface="Arial" charset="0"/>
                <a:cs typeface="Arial" charset="0"/>
              </a:rPr>
              <a:t>) = (1-ε) </a:t>
            </a:r>
            <a:r>
              <a:rPr lang="en-US" dirty="0" err="1">
                <a:ea typeface="Arial" charset="0"/>
                <a:cs typeface="Arial" charset="0"/>
              </a:rPr>
              <a:t>p</a:t>
            </a:r>
            <a:r>
              <a:rPr lang="en-US" baseline="-25000" dirty="0" err="1">
                <a:ea typeface="Arial" charset="0"/>
                <a:cs typeface="Arial" charset="0"/>
              </a:rPr>
              <a:t>MAP</a:t>
            </a:r>
            <a:r>
              <a:rPr lang="en-US" dirty="0">
                <a:ea typeface="Arial" charset="0"/>
                <a:cs typeface="Arial" charset="0"/>
              </a:rPr>
              <a:t>(</a:t>
            </a:r>
            <a:r>
              <a:rPr lang="el-GR" dirty="0">
                <a:ea typeface="Arial" charset="0"/>
                <a:cs typeface="Arial" charset="0"/>
              </a:rPr>
              <a:t>θ</a:t>
            </a:r>
            <a:r>
              <a:rPr lang="el-GR" baseline="-25000" dirty="0">
                <a:ea typeface="Arial" charset="0"/>
                <a:cs typeface="Arial" charset="0"/>
              </a:rPr>
              <a:t>*</a:t>
            </a:r>
            <a:r>
              <a:rPr lang="el-GR" dirty="0">
                <a:ea typeface="Arial" charset="0"/>
                <a:cs typeface="Arial" charset="0"/>
              </a:rPr>
              <a:t>) + ε </a:t>
            </a:r>
            <a:r>
              <a:rPr lang="en-US" dirty="0" err="1">
                <a:ea typeface="Arial" charset="0"/>
                <a:cs typeface="Arial" charset="0"/>
              </a:rPr>
              <a:t>p</a:t>
            </a:r>
            <a:r>
              <a:rPr lang="en-US" baseline="-25000" dirty="0" err="1">
                <a:ea typeface="Arial" charset="0"/>
                <a:cs typeface="Arial" charset="0"/>
              </a:rPr>
              <a:t>Vague</a:t>
            </a:r>
            <a:r>
              <a:rPr lang="en-US" dirty="0">
                <a:ea typeface="Arial" charset="0"/>
                <a:cs typeface="Arial" charset="0"/>
              </a:rPr>
              <a:t>(</a:t>
            </a:r>
            <a:r>
              <a:rPr lang="el-GR" dirty="0">
                <a:ea typeface="Arial" charset="0"/>
                <a:cs typeface="Arial" charset="0"/>
              </a:rPr>
              <a:t>θ</a:t>
            </a:r>
            <a:r>
              <a:rPr lang="el-GR" baseline="-25000" dirty="0">
                <a:ea typeface="Arial" charset="0"/>
                <a:cs typeface="Arial" charset="0"/>
              </a:rPr>
              <a:t>*</a:t>
            </a:r>
            <a:r>
              <a:rPr lang="el-GR" dirty="0">
                <a:ea typeface="Arial" charset="0"/>
                <a:cs typeface="Arial" charset="0"/>
              </a:rPr>
              <a:t>) </a:t>
            </a:r>
            <a:endParaRPr lang="de-CH" dirty="0">
              <a:ea typeface="Arial" charset="0"/>
              <a:cs typeface="Arial" charset="0"/>
            </a:endParaRPr>
          </a:p>
          <a:p>
            <a:pPr marL="0" indent="0" algn="ctr">
              <a:spcBef>
                <a:spcPts val="0"/>
              </a:spcBef>
              <a:buNone/>
            </a:pPr>
            <a:r>
              <a:rPr lang="el-GR" dirty="0">
                <a:ea typeface="Arial" charset="0"/>
                <a:cs typeface="Arial" charset="0"/>
              </a:rPr>
              <a:t>  </a:t>
            </a:r>
            <a:endParaRPr lang="en-US" dirty="0">
              <a:ea typeface="Arial" charset="0"/>
              <a:cs typeface="Arial" charset="0"/>
            </a:endParaRPr>
          </a:p>
          <a:p>
            <a:pPr lvl="1">
              <a:spcBef>
                <a:spcPts val="0"/>
              </a:spcBef>
            </a:pPr>
            <a:r>
              <a:rPr lang="en-US" dirty="0">
                <a:ea typeface="Arial" charset="0"/>
                <a:cs typeface="Arial" charset="0"/>
              </a:rPr>
              <a:t>Mixture weight </a:t>
            </a:r>
            <a:r>
              <a:rPr lang="el-GR" dirty="0">
                <a:ea typeface="Arial" charset="0"/>
                <a:cs typeface="Arial" charset="0"/>
              </a:rPr>
              <a:t>ε </a:t>
            </a:r>
            <a:r>
              <a:rPr lang="en-US" dirty="0">
                <a:ea typeface="Arial" charset="0"/>
                <a:cs typeface="Arial" charset="0"/>
              </a:rPr>
              <a:t>chosen to reflect skepticism on relevance of source data</a:t>
            </a:r>
          </a:p>
          <a:p>
            <a:pPr lvl="1">
              <a:spcBef>
                <a:spcPts val="0"/>
              </a:spcBef>
            </a:pPr>
            <a:r>
              <a:rPr lang="en-US" dirty="0">
                <a:ea typeface="Arial" charset="0"/>
                <a:cs typeface="Arial" charset="0"/>
              </a:rPr>
              <a:t>Robust priors are heavy-tailed, and hence </a:t>
            </a:r>
            <a:r>
              <a:rPr lang="en-US" b="1" dirty="0">
                <a:ea typeface="Arial" charset="0"/>
                <a:cs typeface="Arial" charset="0"/>
              </a:rPr>
              <a:t>informative part is discarded in case of prior-data conflicts</a:t>
            </a:r>
          </a:p>
          <a:p>
            <a:pPr marL="228600" lvl="1" indent="0">
              <a:spcBef>
                <a:spcPts val="0"/>
              </a:spcBef>
              <a:buNone/>
            </a:pPr>
            <a:endParaRPr lang="en-US" dirty="0">
              <a:ea typeface="Arial" charset="0"/>
              <a:cs typeface="Arial" charset="0"/>
            </a:endParaRPr>
          </a:p>
          <a:p>
            <a:pPr>
              <a:spcBef>
                <a:spcPts val="0"/>
              </a:spcBef>
            </a:pPr>
            <a:r>
              <a:rPr lang="de-CH" dirty="0" err="1">
                <a:ea typeface="Arial" charset="0"/>
                <a:cs typeface="Arial" charset="0"/>
              </a:rPr>
              <a:t>Use</a:t>
            </a:r>
            <a:r>
              <a:rPr lang="de-CH" dirty="0">
                <a:ea typeface="Arial" charset="0"/>
                <a:cs typeface="Arial" charset="0"/>
              </a:rPr>
              <a:t> </a:t>
            </a:r>
            <a:r>
              <a:rPr lang="el-GR" dirty="0">
                <a:ea typeface="Arial" charset="0"/>
                <a:cs typeface="Arial" charset="0"/>
              </a:rPr>
              <a:t>ε</a:t>
            </a:r>
            <a:r>
              <a:rPr lang="de-CH" dirty="0">
                <a:ea typeface="Arial" charset="0"/>
                <a:cs typeface="Arial" charset="0"/>
              </a:rPr>
              <a:t> = 0.2 </a:t>
            </a:r>
            <a:r>
              <a:rPr lang="de-CH" dirty="0" err="1">
                <a:ea typeface="Arial" charset="0"/>
                <a:cs typeface="Arial" charset="0"/>
              </a:rPr>
              <a:t>for</a:t>
            </a:r>
            <a:r>
              <a:rPr lang="de-CH" dirty="0">
                <a:ea typeface="Arial" charset="0"/>
                <a:cs typeface="Arial" charset="0"/>
              </a:rPr>
              <a:t> </a:t>
            </a:r>
            <a:r>
              <a:rPr lang="de-CH" dirty="0" err="1">
                <a:ea typeface="Arial" charset="0"/>
                <a:cs typeface="Arial" charset="0"/>
              </a:rPr>
              <a:t>fingolimod</a:t>
            </a:r>
            <a:r>
              <a:rPr lang="de-CH" dirty="0">
                <a:ea typeface="Arial" charset="0"/>
                <a:cs typeface="Arial" charset="0"/>
              </a:rPr>
              <a:t> </a:t>
            </a:r>
            <a:r>
              <a:rPr lang="de-CH" dirty="0" err="1">
                <a:ea typeface="Arial" charset="0"/>
                <a:cs typeface="Arial" charset="0"/>
              </a:rPr>
              <a:t>and</a:t>
            </a:r>
            <a:r>
              <a:rPr lang="de-CH" dirty="0">
                <a:ea typeface="Arial" charset="0"/>
                <a:cs typeface="Arial" charset="0"/>
              </a:rPr>
              <a:t> </a:t>
            </a:r>
            <a:r>
              <a:rPr lang="el-GR" dirty="0">
                <a:ea typeface="Arial" charset="0"/>
                <a:cs typeface="Arial" charset="0"/>
              </a:rPr>
              <a:t>ε</a:t>
            </a:r>
            <a:r>
              <a:rPr lang="de-CH" dirty="0">
                <a:ea typeface="Arial" charset="0"/>
                <a:cs typeface="Arial" charset="0"/>
              </a:rPr>
              <a:t> = 0.5 </a:t>
            </a:r>
            <a:r>
              <a:rPr lang="de-CH" dirty="0" err="1">
                <a:ea typeface="Arial" charset="0"/>
                <a:cs typeface="Arial" charset="0"/>
              </a:rPr>
              <a:t>for</a:t>
            </a:r>
            <a:r>
              <a:rPr lang="de-CH" dirty="0">
                <a:ea typeface="Arial" charset="0"/>
                <a:cs typeface="Arial" charset="0"/>
              </a:rPr>
              <a:t> </a:t>
            </a:r>
            <a:r>
              <a:rPr lang="de-CH" dirty="0" err="1">
                <a:ea typeface="Arial" charset="0"/>
                <a:cs typeface="Arial" charset="0"/>
              </a:rPr>
              <a:t>ofatumumab</a:t>
            </a:r>
            <a:r>
              <a:rPr lang="de-CH" dirty="0">
                <a:ea typeface="Arial" charset="0"/>
                <a:cs typeface="Arial" charset="0"/>
              </a:rPr>
              <a:t> </a:t>
            </a:r>
            <a:r>
              <a:rPr lang="de-CH" dirty="0" err="1">
                <a:ea typeface="Arial" charset="0"/>
                <a:cs typeface="Arial" charset="0"/>
              </a:rPr>
              <a:t>and</a:t>
            </a:r>
            <a:r>
              <a:rPr lang="de-CH" dirty="0">
                <a:ea typeface="Arial" charset="0"/>
                <a:cs typeface="Arial" charset="0"/>
              </a:rPr>
              <a:t> </a:t>
            </a:r>
            <a:r>
              <a:rPr lang="de-CH" dirty="0" err="1">
                <a:ea typeface="Arial" charset="0"/>
                <a:cs typeface="Arial" charset="0"/>
              </a:rPr>
              <a:t>siponimod</a:t>
            </a:r>
            <a:r>
              <a:rPr lang="de-CH" dirty="0">
                <a:ea typeface="Arial" charset="0"/>
                <a:cs typeface="Arial" charset="0"/>
              </a:rPr>
              <a:t> </a:t>
            </a:r>
            <a:r>
              <a:rPr lang="de-CH" dirty="0" err="1">
                <a:ea typeface="Arial" charset="0"/>
                <a:cs typeface="Arial" charset="0"/>
              </a:rPr>
              <a:t>to</a:t>
            </a:r>
            <a:r>
              <a:rPr lang="de-CH" dirty="0">
                <a:ea typeface="Arial" charset="0"/>
                <a:cs typeface="Arial" charset="0"/>
              </a:rPr>
              <a:t> </a:t>
            </a:r>
            <a:r>
              <a:rPr lang="de-CH" dirty="0" err="1">
                <a:ea typeface="Arial" charset="0"/>
                <a:cs typeface="Arial" charset="0"/>
              </a:rPr>
              <a:t>reflect</a:t>
            </a:r>
            <a:r>
              <a:rPr lang="de-CH" dirty="0">
                <a:ea typeface="Arial" charset="0"/>
                <a:cs typeface="Arial" charset="0"/>
              </a:rPr>
              <a:t> lack </a:t>
            </a:r>
            <a:r>
              <a:rPr lang="de-CH" dirty="0" err="1">
                <a:ea typeface="Arial" charset="0"/>
                <a:cs typeface="Arial" charset="0"/>
              </a:rPr>
              <a:t>of</a:t>
            </a:r>
            <a:r>
              <a:rPr lang="de-CH" dirty="0">
                <a:ea typeface="Arial" charset="0"/>
                <a:cs typeface="Arial" charset="0"/>
              </a:rPr>
              <a:t> </a:t>
            </a:r>
            <a:r>
              <a:rPr lang="de-CH" dirty="0" err="1">
                <a:ea typeface="Arial" charset="0"/>
                <a:cs typeface="Arial" charset="0"/>
              </a:rPr>
              <a:t>pediatric</a:t>
            </a:r>
            <a:r>
              <a:rPr lang="de-CH" dirty="0">
                <a:ea typeface="Arial" charset="0"/>
                <a:cs typeface="Arial" charset="0"/>
              </a:rPr>
              <a:t> </a:t>
            </a:r>
            <a:r>
              <a:rPr lang="de-CH" dirty="0" err="1">
                <a:ea typeface="Arial" charset="0"/>
                <a:cs typeface="Arial" charset="0"/>
              </a:rPr>
              <a:t>data</a:t>
            </a:r>
            <a:r>
              <a:rPr lang="de-CH" dirty="0">
                <a:ea typeface="Arial" charset="0"/>
                <a:cs typeface="Arial" charset="0"/>
              </a:rPr>
              <a:t> </a:t>
            </a:r>
            <a:r>
              <a:rPr lang="de-CH" dirty="0" err="1">
                <a:ea typeface="Arial" charset="0"/>
                <a:cs typeface="Arial" charset="0"/>
              </a:rPr>
              <a:t>for</a:t>
            </a:r>
            <a:r>
              <a:rPr lang="de-CH" dirty="0">
                <a:ea typeface="Arial" charset="0"/>
                <a:cs typeface="Arial" charset="0"/>
              </a:rPr>
              <a:t> </a:t>
            </a:r>
            <a:r>
              <a:rPr lang="de-CH" dirty="0" err="1">
                <a:ea typeface="Arial" charset="0"/>
                <a:cs typeface="Arial" charset="0"/>
              </a:rPr>
              <a:t>the</a:t>
            </a:r>
            <a:r>
              <a:rPr lang="de-CH" dirty="0">
                <a:ea typeface="Arial" charset="0"/>
                <a:cs typeface="Arial" charset="0"/>
              </a:rPr>
              <a:t> </a:t>
            </a:r>
            <a:r>
              <a:rPr lang="de-CH" dirty="0" err="1">
                <a:ea typeface="Arial" charset="0"/>
                <a:cs typeface="Arial" charset="0"/>
              </a:rPr>
              <a:t>investigational</a:t>
            </a:r>
            <a:r>
              <a:rPr lang="de-CH" dirty="0">
                <a:ea typeface="Arial" charset="0"/>
                <a:cs typeface="Arial" charset="0"/>
              </a:rPr>
              <a:t> </a:t>
            </a:r>
            <a:r>
              <a:rPr lang="de-CH" dirty="0" err="1">
                <a:ea typeface="Arial" charset="0"/>
                <a:cs typeface="Arial" charset="0"/>
              </a:rPr>
              <a:t>drugs</a:t>
            </a:r>
            <a:endParaRPr lang="de-CH" dirty="0">
              <a:ea typeface="Arial" charset="0"/>
              <a:cs typeface="Arial" charset="0"/>
            </a:endParaRPr>
          </a:p>
          <a:p>
            <a:pPr marL="0" indent="0">
              <a:spcBef>
                <a:spcPts val="0"/>
              </a:spcBef>
              <a:buNone/>
            </a:pPr>
            <a:endParaRPr lang="de-CH" dirty="0">
              <a:ea typeface="Arial" charset="0"/>
              <a:cs typeface="Arial" charset="0"/>
            </a:endParaRPr>
          </a:p>
          <a:p>
            <a:pPr marL="228600" lvl="1" indent="0">
              <a:spcBef>
                <a:spcPts val="0"/>
              </a:spcBef>
              <a:buNone/>
            </a:pPr>
            <a:endParaRPr lang="en-US" dirty="0">
              <a:ea typeface="Arial" charset="0"/>
              <a:cs typeface="Arial" charset="0"/>
            </a:endParaRPr>
          </a:p>
          <a:p>
            <a:pPr marL="0" indent="0">
              <a:buNone/>
            </a:pPr>
            <a:endParaRPr lang="en-US" dirty="0">
              <a:ea typeface="Arial" charset="0"/>
              <a:cs typeface="Arial" charset="0"/>
            </a:endParaRPr>
          </a:p>
        </p:txBody>
      </p:sp>
      <p:sp>
        <p:nvSpPr>
          <p:cNvPr id="7" name="TextBox 6"/>
          <p:cNvSpPr txBox="1"/>
          <p:nvPr/>
        </p:nvSpPr>
        <p:spPr>
          <a:xfrm>
            <a:off x="457200" y="4371469"/>
            <a:ext cx="5909910" cy="338554"/>
          </a:xfrm>
          <a:prstGeom prst="rect">
            <a:avLst/>
          </a:prstGeom>
          <a:noFill/>
        </p:spPr>
        <p:txBody>
          <a:bodyPr wrap="square" rtlCol="0">
            <a:spAutoFit/>
          </a:bodyPr>
          <a:lstStyle/>
          <a:p>
            <a:r>
              <a:rPr lang="de-CH" sz="800" kern="0" baseline="30000" dirty="0"/>
              <a:t>1 </a:t>
            </a:r>
            <a:r>
              <a:rPr lang="en-US" sz="800" dirty="0"/>
              <a:t>Schmidli H, </a:t>
            </a:r>
            <a:r>
              <a:rPr lang="en-US" sz="800" dirty="0" err="1"/>
              <a:t>Gsteiger</a:t>
            </a:r>
            <a:r>
              <a:rPr lang="en-US" sz="800" dirty="0"/>
              <a:t> S, </a:t>
            </a:r>
            <a:r>
              <a:rPr lang="en-US" sz="800" dirty="0" err="1"/>
              <a:t>Roychoudhury</a:t>
            </a:r>
            <a:r>
              <a:rPr lang="en-US" sz="800" dirty="0"/>
              <a:t> S, et al (2014). Robust meta‐analytic‐predictive priors in clinical trials with historical control information. Biometrics; 70(4): 1023-1032.</a:t>
            </a:r>
          </a:p>
        </p:txBody>
      </p:sp>
    </p:spTree>
    <p:extLst>
      <p:ext uri="{BB962C8B-B14F-4D97-AF65-F5344CB8AC3E}">
        <p14:creationId xmlns:p14="http://schemas.microsoft.com/office/powerpoint/2010/main" val="679711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60124" y="1896533"/>
            <a:ext cx="2861502" cy="2281093"/>
          </a:xfrm>
          <a:prstGeom prst="rect">
            <a:avLst/>
          </a:prstGeom>
        </p:spPr>
      </p:pic>
      <p:sp>
        <p:nvSpPr>
          <p:cNvPr id="2" name="Title 1"/>
          <p:cNvSpPr>
            <a:spLocks noGrp="1"/>
          </p:cNvSpPr>
          <p:nvPr>
            <p:ph type="title"/>
          </p:nvPr>
        </p:nvSpPr>
        <p:spPr/>
        <p:txBody>
          <a:bodyPr/>
          <a:lstStyle/>
          <a:p>
            <a:r>
              <a:rPr lang="de-CH" dirty="0"/>
              <a:t>Bayesian </a:t>
            </a:r>
            <a:r>
              <a:rPr lang="de-CH" dirty="0" err="1"/>
              <a:t>study</a:t>
            </a:r>
            <a:r>
              <a:rPr lang="de-CH" dirty="0"/>
              <a:t> design </a:t>
            </a:r>
            <a:r>
              <a:rPr lang="de-CH" dirty="0" err="1"/>
              <a:t>is</a:t>
            </a:r>
            <a:r>
              <a:rPr lang="de-CH" dirty="0"/>
              <a:t> </a:t>
            </a:r>
            <a:r>
              <a:rPr lang="de-CH" dirty="0" err="1"/>
              <a:t>efficient</a:t>
            </a:r>
            <a:r>
              <a:rPr lang="de-CH" dirty="0"/>
              <a:t> </a:t>
            </a:r>
            <a:r>
              <a:rPr lang="de-CH" dirty="0" err="1"/>
              <a:t>and</a:t>
            </a:r>
            <a:r>
              <a:rPr lang="de-CH" dirty="0"/>
              <a:t> robust</a:t>
            </a:r>
            <a:endParaRPr lang="en-US" dirty="0"/>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27</a:t>
            </a:fld>
            <a:endParaRPr lang="uk-UA"/>
          </a:p>
        </p:txBody>
      </p:sp>
      <p:sp>
        <p:nvSpPr>
          <p:cNvPr id="7" name="Rectangle 6"/>
          <p:cNvSpPr/>
          <p:nvPr/>
        </p:nvSpPr>
        <p:spPr>
          <a:xfrm>
            <a:off x="457200" y="1435161"/>
            <a:ext cx="4474840" cy="2800767"/>
          </a:xfrm>
          <a:prstGeom prst="rect">
            <a:avLst/>
          </a:prstGeom>
        </p:spPr>
        <p:txBody>
          <a:bodyPr wrap="square">
            <a:spAutoFit/>
          </a:bodyPr>
          <a:lstStyle/>
          <a:p>
            <a:pPr marL="285750" indent="-285750">
              <a:buFont typeface="Arial" panose="020B0604020202020204" pitchFamily="34" charset="0"/>
              <a:buChar char="•"/>
            </a:pPr>
            <a:r>
              <a:rPr lang="de-CH" sz="1600" dirty="0"/>
              <a:t>Meta-</a:t>
            </a:r>
            <a:r>
              <a:rPr lang="de-CH" sz="1600" dirty="0" err="1"/>
              <a:t>analytic</a:t>
            </a:r>
            <a:r>
              <a:rPr lang="de-CH" sz="1600" dirty="0"/>
              <a:t> </a:t>
            </a:r>
            <a:r>
              <a:rPr lang="de-CH" sz="1600" dirty="0" err="1"/>
              <a:t>predictive</a:t>
            </a:r>
            <a:r>
              <a:rPr lang="de-CH" sz="1600" dirty="0"/>
              <a:t> </a:t>
            </a:r>
            <a:r>
              <a:rPr lang="de-CH" sz="1600" dirty="0" err="1"/>
              <a:t>approach</a:t>
            </a:r>
            <a:r>
              <a:rPr lang="de-CH" sz="1600" dirty="0"/>
              <a:t> </a:t>
            </a:r>
            <a:r>
              <a:rPr lang="de-CH" sz="1600" dirty="0" err="1"/>
              <a:t>allows</a:t>
            </a:r>
            <a:r>
              <a:rPr lang="de-CH" sz="1600" dirty="0"/>
              <a:t> </a:t>
            </a:r>
            <a:r>
              <a:rPr lang="de-CH" sz="1600" b="1" dirty="0"/>
              <a:t>robust </a:t>
            </a:r>
            <a:r>
              <a:rPr lang="de-CH" sz="1600" b="1" dirty="0" err="1"/>
              <a:t>incorporation</a:t>
            </a:r>
            <a:r>
              <a:rPr lang="de-CH" sz="1600" b="1" dirty="0"/>
              <a:t> </a:t>
            </a:r>
            <a:r>
              <a:rPr lang="de-CH" sz="1600" b="1" dirty="0" err="1"/>
              <a:t>of</a:t>
            </a:r>
            <a:r>
              <a:rPr lang="de-CH" sz="1600" b="1" dirty="0"/>
              <a:t> </a:t>
            </a:r>
            <a:r>
              <a:rPr lang="de-CH" sz="1600" b="1" dirty="0" err="1"/>
              <a:t>historical</a:t>
            </a:r>
            <a:r>
              <a:rPr lang="de-CH" sz="1600" b="1" dirty="0"/>
              <a:t> </a:t>
            </a:r>
            <a:r>
              <a:rPr lang="de-CH" sz="1600" b="1" dirty="0" err="1"/>
              <a:t>data</a:t>
            </a:r>
            <a:r>
              <a:rPr lang="de-CH" sz="1600" b="1" dirty="0"/>
              <a:t> </a:t>
            </a:r>
            <a:r>
              <a:rPr lang="de-CH" sz="1600" b="1" dirty="0" err="1"/>
              <a:t>from</a:t>
            </a:r>
            <a:r>
              <a:rPr lang="de-CH" sz="1600" b="1" dirty="0"/>
              <a:t> </a:t>
            </a:r>
            <a:r>
              <a:rPr lang="de-CH" sz="1600" b="1" dirty="0" err="1"/>
              <a:t>adults</a:t>
            </a:r>
            <a:endParaRPr lang="de-CH" sz="1600" b="1" dirty="0"/>
          </a:p>
          <a:p>
            <a:endParaRPr lang="de-CH" sz="1600" dirty="0"/>
          </a:p>
          <a:p>
            <a:pPr marL="285750" indent="-285750">
              <a:buClr>
                <a:schemeClr val="accent1"/>
              </a:buClr>
              <a:buFont typeface="Arial" panose="020B0604020202020204" pitchFamily="34" charset="0"/>
              <a:buChar char="•"/>
            </a:pPr>
            <a:r>
              <a:rPr lang="de-CH" sz="1600" b="1" dirty="0" err="1"/>
              <a:t>Reduction</a:t>
            </a:r>
            <a:r>
              <a:rPr lang="de-CH" sz="1600" b="1" dirty="0"/>
              <a:t> in </a:t>
            </a:r>
            <a:r>
              <a:rPr lang="de-CH" sz="1600" b="1" dirty="0" err="1"/>
              <a:t>required</a:t>
            </a:r>
            <a:r>
              <a:rPr lang="de-CH" sz="1600" b="1" dirty="0"/>
              <a:t> sample </a:t>
            </a:r>
            <a:r>
              <a:rPr lang="de-CH" sz="1600" b="1" dirty="0" err="1"/>
              <a:t>size</a:t>
            </a:r>
            <a:r>
              <a:rPr lang="de-CH" sz="1600" b="1" dirty="0"/>
              <a:t>: </a:t>
            </a:r>
            <a:r>
              <a:rPr lang="de-CH" sz="1600" dirty="0" err="1"/>
              <a:t>prior</a:t>
            </a:r>
            <a:r>
              <a:rPr lang="de-CH" sz="1600" dirty="0"/>
              <a:t> </a:t>
            </a:r>
            <a:r>
              <a:rPr lang="de-CH" sz="1600" dirty="0" err="1"/>
              <a:t>information</a:t>
            </a:r>
            <a:r>
              <a:rPr lang="de-CH" sz="1600" dirty="0"/>
              <a:t> </a:t>
            </a:r>
            <a:r>
              <a:rPr lang="de-CH" sz="1600" dirty="0" err="1"/>
              <a:t>is</a:t>
            </a:r>
            <a:r>
              <a:rPr lang="de-CH" sz="1600" dirty="0"/>
              <a:t> </a:t>
            </a:r>
            <a:r>
              <a:rPr lang="de-CH" sz="1600" dirty="0" err="1"/>
              <a:t>worth</a:t>
            </a:r>
            <a:r>
              <a:rPr lang="de-CH" sz="1600" dirty="0"/>
              <a:t> </a:t>
            </a:r>
            <a:r>
              <a:rPr lang="de-CH" sz="1600" dirty="0" err="1"/>
              <a:t>approx</a:t>
            </a:r>
            <a:r>
              <a:rPr lang="de-CH" sz="1600" dirty="0"/>
              <a:t>. 90 </a:t>
            </a:r>
            <a:r>
              <a:rPr lang="de-CH" sz="1600" dirty="0" err="1"/>
              <a:t>patients</a:t>
            </a:r>
            <a:endParaRPr lang="de-CH" sz="1600" dirty="0"/>
          </a:p>
          <a:p>
            <a:endParaRPr lang="de-CH" sz="1600" dirty="0"/>
          </a:p>
          <a:p>
            <a:pPr marL="285750" indent="-285750">
              <a:buFont typeface="Arial" panose="020B0604020202020204" pitchFamily="34" charset="0"/>
              <a:buChar char="•"/>
            </a:pPr>
            <a:r>
              <a:rPr lang="de-CH" sz="1600" b="1" dirty="0" err="1"/>
              <a:t>Allows</a:t>
            </a:r>
            <a:r>
              <a:rPr lang="de-CH" sz="1600" b="1" dirty="0"/>
              <a:t> </a:t>
            </a:r>
            <a:r>
              <a:rPr lang="de-CH" sz="1600" b="1" dirty="0" err="1"/>
              <a:t>for</a:t>
            </a:r>
            <a:r>
              <a:rPr lang="de-CH" sz="1600" b="1" dirty="0"/>
              <a:t> an </a:t>
            </a:r>
            <a:r>
              <a:rPr lang="de-CH" sz="1600" b="1" dirty="0" err="1"/>
              <a:t>efficient</a:t>
            </a:r>
            <a:r>
              <a:rPr lang="de-CH" sz="1600" b="1" dirty="0"/>
              <a:t> </a:t>
            </a:r>
            <a:r>
              <a:rPr lang="de-CH" sz="1600" b="1" dirty="0" err="1"/>
              <a:t>study</a:t>
            </a:r>
            <a:r>
              <a:rPr lang="de-CH" sz="1600" b="1" dirty="0"/>
              <a:t> design </a:t>
            </a:r>
            <a:r>
              <a:rPr lang="de-CH" sz="1600" b="1" dirty="0" err="1"/>
              <a:t>with</a:t>
            </a:r>
            <a:r>
              <a:rPr lang="de-CH" sz="1600" b="1" dirty="0"/>
              <a:t> </a:t>
            </a:r>
            <a:r>
              <a:rPr lang="de-CH" sz="1600" b="1" dirty="0" err="1"/>
              <a:t>adequate</a:t>
            </a:r>
            <a:r>
              <a:rPr lang="de-CH" sz="1600" b="1" dirty="0"/>
              <a:t> power </a:t>
            </a:r>
            <a:r>
              <a:rPr lang="de-CH" sz="1600" dirty="0" err="1"/>
              <a:t>that</a:t>
            </a:r>
            <a:r>
              <a:rPr lang="de-CH" sz="1600" dirty="0"/>
              <a:t> </a:t>
            </a:r>
            <a:r>
              <a:rPr lang="de-CH" sz="1600" dirty="0" err="1"/>
              <a:t>is</a:t>
            </a:r>
            <a:r>
              <a:rPr lang="de-CH" sz="1600" dirty="0"/>
              <a:t> also </a:t>
            </a:r>
            <a:r>
              <a:rPr lang="de-CH" sz="1600" dirty="0" err="1"/>
              <a:t>scientifically</a:t>
            </a:r>
            <a:r>
              <a:rPr lang="de-CH" sz="1600" dirty="0"/>
              <a:t> robust (i.e. type I </a:t>
            </a:r>
            <a:r>
              <a:rPr lang="de-CH" sz="1600" dirty="0" err="1"/>
              <a:t>error</a:t>
            </a:r>
            <a:r>
              <a:rPr lang="de-CH" sz="1600" dirty="0"/>
              <a:t> </a:t>
            </a:r>
            <a:r>
              <a:rPr lang="de-CH" sz="1600" dirty="0" err="1"/>
              <a:t>rates</a:t>
            </a:r>
            <a:r>
              <a:rPr lang="de-CH" sz="1600" dirty="0"/>
              <a:t> </a:t>
            </a:r>
            <a:r>
              <a:rPr lang="de-CH" sz="1600" dirty="0" err="1"/>
              <a:t>are</a:t>
            </a:r>
            <a:r>
              <a:rPr lang="de-CH" sz="1600" dirty="0"/>
              <a:t> </a:t>
            </a:r>
            <a:r>
              <a:rPr lang="de-CH" sz="1600" dirty="0" err="1"/>
              <a:t>controlled</a:t>
            </a:r>
            <a:r>
              <a:rPr lang="de-CH" sz="1600" dirty="0"/>
              <a:t> </a:t>
            </a:r>
            <a:r>
              <a:rPr lang="de-CH" sz="1600" dirty="0" err="1"/>
              <a:t>for</a:t>
            </a:r>
            <a:r>
              <a:rPr lang="de-CH" sz="1600" dirty="0"/>
              <a:t> relevant </a:t>
            </a:r>
            <a:r>
              <a:rPr lang="de-CH" sz="1600" dirty="0" err="1"/>
              <a:t>scenarios</a:t>
            </a:r>
            <a:r>
              <a:rPr lang="de-CH" sz="1600" dirty="0"/>
              <a:t>)</a:t>
            </a:r>
            <a:endParaRPr lang="en-US" sz="1600" dirty="0"/>
          </a:p>
        </p:txBody>
      </p:sp>
      <p:sp>
        <p:nvSpPr>
          <p:cNvPr id="10" name="TextBox 9"/>
          <p:cNvSpPr txBox="1"/>
          <p:nvPr/>
        </p:nvSpPr>
        <p:spPr>
          <a:xfrm>
            <a:off x="5110881" y="1327038"/>
            <a:ext cx="3610744" cy="430887"/>
          </a:xfrm>
          <a:prstGeom prst="rect">
            <a:avLst/>
          </a:prstGeom>
          <a:noFill/>
        </p:spPr>
        <p:txBody>
          <a:bodyPr wrap="square" rtlCol="0">
            <a:spAutoFit/>
          </a:bodyPr>
          <a:lstStyle/>
          <a:p>
            <a:r>
              <a:rPr lang="de-CH" sz="1050" b="1" dirty="0" err="1"/>
              <a:t>Extrapolated</a:t>
            </a:r>
            <a:r>
              <a:rPr lang="de-CH" sz="1050" b="1" dirty="0"/>
              <a:t> ARR </a:t>
            </a:r>
            <a:r>
              <a:rPr lang="de-CH" sz="1050" b="1" dirty="0" err="1"/>
              <a:t>estimates</a:t>
            </a:r>
            <a:r>
              <a:rPr lang="de-CH" sz="1050" b="1" dirty="0"/>
              <a:t> </a:t>
            </a:r>
            <a:r>
              <a:rPr lang="de-CH" sz="1050" b="1" dirty="0" err="1"/>
              <a:t>from</a:t>
            </a:r>
            <a:r>
              <a:rPr lang="de-CH" sz="1050" b="1" dirty="0"/>
              <a:t> individual </a:t>
            </a:r>
            <a:r>
              <a:rPr lang="de-CH" sz="1050" b="1" dirty="0" err="1"/>
              <a:t>studies</a:t>
            </a:r>
            <a:r>
              <a:rPr lang="de-CH" sz="1050" b="1" dirty="0"/>
              <a:t> </a:t>
            </a:r>
            <a:r>
              <a:rPr lang="de-CH" sz="1050" b="1" dirty="0" err="1"/>
              <a:t>and</a:t>
            </a:r>
            <a:r>
              <a:rPr lang="de-CH" sz="1050" b="1" dirty="0"/>
              <a:t> </a:t>
            </a:r>
            <a:r>
              <a:rPr lang="de-CH" sz="1050" b="1" dirty="0" err="1"/>
              <a:t>derived</a:t>
            </a:r>
            <a:r>
              <a:rPr lang="de-CH" sz="1050" b="1" dirty="0"/>
              <a:t> MAP-priors</a:t>
            </a:r>
            <a:endParaRPr lang="en-US" sz="1050" b="1" dirty="0"/>
          </a:p>
        </p:txBody>
      </p:sp>
      <p:sp>
        <p:nvSpPr>
          <p:cNvPr id="6" name="TextBox 5"/>
          <p:cNvSpPr txBox="1"/>
          <p:nvPr/>
        </p:nvSpPr>
        <p:spPr>
          <a:xfrm>
            <a:off x="4978740" y="2526661"/>
            <a:ext cx="1537254" cy="276999"/>
          </a:xfrm>
          <a:prstGeom prst="rect">
            <a:avLst/>
          </a:prstGeom>
          <a:noFill/>
          <a:ln>
            <a:noFill/>
          </a:ln>
        </p:spPr>
        <p:txBody>
          <a:bodyPr wrap="square" rtlCol="0">
            <a:spAutoFit/>
          </a:bodyPr>
          <a:lstStyle/>
          <a:p>
            <a:r>
              <a:rPr lang="de-CH" sz="1200" dirty="0">
                <a:solidFill>
                  <a:schemeClr val="accent6"/>
                </a:solidFill>
              </a:rPr>
              <a:t>Historical </a:t>
            </a:r>
            <a:r>
              <a:rPr lang="de-CH" sz="1200" dirty="0" err="1">
                <a:solidFill>
                  <a:schemeClr val="accent6"/>
                </a:solidFill>
              </a:rPr>
              <a:t>studies</a:t>
            </a:r>
            <a:endParaRPr lang="en-US" sz="1200" dirty="0">
              <a:solidFill>
                <a:schemeClr val="accent6"/>
              </a:solidFill>
            </a:endParaRPr>
          </a:p>
        </p:txBody>
      </p:sp>
      <p:sp>
        <p:nvSpPr>
          <p:cNvPr id="11" name="TextBox 10"/>
          <p:cNvSpPr txBox="1"/>
          <p:nvPr/>
        </p:nvSpPr>
        <p:spPr>
          <a:xfrm>
            <a:off x="4978740" y="3528707"/>
            <a:ext cx="1545874" cy="276999"/>
          </a:xfrm>
          <a:prstGeom prst="rect">
            <a:avLst/>
          </a:prstGeom>
          <a:noFill/>
          <a:ln>
            <a:noFill/>
          </a:ln>
        </p:spPr>
        <p:txBody>
          <a:bodyPr wrap="square" rtlCol="0">
            <a:spAutoFit/>
          </a:bodyPr>
          <a:lstStyle/>
          <a:p>
            <a:r>
              <a:rPr lang="de-CH" sz="1200" dirty="0">
                <a:solidFill>
                  <a:srgbClr val="FF0000"/>
                </a:solidFill>
              </a:rPr>
              <a:t>MAP </a:t>
            </a:r>
            <a:r>
              <a:rPr lang="de-CH" sz="1200" dirty="0" err="1">
                <a:solidFill>
                  <a:srgbClr val="FF0000"/>
                </a:solidFill>
              </a:rPr>
              <a:t>priors</a:t>
            </a:r>
            <a:endParaRPr lang="de-CH" sz="1200" dirty="0">
              <a:solidFill>
                <a:srgbClr val="FF0000"/>
              </a:solidFill>
            </a:endParaRPr>
          </a:p>
        </p:txBody>
      </p:sp>
      <p:sp>
        <p:nvSpPr>
          <p:cNvPr id="8" name="Rectangle 7"/>
          <p:cNvSpPr/>
          <p:nvPr/>
        </p:nvSpPr>
        <p:spPr>
          <a:xfrm>
            <a:off x="5882579" y="1896533"/>
            <a:ext cx="2222843" cy="1537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3" name="Rectangle 12"/>
          <p:cNvSpPr/>
          <p:nvPr/>
        </p:nvSpPr>
        <p:spPr>
          <a:xfrm>
            <a:off x="5906824" y="3433787"/>
            <a:ext cx="2205488" cy="613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3340229519"/>
      </p:ext>
    </p:extLst>
  </p:cSld>
  <p:clrMapOvr>
    <a:masterClrMapping/>
  </p:clrMapOvr>
  <mc:AlternateContent xmlns:mc="http://schemas.openxmlformats.org/markup-compatibility/2006" xmlns:p14="http://schemas.microsoft.com/office/powerpoint/2010/main">
    <mc:Choice Requires="p14">
      <p:transition spd="slow" p14:dur="2000" advTm="96180"/>
    </mc:Choice>
    <mc:Fallback xmlns="">
      <p:transition spd="slow" advTm="9618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CID </a:t>
            </a:r>
            <a:r>
              <a:rPr lang="de-CH" dirty="0" err="1"/>
              <a:t>pilot</a:t>
            </a:r>
            <a:r>
              <a:rPr lang="de-CH" dirty="0"/>
              <a:t> </a:t>
            </a:r>
            <a:r>
              <a:rPr lang="de-CH" dirty="0" err="1"/>
              <a:t>program</a:t>
            </a:r>
            <a:r>
              <a:rPr lang="de-CH" dirty="0"/>
              <a:t> </a:t>
            </a:r>
            <a:r>
              <a:rPr lang="de-CH" dirty="0" err="1"/>
              <a:t>and</a:t>
            </a:r>
            <a:r>
              <a:rPr lang="de-CH" dirty="0"/>
              <a:t> HA </a:t>
            </a:r>
            <a:r>
              <a:rPr lang="de-CH" dirty="0" err="1"/>
              <a:t>interactions</a:t>
            </a:r>
            <a:endParaRPr lang="en-US" dirty="0"/>
          </a:p>
        </p:txBody>
      </p:sp>
      <p:sp>
        <p:nvSpPr>
          <p:cNvPr id="3" name="Content Placeholder 2"/>
          <p:cNvSpPr>
            <a:spLocks noGrp="1"/>
          </p:cNvSpPr>
          <p:nvPr>
            <p:ph idx="1"/>
          </p:nvPr>
        </p:nvSpPr>
        <p:spPr>
          <a:xfrm>
            <a:off x="457200" y="1131590"/>
            <a:ext cx="8229600" cy="3384376"/>
          </a:xfrm>
        </p:spPr>
        <p:txBody>
          <a:bodyPr>
            <a:normAutofit lnSpcReduction="10000"/>
          </a:bodyPr>
          <a:lstStyle/>
          <a:p>
            <a:r>
              <a:rPr lang="de-CH" dirty="0"/>
              <a:t>OMB </a:t>
            </a:r>
            <a:r>
              <a:rPr lang="de-CH" dirty="0" err="1"/>
              <a:t>standalone</a:t>
            </a:r>
            <a:r>
              <a:rPr lang="de-CH" dirty="0"/>
              <a:t> </a:t>
            </a:r>
            <a:r>
              <a:rPr lang="de-CH" dirty="0" err="1"/>
              <a:t>study</a:t>
            </a:r>
            <a:r>
              <a:rPr lang="de-CH" dirty="0"/>
              <a:t> design </a:t>
            </a:r>
            <a:r>
              <a:rPr lang="de-CH" dirty="0" err="1"/>
              <a:t>proposal</a:t>
            </a:r>
            <a:r>
              <a:rPr lang="de-CH" dirty="0"/>
              <a:t> was </a:t>
            </a:r>
            <a:r>
              <a:rPr lang="de-CH" dirty="0" err="1"/>
              <a:t>accepted</a:t>
            </a:r>
            <a:r>
              <a:rPr lang="de-CH" dirty="0"/>
              <a:t> </a:t>
            </a:r>
            <a:r>
              <a:rPr lang="de-CH" dirty="0" err="1"/>
              <a:t>for</a:t>
            </a:r>
            <a:r>
              <a:rPr lang="de-CH" dirty="0"/>
              <a:t> </a:t>
            </a:r>
            <a:r>
              <a:rPr lang="de-CH" b="1" dirty="0" err="1"/>
              <a:t>FDA’s</a:t>
            </a:r>
            <a:r>
              <a:rPr lang="de-CH" b="1" dirty="0"/>
              <a:t> </a:t>
            </a:r>
            <a:r>
              <a:rPr lang="de-CH" b="1" dirty="0" err="1"/>
              <a:t>Complex</a:t>
            </a:r>
            <a:r>
              <a:rPr lang="de-CH" b="1" dirty="0"/>
              <a:t> Innovative Designs Pilot </a:t>
            </a:r>
            <a:r>
              <a:rPr lang="de-CH" b="1" dirty="0" err="1"/>
              <a:t>program</a:t>
            </a:r>
            <a:r>
              <a:rPr lang="de-CH" b="1" dirty="0"/>
              <a:t>:</a:t>
            </a:r>
          </a:p>
          <a:p>
            <a:pPr lvl="1"/>
            <a:r>
              <a:rPr lang="de-CH" dirty="0"/>
              <a:t>Goal </a:t>
            </a:r>
            <a:r>
              <a:rPr lang="de-CH" dirty="0" err="1"/>
              <a:t>of</a:t>
            </a:r>
            <a:r>
              <a:rPr lang="de-CH" dirty="0"/>
              <a:t> </a:t>
            </a:r>
            <a:r>
              <a:rPr lang="de-CH" dirty="0" err="1"/>
              <a:t>the</a:t>
            </a:r>
            <a:r>
              <a:rPr lang="de-CH" dirty="0"/>
              <a:t> </a:t>
            </a:r>
            <a:r>
              <a:rPr lang="de-CH" dirty="0" err="1"/>
              <a:t>program</a:t>
            </a:r>
            <a:r>
              <a:rPr lang="de-CH" dirty="0"/>
              <a:t> </a:t>
            </a:r>
            <a:r>
              <a:rPr lang="de-CH" dirty="0" err="1"/>
              <a:t>is</a:t>
            </a:r>
            <a:r>
              <a:rPr lang="de-CH" dirty="0"/>
              <a:t> </a:t>
            </a:r>
            <a:r>
              <a:rPr lang="de-CH" dirty="0" err="1"/>
              <a:t>to</a:t>
            </a:r>
            <a:r>
              <a:rPr lang="de-CH" dirty="0"/>
              <a:t> </a:t>
            </a:r>
            <a:r>
              <a:rPr lang="de-CH" dirty="0" err="1"/>
              <a:t>facilitate</a:t>
            </a:r>
            <a:r>
              <a:rPr lang="de-CH" dirty="0"/>
              <a:t> </a:t>
            </a:r>
            <a:r>
              <a:rPr lang="de-CH" dirty="0" err="1"/>
              <a:t>novel</a:t>
            </a:r>
            <a:r>
              <a:rPr lang="de-CH" dirty="0"/>
              <a:t> innovative </a:t>
            </a:r>
            <a:r>
              <a:rPr lang="de-CH" dirty="0" err="1"/>
              <a:t>designs</a:t>
            </a:r>
            <a:endParaRPr lang="de-CH" dirty="0"/>
          </a:p>
          <a:p>
            <a:r>
              <a:rPr lang="de-CH" b="1" dirty="0"/>
              <a:t>Main </a:t>
            </a:r>
            <a:r>
              <a:rPr lang="de-CH" b="1" dirty="0" err="1"/>
              <a:t>topics</a:t>
            </a:r>
            <a:r>
              <a:rPr lang="de-CH" b="1" dirty="0"/>
              <a:t> </a:t>
            </a:r>
            <a:r>
              <a:rPr lang="de-CH" b="1" dirty="0" err="1"/>
              <a:t>for</a:t>
            </a:r>
            <a:r>
              <a:rPr lang="de-CH" b="1" dirty="0"/>
              <a:t> </a:t>
            </a:r>
            <a:r>
              <a:rPr lang="de-CH" b="1" dirty="0" err="1"/>
              <a:t>discussion</a:t>
            </a:r>
            <a:r>
              <a:rPr lang="de-CH" b="1" dirty="0"/>
              <a:t> </a:t>
            </a:r>
            <a:r>
              <a:rPr lang="de-CH" b="1" dirty="0" err="1"/>
              <a:t>with</a:t>
            </a:r>
            <a:r>
              <a:rPr lang="de-CH" b="1" dirty="0"/>
              <a:t> </a:t>
            </a:r>
            <a:r>
              <a:rPr lang="de-CH" b="1" dirty="0" err="1"/>
              <a:t>regulators</a:t>
            </a:r>
            <a:r>
              <a:rPr lang="de-CH" b="1" dirty="0"/>
              <a:t>:</a:t>
            </a:r>
          </a:p>
          <a:p>
            <a:pPr lvl="1"/>
            <a:r>
              <a:rPr lang="de-CH" dirty="0"/>
              <a:t>Choice </a:t>
            </a:r>
            <a:r>
              <a:rPr lang="de-CH" dirty="0" err="1"/>
              <a:t>of</a:t>
            </a:r>
            <a:r>
              <a:rPr lang="de-CH" dirty="0"/>
              <a:t> non-</a:t>
            </a:r>
            <a:r>
              <a:rPr lang="de-CH" dirty="0" err="1"/>
              <a:t>inferiority</a:t>
            </a:r>
            <a:r>
              <a:rPr lang="de-CH" dirty="0"/>
              <a:t> </a:t>
            </a:r>
            <a:r>
              <a:rPr lang="de-CH" dirty="0" err="1"/>
              <a:t>margin</a:t>
            </a:r>
            <a:endParaRPr lang="de-CH" dirty="0"/>
          </a:p>
          <a:p>
            <a:pPr lvl="1"/>
            <a:r>
              <a:rPr lang="de-CH" dirty="0"/>
              <a:t>Extrapolation </a:t>
            </a:r>
            <a:r>
              <a:rPr lang="de-CH" dirty="0" err="1"/>
              <a:t>from</a:t>
            </a:r>
            <a:r>
              <a:rPr lang="de-CH" dirty="0"/>
              <a:t> </a:t>
            </a:r>
            <a:r>
              <a:rPr lang="de-CH" dirty="0" err="1"/>
              <a:t>adults</a:t>
            </a:r>
            <a:r>
              <a:rPr lang="de-CH" dirty="0"/>
              <a:t> (</a:t>
            </a:r>
            <a:r>
              <a:rPr lang="de-CH" dirty="0" err="1"/>
              <a:t>age-dependent</a:t>
            </a:r>
            <a:r>
              <a:rPr lang="de-CH" dirty="0"/>
              <a:t> </a:t>
            </a:r>
            <a:r>
              <a:rPr lang="de-CH" dirty="0" err="1"/>
              <a:t>disease</a:t>
            </a:r>
            <a:r>
              <a:rPr lang="de-CH" dirty="0"/>
              <a:t> </a:t>
            </a:r>
            <a:r>
              <a:rPr lang="de-CH" dirty="0" err="1"/>
              <a:t>activity</a:t>
            </a:r>
            <a:r>
              <a:rPr lang="de-CH" dirty="0"/>
              <a:t> </a:t>
            </a:r>
            <a:r>
              <a:rPr lang="de-CH" dirty="0" err="1"/>
              <a:t>levels</a:t>
            </a:r>
            <a:r>
              <a:rPr lang="de-CH" dirty="0"/>
              <a:t> </a:t>
            </a:r>
            <a:r>
              <a:rPr lang="de-CH" dirty="0" err="1"/>
              <a:t>is</a:t>
            </a:r>
            <a:r>
              <a:rPr lang="de-CH" dirty="0"/>
              <a:t> MS):</a:t>
            </a:r>
          </a:p>
          <a:p>
            <a:pPr lvl="2"/>
            <a:r>
              <a:rPr lang="de-CH" dirty="0" err="1"/>
              <a:t>Accuracy</a:t>
            </a:r>
            <a:r>
              <a:rPr lang="de-CH" dirty="0"/>
              <a:t> </a:t>
            </a:r>
            <a:r>
              <a:rPr lang="de-CH" dirty="0" err="1"/>
              <a:t>of</a:t>
            </a:r>
            <a:r>
              <a:rPr lang="de-CH" dirty="0"/>
              <a:t> </a:t>
            </a:r>
            <a:r>
              <a:rPr lang="de-CH" dirty="0" err="1"/>
              <a:t>extrapolation</a:t>
            </a:r>
            <a:r>
              <a:rPr lang="de-CH" dirty="0"/>
              <a:t> </a:t>
            </a:r>
            <a:r>
              <a:rPr lang="de-CH" dirty="0" err="1"/>
              <a:t>model</a:t>
            </a:r>
            <a:r>
              <a:rPr lang="de-CH" dirty="0"/>
              <a:t> </a:t>
            </a:r>
            <a:r>
              <a:rPr lang="de-CH" dirty="0" err="1"/>
              <a:t>predictions</a:t>
            </a:r>
            <a:endParaRPr lang="de-CH" dirty="0"/>
          </a:p>
          <a:p>
            <a:pPr lvl="2"/>
            <a:r>
              <a:rPr lang="de-CH" dirty="0" err="1"/>
              <a:t>Covariates</a:t>
            </a:r>
            <a:r>
              <a:rPr lang="de-CH" dirty="0"/>
              <a:t> </a:t>
            </a:r>
            <a:r>
              <a:rPr lang="de-CH" dirty="0" err="1"/>
              <a:t>to</a:t>
            </a:r>
            <a:r>
              <a:rPr lang="de-CH" dirty="0"/>
              <a:t> </a:t>
            </a:r>
            <a:r>
              <a:rPr lang="de-CH" dirty="0" err="1"/>
              <a:t>take</a:t>
            </a:r>
            <a:r>
              <a:rPr lang="de-CH" dirty="0"/>
              <a:t> </a:t>
            </a:r>
            <a:r>
              <a:rPr lang="de-CH" dirty="0" err="1"/>
              <a:t>into</a:t>
            </a:r>
            <a:r>
              <a:rPr lang="de-CH" dirty="0"/>
              <a:t> </a:t>
            </a:r>
            <a:r>
              <a:rPr lang="de-CH" dirty="0" err="1"/>
              <a:t>account</a:t>
            </a:r>
            <a:endParaRPr lang="de-CH" dirty="0"/>
          </a:p>
          <a:p>
            <a:pPr lvl="1"/>
            <a:r>
              <a:rPr lang="de-CH" dirty="0" err="1"/>
              <a:t>Bayesian</a:t>
            </a:r>
            <a:r>
              <a:rPr lang="de-CH" dirty="0"/>
              <a:t> </a:t>
            </a:r>
            <a:r>
              <a:rPr lang="de-CH" dirty="0" err="1"/>
              <a:t>priors</a:t>
            </a:r>
            <a:r>
              <a:rPr lang="de-CH" dirty="0"/>
              <a:t>:</a:t>
            </a:r>
          </a:p>
          <a:p>
            <a:pPr lvl="2"/>
            <a:r>
              <a:rPr lang="de-CH" dirty="0" err="1"/>
              <a:t>Weight</a:t>
            </a:r>
            <a:r>
              <a:rPr lang="de-CH" dirty="0"/>
              <a:t> </a:t>
            </a:r>
            <a:r>
              <a:rPr lang="de-CH" dirty="0" err="1"/>
              <a:t>given</a:t>
            </a:r>
            <a:r>
              <a:rPr lang="de-CH" dirty="0"/>
              <a:t> </a:t>
            </a:r>
            <a:r>
              <a:rPr lang="de-CH" dirty="0" err="1"/>
              <a:t>to</a:t>
            </a:r>
            <a:r>
              <a:rPr lang="de-CH" dirty="0"/>
              <a:t> </a:t>
            </a:r>
            <a:r>
              <a:rPr lang="de-CH" dirty="0" err="1"/>
              <a:t>the</a:t>
            </a:r>
            <a:r>
              <a:rPr lang="de-CH" dirty="0"/>
              <a:t> informative </a:t>
            </a:r>
            <a:r>
              <a:rPr lang="de-CH" dirty="0" err="1"/>
              <a:t>component</a:t>
            </a:r>
            <a:r>
              <a:rPr lang="de-CH" dirty="0"/>
              <a:t> </a:t>
            </a:r>
            <a:r>
              <a:rPr lang="de-CH" dirty="0" err="1"/>
              <a:t>of</a:t>
            </a:r>
            <a:r>
              <a:rPr lang="de-CH" dirty="0"/>
              <a:t> </a:t>
            </a:r>
            <a:r>
              <a:rPr lang="de-CH" dirty="0" err="1"/>
              <a:t>the</a:t>
            </a:r>
            <a:r>
              <a:rPr lang="de-CH" dirty="0"/>
              <a:t> </a:t>
            </a:r>
            <a:r>
              <a:rPr lang="de-CH" dirty="0" err="1"/>
              <a:t>prior</a:t>
            </a:r>
            <a:endParaRPr lang="de-CH" dirty="0"/>
          </a:p>
          <a:p>
            <a:pPr lvl="2"/>
            <a:r>
              <a:rPr lang="de-CH" b="1" dirty="0"/>
              <a:t>Type I </a:t>
            </a:r>
            <a:r>
              <a:rPr lang="de-CH" b="1" dirty="0" err="1"/>
              <a:t>error</a:t>
            </a:r>
            <a:r>
              <a:rPr lang="de-CH" b="1" dirty="0"/>
              <a:t> rate </a:t>
            </a:r>
            <a:r>
              <a:rPr lang="de-CH" b="1" dirty="0" err="1"/>
              <a:t>control</a:t>
            </a:r>
            <a:endParaRPr lang="de-CH" b="1" dirty="0"/>
          </a:p>
          <a:p>
            <a:pPr lvl="2"/>
            <a:r>
              <a:rPr lang="de-CH" dirty="0"/>
              <a:t>Impact </a:t>
            </a:r>
            <a:r>
              <a:rPr lang="de-CH" dirty="0" err="1"/>
              <a:t>of</a:t>
            </a:r>
            <a:r>
              <a:rPr lang="de-CH" dirty="0"/>
              <a:t> double-</a:t>
            </a:r>
            <a:r>
              <a:rPr lang="de-CH" dirty="0" err="1"/>
              <a:t>use</a:t>
            </a:r>
            <a:r>
              <a:rPr lang="de-CH" dirty="0"/>
              <a:t> </a:t>
            </a:r>
            <a:r>
              <a:rPr lang="de-CH" dirty="0" err="1"/>
              <a:t>of</a:t>
            </a:r>
            <a:r>
              <a:rPr lang="de-CH" dirty="0"/>
              <a:t> </a:t>
            </a:r>
            <a:r>
              <a:rPr lang="de-CH" dirty="0" err="1"/>
              <a:t>historical</a:t>
            </a:r>
            <a:r>
              <a:rPr lang="de-CH" dirty="0"/>
              <a:t> </a:t>
            </a:r>
            <a:r>
              <a:rPr lang="de-CH" dirty="0" err="1"/>
              <a:t>information</a:t>
            </a:r>
            <a:r>
              <a:rPr lang="de-CH" dirty="0"/>
              <a:t> </a:t>
            </a:r>
            <a:r>
              <a:rPr lang="de-CH" dirty="0" err="1"/>
              <a:t>for</a:t>
            </a:r>
            <a:r>
              <a:rPr lang="de-CH" dirty="0"/>
              <a:t> NI-</a:t>
            </a:r>
            <a:r>
              <a:rPr lang="de-CH" dirty="0" err="1"/>
              <a:t>margin</a:t>
            </a:r>
            <a:r>
              <a:rPr lang="de-CH" dirty="0"/>
              <a:t> </a:t>
            </a:r>
            <a:r>
              <a:rPr lang="de-CH" dirty="0" err="1"/>
              <a:t>and</a:t>
            </a:r>
            <a:r>
              <a:rPr lang="de-CH" dirty="0"/>
              <a:t> </a:t>
            </a:r>
            <a:r>
              <a:rPr lang="de-CH" dirty="0" err="1"/>
              <a:t>priors</a:t>
            </a:r>
            <a:endParaRPr lang="de-CH" dirty="0"/>
          </a:p>
          <a:p>
            <a:pPr marL="228600" lvl="1" indent="0">
              <a:buNone/>
            </a:pPr>
            <a:endParaRPr lang="en-US" dirty="0"/>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28</a:t>
            </a:fld>
            <a:endParaRPr lang="uk-UA" dirty="0"/>
          </a:p>
        </p:txBody>
      </p:sp>
    </p:spTree>
    <p:extLst>
      <p:ext uri="{BB962C8B-B14F-4D97-AF65-F5344CB8AC3E}">
        <p14:creationId xmlns:p14="http://schemas.microsoft.com/office/powerpoint/2010/main" val="342056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1"/>
            <a:ext cx="8229600" cy="476250"/>
          </a:xfrm>
        </p:spPr>
        <p:txBody>
          <a:bodyPr>
            <a:normAutofit fontScale="90000"/>
          </a:bodyPr>
          <a:lstStyle/>
          <a:p>
            <a:r>
              <a:rPr lang="de-CH" dirty="0"/>
              <a:t>Key </a:t>
            </a:r>
            <a:r>
              <a:rPr lang="de-CH" dirty="0" err="1"/>
              <a:t>modifications</a:t>
            </a:r>
            <a:r>
              <a:rPr lang="de-CH" dirty="0"/>
              <a:t> on </a:t>
            </a:r>
            <a:r>
              <a:rPr lang="de-CH" dirty="0" err="1"/>
              <a:t>study</a:t>
            </a:r>
            <a:r>
              <a:rPr lang="de-CH" dirty="0"/>
              <a:t> design </a:t>
            </a:r>
            <a:r>
              <a:rPr lang="de-CH" dirty="0" err="1"/>
              <a:t>based</a:t>
            </a:r>
            <a:r>
              <a:rPr lang="de-CH" dirty="0"/>
              <a:t> on HA </a:t>
            </a:r>
            <a:r>
              <a:rPr lang="de-CH" dirty="0" err="1"/>
              <a:t>feedback</a:t>
            </a:r>
            <a:endParaRPr lang="en-US" dirty="0"/>
          </a:p>
        </p:txBody>
      </p:sp>
      <p:sp>
        <p:nvSpPr>
          <p:cNvPr id="3" name="Content Placeholder 2"/>
          <p:cNvSpPr>
            <a:spLocks noGrp="1"/>
          </p:cNvSpPr>
          <p:nvPr>
            <p:ph idx="1"/>
          </p:nvPr>
        </p:nvSpPr>
        <p:spPr>
          <a:xfrm>
            <a:off x="457200" y="1047750"/>
            <a:ext cx="8229600" cy="3581400"/>
          </a:xfrm>
        </p:spPr>
        <p:txBody>
          <a:bodyPr vert="horz" lIns="0" tIns="0" rIns="0" bIns="0" spcCol="182880" rtlCol="0" anchor="t">
            <a:normAutofit/>
          </a:bodyPr>
          <a:lstStyle/>
          <a:p>
            <a:pPr marL="0" lvl="0" indent="0">
              <a:spcBef>
                <a:spcPts val="1200"/>
              </a:spcBef>
              <a:buNone/>
            </a:pPr>
            <a:endParaRPr lang="de-CH" sz="1400" b="1" dirty="0"/>
          </a:p>
          <a:p>
            <a:pPr>
              <a:spcBef>
                <a:spcPts val="1200"/>
              </a:spcBef>
            </a:pPr>
            <a:r>
              <a:rPr lang="de-CH" sz="1400" dirty="0"/>
              <a:t>Non-</a:t>
            </a:r>
            <a:r>
              <a:rPr lang="de-CH" sz="1400" dirty="0" err="1"/>
              <a:t>inferiority</a:t>
            </a:r>
            <a:r>
              <a:rPr lang="de-CH" sz="1400" dirty="0"/>
              <a:t> </a:t>
            </a:r>
            <a:r>
              <a:rPr lang="de-CH" sz="1400" dirty="0" err="1"/>
              <a:t>margin</a:t>
            </a:r>
            <a:r>
              <a:rPr lang="de-CH" sz="1400" dirty="0"/>
              <a:t>, after </a:t>
            </a:r>
            <a:r>
              <a:rPr lang="de-CH" sz="1400" dirty="0" err="1"/>
              <a:t>discounting</a:t>
            </a:r>
            <a:r>
              <a:rPr lang="de-CH" sz="1400" dirty="0"/>
              <a:t>, </a:t>
            </a:r>
            <a:r>
              <a:rPr lang="de-CH" sz="1400" dirty="0" err="1"/>
              <a:t>changed</a:t>
            </a:r>
            <a:r>
              <a:rPr lang="de-CH" sz="1400" dirty="0"/>
              <a:t> </a:t>
            </a:r>
            <a:r>
              <a:rPr lang="de-CH" sz="1400" dirty="0" err="1"/>
              <a:t>to</a:t>
            </a:r>
            <a:r>
              <a:rPr lang="de-CH" sz="1400" dirty="0"/>
              <a:t> 2.0 (</a:t>
            </a:r>
            <a:r>
              <a:rPr lang="de-CH" sz="1400" dirty="0" err="1"/>
              <a:t>instead</a:t>
            </a:r>
            <a:r>
              <a:rPr lang="de-CH" sz="1400" dirty="0"/>
              <a:t> </a:t>
            </a:r>
            <a:r>
              <a:rPr lang="de-CH" sz="1400" dirty="0" err="1"/>
              <a:t>of</a:t>
            </a:r>
            <a:r>
              <a:rPr lang="de-CH" sz="1400" dirty="0"/>
              <a:t> 3.0) </a:t>
            </a:r>
            <a:r>
              <a:rPr lang="de-CH" sz="1400" dirty="0" err="1"/>
              <a:t>with</a:t>
            </a:r>
            <a:r>
              <a:rPr lang="de-CH" sz="1400" dirty="0"/>
              <a:t> additional </a:t>
            </a:r>
            <a:r>
              <a:rPr lang="de-CH" sz="1400" dirty="0" err="1"/>
              <a:t>upper</a:t>
            </a:r>
            <a:r>
              <a:rPr lang="de-CH" sz="1400" dirty="0"/>
              <a:t> </a:t>
            </a:r>
            <a:r>
              <a:rPr lang="de-CH" sz="1400" dirty="0" err="1"/>
              <a:t>limit</a:t>
            </a:r>
            <a:r>
              <a:rPr lang="de-CH" sz="1400" dirty="0"/>
              <a:t> </a:t>
            </a:r>
            <a:r>
              <a:rPr lang="de-CH" sz="1400" dirty="0" err="1"/>
              <a:t>of</a:t>
            </a:r>
            <a:r>
              <a:rPr lang="de-CH" sz="1400" dirty="0"/>
              <a:t> </a:t>
            </a:r>
            <a:r>
              <a:rPr lang="de-CH" sz="1400" dirty="0" err="1"/>
              <a:t>the</a:t>
            </a:r>
            <a:r>
              <a:rPr lang="de-CH" sz="1400" dirty="0"/>
              <a:t> ARR (0.3) on </a:t>
            </a:r>
            <a:r>
              <a:rPr lang="de-CH" sz="1400" dirty="0" err="1"/>
              <a:t>test</a:t>
            </a:r>
            <a:r>
              <a:rPr lang="de-CH" sz="1400" dirty="0"/>
              <a:t> </a:t>
            </a:r>
            <a:r>
              <a:rPr lang="de-CH" sz="1400" dirty="0" err="1"/>
              <a:t>drugs</a:t>
            </a:r>
            <a:r>
              <a:rPr lang="de-CH" sz="1400" dirty="0"/>
              <a:t> </a:t>
            </a:r>
            <a:r>
              <a:rPr lang="de-CH" sz="1400" dirty="0" err="1"/>
              <a:t>to</a:t>
            </a:r>
            <a:r>
              <a:rPr lang="de-CH" sz="1400" dirty="0"/>
              <a:t> </a:t>
            </a:r>
            <a:r>
              <a:rPr lang="de-CH" sz="1400" dirty="0" err="1"/>
              <a:t>conclude</a:t>
            </a:r>
            <a:r>
              <a:rPr lang="de-CH" sz="1400" dirty="0"/>
              <a:t> non-</a:t>
            </a:r>
            <a:r>
              <a:rPr lang="de-CH" sz="1400" dirty="0" err="1"/>
              <a:t>inferiority</a:t>
            </a:r>
            <a:r>
              <a:rPr lang="de-CH" sz="1400" dirty="0"/>
              <a:t> </a:t>
            </a:r>
            <a:r>
              <a:rPr lang="de-CH" sz="1400" dirty="0" err="1"/>
              <a:t>vs</a:t>
            </a:r>
            <a:r>
              <a:rPr lang="de-CH" sz="1400" dirty="0"/>
              <a:t> </a:t>
            </a:r>
            <a:r>
              <a:rPr lang="de-CH" sz="1400" dirty="0" err="1"/>
              <a:t>fingolimod</a:t>
            </a:r>
            <a:r>
              <a:rPr lang="de-CH" sz="1400" dirty="0"/>
              <a:t>; </a:t>
            </a:r>
            <a:r>
              <a:rPr lang="de-CH" sz="1400" dirty="0" err="1"/>
              <a:t>as</a:t>
            </a:r>
            <a:r>
              <a:rPr lang="de-CH" sz="1400" dirty="0"/>
              <a:t> a </a:t>
            </a:r>
            <a:r>
              <a:rPr lang="de-CH" sz="1400" dirty="0" err="1"/>
              <a:t>consequence</a:t>
            </a:r>
            <a:r>
              <a:rPr lang="de-CH" sz="1400" dirty="0"/>
              <a:t> sample </a:t>
            </a:r>
            <a:r>
              <a:rPr lang="de-CH" sz="1400" dirty="0" err="1"/>
              <a:t>size</a:t>
            </a:r>
            <a:r>
              <a:rPr lang="de-CH" sz="1400" dirty="0"/>
              <a:t> </a:t>
            </a:r>
            <a:r>
              <a:rPr lang="de-CH" sz="1400" dirty="0" err="1"/>
              <a:t>increased</a:t>
            </a:r>
            <a:r>
              <a:rPr lang="de-CH" sz="1400" dirty="0"/>
              <a:t> </a:t>
            </a:r>
            <a:r>
              <a:rPr lang="de-CH" sz="1400" dirty="0" err="1"/>
              <a:t>from</a:t>
            </a:r>
            <a:r>
              <a:rPr lang="de-CH" sz="1400" dirty="0"/>
              <a:t> 50 </a:t>
            </a:r>
            <a:r>
              <a:rPr lang="de-CH" sz="1400" dirty="0" err="1"/>
              <a:t>to</a:t>
            </a:r>
            <a:r>
              <a:rPr lang="de-CH" sz="1400" dirty="0"/>
              <a:t> 60 </a:t>
            </a:r>
            <a:r>
              <a:rPr lang="de-CH" sz="1400" dirty="0" err="1"/>
              <a:t>patients</a:t>
            </a:r>
            <a:r>
              <a:rPr lang="de-CH" sz="1400" dirty="0"/>
              <a:t> per arm</a:t>
            </a:r>
          </a:p>
          <a:p>
            <a:pPr>
              <a:spcBef>
                <a:spcPts val="1200"/>
              </a:spcBef>
            </a:pPr>
            <a:r>
              <a:rPr lang="de-CH" sz="1400" dirty="0"/>
              <a:t>Key </a:t>
            </a:r>
            <a:r>
              <a:rPr lang="de-CH" sz="1400" dirty="0" err="1"/>
              <a:t>secondary</a:t>
            </a:r>
            <a:r>
              <a:rPr lang="de-CH" sz="1400" dirty="0"/>
              <a:t> </a:t>
            </a:r>
            <a:r>
              <a:rPr lang="de-CH" sz="1400" dirty="0" err="1"/>
              <a:t>analysis</a:t>
            </a:r>
            <a:r>
              <a:rPr lang="de-CH" sz="1400" dirty="0"/>
              <a:t> </a:t>
            </a:r>
            <a:r>
              <a:rPr lang="de-CH" sz="1400" dirty="0" err="1"/>
              <a:t>added</a:t>
            </a:r>
            <a:r>
              <a:rPr lang="de-CH" sz="1400" dirty="0"/>
              <a:t> </a:t>
            </a:r>
            <a:r>
              <a:rPr lang="de-CH" sz="1400" dirty="0" err="1"/>
              <a:t>to</a:t>
            </a:r>
            <a:r>
              <a:rPr lang="de-CH" sz="1400" dirty="0"/>
              <a:t> </a:t>
            </a:r>
            <a:r>
              <a:rPr lang="de-CH" sz="1400" dirty="0" err="1"/>
              <a:t>compare</a:t>
            </a:r>
            <a:r>
              <a:rPr lang="de-CH" sz="1400" dirty="0"/>
              <a:t> </a:t>
            </a:r>
            <a:r>
              <a:rPr lang="de-CH" sz="1400" dirty="0" err="1"/>
              <a:t>test</a:t>
            </a:r>
            <a:r>
              <a:rPr lang="de-CH" sz="1400" dirty="0"/>
              <a:t> </a:t>
            </a:r>
            <a:r>
              <a:rPr lang="de-CH" sz="1400" dirty="0" err="1"/>
              <a:t>treatments</a:t>
            </a:r>
            <a:r>
              <a:rPr lang="de-CH" sz="1400" dirty="0"/>
              <a:t> versus </a:t>
            </a:r>
            <a:r>
              <a:rPr lang="de-CH" sz="1400" dirty="0" err="1"/>
              <a:t>historical</a:t>
            </a:r>
            <a:r>
              <a:rPr lang="de-CH" sz="1400" dirty="0"/>
              <a:t> </a:t>
            </a:r>
            <a:r>
              <a:rPr lang="de-CH" sz="1400" dirty="0" err="1"/>
              <a:t>interferon</a:t>
            </a:r>
            <a:r>
              <a:rPr lang="de-CH" sz="1400" dirty="0"/>
              <a:t> </a:t>
            </a:r>
            <a:r>
              <a:rPr lang="de-CH" sz="1400" dirty="0" err="1"/>
              <a:t>data</a:t>
            </a:r>
            <a:r>
              <a:rPr lang="de-CH" sz="1400" dirty="0"/>
              <a:t> (</a:t>
            </a:r>
            <a:r>
              <a:rPr lang="de-CH" sz="1400" dirty="0" err="1"/>
              <a:t>based</a:t>
            </a:r>
            <a:r>
              <a:rPr lang="de-CH" sz="1400" dirty="0"/>
              <a:t> on a meta-analysis </a:t>
            </a:r>
            <a:r>
              <a:rPr lang="de-CH" sz="1400" dirty="0" err="1"/>
              <a:t>of</a:t>
            </a:r>
            <a:r>
              <a:rPr lang="de-CH" sz="1400" dirty="0"/>
              <a:t> </a:t>
            </a:r>
            <a:r>
              <a:rPr lang="de-CH" sz="1400" dirty="0" err="1"/>
              <a:t>historical</a:t>
            </a:r>
            <a:r>
              <a:rPr lang="de-CH" sz="1400" dirty="0"/>
              <a:t> </a:t>
            </a:r>
            <a:r>
              <a:rPr lang="de-CH" sz="1400" dirty="0" err="1"/>
              <a:t>studies</a:t>
            </a:r>
            <a:r>
              <a:rPr lang="de-CH" sz="1400" dirty="0"/>
              <a:t>)</a:t>
            </a:r>
          </a:p>
          <a:p>
            <a:pPr>
              <a:spcBef>
                <a:spcPts val="1200"/>
              </a:spcBef>
            </a:pPr>
            <a:r>
              <a:rPr lang="de-CH" sz="1400" dirty="0" err="1"/>
              <a:t>Ofatumumab</a:t>
            </a:r>
            <a:r>
              <a:rPr lang="de-CH" sz="1400" dirty="0"/>
              <a:t> and </a:t>
            </a:r>
            <a:r>
              <a:rPr lang="de-CH" sz="1400" dirty="0" err="1"/>
              <a:t>siponimod</a:t>
            </a:r>
            <a:r>
              <a:rPr lang="de-CH" sz="1400" dirty="0"/>
              <a:t> </a:t>
            </a:r>
            <a:r>
              <a:rPr lang="de-CH" sz="1400" dirty="0" err="1"/>
              <a:t>studies</a:t>
            </a:r>
            <a:r>
              <a:rPr lang="de-CH" sz="1400" dirty="0"/>
              <a:t> </a:t>
            </a:r>
            <a:r>
              <a:rPr lang="de-CH" sz="1400" dirty="0" err="1"/>
              <a:t>were</a:t>
            </a:r>
            <a:r>
              <a:rPr lang="de-CH" sz="1400" dirty="0"/>
              <a:t> </a:t>
            </a:r>
            <a:r>
              <a:rPr lang="de-CH" sz="1400" dirty="0" err="1"/>
              <a:t>combined</a:t>
            </a:r>
            <a:r>
              <a:rPr lang="de-CH" sz="1400" dirty="0"/>
              <a:t> </a:t>
            </a:r>
            <a:r>
              <a:rPr lang="de-CH" sz="1400" dirty="0" err="1"/>
              <a:t>into</a:t>
            </a:r>
            <a:r>
              <a:rPr lang="de-CH" sz="1400" dirty="0"/>
              <a:t> </a:t>
            </a:r>
            <a:r>
              <a:rPr lang="de-CH" sz="1400" dirty="0" err="1"/>
              <a:t>one</a:t>
            </a:r>
            <a:r>
              <a:rPr lang="de-CH" sz="1400" dirty="0"/>
              <a:t> design </a:t>
            </a:r>
            <a:r>
              <a:rPr lang="de-CH" sz="1400" dirty="0" err="1"/>
              <a:t>based</a:t>
            </a:r>
            <a:r>
              <a:rPr lang="de-CH" sz="1400" dirty="0"/>
              <a:t> on </a:t>
            </a:r>
            <a:r>
              <a:rPr lang="de-CH" sz="1400" dirty="0" err="1"/>
              <a:t>recommendation</a:t>
            </a:r>
            <a:r>
              <a:rPr lang="de-CH" sz="1400" dirty="0"/>
              <a:t> </a:t>
            </a:r>
            <a:r>
              <a:rPr lang="de-CH" sz="1400" dirty="0" err="1"/>
              <a:t>from</a:t>
            </a:r>
            <a:r>
              <a:rPr lang="de-CH" sz="1400" dirty="0"/>
              <a:t> FDA and EMA</a:t>
            </a:r>
          </a:p>
          <a:p>
            <a:pPr>
              <a:spcBef>
                <a:spcPts val="1200"/>
              </a:spcBef>
            </a:pPr>
            <a:r>
              <a:rPr lang="de-CH" sz="1400" dirty="0" err="1"/>
              <a:t>Tipping</a:t>
            </a:r>
            <a:r>
              <a:rPr lang="de-CH" sz="1400" dirty="0"/>
              <a:t> </a:t>
            </a:r>
            <a:r>
              <a:rPr lang="de-CH" sz="1400" dirty="0" err="1"/>
              <a:t>point</a:t>
            </a:r>
            <a:r>
              <a:rPr lang="de-CH" sz="1400" dirty="0"/>
              <a:t> </a:t>
            </a:r>
            <a:r>
              <a:rPr lang="de-CH" sz="1400" dirty="0" err="1"/>
              <a:t>sensitivity</a:t>
            </a:r>
            <a:r>
              <a:rPr lang="de-CH" sz="1400" dirty="0"/>
              <a:t> </a:t>
            </a:r>
            <a:r>
              <a:rPr lang="de-CH" sz="1400" dirty="0" err="1"/>
              <a:t>analysis</a:t>
            </a:r>
            <a:r>
              <a:rPr lang="de-CH" sz="1400" dirty="0"/>
              <a:t> </a:t>
            </a:r>
            <a:r>
              <a:rPr lang="de-CH" sz="1400" dirty="0" err="1"/>
              <a:t>prespecified</a:t>
            </a:r>
            <a:r>
              <a:rPr lang="de-CH" sz="1400" dirty="0"/>
              <a:t> </a:t>
            </a:r>
            <a:r>
              <a:rPr lang="de-CH" sz="1400" dirty="0" err="1"/>
              <a:t>to</a:t>
            </a:r>
            <a:r>
              <a:rPr lang="de-CH" sz="1400" dirty="0"/>
              <a:t> </a:t>
            </a:r>
            <a:r>
              <a:rPr lang="de-CH" sz="1400" dirty="0" err="1"/>
              <a:t>assess</a:t>
            </a:r>
            <a:r>
              <a:rPr lang="de-CH" sz="1400" dirty="0"/>
              <a:t> </a:t>
            </a:r>
            <a:r>
              <a:rPr lang="de-CH" sz="1400" dirty="0" err="1"/>
              <a:t>robustness</a:t>
            </a:r>
            <a:r>
              <a:rPr lang="de-CH" sz="1400" dirty="0"/>
              <a:t> </a:t>
            </a:r>
            <a:r>
              <a:rPr lang="de-CH" sz="1400" dirty="0" err="1"/>
              <a:t>of</a:t>
            </a:r>
            <a:r>
              <a:rPr lang="de-CH" sz="1400" dirty="0"/>
              <a:t> </a:t>
            </a:r>
            <a:r>
              <a:rPr lang="de-CH" sz="1400" dirty="0" err="1"/>
              <a:t>conclusions</a:t>
            </a:r>
            <a:r>
              <a:rPr lang="de-CH" sz="1400" dirty="0"/>
              <a:t> </a:t>
            </a:r>
            <a:r>
              <a:rPr lang="de-CH" sz="1400" dirty="0" err="1"/>
              <a:t>from</a:t>
            </a:r>
            <a:r>
              <a:rPr lang="de-CH" sz="1400" dirty="0"/>
              <a:t> </a:t>
            </a:r>
            <a:r>
              <a:rPr lang="de-CH" sz="1400" dirty="0" err="1"/>
              <a:t>Bayesian</a:t>
            </a:r>
            <a:r>
              <a:rPr lang="de-CH" sz="1400" dirty="0"/>
              <a:t> </a:t>
            </a:r>
            <a:r>
              <a:rPr lang="de-CH" sz="1400" dirty="0" err="1"/>
              <a:t>analysis</a:t>
            </a:r>
            <a:r>
              <a:rPr lang="de-CH" sz="1400" dirty="0"/>
              <a:t> </a:t>
            </a:r>
            <a:r>
              <a:rPr lang="de-CH" sz="1400" dirty="0" err="1"/>
              <a:t>under</a:t>
            </a:r>
            <a:r>
              <a:rPr lang="de-CH" sz="1400" dirty="0"/>
              <a:t> different </a:t>
            </a:r>
            <a:r>
              <a:rPr lang="de-CH" sz="1400" dirty="0" err="1"/>
              <a:t>weights</a:t>
            </a:r>
            <a:r>
              <a:rPr lang="de-CH" sz="1400" dirty="0"/>
              <a:t> </a:t>
            </a:r>
            <a:r>
              <a:rPr lang="de-CH" sz="1400" dirty="0" err="1"/>
              <a:t>to</a:t>
            </a:r>
            <a:r>
              <a:rPr lang="de-CH" sz="1400" dirty="0"/>
              <a:t> </a:t>
            </a:r>
            <a:r>
              <a:rPr lang="de-CH" sz="1400" dirty="0" err="1"/>
              <a:t>prior</a:t>
            </a:r>
            <a:r>
              <a:rPr lang="de-CH" sz="1400" dirty="0"/>
              <a:t> </a:t>
            </a:r>
            <a:r>
              <a:rPr lang="de-CH" sz="1400" dirty="0" err="1"/>
              <a:t>information</a:t>
            </a:r>
            <a:r>
              <a:rPr lang="de-CH" sz="1400" dirty="0"/>
              <a:t>; i.e. </a:t>
            </a:r>
            <a:r>
              <a:rPr lang="de-CH" sz="1400" dirty="0" err="1"/>
              <a:t>from</a:t>
            </a:r>
            <a:r>
              <a:rPr lang="de-CH" sz="1400" dirty="0"/>
              <a:t> </a:t>
            </a:r>
            <a:r>
              <a:rPr lang="de-CH" sz="1400" dirty="0" err="1"/>
              <a:t>pre-spedified</a:t>
            </a:r>
            <a:r>
              <a:rPr lang="de-CH" sz="1400" dirty="0"/>
              <a:t> </a:t>
            </a:r>
            <a:r>
              <a:rPr lang="de-CH" sz="1400" dirty="0" err="1"/>
              <a:t>weight</a:t>
            </a:r>
            <a:r>
              <a:rPr lang="de-CH" sz="1400" dirty="0"/>
              <a:t> </a:t>
            </a:r>
            <a:r>
              <a:rPr lang="de-CH" sz="1400" dirty="0" err="1"/>
              <a:t>to</a:t>
            </a:r>
            <a:r>
              <a:rPr lang="de-CH" sz="1400" dirty="0"/>
              <a:t> a «</a:t>
            </a:r>
            <a:r>
              <a:rPr lang="de-CH" sz="1400" dirty="0" err="1"/>
              <a:t>no</a:t>
            </a:r>
            <a:r>
              <a:rPr lang="de-CH" sz="1400" dirty="0"/>
              <a:t> </a:t>
            </a:r>
            <a:r>
              <a:rPr lang="de-CH" sz="1400" dirty="0" err="1"/>
              <a:t>borrowing</a:t>
            </a:r>
            <a:r>
              <a:rPr lang="de-CH" sz="1400" dirty="0"/>
              <a:t>» </a:t>
            </a:r>
            <a:r>
              <a:rPr lang="de-CH" sz="1400" dirty="0" err="1"/>
              <a:t>strategy</a:t>
            </a:r>
            <a:r>
              <a:rPr lang="de-CH" sz="1400" dirty="0"/>
              <a:t> (</a:t>
            </a:r>
            <a:r>
              <a:rPr lang="de-CH" sz="1400" dirty="0" err="1"/>
              <a:t>frequentist</a:t>
            </a:r>
            <a:r>
              <a:rPr lang="de-CH" sz="1400" dirty="0"/>
              <a:t> design)</a:t>
            </a:r>
            <a:endParaRPr lang="de-CH" sz="1400" b="1" dirty="0"/>
          </a:p>
          <a:p>
            <a:pPr marL="0" indent="0">
              <a:spcBef>
                <a:spcPts val="1200"/>
              </a:spcBef>
              <a:buNone/>
            </a:pPr>
            <a:r>
              <a:rPr lang="de-CH" b="1" dirty="0"/>
              <a:t>Final </a:t>
            </a:r>
            <a:r>
              <a:rPr lang="de-CH" b="1" dirty="0" err="1"/>
              <a:t>study</a:t>
            </a:r>
            <a:r>
              <a:rPr lang="de-CH" b="1" dirty="0"/>
              <a:t> design was </a:t>
            </a:r>
            <a:r>
              <a:rPr lang="de-CH" b="1" dirty="0" err="1"/>
              <a:t>accepted</a:t>
            </a:r>
            <a:r>
              <a:rPr lang="de-CH" b="1" dirty="0"/>
              <a:t> </a:t>
            </a:r>
            <a:r>
              <a:rPr lang="de-CH" b="1" dirty="0" err="1"/>
              <a:t>by</a:t>
            </a:r>
            <a:r>
              <a:rPr lang="de-CH" b="1" dirty="0"/>
              <a:t> </a:t>
            </a:r>
            <a:r>
              <a:rPr lang="de-CH" b="1" dirty="0" err="1"/>
              <a:t>both</a:t>
            </a:r>
            <a:r>
              <a:rPr lang="de-CH" b="1" dirty="0"/>
              <a:t> FDA and EMA/PDCO</a:t>
            </a:r>
          </a:p>
          <a:p>
            <a:pPr marL="518795" lvl="1" indent="-285750">
              <a:spcBef>
                <a:spcPts val="1200"/>
              </a:spcBef>
            </a:pPr>
            <a:endParaRPr lang="de-CH" sz="1400" b="1" dirty="0">
              <a:cs typeface="Arial" panose="020B0604020202020204"/>
            </a:endParaRPr>
          </a:p>
          <a:p>
            <a:pPr marL="233045" lvl="1" indent="0">
              <a:spcBef>
                <a:spcPts val="1200"/>
              </a:spcBef>
              <a:buNone/>
            </a:pPr>
            <a:endParaRPr lang="de-CH" sz="1400" b="1" i="1" dirty="0">
              <a:solidFill>
                <a:srgbClr val="000000"/>
              </a:solidFill>
              <a:cs typeface="Arial" panose="020B0604020202020204"/>
            </a:endParaRPr>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29</a:t>
            </a:fld>
            <a:endParaRPr lang="uk-UA" dirty="0"/>
          </a:p>
        </p:txBody>
      </p:sp>
    </p:spTree>
    <p:extLst>
      <p:ext uri="{BB962C8B-B14F-4D97-AF65-F5344CB8AC3E}">
        <p14:creationId xmlns:p14="http://schemas.microsoft.com/office/powerpoint/2010/main" val="33970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normAutofit/>
          </a:bodyPr>
          <a:lstStyle/>
          <a:p>
            <a:r>
              <a:rPr lang="en-US" spc="0" dirty="0">
                <a:ea typeface="Arial" charset="0"/>
                <a:cs typeface="Arial" charset="0"/>
              </a:rPr>
              <a:t>Beat Neuenschwander, Sebastian </a:t>
            </a:r>
            <a:r>
              <a:rPr lang="en-US" dirty="0">
                <a:ea typeface="Arial" charset="0"/>
                <a:cs typeface="Arial" charset="0"/>
              </a:rPr>
              <a:t>Weber, Dieter A. </a:t>
            </a:r>
            <a:r>
              <a:rPr lang="en-US" dirty="0" err="1">
                <a:ea typeface="Arial" charset="0"/>
                <a:cs typeface="Arial" charset="0"/>
              </a:rPr>
              <a:t>Häring</a:t>
            </a:r>
            <a:endParaRPr lang="en-US" dirty="0">
              <a:ea typeface="Arial" charset="0"/>
              <a:cs typeface="Arial" charset="0"/>
            </a:endParaRPr>
          </a:p>
          <a:p>
            <a:pPr marL="0" indent="0">
              <a:buNone/>
            </a:pPr>
            <a:endParaRPr lang="en-US" dirty="0">
              <a:ea typeface="Arial" charset="0"/>
              <a:cs typeface="Arial" charset="0"/>
            </a:endParaRPr>
          </a:p>
          <a:p>
            <a:r>
              <a:rPr lang="en-US" dirty="0">
                <a:ea typeface="Arial" charset="0"/>
                <a:cs typeface="Arial" charset="0"/>
              </a:rPr>
              <a:t>Sandro Gsteiger, Satrajit Roychoudhury</a:t>
            </a:r>
          </a:p>
          <a:p>
            <a:pPr marL="0" indent="0">
              <a:buNone/>
            </a:pPr>
            <a:endParaRPr lang="en-US" spc="0" dirty="0">
              <a:ea typeface="Arial" charset="0"/>
              <a:cs typeface="Arial" charset="0"/>
            </a:endParaRPr>
          </a:p>
          <a:p>
            <a:r>
              <a:rPr lang="en-US" dirty="0">
                <a:ea typeface="Arial" charset="0"/>
                <a:cs typeface="Arial" charset="0"/>
              </a:rPr>
              <a:t>Anthony O’Hagan, David </a:t>
            </a:r>
            <a:r>
              <a:rPr lang="en-US" dirty="0" err="1">
                <a:ea typeface="Arial" charset="0"/>
                <a:cs typeface="Arial" charset="0"/>
              </a:rPr>
              <a:t>Spiegelhalter</a:t>
            </a:r>
            <a:endParaRPr lang="en-US" dirty="0">
              <a:ea typeface="Arial" charset="0"/>
              <a:cs typeface="Arial" charset="0"/>
            </a:endParaRPr>
          </a:p>
          <a:p>
            <a:endParaRPr lang="en-US" dirty="0">
              <a:ea typeface="Arial" charset="0"/>
              <a:cs typeface="Arial" charset="0"/>
            </a:endParaRPr>
          </a:p>
          <a:p>
            <a:pPr marL="0" indent="0">
              <a:buNone/>
            </a:pPr>
            <a:endParaRPr lang="en-US" spc="0" dirty="0">
              <a:ea typeface="Arial" charset="0"/>
              <a:cs typeface="Arial" charset="0"/>
            </a:endParaRPr>
          </a:p>
        </p:txBody>
      </p:sp>
      <p:sp>
        <p:nvSpPr>
          <p:cNvPr id="4" name="Footer Placeholder 3"/>
          <p:cNvSpPr>
            <a:spLocks noGrp="1"/>
          </p:cNvSpPr>
          <p:nvPr>
            <p:ph type="ftr" sz="quarter" idx="10"/>
          </p:nvPr>
        </p:nvSpPr>
        <p:spPr/>
        <p:txBody>
          <a:bodyPr/>
          <a:lstStyle/>
          <a:p>
            <a:r>
              <a:rPr lang="en-US"/>
              <a:t>Public</a:t>
            </a:r>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3</a:t>
            </a:fld>
            <a:endParaRPr lang="uk-UA" dirty="0"/>
          </a:p>
        </p:txBody>
      </p:sp>
    </p:spTree>
    <p:extLst>
      <p:ext uri="{BB962C8B-B14F-4D97-AF65-F5344CB8AC3E}">
        <p14:creationId xmlns:p14="http://schemas.microsoft.com/office/powerpoint/2010/main" val="2179380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solidFill>
                  <a:schemeClr val="tx1"/>
                </a:solidFill>
              </a:rPr>
              <a:t>Bayesian designs that borrow strength from trial-external data are</a:t>
            </a:r>
          </a:p>
          <a:p>
            <a:pPr lvl="1"/>
            <a:r>
              <a:rPr lang="en-US" dirty="0">
                <a:solidFill>
                  <a:schemeClr val="tx1"/>
                </a:solidFill>
              </a:rPr>
              <a:t>Scientifically robust</a:t>
            </a:r>
          </a:p>
          <a:p>
            <a:pPr lvl="1"/>
            <a:r>
              <a:rPr lang="en-US" dirty="0">
                <a:solidFill>
                  <a:schemeClr val="tx1"/>
                </a:solidFill>
              </a:rPr>
              <a:t>Ethical / minimize burden and risk</a:t>
            </a:r>
          </a:p>
          <a:p>
            <a:pPr lvl="1"/>
            <a:r>
              <a:rPr lang="en-US" dirty="0">
                <a:solidFill>
                  <a:schemeClr val="tx1"/>
                </a:solidFill>
              </a:rPr>
              <a:t>Efficient</a:t>
            </a:r>
          </a:p>
          <a:p>
            <a:pPr lvl="1"/>
            <a:r>
              <a:rPr lang="en-US" dirty="0">
                <a:solidFill>
                  <a:schemeClr val="tx1"/>
                </a:solidFill>
              </a:rPr>
              <a:t>Feasible </a:t>
            </a:r>
          </a:p>
          <a:p>
            <a:r>
              <a:rPr lang="en-US" dirty="0">
                <a:solidFill>
                  <a:schemeClr val="tx1"/>
                </a:solidFill>
              </a:rPr>
              <a:t>NEOS uses robust meta-analytic approach to robustly incorporate historical data</a:t>
            </a:r>
          </a:p>
          <a:p>
            <a:pPr lvl="1"/>
            <a:r>
              <a:rPr lang="de-CH" dirty="0">
                <a:solidFill>
                  <a:schemeClr val="tx1"/>
                </a:solidFill>
              </a:rPr>
              <a:t>Partial </a:t>
            </a:r>
            <a:r>
              <a:rPr lang="de-CH" dirty="0" err="1">
                <a:solidFill>
                  <a:schemeClr val="tx1"/>
                </a:solidFill>
              </a:rPr>
              <a:t>extrapolation</a:t>
            </a:r>
            <a:r>
              <a:rPr lang="de-CH" dirty="0">
                <a:solidFill>
                  <a:schemeClr val="tx1"/>
                </a:solidFill>
              </a:rPr>
              <a:t> </a:t>
            </a:r>
            <a:r>
              <a:rPr lang="de-CH" dirty="0" err="1">
                <a:solidFill>
                  <a:schemeClr val="tx1"/>
                </a:solidFill>
              </a:rPr>
              <a:t>leverages</a:t>
            </a:r>
            <a:r>
              <a:rPr lang="de-CH" dirty="0">
                <a:solidFill>
                  <a:schemeClr val="tx1"/>
                </a:solidFill>
              </a:rPr>
              <a:t> </a:t>
            </a:r>
            <a:r>
              <a:rPr lang="de-CH" dirty="0" err="1">
                <a:solidFill>
                  <a:schemeClr val="tx1"/>
                </a:solidFill>
              </a:rPr>
              <a:t>historical</a:t>
            </a:r>
            <a:r>
              <a:rPr lang="de-CH" dirty="0">
                <a:solidFill>
                  <a:schemeClr val="tx1"/>
                </a:solidFill>
              </a:rPr>
              <a:t> </a:t>
            </a:r>
            <a:r>
              <a:rPr lang="de-CH" dirty="0" err="1">
                <a:solidFill>
                  <a:schemeClr val="tx1"/>
                </a:solidFill>
              </a:rPr>
              <a:t>data</a:t>
            </a:r>
            <a:r>
              <a:rPr lang="de-CH" dirty="0">
                <a:solidFill>
                  <a:schemeClr val="tx1"/>
                </a:solidFill>
              </a:rPr>
              <a:t> </a:t>
            </a:r>
            <a:r>
              <a:rPr lang="de-CH" dirty="0" err="1">
                <a:solidFill>
                  <a:schemeClr val="tx1"/>
                </a:solidFill>
              </a:rPr>
              <a:t>from</a:t>
            </a:r>
            <a:r>
              <a:rPr lang="de-CH" dirty="0">
                <a:solidFill>
                  <a:schemeClr val="tx1"/>
                </a:solidFill>
              </a:rPr>
              <a:t> large Phase 3 adult </a:t>
            </a:r>
            <a:r>
              <a:rPr lang="de-CH" dirty="0" err="1">
                <a:solidFill>
                  <a:schemeClr val="tx1"/>
                </a:solidFill>
              </a:rPr>
              <a:t>trials</a:t>
            </a:r>
            <a:endParaRPr lang="en-US" dirty="0">
              <a:solidFill>
                <a:schemeClr val="tx1"/>
              </a:solidFill>
            </a:endParaRPr>
          </a:p>
          <a:p>
            <a:pPr lvl="1"/>
            <a:r>
              <a:rPr lang="en-US" dirty="0">
                <a:solidFill>
                  <a:schemeClr val="tx1"/>
                </a:solidFill>
              </a:rPr>
              <a:t>Critical to reduce sample size in a rare disease setting with vulnerable population</a:t>
            </a:r>
          </a:p>
          <a:p>
            <a:pPr lvl="1"/>
            <a:r>
              <a:rPr lang="en-US" dirty="0">
                <a:solidFill>
                  <a:schemeClr val="tx1"/>
                </a:solidFill>
              </a:rPr>
              <a:t>Accepted by FDA/EMA</a:t>
            </a:r>
          </a:p>
          <a:p>
            <a:pPr lvl="1"/>
            <a:r>
              <a:rPr lang="de-CH" dirty="0">
                <a:solidFill>
                  <a:schemeClr val="tx1"/>
                </a:solidFill>
              </a:rPr>
              <a:t>First </a:t>
            </a:r>
            <a:r>
              <a:rPr lang="de-CH" dirty="0" err="1">
                <a:solidFill>
                  <a:schemeClr val="tx1"/>
                </a:solidFill>
              </a:rPr>
              <a:t>patient</a:t>
            </a:r>
            <a:r>
              <a:rPr lang="de-CH" dirty="0">
                <a:solidFill>
                  <a:schemeClr val="tx1"/>
                </a:solidFill>
              </a:rPr>
              <a:t> </a:t>
            </a:r>
            <a:r>
              <a:rPr lang="de-CH" dirty="0" err="1">
                <a:solidFill>
                  <a:schemeClr val="tx1"/>
                </a:solidFill>
              </a:rPr>
              <a:t>recruited</a:t>
            </a:r>
            <a:r>
              <a:rPr lang="de-CH" dirty="0">
                <a:solidFill>
                  <a:schemeClr val="tx1"/>
                </a:solidFill>
              </a:rPr>
              <a:t> </a:t>
            </a:r>
            <a:r>
              <a:rPr lang="de-CH" dirty="0" err="1">
                <a:solidFill>
                  <a:schemeClr val="tx1"/>
                </a:solidFill>
              </a:rPr>
              <a:t>into</a:t>
            </a:r>
            <a:r>
              <a:rPr lang="de-CH" dirty="0">
                <a:solidFill>
                  <a:schemeClr val="tx1"/>
                </a:solidFill>
              </a:rPr>
              <a:t> </a:t>
            </a:r>
            <a:r>
              <a:rPr lang="de-CH" dirty="0" err="1">
                <a:solidFill>
                  <a:schemeClr val="tx1"/>
                </a:solidFill>
              </a:rPr>
              <a:t>the</a:t>
            </a:r>
            <a:r>
              <a:rPr lang="de-CH" dirty="0">
                <a:solidFill>
                  <a:schemeClr val="tx1"/>
                </a:solidFill>
              </a:rPr>
              <a:t> </a:t>
            </a:r>
            <a:r>
              <a:rPr lang="de-CH" dirty="0" err="1">
                <a:solidFill>
                  <a:schemeClr val="tx1"/>
                </a:solidFill>
              </a:rPr>
              <a:t>study</a:t>
            </a:r>
            <a:r>
              <a:rPr lang="de-CH" dirty="0">
                <a:solidFill>
                  <a:schemeClr val="tx1"/>
                </a:solidFill>
              </a:rPr>
              <a:t> in </a:t>
            </a:r>
            <a:r>
              <a:rPr lang="de-CH" dirty="0" err="1">
                <a:solidFill>
                  <a:schemeClr val="tx1"/>
                </a:solidFill>
              </a:rPr>
              <a:t>October</a:t>
            </a:r>
            <a:r>
              <a:rPr lang="de-CH" dirty="0">
                <a:solidFill>
                  <a:schemeClr val="tx1"/>
                </a:solidFill>
              </a:rPr>
              <a:t> 2021</a:t>
            </a:r>
            <a:endParaRPr lang="en-US" sz="800"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r>
              <a:rPr lang="de-CH" dirty="0">
                <a:solidFill>
                  <a:schemeClr val="tx1"/>
                </a:solidFill>
              </a:rPr>
              <a:t> 	</a:t>
            </a:r>
            <a:endParaRPr lang="en-US" dirty="0">
              <a:solidFill>
                <a:schemeClr val="tx1"/>
              </a:solidFill>
            </a:endParaRPr>
          </a:p>
          <a:p>
            <a:pPr lvl="1"/>
            <a:endParaRPr lang="de-CH" dirty="0">
              <a:solidFill>
                <a:schemeClr val="tx1"/>
              </a:solidFill>
            </a:endParaRPr>
          </a:p>
        </p:txBody>
      </p:sp>
      <p:sp>
        <p:nvSpPr>
          <p:cNvPr id="5" name="Titel 4"/>
          <p:cNvSpPr>
            <a:spLocks noGrp="1"/>
          </p:cNvSpPr>
          <p:nvPr>
            <p:ph type="title"/>
          </p:nvPr>
        </p:nvSpPr>
        <p:spPr/>
        <p:txBody>
          <a:bodyPr>
            <a:normAutofit/>
          </a:bodyPr>
          <a:lstStyle/>
          <a:p>
            <a:r>
              <a:rPr lang="de-CH" dirty="0">
                <a:solidFill>
                  <a:schemeClr val="tx1"/>
                </a:solidFill>
              </a:rPr>
              <a:t>Conclusions</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30</a:t>
            </a:fld>
            <a:endParaRPr lang="en-US" noProof="0"/>
          </a:p>
        </p:txBody>
      </p:sp>
      <p:sp>
        <p:nvSpPr>
          <p:cNvPr id="8" name="Footer Placeholder 7"/>
          <p:cNvSpPr>
            <a:spLocks noGrp="1"/>
          </p:cNvSpPr>
          <p:nvPr>
            <p:ph type="ftr" sz="quarter" idx="3"/>
          </p:nvPr>
        </p:nvSpPr>
        <p:spPr/>
        <p:txBody>
          <a:bodyPr/>
          <a:lstStyle/>
          <a:p>
            <a:r>
              <a:rPr lang="en-US" noProof="0"/>
              <a:t>Public</a:t>
            </a:r>
          </a:p>
        </p:txBody>
      </p:sp>
    </p:spTree>
    <p:extLst>
      <p:ext uri="{BB962C8B-B14F-4D97-AF65-F5344CB8AC3E}">
        <p14:creationId xmlns:p14="http://schemas.microsoft.com/office/powerpoint/2010/main" val="5150785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059582"/>
            <a:ext cx="8363272" cy="3528392"/>
          </a:xfrm>
        </p:spPr>
        <p:txBody>
          <a:bodyPr>
            <a:normAutofit fontScale="77500" lnSpcReduction="20000"/>
          </a:bodyPr>
          <a:lstStyle/>
          <a:p>
            <a:pPr>
              <a:spcBef>
                <a:spcPts val="600"/>
              </a:spcBef>
            </a:pPr>
            <a:r>
              <a:rPr lang="en-US" dirty="0">
                <a:ea typeface="Arial" charset="0"/>
                <a:cs typeface="Arial" charset="0"/>
              </a:rPr>
              <a:t>Neuenschwander B, Capkun-Niggli G, Branson M, </a:t>
            </a:r>
            <a:r>
              <a:rPr lang="en-US" dirty="0" err="1">
                <a:ea typeface="Arial" charset="0"/>
                <a:cs typeface="Arial" charset="0"/>
              </a:rPr>
              <a:t>Spiegelhalter</a:t>
            </a:r>
            <a:r>
              <a:rPr lang="en-US" dirty="0">
                <a:ea typeface="Arial" charset="0"/>
                <a:cs typeface="Arial" charset="0"/>
              </a:rPr>
              <a:t> DJ (2010) Summarizing historical information on controls in clinical trials. </a:t>
            </a:r>
            <a:r>
              <a:rPr lang="en-US" i="1" dirty="0" err="1">
                <a:ea typeface="Arial" charset="0"/>
                <a:cs typeface="Arial" charset="0"/>
              </a:rPr>
              <a:t>Clin</a:t>
            </a:r>
            <a:r>
              <a:rPr lang="en-US" i="1" dirty="0">
                <a:ea typeface="Arial" charset="0"/>
                <a:cs typeface="Arial" charset="0"/>
              </a:rPr>
              <a:t> Trials </a:t>
            </a:r>
            <a:r>
              <a:rPr lang="en-US" dirty="0">
                <a:ea typeface="Arial" charset="0"/>
                <a:cs typeface="Arial" charset="0"/>
              </a:rPr>
              <a:t>7(1):5-18.</a:t>
            </a:r>
          </a:p>
          <a:p>
            <a:pPr>
              <a:spcBef>
                <a:spcPts val="600"/>
              </a:spcBef>
            </a:pPr>
            <a:r>
              <a:rPr lang="en-US" dirty="0">
                <a:ea typeface="Arial" charset="0"/>
                <a:cs typeface="Arial" charset="0"/>
              </a:rPr>
              <a:t>Neuenschwander B, Weber S, Schmidli H, O’Hagan A (2020) Predictively consistent prior effective sample sizes (with discussion). </a:t>
            </a:r>
            <a:r>
              <a:rPr lang="en-US" i="1" dirty="0">
                <a:ea typeface="Arial" charset="0"/>
                <a:cs typeface="Arial" charset="0"/>
              </a:rPr>
              <a:t>Biometrics</a:t>
            </a:r>
            <a:r>
              <a:rPr lang="en-US" dirty="0">
                <a:ea typeface="Arial" charset="0"/>
                <a:cs typeface="Arial" charset="0"/>
              </a:rPr>
              <a:t> 76(2): 578-605.</a:t>
            </a:r>
          </a:p>
          <a:p>
            <a:pPr>
              <a:spcBef>
                <a:spcPts val="600"/>
              </a:spcBef>
            </a:pPr>
            <a:r>
              <a:rPr lang="en-US" dirty="0"/>
              <a:t>O'Hagan A, </a:t>
            </a:r>
            <a:r>
              <a:rPr lang="en-US" dirty="0" err="1"/>
              <a:t>Pericchi</a:t>
            </a:r>
            <a:r>
              <a:rPr lang="en-US" dirty="0"/>
              <a:t> L (2012) Bayesian heavy-tailed models and conflict resolution: a review. </a:t>
            </a:r>
            <a:r>
              <a:rPr lang="en-US" i="1" dirty="0" err="1"/>
              <a:t>Braz</a:t>
            </a:r>
            <a:r>
              <a:rPr lang="en-US" i="1" dirty="0"/>
              <a:t> J Prob Stat </a:t>
            </a:r>
            <a:r>
              <a:rPr lang="en-US" dirty="0"/>
              <a:t>26, 372-401.</a:t>
            </a:r>
          </a:p>
          <a:p>
            <a:pPr>
              <a:spcBef>
                <a:spcPts val="600"/>
              </a:spcBef>
            </a:pPr>
            <a:r>
              <a:rPr lang="en-US" dirty="0"/>
              <a:t>Pocock S (1976) The combination of randomized and historical controls in clinical trials. </a:t>
            </a:r>
            <a:r>
              <a:rPr lang="en-US" i="1" dirty="0"/>
              <a:t>J Chron Dis </a:t>
            </a:r>
            <a:r>
              <a:rPr lang="en-US" dirty="0"/>
              <a:t>29, 175-188.</a:t>
            </a:r>
          </a:p>
          <a:p>
            <a:pPr>
              <a:spcBef>
                <a:spcPts val="600"/>
              </a:spcBef>
            </a:pPr>
            <a:r>
              <a:rPr lang="en-US" dirty="0">
                <a:ea typeface="Arial" charset="0"/>
                <a:cs typeface="Arial" charset="0"/>
              </a:rPr>
              <a:t>Schmidli H, </a:t>
            </a:r>
            <a:r>
              <a:rPr lang="en-US" dirty="0" err="1">
                <a:ea typeface="Arial" charset="0"/>
                <a:cs typeface="Arial" charset="0"/>
              </a:rPr>
              <a:t>Häring</a:t>
            </a:r>
            <a:r>
              <a:rPr lang="en-US" dirty="0">
                <a:ea typeface="Arial" charset="0"/>
                <a:cs typeface="Arial" charset="0"/>
              </a:rPr>
              <a:t> DA, Thomas M, Cassidy A, Weber S, Bretz F (2020) Beyond randomized clinical trials: Use of external controls</a:t>
            </a:r>
            <a:r>
              <a:rPr lang="en-US" i="1" dirty="0">
                <a:ea typeface="Arial" charset="0"/>
                <a:cs typeface="Arial" charset="0"/>
              </a:rPr>
              <a:t>. Clinical Pharmacology &amp; Therapeutics</a:t>
            </a:r>
            <a:r>
              <a:rPr lang="en-US" dirty="0">
                <a:ea typeface="Arial" charset="0"/>
                <a:cs typeface="Arial" charset="0"/>
              </a:rPr>
              <a:t> 107(4), 806-816.</a:t>
            </a:r>
          </a:p>
          <a:p>
            <a:pPr>
              <a:spcBef>
                <a:spcPts val="600"/>
              </a:spcBef>
            </a:pPr>
            <a:r>
              <a:rPr lang="en-US" dirty="0">
                <a:ea typeface="Arial" charset="0"/>
                <a:cs typeface="Arial" charset="0"/>
              </a:rPr>
              <a:t>Schmidli H, Gsteiger S, Roychoudhury S, O'Hagan A, </a:t>
            </a:r>
            <a:r>
              <a:rPr lang="en-US" dirty="0" err="1">
                <a:ea typeface="Arial" charset="0"/>
                <a:cs typeface="Arial" charset="0"/>
              </a:rPr>
              <a:t>Spiegelhalter</a:t>
            </a:r>
            <a:r>
              <a:rPr lang="en-US" dirty="0">
                <a:ea typeface="Arial" charset="0"/>
                <a:cs typeface="Arial" charset="0"/>
              </a:rPr>
              <a:t> D, Neuenschwander B. (2014) Robust meta‐analytic‐predictive priors in clinical trials with historical control information. </a:t>
            </a:r>
            <a:r>
              <a:rPr lang="en-US" i="1" dirty="0">
                <a:ea typeface="Arial" charset="0"/>
                <a:cs typeface="Arial" charset="0"/>
              </a:rPr>
              <a:t>Biometrics</a:t>
            </a:r>
            <a:r>
              <a:rPr lang="en-US" dirty="0">
                <a:ea typeface="Arial" charset="0"/>
                <a:cs typeface="Arial" charset="0"/>
              </a:rPr>
              <a:t> 70(4), 1023-1032.</a:t>
            </a:r>
          </a:p>
          <a:p>
            <a:pPr>
              <a:spcBef>
                <a:spcPts val="600"/>
              </a:spcBef>
            </a:pPr>
            <a:r>
              <a:rPr lang="en-US" dirty="0" err="1">
                <a:ea typeface="Arial" charset="0"/>
                <a:cs typeface="Arial" charset="0"/>
              </a:rPr>
              <a:t>Spiegelhalter</a:t>
            </a:r>
            <a:r>
              <a:rPr lang="en-US" dirty="0">
                <a:ea typeface="Arial" charset="0"/>
                <a:cs typeface="Arial" charset="0"/>
              </a:rPr>
              <a:t> DJ, Abrams KR, Myles JP (2004) </a:t>
            </a:r>
            <a:r>
              <a:rPr lang="en-US" i="1" dirty="0">
                <a:ea typeface="Arial" charset="0"/>
                <a:cs typeface="Arial" charset="0"/>
              </a:rPr>
              <a:t>Bayesian Approaches to Clinical trials and Health-Care Evaluation</a:t>
            </a:r>
            <a:r>
              <a:rPr lang="en-US" dirty="0">
                <a:ea typeface="Arial" charset="0"/>
                <a:cs typeface="Arial" charset="0"/>
              </a:rPr>
              <a:t>. </a:t>
            </a:r>
            <a:r>
              <a:rPr lang="en-US" dirty="0" err="1">
                <a:ea typeface="Arial" charset="0"/>
                <a:cs typeface="Arial" charset="0"/>
              </a:rPr>
              <a:t>Chichester</a:t>
            </a:r>
            <a:r>
              <a:rPr lang="en-US" dirty="0">
                <a:ea typeface="Arial" charset="0"/>
                <a:cs typeface="Arial" charset="0"/>
              </a:rPr>
              <a:t>: John Wiley and Sons.</a:t>
            </a:r>
          </a:p>
          <a:p>
            <a:pPr>
              <a:spcBef>
                <a:spcPts val="600"/>
              </a:spcBef>
            </a:pPr>
            <a:r>
              <a:rPr lang="en-US" dirty="0">
                <a:ea typeface="Arial" charset="0"/>
                <a:cs typeface="Arial" charset="0"/>
              </a:rPr>
              <a:t>Weber S, Li Y, Seaman J, Kakizume T, Schmidli H (2021) Applying Meta-Analytic Predictive Priors with the R Bayesian evidence synthesis tools. </a:t>
            </a:r>
            <a:r>
              <a:rPr lang="en-US" i="1" dirty="0">
                <a:ea typeface="Arial" charset="0"/>
                <a:cs typeface="Arial" charset="0"/>
              </a:rPr>
              <a:t>J Stat Software</a:t>
            </a:r>
            <a:r>
              <a:rPr lang="en-US" dirty="0">
                <a:ea typeface="Arial" charset="0"/>
                <a:cs typeface="Arial" charset="0"/>
              </a:rPr>
              <a:t> 100(19), 1–32. </a:t>
            </a:r>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31</a:t>
            </a:fld>
            <a:endParaRPr lang="uk-UA" dirty="0"/>
          </a:p>
        </p:txBody>
      </p:sp>
    </p:spTree>
    <p:extLst>
      <p:ext uri="{BB962C8B-B14F-4D97-AF65-F5344CB8AC3E}">
        <p14:creationId xmlns:p14="http://schemas.microsoft.com/office/powerpoint/2010/main" val="346766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ea typeface="Arial" charset="0"/>
                <a:cs typeface="Arial" charset="0"/>
              </a:rPr>
              <a:t>Bayesian meta-analytic-predictive (MAP) approach</a:t>
            </a:r>
          </a:p>
          <a:p>
            <a:r>
              <a:rPr lang="en-US" dirty="0">
                <a:ea typeface="Arial" charset="0"/>
                <a:cs typeface="Arial" charset="0"/>
              </a:rPr>
              <a:t>Case study: RCT in ankylosing spondylitis</a:t>
            </a:r>
          </a:p>
          <a:p>
            <a:r>
              <a:rPr lang="en-US" dirty="0">
                <a:ea typeface="Arial" charset="0"/>
                <a:cs typeface="Arial" charset="0"/>
              </a:rPr>
              <a:t>Robustness to prior-data conflict</a:t>
            </a:r>
          </a:p>
          <a:p>
            <a:r>
              <a:rPr lang="en-US" dirty="0">
                <a:ea typeface="Arial" charset="0"/>
                <a:cs typeface="Arial" charset="0"/>
              </a:rPr>
              <a:t>Case study: NEOS trial in pediatric multiple sclerosis</a:t>
            </a:r>
          </a:p>
          <a:p>
            <a:r>
              <a:rPr lang="en-US" dirty="0">
                <a:ea typeface="Arial" charset="0"/>
                <a:cs typeface="Arial" charset="0"/>
              </a:rPr>
              <a:t>Conclusions</a:t>
            </a:r>
          </a:p>
          <a:p>
            <a:endParaRPr lang="en-US" dirty="0">
              <a:ea typeface="Arial" charset="0"/>
              <a:cs typeface="Arial" charset="0"/>
            </a:endParaRPr>
          </a:p>
          <a:p>
            <a:endParaRPr lang="en-US" dirty="0">
              <a:ea typeface="Arial" charset="0"/>
              <a:cs typeface="Arial" charset="0"/>
            </a:endParaRPr>
          </a:p>
          <a:p>
            <a:pPr marL="0" indent="0">
              <a:buNone/>
            </a:pPr>
            <a:endParaRPr lang="en-US" spc="0" dirty="0">
              <a:ea typeface="Arial" charset="0"/>
              <a:cs typeface="Arial" charset="0"/>
            </a:endParaRPr>
          </a:p>
        </p:txBody>
      </p:sp>
      <p:sp>
        <p:nvSpPr>
          <p:cNvPr id="4" name="Footer Placeholder 3"/>
          <p:cNvSpPr>
            <a:spLocks noGrp="1"/>
          </p:cNvSpPr>
          <p:nvPr>
            <p:ph type="ftr" sz="quarter" idx="10"/>
          </p:nvPr>
        </p:nvSpPr>
        <p:spPr/>
        <p:txBody>
          <a:bodyPr/>
          <a:lstStyle/>
          <a:p>
            <a:r>
              <a:rPr lang="en-US"/>
              <a:t>Public</a:t>
            </a:r>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4</a:t>
            </a:fld>
            <a:endParaRPr lang="uk-UA" dirty="0"/>
          </a:p>
        </p:txBody>
      </p:sp>
    </p:spTree>
    <p:extLst>
      <p:ext uri="{BB962C8B-B14F-4D97-AF65-F5344CB8AC3E}">
        <p14:creationId xmlns:p14="http://schemas.microsoft.com/office/powerpoint/2010/main" val="352852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Borrowing strength from trial-external information</a:t>
            </a:r>
          </a:p>
        </p:txBody>
      </p:sp>
      <p:sp>
        <p:nvSpPr>
          <p:cNvPr id="3" name="Content Placeholder 2"/>
          <p:cNvSpPr>
            <a:spLocks noGrp="1"/>
          </p:cNvSpPr>
          <p:nvPr>
            <p:ph idx="1"/>
          </p:nvPr>
        </p:nvSpPr>
        <p:spPr/>
        <p:txBody>
          <a:bodyPr>
            <a:normAutofit/>
          </a:bodyPr>
          <a:lstStyle/>
          <a:p>
            <a:r>
              <a:rPr lang="en-US" i="1" dirty="0">
                <a:ea typeface="Arial" charset="0"/>
                <a:cs typeface="Arial" charset="0"/>
              </a:rPr>
              <a:t>Target clinical trial</a:t>
            </a:r>
            <a:endParaRPr lang="en-US" dirty="0">
              <a:ea typeface="Arial" charset="0"/>
              <a:cs typeface="Arial" charset="0"/>
            </a:endParaRPr>
          </a:p>
          <a:p>
            <a:pPr marL="228600" lvl="1" indent="0">
              <a:buNone/>
            </a:pPr>
            <a:r>
              <a:rPr lang="en-US" dirty="0">
                <a:ea typeface="Arial" charset="0"/>
                <a:cs typeface="Arial" charset="0"/>
              </a:rPr>
              <a:t>RCT comparing test treatment vs control</a:t>
            </a:r>
          </a:p>
          <a:p>
            <a:r>
              <a:rPr lang="en-US" dirty="0">
                <a:ea typeface="Arial" charset="0"/>
                <a:cs typeface="Arial" charset="0"/>
              </a:rPr>
              <a:t>Target clinical trial provides data that may be combined with </a:t>
            </a:r>
            <a:r>
              <a:rPr lang="en-US" i="1" dirty="0">
                <a:ea typeface="Arial" charset="0"/>
                <a:cs typeface="Arial" charset="0"/>
              </a:rPr>
              <a:t>trial-external information</a:t>
            </a:r>
            <a:r>
              <a:rPr lang="en-US" dirty="0">
                <a:ea typeface="Arial" charset="0"/>
                <a:cs typeface="Arial" charset="0"/>
              </a:rPr>
              <a:t> to provide stronger evidence for decision making</a:t>
            </a:r>
          </a:p>
          <a:p>
            <a:r>
              <a:rPr lang="en-US" dirty="0">
                <a:ea typeface="Arial" charset="0"/>
                <a:cs typeface="Arial" charset="0"/>
              </a:rPr>
              <a:t>Trial-external information often available from diverse </a:t>
            </a:r>
            <a:r>
              <a:rPr lang="en-US" i="1" dirty="0">
                <a:ea typeface="Arial" charset="0"/>
                <a:cs typeface="Arial" charset="0"/>
              </a:rPr>
              <a:t>sources</a:t>
            </a:r>
          </a:p>
          <a:p>
            <a:pPr marL="228600" lvl="1" indent="0">
              <a:buNone/>
            </a:pPr>
            <a:r>
              <a:rPr lang="en-US" dirty="0">
                <a:ea typeface="Arial" charset="0"/>
                <a:cs typeface="Arial" charset="0"/>
              </a:rPr>
              <a:t>Historical/ongoing clinical trials</a:t>
            </a:r>
          </a:p>
          <a:p>
            <a:r>
              <a:rPr lang="en-US" dirty="0">
                <a:ea typeface="Arial" charset="0"/>
                <a:cs typeface="Arial" charset="0"/>
              </a:rPr>
              <a:t>Methodology</a:t>
            </a:r>
          </a:p>
          <a:p>
            <a:pPr marL="228600" lvl="1" indent="0">
              <a:buNone/>
            </a:pPr>
            <a:r>
              <a:rPr lang="en-US" dirty="0">
                <a:ea typeface="Arial" charset="0"/>
                <a:cs typeface="Arial" charset="0"/>
              </a:rPr>
              <a:t>Bayesian meta-analytic-predictive (MAP) approach</a:t>
            </a:r>
            <a:endParaRPr lang="en-US" spc="0" dirty="0">
              <a:ea typeface="Arial" charset="0"/>
              <a:cs typeface="Arial" charset="0"/>
            </a:endParaRPr>
          </a:p>
        </p:txBody>
      </p:sp>
      <p:sp>
        <p:nvSpPr>
          <p:cNvPr id="4" name="Footer Placeholder 3"/>
          <p:cNvSpPr>
            <a:spLocks noGrp="1"/>
          </p:cNvSpPr>
          <p:nvPr>
            <p:ph type="ftr" sz="quarter" idx="10"/>
          </p:nvPr>
        </p:nvSpPr>
        <p:spPr/>
        <p:txBody>
          <a:bodyPr/>
          <a:lstStyle/>
          <a:p>
            <a:r>
              <a:rPr lang="en-US" dirty="0"/>
              <a:t>Public</a:t>
            </a:r>
          </a:p>
        </p:txBody>
      </p:sp>
      <p:sp>
        <p:nvSpPr>
          <p:cNvPr id="5" name="Slide Number Placeholder 4"/>
          <p:cNvSpPr>
            <a:spLocks noGrp="1"/>
          </p:cNvSpPr>
          <p:nvPr>
            <p:ph type="sldNum" sz="quarter" idx="11"/>
          </p:nvPr>
        </p:nvSpPr>
        <p:spPr/>
        <p:txBody>
          <a:bodyPr/>
          <a:lstStyle/>
          <a:p>
            <a:fld id="{47547CF9-5B10-D24F-A8D7-45A9778164F7}" type="slidenum">
              <a:rPr lang="uk-UA" smtClean="0"/>
              <a:pPr/>
              <a:t>5</a:t>
            </a:fld>
            <a:endParaRPr lang="uk-UA" dirty="0"/>
          </a:p>
        </p:txBody>
      </p:sp>
    </p:spTree>
    <p:extLst>
      <p:ext uri="{BB962C8B-B14F-4D97-AF65-F5344CB8AC3E}">
        <p14:creationId xmlns:p14="http://schemas.microsoft.com/office/powerpoint/2010/main" val="329745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CH" dirty="0"/>
              <a:t> </a:t>
            </a:r>
            <a:endParaRPr lang="en-US" dirty="0"/>
          </a:p>
        </p:txBody>
      </p:sp>
      <p:sp>
        <p:nvSpPr>
          <p:cNvPr id="5" name="Titel 4"/>
          <p:cNvSpPr>
            <a:spLocks noGrp="1"/>
          </p:cNvSpPr>
          <p:nvPr>
            <p:ph type="title"/>
          </p:nvPr>
        </p:nvSpPr>
        <p:spPr/>
        <p:txBody>
          <a:bodyPr>
            <a:normAutofit fontScale="90000"/>
          </a:bodyPr>
          <a:lstStyle/>
          <a:p>
            <a:r>
              <a:rPr lang="de-CH" dirty="0">
                <a:solidFill>
                  <a:schemeClr val="tx1"/>
                </a:solidFill>
              </a:rPr>
              <a:t>Meta-analytic-predictive (MAP) approach</a:t>
            </a:r>
            <a:endParaRPr lang="en-US" dirty="0">
              <a:solidFill>
                <a:schemeClr val="tx1"/>
              </a:solidFill>
            </a:endParaRPr>
          </a:p>
        </p:txBody>
      </p:sp>
      <p:sp>
        <p:nvSpPr>
          <p:cNvPr id="7" name="Content Placeholder 1"/>
          <p:cNvSpPr txBox="1">
            <a:spLocks/>
          </p:cNvSpPr>
          <p:nvPr/>
        </p:nvSpPr>
        <p:spPr bwMode="gray">
          <a:xfrm>
            <a:off x="1535907" y="1009650"/>
            <a:ext cx="6250804" cy="3705240"/>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Autofit/>
          </a:bodyPr>
          <a:lstStyle>
            <a:lvl1pPr marL="233363" indent="-233363" algn="l" rtl="0" eaLnBrk="1" fontAlgn="base" hangingPunct="1">
              <a:lnSpc>
                <a:spcPct val="95000"/>
              </a:lnSpc>
              <a:spcBef>
                <a:spcPct val="75000"/>
              </a:spcBef>
              <a:spcAft>
                <a:spcPct val="0"/>
              </a:spcAft>
              <a:buClr>
                <a:schemeClr val="accent1"/>
              </a:buClr>
              <a:buSzPct val="110000"/>
              <a:buFont typeface="Wingdings" pitchFamily="2" charset="2"/>
              <a:buChar char="§"/>
              <a:defRPr sz="2400">
                <a:solidFill>
                  <a:schemeClr val="accent6"/>
                </a:solidFill>
                <a:latin typeface="+mn-lt"/>
                <a:ea typeface="+mn-ea"/>
                <a:cs typeface="+mn-cs"/>
              </a:defRPr>
            </a:lvl1pPr>
            <a:lvl2pPr marL="398463" indent="-163513" algn="l" rtl="0" eaLnBrk="1" fontAlgn="base" hangingPunct="1">
              <a:lnSpc>
                <a:spcPct val="95000"/>
              </a:lnSpc>
              <a:spcBef>
                <a:spcPct val="40000"/>
              </a:spcBef>
              <a:spcAft>
                <a:spcPct val="0"/>
              </a:spcAft>
              <a:buClr>
                <a:srgbClr val="917B69"/>
              </a:buClr>
              <a:buFont typeface="Arial" charset="0"/>
              <a:buChar char="•"/>
              <a:defRPr sz="2000">
                <a:solidFill>
                  <a:schemeClr val="accent6"/>
                </a:solidFill>
                <a:latin typeface="+mn-lt"/>
              </a:defRPr>
            </a:lvl2pPr>
            <a:lvl3pPr marL="577850" indent="-177800" algn="l" rtl="0" eaLnBrk="1" fontAlgn="base" hangingPunct="1">
              <a:lnSpc>
                <a:spcPct val="95000"/>
              </a:lnSpc>
              <a:spcBef>
                <a:spcPct val="30000"/>
              </a:spcBef>
              <a:spcAft>
                <a:spcPct val="0"/>
              </a:spcAft>
              <a:buClr>
                <a:schemeClr val="tx1"/>
              </a:buClr>
              <a:buFont typeface="Arial" charset="0"/>
              <a:buChar char="-"/>
              <a:defRPr>
                <a:solidFill>
                  <a:schemeClr val="accent6"/>
                </a:solidFill>
                <a:latin typeface="+mn-lt"/>
              </a:defRPr>
            </a:lvl3pPr>
            <a:lvl4pPr marL="752475" indent="-173038" algn="l" rtl="0" eaLnBrk="1" fontAlgn="base" hangingPunct="1">
              <a:lnSpc>
                <a:spcPct val="95000"/>
              </a:lnSpc>
              <a:spcBef>
                <a:spcPct val="20000"/>
              </a:spcBef>
              <a:spcAft>
                <a:spcPct val="0"/>
              </a:spcAft>
              <a:buClr>
                <a:schemeClr val="tx1"/>
              </a:buClr>
              <a:buFont typeface="Arial" charset="0"/>
              <a:buChar char="•"/>
              <a:defRPr sz="1600">
                <a:solidFill>
                  <a:schemeClr val="accent6"/>
                </a:solidFill>
                <a:latin typeface="+mn-lt"/>
              </a:defRPr>
            </a:lvl4pPr>
            <a:lvl5pPr marL="917575" indent="-163513" algn="l" rtl="0" eaLnBrk="1" fontAlgn="base" hangingPunct="1">
              <a:spcBef>
                <a:spcPct val="20000"/>
              </a:spcBef>
              <a:spcAft>
                <a:spcPct val="0"/>
              </a:spcAft>
              <a:buChar char="»"/>
              <a:defRPr sz="1400">
                <a:solidFill>
                  <a:schemeClr val="accent6"/>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endParaRPr lang="de-CH" sz="1800" kern="0" dirty="0"/>
          </a:p>
          <a:p>
            <a:endParaRPr lang="de-CH" sz="1800" kern="0" dirty="0"/>
          </a:p>
          <a:p>
            <a:endParaRPr lang="de-CH" sz="1800" kern="0" dirty="0"/>
          </a:p>
          <a:p>
            <a:endParaRPr lang="de-CH" sz="1800" kern="0" dirty="0"/>
          </a:p>
          <a:p>
            <a:endParaRPr lang="de-CH" sz="1800" kern="0" dirty="0"/>
          </a:p>
          <a:p>
            <a:endParaRPr lang="de-CH" sz="1800" kern="0" dirty="0"/>
          </a:p>
          <a:p>
            <a:pPr marL="0" indent="0">
              <a:spcBef>
                <a:spcPts val="2250"/>
              </a:spcBef>
              <a:buNone/>
            </a:pPr>
            <a:endParaRPr lang="de-CH" sz="1800" kern="0" dirty="0"/>
          </a:p>
          <a:p>
            <a:pPr marL="0" indent="0">
              <a:spcBef>
                <a:spcPts val="0"/>
              </a:spcBef>
              <a:buNone/>
            </a:pPr>
            <a:r>
              <a:rPr lang="de-CH" sz="1800" kern="0" dirty="0">
                <a:solidFill>
                  <a:schemeClr val="tx1"/>
                </a:solidFill>
              </a:rPr>
              <a:t>Bayesian inference on unknowns  </a:t>
            </a:r>
            <a:r>
              <a:rPr lang="el-GR" sz="1800" b="1" i="1" kern="0" dirty="0">
                <a:solidFill>
                  <a:schemeClr val="tx1"/>
                </a:solidFill>
              </a:rPr>
              <a:t>θ</a:t>
            </a:r>
            <a:r>
              <a:rPr lang="de-CH" sz="1800" b="1" i="1" kern="0" baseline="-25000" dirty="0">
                <a:solidFill>
                  <a:schemeClr val="tx1"/>
                </a:solidFill>
              </a:rPr>
              <a:t>*</a:t>
            </a:r>
            <a:r>
              <a:rPr lang="el-GR" sz="1800" b="1" i="1" kern="0" dirty="0">
                <a:solidFill>
                  <a:schemeClr val="tx1"/>
                </a:solidFill>
              </a:rPr>
              <a:t> </a:t>
            </a:r>
            <a:r>
              <a:rPr lang="de-CH" sz="1800" b="1" i="1" kern="0" dirty="0">
                <a:solidFill>
                  <a:schemeClr val="tx1"/>
                </a:solidFill>
              </a:rPr>
              <a:t>      </a:t>
            </a:r>
            <a:r>
              <a:rPr lang="de-CH" sz="1800" i="1" kern="0" dirty="0">
                <a:solidFill>
                  <a:schemeClr val="tx1"/>
                </a:solidFill>
              </a:rPr>
              <a:t>(</a:t>
            </a:r>
            <a:r>
              <a:rPr lang="el-GR" sz="1800" i="1" kern="0" dirty="0">
                <a:solidFill>
                  <a:schemeClr val="tx1"/>
                </a:solidFill>
              </a:rPr>
              <a:t>θ</a:t>
            </a:r>
            <a:r>
              <a:rPr lang="de-CH" sz="1800" i="1" kern="0" baseline="-25000" dirty="0">
                <a:solidFill>
                  <a:schemeClr val="tx1"/>
                </a:solidFill>
              </a:rPr>
              <a:t>1</a:t>
            </a:r>
            <a:r>
              <a:rPr lang="de-CH" sz="1800" i="1" kern="0" dirty="0">
                <a:solidFill>
                  <a:schemeClr val="tx1"/>
                </a:solidFill>
              </a:rPr>
              <a:t>, ... , </a:t>
            </a:r>
            <a:r>
              <a:rPr lang="el-GR" sz="1800" i="1" kern="0" dirty="0">
                <a:solidFill>
                  <a:schemeClr val="tx1"/>
                </a:solidFill>
              </a:rPr>
              <a:t>θ</a:t>
            </a:r>
            <a:r>
              <a:rPr lang="de-CH" sz="1800" i="1" kern="0" baseline="-25000" dirty="0">
                <a:solidFill>
                  <a:schemeClr val="tx1"/>
                </a:solidFill>
              </a:rPr>
              <a:t>J</a:t>
            </a:r>
            <a:r>
              <a:rPr lang="de-CH" sz="1800" i="1" kern="0" dirty="0">
                <a:solidFill>
                  <a:schemeClr val="tx1"/>
                </a:solidFill>
              </a:rPr>
              <a:t> , </a:t>
            </a:r>
            <a:r>
              <a:rPr lang="el-GR" sz="1800" i="1" kern="0" dirty="0">
                <a:solidFill>
                  <a:schemeClr val="tx1"/>
                </a:solidFill>
              </a:rPr>
              <a:t>ϕ</a:t>
            </a:r>
            <a:r>
              <a:rPr lang="de-CH" sz="1800" i="1" kern="0" dirty="0">
                <a:solidFill>
                  <a:schemeClr val="tx1"/>
                </a:solidFill>
              </a:rPr>
              <a:t> )</a:t>
            </a:r>
          </a:p>
          <a:p>
            <a:pPr marL="0" indent="0">
              <a:spcBef>
                <a:spcPts val="0"/>
              </a:spcBef>
              <a:buNone/>
            </a:pPr>
            <a:endParaRPr lang="en-US" sz="1800" kern="0" dirty="0"/>
          </a:p>
        </p:txBody>
      </p:sp>
      <p:sp>
        <p:nvSpPr>
          <p:cNvPr id="26" name="TextBox 25"/>
          <p:cNvSpPr txBox="1"/>
          <p:nvPr/>
        </p:nvSpPr>
        <p:spPr>
          <a:xfrm>
            <a:off x="1057101" y="3188642"/>
            <a:ext cx="6550992" cy="553998"/>
          </a:xfrm>
          <a:prstGeom prst="rect">
            <a:avLst/>
          </a:prstGeom>
          <a:noFill/>
        </p:spPr>
        <p:txBody>
          <a:bodyPr wrap="square" rtlCol="0">
            <a:spAutoFit/>
          </a:bodyPr>
          <a:lstStyle/>
          <a:p>
            <a:r>
              <a:rPr lang="de-CH" sz="1500" i="1" dirty="0"/>
              <a:t>Hierarchical/meta-analytic model to link parameters (hyper-parameter </a:t>
            </a:r>
            <a:r>
              <a:rPr lang="el-GR" sz="1500" i="1" dirty="0"/>
              <a:t>ϕ</a:t>
            </a:r>
            <a:r>
              <a:rPr lang="de-CH" sz="1500" i="1" dirty="0"/>
              <a:t>)</a:t>
            </a:r>
          </a:p>
          <a:p>
            <a:r>
              <a:rPr lang="de-CH" sz="1500" i="1" dirty="0"/>
              <a:t>                                      p( </a:t>
            </a:r>
            <a:r>
              <a:rPr lang="el-GR" sz="1500" i="1" dirty="0"/>
              <a:t>θ</a:t>
            </a:r>
            <a:r>
              <a:rPr lang="de-CH" sz="1500" i="1" baseline="-25000" dirty="0"/>
              <a:t>*</a:t>
            </a:r>
            <a:r>
              <a:rPr lang="de-CH" sz="1500" i="1" dirty="0"/>
              <a:t>, </a:t>
            </a:r>
            <a:r>
              <a:rPr lang="el-GR" sz="1500" i="1" dirty="0"/>
              <a:t>θ</a:t>
            </a:r>
            <a:r>
              <a:rPr lang="de-CH" sz="1500" i="1" baseline="-25000" dirty="0"/>
              <a:t>1</a:t>
            </a:r>
            <a:r>
              <a:rPr lang="de-CH" sz="1500" i="1" dirty="0"/>
              <a:t>, ... , </a:t>
            </a:r>
            <a:r>
              <a:rPr lang="el-GR" sz="1500" i="1" dirty="0"/>
              <a:t>θ</a:t>
            </a:r>
            <a:r>
              <a:rPr lang="de-CH" sz="1500" i="1" baseline="-25000" dirty="0"/>
              <a:t>J</a:t>
            </a:r>
            <a:r>
              <a:rPr lang="de-CH" sz="1500" i="1" dirty="0"/>
              <a:t>  | </a:t>
            </a:r>
            <a:r>
              <a:rPr lang="el-GR" sz="1500" i="1" dirty="0"/>
              <a:t>ϕ</a:t>
            </a:r>
            <a:r>
              <a:rPr lang="de-CH" sz="1500" i="1" dirty="0"/>
              <a:t> )	</a:t>
            </a:r>
            <a:endParaRPr lang="en-US" sz="1350" dirty="0"/>
          </a:p>
        </p:txBody>
      </p:sp>
      <p:sp>
        <p:nvSpPr>
          <p:cNvPr id="32" name="TextBox 31"/>
          <p:cNvSpPr txBox="1"/>
          <p:nvPr/>
        </p:nvSpPr>
        <p:spPr>
          <a:xfrm>
            <a:off x="5408535" y="2110660"/>
            <a:ext cx="1317773" cy="553998"/>
          </a:xfrm>
          <a:prstGeom prst="rect">
            <a:avLst/>
          </a:prstGeom>
          <a:noFill/>
        </p:spPr>
        <p:txBody>
          <a:bodyPr wrap="square" rtlCol="0">
            <a:spAutoFit/>
          </a:bodyPr>
          <a:lstStyle/>
          <a:p>
            <a:r>
              <a:rPr lang="de-CH" sz="1500" i="1" dirty="0"/>
              <a:t>Target data  </a:t>
            </a:r>
          </a:p>
          <a:p>
            <a:r>
              <a:rPr lang="de-CH" sz="1500" i="1" dirty="0"/>
              <a:t>  p(Y</a:t>
            </a:r>
            <a:r>
              <a:rPr lang="de-CH" sz="1500" i="1" baseline="-25000" dirty="0"/>
              <a:t>*</a:t>
            </a:r>
            <a:r>
              <a:rPr lang="de-CH" sz="1500" i="1" dirty="0"/>
              <a:t>  | </a:t>
            </a:r>
            <a:r>
              <a:rPr lang="el-GR" sz="1500" i="1" dirty="0"/>
              <a:t>θ</a:t>
            </a:r>
            <a:r>
              <a:rPr lang="de-CH" sz="1500" i="1" baseline="-25000" dirty="0"/>
              <a:t>* </a:t>
            </a:r>
            <a:r>
              <a:rPr lang="de-CH" sz="1500" i="1" dirty="0"/>
              <a:t>)</a:t>
            </a:r>
            <a:endParaRPr lang="en-US" sz="1500" i="1" dirty="0"/>
          </a:p>
        </p:txBody>
      </p:sp>
      <p:sp>
        <p:nvSpPr>
          <p:cNvPr id="3" name="Slide Number Placeholder 2"/>
          <p:cNvSpPr>
            <a:spLocks noGrp="1"/>
          </p:cNvSpPr>
          <p:nvPr>
            <p:ph type="sldNum" sz="quarter" idx="4"/>
          </p:nvPr>
        </p:nvSpPr>
        <p:spPr/>
        <p:txBody>
          <a:bodyPr/>
          <a:lstStyle/>
          <a:p>
            <a:fld id="{E66AA3EA-0569-43EF-BBA3-83FDB109D582}" type="slidenum">
              <a:rPr lang="en-US" noProof="0" smtClean="0"/>
              <a:pPr/>
              <a:t>6</a:t>
            </a:fld>
            <a:endParaRPr lang="en-US" noProof="0"/>
          </a:p>
        </p:txBody>
      </p:sp>
      <p:sp>
        <p:nvSpPr>
          <p:cNvPr id="4" name="Footer Placeholder 3"/>
          <p:cNvSpPr>
            <a:spLocks noGrp="1"/>
          </p:cNvSpPr>
          <p:nvPr>
            <p:ph type="ftr" sz="quarter" idx="3"/>
          </p:nvPr>
        </p:nvSpPr>
        <p:spPr/>
        <p:txBody>
          <a:bodyPr/>
          <a:lstStyle/>
          <a:p>
            <a:r>
              <a:rPr lang="en-US" noProof="0"/>
              <a:t>Public</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815" y="960710"/>
            <a:ext cx="3428999" cy="2255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TextBox 60"/>
          <p:cNvSpPr txBox="1"/>
          <p:nvPr/>
        </p:nvSpPr>
        <p:spPr>
          <a:xfrm>
            <a:off x="4762290" y="999685"/>
            <a:ext cx="2043100" cy="553998"/>
          </a:xfrm>
          <a:prstGeom prst="rect">
            <a:avLst/>
          </a:prstGeom>
          <a:noFill/>
        </p:spPr>
        <p:txBody>
          <a:bodyPr wrap="square" rtlCol="0">
            <a:spAutoFit/>
          </a:bodyPr>
          <a:lstStyle/>
          <a:p>
            <a:r>
              <a:rPr lang="de-CH" sz="1500" i="1" dirty="0"/>
              <a:t> Source data </a:t>
            </a:r>
          </a:p>
          <a:p>
            <a:r>
              <a:rPr lang="de-CH" sz="1500" i="1" dirty="0"/>
              <a:t>  p(Y</a:t>
            </a:r>
            <a:r>
              <a:rPr lang="de-CH" sz="1500" i="1" baseline="-25000" dirty="0"/>
              <a:t>j</a:t>
            </a:r>
            <a:r>
              <a:rPr lang="de-CH" sz="1500" i="1" dirty="0"/>
              <a:t>  | </a:t>
            </a:r>
            <a:r>
              <a:rPr lang="el-GR" sz="1500" i="1" dirty="0"/>
              <a:t>θ</a:t>
            </a:r>
            <a:r>
              <a:rPr lang="de-CH" sz="1500" i="1" baseline="-25000" dirty="0"/>
              <a:t>j</a:t>
            </a:r>
            <a:r>
              <a:rPr lang="de-CH" sz="1500" i="1" dirty="0"/>
              <a:t> )   j=1,...,J       </a:t>
            </a:r>
          </a:p>
        </p:txBody>
      </p:sp>
      <p:sp>
        <p:nvSpPr>
          <p:cNvPr id="11" name="TextBox 10">
            <a:extLst>
              <a:ext uri="{FF2B5EF4-FFF2-40B4-BE49-F238E27FC236}">
                <a16:creationId xmlns:a16="http://schemas.microsoft.com/office/drawing/2014/main" id="{754BDEDB-1151-4E3C-8B0B-392EF4644EC0}"/>
              </a:ext>
            </a:extLst>
          </p:cNvPr>
          <p:cNvSpPr txBox="1"/>
          <p:nvPr/>
        </p:nvSpPr>
        <p:spPr>
          <a:xfrm>
            <a:off x="2555776" y="3747374"/>
            <a:ext cx="3092664" cy="323165"/>
          </a:xfrm>
          <a:prstGeom prst="rect">
            <a:avLst/>
          </a:prstGeom>
          <a:noFill/>
        </p:spPr>
        <p:txBody>
          <a:bodyPr wrap="square" rtlCol="0">
            <a:spAutoFit/>
          </a:bodyPr>
          <a:lstStyle/>
          <a:p>
            <a:r>
              <a:rPr lang="de-CH" sz="1500" i="1" dirty="0"/>
              <a:t>Prior for hyper-parameter</a:t>
            </a:r>
            <a:r>
              <a:rPr lang="en-US" sz="1500" i="1" dirty="0"/>
              <a:t>: </a:t>
            </a:r>
            <a:r>
              <a:rPr lang="de-CH" sz="1500" i="1" dirty="0"/>
              <a:t> p( </a:t>
            </a:r>
            <a:r>
              <a:rPr lang="el-GR" sz="1500" i="1" dirty="0"/>
              <a:t>ϕ</a:t>
            </a:r>
            <a:r>
              <a:rPr lang="de-CH" sz="1500" i="1" dirty="0"/>
              <a:t> )	</a:t>
            </a:r>
            <a:endParaRPr lang="en-US" sz="1350" dirty="0"/>
          </a:p>
        </p:txBody>
      </p:sp>
    </p:spTree>
    <p:extLst>
      <p:ext uri="{BB962C8B-B14F-4D97-AF65-F5344CB8AC3E}">
        <p14:creationId xmlns:p14="http://schemas.microsoft.com/office/powerpoint/2010/main" val="14565144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CH" dirty="0">
                <a:solidFill>
                  <a:schemeClr val="tx1"/>
                </a:solidFill>
              </a:rPr>
              <a:t>Use of historical controls</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7</a:t>
            </a:fld>
            <a:endParaRPr lang="en-US" noProof="0"/>
          </a:p>
        </p:txBody>
      </p:sp>
      <p:sp>
        <p:nvSpPr>
          <p:cNvPr id="8" name="Footer Placeholder 7"/>
          <p:cNvSpPr>
            <a:spLocks noGrp="1"/>
          </p:cNvSpPr>
          <p:nvPr>
            <p:ph type="ftr" sz="quarter" idx="3"/>
          </p:nvPr>
        </p:nvSpPr>
        <p:spPr/>
        <p:txBody>
          <a:bodyPr/>
          <a:lstStyle/>
          <a:p>
            <a:r>
              <a:rPr lang="en-US" noProof="0"/>
              <a:t>Public</a:t>
            </a:r>
          </a:p>
        </p:txBody>
      </p:sp>
      <p:sp>
        <p:nvSpPr>
          <p:cNvPr id="14" name="Content Placeholder 3"/>
          <p:cNvSpPr>
            <a:spLocks noGrp="1"/>
          </p:cNvSpPr>
          <p:nvPr>
            <p:ph idx="1"/>
          </p:nvPr>
        </p:nvSpPr>
        <p:spPr>
          <a:xfrm>
            <a:off x="539750" y="829594"/>
            <a:ext cx="8318530" cy="3686372"/>
          </a:xfrm>
        </p:spPr>
        <p:txBody>
          <a:bodyPr/>
          <a:lstStyle/>
          <a:p>
            <a:r>
              <a:rPr lang="de-CH" i="1" dirty="0">
                <a:solidFill>
                  <a:schemeClr val="tx1"/>
                </a:solidFill>
              </a:rPr>
              <a:t>Disease</a:t>
            </a:r>
            <a:endParaRPr lang="de-CH" dirty="0">
              <a:solidFill>
                <a:schemeClr val="tx1"/>
              </a:solidFill>
            </a:endParaRPr>
          </a:p>
          <a:p>
            <a:pPr marL="176213" lvl="1" indent="0">
              <a:spcBef>
                <a:spcPts val="0"/>
              </a:spcBef>
              <a:buNone/>
            </a:pPr>
            <a:r>
              <a:rPr lang="de-CH" dirty="0">
                <a:solidFill>
                  <a:schemeClr val="tx1"/>
                </a:solidFill>
              </a:rPr>
              <a:t>Ankylosing spondylitis</a:t>
            </a:r>
          </a:p>
          <a:p>
            <a:r>
              <a:rPr lang="de-CH" i="1" dirty="0">
                <a:solidFill>
                  <a:schemeClr val="tx1"/>
                </a:solidFill>
              </a:rPr>
              <a:t>Test treatment</a:t>
            </a:r>
            <a:r>
              <a:rPr lang="de-CH" dirty="0">
                <a:solidFill>
                  <a:schemeClr val="tx1"/>
                </a:solidFill>
              </a:rPr>
              <a:t> </a:t>
            </a:r>
          </a:p>
          <a:p>
            <a:pPr marL="176213" lvl="1" indent="0">
              <a:spcBef>
                <a:spcPts val="0"/>
              </a:spcBef>
              <a:buNone/>
            </a:pPr>
            <a:r>
              <a:rPr lang="de-CH" dirty="0">
                <a:solidFill>
                  <a:schemeClr val="tx1"/>
                </a:solidFill>
              </a:rPr>
              <a:t>Secukinumab (monoclonal antibody)</a:t>
            </a:r>
          </a:p>
          <a:p>
            <a:r>
              <a:rPr lang="de-CH" i="1" dirty="0">
                <a:solidFill>
                  <a:schemeClr val="tx1"/>
                </a:solidFill>
              </a:rPr>
              <a:t>Endpoint</a:t>
            </a:r>
            <a:r>
              <a:rPr lang="de-CH" dirty="0">
                <a:solidFill>
                  <a:schemeClr val="tx1"/>
                </a:solidFill>
              </a:rPr>
              <a:t> </a:t>
            </a:r>
          </a:p>
          <a:p>
            <a:pPr marL="176213" lvl="1" indent="0">
              <a:spcBef>
                <a:spcPts val="0"/>
              </a:spcBef>
              <a:buNone/>
            </a:pPr>
            <a:r>
              <a:rPr lang="de-CH" dirty="0">
                <a:solidFill>
                  <a:schemeClr val="tx1"/>
                </a:solidFill>
              </a:rPr>
              <a:t>Binary: response at week 6</a:t>
            </a:r>
          </a:p>
          <a:p>
            <a:r>
              <a:rPr lang="de-CH" i="1" dirty="0">
                <a:solidFill>
                  <a:schemeClr val="tx1"/>
                </a:solidFill>
              </a:rPr>
              <a:t>Traditional clinical trial design</a:t>
            </a:r>
            <a:endParaRPr lang="de-CH" dirty="0">
              <a:solidFill>
                <a:schemeClr val="tx1"/>
              </a:solidFill>
            </a:endParaRPr>
          </a:p>
          <a:p>
            <a:pPr lvl="1">
              <a:spcBef>
                <a:spcPts val="450"/>
              </a:spcBef>
            </a:pPr>
            <a:r>
              <a:rPr lang="de-CH" dirty="0">
                <a:solidFill>
                  <a:schemeClr val="tx1"/>
                </a:solidFill>
              </a:rPr>
              <a:t>Secukinumab (n=24) vs. Placebo (n=24)</a:t>
            </a:r>
          </a:p>
          <a:p>
            <a:pPr lvl="1">
              <a:spcBef>
                <a:spcPts val="0"/>
              </a:spcBef>
            </a:pPr>
            <a:r>
              <a:rPr lang="de-CH" dirty="0">
                <a:solidFill>
                  <a:schemeClr val="tx1"/>
                </a:solidFill>
              </a:rPr>
              <a:t>Fisher’s exact test</a:t>
            </a:r>
          </a:p>
          <a:p>
            <a:pPr marL="0" indent="0">
              <a:spcBef>
                <a:spcPts val="1350"/>
              </a:spcBef>
              <a:buNone/>
            </a:pPr>
            <a:r>
              <a:rPr lang="de-CH" dirty="0">
                <a:solidFill>
                  <a:schemeClr val="tx1"/>
                </a:solidFill>
              </a:rPr>
              <a:t>However: 8 similar historical placebo-controlled clinical trials		                with different test treatments</a:t>
            </a:r>
          </a:p>
          <a:p>
            <a:pPr marL="0" indent="0">
              <a:spcBef>
                <a:spcPts val="450"/>
              </a:spcBef>
              <a:buNone/>
            </a:pPr>
            <a:r>
              <a:rPr lang="de-CH" i="1" dirty="0">
                <a:solidFill>
                  <a:srgbClr val="FF0000"/>
                </a:solidFill>
              </a:rPr>
              <a:t>Could this historical placebo information be used? </a:t>
            </a:r>
            <a:endParaRPr lang="en-US" i="1" dirty="0">
              <a:solidFill>
                <a:srgbClr val="FF0000"/>
              </a:solidFill>
            </a:endParaRPr>
          </a:p>
        </p:txBody>
      </p:sp>
      <p:pic>
        <p:nvPicPr>
          <p:cNvPr id="15" name="Picture 42"/>
          <p:cNvPicPr>
            <a:picLocks noChangeAspect="1" noChangeArrowheads="1"/>
          </p:cNvPicPr>
          <p:nvPr/>
        </p:nvPicPr>
        <p:blipFill>
          <a:blip r:embed="rId2" cstate="print"/>
          <a:srcRect/>
          <a:stretch>
            <a:fillRect/>
          </a:stretch>
        </p:blipFill>
        <p:spPr bwMode="auto">
          <a:xfrm>
            <a:off x="5758564" y="1110812"/>
            <a:ext cx="1739597" cy="1882361"/>
          </a:xfrm>
          <a:prstGeom prst="rect">
            <a:avLst/>
          </a:prstGeom>
          <a:noFill/>
          <a:ln w="12700" algn="ctr">
            <a:noFill/>
            <a:miter lim="800000"/>
            <a:headEnd/>
            <a:tailEnd/>
          </a:ln>
        </p:spPr>
      </p:pic>
    </p:spTree>
    <p:extLst>
      <p:ext uri="{BB962C8B-B14F-4D97-AF65-F5344CB8AC3E}">
        <p14:creationId xmlns:p14="http://schemas.microsoft.com/office/powerpoint/2010/main" val="19117946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CH" dirty="0"/>
              <a:t> </a:t>
            </a:r>
            <a:endParaRPr lang="en-US" dirty="0"/>
          </a:p>
        </p:txBody>
      </p:sp>
      <p:sp>
        <p:nvSpPr>
          <p:cNvPr id="5" name="Titel 4"/>
          <p:cNvSpPr>
            <a:spLocks noGrp="1"/>
          </p:cNvSpPr>
          <p:nvPr>
            <p:ph type="title"/>
          </p:nvPr>
        </p:nvSpPr>
        <p:spPr/>
        <p:txBody>
          <a:bodyPr>
            <a:normAutofit/>
          </a:bodyPr>
          <a:lstStyle/>
          <a:p>
            <a:r>
              <a:rPr lang="de-CH" dirty="0">
                <a:solidFill>
                  <a:schemeClr val="tx1"/>
                </a:solidFill>
              </a:rPr>
              <a:t>Use of historical controls</a:t>
            </a:r>
            <a:endParaRPr lang="en-US" dirty="0">
              <a:solidFill>
                <a:schemeClr val="tx1"/>
              </a:solidFill>
            </a:endParaRPr>
          </a:p>
        </p:txBody>
      </p:sp>
      <p:sp>
        <p:nvSpPr>
          <p:cNvPr id="7" name="Content Placeholder 1"/>
          <p:cNvSpPr txBox="1">
            <a:spLocks/>
          </p:cNvSpPr>
          <p:nvPr/>
        </p:nvSpPr>
        <p:spPr bwMode="gray">
          <a:xfrm>
            <a:off x="1535907" y="1009650"/>
            <a:ext cx="6250804" cy="3705240"/>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Autofit/>
          </a:bodyPr>
          <a:lstStyle>
            <a:lvl1pPr marL="233363" indent="-233363" algn="l" rtl="0" eaLnBrk="1" fontAlgn="base" hangingPunct="1">
              <a:lnSpc>
                <a:spcPct val="95000"/>
              </a:lnSpc>
              <a:spcBef>
                <a:spcPct val="75000"/>
              </a:spcBef>
              <a:spcAft>
                <a:spcPct val="0"/>
              </a:spcAft>
              <a:buClr>
                <a:schemeClr val="accent1"/>
              </a:buClr>
              <a:buSzPct val="110000"/>
              <a:buFont typeface="Wingdings" pitchFamily="2" charset="2"/>
              <a:buChar char="§"/>
              <a:defRPr sz="2400">
                <a:solidFill>
                  <a:schemeClr val="accent6"/>
                </a:solidFill>
                <a:latin typeface="+mn-lt"/>
                <a:ea typeface="+mn-ea"/>
                <a:cs typeface="+mn-cs"/>
              </a:defRPr>
            </a:lvl1pPr>
            <a:lvl2pPr marL="398463" indent="-163513" algn="l" rtl="0" eaLnBrk="1" fontAlgn="base" hangingPunct="1">
              <a:lnSpc>
                <a:spcPct val="95000"/>
              </a:lnSpc>
              <a:spcBef>
                <a:spcPct val="40000"/>
              </a:spcBef>
              <a:spcAft>
                <a:spcPct val="0"/>
              </a:spcAft>
              <a:buClr>
                <a:srgbClr val="917B69"/>
              </a:buClr>
              <a:buFont typeface="Arial" charset="0"/>
              <a:buChar char="•"/>
              <a:defRPr sz="2000">
                <a:solidFill>
                  <a:schemeClr val="accent6"/>
                </a:solidFill>
                <a:latin typeface="+mn-lt"/>
              </a:defRPr>
            </a:lvl2pPr>
            <a:lvl3pPr marL="577850" indent="-177800" algn="l" rtl="0" eaLnBrk="1" fontAlgn="base" hangingPunct="1">
              <a:lnSpc>
                <a:spcPct val="95000"/>
              </a:lnSpc>
              <a:spcBef>
                <a:spcPct val="30000"/>
              </a:spcBef>
              <a:spcAft>
                <a:spcPct val="0"/>
              </a:spcAft>
              <a:buClr>
                <a:schemeClr val="tx1"/>
              </a:buClr>
              <a:buFont typeface="Arial" charset="0"/>
              <a:buChar char="-"/>
              <a:defRPr>
                <a:solidFill>
                  <a:schemeClr val="accent6"/>
                </a:solidFill>
                <a:latin typeface="+mn-lt"/>
              </a:defRPr>
            </a:lvl3pPr>
            <a:lvl4pPr marL="752475" indent="-173038" algn="l" rtl="0" eaLnBrk="1" fontAlgn="base" hangingPunct="1">
              <a:lnSpc>
                <a:spcPct val="95000"/>
              </a:lnSpc>
              <a:spcBef>
                <a:spcPct val="20000"/>
              </a:spcBef>
              <a:spcAft>
                <a:spcPct val="0"/>
              </a:spcAft>
              <a:buClr>
                <a:schemeClr val="tx1"/>
              </a:buClr>
              <a:buFont typeface="Arial" charset="0"/>
              <a:buChar char="•"/>
              <a:defRPr sz="1600">
                <a:solidFill>
                  <a:schemeClr val="accent6"/>
                </a:solidFill>
                <a:latin typeface="+mn-lt"/>
              </a:defRPr>
            </a:lvl4pPr>
            <a:lvl5pPr marL="917575" indent="-163513" algn="l" rtl="0" eaLnBrk="1" fontAlgn="base" hangingPunct="1">
              <a:spcBef>
                <a:spcPct val="20000"/>
              </a:spcBef>
              <a:spcAft>
                <a:spcPct val="0"/>
              </a:spcAft>
              <a:buChar char="»"/>
              <a:defRPr sz="1400">
                <a:solidFill>
                  <a:schemeClr val="accent6"/>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endParaRPr lang="de-CH" sz="1800" kern="0" dirty="0"/>
          </a:p>
          <a:p>
            <a:endParaRPr lang="de-CH" sz="1800" kern="0" dirty="0"/>
          </a:p>
          <a:p>
            <a:endParaRPr lang="de-CH" sz="1800" kern="0" dirty="0"/>
          </a:p>
          <a:p>
            <a:endParaRPr lang="de-CH" sz="1800" kern="0" dirty="0"/>
          </a:p>
          <a:p>
            <a:endParaRPr lang="de-CH" sz="1800" kern="0" dirty="0"/>
          </a:p>
          <a:p>
            <a:endParaRPr lang="de-CH" sz="1800" kern="0" dirty="0"/>
          </a:p>
          <a:p>
            <a:pPr marL="176213" lvl="1" indent="0">
              <a:spcBef>
                <a:spcPts val="0"/>
              </a:spcBef>
              <a:buNone/>
            </a:pPr>
            <a:endParaRPr lang="de-CH" sz="1500" dirty="0">
              <a:solidFill>
                <a:schemeClr val="tx1"/>
              </a:solidFill>
            </a:endParaRPr>
          </a:p>
          <a:p>
            <a:pPr lvl="1">
              <a:spcBef>
                <a:spcPts val="0"/>
              </a:spcBef>
            </a:pPr>
            <a:endParaRPr lang="de-CH" sz="1500" kern="0" dirty="0"/>
          </a:p>
          <a:p>
            <a:pPr marL="0" indent="0">
              <a:spcBef>
                <a:spcPts val="0"/>
              </a:spcBef>
              <a:buNone/>
            </a:pPr>
            <a:endParaRPr lang="en-US" sz="1800" kern="0" dirty="0"/>
          </a:p>
        </p:txBody>
      </p:sp>
      <p:sp>
        <p:nvSpPr>
          <p:cNvPr id="26" name="TextBox 25"/>
          <p:cNvSpPr txBox="1"/>
          <p:nvPr/>
        </p:nvSpPr>
        <p:spPr>
          <a:xfrm>
            <a:off x="738164" y="3255187"/>
            <a:ext cx="6541171" cy="553998"/>
          </a:xfrm>
          <a:prstGeom prst="rect">
            <a:avLst/>
          </a:prstGeom>
          <a:noFill/>
        </p:spPr>
        <p:txBody>
          <a:bodyPr wrap="square" rtlCol="0">
            <a:spAutoFit/>
          </a:bodyPr>
          <a:lstStyle/>
          <a:p>
            <a:r>
              <a:rPr lang="de-CH" sz="1500" i="1" dirty="0"/>
              <a:t>Simplest hierarchical model to link parameters </a:t>
            </a:r>
          </a:p>
          <a:p>
            <a:r>
              <a:rPr lang="de-CH" sz="1500" i="1" dirty="0"/>
              <a:t>     </a:t>
            </a:r>
            <a:r>
              <a:rPr lang="el-GR" sz="1500" i="1" dirty="0"/>
              <a:t>θ</a:t>
            </a:r>
            <a:r>
              <a:rPr lang="de-CH" sz="1500" i="1" baseline="-25000" dirty="0"/>
              <a:t>*</a:t>
            </a:r>
            <a:r>
              <a:rPr lang="de-CH" sz="1500" i="1" dirty="0"/>
              <a:t>, </a:t>
            </a:r>
            <a:r>
              <a:rPr lang="el-GR" sz="1500" i="1" dirty="0"/>
              <a:t>θ</a:t>
            </a:r>
            <a:r>
              <a:rPr lang="de-CH" sz="1500" i="1" baseline="-25000" dirty="0"/>
              <a:t>1</a:t>
            </a:r>
            <a:r>
              <a:rPr lang="de-CH" sz="1500" i="1" dirty="0"/>
              <a:t>, ... , </a:t>
            </a:r>
            <a:r>
              <a:rPr lang="el-GR" sz="1500" i="1" dirty="0"/>
              <a:t>θ</a:t>
            </a:r>
            <a:r>
              <a:rPr lang="de-CH" sz="1500" i="1" baseline="-25000" dirty="0"/>
              <a:t>J</a:t>
            </a:r>
            <a:r>
              <a:rPr lang="de-CH" sz="1500" i="1" dirty="0"/>
              <a:t>  |  </a:t>
            </a:r>
            <a:r>
              <a:rPr lang="el-GR" sz="1500" i="1" dirty="0"/>
              <a:t>μ</a:t>
            </a:r>
            <a:r>
              <a:rPr lang="de-CH" sz="1500" i="1" dirty="0"/>
              <a:t>,</a:t>
            </a:r>
            <a:r>
              <a:rPr lang="de-CH" sz="1500" i="1" dirty="0">
                <a:sym typeface="Symbol"/>
              </a:rPr>
              <a:t></a:t>
            </a:r>
            <a:r>
              <a:rPr lang="de-CH" sz="1500" i="1" dirty="0"/>
              <a:t>  ~   N(</a:t>
            </a:r>
            <a:r>
              <a:rPr lang="el-GR" sz="1500" i="1" dirty="0"/>
              <a:t>μ</a:t>
            </a:r>
            <a:r>
              <a:rPr lang="de-CH" sz="1500" i="1" dirty="0"/>
              <a:t>,</a:t>
            </a:r>
            <a:r>
              <a:rPr lang="de-CH" sz="1500" i="1" dirty="0">
                <a:sym typeface="Symbol"/>
              </a:rPr>
              <a:t></a:t>
            </a:r>
            <a:r>
              <a:rPr lang="de-CH" sz="1500" i="1" baseline="30000" dirty="0">
                <a:sym typeface="Symbol"/>
              </a:rPr>
              <a:t>2</a:t>
            </a:r>
            <a:r>
              <a:rPr lang="de-CH" sz="1500" i="1" dirty="0">
                <a:sym typeface="Symbol"/>
              </a:rPr>
              <a:t> </a:t>
            </a:r>
            <a:r>
              <a:rPr lang="de-CH" sz="1500" i="1" dirty="0"/>
              <a:t>)</a:t>
            </a:r>
          </a:p>
        </p:txBody>
      </p:sp>
      <p:sp>
        <p:nvSpPr>
          <p:cNvPr id="32" name="TextBox 31"/>
          <p:cNvSpPr txBox="1"/>
          <p:nvPr/>
        </p:nvSpPr>
        <p:spPr>
          <a:xfrm>
            <a:off x="4956243" y="2077227"/>
            <a:ext cx="2594113" cy="1079783"/>
          </a:xfrm>
          <a:prstGeom prst="rect">
            <a:avLst/>
          </a:prstGeom>
          <a:noFill/>
        </p:spPr>
        <p:txBody>
          <a:bodyPr wrap="square" rtlCol="0">
            <a:spAutoFit/>
          </a:bodyPr>
          <a:lstStyle/>
          <a:p>
            <a:r>
              <a:rPr lang="de-CH" sz="1500" i="1" dirty="0"/>
              <a:t>       Planned clinical trial</a:t>
            </a:r>
          </a:p>
          <a:p>
            <a:pPr>
              <a:spcBef>
                <a:spcPts val="450"/>
              </a:spcBef>
            </a:pPr>
            <a:r>
              <a:rPr lang="de-CH" sz="1500" i="1" dirty="0"/>
              <a:t>  # responders  on placebo</a:t>
            </a:r>
          </a:p>
          <a:p>
            <a:r>
              <a:rPr lang="de-CH" sz="1500" i="1" dirty="0"/>
              <a:t>      Y</a:t>
            </a:r>
            <a:r>
              <a:rPr lang="de-CH" sz="1500" i="1" baseline="-25000" dirty="0"/>
              <a:t>*</a:t>
            </a:r>
            <a:r>
              <a:rPr lang="de-CH" sz="1500" i="1" dirty="0"/>
              <a:t> ~ Binomial(</a:t>
            </a:r>
            <a:r>
              <a:rPr lang="de-CH" sz="1500" i="1" dirty="0">
                <a:sym typeface="Symbol"/>
              </a:rPr>
              <a:t></a:t>
            </a:r>
            <a:r>
              <a:rPr lang="de-CH" sz="1500" i="1" baseline="-25000" dirty="0">
                <a:sym typeface="Symbol"/>
              </a:rPr>
              <a:t>*</a:t>
            </a:r>
            <a:r>
              <a:rPr lang="de-CH" sz="1500" i="1" dirty="0"/>
              <a:t>, n</a:t>
            </a:r>
            <a:r>
              <a:rPr lang="de-CH" sz="1500" i="1" baseline="-25000" dirty="0"/>
              <a:t>*</a:t>
            </a:r>
            <a:r>
              <a:rPr lang="de-CH" sz="1500" i="1" dirty="0"/>
              <a:t>)  </a:t>
            </a:r>
          </a:p>
          <a:p>
            <a:r>
              <a:rPr lang="de-CH" sz="1500" i="1" dirty="0"/>
              <a:t>      </a:t>
            </a:r>
            <a:r>
              <a:rPr lang="el-GR" sz="1500" i="1" dirty="0"/>
              <a:t>θ</a:t>
            </a:r>
            <a:r>
              <a:rPr lang="de-CH" sz="1500" i="1" baseline="-25000" dirty="0"/>
              <a:t>*</a:t>
            </a:r>
            <a:r>
              <a:rPr lang="en-US" sz="1500" i="1" dirty="0"/>
              <a:t> </a:t>
            </a:r>
            <a:r>
              <a:rPr lang="de-CH" sz="1500" i="1" dirty="0"/>
              <a:t> = logit(</a:t>
            </a:r>
            <a:r>
              <a:rPr lang="de-CH" sz="1500" i="1" dirty="0">
                <a:sym typeface="Symbol"/>
              </a:rPr>
              <a:t></a:t>
            </a:r>
            <a:r>
              <a:rPr lang="de-CH" sz="1500" i="1" baseline="-25000" dirty="0">
                <a:sym typeface="Symbol"/>
              </a:rPr>
              <a:t>*</a:t>
            </a:r>
            <a:r>
              <a:rPr lang="de-CH" sz="1500" i="1" dirty="0"/>
              <a:t>)   </a:t>
            </a:r>
            <a:endParaRPr lang="en-US" sz="1500" i="1" dirty="0"/>
          </a:p>
        </p:txBody>
      </p:sp>
      <p:sp>
        <p:nvSpPr>
          <p:cNvPr id="3" name="TextBox 2"/>
          <p:cNvSpPr txBox="1"/>
          <p:nvPr/>
        </p:nvSpPr>
        <p:spPr>
          <a:xfrm>
            <a:off x="5198883" y="3427404"/>
            <a:ext cx="3123284" cy="830997"/>
          </a:xfrm>
          <a:prstGeom prst="rect">
            <a:avLst/>
          </a:prstGeom>
          <a:noFill/>
        </p:spPr>
        <p:txBody>
          <a:bodyPr wrap="square" rtlCol="0">
            <a:spAutoFit/>
          </a:bodyPr>
          <a:lstStyle/>
          <a:p>
            <a:r>
              <a:rPr lang="de-CH" sz="1600" dirty="0"/>
              <a:t>Spiegelhalter et al. (2004)</a:t>
            </a:r>
          </a:p>
          <a:p>
            <a:r>
              <a:rPr lang="de-CH" sz="1600" dirty="0"/>
              <a:t>Neuenschwander et al. (2010)</a:t>
            </a:r>
          </a:p>
          <a:p>
            <a:r>
              <a:rPr lang="de-CH" sz="1600" dirty="0"/>
              <a:t>Schmidli et al. (2014) </a:t>
            </a:r>
            <a:endParaRPr lang="en-US" sz="160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8</a:t>
            </a:fld>
            <a:endParaRPr lang="en-US" noProof="0"/>
          </a:p>
        </p:txBody>
      </p:sp>
      <p:sp>
        <p:nvSpPr>
          <p:cNvPr id="35" name="Footer Placeholder 34"/>
          <p:cNvSpPr>
            <a:spLocks noGrp="1"/>
          </p:cNvSpPr>
          <p:nvPr>
            <p:ph type="ftr" sz="quarter" idx="3"/>
          </p:nvPr>
        </p:nvSpPr>
        <p:spPr/>
        <p:txBody>
          <a:bodyPr/>
          <a:lstStyle/>
          <a:p>
            <a:r>
              <a:rPr lang="en-US" noProof="0"/>
              <a:t>Public</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846" y="972167"/>
            <a:ext cx="3426205" cy="221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4343401" y="914401"/>
            <a:ext cx="3443309" cy="1143903"/>
          </a:xfrm>
          <a:prstGeom prst="rect">
            <a:avLst/>
          </a:prstGeom>
          <a:noFill/>
        </p:spPr>
        <p:txBody>
          <a:bodyPr wrap="square" rtlCol="0">
            <a:spAutoFit/>
          </a:bodyPr>
          <a:lstStyle/>
          <a:p>
            <a:r>
              <a:rPr lang="de-CH" sz="1500" i="1" dirty="0"/>
              <a:t>J=8 historical placebo-controlled trials</a:t>
            </a:r>
          </a:p>
          <a:p>
            <a:pPr>
              <a:spcBef>
                <a:spcPts val="450"/>
              </a:spcBef>
            </a:pPr>
            <a:r>
              <a:rPr lang="de-CH" sz="1500" i="1" dirty="0"/>
              <a:t>      # responders on placebo</a:t>
            </a:r>
          </a:p>
          <a:p>
            <a:pPr>
              <a:spcBef>
                <a:spcPts val="450"/>
              </a:spcBef>
            </a:pPr>
            <a:r>
              <a:rPr lang="de-CH" sz="1500" i="1" dirty="0"/>
              <a:t>        Y</a:t>
            </a:r>
            <a:r>
              <a:rPr lang="de-CH" sz="1500" i="1" baseline="-25000" dirty="0"/>
              <a:t>j</a:t>
            </a:r>
            <a:r>
              <a:rPr lang="de-CH" sz="1500" i="1" dirty="0"/>
              <a:t> ~ Binomial(</a:t>
            </a:r>
            <a:r>
              <a:rPr lang="de-CH" sz="1500" i="1" dirty="0">
                <a:sym typeface="Symbol"/>
              </a:rPr>
              <a:t></a:t>
            </a:r>
            <a:r>
              <a:rPr lang="de-CH" sz="1500" i="1" baseline="-25000" dirty="0">
                <a:sym typeface="Symbol"/>
              </a:rPr>
              <a:t>j</a:t>
            </a:r>
            <a:r>
              <a:rPr lang="de-CH" sz="1500" i="1" dirty="0"/>
              <a:t>, n</a:t>
            </a:r>
            <a:r>
              <a:rPr lang="de-CH" sz="1500" i="1" baseline="-25000" dirty="0"/>
              <a:t>j</a:t>
            </a:r>
            <a:r>
              <a:rPr lang="de-CH" sz="1500" i="1" dirty="0"/>
              <a:t>)  </a:t>
            </a:r>
          </a:p>
          <a:p>
            <a:r>
              <a:rPr lang="de-CH" sz="1500" i="1" dirty="0"/>
              <a:t>        </a:t>
            </a:r>
            <a:r>
              <a:rPr lang="el-GR" sz="1500" i="1" dirty="0"/>
              <a:t>θ</a:t>
            </a:r>
            <a:r>
              <a:rPr lang="de-CH" sz="1500" i="1" baseline="-25000" dirty="0"/>
              <a:t>j</a:t>
            </a:r>
            <a:r>
              <a:rPr lang="en-US" sz="1500" i="1" dirty="0"/>
              <a:t> </a:t>
            </a:r>
            <a:r>
              <a:rPr lang="de-CH" sz="1500" i="1" dirty="0"/>
              <a:t> = logit(</a:t>
            </a:r>
            <a:r>
              <a:rPr lang="de-CH" sz="1500" i="1" dirty="0">
                <a:sym typeface="Symbol"/>
              </a:rPr>
              <a:t></a:t>
            </a:r>
            <a:r>
              <a:rPr lang="de-CH" sz="1500" i="1" baseline="-25000" dirty="0">
                <a:sym typeface="Symbol"/>
              </a:rPr>
              <a:t>j</a:t>
            </a:r>
            <a:r>
              <a:rPr lang="de-CH" sz="1500" i="1" dirty="0"/>
              <a:t>)</a:t>
            </a:r>
            <a:endParaRPr lang="en-US" sz="1500" i="1" dirty="0"/>
          </a:p>
        </p:txBody>
      </p:sp>
      <p:sp>
        <p:nvSpPr>
          <p:cNvPr id="13" name="TextBox 12"/>
          <p:cNvSpPr txBox="1"/>
          <p:nvPr/>
        </p:nvSpPr>
        <p:spPr>
          <a:xfrm>
            <a:off x="940474" y="3882087"/>
            <a:ext cx="3460666" cy="553998"/>
          </a:xfrm>
          <a:prstGeom prst="rect">
            <a:avLst/>
          </a:prstGeom>
          <a:noFill/>
        </p:spPr>
        <p:txBody>
          <a:bodyPr wrap="square" rtlCol="0">
            <a:spAutoFit/>
          </a:bodyPr>
          <a:lstStyle/>
          <a:p>
            <a:r>
              <a:rPr lang="de-CH" sz="1500" i="1" dirty="0"/>
              <a:t>Mean </a:t>
            </a:r>
            <a:r>
              <a:rPr lang="el-GR" sz="1500" i="1" dirty="0"/>
              <a:t>μ</a:t>
            </a:r>
            <a:endParaRPr lang="de-CH" sz="1500" i="1" dirty="0"/>
          </a:p>
          <a:p>
            <a:r>
              <a:rPr lang="de-CH" sz="1500" i="1" dirty="0"/>
              <a:t>Between-trial standard deviation </a:t>
            </a:r>
            <a:r>
              <a:rPr lang="de-CH" sz="1500" i="1" dirty="0">
                <a:sym typeface="Symbol"/>
              </a:rPr>
              <a:t></a:t>
            </a:r>
            <a:r>
              <a:rPr lang="de-CH" sz="1500" i="1" dirty="0"/>
              <a:t>   </a:t>
            </a:r>
          </a:p>
        </p:txBody>
      </p:sp>
    </p:spTree>
    <p:extLst>
      <p:ext uri="{BB962C8B-B14F-4D97-AF65-F5344CB8AC3E}">
        <p14:creationId xmlns:p14="http://schemas.microsoft.com/office/powerpoint/2010/main" val="15113896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de-CH" dirty="0">
                <a:solidFill>
                  <a:schemeClr val="tx1"/>
                </a:solidFill>
              </a:rPr>
              <a:t>Use of historical controls</a:t>
            </a:r>
            <a:endParaRPr lang="en-US" dirty="0">
              <a:solidFill>
                <a:schemeClr val="tx1"/>
              </a:solidFill>
            </a:endParaRPr>
          </a:p>
        </p:txBody>
      </p:sp>
      <p:sp>
        <p:nvSpPr>
          <p:cNvPr id="7" name="Slide Number Placeholder 6"/>
          <p:cNvSpPr>
            <a:spLocks noGrp="1"/>
          </p:cNvSpPr>
          <p:nvPr>
            <p:ph type="sldNum" sz="quarter" idx="4"/>
          </p:nvPr>
        </p:nvSpPr>
        <p:spPr/>
        <p:txBody>
          <a:bodyPr/>
          <a:lstStyle/>
          <a:p>
            <a:fld id="{E66AA3EA-0569-43EF-BBA3-83FDB109D582}" type="slidenum">
              <a:rPr lang="en-US" noProof="0" smtClean="0"/>
              <a:pPr/>
              <a:t>9</a:t>
            </a:fld>
            <a:endParaRPr lang="en-US" noProof="0"/>
          </a:p>
        </p:txBody>
      </p:sp>
      <p:sp>
        <p:nvSpPr>
          <p:cNvPr id="8" name="Footer Placeholder 7"/>
          <p:cNvSpPr>
            <a:spLocks noGrp="1"/>
          </p:cNvSpPr>
          <p:nvPr>
            <p:ph type="ftr" sz="quarter" idx="3"/>
          </p:nvPr>
        </p:nvSpPr>
        <p:spPr/>
        <p:txBody>
          <a:bodyPr/>
          <a:lstStyle/>
          <a:p>
            <a:r>
              <a:rPr lang="en-US" noProof="0"/>
              <a:t>Public</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52" y="831598"/>
            <a:ext cx="3489832" cy="385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095218" y="906057"/>
            <a:ext cx="1830530" cy="323165"/>
          </a:xfrm>
          <a:prstGeom prst="rect">
            <a:avLst/>
          </a:prstGeom>
          <a:noFill/>
        </p:spPr>
        <p:txBody>
          <a:bodyPr wrap="square" rtlCol="0">
            <a:spAutoFit/>
          </a:bodyPr>
          <a:lstStyle/>
          <a:p>
            <a:r>
              <a:rPr lang="de-CH" sz="1500" dirty="0"/>
              <a:t>  </a:t>
            </a:r>
            <a:r>
              <a:rPr lang="de-CH" sz="1350" dirty="0">
                <a:solidFill>
                  <a:srgbClr val="FF0000"/>
                </a:solidFill>
              </a:rPr>
              <a:t>Placebo group</a:t>
            </a:r>
            <a:endParaRPr lang="en-US" sz="1350" baseline="-25000" dirty="0">
              <a:solidFill>
                <a:srgbClr val="FF0000"/>
              </a:solidFill>
            </a:endParaRPr>
          </a:p>
        </p:txBody>
      </p:sp>
      <p:sp>
        <p:nvSpPr>
          <p:cNvPr id="11" name="TextBox 10"/>
          <p:cNvSpPr txBox="1"/>
          <p:nvPr/>
        </p:nvSpPr>
        <p:spPr>
          <a:xfrm>
            <a:off x="5052119" y="3459822"/>
            <a:ext cx="2676990" cy="553998"/>
          </a:xfrm>
          <a:prstGeom prst="rect">
            <a:avLst/>
          </a:prstGeom>
          <a:noFill/>
        </p:spPr>
        <p:txBody>
          <a:bodyPr wrap="square" rtlCol="0">
            <a:spAutoFit/>
          </a:bodyPr>
          <a:lstStyle/>
          <a:p>
            <a:r>
              <a:rPr lang="de-CH" sz="1500" i="1" dirty="0"/>
              <a:t>Prior information for Placebo in new study  p</a:t>
            </a:r>
            <a:r>
              <a:rPr lang="de-CH" sz="1500" i="1" baseline="-25000" dirty="0"/>
              <a:t>MAP</a:t>
            </a:r>
            <a:r>
              <a:rPr lang="de-CH" sz="1500" i="1" dirty="0"/>
              <a:t>(</a:t>
            </a:r>
            <a:r>
              <a:rPr lang="el-GR" sz="1500" i="1" dirty="0"/>
              <a:t>θ</a:t>
            </a:r>
            <a:r>
              <a:rPr lang="de-CH" sz="1500" i="1" baseline="-25000" dirty="0"/>
              <a:t>*</a:t>
            </a:r>
            <a:r>
              <a:rPr lang="de-CH" sz="1500" i="1" dirty="0"/>
              <a:t>)</a:t>
            </a:r>
          </a:p>
        </p:txBody>
      </p:sp>
      <p:sp>
        <p:nvSpPr>
          <p:cNvPr id="14" name="TextBox 13"/>
          <p:cNvSpPr txBox="1"/>
          <p:nvPr/>
        </p:nvSpPr>
        <p:spPr>
          <a:xfrm>
            <a:off x="5052118" y="2728868"/>
            <a:ext cx="2976265" cy="323165"/>
          </a:xfrm>
          <a:prstGeom prst="rect">
            <a:avLst/>
          </a:prstGeom>
          <a:noFill/>
        </p:spPr>
        <p:txBody>
          <a:bodyPr wrap="square" rtlCol="0">
            <a:spAutoFit/>
          </a:bodyPr>
          <a:lstStyle/>
          <a:p>
            <a:r>
              <a:rPr lang="el-GR" sz="1500" i="1" dirty="0"/>
              <a:t>θ</a:t>
            </a:r>
            <a:r>
              <a:rPr lang="de-CH" sz="1500" i="1" baseline="-25000" dirty="0"/>
              <a:t>*</a:t>
            </a:r>
            <a:r>
              <a:rPr lang="de-CH" sz="1500" i="1" dirty="0"/>
              <a:t>, </a:t>
            </a:r>
            <a:r>
              <a:rPr lang="el-GR" sz="1500" i="1" dirty="0"/>
              <a:t>θ</a:t>
            </a:r>
            <a:r>
              <a:rPr lang="de-CH" sz="1500" i="1" baseline="-25000" dirty="0"/>
              <a:t>1</a:t>
            </a:r>
            <a:r>
              <a:rPr lang="de-CH" sz="1500" i="1" dirty="0"/>
              <a:t>, ... , </a:t>
            </a:r>
            <a:r>
              <a:rPr lang="el-GR" sz="1500" i="1" dirty="0"/>
              <a:t>θ</a:t>
            </a:r>
            <a:r>
              <a:rPr lang="de-CH" sz="1500" i="1" baseline="-25000" dirty="0"/>
              <a:t>J</a:t>
            </a:r>
            <a:r>
              <a:rPr lang="de-CH" sz="1500" i="1" dirty="0"/>
              <a:t>  |  </a:t>
            </a:r>
            <a:r>
              <a:rPr lang="el-GR" sz="1500" i="1" dirty="0"/>
              <a:t>μ</a:t>
            </a:r>
            <a:r>
              <a:rPr lang="de-CH" sz="1500" i="1" dirty="0"/>
              <a:t>,</a:t>
            </a:r>
            <a:r>
              <a:rPr lang="de-CH" sz="1500" i="1" dirty="0">
                <a:sym typeface="Symbol"/>
              </a:rPr>
              <a:t></a:t>
            </a:r>
            <a:r>
              <a:rPr lang="de-CH" sz="1500" i="1" dirty="0"/>
              <a:t>  ~   N(</a:t>
            </a:r>
            <a:r>
              <a:rPr lang="el-GR" sz="1500" i="1" dirty="0"/>
              <a:t>μ</a:t>
            </a:r>
            <a:r>
              <a:rPr lang="de-CH" sz="1500" i="1" dirty="0"/>
              <a:t>,</a:t>
            </a:r>
            <a:r>
              <a:rPr lang="de-CH" sz="1500" i="1" dirty="0">
                <a:sym typeface="Symbol"/>
              </a:rPr>
              <a:t></a:t>
            </a:r>
            <a:r>
              <a:rPr lang="de-CH" sz="1500" i="1" baseline="30000" dirty="0">
                <a:sym typeface="Symbol"/>
              </a:rPr>
              <a:t>2</a:t>
            </a:r>
            <a:r>
              <a:rPr lang="de-CH" sz="1500" i="1" dirty="0">
                <a:sym typeface="Symbol"/>
              </a:rPr>
              <a:t> </a:t>
            </a:r>
            <a:r>
              <a:rPr lang="de-CH" sz="1500" i="1" dirty="0"/>
              <a:t>)</a:t>
            </a:r>
          </a:p>
        </p:txBody>
      </p:sp>
      <p:sp>
        <p:nvSpPr>
          <p:cNvPr id="15" name="TextBox 14"/>
          <p:cNvSpPr txBox="1"/>
          <p:nvPr/>
        </p:nvSpPr>
        <p:spPr>
          <a:xfrm>
            <a:off x="5486400" y="1771649"/>
            <a:ext cx="1533872" cy="553998"/>
          </a:xfrm>
          <a:prstGeom prst="rect">
            <a:avLst/>
          </a:prstGeom>
          <a:noFill/>
        </p:spPr>
        <p:txBody>
          <a:bodyPr wrap="square" rtlCol="0">
            <a:spAutoFit/>
          </a:bodyPr>
          <a:lstStyle/>
          <a:p>
            <a:r>
              <a:rPr lang="el-GR" sz="1500" i="1" dirty="0"/>
              <a:t>θ</a:t>
            </a:r>
            <a:r>
              <a:rPr lang="de-CH" sz="1500" i="1" baseline="-25000" dirty="0"/>
              <a:t>j</a:t>
            </a:r>
            <a:r>
              <a:rPr lang="en-US" sz="1500" i="1" dirty="0"/>
              <a:t> </a:t>
            </a:r>
            <a:r>
              <a:rPr lang="de-CH" sz="1500" i="1" dirty="0"/>
              <a:t> = logit(</a:t>
            </a:r>
            <a:r>
              <a:rPr lang="de-CH" sz="1500" i="1" dirty="0">
                <a:sym typeface="Symbol"/>
              </a:rPr>
              <a:t></a:t>
            </a:r>
            <a:r>
              <a:rPr lang="de-CH" sz="1500" i="1" baseline="-25000" dirty="0">
                <a:sym typeface="Symbol"/>
              </a:rPr>
              <a:t>j</a:t>
            </a:r>
            <a:r>
              <a:rPr lang="de-CH" sz="1500" i="1" dirty="0"/>
              <a:t>)</a:t>
            </a:r>
          </a:p>
          <a:p>
            <a:r>
              <a:rPr lang="el-GR" sz="1500" i="1" dirty="0"/>
              <a:t>θ</a:t>
            </a:r>
            <a:r>
              <a:rPr lang="de-CH" sz="1500" i="1" baseline="-25000" dirty="0"/>
              <a:t>*</a:t>
            </a:r>
            <a:r>
              <a:rPr lang="en-US" sz="1500" i="1" dirty="0"/>
              <a:t> </a:t>
            </a:r>
            <a:r>
              <a:rPr lang="de-CH" sz="1500" i="1" dirty="0"/>
              <a:t> = logit(</a:t>
            </a:r>
            <a:r>
              <a:rPr lang="de-CH" sz="1500" i="1" dirty="0">
                <a:sym typeface="Symbol"/>
              </a:rPr>
              <a:t></a:t>
            </a:r>
            <a:r>
              <a:rPr lang="de-CH" sz="1500" i="1" baseline="-25000" dirty="0">
                <a:sym typeface="Symbol"/>
              </a:rPr>
              <a:t>*</a:t>
            </a:r>
            <a:r>
              <a:rPr lang="de-CH" sz="1500" i="1" dirty="0"/>
              <a:t>)</a:t>
            </a:r>
            <a:endParaRPr lang="en-US" sz="1500" i="1" dirty="0"/>
          </a:p>
        </p:txBody>
      </p:sp>
      <p:sp>
        <p:nvSpPr>
          <p:cNvPr id="12" name="TextBox 11"/>
          <p:cNvSpPr txBox="1"/>
          <p:nvPr/>
        </p:nvSpPr>
        <p:spPr>
          <a:xfrm>
            <a:off x="4933289" y="1244655"/>
            <a:ext cx="2914649" cy="323165"/>
          </a:xfrm>
          <a:prstGeom prst="rect">
            <a:avLst/>
          </a:prstGeom>
          <a:noFill/>
        </p:spPr>
        <p:txBody>
          <a:bodyPr wrap="square" rtlCol="0">
            <a:spAutoFit/>
          </a:bodyPr>
          <a:lstStyle/>
          <a:p>
            <a:r>
              <a:rPr lang="de-CH" sz="1500" i="1" dirty="0"/>
              <a:t>Meta-analytic-predictive (MAP)</a:t>
            </a:r>
          </a:p>
        </p:txBody>
      </p:sp>
    </p:spTree>
    <p:extLst>
      <p:ext uri="{BB962C8B-B14F-4D97-AF65-F5344CB8AC3E}">
        <p14:creationId xmlns:p14="http://schemas.microsoft.com/office/powerpoint/2010/main" val="366238673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HECK" val="LegalDisclaimerNO"/>
</p:tagLst>
</file>

<file path=ppt/tags/tag2.xml><?xml version="1.0" encoding="utf-8"?>
<p:tagLst xmlns:a="http://schemas.openxmlformats.org/drawingml/2006/main" xmlns:r="http://schemas.openxmlformats.org/officeDocument/2006/relationships" xmlns:p="http://schemas.openxmlformats.org/presentationml/2006/main">
  <p:tag name="CHECK" val="LegalDisclaimerNO"/>
</p:tagLst>
</file>

<file path=ppt/tags/tag3.xml><?xml version="1.0" encoding="utf-8"?>
<p:tagLst xmlns:a="http://schemas.openxmlformats.org/drawingml/2006/main" xmlns:r="http://schemas.openxmlformats.org/officeDocument/2006/relationships" xmlns:p="http://schemas.openxmlformats.org/presentationml/2006/main">
  <p:tag name="TIMING" val="|50.5"/>
</p:tagLst>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C19B7BDB-81E6-4748-828F-5C5B12C9BF0B}" vid="{D724004F-CA97-47E7-9722-BAB7CE159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3096900268D243B7DDC1E9758BA554" ma:contentTypeVersion="14" ma:contentTypeDescription="Create a new document." ma:contentTypeScope="" ma:versionID="ae082207b63dc5dc06f144f818872d46">
  <xsd:schema xmlns:xsd="http://www.w3.org/2001/XMLSchema" xmlns:xs="http://www.w3.org/2001/XMLSchema" xmlns:p="http://schemas.microsoft.com/office/2006/metadata/properties" xmlns:ns3="6ca112e6-fbfa-4fdd-8063-a1c60686460a" xmlns:ns4="0f58f486-3c3d-43bb-8f71-45b38f79dcc1" targetNamespace="http://schemas.microsoft.com/office/2006/metadata/properties" ma:root="true" ma:fieldsID="f2ca974e238faf7bfb9f946a752f05b2" ns3:_="" ns4:_="">
    <xsd:import namespace="6ca112e6-fbfa-4fdd-8063-a1c60686460a"/>
    <xsd:import namespace="0f58f486-3c3d-43bb-8f71-45b38f79dcc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a112e6-fbfa-4fdd-8063-a1c60686460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58f486-3c3d-43bb-8f71-45b38f79dcc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8D752A-C89F-430B-95B5-0109FE5A8744}">
  <ds:schemaRefs>
    <ds:schemaRef ds:uri="http://schemas.microsoft.com/sharepoint/v3/contenttype/forms"/>
  </ds:schemaRefs>
</ds:datastoreItem>
</file>

<file path=customXml/itemProps2.xml><?xml version="1.0" encoding="utf-8"?>
<ds:datastoreItem xmlns:ds="http://schemas.openxmlformats.org/officeDocument/2006/customXml" ds:itemID="{0CECA6EC-95A3-4D3C-A2DF-7D58D9240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a112e6-fbfa-4fdd-8063-a1c60686460a"/>
    <ds:schemaRef ds:uri="0f58f486-3c3d-43bb-8f71-45b38f79dc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02E12E-C5FC-4F6C-B726-CA918450C59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ca112e6-fbfa-4fdd-8063-a1c60686460a"/>
    <ds:schemaRef ds:uri="0f58f486-3c3d-43bb-8f71-45b38f79dcc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3031</Words>
  <Application>Microsoft Office PowerPoint</Application>
  <PresentationFormat>On-screen Show (16:9)</PresentationFormat>
  <Paragraphs>427</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Cambria Math</vt:lpstr>
      <vt:lpstr>Courier New</vt:lpstr>
      <vt:lpstr>Times New Roman</vt:lpstr>
      <vt:lpstr>Wingdings</vt:lpstr>
      <vt:lpstr>Novartis 2016</vt:lpstr>
      <vt:lpstr>Use of external data in randomized clinical trials</vt:lpstr>
      <vt:lpstr>Disclaimer</vt:lpstr>
      <vt:lpstr>Acknowledgements</vt:lpstr>
      <vt:lpstr>Outline</vt:lpstr>
      <vt:lpstr>Borrowing strength from trial-external information</vt:lpstr>
      <vt:lpstr>Meta-analytic-predictive (MAP) approach</vt:lpstr>
      <vt:lpstr>Use of historical controls</vt:lpstr>
      <vt:lpstr>Use of historical controls</vt:lpstr>
      <vt:lpstr>Use of historical controls</vt:lpstr>
      <vt:lpstr>Use of historical controls</vt:lpstr>
      <vt:lpstr>Robustness</vt:lpstr>
      <vt:lpstr>Robustness – hypothetical scenario</vt:lpstr>
      <vt:lpstr>Robustness – hypothetical scenario</vt:lpstr>
      <vt:lpstr>Software implementation</vt:lpstr>
      <vt:lpstr>Software implementation</vt:lpstr>
      <vt:lpstr>NEOS (NCT04926818): An innovative, efficient trial design in pediatric MS</vt:lpstr>
      <vt:lpstr>Background</vt:lpstr>
      <vt:lpstr>Pediatric MS Key facts</vt:lpstr>
      <vt:lpstr>Challenging recruitment with competitive trial landscape and rarity of pediatric MS population makes feasibility a key concern</vt:lpstr>
      <vt:lpstr>NEOS trial summary</vt:lpstr>
      <vt:lpstr>Can we extrapolate from adults to children in MS?</vt:lpstr>
      <vt:lpstr>Can we extrapolate from adults to children in MS?</vt:lpstr>
      <vt:lpstr>Phase 3 data in adults with MS is typically available at the start of a new pediatric study and can be leveraged</vt:lpstr>
      <vt:lpstr>Primary analysis model</vt:lpstr>
      <vt:lpstr>Incorporating historical data</vt:lpstr>
      <vt:lpstr>Protecting against prior-data conflicts</vt:lpstr>
      <vt:lpstr>Bayesian study design is efficient and robust</vt:lpstr>
      <vt:lpstr>CID pilot program and HA interactions</vt:lpstr>
      <vt:lpstr>Key modifications on study design based on HA feedback</vt:lpstr>
      <vt:lpstr>Conclusions</vt:lpstr>
      <vt:lpstr>References</vt:lpstr>
    </vt:vector>
  </TitlesOfParts>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is Arial Black 32pt, 1 to 2 lines maximum</dc:title>
  <dc:creator>Schmidli, Heinz</dc:creator>
  <cp:lastModifiedBy>Schmidli, Heinz</cp:lastModifiedBy>
  <cp:revision>56</cp:revision>
  <cp:lastPrinted>2021-06-01T15:35:50Z</cp:lastPrinted>
  <dcterms:created xsi:type="dcterms:W3CDTF">2021-04-07T07:17:28Z</dcterms:created>
  <dcterms:modified xsi:type="dcterms:W3CDTF">2022-01-10T09:12:41Z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erName">
    <vt:lpwstr/>
  </property>
  <property fmtid="{D5CDD505-2E9C-101B-9397-08002B2CF9AE}" pid="3" name="ConfidentialityLevel">
    <vt:lpwstr>None (no value displayed on slides)</vt:lpwstr>
  </property>
  <property fmtid="{D5CDD505-2E9C-101B-9397-08002B2CF9AE}" pid="4" name="HideFooter">
    <vt:bool>false</vt:bool>
  </property>
  <property fmtid="{D5CDD505-2E9C-101B-9397-08002B2CF9AE}" pid="5" name="MSIP_Label_4929bff8-5b33-42aa-95d2-28f72e792cb0_Enabled">
    <vt:lpwstr>true</vt:lpwstr>
  </property>
  <property fmtid="{D5CDD505-2E9C-101B-9397-08002B2CF9AE}" pid="6" name="MSIP_Label_4929bff8-5b33-42aa-95d2-28f72e792cb0_SetDate">
    <vt:lpwstr>2021-04-07T07:18:08Z</vt:lpwstr>
  </property>
  <property fmtid="{D5CDD505-2E9C-101B-9397-08002B2CF9AE}" pid="7" name="MSIP_Label_4929bff8-5b33-42aa-95d2-28f72e792cb0_Method">
    <vt:lpwstr>Standard</vt:lpwstr>
  </property>
  <property fmtid="{D5CDD505-2E9C-101B-9397-08002B2CF9AE}" pid="8" name="MSIP_Label_4929bff8-5b33-42aa-95d2-28f72e792cb0_Name">
    <vt:lpwstr>Internal</vt:lpwstr>
  </property>
  <property fmtid="{D5CDD505-2E9C-101B-9397-08002B2CF9AE}" pid="9" name="MSIP_Label_4929bff8-5b33-42aa-95d2-28f72e792cb0_SiteId">
    <vt:lpwstr>f35a6974-607f-47d4-82d7-ff31d7dc53a5</vt:lpwstr>
  </property>
  <property fmtid="{D5CDD505-2E9C-101B-9397-08002B2CF9AE}" pid="10" name="MSIP_Label_4929bff8-5b33-42aa-95d2-28f72e792cb0_ActionId">
    <vt:lpwstr>86b71c34-fdc6-42a3-943a-b2d8daf738d1</vt:lpwstr>
  </property>
  <property fmtid="{D5CDD505-2E9C-101B-9397-08002B2CF9AE}" pid="11" name="MSIP_Label_4929bff8-5b33-42aa-95d2-28f72e792cb0_ContentBits">
    <vt:lpwstr>0</vt:lpwstr>
  </property>
  <property fmtid="{D5CDD505-2E9C-101B-9397-08002B2CF9AE}" pid="12" name="ContentTypeId">
    <vt:lpwstr>0x010100F23096900268D243B7DDC1E9758BA554</vt:lpwstr>
  </property>
</Properties>
</file>