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3"/>
  </p:notesMasterIdLst>
  <p:sldIdLst>
    <p:sldId id="484" r:id="rId2"/>
    <p:sldId id="510" r:id="rId3"/>
    <p:sldId id="1379" r:id="rId4"/>
    <p:sldId id="1391" r:id="rId5"/>
    <p:sldId id="1388" r:id="rId6"/>
    <p:sldId id="1389" r:id="rId7"/>
    <p:sldId id="1390" r:id="rId8"/>
    <p:sldId id="1366" r:id="rId9"/>
    <p:sldId id="354" r:id="rId10"/>
    <p:sldId id="387" r:id="rId11"/>
    <p:sldId id="273" r:id="rId12"/>
    <p:sldId id="1281" r:id="rId13"/>
    <p:sldId id="1367" r:id="rId14"/>
    <p:sldId id="264" r:id="rId15"/>
    <p:sldId id="265" r:id="rId16"/>
    <p:sldId id="493" r:id="rId17"/>
    <p:sldId id="497" r:id="rId18"/>
    <p:sldId id="494" r:id="rId19"/>
    <p:sldId id="495" r:id="rId20"/>
    <p:sldId id="499" r:id="rId21"/>
    <p:sldId id="269" r:id="rId22"/>
    <p:sldId id="1313" r:id="rId23"/>
    <p:sldId id="668" r:id="rId24"/>
    <p:sldId id="667" r:id="rId25"/>
    <p:sldId id="1314" r:id="rId26"/>
    <p:sldId id="1315" r:id="rId27"/>
    <p:sldId id="1316" r:id="rId28"/>
    <p:sldId id="671" r:id="rId29"/>
    <p:sldId id="296" r:id="rId30"/>
    <p:sldId id="297" r:id="rId31"/>
    <p:sldId id="298" r:id="rId32"/>
    <p:sldId id="308" r:id="rId33"/>
    <p:sldId id="1317" r:id="rId34"/>
    <p:sldId id="1318" r:id="rId35"/>
    <p:sldId id="1333" r:id="rId36"/>
    <p:sldId id="1319" r:id="rId37"/>
    <p:sldId id="1269" r:id="rId38"/>
    <p:sldId id="486" r:id="rId39"/>
    <p:sldId id="1364" r:id="rId40"/>
    <p:sldId id="312" r:id="rId41"/>
    <p:sldId id="313" r:id="rId42"/>
    <p:sldId id="314" r:id="rId43"/>
    <p:sldId id="315" r:id="rId44"/>
    <p:sldId id="316" r:id="rId45"/>
    <p:sldId id="317" r:id="rId46"/>
    <p:sldId id="1275" r:id="rId47"/>
    <p:sldId id="1276" r:id="rId48"/>
    <p:sldId id="318" r:id="rId49"/>
    <p:sldId id="319" r:id="rId50"/>
    <p:sldId id="1349" r:id="rId51"/>
    <p:sldId id="320" r:id="rId52"/>
    <p:sldId id="321" r:id="rId53"/>
    <p:sldId id="1329" r:id="rId54"/>
    <p:sldId id="1363" r:id="rId55"/>
    <p:sldId id="1350" r:id="rId56"/>
    <p:sldId id="517" r:id="rId57"/>
    <p:sldId id="1368" r:id="rId58"/>
    <p:sldId id="1327" r:id="rId59"/>
    <p:sldId id="373" r:id="rId60"/>
    <p:sldId id="375" r:id="rId61"/>
    <p:sldId id="378" r:id="rId62"/>
    <p:sldId id="1380" r:id="rId63"/>
    <p:sldId id="1387" r:id="rId64"/>
    <p:sldId id="1384" r:id="rId65"/>
    <p:sldId id="394" r:id="rId66"/>
    <p:sldId id="1381" r:id="rId67"/>
    <p:sldId id="519" r:id="rId68"/>
    <p:sldId id="1124" r:id="rId69"/>
    <p:sldId id="1126" r:id="rId70"/>
    <p:sldId id="1369" r:id="rId71"/>
    <p:sldId id="1370" r:id="rId72"/>
    <p:sldId id="1371" r:id="rId73"/>
    <p:sldId id="500" r:id="rId74"/>
    <p:sldId id="506" r:id="rId75"/>
    <p:sldId id="501" r:id="rId76"/>
    <p:sldId id="1372" r:id="rId77"/>
    <p:sldId id="1373" r:id="rId78"/>
    <p:sldId id="1374" r:id="rId79"/>
    <p:sldId id="1376" r:id="rId80"/>
    <p:sldId id="1377" r:id="rId81"/>
    <p:sldId id="513" r:id="rId82"/>
    <p:sldId id="504" r:id="rId83"/>
    <p:sldId id="1393" r:id="rId84"/>
    <p:sldId id="1344" r:id="rId85"/>
    <p:sldId id="1392" r:id="rId86"/>
    <p:sldId id="507" r:id="rId87"/>
    <p:sldId id="1324" r:id="rId88"/>
    <p:sldId id="1328" r:id="rId89"/>
    <p:sldId id="1236" r:id="rId90"/>
    <p:sldId id="682" r:id="rId91"/>
    <p:sldId id="1306" r:id="rId9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9966FF"/>
    <a:srgbClr val="9999FF"/>
    <a:srgbClr val="FF33CC"/>
    <a:srgbClr val="FFDA65"/>
    <a:srgbClr val="FFFF99"/>
    <a:srgbClr val="008E40"/>
    <a:srgbClr val="00F26D"/>
    <a:srgbClr val="512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96D9FB-B0B1-4D7D-9921-312098EC4247}" v="364" dt="2022-08-20T13:18:13.3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948" y="108"/>
      </p:cViewPr>
      <p:guideLst/>
    </p:cSldViewPr>
  </p:slideViewPr>
  <p:notesTextViewPr>
    <p:cViewPr>
      <p:scale>
        <a:sx n="1" d="1"/>
        <a:sy n="1" d="1"/>
      </p:scale>
      <p:origin x="0" y="0"/>
    </p:cViewPr>
  </p:notesTextViewPr>
  <p:sorterViewPr>
    <p:cViewPr varScale="1">
      <p:scale>
        <a:sx n="1" d="1"/>
        <a:sy n="1" d="1"/>
      </p:scale>
      <p:origin x="0" y="-1600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9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Ruberg" userId="e6a96d83c567e8de" providerId="LiveId" clId="{B196D9FB-B0B1-4D7D-9921-312098EC4247}"/>
    <pc:docChg chg="undo custSel addSld delSld modSld sldOrd">
      <pc:chgData name="Stephen Ruberg" userId="e6a96d83c567e8de" providerId="LiveId" clId="{B196D9FB-B0B1-4D7D-9921-312098EC4247}" dt="2022-08-20T13:18:13.303" v="1607" actId="207"/>
      <pc:docMkLst>
        <pc:docMk/>
      </pc:docMkLst>
      <pc:sldChg chg="modSp">
        <pc:chgData name="Stephen Ruberg" userId="e6a96d83c567e8de" providerId="LiveId" clId="{B196D9FB-B0B1-4D7D-9921-312098EC4247}" dt="2022-08-20T13:06:38.948" v="1582" actId="207"/>
        <pc:sldMkLst>
          <pc:docMk/>
          <pc:sldMk cId="2694066356" sldId="319"/>
        </pc:sldMkLst>
        <pc:spChg chg="mod">
          <ac:chgData name="Stephen Ruberg" userId="e6a96d83c567e8de" providerId="LiveId" clId="{B196D9FB-B0B1-4D7D-9921-312098EC4247}" dt="2022-08-20T13:06:38.948" v="1582" actId="207"/>
          <ac:spMkLst>
            <pc:docMk/>
            <pc:sldMk cId="2694066356" sldId="319"/>
            <ac:spMk id="3" creationId="{00000000-0000-0000-0000-000000000000}"/>
          </ac:spMkLst>
        </pc:spChg>
      </pc:sldChg>
      <pc:sldChg chg="modSp">
        <pc:chgData name="Stephen Ruberg" userId="e6a96d83c567e8de" providerId="LiveId" clId="{B196D9FB-B0B1-4D7D-9921-312098EC4247}" dt="2022-08-20T13:10:45.261" v="1588" actId="207"/>
        <pc:sldMkLst>
          <pc:docMk/>
          <pc:sldMk cId="1980554920" sldId="378"/>
        </pc:sldMkLst>
        <pc:spChg chg="mod">
          <ac:chgData name="Stephen Ruberg" userId="e6a96d83c567e8de" providerId="LiveId" clId="{B196D9FB-B0B1-4D7D-9921-312098EC4247}" dt="2022-08-20T13:10:45.261" v="1588" actId="207"/>
          <ac:spMkLst>
            <pc:docMk/>
            <pc:sldMk cId="1980554920" sldId="378"/>
            <ac:spMk id="2" creationId="{1FCA63C8-0F8A-48AE-AAF5-E82702729FE0}"/>
          </ac:spMkLst>
        </pc:spChg>
      </pc:sldChg>
      <pc:sldChg chg="modSp mod">
        <pc:chgData name="Stephen Ruberg" userId="e6a96d83c567e8de" providerId="LiveId" clId="{B196D9FB-B0B1-4D7D-9921-312098EC4247}" dt="2022-08-20T13:11:17.847" v="1598" actId="20577"/>
        <pc:sldMkLst>
          <pc:docMk/>
          <pc:sldMk cId="2150969088" sldId="394"/>
        </pc:sldMkLst>
        <pc:spChg chg="mod">
          <ac:chgData name="Stephen Ruberg" userId="e6a96d83c567e8de" providerId="LiveId" clId="{B196D9FB-B0B1-4D7D-9921-312098EC4247}" dt="2022-08-20T13:11:17.847" v="1598" actId="20577"/>
          <ac:spMkLst>
            <pc:docMk/>
            <pc:sldMk cId="2150969088" sldId="394"/>
            <ac:spMk id="2" creationId="{F581972B-0757-4356-AE97-8796BAA5037A}"/>
          </ac:spMkLst>
        </pc:spChg>
      </pc:sldChg>
      <pc:sldChg chg="modSp mod">
        <pc:chgData name="Stephen Ruberg" userId="e6a96d83c567e8de" providerId="LiveId" clId="{B196D9FB-B0B1-4D7D-9921-312098EC4247}" dt="2022-08-20T12:56:36.640" v="1550" actId="20577"/>
        <pc:sldMkLst>
          <pc:docMk/>
          <pc:sldMk cId="3978482724" sldId="484"/>
        </pc:sldMkLst>
        <pc:spChg chg="mod">
          <ac:chgData name="Stephen Ruberg" userId="e6a96d83c567e8de" providerId="LiveId" clId="{B196D9FB-B0B1-4D7D-9921-312098EC4247}" dt="2022-08-20T12:56:36.640" v="1550" actId="20577"/>
          <ac:spMkLst>
            <pc:docMk/>
            <pc:sldMk cId="3978482724" sldId="484"/>
            <ac:spMk id="7" creationId="{00000000-0000-0000-0000-000000000000}"/>
          </ac:spMkLst>
        </pc:spChg>
      </pc:sldChg>
      <pc:sldChg chg="addSp delSp modSp mod delAnim modAnim">
        <pc:chgData name="Stephen Ruberg" userId="e6a96d83c567e8de" providerId="LiveId" clId="{B196D9FB-B0B1-4D7D-9921-312098EC4247}" dt="2022-08-20T12:45:02.413" v="1376" actId="207"/>
        <pc:sldMkLst>
          <pc:docMk/>
          <pc:sldMk cId="2961168942" sldId="504"/>
        </pc:sldMkLst>
        <pc:spChg chg="mod">
          <ac:chgData name="Stephen Ruberg" userId="e6a96d83c567e8de" providerId="LiveId" clId="{B196D9FB-B0B1-4D7D-9921-312098EC4247}" dt="2022-08-20T12:45:02.413" v="1376" actId="207"/>
          <ac:spMkLst>
            <pc:docMk/>
            <pc:sldMk cId="2961168942" sldId="504"/>
            <ac:spMk id="2" creationId="{843E21C6-67DF-461B-B43E-58D78FC28BE4}"/>
          </ac:spMkLst>
        </pc:spChg>
        <pc:spChg chg="mod">
          <ac:chgData name="Stephen Ruberg" userId="e6a96d83c567e8de" providerId="LiveId" clId="{B196D9FB-B0B1-4D7D-9921-312098EC4247}" dt="2022-08-20T12:35:06.196" v="1070" actId="20577"/>
          <ac:spMkLst>
            <pc:docMk/>
            <pc:sldMk cId="2961168942" sldId="504"/>
            <ac:spMk id="6" creationId="{409A42CF-F004-481D-AF87-6ED4E98628EF}"/>
          </ac:spMkLst>
        </pc:spChg>
        <pc:spChg chg="del">
          <ac:chgData name="Stephen Ruberg" userId="e6a96d83c567e8de" providerId="LiveId" clId="{B196D9FB-B0B1-4D7D-9921-312098EC4247}" dt="2022-08-20T12:36:50.355" v="1085" actId="478"/>
          <ac:spMkLst>
            <pc:docMk/>
            <pc:sldMk cId="2961168942" sldId="504"/>
            <ac:spMk id="7" creationId="{4A5FA755-A331-4F92-A02D-D1E20AB8F6CD}"/>
          </ac:spMkLst>
        </pc:spChg>
        <pc:spChg chg="del">
          <ac:chgData name="Stephen Ruberg" userId="e6a96d83c567e8de" providerId="LiveId" clId="{B196D9FB-B0B1-4D7D-9921-312098EC4247}" dt="2022-08-20T12:36:52.804" v="1086" actId="478"/>
          <ac:spMkLst>
            <pc:docMk/>
            <pc:sldMk cId="2961168942" sldId="504"/>
            <ac:spMk id="8" creationId="{C374E53A-0EA5-2B59-56E4-1FDA57CF9B83}"/>
          </ac:spMkLst>
        </pc:spChg>
        <pc:spChg chg="mod">
          <ac:chgData name="Stephen Ruberg" userId="e6a96d83c567e8de" providerId="LiveId" clId="{B196D9FB-B0B1-4D7D-9921-312098EC4247}" dt="2022-08-20T12:36:24.498" v="1081" actId="404"/>
          <ac:spMkLst>
            <pc:docMk/>
            <pc:sldMk cId="2961168942" sldId="504"/>
            <ac:spMk id="10" creationId="{141E0448-D423-45A0-F73C-9088144C583C}"/>
          </ac:spMkLst>
        </pc:spChg>
        <pc:spChg chg="mod">
          <ac:chgData name="Stephen Ruberg" userId="e6a96d83c567e8de" providerId="LiveId" clId="{B196D9FB-B0B1-4D7D-9921-312098EC4247}" dt="2022-08-20T12:36:24.498" v="1081" actId="404"/>
          <ac:spMkLst>
            <pc:docMk/>
            <pc:sldMk cId="2961168942" sldId="504"/>
            <ac:spMk id="11" creationId="{DAB73AFA-CB53-897A-4343-35A397826163}"/>
          </ac:spMkLst>
        </pc:spChg>
        <pc:spChg chg="mod">
          <ac:chgData name="Stephen Ruberg" userId="e6a96d83c567e8de" providerId="LiveId" clId="{B196D9FB-B0B1-4D7D-9921-312098EC4247}" dt="2022-08-20T12:36:34.360" v="1084" actId="20577"/>
          <ac:spMkLst>
            <pc:docMk/>
            <pc:sldMk cId="2961168942" sldId="504"/>
            <ac:spMk id="12" creationId="{A029CC4D-AF36-A1C1-7ACB-263E8E3F2E18}"/>
          </ac:spMkLst>
        </pc:spChg>
        <pc:spChg chg="mod">
          <ac:chgData name="Stephen Ruberg" userId="e6a96d83c567e8de" providerId="LiveId" clId="{B196D9FB-B0B1-4D7D-9921-312098EC4247}" dt="2022-08-20T12:36:24.498" v="1081" actId="404"/>
          <ac:spMkLst>
            <pc:docMk/>
            <pc:sldMk cId="2961168942" sldId="504"/>
            <ac:spMk id="13" creationId="{EC379D66-3122-9DD6-0F4F-AFD38A87A71F}"/>
          </ac:spMkLst>
        </pc:spChg>
        <pc:spChg chg="mod">
          <ac:chgData name="Stephen Ruberg" userId="e6a96d83c567e8de" providerId="LiveId" clId="{B196D9FB-B0B1-4D7D-9921-312098EC4247}" dt="2022-08-20T12:36:24.498" v="1081" actId="404"/>
          <ac:spMkLst>
            <pc:docMk/>
            <pc:sldMk cId="2961168942" sldId="504"/>
            <ac:spMk id="14" creationId="{45CA2733-C4E0-B4BC-DAE0-07B58E08500B}"/>
          </ac:spMkLst>
        </pc:spChg>
        <pc:spChg chg="mod">
          <ac:chgData name="Stephen Ruberg" userId="e6a96d83c567e8de" providerId="LiveId" clId="{B196D9FB-B0B1-4D7D-9921-312098EC4247}" dt="2022-08-20T12:37:07.635" v="1087" actId="207"/>
          <ac:spMkLst>
            <pc:docMk/>
            <pc:sldMk cId="2961168942" sldId="504"/>
            <ac:spMk id="15" creationId="{06494BB6-F629-C6C7-1009-BAC19A97B253}"/>
          </ac:spMkLst>
        </pc:spChg>
        <pc:spChg chg="mod">
          <ac:chgData name="Stephen Ruberg" userId="e6a96d83c567e8de" providerId="LiveId" clId="{B196D9FB-B0B1-4D7D-9921-312098EC4247}" dt="2022-08-20T12:36:24.498" v="1081" actId="404"/>
          <ac:spMkLst>
            <pc:docMk/>
            <pc:sldMk cId="2961168942" sldId="504"/>
            <ac:spMk id="16" creationId="{21E81979-12D1-60A0-98D8-B3E0FC468DD7}"/>
          </ac:spMkLst>
        </pc:spChg>
        <pc:spChg chg="del mod">
          <ac:chgData name="Stephen Ruberg" userId="e6a96d83c567e8de" providerId="LiveId" clId="{B196D9FB-B0B1-4D7D-9921-312098EC4247}" dt="2022-08-20T12:36:29.056" v="1082" actId="478"/>
          <ac:spMkLst>
            <pc:docMk/>
            <pc:sldMk cId="2961168942" sldId="504"/>
            <ac:spMk id="17" creationId="{9B6614C3-85DA-4362-813D-4C27A797CD9D}"/>
          </ac:spMkLst>
        </pc:spChg>
        <pc:spChg chg="mod">
          <ac:chgData name="Stephen Ruberg" userId="e6a96d83c567e8de" providerId="LiveId" clId="{B196D9FB-B0B1-4D7D-9921-312098EC4247}" dt="2022-08-20T12:36:24.498" v="1081" actId="404"/>
          <ac:spMkLst>
            <pc:docMk/>
            <pc:sldMk cId="2961168942" sldId="504"/>
            <ac:spMk id="18" creationId="{345A8AE0-A218-48BD-E70F-723B01EB6BD1}"/>
          </ac:spMkLst>
        </pc:spChg>
        <pc:spChg chg="add mod">
          <ac:chgData name="Stephen Ruberg" userId="e6a96d83c567e8de" providerId="LiveId" clId="{B196D9FB-B0B1-4D7D-9921-312098EC4247}" dt="2022-08-20T12:37:19.714" v="1093" actId="164"/>
          <ac:spMkLst>
            <pc:docMk/>
            <pc:sldMk cId="2961168942" sldId="504"/>
            <ac:spMk id="19" creationId="{A2660CFF-80D8-337F-FFFD-1F83D91997B0}"/>
          </ac:spMkLst>
        </pc:spChg>
        <pc:spChg chg="mod">
          <ac:chgData name="Stephen Ruberg" userId="e6a96d83c567e8de" providerId="LiveId" clId="{B196D9FB-B0B1-4D7D-9921-312098EC4247}" dt="2022-08-20T12:37:54.822" v="1146"/>
          <ac:spMkLst>
            <pc:docMk/>
            <pc:sldMk cId="2961168942" sldId="504"/>
            <ac:spMk id="23" creationId="{40E2412F-1C05-FFC0-F1F8-090C414B07AD}"/>
          </ac:spMkLst>
        </pc:spChg>
        <pc:spChg chg="mod">
          <ac:chgData name="Stephen Ruberg" userId="e6a96d83c567e8de" providerId="LiveId" clId="{B196D9FB-B0B1-4D7D-9921-312098EC4247}" dt="2022-08-20T12:37:54.822" v="1146"/>
          <ac:spMkLst>
            <pc:docMk/>
            <pc:sldMk cId="2961168942" sldId="504"/>
            <ac:spMk id="24" creationId="{610A822B-D428-6082-89F4-69662CEEDF86}"/>
          </ac:spMkLst>
        </pc:spChg>
        <pc:spChg chg="mod">
          <ac:chgData name="Stephen Ruberg" userId="e6a96d83c567e8de" providerId="LiveId" clId="{B196D9FB-B0B1-4D7D-9921-312098EC4247}" dt="2022-08-20T12:37:54.822" v="1146"/>
          <ac:spMkLst>
            <pc:docMk/>
            <pc:sldMk cId="2961168942" sldId="504"/>
            <ac:spMk id="25" creationId="{ECE5D0AE-442B-CD7E-AEFA-8DE8E91091E4}"/>
          </ac:spMkLst>
        </pc:spChg>
        <pc:spChg chg="mod">
          <ac:chgData name="Stephen Ruberg" userId="e6a96d83c567e8de" providerId="LiveId" clId="{B196D9FB-B0B1-4D7D-9921-312098EC4247}" dt="2022-08-20T12:37:54.822" v="1146"/>
          <ac:spMkLst>
            <pc:docMk/>
            <pc:sldMk cId="2961168942" sldId="504"/>
            <ac:spMk id="26" creationId="{6FC6843C-20B5-7AEE-F2C0-2CBF8629021B}"/>
          </ac:spMkLst>
        </pc:spChg>
        <pc:spChg chg="mod">
          <ac:chgData name="Stephen Ruberg" userId="e6a96d83c567e8de" providerId="LiveId" clId="{B196D9FB-B0B1-4D7D-9921-312098EC4247}" dt="2022-08-20T12:37:54.822" v="1146"/>
          <ac:spMkLst>
            <pc:docMk/>
            <pc:sldMk cId="2961168942" sldId="504"/>
            <ac:spMk id="27" creationId="{6DC3E119-073A-35CE-8E7D-194D271AB832}"/>
          </ac:spMkLst>
        </pc:spChg>
        <pc:spChg chg="mod">
          <ac:chgData name="Stephen Ruberg" userId="e6a96d83c567e8de" providerId="LiveId" clId="{B196D9FB-B0B1-4D7D-9921-312098EC4247}" dt="2022-08-20T12:37:54.822" v="1146"/>
          <ac:spMkLst>
            <pc:docMk/>
            <pc:sldMk cId="2961168942" sldId="504"/>
            <ac:spMk id="28" creationId="{AE21DC21-076B-336A-2428-04720639514F}"/>
          </ac:spMkLst>
        </pc:spChg>
        <pc:spChg chg="mod">
          <ac:chgData name="Stephen Ruberg" userId="e6a96d83c567e8de" providerId="LiveId" clId="{B196D9FB-B0B1-4D7D-9921-312098EC4247}" dt="2022-08-20T12:37:54.822" v="1146"/>
          <ac:spMkLst>
            <pc:docMk/>
            <pc:sldMk cId="2961168942" sldId="504"/>
            <ac:spMk id="29" creationId="{6CC8F760-AD5E-9F11-C3E9-44BD37322E0D}"/>
          </ac:spMkLst>
        </pc:spChg>
        <pc:spChg chg="mod">
          <ac:chgData name="Stephen Ruberg" userId="e6a96d83c567e8de" providerId="LiveId" clId="{B196D9FB-B0B1-4D7D-9921-312098EC4247}" dt="2022-08-20T12:37:54.822" v="1146"/>
          <ac:spMkLst>
            <pc:docMk/>
            <pc:sldMk cId="2961168942" sldId="504"/>
            <ac:spMk id="30" creationId="{8C7C82C6-304D-951C-7BA2-709D151E7098}"/>
          </ac:spMkLst>
        </pc:spChg>
        <pc:spChg chg="mod">
          <ac:chgData name="Stephen Ruberg" userId="e6a96d83c567e8de" providerId="LiveId" clId="{B196D9FB-B0B1-4D7D-9921-312098EC4247}" dt="2022-08-20T12:37:54.822" v="1146"/>
          <ac:spMkLst>
            <pc:docMk/>
            <pc:sldMk cId="2961168942" sldId="504"/>
            <ac:spMk id="31" creationId="{B35C8819-970C-045A-6F98-38E478839045}"/>
          </ac:spMkLst>
        </pc:spChg>
        <pc:grpChg chg="add mod">
          <ac:chgData name="Stephen Ruberg" userId="e6a96d83c567e8de" providerId="LiveId" clId="{B196D9FB-B0B1-4D7D-9921-312098EC4247}" dt="2022-08-20T12:37:19.714" v="1093" actId="164"/>
          <ac:grpSpMkLst>
            <pc:docMk/>
            <pc:sldMk cId="2961168942" sldId="504"/>
            <ac:grpSpMk id="9" creationId="{37695FC0-DF33-34D7-AEA3-E5FEF4458328}"/>
          </ac:grpSpMkLst>
        </pc:grpChg>
        <pc:grpChg chg="add del mod">
          <ac:chgData name="Stephen Ruberg" userId="e6a96d83c567e8de" providerId="LiveId" clId="{B196D9FB-B0B1-4D7D-9921-312098EC4247}" dt="2022-08-20T12:38:36.738" v="1164" actId="478"/>
          <ac:grpSpMkLst>
            <pc:docMk/>
            <pc:sldMk cId="2961168942" sldId="504"/>
            <ac:grpSpMk id="20" creationId="{318F08DD-74EE-5EBC-D3C6-0979BADEC066}"/>
          </ac:grpSpMkLst>
        </pc:grpChg>
        <pc:grpChg chg="add mod">
          <ac:chgData name="Stephen Ruberg" userId="e6a96d83c567e8de" providerId="LiveId" clId="{B196D9FB-B0B1-4D7D-9921-312098EC4247}" dt="2022-08-20T12:37:54.822" v="1146"/>
          <ac:grpSpMkLst>
            <pc:docMk/>
            <pc:sldMk cId="2961168942" sldId="504"/>
            <ac:grpSpMk id="21" creationId="{5F09819C-F6C8-F16E-4E5A-553A59D84039}"/>
          </ac:grpSpMkLst>
        </pc:grpChg>
        <pc:grpChg chg="mod">
          <ac:chgData name="Stephen Ruberg" userId="e6a96d83c567e8de" providerId="LiveId" clId="{B196D9FB-B0B1-4D7D-9921-312098EC4247}" dt="2022-08-20T12:37:54.822" v="1146"/>
          <ac:grpSpMkLst>
            <pc:docMk/>
            <pc:sldMk cId="2961168942" sldId="504"/>
            <ac:grpSpMk id="22" creationId="{BFE31D0C-1BC7-FB8F-0164-F085A4767256}"/>
          </ac:grpSpMkLst>
        </pc:grpChg>
      </pc:sldChg>
      <pc:sldChg chg="modSp mod">
        <pc:chgData name="Stephen Ruberg" userId="e6a96d83c567e8de" providerId="LiveId" clId="{B196D9FB-B0B1-4D7D-9921-312098EC4247}" dt="2022-08-20T13:18:13.303" v="1607" actId="207"/>
        <pc:sldMkLst>
          <pc:docMk/>
          <pc:sldMk cId="1245393191" sldId="507"/>
        </pc:sldMkLst>
        <pc:spChg chg="mod">
          <ac:chgData name="Stephen Ruberg" userId="e6a96d83c567e8de" providerId="LiveId" clId="{B196D9FB-B0B1-4D7D-9921-312098EC4247}" dt="2022-08-20T13:18:13.303" v="1607" actId="207"/>
          <ac:spMkLst>
            <pc:docMk/>
            <pc:sldMk cId="1245393191" sldId="507"/>
            <ac:spMk id="2" creationId="{843E21C6-67DF-461B-B43E-58D78FC28BE4}"/>
          </ac:spMkLst>
        </pc:spChg>
        <pc:spChg chg="mod">
          <ac:chgData name="Stephen Ruberg" userId="e6a96d83c567e8de" providerId="LiveId" clId="{B196D9FB-B0B1-4D7D-9921-312098EC4247}" dt="2022-08-20T12:49:59.968" v="1410" actId="20577"/>
          <ac:spMkLst>
            <pc:docMk/>
            <pc:sldMk cId="1245393191" sldId="507"/>
            <ac:spMk id="6" creationId="{409A42CF-F004-481D-AF87-6ED4E98628EF}"/>
          </ac:spMkLst>
        </pc:spChg>
      </pc:sldChg>
      <pc:sldChg chg="addSp delSp modSp mod modAnim">
        <pc:chgData name="Stephen Ruberg" userId="e6a96d83c567e8de" providerId="LiveId" clId="{B196D9FB-B0B1-4D7D-9921-312098EC4247}" dt="2022-08-20T12:43:54.466" v="1372" actId="1037"/>
        <pc:sldMkLst>
          <pc:docMk/>
          <pc:sldMk cId="2162566238" sldId="513"/>
        </pc:sldMkLst>
        <pc:spChg chg="mod">
          <ac:chgData name="Stephen Ruberg" userId="e6a96d83c567e8de" providerId="LiveId" clId="{B196D9FB-B0B1-4D7D-9921-312098EC4247}" dt="2022-08-20T12:24:42.345" v="971" actId="20577"/>
          <ac:spMkLst>
            <pc:docMk/>
            <pc:sldMk cId="2162566238" sldId="513"/>
            <ac:spMk id="2" creationId="{B88C69AB-09A0-4F7C-AAEC-0075F0194495}"/>
          </ac:spMkLst>
        </pc:spChg>
        <pc:spChg chg="mod">
          <ac:chgData name="Stephen Ruberg" userId="e6a96d83c567e8de" providerId="LiveId" clId="{B196D9FB-B0B1-4D7D-9921-312098EC4247}" dt="2022-08-20T12:24:59.328" v="980" actId="1035"/>
          <ac:spMkLst>
            <pc:docMk/>
            <pc:sldMk cId="2162566238" sldId="513"/>
            <ac:spMk id="6" creationId="{9597CCD8-D7F7-402A-AAF7-59E65BCCBAF1}"/>
          </ac:spMkLst>
        </pc:spChg>
        <pc:spChg chg="mod">
          <ac:chgData name="Stephen Ruberg" userId="e6a96d83c567e8de" providerId="LiveId" clId="{B196D9FB-B0B1-4D7D-9921-312098EC4247}" dt="2022-08-20T12:24:59.328" v="980" actId="1035"/>
          <ac:spMkLst>
            <pc:docMk/>
            <pc:sldMk cId="2162566238" sldId="513"/>
            <ac:spMk id="7" creationId="{4E303108-9B11-4585-A5DB-3B681EECBCCB}"/>
          </ac:spMkLst>
        </pc:spChg>
        <pc:spChg chg="mod">
          <ac:chgData name="Stephen Ruberg" userId="e6a96d83c567e8de" providerId="LiveId" clId="{B196D9FB-B0B1-4D7D-9921-312098EC4247}" dt="2022-08-20T12:24:59.328" v="980" actId="1035"/>
          <ac:spMkLst>
            <pc:docMk/>
            <pc:sldMk cId="2162566238" sldId="513"/>
            <ac:spMk id="8" creationId="{DD0C0AD1-B075-419C-8E27-4AA2A86BCEEF}"/>
          </ac:spMkLst>
        </pc:spChg>
        <pc:spChg chg="mod">
          <ac:chgData name="Stephen Ruberg" userId="e6a96d83c567e8de" providerId="LiveId" clId="{B196D9FB-B0B1-4D7D-9921-312098EC4247}" dt="2022-08-20T12:24:59.328" v="980" actId="1035"/>
          <ac:spMkLst>
            <pc:docMk/>
            <pc:sldMk cId="2162566238" sldId="513"/>
            <ac:spMk id="9" creationId="{86C7A5CB-D3E4-4BE1-A8D0-B9B6A4F94F48}"/>
          </ac:spMkLst>
        </pc:spChg>
        <pc:spChg chg="add mod">
          <ac:chgData name="Stephen Ruberg" userId="e6a96d83c567e8de" providerId="LiveId" clId="{B196D9FB-B0B1-4D7D-9921-312098EC4247}" dt="2022-08-20T12:24:16.963" v="966" actId="20577"/>
          <ac:spMkLst>
            <pc:docMk/>
            <pc:sldMk cId="2162566238" sldId="513"/>
            <ac:spMk id="10" creationId="{DE8CCA7F-80AD-4962-54A3-134656EAEFE7}"/>
          </ac:spMkLst>
        </pc:spChg>
        <pc:spChg chg="add del">
          <ac:chgData name="Stephen Ruberg" userId="e6a96d83c567e8de" providerId="LiveId" clId="{B196D9FB-B0B1-4D7D-9921-312098EC4247}" dt="2022-08-20T12:20:55.816" v="883" actId="478"/>
          <ac:spMkLst>
            <pc:docMk/>
            <pc:sldMk cId="2162566238" sldId="513"/>
            <ac:spMk id="12" creationId="{CFAD73E3-BFD2-5146-3EB3-848C66395096}"/>
          </ac:spMkLst>
        </pc:spChg>
        <pc:spChg chg="mod">
          <ac:chgData name="Stephen Ruberg" userId="e6a96d83c567e8de" providerId="LiveId" clId="{B196D9FB-B0B1-4D7D-9921-312098EC4247}" dt="2022-08-20T12:25:06.410" v="995" actId="1035"/>
          <ac:spMkLst>
            <pc:docMk/>
            <pc:sldMk cId="2162566238" sldId="513"/>
            <ac:spMk id="14" creationId="{B3D7D441-576B-45A2-9446-0E0CF2982FF6}"/>
          </ac:spMkLst>
        </pc:spChg>
        <pc:spChg chg="del ord">
          <ac:chgData name="Stephen Ruberg" userId="e6a96d83c567e8de" providerId="LiveId" clId="{B196D9FB-B0B1-4D7D-9921-312098EC4247}" dt="2022-08-20T12:25:16.896" v="997" actId="478"/>
          <ac:spMkLst>
            <pc:docMk/>
            <pc:sldMk cId="2162566238" sldId="513"/>
            <ac:spMk id="16" creationId="{F2D949E7-28DA-4AAC-E962-FECBDD8EA681}"/>
          </ac:spMkLst>
        </pc:spChg>
        <pc:spChg chg="add">
          <ac:chgData name="Stephen Ruberg" userId="e6a96d83c567e8de" providerId="LiveId" clId="{B196D9FB-B0B1-4D7D-9921-312098EC4247}" dt="2022-08-20T12:20:31.981" v="881"/>
          <ac:spMkLst>
            <pc:docMk/>
            <pc:sldMk cId="2162566238" sldId="513"/>
            <ac:spMk id="17" creationId="{2A9E134D-5AAB-46F5-F5A0-1FEFD6E89567}"/>
          </ac:spMkLst>
        </pc:spChg>
        <pc:cxnChg chg="mod">
          <ac:chgData name="Stephen Ruberg" userId="e6a96d83c567e8de" providerId="LiveId" clId="{B196D9FB-B0B1-4D7D-9921-312098EC4247}" dt="2022-08-20T12:43:44.666" v="1358" actId="1037"/>
          <ac:cxnSpMkLst>
            <pc:docMk/>
            <pc:sldMk cId="2162566238" sldId="513"/>
            <ac:cxnSpMk id="11" creationId="{F181162F-DC14-4B78-8792-4BC34FB83B41}"/>
          </ac:cxnSpMkLst>
        </pc:cxnChg>
        <pc:cxnChg chg="mod">
          <ac:chgData name="Stephen Ruberg" userId="e6a96d83c567e8de" providerId="LiveId" clId="{B196D9FB-B0B1-4D7D-9921-312098EC4247}" dt="2022-08-20T12:43:54.466" v="1372" actId="1037"/>
          <ac:cxnSpMkLst>
            <pc:docMk/>
            <pc:sldMk cId="2162566238" sldId="513"/>
            <ac:cxnSpMk id="13" creationId="{C639A8F5-18B9-49B4-A14C-26AB25402DFA}"/>
          </ac:cxnSpMkLst>
        </pc:cxnChg>
      </pc:sldChg>
      <pc:sldChg chg="modSp">
        <pc:chgData name="Stephen Ruberg" userId="e6a96d83c567e8de" providerId="LiveId" clId="{B196D9FB-B0B1-4D7D-9921-312098EC4247}" dt="2022-08-20T13:02:48.569" v="1580" actId="113"/>
        <pc:sldMkLst>
          <pc:docMk/>
          <pc:sldMk cId="3693578609" sldId="667"/>
        </pc:sldMkLst>
        <pc:spChg chg="mod">
          <ac:chgData name="Stephen Ruberg" userId="e6a96d83c567e8de" providerId="LiveId" clId="{B196D9FB-B0B1-4D7D-9921-312098EC4247}" dt="2022-08-20T13:02:48.569" v="1580" actId="113"/>
          <ac:spMkLst>
            <pc:docMk/>
            <pc:sldMk cId="3693578609" sldId="667"/>
            <ac:spMk id="2" creationId="{C6D16882-9EAB-4996-96F7-0A6BFA18EC47}"/>
          </ac:spMkLst>
        </pc:spChg>
      </pc:sldChg>
      <pc:sldChg chg="modSp mod">
        <pc:chgData name="Stephen Ruberg" userId="e6a96d83c567e8de" providerId="LiveId" clId="{B196D9FB-B0B1-4D7D-9921-312098EC4247}" dt="2022-08-20T12:52:19.295" v="1515" actId="20577"/>
        <pc:sldMkLst>
          <pc:docMk/>
          <pc:sldMk cId="230119512" sldId="1236"/>
        </pc:sldMkLst>
        <pc:spChg chg="mod">
          <ac:chgData name="Stephen Ruberg" userId="e6a96d83c567e8de" providerId="LiveId" clId="{B196D9FB-B0B1-4D7D-9921-312098EC4247}" dt="2022-08-20T12:52:19.295" v="1515" actId="20577"/>
          <ac:spMkLst>
            <pc:docMk/>
            <pc:sldMk cId="230119512" sldId="1236"/>
            <ac:spMk id="6" creationId="{9E2D0F5F-DA65-4B0E-B2C9-B6015324E714}"/>
          </ac:spMkLst>
        </pc:spChg>
      </pc:sldChg>
      <pc:sldChg chg="addSp modSp mod modAnim">
        <pc:chgData name="Stephen Ruberg" userId="e6a96d83c567e8de" providerId="LiveId" clId="{B196D9FB-B0B1-4D7D-9921-312098EC4247}" dt="2022-08-20T12:55:34.825" v="1534"/>
        <pc:sldMkLst>
          <pc:docMk/>
          <pc:sldMk cId="2246319639" sldId="1306"/>
        </pc:sldMkLst>
        <pc:spChg chg="mod">
          <ac:chgData name="Stephen Ruberg" userId="e6a96d83c567e8de" providerId="LiveId" clId="{B196D9FB-B0B1-4D7D-9921-312098EC4247}" dt="2022-08-20T12:54:51.019" v="1524" actId="20577"/>
          <ac:spMkLst>
            <pc:docMk/>
            <pc:sldMk cId="2246319639" sldId="1306"/>
            <ac:spMk id="2" creationId="{05F10C6F-6864-402D-BE5F-89202947F7C2}"/>
          </ac:spMkLst>
        </pc:spChg>
        <pc:spChg chg="add mod">
          <ac:chgData name="Stephen Ruberg" userId="e6a96d83c567e8de" providerId="LiveId" clId="{B196D9FB-B0B1-4D7D-9921-312098EC4247}" dt="2022-08-20T12:55:07.294" v="1527" actId="208"/>
          <ac:spMkLst>
            <pc:docMk/>
            <pc:sldMk cId="2246319639" sldId="1306"/>
            <ac:spMk id="12" creationId="{B320953E-A2BB-A290-80AD-567B21B07E08}"/>
          </ac:spMkLst>
        </pc:spChg>
      </pc:sldChg>
      <pc:sldChg chg="modSp mod modAnim">
        <pc:chgData name="Stephen Ruberg" userId="e6a96d83c567e8de" providerId="LiveId" clId="{B196D9FB-B0B1-4D7D-9921-312098EC4247}" dt="2022-08-20T12:51:22.900" v="1507" actId="404"/>
        <pc:sldMkLst>
          <pc:docMk/>
          <pc:sldMk cId="224183175" sldId="1324"/>
        </pc:sldMkLst>
        <pc:spChg chg="mod">
          <ac:chgData name="Stephen Ruberg" userId="e6a96d83c567e8de" providerId="LiveId" clId="{B196D9FB-B0B1-4D7D-9921-312098EC4247}" dt="2022-08-20T12:51:22.900" v="1507" actId="404"/>
          <ac:spMkLst>
            <pc:docMk/>
            <pc:sldMk cId="224183175" sldId="1324"/>
            <ac:spMk id="3" creationId="{00000000-0000-0000-0000-000000000000}"/>
          </ac:spMkLst>
        </pc:spChg>
        <pc:spChg chg="mod">
          <ac:chgData name="Stephen Ruberg" userId="e6a96d83c567e8de" providerId="LiveId" clId="{B196D9FB-B0B1-4D7D-9921-312098EC4247}" dt="2022-08-20T12:50:39.320" v="1414" actId="20577"/>
          <ac:spMkLst>
            <pc:docMk/>
            <pc:sldMk cId="224183175" sldId="1324"/>
            <ac:spMk id="10" creationId="{6EB3DE7E-56DD-4DC1-975A-89EC79C3632A}"/>
          </ac:spMkLst>
        </pc:spChg>
      </pc:sldChg>
      <pc:sldChg chg="modSp mod">
        <pc:chgData name="Stephen Ruberg" userId="e6a96d83c567e8de" providerId="LiveId" clId="{B196D9FB-B0B1-4D7D-9921-312098EC4247}" dt="2022-08-20T12:52:14.473" v="1511" actId="20577"/>
        <pc:sldMkLst>
          <pc:docMk/>
          <pc:sldMk cId="1403219664" sldId="1328"/>
        </pc:sldMkLst>
        <pc:spChg chg="mod">
          <ac:chgData name="Stephen Ruberg" userId="e6a96d83c567e8de" providerId="LiveId" clId="{B196D9FB-B0B1-4D7D-9921-312098EC4247}" dt="2022-08-20T12:52:14.473" v="1511" actId="20577"/>
          <ac:spMkLst>
            <pc:docMk/>
            <pc:sldMk cId="1403219664" sldId="1328"/>
            <ac:spMk id="6" creationId="{E1ED592F-703A-4EDB-BD81-6289912EA892}"/>
          </ac:spMkLst>
        </pc:spChg>
      </pc:sldChg>
      <pc:sldChg chg="modSp mod ord">
        <pc:chgData name="Stephen Ruberg" userId="e6a96d83c567e8de" providerId="LiveId" clId="{B196D9FB-B0B1-4D7D-9921-312098EC4247}" dt="2022-08-20T13:17:21.209" v="1601" actId="207"/>
        <pc:sldMkLst>
          <pc:docMk/>
          <pc:sldMk cId="2960658797" sldId="1344"/>
        </pc:sldMkLst>
        <pc:spChg chg="mod">
          <ac:chgData name="Stephen Ruberg" userId="e6a96d83c567e8de" providerId="LiveId" clId="{B196D9FB-B0B1-4D7D-9921-312098EC4247}" dt="2022-08-20T13:17:21.209" v="1601" actId="207"/>
          <ac:spMkLst>
            <pc:docMk/>
            <pc:sldMk cId="2960658797" sldId="1344"/>
            <ac:spMk id="2" creationId="{5FE91738-F701-4170-A393-4B1BF0151A71}"/>
          </ac:spMkLst>
        </pc:spChg>
      </pc:sldChg>
      <pc:sldChg chg="addSp modSp mod modAnim">
        <pc:chgData name="Stephen Ruberg" userId="e6a96d83c567e8de" providerId="LiveId" clId="{B196D9FB-B0B1-4D7D-9921-312098EC4247}" dt="2022-08-20T13:07:10.070" v="1585"/>
        <pc:sldMkLst>
          <pc:docMk/>
          <pc:sldMk cId="3478537912" sldId="1349"/>
        </pc:sldMkLst>
        <pc:spChg chg="add mod">
          <ac:chgData name="Stephen Ruberg" userId="e6a96d83c567e8de" providerId="LiveId" clId="{B196D9FB-B0B1-4D7D-9921-312098EC4247}" dt="2022-08-19T15:47:47.761" v="426" actId="1582"/>
          <ac:spMkLst>
            <pc:docMk/>
            <pc:sldMk cId="3478537912" sldId="1349"/>
            <ac:spMk id="2" creationId="{15F842BC-2E6F-6EA8-8448-F5A6D1C63CF7}"/>
          </ac:spMkLst>
        </pc:spChg>
        <pc:spChg chg="mod">
          <ac:chgData name="Stephen Ruberg" userId="e6a96d83c567e8de" providerId="LiveId" clId="{B196D9FB-B0B1-4D7D-9921-312098EC4247}" dt="2022-08-19T15:47:25.565" v="422" actId="20577"/>
          <ac:spMkLst>
            <pc:docMk/>
            <pc:sldMk cId="3478537912" sldId="1349"/>
            <ac:spMk id="3" creationId="{00000000-0000-0000-0000-000000000000}"/>
          </ac:spMkLst>
        </pc:spChg>
      </pc:sldChg>
      <pc:sldChg chg="modSp mod">
        <pc:chgData name="Stephen Ruberg" userId="e6a96d83c567e8de" providerId="LiveId" clId="{B196D9FB-B0B1-4D7D-9921-312098EC4247}" dt="2022-08-20T13:12:40.504" v="1600" actId="113"/>
        <pc:sldMkLst>
          <pc:docMk/>
          <pc:sldMk cId="1439727870" sldId="1370"/>
        </pc:sldMkLst>
        <pc:spChg chg="mod">
          <ac:chgData name="Stephen Ruberg" userId="e6a96d83c567e8de" providerId="LiveId" clId="{B196D9FB-B0B1-4D7D-9921-312098EC4247}" dt="2022-08-20T13:12:40.504" v="1600" actId="113"/>
          <ac:spMkLst>
            <pc:docMk/>
            <pc:sldMk cId="1439727870" sldId="1370"/>
            <ac:spMk id="2" creationId="{C6D16882-9EAB-4996-96F7-0A6BFA18EC47}"/>
          </ac:spMkLst>
        </pc:spChg>
      </pc:sldChg>
      <pc:sldChg chg="modSp">
        <pc:chgData name="Stephen Ruberg" userId="e6a96d83c567e8de" providerId="LiveId" clId="{B196D9FB-B0B1-4D7D-9921-312098EC4247}" dt="2022-08-20T12:01:29.555" v="785" actId="6549"/>
        <pc:sldMkLst>
          <pc:docMk/>
          <pc:sldMk cId="1798006026" sldId="1372"/>
        </pc:sldMkLst>
        <pc:spChg chg="mod">
          <ac:chgData name="Stephen Ruberg" userId="e6a96d83c567e8de" providerId="LiveId" clId="{B196D9FB-B0B1-4D7D-9921-312098EC4247}" dt="2022-08-20T12:01:29.555" v="785" actId="6549"/>
          <ac:spMkLst>
            <pc:docMk/>
            <pc:sldMk cId="1798006026" sldId="1372"/>
            <ac:spMk id="2" creationId="{88E3F878-5D6A-48EA-9919-D03451A4F735}"/>
          </ac:spMkLst>
        </pc:spChg>
      </pc:sldChg>
      <pc:sldChg chg="addSp modSp mod modAnim">
        <pc:chgData name="Stephen Ruberg" userId="e6a96d83c567e8de" providerId="LiveId" clId="{B196D9FB-B0B1-4D7D-9921-312098EC4247}" dt="2022-08-20T12:17:59.978" v="879"/>
        <pc:sldMkLst>
          <pc:docMk/>
          <pc:sldMk cId="1796191371" sldId="1374"/>
        </pc:sldMkLst>
        <pc:spChg chg="add mod">
          <ac:chgData name="Stephen Ruberg" userId="e6a96d83c567e8de" providerId="LiveId" clId="{B196D9FB-B0B1-4D7D-9921-312098EC4247}" dt="2022-08-20T12:16:37.558" v="876" actId="1035"/>
          <ac:spMkLst>
            <pc:docMk/>
            <pc:sldMk cId="1796191371" sldId="1374"/>
            <ac:spMk id="2" creationId="{39DDF232-1E67-6DCC-6F27-33842B397788}"/>
          </ac:spMkLst>
        </pc:spChg>
        <pc:spChg chg="ord">
          <ac:chgData name="Stephen Ruberg" userId="e6a96d83c567e8de" providerId="LiveId" clId="{B196D9FB-B0B1-4D7D-9921-312098EC4247}" dt="2022-08-20T12:06:02.017" v="790" actId="167"/>
          <ac:spMkLst>
            <pc:docMk/>
            <pc:sldMk cId="1796191371" sldId="1374"/>
            <ac:spMk id="33" creationId="{F599E255-B4BC-8AB9-38A8-539297516045}"/>
          </ac:spMkLst>
        </pc:spChg>
        <pc:spChg chg="mod">
          <ac:chgData name="Stephen Ruberg" userId="e6a96d83c567e8de" providerId="LiveId" clId="{B196D9FB-B0B1-4D7D-9921-312098EC4247}" dt="2022-08-20T12:15:22.817" v="829" actId="207"/>
          <ac:spMkLst>
            <pc:docMk/>
            <pc:sldMk cId="1796191371" sldId="1374"/>
            <ac:spMk id="34" creationId="{D2DFF61E-4085-2633-6716-11F38BC061FB}"/>
          </ac:spMkLst>
        </pc:spChg>
      </pc:sldChg>
      <pc:sldChg chg="modSp mod">
        <pc:chgData name="Stephen Ruberg" userId="e6a96d83c567e8de" providerId="LiveId" clId="{B196D9FB-B0B1-4D7D-9921-312098EC4247}" dt="2022-08-20T12:05:09.628" v="788" actId="207"/>
        <pc:sldMkLst>
          <pc:docMk/>
          <pc:sldMk cId="4092249370" sldId="1376"/>
        </pc:sldMkLst>
        <pc:spChg chg="mod">
          <ac:chgData name="Stephen Ruberg" userId="e6a96d83c567e8de" providerId="LiveId" clId="{B196D9FB-B0B1-4D7D-9921-312098EC4247}" dt="2022-08-20T12:05:09.628" v="788" actId="207"/>
          <ac:spMkLst>
            <pc:docMk/>
            <pc:sldMk cId="4092249370" sldId="1376"/>
            <ac:spMk id="27" creationId="{A707161F-2E8D-69A2-E41F-C95A51EE2EC0}"/>
          </ac:spMkLst>
        </pc:spChg>
        <pc:graphicFrameChg chg="mod">
          <ac:chgData name="Stephen Ruberg" userId="e6a96d83c567e8de" providerId="LiveId" clId="{B196D9FB-B0B1-4D7D-9921-312098EC4247}" dt="2022-08-20T12:04:47.307" v="786" actId="208"/>
          <ac:graphicFrameMkLst>
            <pc:docMk/>
            <pc:sldMk cId="4092249370" sldId="1376"/>
            <ac:graphicFrameMk id="26" creationId="{4BCC2ECA-34DD-C0F4-CAA7-095150A931DF}"/>
          </ac:graphicFrameMkLst>
        </pc:graphicFrameChg>
        <pc:cxnChg chg="mod">
          <ac:chgData name="Stephen Ruberg" userId="e6a96d83c567e8de" providerId="LiveId" clId="{B196D9FB-B0B1-4D7D-9921-312098EC4247}" dt="2022-08-20T12:04:51.181" v="787" actId="208"/>
          <ac:cxnSpMkLst>
            <pc:docMk/>
            <pc:sldMk cId="4092249370" sldId="1376"/>
            <ac:cxnSpMk id="28" creationId="{FA502DB1-A763-6B68-FB65-836FA8888EED}"/>
          </ac:cxnSpMkLst>
        </pc:cxnChg>
      </pc:sldChg>
      <pc:sldChg chg="modSp mod">
        <pc:chgData name="Stephen Ruberg" userId="e6a96d83c567e8de" providerId="LiveId" clId="{B196D9FB-B0B1-4D7D-9921-312098EC4247}" dt="2022-08-19T15:51:05.484" v="495"/>
        <pc:sldMkLst>
          <pc:docMk/>
          <pc:sldMk cId="550795601" sldId="1380"/>
        </pc:sldMkLst>
        <pc:spChg chg="mod">
          <ac:chgData name="Stephen Ruberg" userId="e6a96d83c567e8de" providerId="LiveId" clId="{B196D9FB-B0B1-4D7D-9921-312098EC4247}" dt="2022-08-19T15:50:28.511" v="477" actId="552"/>
          <ac:spMkLst>
            <pc:docMk/>
            <pc:sldMk cId="550795601" sldId="1380"/>
            <ac:spMk id="6" creationId="{00F7FB95-5B62-4D69-94B4-E786BDC729C5}"/>
          </ac:spMkLst>
        </pc:spChg>
        <pc:spChg chg="mod">
          <ac:chgData name="Stephen Ruberg" userId="e6a96d83c567e8de" providerId="LiveId" clId="{B196D9FB-B0B1-4D7D-9921-312098EC4247}" dt="2022-08-19T15:51:05.484" v="495"/>
          <ac:spMkLst>
            <pc:docMk/>
            <pc:sldMk cId="550795601" sldId="1380"/>
            <ac:spMk id="9" creationId="{8D25757F-C1F6-4DFB-B07E-B852A9EA9B73}"/>
          </ac:spMkLst>
        </pc:spChg>
        <pc:spChg chg="mod">
          <ac:chgData name="Stephen Ruberg" userId="e6a96d83c567e8de" providerId="LiveId" clId="{B196D9FB-B0B1-4D7D-9921-312098EC4247}" dt="2022-08-19T15:50:28.511" v="477" actId="552"/>
          <ac:spMkLst>
            <pc:docMk/>
            <pc:sldMk cId="550795601" sldId="1380"/>
            <ac:spMk id="10" creationId="{15A06DEE-3216-4FAF-A941-C14E08813BF5}"/>
          </ac:spMkLst>
        </pc:spChg>
        <pc:spChg chg="mod">
          <ac:chgData name="Stephen Ruberg" userId="e6a96d83c567e8de" providerId="LiveId" clId="{B196D9FB-B0B1-4D7D-9921-312098EC4247}" dt="2022-08-19T15:50:28.511" v="477" actId="552"/>
          <ac:spMkLst>
            <pc:docMk/>
            <pc:sldMk cId="550795601" sldId="1380"/>
            <ac:spMk id="11" creationId="{0F6D4B71-19BE-F543-3336-CD6154FAD173}"/>
          </ac:spMkLst>
        </pc:spChg>
      </pc:sldChg>
      <pc:sldChg chg="modSp mod">
        <pc:chgData name="Stephen Ruberg" userId="e6a96d83c567e8de" providerId="LiveId" clId="{B196D9FB-B0B1-4D7D-9921-312098EC4247}" dt="2022-08-19T16:02:32.335" v="773" actId="113"/>
        <pc:sldMkLst>
          <pc:docMk/>
          <pc:sldMk cId="1484717010" sldId="1381"/>
        </pc:sldMkLst>
        <pc:spChg chg="mod">
          <ac:chgData name="Stephen Ruberg" userId="e6a96d83c567e8de" providerId="LiveId" clId="{B196D9FB-B0B1-4D7D-9921-312098EC4247}" dt="2022-08-19T16:02:32.335" v="773" actId="113"/>
          <ac:spMkLst>
            <pc:docMk/>
            <pc:sldMk cId="1484717010" sldId="1381"/>
            <ac:spMk id="6" creationId="{A806335D-4969-FEBF-4FD7-B423A8CEB93B}"/>
          </ac:spMkLst>
        </pc:spChg>
      </pc:sldChg>
      <pc:sldChg chg="del">
        <pc:chgData name="Stephen Ruberg" userId="e6a96d83c567e8de" providerId="LiveId" clId="{B196D9FB-B0B1-4D7D-9921-312098EC4247}" dt="2022-08-19T16:01:28.066" v="757" actId="47"/>
        <pc:sldMkLst>
          <pc:docMk/>
          <pc:sldMk cId="3762866240" sldId="1382"/>
        </pc:sldMkLst>
      </pc:sldChg>
      <pc:sldChg chg="del">
        <pc:chgData name="Stephen Ruberg" userId="e6a96d83c567e8de" providerId="LiveId" clId="{B196D9FB-B0B1-4D7D-9921-312098EC4247}" dt="2022-08-19T15:45:46.779" v="403" actId="47"/>
        <pc:sldMkLst>
          <pc:docMk/>
          <pc:sldMk cId="925273740" sldId="1383"/>
        </pc:sldMkLst>
      </pc:sldChg>
      <pc:sldChg chg="del">
        <pc:chgData name="Stephen Ruberg" userId="e6a96d83c567e8de" providerId="LiveId" clId="{B196D9FB-B0B1-4D7D-9921-312098EC4247}" dt="2022-08-15T22:20:29.790" v="0" actId="2696"/>
        <pc:sldMkLst>
          <pc:docMk/>
          <pc:sldMk cId="1368790508" sldId="1384"/>
        </pc:sldMkLst>
      </pc:sldChg>
      <pc:sldChg chg="modSp add mod">
        <pc:chgData name="Stephen Ruberg" userId="e6a96d83c567e8de" providerId="LiveId" clId="{B196D9FB-B0B1-4D7D-9921-312098EC4247}" dt="2022-08-19T16:02:05.086" v="772" actId="113"/>
        <pc:sldMkLst>
          <pc:docMk/>
          <pc:sldMk cId="4222511093" sldId="1384"/>
        </pc:sldMkLst>
        <pc:spChg chg="mod">
          <ac:chgData name="Stephen Ruberg" userId="e6a96d83c567e8de" providerId="LiveId" clId="{B196D9FB-B0B1-4D7D-9921-312098EC4247}" dt="2022-08-19T16:02:05.086" v="772" actId="113"/>
          <ac:spMkLst>
            <pc:docMk/>
            <pc:sldMk cId="4222511093" sldId="1384"/>
            <ac:spMk id="6" creationId="{9800EEA8-412C-4AB4-1AC7-C71FF8109D1D}"/>
          </ac:spMkLst>
        </pc:spChg>
      </pc:sldChg>
      <pc:sldChg chg="modSp new del mod">
        <pc:chgData name="Stephen Ruberg" userId="e6a96d83c567e8de" providerId="LiveId" clId="{B196D9FB-B0B1-4D7D-9921-312098EC4247}" dt="2022-08-19T15:45:34.890" v="402" actId="47"/>
        <pc:sldMkLst>
          <pc:docMk/>
          <pc:sldMk cId="3428894098" sldId="1385"/>
        </pc:sldMkLst>
        <pc:spChg chg="mod">
          <ac:chgData name="Stephen Ruberg" userId="e6a96d83c567e8de" providerId="LiveId" clId="{B196D9FB-B0B1-4D7D-9921-312098EC4247}" dt="2022-08-15T22:22:34.242" v="56" actId="20577"/>
          <ac:spMkLst>
            <pc:docMk/>
            <pc:sldMk cId="3428894098" sldId="1385"/>
            <ac:spMk id="2" creationId="{893F05B5-157E-27E7-E50E-71142ABCB879}"/>
          </ac:spMkLst>
        </pc:spChg>
      </pc:sldChg>
      <pc:sldChg chg="new del">
        <pc:chgData name="Stephen Ruberg" userId="e6a96d83c567e8de" providerId="LiveId" clId="{B196D9FB-B0B1-4D7D-9921-312098EC4247}" dt="2022-08-15T22:24:13.567" v="59" actId="47"/>
        <pc:sldMkLst>
          <pc:docMk/>
          <pc:sldMk cId="1467375491" sldId="1386"/>
        </pc:sldMkLst>
      </pc:sldChg>
      <pc:sldChg chg="addSp delSp modSp new mod">
        <pc:chgData name="Stephen Ruberg" userId="e6a96d83c567e8de" providerId="LiveId" clId="{B196D9FB-B0B1-4D7D-9921-312098EC4247}" dt="2022-08-19T16:00:17.773" v="756" actId="20577"/>
        <pc:sldMkLst>
          <pc:docMk/>
          <pc:sldMk cId="779575010" sldId="1387"/>
        </pc:sldMkLst>
        <pc:spChg chg="del mod">
          <ac:chgData name="Stephen Ruberg" userId="e6a96d83c567e8de" providerId="LiveId" clId="{B196D9FB-B0B1-4D7D-9921-312098EC4247}" dt="2022-08-19T15:51:38.322" v="518" actId="478"/>
          <ac:spMkLst>
            <pc:docMk/>
            <pc:sldMk cId="779575010" sldId="1387"/>
            <ac:spMk id="2" creationId="{FF6F3AAF-3DE4-F889-A468-14CCAEE93061}"/>
          </ac:spMkLst>
        </pc:spChg>
        <pc:spChg chg="mod">
          <ac:chgData name="Stephen Ruberg" userId="e6a96d83c567e8de" providerId="LiveId" clId="{B196D9FB-B0B1-4D7D-9921-312098EC4247}" dt="2022-08-19T16:00:17.773" v="756" actId="20577"/>
          <ac:spMkLst>
            <pc:docMk/>
            <pc:sldMk cId="779575010" sldId="1387"/>
            <ac:spMk id="6" creationId="{7FBAFB3F-4F86-F463-EE74-258E5F06872C}"/>
          </ac:spMkLst>
        </pc:spChg>
        <pc:spChg chg="add del mod">
          <ac:chgData name="Stephen Ruberg" userId="e6a96d83c567e8de" providerId="LiveId" clId="{B196D9FB-B0B1-4D7D-9921-312098EC4247}" dt="2022-08-19T15:51:42.561" v="519" actId="478"/>
          <ac:spMkLst>
            <pc:docMk/>
            <pc:sldMk cId="779575010" sldId="1387"/>
            <ac:spMk id="8" creationId="{5A810130-75BE-263A-0676-46142E108AF4}"/>
          </ac:spMkLst>
        </pc:spChg>
        <pc:spChg chg="add mod">
          <ac:chgData name="Stephen Ruberg" userId="e6a96d83c567e8de" providerId="LiveId" clId="{B196D9FB-B0B1-4D7D-9921-312098EC4247}" dt="2022-08-19T15:57:27.830" v="584" actId="1035"/>
          <ac:spMkLst>
            <pc:docMk/>
            <pc:sldMk cId="779575010" sldId="1387"/>
            <ac:spMk id="15" creationId="{B0FF6A92-7C2C-2861-8801-1F6370A21DD7}"/>
          </ac:spMkLst>
        </pc:spChg>
        <pc:spChg chg="add mod">
          <ac:chgData name="Stephen Ruberg" userId="e6a96d83c567e8de" providerId="LiveId" clId="{B196D9FB-B0B1-4D7D-9921-312098EC4247}" dt="2022-08-19T15:57:27.830" v="584" actId="1035"/>
          <ac:spMkLst>
            <pc:docMk/>
            <pc:sldMk cId="779575010" sldId="1387"/>
            <ac:spMk id="16" creationId="{3ED656F9-CC21-D849-00B3-743CE8CB6412}"/>
          </ac:spMkLst>
        </pc:spChg>
        <pc:spChg chg="add mod">
          <ac:chgData name="Stephen Ruberg" userId="e6a96d83c567e8de" providerId="LiveId" clId="{B196D9FB-B0B1-4D7D-9921-312098EC4247}" dt="2022-08-19T15:58:29.430" v="611" actId="1035"/>
          <ac:spMkLst>
            <pc:docMk/>
            <pc:sldMk cId="779575010" sldId="1387"/>
            <ac:spMk id="17" creationId="{4F54EAEA-3771-3852-9182-B4C1F9BB9A91}"/>
          </ac:spMkLst>
        </pc:spChg>
        <pc:spChg chg="add mod">
          <ac:chgData name="Stephen Ruberg" userId="e6a96d83c567e8de" providerId="LiveId" clId="{B196D9FB-B0B1-4D7D-9921-312098EC4247}" dt="2022-08-19T15:58:42.734" v="623" actId="6549"/>
          <ac:spMkLst>
            <pc:docMk/>
            <pc:sldMk cId="779575010" sldId="1387"/>
            <ac:spMk id="18" creationId="{6C1ADB4A-984F-C53A-035C-C3032C9521E0}"/>
          </ac:spMkLst>
        </pc:spChg>
        <pc:spChg chg="add mod">
          <ac:chgData name="Stephen Ruberg" userId="e6a96d83c567e8de" providerId="LiveId" clId="{B196D9FB-B0B1-4D7D-9921-312098EC4247}" dt="2022-08-19T15:59:26.563" v="714" actId="207"/>
          <ac:spMkLst>
            <pc:docMk/>
            <pc:sldMk cId="779575010" sldId="1387"/>
            <ac:spMk id="19" creationId="{6AFE14D1-D115-B406-8304-749F44852F4D}"/>
          </ac:spMkLst>
        </pc:spChg>
        <pc:spChg chg="add mod">
          <ac:chgData name="Stephen Ruberg" userId="e6a96d83c567e8de" providerId="LiveId" clId="{B196D9FB-B0B1-4D7D-9921-312098EC4247}" dt="2022-08-19T15:59:53.158" v="731" actId="1038"/>
          <ac:spMkLst>
            <pc:docMk/>
            <pc:sldMk cId="779575010" sldId="1387"/>
            <ac:spMk id="20" creationId="{B6CC7EBB-7B10-EACB-44EF-99FCF2150142}"/>
          </ac:spMkLst>
        </pc:spChg>
        <pc:picChg chg="add mod">
          <ac:chgData name="Stephen Ruberg" userId="e6a96d83c567e8de" providerId="LiveId" clId="{B196D9FB-B0B1-4D7D-9921-312098EC4247}" dt="2022-08-19T15:57:27.830" v="584" actId="1035"/>
          <ac:picMkLst>
            <pc:docMk/>
            <pc:sldMk cId="779575010" sldId="1387"/>
            <ac:picMk id="10" creationId="{9F55F266-BDFA-5F5C-496B-BA1D1869BE1B}"/>
          </ac:picMkLst>
        </pc:picChg>
        <pc:picChg chg="add mod">
          <ac:chgData name="Stephen Ruberg" userId="e6a96d83c567e8de" providerId="LiveId" clId="{B196D9FB-B0B1-4D7D-9921-312098EC4247}" dt="2022-08-19T15:57:27.830" v="584" actId="1035"/>
          <ac:picMkLst>
            <pc:docMk/>
            <pc:sldMk cId="779575010" sldId="1387"/>
            <ac:picMk id="12" creationId="{908D9A1C-8DFA-E3E6-71E5-B483BF62EC62}"/>
          </ac:picMkLst>
        </pc:picChg>
        <pc:picChg chg="add mod">
          <ac:chgData name="Stephen Ruberg" userId="e6a96d83c567e8de" providerId="LiveId" clId="{B196D9FB-B0B1-4D7D-9921-312098EC4247}" dt="2022-08-19T15:57:27.830" v="584" actId="1035"/>
          <ac:picMkLst>
            <pc:docMk/>
            <pc:sldMk cId="779575010" sldId="1387"/>
            <ac:picMk id="14" creationId="{83B7F3F9-4872-65AE-6881-28A72627195F}"/>
          </ac:picMkLst>
        </pc:picChg>
      </pc:sldChg>
      <pc:sldChg chg="addSp modSp add mod modAnim">
        <pc:chgData name="Stephen Ruberg" userId="e6a96d83c567e8de" providerId="LiveId" clId="{B196D9FB-B0B1-4D7D-9921-312098EC4247}" dt="2022-08-19T15:30:42.372" v="264" actId="20577"/>
        <pc:sldMkLst>
          <pc:docMk/>
          <pc:sldMk cId="3162928515" sldId="1388"/>
        </pc:sldMkLst>
        <pc:spChg chg="add mod">
          <ac:chgData name="Stephen Ruberg" userId="e6a96d83c567e8de" providerId="LiveId" clId="{B196D9FB-B0B1-4D7D-9921-312098EC4247}" dt="2022-08-19T15:30:42.372" v="264" actId="20577"/>
          <ac:spMkLst>
            <pc:docMk/>
            <pc:sldMk cId="3162928515" sldId="1388"/>
            <ac:spMk id="4" creationId="{F888E6E0-9EF7-49AB-FBDA-6DC0C9C7F761}"/>
          </ac:spMkLst>
        </pc:spChg>
        <pc:spChg chg="mod">
          <ac:chgData name="Stephen Ruberg" userId="e6a96d83c567e8de" providerId="LiveId" clId="{B196D9FB-B0B1-4D7D-9921-312098EC4247}" dt="2022-08-19T15:11:35.531" v="89" actId="20577"/>
          <ac:spMkLst>
            <pc:docMk/>
            <pc:sldMk cId="3162928515" sldId="1388"/>
            <ac:spMk id="6" creationId="{81EF9E6A-11D0-895A-52C7-C0D1CEDB54F8}"/>
          </ac:spMkLst>
        </pc:spChg>
        <pc:spChg chg="mod">
          <ac:chgData name="Stephen Ruberg" userId="e6a96d83c567e8de" providerId="LiveId" clId="{B196D9FB-B0B1-4D7D-9921-312098EC4247}" dt="2022-08-19T15:11:41.449" v="90" actId="1076"/>
          <ac:spMkLst>
            <pc:docMk/>
            <pc:sldMk cId="3162928515" sldId="1388"/>
            <ac:spMk id="7" creationId="{6A22914B-4358-85DD-98C2-7EF48D7F2636}"/>
          </ac:spMkLst>
        </pc:spChg>
        <pc:spChg chg="mod">
          <ac:chgData name="Stephen Ruberg" userId="e6a96d83c567e8de" providerId="LiveId" clId="{B196D9FB-B0B1-4D7D-9921-312098EC4247}" dt="2022-08-19T15:13:01.991" v="111" actId="1036"/>
          <ac:spMkLst>
            <pc:docMk/>
            <pc:sldMk cId="3162928515" sldId="1388"/>
            <ac:spMk id="9" creationId="{633983F5-4BBD-D097-3732-677727B9E14C}"/>
          </ac:spMkLst>
        </pc:spChg>
        <pc:picChg chg="add mod">
          <ac:chgData name="Stephen Ruberg" userId="e6a96d83c567e8de" providerId="LiveId" clId="{B196D9FB-B0B1-4D7D-9921-312098EC4247}" dt="2022-08-19T15:14:24.570" v="120" actId="1076"/>
          <ac:picMkLst>
            <pc:docMk/>
            <pc:sldMk cId="3162928515" sldId="1388"/>
            <ac:picMk id="3" creationId="{AE341CA8-1D4B-429A-788C-8EAB5F58FD71}"/>
          </ac:picMkLst>
        </pc:picChg>
        <pc:picChg chg="mod">
          <ac:chgData name="Stephen Ruberg" userId="e6a96d83c567e8de" providerId="LiveId" clId="{B196D9FB-B0B1-4D7D-9921-312098EC4247}" dt="2022-08-19T15:11:41.449" v="90" actId="1076"/>
          <ac:picMkLst>
            <pc:docMk/>
            <pc:sldMk cId="3162928515" sldId="1388"/>
            <ac:picMk id="8" creationId="{13FA9A19-08FC-4CB5-5156-668B5FF17EF0}"/>
          </ac:picMkLst>
        </pc:picChg>
        <pc:picChg chg="mod">
          <ac:chgData name="Stephen Ruberg" userId="e6a96d83c567e8de" providerId="LiveId" clId="{B196D9FB-B0B1-4D7D-9921-312098EC4247}" dt="2022-08-19T15:13:09.035" v="113" actId="14100"/>
          <ac:picMkLst>
            <pc:docMk/>
            <pc:sldMk cId="3162928515" sldId="1388"/>
            <ac:picMk id="2050" creationId="{C9A607FE-9A7B-A837-FC13-B0D1BAC86FE8}"/>
          </ac:picMkLst>
        </pc:picChg>
      </pc:sldChg>
      <pc:sldChg chg="addSp modSp add mod modAnim">
        <pc:chgData name="Stephen Ruberg" userId="e6a96d83c567e8de" providerId="LiveId" clId="{B196D9FB-B0B1-4D7D-9921-312098EC4247}" dt="2022-08-20T12:58:54.096" v="1578" actId="20577"/>
        <pc:sldMkLst>
          <pc:docMk/>
          <pc:sldMk cId="308620012" sldId="1389"/>
        </pc:sldMkLst>
        <pc:spChg chg="add mod">
          <ac:chgData name="Stephen Ruberg" userId="e6a96d83c567e8de" providerId="LiveId" clId="{B196D9FB-B0B1-4D7D-9921-312098EC4247}" dt="2022-08-20T12:57:55.316" v="1554" actId="1582"/>
          <ac:spMkLst>
            <pc:docMk/>
            <pc:sldMk cId="308620012" sldId="1389"/>
            <ac:spMk id="2" creationId="{511CCB2B-658A-EB0A-F392-F7520960BE42}"/>
          </ac:spMkLst>
        </pc:spChg>
        <pc:spChg chg="mod">
          <ac:chgData name="Stephen Ruberg" userId="e6a96d83c567e8de" providerId="LiveId" clId="{B196D9FB-B0B1-4D7D-9921-312098EC4247}" dt="2022-08-19T15:37:13.979" v="336" actId="20577"/>
          <ac:spMkLst>
            <pc:docMk/>
            <pc:sldMk cId="308620012" sldId="1389"/>
            <ac:spMk id="6" creationId="{88E90ED4-CB38-91CB-B4D8-F2AAA6BCC634}"/>
          </ac:spMkLst>
        </pc:spChg>
        <pc:spChg chg="mod">
          <ac:chgData name="Stephen Ruberg" userId="e6a96d83c567e8de" providerId="LiveId" clId="{B196D9FB-B0B1-4D7D-9921-312098EC4247}" dt="2022-08-19T15:19:41.229" v="243" actId="1035"/>
          <ac:spMkLst>
            <pc:docMk/>
            <pc:sldMk cId="308620012" sldId="1389"/>
            <ac:spMk id="10" creationId="{5102D236-FF5E-A299-99C8-6684277779A5}"/>
          </ac:spMkLst>
        </pc:spChg>
        <pc:spChg chg="mod">
          <ac:chgData name="Stephen Ruberg" userId="e6a96d83c567e8de" providerId="LiveId" clId="{B196D9FB-B0B1-4D7D-9921-312098EC4247}" dt="2022-08-20T12:58:54.096" v="1578" actId="20577"/>
          <ac:spMkLst>
            <pc:docMk/>
            <pc:sldMk cId="308620012" sldId="1389"/>
            <ac:spMk id="11" creationId="{FD7B0B03-266D-6CC8-CFC8-85331F8E97C6}"/>
          </ac:spMkLst>
        </pc:spChg>
        <pc:picChg chg="mod">
          <ac:chgData name="Stephen Ruberg" userId="e6a96d83c567e8de" providerId="LiveId" clId="{B196D9FB-B0B1-4D7D-9921-312098EC4247}" dt="2022-08-19T15:19:24.137" v="238" actId="14100"/>
          <ac:picMkLst>
            <pc:docMk/>
            <pc:sldMk cId="308620012" sldId="1389"/>
            <ac:picMk id="8" creationId="{D9462C5C-4A05-6156-3141-2B57846934B7}"/>
          </ac:picMkLst>
        </pc:picChg>
        <pc:picChg chg="mod">
          <ac:chgData name="Stephen Ruberg" userId="e6a96d83c567e8de" providerId="LiveId" clId="{B196D9FB-B0B1-4D7D-9921-312098EC4247}" dt="2022-08-19T15:19:13.975" v="235" actId="1076"/>
          <ac:picMkLst>
            <pc:docMk/>
            <pc:sldMk cId="308620012" sldId="1389"/>
            <ac:picMk id="2050" creationId="{4C67555B-F27B-D7EE-BDFB-098FE44D25F5}"/>
          </ac:picMkLst>
        </pc:picChg>
      </pc:sldChg>
      <pc:sldChg chg="addSp delSp modSp new mod">
        <pc:chgData name="Stephen Ruberg" userId="e6a96d83c567e8de" providerId="LiveId" clId="{B196D9FB-B0B1-4D7D-9921-312098EC4247}" dt="2022-08-19T15:41:34.549" v="401" actId="1037"/>
        <pc:sldMkLst>
          <pc:docMk/>
          <pc:sldMk cId="539219547" sldId="1390"/>
        </pc:sldMkLst>
        <pc:spChg chg="mod">
          <ac:chgData name="Stephen Ruberg" userId="e6a96d83c567e8de" providerId="LiveId" clId="{B196D9FB-B0B1-4D7D-9921-312098EC4247}" dt="2022-08-19T15:37:44.924" v="346" actId="20577"/>
          <ac:spMkLst>
            <pc:docMk/>
            <pc:sldMk cId="539219547" sldId="1390"/>
            <ac:spMk id="2" creationId="{600BF7DB-5B5A-14E4-1D80-39C5D622741C}"/>
          </ac:spMkLst>
        </pc:spChg>
        <pc:spChg chg="mod">
          <ac:chgData name="Stephen Ruberg" userId="e6a96d83c567e8de" providerId="LiveId" clId="{B196D9FB-B0B1-4D7D-9921-312098EC4247}" dt="2022-08-19T15:37:21.961" v="344" actId="113"/>
          <ac:spMkLst>
            <pc:docMk/>
            <pc:sldMk cId="539219547" sldId="1390"/>
            <ac:spMk id="6" creationId="{9B4FBEF4-0D92-8180-9018-6AEB638F2D20}"/>
          </ac:spMkLst>
        </pc:spChg>
        <pc:spChg chg="add del mod">
          <ac:chgData name="Stephen Ruberg" userId="e6a96d83c567e8de" providerId="LiveId" clId="{B196D9FB-B0B1-4D7D-9921-312098EC4247}" dt="2022-08-19T15:41:34.549" v="401" actId="1037"/>
          <ac:spMkLst>
            <pc:docMk/>
            <pc:sldMk cId="539219547" sldId="1390"/>
            <ac:spMk id="8" creationId="{D1E04ED5-5E0C-A6E7-3185-AEB141DA7087}"/>
          </ac:spMkLst>
        </pc:spChg>
        <pc:picChg chg="add del mod">
          <ac:chgData name="Stephen Ruberg" userId="e6a96d83c567e8de" providerId="LiveId" clId="{B196D9FB-B0B1-4D7D-9921-312098EC4247}" dt="2022-08-19T15:40:39.828" v="347" actId="478"/>
          <ac:picMkLst>
            <pc:docMk/>
            <pc:sldMk cId="539219547" sldId="1390"/>
            <ac:picMk id="7" creationId="{B94CCB2B-D6C7-80E3-F911-C54F5A606CFE}"/>
          </ac:picMkLst>
        </pc:picChg>
        <pc:picChg chg="add mod">
          <ac:chgData name="Stephen Ruberg" userId="e6a96d83c567e8de" providerId="LiveId" clId="{B196D9FB-B0B1-4D7D-9921-312098EC4247}" dt="2022-08-19T15:40:49.402" v="351" actId="14100"/>
          <ac:picMkLst>
            <pc:docMk/>
            <pc:sldMk cId="539219547" sldId="1390"/>
            <ac:picMk id="1026" creationId="{9C0CAA45-71F5-8CE0-D91D-DDA773DCADBD}"/>
          </ac:picMkLst>
        </pc:picChg>
      </pc:sldChg>
      <pc:sldChg chg="modSp add mod">
        <pc:chgData name="Stephen Ruberg" userId="e6a96d83c567e8de" providerId="LiveId" clId="{B196D9FB-B0B1-4D7D-9921-312098EC4247}" dt="2022-08-19T15:46:09.428" v="418" actId="20577"/>
        <pc:sldMkLst>
          <pc:docMk/>
          <pc:sldMk cId="949484011" sldId="1391"/>
        </pc:sldMkLst>
        <pc:spChg chg="mod">
          <ac:chgData name="Stephen Ruberg" userId="e6a96d83c567e8de" providerId="LiveId" clId="{B196D9FB-B0B1-4D7D-9921-312098EC4247}" dt="2022-08-19T15:46:09.428" v="418" actId="20577"/>
          <ac:spMkLst>
            <pc:docMk/>
            <pc:sldMk cId="949484011" sldId="1391"/>
            <ac:spMk id="2" creationId="{862C822A-B8EC-44F7-AC0D-5245B911F19C}"/>
          </ac:spMkLst>
        </pc:spChg>
        <pc:spChg chg="mod">
          <ac:chgData name="Stephen Ruberg" userId="e6a96d83c567e8de" providerId="LiveId" clId="{B196D9FB-B0B1-4D7D-9921-312098EC4247}" dt="2022-08-19T15:46:04.051" v="406" actId="20577"/>
          <ac:spMkLst>
            <pc:docMk/>
            <pc:sldMk cId="949484011" sldId="1391"/>
            <ac:spMk id="6" creationId="{AB38A825-318E-4F9A-8F3A-82473F57C3E1}"/>
          </ac:spMkLst>
        </pc:spChg>
      </pc:sldChg>
      <pc:sldChg chg="modSp add mod modAnim">
        <pc:chgData name="Stephen Ruberg" userId="e6a96d83c567e8de" providerId="LiveId" clId="{B196D9FB-B0B1-4D7D-9921-312098EC4247}" dt="2022-08-20T13:17:46.006" v="1604" actId="207"/>
        <pc:sldMkLst>
          <pc:docMk/>
          <pc:sldMk cId="2468059140" sldId="1392"/>
        </pc:sldMkLst>
        <pc:spChg chg="mod">
          <ac:chgData name="Stephen Ruberg" userId="e6a96d83c567e8de" providerId="LiveId" clId="{B196D9FB-B0B1-4D7D-9921-312098EC4247}" dt="2022-08-20T13:17:46.006" v="1604" actId="207"/>
          <ac:spMkLst>
            <pc:docMk/>
            <pc:sldMk cId="2468059140" sldId="1392"/>
            <ac:spMk id="2" creationId="{843E21C6-67DF-461B-B43E-58D78FC28BE4}"/>
          </ac:spMkLst>
        </pc:spChg>
        <pc:spChg chg="mod">
          <ac:chgData name="Stephen Ruberg" userId="e6a96d83c567e8de" providerId="LiveId" clId="{B196D9FB-B0B1-4D7D-9921-312098EC4247}" dt="2022-08-20T12:46:38.755" v="1384" actId="20577"/>
          <ac:spMkLst>
            <pc:docMk/>
            <pc:sldMk cId="2468059140" sldId="1392"/>
            <ac:spMk id="6" creationId="{409A42CF-F004-481D-AF87-6ED4E98628EF}"/>
          </ac:spMkLst>
        </pc:spChg>
        <pc:spChg chg="mod">
          <ac:chgData name="Stephen Ruberg" userId="e6a96d83c567e8de" providerId="LiveId" clId="{B196D9FB-B0B1-4D7D-9921-312098EC4247}" dt="2022-08-20T12:48:52.417" v="1406" actId="20577"/>
          <ac:spMkLst>
            <pc:docMk/>
            <pc:sldMk cId="2468059140" sldId="1392"/>
            <ac:spMk id="7" creationId="{4A5FA755-A331-4F92-A02D-D1E20AB8F6CD}"/>
          </ac:spMkLst>
        </pc:spChg>
      </pc:sldChg>
      <pc:sldChg chg="addSp delSp modSp add mod modAnim">
        <pc:chgData name="Stephen Ruberg" userId="e6a96d83c567e8de" providerId="LiveId" clId="{B196D9FB-B0B1-4D7D-9921-312098EC4247}" dt="2022-08-20T12:45:55.324" v="1380" actId="207"/>
        <pc:sldMkLst>
          <pc:docMk/>
          <pc:sldMk cId="2700109680" sldId="1393"/>
        </pc:sldMkLst>
        <pc:spChg chg="mod">
          <ac:chgData name="Stephen Ruberg" userId="e6a96d83c567e8de" providerId="LiveId" clId="{B196D9FB-B0B1-4D7D-9921-312098EC4247}" dt="2022-08-20T12:45:55.324" v="1380" actId="207"/>
          <ac:spMkLst>
            <pc:docMk/>
            <pc:sldMk cId="2700109680" sldId="1393"/>
            <ac:spMk id="2" creationId="{843E21C6-67DF-461B-B43E-58D78FC28BE4}"/>
          </ac:spMkLst>
        </pc:spChg>
        <pc:spChg chg="add mod">
          <ac:chgData name="Stephen Ruberg" userId="e6a96d83c567e8de" providerId="LiveId" clId="{B196D9FB-B0B1-4D7D-9921-312098EC4247}" dt="2022-08-20T12:42:46.260" v="1349" actId="207"/>
          <ac:spMkLst>
            <pc:docMk/>
            <pc:sldMk cId="2700109680" sldId="1393"/>
            <ac:spMk id="7" creationId="{B2D7335B-6E14-5878-923E-5AEFD52F116B}"/>
          </ac:spMkLst>
        </pc:spChg>
        <pc:spChg chg="add del mod">
          <ac:chgData name="Stephen Ruberg" userId="e6a96d83c567e8de" providerId="LiveId" clId="{B196D9FB-B0B1-4D7D-9921-312098EC4247}" dt="2022-08-20T12:41:52.848" v="1312" actId="478"/>
          <ac:spMkLst>
            <pc:docMk/>
            <pc:sldMk cId="2700109680" sldId="1393"/>
            <ac:spMk id="8" creationId="{4CD503C5-EAB3-7704-F0D1-BA8CADF2A8CA}"/>
          </ac:spMkLst>
        </pc:spChg>
        <pc:spChg chg="mod">
          <ac:chgData name="Stephen Ruberg" userId="e6a96d83c567e8de" providerId="LiveId" clId="{B196D9FB-B0B1-4D7D-9921-312098EC4247}" dt="2022-08-20T12:39:30.633" v="1210" actId="207"/>
          <ac:spMkLst>
            <pc:docMk/>
            <pc:sldMk cId="2700109680" sldId="1393"/>
            <ac:spMk id="11" creationId="{DAB73AFA-CB53-897A-4343-35A397826163}"/>
          </ac:spMkLst>
        </pc:spChg>
        <pc:spChg chg="mod">
          <ac:chgData name="Stephen Ruberg" userId="e6a96d83c567e8de" providerId="LiveId" clId="{B196D9FB-B0B1-4D7D-9921-312098EC4247}" dt="2022-08-20T12:39:30.633" v="1210" actId="207"/>
          <ac:spMkLst>
            <pc:docMk/>
            <pc:sldMk cId="2700109680" sldId="1393"/>
            <ac:spMk id="15" creationId="{06494BB6-F629-C6C7-1009-BAC19A97B253}"/>
          </ac:spMkLst>
        </pc:spChg>
        <pc:spChg chg="add mod">
          <ac:chgData name="Stephen Ruberg" userId="e6a96d83c567e8de" providerId="LiveId" clId="{B196D9FB-B0B1-4D7D-9921-312098EC4247}" dt="2022-08-20T12:42:36.760" v="1347" actId="1035"/>
          <ac:spMkLst>
            <pc:docMk/>
            <pc:sldMk cId="2700109680" sldId="1393"/>
            <ac:spMk id="17" creationId="{EABB8119-355D-8499-89DE-200DC7085830}"/>
          </ac:spMkLst>
        </pc:spChg>
        <pc:spChg chg="add mod">
          <ac:chgData name="Stephen Ruberg" userId="e6a96d83c567e8de" providerId="LiveId" clId="{B196D9FB-B0B1-4D7D-9921-312098EC4247}" dt="2022-08-20T12:42:30.077" v="1329" actId="1038"/>
          <ac:spMkLst>
            <pc:docMk/>
            <pc:sldMk cId="2700109680" sldId="1393"/>
            <ac:spMk id="21" creationId="{043C64E6-CD7D-2D9B-EDB3-DA9D11B10631}"/>
          </ac:spMkLst>
        </pc:spChg>
      </pc:sldChg>
      <pc:sldChg chg="add del">
        <pc:chgData name="Stephen Ruberg" userId="e6a96d83c567e8de" providerId="LiveId" clId="{B196D9FB-B0B1-4D7D-9921-312098EC4247}" dt="2022-08-20T12:38:18.742" v="1148" actId="47"/>
        <pc:sldMkLst>
          <pc:docMk/>
          <pc:sldMk cId="3670471843" sldId="139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e6a96d83c567e8de/Professional/2019-09-11%20-%20Gamma%20Density%20Func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e6a96d83c567e8de/Professional/2019-09-11%20-%20Normal%20Density%20Function.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e6a96d83c567e8de/Professional/2019-09-11%20-%20Gamma%20Density%20Func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e6a96d83c567e8de/Professional/2019-09-11%20-%20Normal%20Density%20Function.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e6a96d83c567e8de/Professional/2019-09-11%20-%20Gamma%20Density%20Function.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383962540239981E-2"/>
          <c:y val="3.5555555555555556E-2"/>
          <c:w val="0.93561603745976007"/>
          <c:h val="0.90222222222222226"/>
        </c:manualLayout>
      </c:layout>
      <c:lineChart>
        <c:grouping val="standard"/>
        <c:varyColors val="0"/>
        <c:ser>
          <c:idx val="0"/>
          <c:order val="0"/>
          <c:tx>
            <c:strRef>
              <c:f>'[2019-09-11 - Gamma Density Function.xlsx]Sheet1'!$B$1</c:f>
              <c:strCache>
                <c:ptCount val="1"/>
                <c:pt idx="0">
                  <c:v>Gamma Density</c:v>
                </c:pt>
              </c:strCache>
            </c:strRef>
          </c:tx>
          <c:spPr>
            <a:ln w="28575" cap="rnd">
              <a:solidFill>
                <a:schemeClr val="tx1"/>
              </a:solidFill>
              <a:round/>
            </a:ln>
            <a:effectLst/>
          </c:spPr>
          <c:marker>
            <c:symbol val="none"/>
          </c:marker>
          <c:cat>
            <c:numRef>
              <c:f>'[2019-09-11 - Gamma Density Function.xlsx]Sheet1'!$A$2:$A$54</c:f>
              <c:numCache>
                <c:formatCode>General</c:formatCode>
                <c:ptCount val="53"/>
                <c:pt idx="0">
                  <c:v>0.01</c:v>
                </c:pt>
                <c:pt idx="1">
                  <c:v>0.11</c:v>
                </c:pt>
                <c:pt idx="2">
                  <c:v>0.21000000000000002</c:v>
                </c:pt>
                <c:pt idx="3">
                  <c:v>0.31000000000000005</c:v>
                </c:pt>
                <c:pt idx="4">
                  <c:v>0.41000000000000003</c:v>
                </c:pt>
                <c:pt idx="5">
                  <c:v>0.51</c:v>
                </c:pt>
                <c:pt idx="6">
                  <c:v>0.61</c:v>
                </c:pt>
                <c:pt idx="7">
                  <c:v>0.71</c:v>
                </c:pt>
                <c:pt idx="8">
                  <c:v>0.80999999999999994</c:v>
                </c:pt>
                <c:pt idx="9">
                  <c:v>0.90999999999999992</c:v>
                </c:pt>
                <c:pt idx="10">
                  <c:v>1.01</c:v>
                </c:pt>
                <c:pt idx="11">
                  <c:v>1.1100000000000001</c:v>
                </c:pt>
                <c:pt idx="12">
                  <c:v>1.2100000000000002</c:v>
                </c:pt>
                <c:pt idx="13">
                  <c:v>1.3100000000000003</c:v>
                </c:pt>
                <c:pt idx="14">
                  <c:v>1.4100000000000004</c:v>
                </c:pt>
                <c:pt idx="15">
                  <c:v>1.5100000000000005</c:v>
                </c:pt>
                <c:pt idx="16">
                  <c:v>1.6100000000000005</c:v>
                </c:pt>
                <c:pt idx="17">
                  <c:v>1.7100000000000006</c:v>
                </c:pt>
                <c:pt idx="18">
                  <c:v>1.8100000000000007</c:v>
                </c:pt>
                <c:pt idx="19">
                  <c:v>1.9100000000000008</c:v>
                </c:pt>
                <c:pt idx="20">
                  <c:v>2.0100000000000007</c:v>
                </c:pt>
                <c:pt idx="21">
                  <c:v>2.1100000000000008</c:v>
                </c:pt>
                <c:pt idx="22">
                  <c:v>2.2100000000000009</c:v>
                </c:pt>
                <c:pt idx="23">
                  <c:v>2.3100000000000009</c:v>
                </c:pt>
                <c:pt idx="24">
                  <c:v>2.410000000000001</c:v>
                </c:pt>
                <c:pt idx="25">
                  <c:v>2.5100000000000011</c:v>
                </c:pt>
                <c:pt idx="26">
                  <c:v>2.6100000000000012</c:v>
                </c:pt>
                <c:pt idx="27">
                  <c:v>2.7100000000000013</c:v>
                </c:pt>
                <c:pt idx="28">
                  <c:v>2.8100000000000014</c:v>
                </c:pt>
                <c:pt idx="29">
                  <c:v>2.9100000000000015</c:v>
                </c:pt>
                <c:pt idx="30">
                  <c:v>3.0100000000000016</c:v>
                </c:pt>
                <c:pt idx="31">
                  <c:v>3.1100000000000017</c:v>
                </c:pt>
                <c:pt idx="32">
                  <c:v>3.2100000000000017</c:v>
                </c:pt>
                <c:pt idx="33">
                  <c:v>3.3100000000000018</c:v>
                </c:pt>
                <c:pt idx="34">
                  <c:v>3.4100000000000019</c:v>
                </c:pt>
                <c:pt idx="35">
                  <c:v>3.510000000000002</c:v>
                </c:pt>
                <c:pt idx="36">
                  <c:v>3.6100000000000021</c:v>
                </c:pt>
                <c:pt idx="37">
                  <c:v>3.7100000000000022</c:v>
                </c:pt>
                <c:pt idx="38">
                  <c:v>3.8100000000000023</c:v>
                </c:pt>
                <c:pt idx="39">
                  <c:v>3.9100000000000024</c:v>
                </c:pt>
                <c:pt idx="40">
                  <c:v>4.0100000000000025</c:v>
                </c:pt>
                <c:pt idx="41">
                  <c:v>4.1100000000000021</c:v>
                </c:pt>
                <c:pt idx="42">
                  <c:v>4.2100000000000017</c:v>
                </c:pt>
                <c:pt idx="43">
                  <c:v>4.3100000000000014</c:v>
                </c:pt>
                <c:pt idx="44">
                  <c:v>4.410000000000001</c:v>
                </c:pt>
                <c:pt idx="45">
                  <c:v>4.5100000000000007</c:v>
                </c:pt>
                <c:pt idx="46">
                  <c:v>4.6100000000000003</c:v>
                </c:pt>
                <c:pt idx="47">
                  <c:v>4.71</c:v>
                </c:pt>
                <c:pt idx="48">
                  <c:v>4.8099999999999996</c:v>
                </c:pt>
                <c:pt idx="49">
                  <c:v>4.9099999999999993</c:v>
                </c:pt>
                <c:pt idx="50">
                  <c:v>5.0099999999999989</c:v>
                </c:pt>
                <c:pt idx="51">
                  <c:v>5.1099999999999985</c:v>
                </c:pt>
                <c:pt idx="52">
                  <c:v>5.2099999999999982</c:v>
                </c:pt>
              </c:numCache>
            </c:numRef>
          </c:cat>
          <c:val>
            <c:numRef>
              <c:f>'[2019-09-11 - Gamma Density Function.xlsx]Sheet1'!$B$2:$B$54</c:f>
              <c:numCache>
                <c:formatCode>General</c:formatCode>
                <c:ptCount val="53"/>
                <c:pt idx="0">
                  <c:v>2.7065920785669419E-6</c:v>
                </c:pt>
                <c:pt idx="1">
                  <c:v>3.4211240733652091E-3</c:v>
                </c:pt>
                <c:pt idx="2">
                  <c:v>2.2287219538172847E-2</c:v>
                </c:pt>
                <c:pt idx="3">
                  <c:v>6.6288507344580125E-2</c:v>
                </c:pt>
                <c:pt idx="4">
                  <c:v>0.14020933797015278</c:v>
                </c:pt>
                <c:pt idx="5">
                  <c:v>0.24422559175442365</c:v>
                </c:pt>
                <c:pt idx="6">
                  <c:v>0.3747109017230546</c:v>
                </c:pt>
                <c:pt idx="7">
                  <c:v>0.5252986770394803</c:v>
                </c:pt>
                <c:pt idx="8">
                  <c:v>0.68800037426352312</c:v>
                </c:pt>
                <c:pt idx="9">
                  <c:v>0.85423928898554446</c:v>
                </c:pt>
                <c:pt idx="10">
                  <c:v>1.0157131429272386</c:v>
                </c:pt>
                <c:pt idx="11">
                  <c:v>1.1650437788578147</c:v>
                </c:pt>
                <c:pt idx="12">
                  <c:v>1.2962067108472577</c:v>
                </c:pt>
                <c:pt idx="13">
                  <c:v>1.4047572034216513</c:v>
                </c:pt>
                <c:pt idx="14">
                  <c:v>1.4878841313598412</c:v>
                </c:pt>
                <c:pt idx="15">
                  <c:v>1.5443298110546686</c:v>
                </c:pt>
                <c:pt idx="16">
                  <c:v>1.5742151716495334</c:v>
                </c:pt>
                <c:pt idx="17">
                  <c:v>1.5788068418264896</c:v>
                </c:pt>
                <c:pt idx="18">
                  <c:v>1.5602575244940684</c:v>
                </c:pt>
                <c:pt idx="19">
                  <c:v>1.5213446713142305</c:v>
                </c:pt>
                <c:pt idx="20">
                  <c:v>1.4652258893051739</c:v>
                </c:pt>
                <c:pt idx="21">
                  <c:v>1.3952233552309588</c:v>
                </c:pt>
                <c:pt idx="22">
                  <c:v>1.3146441709182304</c:v>
                </c:pt>
                <c:pt idx="23">
                  <c:v>1.2266392544265838</c:v>
                </c:pt>
                <c:pt idx="24">
                  <c:v>1.1341000699342085</c:v>
                </c:pt>
                <c:pt idx="25">
                  <c:v>1.0395901935091392</c:v>
                </c:pt>
                <c:pt idx="26">
                  <c:v>0.94530727089682398</c:v>
                </c:pt>
                <c:pt idx="27">
                  <c:v>0.85307019462743738</c:v>
                </c:pt>
                <c:pt idx="28">
                  <c:v>0.76432615099676704</c:v>
                </c:pt>
                <c:pt idx="29">
                  <c:v>0.68017241067125267</c:v>
                </c:pt>
                <c:pt idx="30">
                  <c:v>0.60138822528734415</c:v>
                </c:pt>
                <c:pt idx="31">
                  <c:v>0.52847283438380732</c:v>
                </c:pt>
                <c:pt idx="32">
                  <c:v>0.46168629404769673</c:v>
                </c:pt>
                <c:pt idx="33">
                  <c:v>0.40109054526637666</c:v>
                </c:pt>
                <c:pt idx="34">
                  <c:v>0.3465888009415089</c:v>
                </c:pt>
                <c:pt idx="35">
                  <c:v>0.29796191767465924</c:v>
                </c:pt>
                <c:pt idx="36">
                  <c:v>0.25490091721708502</c:v>
                </c:pt>
                <c:pt idx="37">
                  <c:v>0.2170352286002121</c:v>
                </c:pt>
                <c:pt idx="38">
                  <c:v>0.18395653842964285</c:v>
                </c:pt>
                <c:pt idx="39">
                  <c:v>0.15523837139834634</c:v>
                </c:pt>
                <c:pt idx="40">
                  <c:v>0.13045168624640519</c:v>
                </c:pt>
                <c:pt idx="41">
                  <c:v>0.10917687582878961</c:v>
                </c:pt>
                <c:pt idx="42">
                  <c:v>9.1012615356081461E-2</c:v>
                </c:pt>
                <c:pt idx="43">
                  <c:v>7.5582021235017741E-2</c:v>
                </c:pt>
                <c:pt idx="44">
                  <c:v>6.2536574063265016E-2</c:v>
                </c:pt>
                <c:pt idx="45">
                  <c:v>5.1558231616474277E-2</c:v>
                </c:pt>
                <c:pt idx="46">
                  <c:v>4.2360118013684042E-2</c:v>
                </c:pt>
                <c:pt idx="47">
                  <c:v>3.4686129136709022E-2</c:v>
                </c:pt>
                <c:pt idx="48">
                  <c:v>2.8309745981663272E-2</c:v>
                </c:pt>
                <c:pt idx="49">
                  <c:v>2.3032299968264256E-2</c:v>
                </c:pt>
                <c:pt idx="50">
                  <c:v>1.8680889400586199E-2</c:v>
                </c:pt>
                <c:pt idx="51">
                  <c:v>1.5106105562493515E-2</c:v>
                </c:pt>
                <c:pt idx="52">
                  <c:v>1.2179691038256953E-2</c:v>
                </c:pt>
              </c:numCache>
            </c:numRef>
          </c:val>
          <c:smooth val="0"/>
          <c:extLst>
            <c:ext xmlns:c16="http://schemas.microsoft.com/office/drawing/2014/chart" uri="{C3380CC4-5D6E-409C-BE32-E72D297353CC}">
              <c16:uniqueId val="{00000000-70FE-43E1-AAFF-977C3636E27A}"/>
            </c:ext>
          </c:extLst>
        </c:ser>
        <c:dLbls>
          <c:showLegendKey val="0"/>
          <c:showVal val="0"/>
          <c:showCatName val="0"/>
          <c:showSerName val="0"/>
          <c:showPercent val="0"/>
          <c:showBubbleSize val="0"/>
        </c:dLbls>
        <c:smooth val="0"/>
        <c:axId val="686108720"/>
        <c:axId val="686109704"/>
      </c:lineChart>
      <c:catAx>
        <c:axId val="686108720"/>
        <c:scaling>
          <c:orientation val="minMax"/>
        </c:scaling>
        <c:delete val="1"/>
        <c:axPos val="b"/>
        <c:numFmt formatCode="General" sourceLinked="1"/>
        <c:majorTickMark val="out"/>
        <c:minorTickMark val="none"/>
        <c:tickLblPos val="nextTo"/>
        <c:crossAx val="686109704"/>
        <c:crosses val="autoZero"/>
        <c:auto val="1"/>
        <c:lblAlgn val="ctr"/>
        <c:lblOffset val="100"/>
        <c:noMultiLvlLbl val="0"/>
      </c:catAx>
      <c:valAx>
        <c:axId val="686109704"/>
        <c:scaling>
          <c:orientation val="minMax"/>
        </c:scaling>
        <c:delete val="1"/>
        <c:axPos val="l"/>
        <c:numFmt formatCode="General" sourceLinked="1"/>
        <c:majorTickMark val="out"/>
        <c:minorTickMark val="none"/>
        <c:tickLblPos val="nextTo"/>
        <c:crossAx val="68610872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741066020593577E-2"/>
          <c:y val="0.3826222222222222"/>
          <c:w val="0.87820765192812433"/>
          <c:h val="0.51427436570428686"/>
        </c:manualLayout>
      </c:layout>
      <c:lineChart>
        <c:grouping val="standard"/>
        <c:varyColors val="0"/>
        <c:ser>
          <c:idx val="0"/>
          <c:order val="0"/>
          <c:tx>
            <c:strRef>
              <c:f>'[2019-09-11 - Normal Density Function.xlsx]Sheet1'!$B$1</c:f>
              <c:strCache>
                <c:ptCount val="1"/>
                <c:pt idx="0">
                  <c:v>Normal Density</c:v>
                </c:pt>
              </c:strCache>
            </c:strRef>
          </c:tx>
          <c:spPr>
            <a:ln w="28575" cap="rnd">
              <a:solidFill>
                <a:srgbClr val="00B050"/>
              </a:solidFill>
              <a:round/>
            </a:ln>
            <a:effectLst/>
          </c:spPr>
          <c:marker>
            <c:symbol val="none"/>
          </c:marker>
          <c:cat>
            <c:numRef>
              <c:f>'[2019-09-11 - Normal Density Function.xlsx]Sheet1'!$A$2:$A$62</c:f>
              <c:numCache>
                <c:formatCode>General</c:formatCode>
                <c:ptCount val="61"/>
                <c:pt idx="0">
                  <c:v>-3</c:v>
                </c:pt>
                <c:pt idx="1">
                  <c:v>-2.9</c:v>
                </c:pt>
                <c:pt idx="2">
                  <c:v>-2.8</c:v>
                </c:pt>
                <c:pt idx="3">
                  <c:v>-2.6999999999999997</c:v>
                </c:pt>
                <c:pt idx="4">
                  <c:v>-2.5999999999999996</c:v>
                </c:pt>
                <c:pt idx="5">
                  <c:v>-2.4999999999999996</c:v>
                </c:pt>
                <c:pt idx="6">
                  <c:v>-2.3999999999999995</c:v>
                </c:pt>
                <c:pt idx="7">
                  <c:v>-2.2999999999999994</c:v>
                </c:pt>
                <c:pt idx="8">
                  <c:v>-2.1999999999999993</c:v>
                </c:pt>
                <c:pt idx="9">
                  <c:v>-2.0999999999999992</c:v>
                </c:pt>
                <c:pt idx="10">
                  <c:v>-1.9999999999999991</c:v>
                </c:pt>
                <c:pt idx="11">
                  <c:v>-1.899999999999999</c:v>
                </c:pt>
                <c:pt idx="12">
                  <c:v>-1.7999999999999989</c:v>
                </c:pt>
                <c:pt idx="13">
                  <c:v>-1.6999999999999988</c:v>
                </c:pt>
                <c:pt idx="14">
                  <c:v>-1.5999999999999988</c:v>
                </c:pt>
                <c:pt idx="15">
                  <c:v>-1.4999999999999987</c:v>
                </c:pt>
                <c:pt idx="16">
                  <c:v>-1.3999999999999986</c:v>
                </c:pt>
                <c:pt idx="17">
                  <c:v>-1.2999999999999985</c:v>
                </c:pt>
                <c:pt idx="18">
                  <c:v>-1.1999999999999984</c:v>
                </c:pt>
                <c:pt idx="19">
                  <c:v>-1.0999999999999983</c:v>
                </c:pt>
                <c:pt idx="20">
                  <c:v>-0.99999999999999833</c:v>
                </c:pt>
                <c:pt idx="21">
                  <c:v>-0.89999999999999836</c:v>
                </c:pt>
                <c:pt idx="22">
                  <c:v>-0.79999999999999838</c:v>
                </c:pt>
                <c:pt idx="23">
                  <c:v>-0.6999999999999984</c:v>
                </c:pt>
                <c:pt idx="24">
                  <c:v>-0.59999999999999842</c:v>
                </c:pt>
                <c:pt idx="25">
                  <c:v>-0.49999999999999845</c:v>
                </c:pt>
                <c:pt idx="26">
                  <c:v>-0.39999999999999847</c:v>
                </c:pt>
                <c:pt idx="27">
                  <c:v>-0.29999999999999849</c:v>
                </c:pt>
                <c:pt idx="28">
                  <c:v>-0.19999999999999848</c:v>
                </c:pt>
                <c:pt idx="29">
                  <c:v>-9.9999999999998479E-2</c:v>
                </c:pt>
                <c:pt idx="30">
                  <c:v>0</c:v>
                </c:pt>
                <c:pt idx="31">
                  <c:v>0.1</c:v>
                </c:pt>
                <c:pt idx="32">
                  <c:v>0.2</c:v>
                </c:pt>
                <c:pt idx="33">
                  <c:v>0.30000000000000004</c:v>
                </c:pt>
                <c:pt idx="34">
                  <c:v>0.4</c:v>
                </c:pt>
                <c:pt idx="35">
                  <c:v>0.5</c:v>
                </c:pt>
                <c:pt idx="36">
                  <c:v>0.6</c:v>
                </c:pt>
                <c:pt idx="37">
                  <c:v>0.7</c:v>
                </c:pt>
                <c:pt idx="38">
                  <c:v>0.79999999999999993</c:v>
                </c:pt>
                <c:pt idx="39">
                  <c:v>0.89999999999999991</c:v>
                </c:pt>
                <c:pt idx="40">
                  <c:v>0.99999999999999989</c:v>
                </c:pt>
                <c:pt idx="41">
                  <c:v>1.0999999999999999</c:v>
                </c:pt>
                <c:pt idx="42">
                  <c:v>1.2</c:v>
                </c:pt>
                <c:pt idx="43">
                  <c:v>1.3</c:v>
                </c:pt>
                <c:pt idx="44">
                  <c:v>1.4000000000000001</c:v>
                </c:pt>
                <c:pt idx="45">
                  <c:v>1.5000000000000002</c:v>
                </c:pt>
                <c:pt idx="46">
                  <c:v>1.6000000000000003</c:v>
                </c:pt>
                <c:pt idx="47">
                  <c:v>1.7000000000000004</c:v>
                </c:pt>
                <c:pt idx="48">
                  <c:v>1.8000000000000005</c:v>
                </c:pt>
                <c:pt idx="49">
                  <c:v>1.9000000000000006</c:v>
                </c:pt>
                <c:pt idx="50">
                  <c:v>2.0000000000000004</c:v>
                </c:pt>
                <c:pt idx="51">
                  <c:v>2.1000000000000005</c:v>
                </c:pt>
                <c:pt idx="52">
                  <c:v>2.2000000000000006</c:v>
                </c:pt>
                <c:pt idx="53">
                  <c:v>2.3000000000000007</c:v>
                </c:pt>
                <c:pt idx="54">
                  <c:v>2.4000000000000008</c:v>
                </c:pt>
                <c:pt idx="55">
                  <c:v>2.5000000000000009</c:v>
                </c:pt>
                <c:pt idx="56">
                  <c:v>2.600000000000001</c:v>
                </c:pt>
                <c:pt idx="57">
                  <c:v>2.7000000000000011</c:v>
                </c:pt>
                <c:pt idx="58">
                  <c:v>2.8000000000000012</c:v>
                </c:pt>
                <c:pt idx="59">
                  <c:v>2.9000000000000012</c:v>
                </c:pt>
                <c:pt idx="60">
                  <c:v>3.0000000000000013</c:v>
                </c:pt>
              </c:numCache>
            </c:numRef>
          </c:cat>
          <c:val>
            <c:numRef>
              <c:f>'[2019-09-11 - Normal Density Function.xlsx]Sheet1'!$B$2:$B$62</c:f>
              <c:numCache>
                <c:formatCode>General</c:formatCode>
                <c:ptCount val="61"/>
                <c:pt idx="0">
                  <c:v>4.4318484119380075E-3</c:v>
                </c:pt>
                <c:pt idx="1">
                  <c:v>5.9525324197758538E-3</c:v>
                </c:pt>
                <c:pt idx="2">
                  <c:v>7.9154515829799686E-3</c:v>
                </c:pt>
                <c:pt idx="3">
                  <c:v>1.0420934814422605E-2</c:v>
                </c:pt>
                <c:pt idx="4">
                  <c:v>1.3582969233685634E-2</c:v>
                </c:pt>
                <c:pt idx="5">
                  <c:v>1.7528300493568554E-2</c:v>
                </c:pt>
                <c:pt idx="6">
                  <c:v>2.2394530294842931E-2</c:v>
                </c:pt>
                <c:pt idx="7">
                  <c:v>2.832703774160121E-2</c:v>
                </c:pt>
                <c:pt idx="8">
                  <c:v>3.5474592846231487E-2</c:v>
                </c:pt>
                <c:pt idx="9">
                  <c:v>4.3983595980427267E-2</c:v>
                </c:pt>
                <c:pt idx="10">
                  <c:v>5.3990966513188146E-2</c:v>
                </c:pt>
                <c:pt idx="11">
                  <c:v>6.561581477467672E-2</c:v>
                </c:pt>
                <c:pt idx="12">
                  <c:v>7.8950158300894302E-2</c:v>
                </c:pt>
                <c:pt idx="13">
                  <c:v>9.4049077376887114E-2</c:v>
                </c:pt>
                <c:pt idx="14">
                  <c:v>0.11092083467945579</c:v>
                </c:pt>
                <c:pt idx="15">
                  <c:v>0.12951759566589199</c:v>
                </c:pt>
                <c:pt idx="16">
                  <c:v>0.14972746563574515</c:v>
                </c:pt>
                <c:pt idx="17">
                  <c:v>0.17136859204780769</c:v>
                </c:pt>
                <c:pt idx="18">
                  <c:v>0.19418605498321331</c:v>
                </c:pt>
                <c:pt idx="19">
                  <c:v>0.21785217703255097</c:v>
                </c:pt>
                <c:pt idx="20">
                  <c:v>0.24197072451914375</c:v>
                </c:pt>
                <c:pt idx="21">
                  <c:v>0.26608524989875521</c:v>
                </c:pt>
                <c:pt idx="22">
                  <c:v>0.28969155276148312</c:v>
                </c:pt>
                <c:pt idx="23">
                  <c:v>0.3122539333667616</c:v>
                </c:pt>
                <c:pt idx="24">
                  <c:v>0.33322460289179995</c:v>
                </c:pt>
                <c:pt idx="25">
                  <c:v>0.3520653267642998</c:v>
                </c:pt>
                <c:pt idx="26">
                  <c:v>0.36827014030332356</c:v>
                </c:pt>
                <c:pt idx="27">
                  <c:v>0.38138781546052425</c:v>
                </c:pt>
                <c:pt idx="28">
                  <c:v>0.39104269397545599</c:v>
                </c:pt>
                <c:pt idx="29">
                  <c:v>0.39695254747701186</c:v>
                </c:pt>
                <c:pt idx="30">
                  <c:v>0.3989422804014327</c:v>
                </c:pt>
                <c:pt idx="31">
                  <c:v>0.39695254747701181</c:v>
                </c:pt>
                <c:pt idx="32">
                  <c:v>0.39104269397545588</c:v>
                </c:pt>
                <c:pt idx="33">
                  <c:v>0.38138781546052408</c:v>
                </c:pt>
                <c:pt idx="34">
                  <c:v>0.36827014030332333</c:v>
                </c:pt>
                <c:pt idx="35">
                  <c:v>0.35206532676429952</c:v>
                </c:pt>
                <c:pt idx="36">
                  <c:v>0.33322460289179967</c:v>
                </c:pt>
                <c:pt idx="37">
                  <c:v>0.31225393336676127</c:v>
                </c:pt>
                <c:pt idx="38">
                  <c:v>0.28969155276148278</c:v>
                </c:pt>
                <c:pt idx="39">
                  <c:v>0.26608524989875487</c:v>
                </c:pt>
                <c:pt idx="40">
                  <c:v>0.24197072451914342</c:v>
                </c:pt>
                <c:pt idx="41">
                  <c:v>0.21785217703255058</c:v>
                </c:pt>
                <c:pt idx="42">
                  <c:v>0.19418605498321295</c:v>
                </c:pt>
                <c:pt idx="43">
                  <c:v>0.17136859204780736</c:v>
                </c:pt>
                <c:pt idx="44">
                  <c:v>0.14972746563574482</c:v>
                </c:pt>
                <c:pt idx="45">
                  <c:v>0.12951759566589166</c:v>
                </c:pt>
                <c:pt idx="46">
                  <c:v>0.11092083467945553</c:v>
                </c:pt>
                <c:pt idx="47">
                  <c:v>9.4049077376886864E-2</c:v>
                </c:pt>
                <c:pt idx="48">
                  <c:v>7.8950158300894094E-2</c:v>
                </c:pt>
                <c:pt idx="49">
                  <c:v>6.5615814774676526E-2</c:v>
                </c:pt>
                <c:pt idx="50">
                  <c:v>5.3990966513188007E-2</c:v>
                </c:pt>
                <c:pt idx="51">
                  <c:v>4.3983595980427156E-2</c:v>
                </c:pt>
                <c:pt idx="52">
                  <c:v>3.547459284623139E-2</c:v>
                </c:pt>
                <c:pt idx="53">
                  <c:v>2.832703774160112E-2</c:v>
                </c:pt>
                <c:pt idx="54">
                  <c:v>2.2394530294842851E-2</c:v>
                </c:pt>
                <c:pt idx="55">
                  <c:v>1.7528300493568502E-2</c:v>
                </c:pt>
                <c:pt idx="56">
                  <c:v>1.3582969233685583E-2</c:v>
                </c:pt>
                <c:pt idx="57">
                  <c:v>1.0420934814422567E-2</c:v>
                </c:pt>
                <c:pt idx="58">
                  <c:v>7.9154515829799391E-3</c:v>
                </c:pt>
                <c:pt idx="59">
                  <c:v>5.9525324197758321E-3</c:v>
                </c:pt>
                <c:pt idx="60">
                  <c:v>4.431848411937991E-3</c:v>
                </c:pt>
              </c:numCache>
            </c:numRef>
          </c:val>
          <c:smooth val="0"/>
          <c:extLst>
            <c:ext xmlns:c16="http://schemas.microsoft.com/office/drawing/2014/chart" uri="{C3380CC4-5D6E-409C-BE32-E72D297353CC}">
              <c16:uniqueId val="{00000000-C018-4BBF-92D4-664B9E5D4537}"/>
            </c:ext>
          </c:extLst>
        </c:ser>
        <c:dLbls>
          <c:showLegendKey val="0"/>
          <c:showVal val="0"/>
          <c:showCatName val="0"/>
          <c:showSerName val="0"/>
          <c:showPercent val="0"/>
          <c:showBubbleSize val="0"/>
        </c:dLbls>
        <c:smooth val="0"/>
        <c:axId val="686108720"/>
        <c:axId val="686109704"/>
      </c:lineChart>
      <c:catAx>
        <c:axId val="686108720"/>
        <c:scaling>
          <c:orientation val="minMax"/>
        </c:scaling>
        <c:delete val="1"/>
        <c:axPos val="b"/>
        <c:numFmt formatCode="General" sourceLinked="1"/>
        <c:majorTickMark val="out"/>
        <c:minorTickMark val="none"/>
        <c:tickLblPos val="nextTo"/>
        <c:crossAx val="686109704"/>
        <c:crosses val="autoZero"/>
        <c:auto val="1"/>
        <c:lblAlgn val="ctr"/>
        <c:lblOffset val="100"/>
        <c:noMultiLvlLbl val="0"/>
      </c:catAx>
      <c:valAx>
        <c:axId val="686109704"/>
        <c:scaling>
          <c:orientation val="minMax"/>
        </c:scaling>
        <c:delete val="1"/>
        <c:axPos val="l"/>
        <c:numFmt formatCode="General" sourceLinked="1"/>
        <c:majorTickMark val="out"/>
        <c:minorTickMark val="none"/>
        <c:tickLblPos val="nextTo"/>
        <c:crossAx val="6861087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383962540239981E-2"/>
          <c:y val="3.5555555555555556E-2"/>
          <c:w val="0.93561603745976007"/>
          <c:h val="0.90222222222222226"/>
        </c:manualLayout>
      </c:layout>
      <c:lineChart>
        <c:grouping val="standard"/>
        <c:varyColors val="0"/>
        <c:ser>
          <c:idx val="0"/>
          <c:order val="0"/>
          <c:tx>
            <c:strRef>
              <c:f>'[2019-09-11 - Gamma Density Function.xlsx]Sheet1'!$B$1</c:f>
              <c:strCache>
                <c:ptCount val="1"/>
                <c:pt idx="0">
                  <c:v>Gamma Density</c:v>
                </c:pt>
              </c:strCache>
            </c:strRef>
          </c:tx>
          <c:spPr>
            <a:ln w="28575" cap="rnd">
              <a:solidFill>
                <a:schemeClr val="tx1"/>
              </a:solidFill>
              <a:round/>
            </a:ln>
            <a:effectLst/>
          </c:spPr>
          <c:marker>
            <c:symbol val="none"/>
          </c:marker>
          <c:cat>
            <c:numRef>
              <c:f>'[2019-09-11 - Gamma Density Function.xlsx]Sheet1'!$A$2:$A$54</c:f>
              <c:numCache>
                <c:formatCode>General</c:formatCode>
                <c:ptCount val="53"/>
                <c:pt idx="0">
                  <c:v>0.01</c:v>
                </c:pt>
                <c:pt idx="1">
                  <c:v>0.11</c:v>
                </c:pt>
                <c:pt idx="2">
                  <c:v>0.21000000000000002</c:v>
                </c:pt>
                <c:pt idx="3">
                  <c:v>0.31000000000000005</c:v>
                </c:pt>
                <c:pt idx="4">
                  <c:v>0.41000000000000003</c:v>
                </c:pt>
                <c:pt idx="5">
                  <c:v>0.51</c:v>
                </c:pt>
                <c:pt idx="6">
                  <c:v>0.61</c:v>
                </c:pt>
                <c:pt idx="7">
                  <c:v>0.71</c:v>
                </c:pt>
                <c:pt idx="8">
                  <c:v>0.80999999999999994</c:v>
                </c:pt>
                <c:pt idx="9">
                  <c:v>0.90999999999999992</c:v>
                </c:pt>
                <c:pt idx="10">
                  <c:v>1.01</c:v>
                </c:pt>
                <c:pt idx="11">
                  <c:v>1.1100000000000001</c:v>
                </c:pt>
                <c:pt idx="12">
                  <c:v>1.2100000000000002</c:v>
                </c:pt>
                <c:pt idx="13">
                  <c:v>1.3100000000000003</c:v>
                </c:pt>
                <c:pt idx="14">
                  <c:v>1.4100000000000004</c:v>
                </c:pt>
                <c:pt idx="15">
                  <c:v>1.5100000000000005</c:v>
                </c:pt>
                <c:pt idx="16">
                  <c:v>1.6100000000000005</c:v>
                </c:pt>
                <c:pt idx="17">
                  <c:v>1.7100000000000006</c:v>
                </c:pt>
                <c:pt idx="18">
                  <c:v>1.8100000000000007</c:v>
                </c:pt>
                <c:pt idx="19">
                  <c:v>1.9100000000000008</c:v>
                </c:pt>
                <c:pt idx="20">
                  <c:v>2.0100000000000007</c:v>
                </c:pt>
                <c:pt idx="21">
                  <c:v>2.1100000000000008</c:v>
                </c:pt>
                <c:pt idx="22">
                  <c:v>2.2100000000000009</c:v>
                </c:pt>
                <c:pt idx="23">
                  <c:v>2.3100000000000009</c:v>
                </c:pt>
                <c:pt idx="24">
                  <c:v>2.410000000000001</c:v>
                </c:pt>
                <c:pt idx="25">
                  <c:v>2.5100000000000011</c:v>
                </c:pt>
                <c:pt idx="26">
                  <c:v>2.6100000000000012</c:v>
                </c:pt>
                <c:pt idx="27">
                  <c:v>2.7100000000000013</c:v>
                </c:pt>
                <c:pt idx="28">
                  <c:v>2.8100000000000014</c:v>
                </c:pt>
                <c:pt idx="29">
                  <c:v>2.9100000000000015</c:v>
                </c:pt>
                <c:pt idx="30">
                  <c:v>3.0100000000000016</c:v>
                </c:pt>
                <c:pt idx="31">
                  <c:v>3.1100000000000017</c:v>
                </c:pt>
                <c:pt idx="32">
                  <c:v>3.2100000000000017</c:v>
                </c:pt>
                <c:pt idx="33">
                  <c:v>3.3100000000000018</c:v>
                </c:pt>
                <c:pt idx="34">
                  <c:v>3.4100000000000019</c:v>
                </c:pt>
                <c:pt idx="35">
                  <c:v>3.510000000000002</c:v>
                </c:pt>
                <c:pt idx="36">
                  <c:v>3.6100000000000021</c:v>
                </c:pt>
                <c:pt idx="37">
                  <c:v>3.7100000000000022</c:v>
                </c:pt>
                <c:pt idx="38">
                  <c:v>3.8100000000000023</c:v>
                </c:pt>
                <c:pt idx="39">
                  <c:v>3.9100000000000024</c:v>
                </c:pt>
                <c:pt idx="40">
                  <c:v>4.0100000000000025</c:v>
                </c:pt>
                <c:pt idx="41">
                  <c:v>4.1100000000000021</c:v>
                </c:pt>
                <c:pt idx="42">
                  <c:v>4.2100000000000017</c:v>
                </c:pt>
                <c:pt idx="43">
                  <c:v>4.3100000000000014</c:v>
                </c:pt>
                <c:pt idx="44">
                  <c:v>4.410000000000001</c:v>
                </c:pt>
                <c:pt idx="45">
                  <c:v>4.5100000000000007</c:v>
                </c:pt>
                <c:pt idx="46">
                  <c:v>4.6100000000000003</c:v>
                </c:pt>
                <c:pt idx="47">
                  <c:v>4.71</c:v>
                </c:pt>
                <c:pt idx="48">
                  <c:v>4.8099999999999996</c:v>
                </c:pt>
                <c:pt idx="49">
                  <c:v>4.9099999999999993</c:v>
                </c:pt>
                <c:pt idx="50">
                  <c:v>5.0099999999999989</c:v>
                </c:pt>
                <c:pt idx="51">
                  <c:v>5.1099999999999985</c:v>
                </c:pt>
                <c:pt idx="52">
                  <c:v>5.2099999999999982</c:v>
                </c:pt>
              </c:numCache>
            </c:numRef>
          </c:cat>
          <c:val>
            <c:numRef>
              <c:f>'[2019-09-11 - Gamma Density Function.xlsx]Sheet1'!$B$2:$B$54</c:f>
              <c:numCache>
                <c:formatCode>General</c:formatCode>
                <c:ptCount val="53"/>
                <c:pt idx="0">
                  <c:v>2.7065920785669419E-6</c:v>
                </c:pt>
                <c:pt idx="1">
                  <c:v>3.4211240733652091E-3</c:v>
                </c:pt>
                <c:pt idx="2">
                  <c:v>2.2287219538172847E-2</c:v>
                </c:pt>
                <c:pt idx="3">
                  <c:v>6.6288507344580125E-2</c:v>
                </c:pt>
                <c:pt idx="4">
                  <c:v>0.14020933797015278</c:v>
                </c:pt>
                <c:pt idx="5">
                  <c:v>0.24422559175442365</c:v>
                </c:pt>
                <c:pt idx="6">
                  <c:v>0.3747109017230546</c:v>
                </c:pt>
                <c:pt idx="7">
                  <c:v>0.5252986770394803</c:v>
                </c:pt>
                <c:pt idx="8">
                  <c:v>0.68800037426352312</c:v>
                </c:pt>
                <c:pt idx="9">
                  <c:v>0.85423928898554446</c:v>
                </c:pt>
                <c:pt idx="10">
                  <c:v>1.0157131429272386</c:v>
                </c:pt>
                <c:pt idx="11">
                  <c:v>1.1650437788578147</c:v>
                </c:pt>
                <c:pt idx="12">
                  <c:v>1.2962067108472577</c:v>
                </c:pt>
                <c:pt idx="13">
                  <c:v>1.4047572034216513</c:v>
                </c:pt>
                <c:pt idx="14">
                  <c:v>1.4878841313598412</c:v>
                </c:pt>
                <c:pt idx="15">
                  <c:v>1.5443298110546686</c:v>
                </c:pt>
                <c:pt idx="16">
                  <c:v>1.5742151716495334</c:v>
                </c:pt>
                <c:pt idx="17">
                  <c:v>1.5788068418264896</c:v>
                </c:pt>
                <c:pt idx="18">
                  <c:v>1.5602575244940684</c:v>
                </c:pt>
                <c:pt idx="19">
                  <c:v>1.5213446713142305</c:v>
                </c:pt>
                <c:pt idx="20">
                  <c:v>1.4652258893051739</c:v>
                </c:pt>
                <c:pt idx="21">
                  <c:v>1.3952233552309588</c:v>
                </c:pt>
                <c:pt idx="22">
                  <c:v>1.3146441709182304</c:v>
                </c:pt>
                <c:pt idx="23">
                  <c:v>1.2266392544265838</c:v>
                </c:pt>
                <c:pt idx="24">
                  <c:v>1.1341000699342085</c:v>
                </c:pt>
                <c:pt idx="25">
                  <c:v>1.0395901935091392</c:v>
                </c:pt>
                <c:pt idx="26">
                  <c:v>0.94530727089682398</c:v>
                </c:pt>
                <c:pt idx="27">
                  <c:v>0.85307019462743738</c:v>
                </c:pt>
                <c:pt idx="28">
                  <c:v>0.76432615099676704</c:v>
                </c:pt>
                <c:pt idx="29">
                  <c:v>0.68017241067125267</c:v>
                </c:pt>
                <c:pt idx="30">
                  <c:v>0.60138822528734415</c:v>
                </c:pt>
                <c:pt idx="31">
                  <c:v>0.52847283438380732</c:v>
                </c:pt>
                <c:pt idx="32">
                  <c:v>0.46168629404769673</c:v>
                </c:pt>
                <c:pt idx="33">
                  <c:v>0.40109054526637666</c:v>
                </c:pt>
                <c:pt idx="34">
                  <c:v>0.3465888009415089</c:v>
                </c:pt>
                <c:pt idx="35">
                  <c:v>0.29796191767465924</c:v>
                </c:pt>
                <c:pt idx="36">
                  <c:v>0.25490091721708502</c:v>
                </c:pt>
                <c:pt idx="37">
                  <c:v>0.2170352286002121</c:v>
                </c:pt>
                <c:pt idx="38">
                  <c:v>0.18395653842964285</c:v>
                </c:pt>
                <c:pt idx="39">
                  <c:v>0.15523837139834634</c:v>
                </c:pt>
                <c:pt idx="40">
                  <c:v>0.13045168624640519</c:v>
                </c:pt>
                <c:pt idx="41">
                  <c:v>0.10917687582878961</c:v>
                </c:pt>
                <c:pt idx="42">
                  <c:v>9.1012615356081461E-2</c:v>
                </c:pt>
                <c:pt idx="43">
                  <c:v>7.5582021235017741E-2</c:v>
                </c:pt>
                <c:pt idx="44">
                  <c:v>6.2536574063265016E-2</c:v>
                </c:pt>
                <c:pt idx="45">
                  <c:v>5.1558231616474277E-2</c:v>
                </c:pt>
                <c:pt idx="46">
                  <c:v>4.2360118013684042E-2</c:v>
                </c:pt>
                <c:pt idx="47">
                  <c:v>3.4686129136709022E-2</c:v>
                </c:pt>
                <c:pt idx="48">
                  <c:v>2.8309745981663272E-2</c:v>
                </c:pt>
                <c:pt idx="49">
                  <c:v>2.3032299968264256E-2</c:v>
                </c:pt>
                <c:pt idx="50">
                  <c:v>1.8680889400586199E-2</c:v>
                </c:pt>
                <c:pt idx="51">
                  <c:v>1.5106105562493515E-2</c:v>
                </c:pt>
                <c:pt idx="52">
                  <c:v>1.2179691038256953E-2</c:v>
                </c:pt>
              </c:numCache>
            </c:numRef>
          </c:val>
          <c:smooth val="0"/>
          <c:extLst>
            <c:ext xmlns:c16="http://schemas.microsoft.com/office/drawing/2014/chart" uri="{C3380CC4-5D6E-409C-BE32-E72D297353CC}">
              <c16:uniqueId val="{00000000-70FE-43E1-AAFF-977C3636E27A}"/>
            </c:ext>
          </c:extLst>
        </c:ser>
        <c:dLbls>
          <c:showLegendKey val="0"/>
          <c:showVal val="0"/>
          <c:showCatName val="0"/>
          <c:showSerName val="0"/>
          <c:showPercent val="0"/>
          <c:showBubbleSize val="0"/>
        </c:dLbls>
        <c:smooth val="0"/>
        <c:axId val="686108720"/>
        <c:axId val="686109704"/>
      </c:lineChart>
      <c:catAx>
        <c:axId val="686108720"/>
        <c:scaling>
          <c:orientation val="minMax"/>
        </c:scaling>
        <c:delete val="1"/>
        <c:axPos val="b"/>
        <c:numFmt formatCode="General" sourceLinked="1"/>
        <c:majorTickMark val="out"/>
        <c:minorTickMark val="none"/>
        <c:tickLblPos val="nextTo"/>
        <c:crossAx val="686109704"/>
        <c:crosses val="autoZero"/>
        <c:auto val="1"/>
        <c:lblAlgn val="ctr"/>
        <c:lblOffset val="100"/>
        <c:noMultiLvlLbl val="0"/>
      </c:catAx>
      <c:valAx>
        <c:axId val="686109704"/>
        <c:scaling>
          <c:orientation val="minMax"/>
        </c:scaling>
        <c:delete val="1"/>
        <c:axPos val="l"/>
        <c:numFmt formatCode="General" sourceLinked="1"/>
        <c:majorTickMark val="out"/>
        <c:minorTickMark val="none"/>
        <c:tickLblPos val="nextTo"/>
        <c:crossAx val="68610872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741066020593577E-2"/>
          <c:y val="0.3826222222222222"/>
          <c:w val="0.87820765192812433"/>
          <c:h val="0.51427436570428686"/>
        </c:manualLayout>
      </c:layout>
      <c:lineChart>
        <c:grouping val="standard"/>
        <c:varyColors val="0"/>
        <c:ser>
          <c:idx val="0"/>
          <c:order val="0"/>
          <c:tx>
            <c:strRef>
              <c:f>'[2019-09-11 - Normal Density Function.xlsx]Sheet1'!$B$1</c:f>
              <c:strCache>
                <c:ptCount val="1"/>
                <c:pt idx="0">
                  <c:v>Normal Density</c:v>
                </c:pt>
              </c:strCache>
            </c:strRef>
          </c:tx>
          <c:spPr>
            <a:ln w="28575" cap="rnd">
              <a:solidFill>
                <a:srgbClr val="00B050"/>
              </a:solidFill>
              <a:round/>
            </a:ln>
            <a:effectLst/>
          </c:spPr>
          <c:marker>
            <c:symbol val="none"/>
          </c:marker>
          <c:cat>
            <c:numRef>
              <c:f>'[2019-09-11 - Normal Density Function.xlsx]Sheet1'!$A$2:$A$62</c:f>
              <c:numCache>
                <c:formatCode>General</c:formatCode>
                <c:ptCount val="61"/>
                <c:pt idx="0">
                  <c:v>-3</c:v>
                </c:pt>
                <c:pt idx="1">
                  <c:v>-2.9</c:v>
                </c:pt>
                <c:pt idx="2">
                  <c:v>-2.8</c:v>
                </c:pt>
                <c:pt idx="3">
                  <c:v>-2.6999999999999997</c:v>
                </c:pt>
                <c:pt idx="4">
                  <c:v>-2.5999999999999996</c:v>
                </c:pt>
                <c:pt idx="5">
                  <c:v>-2.4999999999999996</c:v>
                </c:pt>
                <c:pt idx="6">
                  <c:v>-2.3999999999999995</c:v>
                </c:pt>
                <c:pt idx="7">
                  <c:v>-2.2999999999999994</c:v>
                </c:pt>
                <c:pt idx="8">
                  <c:v>-2.1999999999999993</c:v>
                </c:pt>
                <c:pt idx="9">
                  <c:v>-2.0999999999999992</c:v>
                </c:pt>
                <c:pt idx="10">
                  <c:v>-1.9999999999999991</c:v>
                </c:pt>
                <c:pt idx="11">
                  <c:v>-1.899999999999999</c:v>
                </c:pt>
                <c:pt idx="12">
                  <c:v>-1.7999999999999989</c:v>
                </c:pt>
                <c:pt idx="13">
                  <c:v>-1.6999999999999988</c:v>
                </c:pt>
                <c:pt idx="14">
                  <c:v>-1.5999999999999988</c:v>
                </c:pt>
                <c:pt idx="15">
                  <c:v>-1.4999999999999987</c:v>
                </c:pt>
                <c:pt idx="16">
                  <c:v>-1.3999999999999986</c:v>
                </c:pt>
                <c:pt idx="17">
                  <c:v>-1.2999999999999985</c:v>
                </c:pt>
                <c:pt idx="18">
                  <c:v>-1.1999999999999984</c:v>
                </c:pt>
                <c:pt idx="19">
                  <c:v>-1.0999999999999983</c:v>
                </c:pt>
                <c:pt idx="20">
                  <c:v>-0.99999999999999833</c:v>
                </c:pt>
                <c:pt idx="21">
                  <c:v>-0.89999999999999836</c:v>
                </c:pt>
                <c:pt idx="22">
                  <c:v>-0.79999999999999838</c:v>
                </c:pt>
                <c:pt idx="23">
                  <c:v>-0.6999999999999984</c:v>
                </c:pt>
                <c:pt idx="24">
                  <c:v>-0.59999999999999842</c:v>
                </c:pt>
                <c:pt idx="25">
                  <c:v>-0.49999999999999845</c:v>
                </c:pt>
                <c:pt idx="26">
                  <c:v>-0.39999999999999847</c:v>
                </c:pt>
                <c:pt idx="27">
                  <c:v>-0.29999999999999849</c:v>
                </c:pt>
                <c:pt idx="28">
                  <c:v>-0.19999999999999848</c:v>
                </c:pt>
                <c:pt idx="29">
                  <c:v>-9.9999999999998479E-2</c:v>
                </c:pt>
                <c:pt idx="30">
                  <c:v>0</c:v>
                </c:pt>
                <c:pt idx="31">
                  <c:v>0.1</c:v>
                </c:pt>
                <c:pt idx="32">
                  <c:v>0.2</c:v>
                </c:pt>
                <c:pt idx="33">
                  <c:v>0.30000000000000004</c:v>
                </c:pt>
                <c:pt idx="34">
                  <c:v>0.4</c:v>
                </c:pt>
                <c:pt idx="35">
                  <c:v>0.5</c:v>
                </c:pt>
                <c:pt idx="36">
                  <c:v>0.6</c:v>
                </c:pt>
                <c:pt idx="37">
                  <c:v>0.7</c:v>
                </c:pt>
                <c:pt idx="38">
                  <c:v>0.79999999999999993</c:v>
                </c:pt>
                <c:pt idx="39">
                  <c:v>0.89999999999999991</c:v>
                </c:pt>
                <c:pt idx="40">
                  <c:v>0.99999999999999989</c:v>
                </c:pt>
                <c:pt idx="41">
                  <c:v>1.0999999999999999</c:v>
                </c:pt>
                <c:pt idx="42">
                  <c:v>1.2</c:v>
                </c:pt>
                <c:pt idx="43">
                  <c:v>1.3</c:v>
                </c:pt>
                <c:pt idx="44">
                  <c:v>1.4000000000000001</c:v>
                </c:pt>
                <c:pt idx="45">
                  <c:v>1.5000000000000002</c:v>
                </c:pt>
                <c:pt idx="46">
                  <c:v>1.6000000000000003</c:v>
                </c:pt>
                <c:pt idx="47">
                  <c:v>1.7000000000000004</c:v>
                </c:pt>
                <c:pt idx="48">
                  <c:v>1.8000000000000005</c:v>
                </c:pt>
                <c:pt idx="49">
                  <c:v>1.9000000000000006</c:v>
                </c:pt>
                <c:pt idx="50">
                  <c:v>2.0000000000000004</c:v>
                </c:pt>
                <c:pt idx="51">
                  <c:v>2.1000000000000005</c:v>
                </c:pt>
                <c:pt idx="52">
                  <c:v>2.2000000000000006</c:v>
                </c:pt>
                <c:pt idx="53">
                  <c:v>2.3000000000000007</c:v>
                </c:pt>
                <c:pt idx="54">
                  <c:v>2.4000000000000008</c:v>
                </c:pt>
                <c:pt idx="55">
                  <c:v>2.5000000000000009</c:v>
                </c:pt>
                <c:pt idx="56">
                  <c:v>2.600000000000001</c:v>
                </c:pt>
                <c:pt idx="57">
                  <c:v>2.7000000000000011</c:v>
                </c:pt>
                <c:pt idx="58">
                  <c:v>2.8000000000000012</c:v>
                </c:pt>
                <c:pt idx="59">
                  <c:v>2.9000000000000012</c:v>
                </c:pt>
                <c:pt idx="60">
                  <c:v>3.0000000000000013</c:v>
                </c:pt>
              </c:numCache>
            </c:numRef>
          </c:cat>
          <c:val>
            <c:numRef>
              <c:f>'[2019-09-11 - Normal Density Function.xlsx]Sheet1'!$B$2:$B$62</c:f>
              <c:numCache>
                <c:formatCode>General</c:formatCode>
                <c:ptCount val="61"/>
                <c:pt idx="0">
                  <c:v>4.4318484119380075E-3</c:v>
                </c:pt>
                <c:pt idx="1">
                  <c:v>5.9525324197758538E-3</c:v>
                </c:pt>
                <c:pt idx="2">
                  <c:v>7.9154515829799686E-3</c:v>
                </c:pt>
                <c:pt idx="3">
                  <c:v>1.0420934814422605E-2</c:v>
                </c:pt>
                <c:pt idx="4">
                  <c:v>1.3582969233685634E-2</c:v>
                </c:pt>
                <c:pt idx="5">
                  <c:v>1.7528300493568554E-2</c:v>
                </c:pt>
                <c:pt idx="6">
                  <c:v>2.2394530294842931E-2</c:v>
                </c:pt>
                <c:pt idx="7">
                  <c:v>2.832703774160121E-2</c:v>
                </c:pt>
                <c:pt idx="8">
                  <c:v>3.5474592846231487E-2</c:v>
                </c:pt>
                <c:pt idx="9">
                  <c:v>4.3983595980427267E-2</c:v>
                </c:pt>
                <c:pt idx="10">
                  <c:v>5.3990966513188146E-2</c:v>
                </c:pt>
                <c:pt idx="11">
                  <c:v>6.561581477467672E-2</c:v>
                </c:pt>
                <c:pt idx="12">
                  <c:v>7.8950158300894302E-2</c:v>
                </c:pt>
                <c:pt idx="13">
                  <c:v>9.4049077376887114E-2</c:v>
                </c:pt>
                <c:pt idx="14">
                  <c:v>0.11092083467945579</c:v>
                </c:pt>
                <c:pt idx="15">
                  <c:v>0.12951759566589199</c:v>
                </c:pt>
                <c:pt idx="16">
                  <c:v>0.14972746563574515</c:v>
                </c:pt>
                <c:pt idx="17">
                  <c:v>0.17136859204780769</c:v>
                </c:pt>
                <c:pt idx="18">
                  <c:v>0.19418605498321331</c:v>
                </c:pt>
                <c:pt idx="19">
                  <c:v>0.21785217703255097</c:v>
                </c:pt>
                <c:pt idx="20">
                  <c:v>0.24197072451914375</c:v>
                </c:pt>
                <c:pt idx="21">
                  <c:v>0.26608524989875521</c:v>
                </c:pt>
                <c:pt idx="22">
                  <c:v>0.28969155276148312</c:v>
                </c:pt>
                <c:pt idx="23">
                  <c:v>0.3122539333667616</c:v>
                </c:pt>
                <c:pt idx="24">
                  <c:v>0.33322460289179995</c:v>
                </c:pt>
                <c:pt idx="25">
                  <c:v>0.3520653267642998</c:v>
                </c:pt>
                <c:pt idx="26">
                  <c:v>0.36827014030332356</c:v>
                </c:pt>
                <c:pt idx="27">
                  <c:v>0.38138781546052425</c:v>
                </c:pt>
                <c:pt idx="28">
                  <c:v>0.39104269397545599</c:v>
                </c:pt>
                <c:pt idx="29">
                  <c:v>0.39695254747701186</c:v>
                </c:pt>
                <c:pt idx="30">
                  <c:v>0.3989422804014327</c:v>
                </c:pt>
                <c:pt idx="31">
                  <c:v>0.39695254747701181</c:v>
                </c:pt>
                <c:pt idx="32">
                  <c:v>0.39104269397545588</c:v>
                </c:pt>
                <c:pt idx="33">
                  <c:v>0.38138781546052408</c:v>
                </c:pt>
                <c:pt idx="34">
                  <c:v>0.36827014030332333</c:v>
                </c:pt>
                <c:pt idx="35">
                  <c:v>0.35206532676429952</c:v>
                </c:pt>
                <c:pt idx="36">
                  <c:v>0.33322460289179967</c:v>
                </c:pt>
                <c:pt idx="37">
                  <c:v>0.31225393336676127</c:v>
                </c:pt>
                <c:pt idx="38">
                  <c:v>0.28969155276148278</c:v>
                </c:pt>
                <c:pt idx="39">
                  <c:v>0.26608524989875487</c:v>
                </c:pt>
                <c:pt idx="40">
                  <c:v>0.24197072451914342</c:v>
                </c:pt>
                <c:pt idx="41">
                  <c:v>0.21785217703255058</c:v>
                </c:pt>
                <c:pt idx="42">
                  <c:v>0.19418605498321295</c:v>
                </c:pt>
                <c:pt idx="43">
                  <c:v>0.17136859204780736</c:v>
                </c:pt>
                <c:pt idx="44">
                  <c:v>0.14972746563574482</c:v>
                </c:pt>
                <c:pt idx="45">
                  <c:v>0.12951759566589166</c:v>
                </c:pt>
                <c:pt idx="46">
                  <c:v>0.11092083467945553</c:v>
                </c:pt>
                <c:pt idx="47">
                  <c:v>9.4049077376886864E-2</c:v>
                </c:pt>
                <c:pt idx="48">
                  <c:v>7.8950158300894094E-2</c:v>
                </c:pt>
                <c:pt idx="49">
                  <c:v>6.5615814774676526E-2</c:v>
                </c:pt>
                <c:pt idx="50">
                  <c:v>5.3990966513188007E-2</c:v>
                </c:pt>
                <c:pt idx="51">
                  <c:v>4.3983595980427156E-2</c:v>
                </c:pt>
                <c:pt idx="52">
                  <c:v>3.547459284623139E-2</c:v>
                </c:pt>
                <c:pt idx="53">
                  <c:v>2.832703774160112E-2</c:v>
                </c:pt>
                <c:pt idx="54">
                  <c:v>2.2394530294842851E-2</c:v>
                </c:pt>
                <c:pt idx="55">
                  <c:v>1.7528300493568502E-2</c:v>
                </c:pt>
                <c:pt idx="56">
                  <c:v>1.3582969233685583E-2</c:v>
                </c:pt>
                <c:pt idx="57">
                  <c:v>1.0420934814422567E-2</c:v>
                </c:pt>
                <c:pt idx="58">
                  <c:v>7.9154515829799391E-3</c:v>
                </c:pt>
                <c:pt idx="59">
                  <c:v>5.9525324197758321E-3</c:v>
                </c:pt>
                <c:pt idx="60">
                  <c:v>4.431848411937991E-3</c:v>
                </c:pt>
              </c:numCache>
            </c:numRef>
          </c:val>
          <c:smooth val="0"/>
          <c:extLst>
            <c:ext xmlns:c16="http://schemas.microsoft.com/office/drawing/2014/chart" uri="{C3380CC4-5D6E-409C-BE32-E72D297353CC}">
              <c16:uniqueId val="{00000000-C018-4BBF-92D4-664B9E5D4537}"/>
            </c:ext>
          </c:extLst>
        </c:ser>
        <c:dLbls>
          <c:showLegendKey val="0"/>
          <c:showVal val="0"/>
          <c:showCatName val="0"/>
          <c:showSerName val="0"/>
          <c:showPercent val="0"/>
          <c:showBubbleSize val="0"/>
        </c:dLbls>
        <c:smooth val="0"/>
        <c:axId val="686108720"/>
        <c:axId val="686109704"/>
      </c:lineChart>
      <c:catAx>
        <c:axId val="686108720"/>
        <c:scaling>
          <c:orientation val="minMax"/>
        </c:scaling>
        <c:delete val="1"/>
        <c:axPos val="b"/>
        <c:numFmt formatCode="General" sourceLinked="1"/>
        <c:majorTickMark val="out"/>
        <c:minorTickMark val="none"/>
        <c:tickLblPos val="nextTo"/>
        <c:crossAx val="686109704"/>
        <c:crosses val="autoZero"/>
        <c:auto val="1"/>
        <c:lblAlgn val="ctr"/>
        <c:lblOffset val="100"/>
        <c:noMultiLvlLbl val="0"/>
      </c:catAx>
      <c:valAx>
        <c:axId val="686109704"/>
        <c:scaling>
          <c:orientation val="minMax"/>
        </c:scaling>
        <c:delete val="1"/>
        <c:axPos val="l"/>
        <c:numFmt formatCode="General" sourceLinked="1"/>
        <c:majorTickMark val="out"/>
        <c:minorTickMark val="none"/>
        <c:tickLblPos val="nextTo"/>
        <c:crossAx val="68610872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4383962540239981E-2"/>
          <c:y val="3.5555555555555556E-2"/>
          <c:w val="0.93561603745976007"/>
          <c:h val="0.90222222222222226"/>
        </c:manualLayout>
      </c:layout>
      <c:lineChart>
        <c:grouping val="standard"/>
        <c:varyColors val="0"/>
        <c:ser>
          <c:idx val="0"/>
          <c:order val="0"/>
          <c:tx>
            <c:strRef>
              <c:f>'[2019-09-11 - Gamma Density Function.xlsx]Sheet1'!$B$1</c:f>
              <c:strCache>
                <c:ptCount val="1"/>
                <c:pt idx="0">
                  <c:v>Gamma Density</c:v>
                </c:pt>
              </c:strCache>
            </c:strRef>
          </c:tx>
          <c:spPr>
            <a:ln w="28575" cap="rnd">
              <a:solidFill>
                <a:schemeClr val="tx1"/>
              </a:solidFill>
              <a:round/>
            </a:ln>
            <a:effectLst/>
          </c:spPr>
          <c:marker>
            <c:symbol val="none"/>
          </c:marker>
          <c:cat>
            <c:numRef>
              <c:f>'[2019-09-11 - Gamma Density Function.xlsx]Sheet1'!$A$2:$A$54</c:f>
              <c:numCache>
                <c:formatCode>General</c:formatCode>
                <c:ptCount val="53"/>
                <c:pt idx="0">
                  <c:v>0.01</c:v>
                </c:pt>
                <c:pt idx="1">
                  <c:v>0.11</c:v>
                </c:pt>
                <c:pt idx="2">
                  <c:v>0.21000000000000002</c:v>
                </c:pt>
                <c:pt idx="3">
                  <c:v>0.31000000000000005</c:v>
                </c:pt>
                <c:pt idx="4">
                  <c:v>0.41000000000000003</c:v>
                </c:pt>
                <c:pt idx="5">
                  <c:v>0.51</c:v>
                </c:pt>
                <c:pt idx="6">
                  <c:v>0.61</c:v>
                </c:pt>
                <c:pt idx="7">
                  <c:v>0.71</c:v>
                </c:pt>
                <c:pt idx="8">
                  <c:v>0.80999999999999994</c:v>
                </c:pt>
                <c:pt idx="9">
                  <c:v>0.90999999999999992</c:v>
                </c:pt>
                <c:pt idx="10">
                  <c:v>1.01</c:v>
                </c:pt>
                <c:pt idx="11">
                  <c:v>1.1100000000000001</c:v>
                </c:pt>
                <c:pt idx="12">
                  <c:v>1.2100000000000002</c:v>
                </c:pt>
                <c:pt idx="13">
                  <c:v>1.3100000000000003</c:v>
                </c:pt>
                <c:pt idx="14">
                  <c:v>1.4100000000000004</c:v>
                </c:pt>
                <c:pt idx="15">
                  <c:v>1.5100000000000005</c:v>
                </c:pt>
                <c:pt idx="16">
                  <c:v>1.6100000000000005</c:v>
                </c:pt>
                <c:pt idx="17">
                  <c:v>1.7100000000000006</c:v>
                </c:pt>
                <c:pt idx="18">
                  <c:v>1.8100000000000007</c:v>
                </c:pt>
                <c:pt idx="19">
                  <c:v>1.9100000000000008</c:v>
                </c:pt>
                <c:pt idx="20">
                  <c:v>2.0100000000000007</c:v>
                </c:pt>
                <c:pt idx="21">
                  <c:v>2.1100000000000008</c:v>
                </c:pt>
                <c:pt idx="22">
                  <c:v>2.2100000000000009</c:v>
                </c:pt>
                <c:pt idx="23">
                  <c:v>2.3100000000000009</c:v>
                </c:pt>
                <c:pt idx="24">
                  <c:v>2.410000000000001</c:v>
                </c:pt>
                <c:pt idx="25">
                  <c:v>2.5100000000000011</c:v>
                </c:pt>
                <c:pt idx="26">
                  <c:v>2.6100000000000012</c:v>
                </c:pt>
                <c:pt idx="27">
                  <c:v>2.7100000000000013</c:v>
                </c:pt>
                <c:pt idx="28">
                  <c:v>2.8100000000000014</c:v>
                </c:pt>
                <c:pt idx="29">
                  <c:v>2.9100000000000015</c:v>
                </c:pt>
                <c:pt idx="30">
                  <c:v>3.0100000000000016</c:v>
                </c:pt>
                <c:pt idx="31">
                  <c:v>3.1100000000000017</c:v>
                </c:pt>
                <c:pt idx="32">
                  <c:v>3.2100000000000017</c:v>
                </c:pt>
                <c:pt idx="33">
                  <c:v>3.3100000000000018</c:v>
                </c:pt>
                <c:pt idx="34">
                  <c:v>3.4100000000000019</c:v>
                </c:pt>
                <c:pt idx="35">
                  <c:v>3.510000000000002</c:v>
                </c:pt>
                <c:pt idx="36">
                  <c:v>3.6100000000000021</c:v>
                </c:pt>
                <c:pt idx="37">
                  <c:v>3.7100000000000022</c:v>
                </c:pt>
                <c:pt idx="38">
                  <c:v>3.8100000000000023</c:v>
                </c:pt>
                <c:pt idx="39">
                  <c:v>3.9100000000000024</c:v>
                </c:pt>
                <c:pt idx="40">
                  <c:v>4.0100000000000025</c:v>
                </c:pt>
                <c:pt idx="41">
                  <c:v>4.1100000000000021</c:v>
                </c:pt>
                <c:pt idx="42">
                  <c:v>4.2100000000000017</c:v>
                </c:pt>
                <c:pt idx="43">
                  <c:v>4.3100000000000014</c:v>
                </c:pt>
                <c:pt idx="44">
                  <c:v>4.410000000000001</c:v>
                </c:pt>
                <c:pt idx="45">
                  <c:v>4.5100000000000007</c:v>
                </c:pt>
                <c:pt idx="46">
                  <c:v>4.6100000000000003</c:v>
                </c:pt>
                <c:pt idx="47">
                  <c:v>4.71</c:v>
                </c:pt>
                <c:pt idx="48">
                  <c:v>4.8099999999999996</c:v>
                </c:pt>
                <c:pt idx="49">
                  <c:v>4.9099999999999993</c:v>
                </c:pt>
                <c:pt idx="50">
                  <c:v>5.0099999999999989</c:v>
                </c:pt>
                <c:pt idx="51">
                  <c:v>5.1099999999999985</c:v>
                </c:pt>
                <c:pt idx="52">
                  <c:v>5.2099999999999982</c:v>
                </c:pt>
              </c:numCache>
            </c:numRef>
          </c:cat>
          <c:val>
            <c:numRef>
              <c:f>'[2019-09-11 - Gamma Density Function.xlsx]Sheet1'!$B$2:$B$54</c:f>
              <c:numCache>
                <c:formatCode>General</c:formatCode>
                <c:ptCount val="53"/>
                <c:pt idx="0">
                  <c:v>2.7065920785669419E-6</c:v>
                </c:pt>
                <c:pt idx="1">
                  <c:v>3.4211240733652091E-3</c:v>
                </c:pt>
                <c:pt idx="2">
                  <c:v>2.2287219538172847E-2</c:v>
                </c:pt>
                <c:pt idx="3">
                  <c:v>6.6288507344580125E-2</c:v>
                </c:pt>
                <c:pt idx="4">
                  <c:v>0.14020933797015278</c:v>
                </c:pt>
                <c:pt idx="5">
                  <c:v>0.24422559175442365</c:v>
                </c:pt>
                <c:pt idx="6">
                  <c:v>0.3747109017230546</c:v>
                </c:pt>
                <c:pt idx="7">
                  <c:v>0.5252986770394803</c:v>
                </c:pt>
                <c:pt idx="8">
                  <c:v>0.68800037426352312</c:v>
                </c:pt>
                <c:pt idx="9">
                  <c:v>0.85423928898554446</c:v>
                </c:pt>
                <c:pt idx="10">
                  <c:v>1.0157131429272386</c:v>
                </c:pt>
                <c:pt idx="11">
                  <c:v>1.1650437788578147</c:v>
                </c:pt>
                <c:pt idx="12">
                  <c:v>1.2962067108472577</c:v>
                </c:pt>
                <c:pt idx="13">
                  <c:v>1.4047572034216513</c:v>
                </c:pt>
                <c:pt idx="14">
                  <c:v>1.4878841313598412</c:v>
                </c:pt>
                <c:pt idx="15">
                  <c:v>1.5443298110546686</c:v>
                </c:pt>
                <c:pt idx="16">
                  <c:v>1.5742151716495334</c:v>
                </c:pt>
                <c:pt idx="17">
                  <c:v>1.5788068418264896</c:v>
                </c:pt>
                <c:pt idx="18">
                  <c:v>1.5602575244940684</c:v>
                </c:pt>
                <c:pt idx="19">
                  <c:v>1.5213446713142305</c:v>
                </c:pt>
                <c:pt idx="20">
                  <c:v>1.4652258893051739</c:v>
                </c:pt>
                <c:pt idx="21">
                  <c:v>1.3952233552309588</c:v>
                </c:pt>
                <c:pt idx="22">
                  <c:v>1.3146441709182304</c:v>
                </c:pt>
                <c:pt idx="23">
                  <c:v>1.2266392544265838</c:v>
                </c:pt>
                <c:pt idx="24">
                  <c:v>1.1341000699342085</c:v>
                </c:pt>
                <c:pt idx="25">
                  <c:v>1.0395901935091392</c:v>
                </c:pt>
                <c:pt idx="26">
                  <c:v>0.94530727089682398</c:v>
                </c:pt>
                <c:pt idx="27">
                  <c:v>0.85307019462743738</c:v>
                </c:pt>
                <c:pt idx="28">
                  <c:v>0.76432615099676704</c:v>
                </c:pt>
                <c:pt idx="29">
                  <c:v>0.68017241067125267</c:v>
                </c:pt>
                <c:pt idx="30">
                  <c:v>0.60138822528734415</c:v>
                </c:pt>
                <c:pt idx="31">
                  <c:v>0.52847283438380732</c:v>
                </c:pt>
                <c:pt idx="32">
                  <c:v>0.46168629404769673</c:v>
                </c:pt>
                <c:pt idx="33">
                  <c:v>0.40109054526637666</c:v>
                </c:pt>
                <c:pt idx="34">
                  <c:v>0.3465888009415089</c:v>
                </c:pt>
                <c:pt idx="35">
                  <c:v>0.29796191767465924</c:v>
                </c:pt>
                <c:pt idx="36">
                  <c:v>0.25490091721708502</c:v>
                </c:pt>
                <c:pt idx="37">
                  <c:v>0.2170352286002121</c:v>
                </c:pt>
                <c:pt idx="38">
                  <c:v>0.18395653842964285</c:v>
                </c:pt>
                <c:pt idx="39">
                  <c:v>0.15523837139834634</c:v>
                </c:pt>
                <c:pt idx="40">
                  <c:v>0.13045168624640519</c:v>
                </c:pt>
                <c:pt idx="41">
                  <c:v>0.10917687582878961</c:v>
                </c:pt>
                <c:pt idx="42">
                  <c:v>9.1012615356081461E-2</c:v>
                </c:pt>
                <c:pt idx="43">
                  <c:v>7.5582021235017741E-2</c:v>
                </c:pt>
                <c:pt idx="44">
                  <c:v>6.2536574063265016E-2</c:v>
                </c:pt>
                <c:pt idx="45">
                  <c:v>5.1558231616474277E-2</c:v>
                </c:pt>
                <c:pt idx="46">
                  <c:v>4.2360118013684042E-2</c:v>
                </c:pt>
                <c:pt idx="47">
                  <c:v>3.4686129136709022E-2</c:v>
                </c:pt>
                <c:pt idx="48">
                  <c:v>2.8309745981663272E-2</c:v>
                </c:pt>
                <c:pt idx="49">
                  <c:v>2.3032299968264256E-2</c:v>
                </c:pt>
                <c:pt idx="50">
                  <c:v>1.8680889400586199E-2</c:v>
                </c:pt>
                <c:pt idx="51">
                  <c:v>1.5106105562493515E-2</c:v>
                </c:pt>
                <c:pt idx="52">
                  <c:v>1.2179691038256953E-2</c:v>
                </c:pt>
              </c:numCache>
            </c:numRef>
          </c:val>
          <c:smooth val="0"/>
          <c:extLst>
            <c:ext xmlns:c16="http://schemas.microsoft.com/office/drawing/2014/chart" uri="{C3380CC4-5D6E-409C-BE32-E72D297353CC}">
              <c16:uniqueId val="{00000000-70FE-43E1-AAFF-977C3636E27A}"/>
            </c:ext>
          </c:extLst>
        </c:ser>
        <c:dLbls>
          <c:showLegendKey val="0"/>
          <c:showVal val="0"/>
          <c:showCatName val="0"/>
          <c:showSerName val="0"/>
          <c:showPercent val="0"/>
          <c:showBubbleSize val="0"/>
        </c:dLbls>
        <c:smooth val="0"/>
        <c:axId val="686108720"/>
        <c:axId val="686109704"/>
      </c:lineChart>
      <c:catAx>
        <c:axId val="686108720"/>
        <c:scaling>
          <c:orientation val="minMax"/>
        </c:scaling>
        <c:delete val="1"/>
        <c:axPos val="b"/>
        <c:numFmt formatCode="General" sourceLinked="1"/>
        <c:majorTickMark val="out"/>
        <c:minorTickMark val="none"/>
        <c:tickLblPos val="nextTo"/>
        <c:crossAx val="686109704"/>
        <c:crosses val="autoZero"/>
        <c:auto val="1"/>
        <c:lblAlgn val="ctr"/>
        <c:lblOffset val="100"/>
        <c:noMultiLvlLbl val="0"/>
      </c:catAx>
      <c:valAx>
        <c:axId val="686109704"/>
        <c:scaling>
          <c:orientation val="minMax"/>
        </c:scaling>
        <c:delete val="1"/>
        <c:axPos val="l"/>
        <c:numFmt formatCode="General" sourceLinked="1"/>
        <c:majorTickMark val="out"/>
        <c:minorTickMark val="none"/>
        <c:tickLblPos val="nextTo"/>
        <c:crossAx val="68610872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0.08534</cdr:x>
      <cdr:y>0.90789</cdr:y>
    </cdr:from>
    <cdr:to>
      <cdr:x>0.96577</cdr:x>
      <cdr:y>0.90789</cdr:y>
    </cdr:to>
    <cdr:cxnSp macro="">
      <cdr:nvCxnSpPr>
        <cdr:cNvPr id="3" name="Straight Connector 2">
          <a:extLst xmlns:a="http://schemas.openxmlformats.org/drawingml/2006/main">
            <a:ext uri="{FF2B5EF4-FFF2-40B4-BE49-F238E27FC236}">
              <a16:creationId xmlns:a16="http://schemas.microsoft.com/office/drawing/2014/main" id="{62D74B8B-D030-46C2-917E-CB4FC8ACE5FB}"/>
            </a:ext>
          </a:extLst>
        </cdr:cNvPr>
        <cdr:cNvCxnSpPr/>
      </cdr:nvCxnSpPr>
      <cdr:spPr>
        <a:xfrm xmlns:a="http://schemas.openxmlformats.org/drawingml/2006/main">
          <a:off x="371959" y="2594295"/>
          <a:ext cx="3837497" cy="0"/>
        </a:xfrm>
        <a:prstGeom xmlns:a="http://schemas.openxmlformats.org/drawingml/2006/main" prst="line">
          <a:avLst/>
        </a:prstGeom>
        <a:ln xmlns:a="http://schemas.openxmlformats.org/drawingml/2006/main" w="28575">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0.08534</cdr:x>
      <cdr:y>0.90789</cdr:y>
    </cdr:from>
    <cdr:to>
      <cdr:x>0.96577</cdr:x>
      <cdr:y>0.90789</cdr:y>
    </cdr:to>
    <cdr:cxnSp macro="">
      <cdr:nvCxnSpPr>
        <cdr:cNvPr id="3" name="Straight Connector 2">
          <a:extLst xmlns:a="http://schemas.openxmlformats.org/drawingml/2006/main">
            <a:ext uri="{FF2B5EF4-FFF2-40B4-BE49-F238E27FC236}">
              <a16:creationId xmlns:a16="http://schemas.microsoft.com/office/drawing/2014/main" id="{62D74B8B-D030-46C2-917E-CB4FC8ACE5FB}"/>
            </a:ext>
          </a:extLst>
        </cdr:cNvPr>
        <cdr:cNvCxnSpPr/>
      </cdr:nvCxnSpPr>
      <cdr:spPr>
        <a:xfrm xmlns:a="http://schemas.openxmlformats.org/drawingml/2006/main">
          <a:off x="371959" y="2594295"/>
          <a:ext cx="3837497" cy="0"/>
        </a:xfrm>
        <a:prstGeom xmlns:a="http://schemas.openxmlformats.org/drawingml/2006/main" prst="line">
          <a:avLst/>
        </a:prstGeom>
        <a:ln xmlns:a="http://schemas.openxmlformats.org/drawingml/2006/main">
          <a:solidFill>
            <a:srgbClr val="00B050"/>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F2F386-FF67-446A-A13F-F21EE7F4BC19}" type="datetimeFigureOut">
              <a:rPr lang="en-US" smtClean="0"/>
              <a:t>8/20/2022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E5940F-292B-4344-A1AE-6FDF57443261}" type="slidenum">
              <a:rPr lang="en-US" smtClean="0"/>
              <a:t>‹#›</a:t>
            </a:fld>
            <a:endParaRPr lang="en-US"/>
          </a:p>
        </p:txBody>
      </p:sp>
    </p:spTree>
    <p:extLst>
      <p:ext uri="{BB962C8B-B14F-4D97-AF65-F5344CB8AC3E}">
        <p14:creationId xmlns:p14="http://schemas.microsoft.com/office/powerpoint/2010/main" val="3659252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2DC0E-5FE4-4B48-9307-27BC445FC3BA}" type="slidenum">
              <a:rPr lang="en-US" smtClean="0"/>
              <a:t>22</a:t>
            </a:fld>
            <a:endParaRPr lang="en-US"/>
          </a:p>
        </p:txBody>
      </p:sp>
    </p:spTree>
    <p:extLst>
      <p:ext uri="{BB962C8B-B14F-4D97-AF65-F5344CB8AC3E}">
        <p14:creationId xmlns:p14="http://schemas.microsoft.com/office/powerpoint/2010/main" val="4220523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60B952-669A-40C7-9886-51583358EDE0}"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918534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60B952-669A-40C7-9886-51583358EDE0}" type="slidenum">
              <a:rPr lang="en-US" smtClean="0">
                <a:solidFill>
                  <a:prstClr val="black"/>
                </a:solidFill>
              </a:rPr>
              <a:pPr/>
              <a:t>48</a:t>
            </a:fld>
            <a:endParaRPr lang="en-US">
              <a:solidFill>
                <a:prstClr val="black"/>
              </a:solidFill>
            </a:endParaRPr>
          </a:p>
        </p:txBody>
      </p:sp>
    </p:spTree>
    <p:extLst>
      <p:ext uri="{BB962C8B-B14F-4D97-AF65-F5344CB8AC3E}">
        <p14:creationId xmlns:p14="http://schemas.microsoft.com/office/powerpoint/2010/main" val="553841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60B952-669A-40C7-9886-51583358EDE0}" type="slidenum">
              <a:rPr lang="en-US" smtClean="0">
                <a:solidFill>
                  <a:prstClr val="black"/>
                </a:solidFill>
              </a:rPr>
              <a:pPr/>
              <a:t>52</a:t>
            </a:fld>
            <a:endParaRPr lang="en-US">
              <a:solidFill>
                <a:prstClr val="black"/>
              </a:solidFill>
            </a:endParaRPr>
          </a:p>
        </p:txBody>
      </p:sp>
    </p:spTree>
    <p:extLst>
      <p:ext uri="{BB962C8B-B14F-4D97-AF65-F5344CB8AC3E}">
        <p14:creationId xmlns:p14="http://schemas.microsoft.com/office/powerpoint/2010/main" val="2935273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2DC0E-5FE4-4B48-9307-27BC445FC3BA}" type="slidenum">
              <a:rPr lang="en-US" smtClean="0"/>
              <a:t>26</a:t>
            </a:fld>
            <a:endParaRPr lang="en-US"/>
          </a:p>
        </p:txBody>
      </p:sp>
    </p:spTree>
    <p:extLst>
      <p:ext uri="{BB962C8B-B14F-4D97-AF65-F5344CB8AC3E}">
        <p14:creationId xmlns:p14="http://schemas.microsoft.com/office/powerpoint/2010/main" val="4220523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2DC0E-5FE4-4B48-9307-27BC445FC3BA}" type="slidenum">
              <a:rPr lang="en-US" smtClean="0"/>
              <a:t>27</a:t>
            </a:fld>
            <a:endParaRPr lang="en-US"/>
          </a:p>
        </p:txBody>
      </p:sp>
    </p:spTree>
    <p:extLst>
      <p:ext uri="{BB962C8B-B14F-4D97-AF65-F5344CB8AC3E}">
        <p14:creationId xmlns:p14="http://schemas.microsoft.com/office/powerpoint/2010/main" val="946845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2DC0E-5FE4-4B48-9307-27BC445FC3BA}" type="slidenum">
              <a:rPr lang="en-US" smtClean="0"/>
              <a:t>31</a:t>
            </a:fld>
            <a:endParaRPr lang="en-US"/>
          </a:p>
        </p:txBody>
      </p:sp>
    </p:spTree>
    <p:extLst>
      <p:ext uri="{BB962C8B-B14F-4D97-AF65-F5344CB8AC3E}">
        <p14:creationId xmlns:p14="http://schemas.microsoft.com/office/powerpoint/2010/main" val="4220523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2DC0E-5FE4-4B48-9307-27BC445FC3BA}" type="slidenum">
              <a:rPr lang="en-US" smtClean="0"/>
              <a:t>32</a:t>
            </a:fld>
            <a:endParaRPr lang="en-US"/>
          </a:p>
        </p:txBody>
      </p:sp>
    </p:spTree>
    <p:extLst>
      <p:ext uri="{BB962C8B-B14F-4D97-AF65-F5344CB8AC3E}">
        <p14:creationId xmlns:p14="http://schemas.microsoft.com/office/powerpoint/2010/main" val="4220523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2DC0E-5FE4-4B48-9307-27BC445FC3BA}" type="slidenum">
              <a:rPr lang="en-US" smtClean="0"/>
              <a:t>33</a:t>
            </a:fld>
            <a:endParaRPr lang="en-US"/>
          </a:p>
        </p:txBody>
      </p:sp>
    </p:spTree>
    <p:extLst>
      <p:ext uri="{BB962C8B-B14F-4D97-AF65-F5344CB8AC3E}">
        <p14:creationId xmlns:p14="http://schemas.microsoft.com/office/powerpoint/2010/main" val="4220523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2DC0E-5FE4-4B48-9307-27BC445FC3BA}" type="slidenum">
              <a:rPr lang="en-US" smtClean="0"/>
              <a:t>34</a:t>
            </a:fld>
            <a:endParaRPr lang="en-US"/>
          </a:p>
        </p:txBody>
      </p:sp>
    </p:spTree>
    <p:extLst>
      <p:ext uri="{BB962C8B-B14F-4D97-AF65-F5344CB8AC3E}">
        <p14:creationId xmlns:p14="http://schemas.microsoft.com/office/powerpoint/2010/main" val="4220523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60B952-669A-40C7-9886-51583358EDE0}" type="slidenum">
              <a:rPr lang="en-US" smtClean="0">
                <a:solidFill>
                  <a:prstClr val="black"/>
                </a:solidFill>
              </a:rPr>
              <a:pPr/>
              <a:t>43</a:t>
            </a:fld>
            <a:endParaRPr lang="en-US">
              <a:solidFill>
                <a:prstClr val="black"/>
              </a:solidFill>
            </a:endParaRPr>
          </a:p>
        </p:txBody>
      </p:sp>
    </p:spTree>
    <p:extLst>
      <p:ext uri="{BB962C8B-B14F-4D97-AF65-F5344CB8AC3E}">
        <p14:creationId xmlns:p14="http://schemas.microsoft.com/office/powerpoint/2010/main" val="2878710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60B952-669A-40C7-9886-51583358EDE0}" type="slidenum">
              <a:rPr lang="en-US" smtClean="0">
                <a:solidFill>
                  <a:prstClr val="black"/>
                </a:solidFill>
              </a:rPr>
              <a:pPr/>
              <a:t>44</a:t>
            </a:fld>
            <a:endParaRPr lang="en-US">
              <a:solidFill>
                <a:prstClr val="black"/>
              </a:solidFill>
            </a:endParaRPr>
          </a:p>
        </p:txBody>
      </p:sp>
    </p:spTree>
    <p:extLst>
      <p:ext uri="{BB962C8B-B14F-4D97-AF65-F5344CB8AC3E}">
        <p14:creationId xmlns:p14="http://schemas.microsoft.com/office/powerpoint/2010/main" val="3170332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AnalytixThinking@gmail.com"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lvl1pPr>
              <a:defRPr sz="1000" b="1"/>
            </a:lvl1pPr>
          </a:lstStyle>
          <a:p>
            <a:r>
              <a:rPr lang="en-US"/>
              <a:t>26 Aug 2022</a:t>
            </a:r>
            <a:endParaRPr lang="en-US" dirty="0"/>
          </a:p>
        </p:txBody>
      </p:sp>
      <p:sp>
        <p:nvSpPr>
          <p:cNvPr id="5" name="Footer Placeholder 4"/>
          <p:cNvSpPr>
            <a:spLocks noGrp="1"/>
          </p:cNvSpPr>
          <p:nvPr>
            <p:ph type="ftr" sz="quarter" idx="11"/>
          </p:nvPr>
        </p:nvSpPr>
        <p:spPr/>
        <p:txBody>
          <a:bodyPr/>
          <a:lstStyle>
            <a:lvl1pPr>
              <a:defRPr sz="1000" b="1"/>
            </a:lvl1pPr>
          </a:lstStyle>
          <a:p>
            <a:r>
              <a:rPr lang="en-US"/>
              <a:t>Analytix Thinking LLC 2022 (C)</a:t>
            </a:r>
            <a:endParaRPr lang="en-US" dirty="0"/>
          </a:p>
        </p:txBody>
      </p:sp>
      <p:sp>
        <p:nvSpPr>
          <p:cNvPr id="6" name="Slide Number Placeholder 5"/>
          <p:cNvSpPr>
            <a:spLocks noGrp="1"/>
          </p:cNvSpPr>
          <p:nvPr>
            <p:ph type="sldNum" sz="quarter" idx="12"/>
          </p:nvPr>
        </p:nvSpPr>
        <p:spPr/>
        <p:txBody>
          <a:bodyPr/>
          <a:lstStyle>
            <a:lvl1pPr>
              <a:defRPr b="1"/>
            </a:lvl1pPr>
          </a:lstStyle>
          <a:p>
            <a:fld id="{1D66AC45-D9FE-4248-B91F-844B82F7A042}" type="slidenum">
              <a:rPr lang="en-US" smtClean="0"/>
              <a:pPr/>
              <a:t>‹#›</a:t>
            </a:fld>
            <a:endParaRPr lang="en-US"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19644" y="4744247"/>
            <a:ext cx="1763644" cy="1560575"/>
          </a:xfrm>
          <a:prstGeom prst="rect">
            <a:avLst/>
          </a:prstGeom>
        </p:spPr>
      </p:pic>
      <p:sp>
        <p:nvSpPr>
          <p:cNvPr id="16" name="Title 15"/>
          <p:cNvSpPr>
            <a:spLocks noGrp="1"/>
          </p:cNvSpPr>
          <p:nvPr>
            <p:ph type="title"/>
          </p:nvPr>
        </p:nvSpPr>
        <p:spPr>
          <a:xfrm>
            <a:off x="268872" y="2344157"/>
            <a:ext cx="8603889" cy="894126"/>
          </a:xfrm>
        </p:spPr>
        <p:txBody>
          <a:bodyPr anchor="t"/>
          <a:lstStyle>
            <a:lvl1pPr algn="ctr">
              <a:defRPr>
                <a:solidFill>
                  <a:schemeClr val="accent1"/>
                </a:solidFill>
              </a:defRPr>
            </a:lvl1pPr>
          </a:lstStyle>
          <a:p>
            <a:endParaRPr lang="en-US" dirty="0"/>
          </a:p>
        </p:txBody>
      </p:sp>
      <p:sp>
        <p:nvSpPr>
          <p:cNvPr id="22" name="TextBox 21"/>
          <p:cNvSpPr txBox="1"/>
          <p:nvPr userDrawn="1"/>
        </p:nvSpPr>
        <p:spPr>
          <a:xfrm>
            <a:off x="2929100" y="4289873"/>
            <a:ext cx="3283435" cy="1908215"/>
          </a:xfrm>
          <a:prstGeom prst="rect">
            <a:avLst/>
          </a:prstGeom>
          <a:noFill/>
        </p:spPr>
        <p:txBody>
          <a:bodyPr wrap="square" rtlCol="0">
            <a:spAutoFit/>
          </a:bodyPr>
          <a:lstStyle/>
          <a:p>
            <a:pPr algn="ctr">
              <a:spcBef>
                <a:spcPts val="0"/>
              </a:spcBef>
            </a:pPr>
            <a:r>
              <a:rPr lang="en-US" sz="2000" b="1" dirty="0">
                <a:solidFill>
                  <a:schemeClr val="accent1"/>
                </a:solidFill>
                <a:latin typeface="+mj-lt"/>
              </a:rPr>
              <a:t>Stephen J. Ruberg, PhD</a:t>
            </a:r>
          </a:p>
          <a:p>
            <a:pPr algn="ctr">
              <a:spcBef>
                <a:spcPts val="0"/>
              </a:spcBef>
            </a:pPr>
            <a:r>
              <a:rPr lang="en-US" sz="2000" b="1" dirty="0">
                <a:solidFill>
                  <a:schemeClr val="accent1"/>
                </a:solidFill>
                <a:latin typeface="+mj-lt"/>
              </a:rPr>
              <a:t>President</a:t>
            </a:r>
          </a:p>
          <a:p>
            <a:pPr algn="ctr">
              <a:spcBef>
                <a:spcPts val="0"/>
              </a:spcBef>
            </a:pPr>
            <a:r>
              <a:rPr lang="en-US" sz="2000" b="1" dirty="0">
                <a:solidFill>
                  <a:schemeClr val="accent1"/>
                </a:solidFill>
                <a:latin typeface="+mj-lt"/>
              </a:rPr>
              <a:t>Analytix Thinking, LLC</a:t>
            </a:r>
          </a:p>
          <a:p>
            <a:pPr algn="ctr">
              <a:spcBef>
                <a:spcPts val="0"/>
              </a:spcBef>
            </a:pPr>
            <a:r>
              <a:rPr lang="en-US" sz="2000" b="1" dirty="0">
                <a:solidFill>
                  <a:schemeClr val="accent1"/>
                </a:solidFill>
                <a:latin typeface="+mj-lt"/>
                <a:hlinkClick r:id="rId3"/>
              </a:rPr>
              <a:t>AnalytixThinking@gmail.com</a:t>
            </a:r>
            <a:endParaRPr lang="en-US" sz="2000" b="1" dirty="0">
              <a:solidFill>
                <a:schemeClr val="accent1"/>
              </a:solidFill>
              <a:latin typeface="+mj-lt"/>
            </a:endParaRPr>
          </a:p>
          <a:p>
            <a:pPr algn="ctr">
              <a:spcBef>
                <a:spcPts val="0"/>
              </a:spcBef>
            </a:pPr>
            <a:r>
              <a:rPr lang="en-US" sz="2000" b="1" dirty="0" err="1">
                <a:solidFill>
                  <a:schemeClr val="accent5"/>
                </a:solidFill>
                <a:latin typeface="+mj-lt"/>
              </a:rPr>
              <a:t>AnalytixThinking.blog</a:t>
            </a:r>
            <a:endParaRPr lang="en-US" sz="2000" b="1" dirty="0">
              <a:solidFill>
                <a:schemeClr val="accent5"/>
              </a:solidFill>
              <a:latin typeface="+mj-lt"/>
            </a:endParaRPr>
          </a:p>
          <a:p>
            <a:pPr algn="ctr"/>
            <a:endParaRPr lang="en-US" b="1" dirty="0">
              <a:solidFill>
                <a:schemeClr val="accent1"/>
              </a:solidFill>
              <a:latin typeface="+mj-lt"/>
            </a:endParaRPr>
          </a:p>
        </p:txBody>
      </p:sp>
      <p:sp>
        <p:nvSpPr>
          <p:cNvPr id="24" name="Text Placeholder 23"/>
          <p:cNvSpPr>
            <a:spLocks noGrp="1"/>
          </p:cNvSpPr>
          <p:nvPr>
            <p:ph type="body" sz="quarter" idx="13" hasCustomPrompt="1"/>
          </p:nvPr>
        </p:nvSpPr>
        <p:spPr>
          <a:xfrm>
            <a:off x="2437491" y="270017"/>
            <a:ext cx="4589462" cy="417004"/>
          </a:xfrm>
        </p:spPr>
        <p:txBody>
          <a:bodyPr>
            <a:noAutofit/>
          </a:bodyPr>
          <a:lstStyle>
            <a:lvl1pPr algn="ctr">
              <a:defRPr lang="en-US" sz="3200" kern="1200" dirty="0" smtClean="0">
                <a:solidFill>
                  <a:schemeClr val="tx1"/>
                </a:solidFill>
                <a:latin typeface="+mj-lt"/>
                <a:ea typeface="+mn-ea"/>
                <a:cs typeface="+mn-cs"/>
              </a:defRPr>
            </a:lvl1pPr>
          </a:lstStyle>
          <a:p>
            <a:pPr lvl="0"/>
            <a:r>
              <a:rPr lang="en-US" dirty="0"/>
              <a:t>Click to enter Event</a:t>
            </a:r>
          </a:p>
        </p:txBody>
      </p:sp>
      <p:sp>
        <p:nvSpPr>
          <p:cNvPr id="25" name="Text Placeholder 23"/>
          <p:cNvSpPr>
            <a:spLocks noGrp="1"/>
          </p:cNvSpPr>
          <p:nvPr>
            <p:ph type="body" sz="quarter" idx="14" hasCustomPrompt="1"/>
          </p:nvPr>
        </p:nvSpPr>
        <p:spPr>
          <a:xfrm>
            <a:off x="2437491" y="1312826"/>
            <a:ext cx="4589462" cy="417004"/>
          </a:xfrm>
        </p:spPr>
        <p:txBody>
          <a:bodyPr>
            <a:normAutofit/>
          </a:bodyPr>
          <a:lstStyle>
            <a:lvl1pPr algn="ctr">
              <a:defRPr lang="en-US" sz="1800" kern="1200" dirty="0" smtClean="0">
                <a:solidFill>
                  <a:schemeClr val="tx1"/>
                </a:solidFill>
                <a:latin typeface="+mj-lt"/>
                <a:ea typeface="+mn-ea"/>
                <a:cs typeface="+mn-cs"/>
              </a:defRPr>
            </a:lvl1pPr>
          </a:lstStyle>
          <a:p>
            <a:pPr lvl="0"/>
            <a:r>
              <a:rPr lang="en-US" dirty="0"/>
              <a:t>Click to enter Date</a:t>
            </a:r>
          </a:p>
        </p:txBody>
      </p:sp>
      <p:sp>
        <p:nvSpPr>
          <p:cNvPr id="26" name="Text Placeholder 23"/>
          <p:cNvSpPr>
            <a:spLocks noGrp="1"/>
          </p:cNvSpPr>
          <p:nvPr>
            <p:ph type="body" sz="quarter" idx="15" hasCustomPrompt="1"/>
          </p:nvPr>
        </p:nvSpPr>
        <p:spPr>
          <a:xfrm>
            <a:off x="2437491" y="782071"/>
            <a:ext cx="4589462" cy="417004"/>
          </a:xfrm>
        </p:spPr>
        <p:txBody>
          <a:bodyPr>
            <a:noAutofit/>
          </a:bodyPr>
          <a:lstStyle>
            <a:lvl1pPr marL="0" indent="0" algn="ctr">
              <a:buNone/>
              <a:defRPr lang="en-US" sz="2400" kern="1200" dirty="0" smtClean="0">
                <a:solidFill>
                  <a:schemeClr val="tx1"/>
                </a:solidFill>
                <a:latin typeface="+mj-lt"/>
                <a:ea typeface="+mn-ea"/>
                <a:cs typeface="+mn-cs"/>
              </a:defRPr>
            </a:lvl1pPr>
          </a:lstStyle>
          <a:p>
            <a:pPr lvl="0"/>
            <a:r>
              <a:rPr lang="en-US" dirty="0"/>
              <a:t>Click to enter Location</a:t>
            </a:r>
          </a:p>
        </p:txBody>
      </p:sp>
    </p:spTree>
    <p:extLst>
      <p:ext uri="{BB962C8B-B14F-4D97-AF65-F5344CB8AC3E}">
        <p14:creationId xmlns:p14="http://schemas.microsoft.com/office/powerpoint/2010/main" val="11518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r>
              <a:rPr lang="en-US">
                <a:solidFill>
                  <a:srgbClr val="FFFFFF"/>
                </a:solidFill>
              </a:rPr>
              <a:t>26 Aug 2022</a:t>
            </a:r>
          </a:p>
        </p:txBody>
      </p:sp>
      <p:sp>
        <p:nvSpPr>
          <p:cNvPr id="8" name="Footer Placeholder 7"/>
          <p:cNvSpPr>
            <a:spLocks noGrp="1"/>
          </p:cNvSpPr>
          <p:nvPr>
            <p:ph type="ftr" sz="quarter" idx="11"/>
          </p:nvPr>
        </p:nvSpPr>
        <p:spPr/>
        <p:txBody>
          <a:bodyPr/>
          <a:lstStyle/>
          <a:p>
            <a:r>
              <a:rPr lang="en-US">
                <a:solidFill>
                  <a:srgbClr val="FFFFFF"/>
                </a:solidFill>
              </a:rPr>
              <a:t>Analytix Thinking LLC 2022 (C)</a:t>
            </a:r>
          </a:p>
        </p:txBody>
      </p:sp>
      <p:sp>
        <p:nvSpPr>
          <p:cNvPr id="9" name="Slide Number Placeholder 8"/>
          <p:cNvSpPr>
            <a:spLocks noGrp="1"/>
          </p:cNvSpPr>
          <p:nvPr>
            <p:ph type="sldNum" sz="quarter" idx="12"/>
          </p:nvPr>
        </p:nvSpPr>
        <p:spPr/>
        <p:txBody>
          <a:bodyPr/>
          <a:lstStyle/>
          <a:p>
            <a:fld id="{B5B7029D-2C0E-45E5-9D32-6829202F189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87063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1322294"/>
            <a:ext cx="7543801" cy="4546800"/>
          </a:xfrm>
        </p:spPr>
        <p:txBody>
          <a:bodyPr/>
          <a:lstStyle>
            <a:lvl1pPr marL="0" indent="0">
              <a:buFont typeface="Arial" panose="020B0604020202020204" pitchFamily="34" charset="0"/>
              <a:buNone/>
              <a:defRPr/>
            </a:lvl1pPr>
            <a:lvl2pPr marL="640080" indent="-274320" algn="l" defTabSz="914400" rtl="0" eaLnBrk="1" latinLnBrk="0" hangingPunct="1">
              <a:lnSpc>
                <a:spcPct val="90000"/>
              </a:lnSpc>
              <a:spcBef>
                <a:spcPts val="200"/>
              </a:spcBef>
              <a:spcAft>
                <a:spcPts val="400"/>
              </a:spcAft>
              <a:buClr>
                <a:schemeClr val="accent1"/>
              </a:buClr>
              <a:buFont typeface="Wingdings 2" panose="05020102010507070707" pitchFamily="18" charset="2"/>
              <a:defRPr lang="en-US" sz="2000" kern="1200" dirty="0" smtClean="0">
                <a:solidFill>
                  <a:schemeClr val="tx1"/>
                </a:solidFill>
                <a:latin typeface="+mn-lt"/>
                <a:ea typeface="+mn-ea"/>
                <a:cs typeface="+mn-cs"/>
              </a:defRPr>
            </a:lvl2pPr>
            <a:lvl3pPr marL="822960" indent="-274320" algn="l" defTabSz="914400" rtl="0" eaLnBrk="1" latinLnBrk="0" hangingPunct="1">
              <a:lnSpc>
                <a:spcPct val="90000"/>
              </a:lnSpc>
              <a:spcBef>
                <a:spcPts val="200"/>
              </a:spcBef>
              <a:spcAft>
                <a:spcPts val="400"/>
              </a:spcAft>
              <a:buClr>
                <a:schemeClr val="accent1"/>
              </a:buClr>
              <a:buFont typeface="Wingdings 2" panose="05020102010507070707" pitchFamily="18" charset="2"/>
              <a:defRPr lang="en-US" sz="2000" kern="1200" dirty="0" smtClean="0">
                <a:solidFill>
                  <a:schemeClr val="tx1"/>
                </a:solidFill>
                <a:latin typeface="+mn-lt"/>
                <a:ea typeface="+mn-ea"/>
                <a:cs typeface="+mn-cs"/>
              </a:defRPr>
            </a:lvl3pPr>
            <a:lvl4pPr indent="-274320" algn="l" defTabSz="914400" rtl="0" eaLnBrk="1" latinLnBrk="0" hangingPunct="1">
              <a:lnSpc>
                <a:spcPct val="90000"/>
              </a:lnSpc>
              <a:spcBef>
                <a:spcPts val="200"/>
              </a:spcBef>
              <a:spcAft>
                <a:spcPts val="400"/>
              </a:spcAft>
              <a:buClr>
                <a:schemeClr val="accent1"/>
              </a:buClr>
              <a:buFont typeface="Wingdings 2" panose="05020102010507070707" pitchFamily="18" charset="2"/>
              <a:defRPr lang="en-US" sz="2000" kern="1200" dirty="0" smtClean="0">
                <a:solidFill>
                  <a:schemeClr val="tx1"/>
                </a:solidFill>
                <a:latin typeface="+mn-lt"/>
                <a:ea typeface="+mn-ea"/>
                <a:cs typeface="+mn-cs"/>
              </a:defRPr>
            </a:lvl4pPr>
            <a:lvl5pPr indent="-274320" algn="l" defTabSz="914400" rtl="0" eaLnBrk="1" latinLnBrk="0" hangingPunct="1">
              <a:lnSpc>
                <a:spcPct val="90000"/>
              </a:lnSpc>
              <a:spcBef>
                <a:spcPts val="200"/>
              </a:spcBef>
              <a:spcAft>
                <a:spcPts val="400"/>
              </a:spcAft>
              <a:buClr>
                <a:schemeClr val="accent1"/>
              </a:buClr>
              <a:buFont typeface="Wingdings 2" panose="05020102010507070707" pitchFamily="18" charset="2"/>
              <a:defRPr lang="en-US"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000" b="1"/>
            </a:lvl1pPr>
          </a:lstStyle>
          <a:p>
            <a:r>
              <a:rPr lang="en-US"/>
              <a:t>26 Aug 2022</a:t>
            </a:r>
            <a:endParaRPr lang="en-US" dirty="0"/>
          </a:p>
        </p:txBody>
      </p:sp>
      <p:sp>
        <p:nvSpPr>
          <p:cNvPr id="5" name="Footer Placeholder 4"/>
          <p:cNvSpPr>
            <a:spLocks noGrp="1"/>
          </p:cNvSpPr>
          <p:nvPr>
            <p:ph type="ftr" sz="quarter" idx="11"/>
          </p:nvPr>
        </p:nvSpPr>
        <p:spPr/>
        <p:txBody>
          <a:bodyPr/>
          <a:lstStyle>
            <a:lvl1pPr>
              <a:defRPr sz="1000" b="1"/>
            </a:lvl1pPr>
          </a:lstStyle>
          <a:p>
            <a:r>
              <a:rPr lang="en-US"/>
              <a:t>Analytix Thinking LLC 2022 (C)</a:t>
            </a:r>
            <a:endParaRPr lang="en-US" dirty="0"/>
          </a:p>
        </p:txBody>
      </p:sp>
      <p:sp>
        <p:nvSpPr>
          <p:cNvPr id="6" name="Slide Number Placeholder 5"/>
          <p:cNvSpPr>
            <a:spLocks noGrp="1"/>
          </p:cNvSpPr>
          <p:nvPr>
            <p:ph type="sldNum" sz="quarter" idx="12"/>
          </p:nvPr>
        </p:nvSpPr>
        <p:spPr/>
        <p:txBody>
          <a:bodyPr/>
          <a:lstStyle>
            <a:lvl1pPr>
              <a:defRPr b="1"/>
            </a:lvl1pPr>
          </a:lstStyle>
          <a:p>
            <a:fld id="{1D66AC45-D9FE-4248-B91F-844B82F7A042}" type="slidenum">
              <a:rPr lang="en-US" smtClean="0"/>
              <a:pPr/>
              <a:t>‹#›</a:t>
            </a:fld>
            <a:endParaRPr lang="en-US" dirty="0"/>
          </a:p>
        </p:txBody>
      </p:sp>
      <p:sp>
        <p:nvSpPr>
          <p:cNvPr id="7" name="Title 1"/>
          <p:cNvSpPr>
            <a:spLocks noGrp="1"/>
          </p:cNvSpPr>
          <p:nvPr>
            <p:ph type="title"/>
          </p:nvPr>
        </p:nvSpPr>
        <p:spPr>
          <a:xfrm>
            <a:off x="800100" y="142720"/>
            <a:ext cx="7543800" cy="787450"/>
          </a:xfrm>
        </p:spPr>
        <p:txBody>
          <a:bodyPr/>
          <a:lstStyle>
            <a:lvl1pPr algn="ctr">
              <a:defRPr/>
            </a:lvl1pPr>
          </a:lstStyle>
          <a:p>
            <a:r>
              <a:rPr lang="en-US"/>
              <a:t>Click to edit Master title style</a:t>
            </a:r>
            <a:endParaRPr lang="en-US" dirty="0"/>
          </a:p>
        </p:txBody>
      </p:sp>
      <p:cxnSp>
        <p:nvCxnSpPr>
          <p:cNvPr id="8" name="Straight Connector 7"/>
          <p:cNvCxnSpPr/>
          <p:nvPr userDrawn="1"/>
        </p:nvCxnSpPr>
        <p:spPr>
          <a:xfrm flipV="1">
            <a:off x="0" y="1091953"/>
            <a:ext cx="9144000" cy="8879"/>
          </a:xfrm>
          <a:prstGeom prst="line">
            <a:avLst/>
          </a:prstGeom>
          <a:ln w="9525"/>
          <a:effectLst/>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71897" y="5466952"/>
            <a:ext cx="946898" cy="837870"/>
          </a:xfrm>
          <a:prstGeom prst="rect">
            <a:avLst/>
          </a:prstGeom>
        </p:spPr>
      </p:pic>
    </p:spTree>
    <p:extLst>
      <p:ext uri="{BB962C8B-B14F-4D97-AF65-F5344CB8AC3E}">
        <p14:creationId xmlns:p14="http://schemas.microsoft.com/office/powerpoint/2010/main" val="329599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2960" y="1366946"/>
            <a:ext cx="3703320" cy="856901"/>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22960" y="2286000"/>
            <a:ext cx="3703320" cy="3583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66946"/>
            <a:ext cx="3703320" cy="856901"/>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286000"/>
            <a:ext cx="3703320" cy="35830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sz="1000" b="1"/>
            </a:lvl1pPr>
          </a:lstStyle>
          <a:p>
            <a:r>
              <a:rPr lang="en-US"/>
              <a:t>26 Aug 2022</a:t>
            </a:r>
            <a:endParaRPr lang="en-US" dirty="0"/>
          </a:p>
        </p:txBody>
      </p:sp>
      <p:sp>
        <p:nvSpPr>
          <p:cNvPr id="8" name="Footer Placeholder 7"/>
          <p:cNvSpPr>
            <a:spLocks noGrp="1"/>
          </p:cNvSpPr>
          <p:nvPr>
            <p:ph type="ftr" sz="quarter" idx="11"/>
          </p:nvPr>
        </p:nvSpPr>
        <p:spPr/>
        <p:txBody>
          <a:bodyPr/>
          <a:lstStyle>
            <a:lvl1pPr>
              <a:defRPr sz="1000" b="1"/>
            </a:lvl1pPr>
          </a:lstStyle>
          <a:p>
            <a:r>
              <a:rPr lang="en-US"/>
              <a:t>Analytix Thinking LLC 2022 (C)</a:t>
            </a:r>
            <a:endParaRPr lang="en-US" dirty="0"/>
          </a:p>
        </p:txBody>
      </p:sp>
      <p:sp>
        <p:nvSpPr>
          <p:cNvPr id="9" name="Slide Number Placeholder 8"/>
          <p:cNvSpPr>
            <a:spLocks noGrp="1"/>
          </p:cNvSpPr>
          <p:nvPr>
            <p:ph type="sldNum" sz="quarter" idx="12"/>
          </p:nvPr>
        </p:nvSpPr>
        <p:spPr/>
        <p:txBody>
          <a:bodyPr/>
          <a:lstStyle>
            <a:lvl1pPr>
              <a:defRPr b="1"/>
            </a:lvl1pPr>
          </a:lstStyle>
          <a:p>
            <a:fld id="{1D66AC45-D9FE-4248-B91F-844B82F7A042}" type="slidenum">
              <a:rPr lang="en-US" smtClean="0"/>
              <a:pPr/>
              <a:t>‹#›</a:t>
            </a:fld>
            <a:endParaRPr lang="en-US" dirty="0"/>
          </a:p>
        </p:txBody>
      </p:sp>
      <p:sp>
        <p:nvSpPr>
          <p:cNvPr id="14" name="Title 1"/>
          <p:cNvSpPr>
            <a:spLocks noGrp="1"/>
          </p:cNvSpPr>
          <p:nvPr>
            <p:ph type="title"/>
          </p:nvPr>
        </p:nvSpPr>
        <p:spPr>
          <a:xfrm>
            <a:off x="800100" y="142720"/>
            <a:ext cx="7543800" cy="787450"/>
          </a:xfrm>
        </p:spPr>
        <p:txBody>
          <a:bodyPr/>
          <a:lstStyle>
            <a:lvl1pPr algn="ctr">
              <a:defRPr/>
            </a:lvl1pPr>
          </a:lstStyle>
          <a:p>
            <a:r>
              <a:rPr lang="en-US"/>
              <a:t>Click to edit Master title style</a:t>
            </a:r>
            <a:endParaRPr lang="en-US" dirty="0"/>
          </a:p>
        </p:txBody>
      </p:sp>
      <p:cxnSp>
        <p:nvCxnSpPr>
          <p:cNvPr id="15" name="Straight Connector 14"/>
          <p:cNvCxnSpPr/>
          <p:nvPr userDrawn="1"/>
        </p:nvCxnSpPr>
        <p:spPr>
          <a:xfrm flipV="1">
            <a:off x="0" y="1091953"/>
            <a:ext cx="9144000" cy="8879"/>
          </a:xfrm>
          <a:prstGeom prst="line">
            <a:avLst/>
          </a:prstGeom>
          <a:ln w="9525"/>
          <a:effectLst/>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5CD002C-5301-4EFB-B41D-AA6953F3C5E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71897" y="5466952"/>
            <a:ext cx="946898" cy="837870"/>
          </a:xfrm>
          <a:prstGeom prst="rect">
            <a:avLst/>
          </a:prstGeom>
        </p:spPr>
      </p:pic>
    </p:spTree>
    <p:extLst>
      <p:ext uri="{BB962C8B-B14F-4D97-AF65-F5344CB8AC3E}">
        <p14:creationId xmlns:p14="http://schemas.microsoft.com/office/powerpoint/2010/main" val="42244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142720"/>
            <a:ext cx="7543800" cy="787450"/>
          </a:xfrm>
        </p:spPr>
        <p:txBody>
          <a:bodyPr/>
          <a:lstStyle>
            <a:lvl1pPr algn="ct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sz="1000" b="1"/>
            </a:lvl1pPr>
          </a:lstStyle>
          <a:p>
            <a:r>
              <a:rPr lang="en-US"/>
              <a:t>26 Aug 2022</a:t>
            </a:r>
            <a:endParaRPr lang="en-US" dirty="0"/>
          </a:p>
        </p:txBody>
      </p:sp>
      <p:sp>
        <p:nvSpPr>
          <p:cNvPr id="4" name="Footer Placeholder 3"/>
          <p:cNvSpPr>
            <a:spLocks noGrp="1"/>
          </p:cNvSpPr>
          <p:nvPr>
            <p:ph type="ftr" sz="quarter" idx="11"/>
          </p:nvPr>
        </p:nvSpPr>
        <p:spPr/>
        <p:txBody>
          <a:bodyPr/>
          <a:lstStyle>
            <a:lvl1pPr>
              <a:defRPr sz="1000" b="1"/>
            </a:lvl1pPr>
          </a:lstStyle>
          <a:p>
            <a:r>
              <a:rPr lang="en-US"/>
              <a:t>Analytix Thinking LLC 2022 (C)</a:t>
            </a:r>
            <a:endParaRPr lang="en-US" dirty="0"/>
          </a:p>
        </p:txBody>
      </p:sp>
      <p:sp>
        <p:nvSpPr>
          <p:cNvPr id="5" name="Slide Number Placeholder 4"/>
          <p:cNvSpPr>
            <a:spLocks noGrp="1"/>
          </p:cNvSpPr>
          <p:nvPr>
            <p:ph type="sldNum" sz="quarter" idx="12"/>
          </p:nvPr>
        </p:nvSpPr>
        <p:spPr/>
        <p:txBody>
          <a:bodyPr/>
          <a:lstStyle>
            <a:lvl1pPr>
              <a:defRPr b="1"/>
            </a:lvl1pPr>
          </a:lstStyle>
          <a:p>
            <a:fld id="{1D66AC45-D9FE-4248-B91F-844B82F7A042}" type="slidenum">
              <a:rPr lang="en-US" smtClean="0"/>
              <a:pPr/>
              <a:t>‹#›</a:t>
            </a:fld>
            <a:endParaRPr lang="en-US" dirty="0"/>
          </a:p>
        </p:txBody>
      </p:sp>
      <p:cxnSp>
        <p:nvCxnSpPr>
          <p:cNvPr id="7" name="Straight Connector 6"/>
          <p:cNvCxnSpPr/>
          <p:nvPr userDrawn="1"/>
        </p:nvCxnSpPr>
        <p:spPr>
          <a:xfrm flipV="1">
            <a:off x="0" y="1091953"/>
            <a:ext cx="9144000" cy="8879"/>
          </a:xfrm>
          <a:prstGeom prst="line">
            <a:avLst/>
          </a:prstGeom>
          <a:ln w="9525"/>
          <a:effectLst/>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CC82325-A820-4C03-8469-5C0251756DB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71897" y="5466952"/>
            <a:ext cx="946898" cy="837870"/>
          </a:xfrm>
          <a:prstGeom prst="rect">
            <a:avLst/>
          </a:prstGeom>
        </p:spPr>
      </p:pic>
    </p:spTree>
    <p:extLst>
      <p:ext uri="{BB962C8B-B14F-4D97-AF65-F5344CB8AC3E}">
        <p14:creationId xmlns:p14="http://schemas.microsoft.com/office/powerpoint/2010/main" val="123683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26 Aug 2022</a:t>
            </a:r>
            <a:endParaRPr lang="en-US" dirty="0"/>
          </a:p>
        </p:txBody>
      </p:sp>
      <p:sp>
        <p:nvSpPr>
          <p:cNvPr id="4" name="Footer Placeholder 3"/>
          <p:cNvSpPr>
            <a:spLocks noGrp="1"/>
          </p:cNvSpPr>
          <p:nvPr>
            <p:ph type="ftr" sz="quarter" idx="11"/>
          </p:nvPr>
        </p:nvSpPr>
        <p:spPr/>
        <p:txBody>
          <a:bodyPr/>
          <a:lstStyle/>
          <a:p>
            <a:r>
              <a:rPr lang="en-US"/>
              <a:t>Analytix Thinking LLC 2022 (C)</a:t>
            </a:r>
            <a:endParaRPr lang="en-US" dirty="0"/>
          </a:p>
        </p:txBody>
      </p:sp>
      <p:sp>
        <p:nvSpPr>
          <p:cNvPr id="5" name="Slide Number Placeholder 4"/>
          <p:cNvSpPr>
            <a:spLocks noGrp="1"/>
          </p:cNvSpPr>
          <p:nvPr>
            <p:ph type="sldNum" sz="quarter" idx="12"/>
          </p:nvPr>
        </p:nvSpPr>
        <p:spPr/>
        <p:txBody>
          <a:bodyPr/>
          <a:lstStyle/>
          <a:p>
            <a:fld id="{1D66AC45-D9FE-4248-B91F-844B82F7A042}" type="slidenum">
              <a:rPr lang="en-US" smtClean="0"/>
              <a:t>‹#›</a:t>
            </a:fld>
            <a:endParaRPr lang="en-US"/>
          </a:p>
        </p:txBody>
      </p:sp>
      <p:sp>
        <p:nvSpPr>
          <p:cNvPr id="6" name="Title 1"/>
          <p:cNvSpPr>
            <a:spLocks noGrp="1"/>
          </p:cNvSpPr>
          <p:nvPr>
            <p:ph type="title"/>
          </p:nvPr>
        </p:nvSpPr>
        <p:spPr>
          <a:xfrm>
            <a:off x="800100" y="142720"/>
            <a:ext cx="7543800" cy="787450"/>
          </a:xfrm>
        </p:spPr>
        <p:txBody>
          <a:bodyPr/>
          <a:lstStyle>
            <a:lvl1pPr algn="ctr">
              <a:defRPr/>
            </a:lvl1pPr>
          </a:lstStyle>
          <a:p>
            <a:r>
              <a:rPr lang="en-US"/>
              <a:t>Click to edit Master title style</a:t>
            </a:r>
            <a:endParaRPr lang="en-US" dirty="0"/>
          </a:p>
        </p:txBody>
      </p:sp>
      <p:cxnSp>
        <p:nvCxnSpPr>
          <p:cNvPr id="7" name="Straight Connector 6"/>
          <p:cNvCxnSpPr/>
          <p:nvPr userDrawn="1"/>
        </p:nvCxnSpPr>
        <p:spPr>
          <a:xfrm flipV="1">
            <a:off x="0" y="1091953"/>
            <a:ext cx="9144000" cy="8879"/>
          </a:xfrm>
          <a:prstGeom prst="line">
            <a:avLst/>
          </a:prstGeom>
          <a:ln w="9525"/>
          <a:effectLst/>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
          </p:nvPr>
        </p:nvSpPr>
        <p:spPr>
          <a:xfrm>
            <a:off x="822959" y="1411855"/>
            <a:ext cx="7543801" cy="4457239"/>
          </a:xfrm>
        </p:spPr>
        <p:txBody>
          <a:bodyPr/>
          <a:lstStyle>
            <a:lvl1pPr marL="0" indent="0">
              <a:buFont typeface="Arial" panose="020B0604020202020204" pitchFamily="34" charse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83746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lvl1pPr>
              <a:defRPr sz="1000" b="1"/>
            </a:lvl1pPr>
          </a:lstStyle>
          <a:p>
            <a:r>
              <a:rPr lang="en-US"/>
              <a:t>26 Aug 2022</a:t>
            </a:r>
            <a:endParaRPr lang="en-US" dirty="0"/>
          </a:p>
        </p:txBody>
      </p:sp>
      <p:sp>
        <p:nvSpPr>
          <p:cNvPr id="8" name="Footer Placeholder 7"/>
          <p:cNvSpPr>
            <a:spLocks noGrp="1"/>
          </p:cNvSpPr>
          <p:nvPr>
            <p:ph type="ftr" sz="quarter" idx="11"/>
          </p:nvPr>
        </p:nvSpPr>
        <p:spPr/>
        <p:txBody>
          <a:bodyPr/>
          <a:lstStyle>
            <a:lvl1pPr>
              <a:defRPr sz="1000" b="1">
                <a:solidFill>
                  <a:srgbClr val="FFFFFF"/>
                </a:solidFill>
              </a:defRPr>
            </a:lvl1pPr>
          </a:lstStyle>
          <a:p>
            <a:r>
              <a:rPr lang="en-US"/>
              <a:t>Analytix Thinking LLC 2022 (C)</a:t>
            </a:r>
            <a:endParaRPr lang="en-US" dirty="0"/>
          </a:p>
        </p:txBody>
      </p:sp>
      <p:sp>
        <p:nvSpPr>
          <p:cNvPr id="9" name="Slide Number Placeholder 8"/>
          <p:cNvSpPr>
            <a:spLocks noGrp="1"/>
          </p:cNvSpPr>
          <p:nvPr>
            <p:ph type="sldNum" sz="quarter" idx="12"/>
          </p:nvPr>
        </p:nvSpPr>
        <p:spPr/>
        <p:txBody>
          <a:bodyPr/>
          <a:lstStyle>
            <a:lvl1pPr>
              <a:defRPr b="1"/>
            </a:lvl1pPr>
          </a:lstStyle>
          <a:p>
            <a:fld id="{1D66AC45-D9FE-4248-B91F-844B82F7A042}" type="slidenum">
              <a:rPr lang="en-US" smtClean="0"/>
              <a:pPr/>
              <a:t>‹#›</a:t>
            </a:fld>
            <a:endParaRPr lang="en-US" dirty="0"/>
          </a:p>
        </p:txBody>
      </p:sp>
    </p:spTree>
    <p:extLst>
      <p:ext uri="{BB962C8B-B14F-4D97-AF65-F5344CB8AC3E}">
        <p14:creationId xmlns:p14="http://schemas.microsoft.com/office/powerpoint/2010/main" val="1970177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sz="1000" b="1"/>
            </a:lvl1pPr>
          </a:lstStyle>
          <a:p>
            <a:r>
              <a:rPr lang="en-US"/>
              <a:t>26 Aug 2022</a:t>
            </a:r>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sz="1000" b="1">
                <a:solidFill>
                  <a:schemeClr val="tx2"/>
                </a:solidFill>
              </a:defRPr>
            </a:lvl1pPr>
          </a:lstStyle>
          <a:p>
            <a:r>
              <a:rPr lang="en-US"/>
              <a:t>Analytix Thinking LLC 2022 (C)</a:t>
            </a:r>
            <a:endParaRPr lang="en-US" dirty="0"/>
          </a:p>
        </p:txBody>
      </p:sp>
      <p:sp>
        <p:nvSpPr>
          <p:cNvPr id="7" name="Slide Number Placeholder 6"/>
          <p:cNvSpPr>
            <a:spLocks noGrp="1"/>
          </p:cNvSpPr>
          <p:nvPr>
            <p:ph type="sldNum" sz="quarter" idx="12"/>
          </p:nvPr>
        </p:nvSpPr>
        <p:spPr/>
        <p:txBody>
          <a:bodyPr/>
          <a:lstStyle>
            <a:lvl1pPr>
              <a:defRPr b="1">
                <a:solidFill>
                  <a:schemeClr val="tx2"/>
                </a:solidFill>
              </a:defRPr>
            </a:lvl1pPr>
          </a:lstStyle>
          <a:p>
            <a:fld id="{1D66AC45-D9FE-4248-B91F-844B82F7A042}" type="slidenum">
              <a:rPr lang="en-US" smtClean="0"/>
              <a:pPr/>
              <a:t>‹#›</a:t>
            </a:fld>
            <a:endParaRPr lang="en-US" dirty="0"/>
          </a:p>
        </p:txBody>
      </p:sp>
    </p:spTree>
    <p:extLst>
      <p:ext uri="{BB962C8B-B14F-4D97-AF65-F5344CB8AC3E}">
        <p14:creationId xmlns:p14="http://schemas.microsoft.com/office/powerpoint/2010/main" val="2736117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sz="1000" b="1"/>
            </a:lvl1pPr>
          </a:lstStyle>
          <a:p>
            <a:r>
              <a:rPr lang="en-US"/>
              <a:t>26 Aug 2022</a:t>
            </a:r>
            <a:endParaRPr lang="en-US" dirty="0"/>
          </a:p>
        </p:txBody>
      </p:sp>
      <p:sp>
        <p:nvSpPr>
          <p:cNvPr id="6" name="Footer Placeholder 5"/>
          <p:cNvSpPr>
            <a:spLocks noGrp="1"/>
          </p:cNvSpPr>
          <p:nvPr>
            <p:ph type="ftr" sz="quarter" idx="11"/>
          </p:nvPr>
        </p:nvSpPr>
        <p:spPr/>
        <p:txBody>
          <a:bodyPr/>
          <a:lstStyle>
            <a:lvl1pPr>
              <a:defRPr sz="1000" b="1"/>
            </a:lvl1pPr>
          </a:lstStyle>
          <a:p>
            <a:r>
              <a:rPr lang="en-US"/>
              <a:t>Analytix Thinking LLC 2022 (C)</a:t>
            </a:r>
            <a:endParaRPr lang="en-US" dirty="0"/>
          </a:p>
        </p:txBody>
      </p:sp>
      <p:sp>
        <p:nvSpPr>
          <p:cNvPr id="7" name="Slide Number Placeholder 6"/>
          <p:cNvSpPr>
            <a:spLocks noGrp="1"/>
          </p:cNvSpPr>
          <p:nvPr>
            <p:ph type="sldNum" sz="quarter" idx="12"/>
          </p:nvPr>
        </p:nvSpPr>
        <p:spPr/>
        <p:txBody>
          <a:bodyPr/>
          <a:lstStyle>
            <a:lvl1pPr>
              <a:defRPr b="1"/>
            </a:lvl1pPr>
          </a:lstStyle>
          <a:p>
            <a:fld id="{1D66AC45-D9FE-4248-B91F-844B82F7A042}" type="slidenum">
              <a:rPr lang="en-US" smtClean="0"/>
              <a:pPr/>
              <a:t>‹#›</a:t>
            </a:fld>
            <a:endParaRPr lang="en-US" dirty="0"/>
          </a:p>
        </p:txBody>
      </p:sp>
    </p:spTree>
    <p:extLst>
      <p:ext uri="{BB962C8B-B14F-4D97-AF65-F5344CB8AC3E}">
        <p14:creationId xmlns:p14="http://schemas.microsoft.com/office/powerpoint/2010/main" val="4262574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r>
              <a:rPr lang="en-US">
                <a:solidFill>
                  <a:srgbClr val="FFFFFF"/>
                </a:solidFill>
              </a:rPr>
              <a:t>26 Aug 2022</a:t>
            </a:r>
          </a:p>
        </p:txBody>
      </p:sp>
      <p:sp>
        <p:nvSpPr>
          <p:cNvPr id="5" name="Footer Placeholder 4"/>
          <p:cNvSpPr>
            <a:spLocks noGrp="1"/>
          </p:cNvSpPr>
          <p:nvPr>
            <p:ph type="ftr" sz="quarter" idx="11"/>
          </p:nvPr>
        </p:nvSpPr>
        <p:spPr/>
        <p:txBody>
          <a:bodyPr/>
          <a:lstStyle/>
          <a:p>
            <a:r>
              <a:rPr lang="en-US">
                <a:solidFill>
                  <a:srgbClr val="FFFFFF"/>
                </a:solidFill>
              </a:rPr>
              <a:t>Analytix Thinking LLC 2022 (C)</a:t>
            </a:r>
          </a:p>
        </p:txBody>
      </p:sp>
      <p:sp>
        <p:nvSpPr>
          <p:cNvPr id="6" name="Slide Number Placeholder 5"/>
          <p:cNvSpPr>
            <a:spLocks noGrp="1"/>
          </p:cNvSpPr>
          <p:nvPr>
            <p:ph type="sldNum" sz="quarter" idx="12"/>
          </p:nvPr>
        </p:nvSpPr>
        <p:spPr/>
        <p:txBody>
          <a:bodyPr/>
          <a:lstStyle/>
          <a:p>
            <a:fld id="{B5B7029D-2C0E-45E5-9D32-6829202F189F}" type="slidenum">
              <a:rPr lang="en-US" smtClean="0">
                <a:solidFill>
                  <a:srgbClr val="FFFFFF"/>
                </a:solidFill>
              </a:rPr>
              <a:pPr/>
              <a:t>‹#›</a:t>
            </a:fld>
            <a:endParaRPr lang="en-US">
              <a:solidFill>
                <a:srgbClr val="FFFFFF"/>
              </a:solidFill>
            </a:endParaRPr>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670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a:ln>
            <a:noFill/>
          </a:ln>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b="1">
                <a:solidFill>
                  <a:srgbClr val="FFFFFF"/>
                </a:solidFill>
              </a:defRPr>
            </a:lvl1pPr>
          </a:lstStyle>
          <a:p>
            <a:r>
              <a:rPr lang="en-US"/>
              <a:t>26 Aug 2022</a:t>
            </a:r>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b="1" cap="all" baseline="0">
                <a:solidFill>
                  <a:srgbClr val="FFFFFF"/>
                </a:solidFill>
              </a:defRPr>
            </a:lvl1pPr>
          </a:lstStyle>
          <a:p>
            <a:r>
              <a:rPr lang="en-US"/>
              <a:t>Analytix Thinking LLC 2022 (C)</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b="1">
                <a:solidFill>
                  <a:srgbClr val="FFFFFF"/>
                </a:solidFill>
              </a:defRPr>
            </a:lvl1pPr>
          </a:lstStyle>
          <a:p>
            <a:fld id="{1D66AC45-D9FE-4248-B91F-844B82F7A042}" type="slidenum">
              <a:rPr lang="en-US" smtClean="0"/>
              <a:pPr/>
              <a:t>‹#›</a:t>
            </a:fld>
            <a:endParaRPr lang="en-US"/>
          </a:p>
        </p:txBody>
      </p:sp>
    </p:spTree>
    <p:extLst>
      <p:ext uri="{BB962C8B-B14F-4D97-AF65-F5344CB8AC3E}">
        <p14:creationId xmlns:p14="http://schemas.microsoft.com/office/powerpoint/2010/main" val="16867621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2" r:id="rId9"/>
    <p:sldLayoutId id="2147483683" r:id="rId10"/>
  </p:sldLayoutIdLst>
  <p:hf hdr="0"/>
  <p:txStyles>
    <p:title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solidFill>
          <a:latin typeface="+mn-lt"/>
          <a:ea typeface="+mn-ea"/>
          <a:cs typeface="+mn-cs"/>
        </a:defRPr>
      </a:lvl1pPr>
      <a:lvl2pPr marL="640080" indent="-274320" algn="l" defTabSz="914400" rtl="0" eaLnBrk="1" latinLnBrk="0" hangingPunct="1">
        <a:lnSpc>
          <a:spcPct val="90000"/>
        </a:lnSpc>
        <a:spcBef>
          <a:spcPts val="200"/>
        </a:spcBef>
        <a:spcAft>
          <a:spcPts val="400"/>
        </a:spcAft>
        <a:buClr>
          <a:schemeClr val="accent1"/>
        </a:buClr>
        <a:buFont typeface="Wingdings 2" panose="05020102010507070707" pitchFamily="18" charset="2"/>
        <a:buChar char=""/>
        <a:defRPr sz="2000" kern="1200">
          <a:solidFill>
            <a:schemeClr val="tx1"/>
          </a:solidFill>
          <a:latin typeface="+mn-lt"/>
          <a:ea typeface="+mn-ea"/>
          <a:cs typeface="+mn-cs"/>
        </a:defRPr>
      </a:lvl2pPr>
      <a:lvl3pPr marL="822960" indent="-274320" algn="l" defTabSz="914400" rtl="0" eaLnBrk="1" latinLnBrk="0" hangingPunct="1">
        <a:lnSpc>
          <a:spcPct val="90000"/>
        </a:lnSpc>
        <a:spcBef>
          <a:spcPts val="200"/>
        </a:spcBef>
        <a:spcAft>
          <a:spcPts val="400"/>
        </a:spcAft>
        <a:buClr>
          <a:schemeClr val="accent1"/>
        </a:buClr>
        <a:buFont typeface="Wingdings 2" panose="05020102010507070707" pitchFamily="18" charset="2"/>
        <a:buChar char="À"/>
        <a:defRPr sz="1600" kern="1200">
          <a:solidFill>
            <a:schemeClr val="tx1"/>
          </a:solidFill>
          <a:latin typeface="+mn-lt"/>
          <a:ea typeface="+mn-ea"/>
          <a:cs typeface="+mn-cs"/>
        </a:defRPr>
      </a:lvl3pPr>
      <a:lvl4pPr marL="1005840" indent="-274320" algn="l" defTabSz="914400" rtl="0" eaLnBrk="1" latinLnBrk="0" hangingPunct="1">
        <a:lnSpc>
          <a:spcPct val="90000"/>
        </a:lnSpc>
        <a:spcBef>
          <a:spcPts val="200"/>
        </a:spcBef>
        <a:spcAft>
          <a:spcPts val="400"/>
        </a:spcAft>
        <a:buClr>
          <a:schemeClr val="accent1"/>
        </a:buClr>
        <a:buFont typeface="Wingdings 2" panose="05020102010507070707" pitchFamily="18" charset="2"/>
        <a:buChar char=""/>
        <a:defRPr sz="1600" kern="1200">
          <a:solidFill>
            <a:schemeClr val="tx1"/>
          </a:solidFill>
          <a:latin typeface="+mn-lt"/>
          <a:ea typeface="+mn-ea"/>
          <a:cs typeface="+mn-cs"/>
        </a:defRPr>
      </a:lvl4pPr>
      <a:lvl5pPr marL="1188720" indent="-274320" algn="l" defTabSz="914400" rtl="0" eaLnBrk="1" latinLnBrk="0" hangingPunct="1">
        <a:lnSpc>
          <a:spcPct val="90000"/>
        </a:lnSpc>
        <a:spcBef>
          <a:spcPts val="200"/>
        </a:spcBef>
        <a:spcAft>
          <a:spcPts val="400"/>
        </a:spcAft>
        <a:buClr>
          <a:schemeClr val="accent1"/>
        </a:buClr>
        <a:buFont typeface="Wingdings 2" panose="05020102010507070707" pitchFamily="18" charset="2"/>
        <a:buChar char=""/>
        <a:defRPr sz="16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www.google.com/search?rlz=1C1SQJL_enUS891US892&amp;sxsrf=ALiCzsao7VnO_RZJEN86g06UUBuaZaVf5Q:1660998001801&amp;q=how+to+pronounce+epistemology&amp;stick=H4sIAAAAAAAAAOMIfcRoxy3w8sc9YSnTSWtOXmPU5-INKMrPK81LzkwsyczPE5LgYglJLcoVEpDi4-JJLcgsLknNzc_JT6-0YlFiSs3jWcQqm5FfrlCSr1AA1JcP1JiqgKwMAJc890ljAAAA&amp;pron_lang=en&amp;pron_country=us&amp;sa=X&amp;ved=2ahUKEwjntvres9X5AhUuBzQIHVQRC2YQ3eEDegQIDBAK" TargetMode="Externa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9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9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Calibri" panose="020F0502020204030204"/>
                <a:ea typeface="+mn-ea"/>
                <a:cs typeface="+mn-cs"/>
              </a:rPr>
              <a:t>26 Aug 2022</a:t>
            </a: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000" b="1" i="0" u="none" strike="noStrike" kern="1200" cap="all" spc="0" normalizeH="0" baseline="0" noProof="0">
                <a:ln>
                  <a:noFill/>
                </a:ln>
                <a:solidFill>
                  <a:srgbClr val="FFFFFF"/>
                </a:solidFill>
                <a:effectLst/>
                <a:uLnTx/>
                <a:uFillTx/>
                <a:latin typeface="Calibri" panose="020F0502020204030204"/>
                <a:ea typeface="+mn-ea"/>
                <a:cs typeface="+mn-cs"/>
              </a:rPr>
              <a:t>Analytix Thinking LLC 2022 (C)</a:t>
            </a:r>
            <a:endParaRPr kumimoji="0" lang="en-US" sz="1000" b="1" i="0" u="none" strike="noStrike" kern="1200" cap="all" spc="0" normalizeH="0" baseline="0" noProof="0" dirty="0">
              <a:ln>
                <a:noFill/>
              </a:ln>
              <a:solidFill>
                <a:srgbClr val="FFFFFF"/>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D66AC45-D9FE-4248-B91F-844B82F7A042}" type="slidenum">
              <a:rPr kumimoji="0" lang="en-US" sz="1050" b="1"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050" b="1"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itle 4"/>
          <p:cNvSpPr>
            <a:spLocks noGrp="1"/>
          </p:cNvSpPr>
          <p:nvPr>
            <p:ph type="title"/>
          </p:nvPr>
        </p:nvSpPr>
        <p:spPr>
          <a:xfrm>
            <a:off x="268872" y="1606859"/>
            <a:ext cx="8603889" cy="2386302"/>
          </a:xfrm>
        </p:spPr>
        <p:txBody>
          <a:bodyPr anchor="ctr">
            <a:normAutofit fontScale="90000"/>
          </a:bodyPr>
          <a:lstStyle/>
          <a:p>
            <a:pPr marL="0" marR="0" algn="ctr">
              <a:lnSpc>
                <a:spcPct val="107000"/>
              </a:lnSpc>
              <a:spcBef>
                <a:spcPts val="0"/>
              </a:spcBef>
              <a:spcAft>
                <a:spcPts val="0"/>
              </a:spcAft>
            </a:pPr>
            <a:r>
              <a:rPr lang="en-US" sz="4900" dirty="0">
                <a:effectLst/>
                <a:latin typeface="Calibri" panose="020F0502020204030204" pitchFamily="34" charset="0"/>
                <a:ea typeface="Calibri" panose="020F0502020204030204" pitchFamily="34" charset="0"/>
                <a:cs typeface="Times New Roman" panose="02020603050405020304" pitchFamily="18" charset="0"/>
              </a:rPr>
              <a:t>The Epistemological Superiority of Bayesian Inference over</a:t>
            </a:r>
            <a:br>
              <a:rPr lang="en-US" sz="4900" dirty="0">
                <a:effectLst/>
                <a:latin typeface="Calibri" panose="020F0502020204030204" pitchFamily="34" charset="0"/>
                <a:ea typeface="Calibri" panose="020F0502020204030204" pitchFamily="34" charset="0"/>
                <a:cs typeface="Times New Roman" panose="02020603050405020304" pitchFamily="18" charset="0"/>
              </a:rPr>
            </a:br>
            <a:r>
              <a:rPr lang="en-US" sz="4900" dirty="0">
                <a:effectLst/>
                <a:latin typeface="Calibri" panose="020F0502020204030204" pitchFamily="34" charset="0"/>
                <a:ea typeface="Calibri" panose="020F0502020204030204" pitchFamily="34" charset="0"/>
                <a:cs typeface="Times New Roman" panose="02020603050405020304" pitchFamily="18" charset="0"/>
              </a:rPr>
              <a:t>Frequentist Inference</a:t>
            </a:r>
            <a:br>
              <a:rPr lang="en-US" sz="4900" dirty="0">
                <a:effectLst/>
                <a:latin typeface="Calibri" panose="020F0502020204030204" pitchFamily="34" charset="0"/>
                <a:ea typeface="Calibri" panose="020F0502020204030204" pitchFamily="34" charset="0"/>
                <a:cs typeface="Times New Roman" panose="02020603050405020304" pitchFamily="18" charset="0"/>
              </a:rPr>
            </a:br>
            <a:r>
              <a:rPr lang="en-US" sz="2700" dirty="0">
                <a:effectLst/>
                <a:latin typeface="Calibri" panose="020F0502020204030204" pitchFamily="34" charset="0"/>
                <a:ea typeface="Calibri" panose="020F0502020204030204" pitchFamily="34" charset="0"/>
                <a:cs typeface="Times New Roman" panose="02020603050405020304" pitchFamily="18" charset="0"/>
              </a:rPr>
              <a:t>Inferring What is Likely To Be True</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Placeholder 5"/>
          <p:cNvSpPr>
            <a:spLocks noGrp="1"/>
          </p:cNvSpPr>
          <p:nvPr>
            <p:ph type="body" sz="quarter" idx="13"/>
          </p:nvPr>
        </p:nvSpPr>
        <p:spPr>
          <a:xfrm>
            <a:off x="417635" y="270016"/>
            <a:ext cx="8308731" cy="1228466"/>
          </a:xfrm>
        </p:spPr>
        <p:txBody>
          <a:bodyPr/>
          <a:lstStyle/>
          <a:p>
            <a:pPr>
              <a:spcBef>
                <a:spcPts val="0"/>
              </a:spcBef>
              <a:spcAft>
                <a:spcPts val="0"/>
              </a:spcAft>
            </a:pPr>
            <a:r>
              <a:rPr lang="en-US" sz="4000" b="1" dirty="0"/>
              <a:t>DIA Bayesian Statistics Working Group</a:t>
            </a:r>
          </a:p>
          <a:p>
            <a:pPr>
              <a:spcBef>
                <a:spcPts val="0"/>
              </a:spcBef>
              <a:spcAft>
                <a:spcPts val="0"/>
              </a:spcAft>
            </a:pPr>
            <a:endParaRPr lang="en-US" sz="2800" b="1" dirty="0"/>
          </a:p>
        </p:txBody>
      </p:sp>
      <p:sp>
        <p:nvSpPr>
          <p:cNvPr id="7" name="Text Placeholder 6"/>
          <p:cNvSpPr>
            <a:spLocks noGrp="1"/>
          </p:cNvSpPr>
          <p:nvPr>
            <p:ph type="body" sz="quarter" idx="14"/>
          </p:nvPr>
        </p:nvSpPr>
        <p:spPr>
          <a:xfrm>
            <a:off x="2277269" y="921431"/>
            <a:ext cx="4589462" cy="417004"/>
          </a:xfrm>
        </p:spPr>
        <p:txBody>
          <a:bodyPr>
            <a:normAutofit/>
          </a:bodyPr>
          <a:lstStyle/>
          <a:p>
            <a:r>
              <a:rPr lang="en-US" b="1" dirty="0"/>
              <a:t>26 August 2022</a:t>
            </a:r>
          </a:p>
        </p:txBody>
      </p:sp>
      <p:pic>
        <p:nvPicPr>
          <p:cNvPr id="10" name="Picture 9">
            <a:extLst>
              <a:ext uri="{FF2B5EF4-FFF2-40B4-BE49-F238E27FC236}">
                <a16:creationId xmlns:a16="http://schemas.microsoft.com/office/drawing/2014/main" id="{F2EEA31F-44AE-4809-BAB3-1217842DB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08" y="4494321"/>
            <a:ext cx="1597198" cy="1597198"/>
          </a:xfrm>
          <a:prstGeom prst="rect">
            <a:avLst/>
          </a:prstGeom>
          <a:ln w="38100">
            <a:solidFill>
              <a:schemeClr val="accent5"/>
            </a:solidFill>
          </a:ln>
        </p:spPr>
      </p:pic>
    </p:spTree>
    <p:extLst>
      <p:ext uri="{BB962C8B-B14F-4D97-AF65-F5344CB8AC3E}">
        <p14:creationId xmlns:p14="http://schemas.microsoft.com/office/powerpoint/2010/main" val="3978482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CDB0FA-6D93-4482-9741-A4E32007A748}"/>
              </a:ext>
            </a:extLst>
          </p:cNvPr>
          <p:cNvSpPr>
            <a:spLocks noGrp="1"/>
          </p:cNvSpPr>
          <p:nvPr>
            <p:ph type="dt" sz="half" idx="10"/>
          </p:nvPr>
        </p:nvSpPr>
        <p:spPr/>
        <p:txBody>
          <a:bodyPr/>
          <a:lstStyle/>
          <a:p>
            <a:r>
              <a:rPr lang="en-US"/>
              <a:t>26 Aug 2022</a:t>
            </a:r>
            <a:endParaRPr lang="en-US" dirty="0"/>
          </a:p>
        </p:txBody>
      </p:sp>
      <p:sp>
        <p:nvSpPr>
          <p:cNvPr id="3" name="Footer Placeholder 2">
            <a:extLst>
              <a:ext uri="{FF2B5EF4-FFF2-40B4-BE49-F238E27FC236}">
                <a16:creationId xmlns:a16="http://schemas.microsoft.com/office/drawing/2014/main" id="{E8FA11D0-18CA-44A9-898E-CC6B7E9354C8}"/>
              </a:ext>
            </a:extLst>
          </p:cNvPr>
          <p:cNvSpPr>
            <a:spLocks noGrp="1"/>
          </p:cNvSpPr>
          <p:nvPr>
            <p:ph type="ftr" sz="quarter" idx="11"/>
          </p:nvPr>
        </p:nvSpPr>
        <p:spPr/>
        <p:txBody>
          <a:bodyPr/>
          <a:lstStyle/>
          <a:p>
            <a:r>
              <a:rPr lang="en-US"/>
              <a:t>Analytix Thinking LLC 2022 (C)</a:t>
            </a:r>
            <a:endParaRPr lang="en-US" dirty="0"/>
          </a:p>
        </p:txBody>
      </p:sp>
      <p:sp>
        <p:nvSpPr>
          <p:cNvPr id="4" name="Slide Number Placeholder 3">
            <a:extLst>
              <a:ext uri="{FF2B5EF4-FFF2-40B4-BE49-F238E27FC236}">
                <a16:creationId xmlns:a16="http://schemas.microsoft.com/office/drawing/2014/main" id="{9364B605-5A21-4AA2-84CC-756E3A837F2F}"/>
              </a:ext>
            </a:extLst>
          </p:cNvPr>
          <p:cNvSpPr>
            <a:spLocks noGrp="1"/>
          </p:cNvSpPr>
          <p:nvPr>
            <p:ph type="sldNum" sz="quarter" idx="12"/>
          </p:nvPr>
        </p:nvSpPr>
        <p:spPr/>
        <p:txBody>
          <a:bodyPr/>
          <a:lstStyle/>
          <a:p>
            <a:fld id="{1D66AC45-D9FE-4248-B91F-844B82F7A042}" type="slidenum">
              <a:rPr lang="en-US" smtClean="0"/>
              <a:t>10</a:t>
            </a:fld>
            <a:endParaRPr lang="en-US"/>
          </a:p>
        </p:txBody>
      </p:sp>
      <p:sp>
        <p:nvSpPr>
          <p:cNvPr id="7" name="Title 5">
            <a:extLst>
              <a:ext uri="{FF2B5EF4-FFF2-40B4-BE49-F238E27FC236}">
                <a16:creationId xmlns:a16="http://schemas.microsoft.com/office/drawing/2014/main" id="{92CB5612-BC09-4090-BB29-818D79A76725}"/>
              </a:ext>
            </a:extLst>
          </p:cNvPr>
          <p:cNvSpPr>
            <a:spLocks noGrp="1"/>
          </p:cNvSpPr>
          <p:nvPr>
            <p:ph type="title"/>
          </p:nvPr>
        </p:nvSpPr>
        <p:spPr>
          <a:xfrm>
            <a:off x="800100" y="142720"/>
            <a:ext cx="7543800" cy="787450"/>
          </a:xfrm>
        </p:spPr>
        <p:txBody>
          <a:bodyPr vert="horz" lIns="91440" tIns="45720" rIns="91440" bIns="45720" rtlCol="0" anchor="b">
            <a:normAutofit/>
          </a:bodyPr>
          <a:lstStyle/>
          <a:p>
            <a:r>
              <a:rPr lang="en-US" b="1" dirty="0"/>
              <a:t>Thought Experiment</a:t>
            </a:r>
          </a:p>
        </p:txBody>
      </p:sp>
      <p:pic>
        <p:nvPicPr>
          <p:cNvPr id="8" name="Picture 2" descr="Related image">
            <a:extLst>
              <a:ext uri="{FF2B5EF4-FFF2-40B4-BE49-F238E27FC236}">
                <a16:creationId xmlns:a16="http://schemas.microsoft.com/office/drawing/2014/main" id="{E4A75867-62BA-4E34-BB3E-74D86C8DA5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247700" y="1252646"/>
            <a:ext cx="2144434" cy="221876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powerball jackpot">
            <a:extLst>
              <a:ext uri="{FF2B5EF4-FFF2-40B4-BE49-F238E27FC236}">
                <a16:creationId xmlns:a16="http://schemas.microsoft.com/office/drawing/2014/main" id="{41D326A0-AF41-431D-9955-E2A66095B6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84" y="2104210"/>
            <a:ext cx="3151078" cy="23580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454226E-A22B-45A3-8789-8CFF1A0D6407}"/>
              </a:ext>
            </a:extLst>
          </p:cNvPr>
          <p:cNvSpPr txBox="1"/>
          <p:nvPr/>
        </p:nvSpPr>
        <p:spPr>
          <a:xfrm>
            <a:off x="134348" y="4577272"/>
            <a:ext cx="3741749" cy="646331"/>
          </a:xfrm>
          <a:prstGeom prst="rect">
            <a:avLst/>
          </a:prstGeom>
          <a:noFill/>
        </p:spPr>
        <p:txBody>
          <a:bodyPr wrap="square" rtlCol="0">
            <a:spAutoFit/>
          </a:bodyPr>
          <a:lstStyle/>
          <a:p>
            <a:pPr algn="ctr"/>
            <a:r>
              <a:rPr lang="en-US" sz="3600" dirty="0"/>
              <a:t>$300,000,000</a:t>
            </a:r>
          </a:p>
        </p:txBody>
      </p:sp>
      <p:pic>
        <p:nvPicPr>
          <p:cNvPr id="11" name="Picture 6" descr="Related image">
            <a:extLst>
              <a:ext uri="{FF2B5EF4-FFF2-40B4-BE49-F238E27FC236}">
                <a16:creationId xmlns:a16="http://schemas.microsoft.com/office/drawing/2014/main" id="{1EDD8314-D4CB-44C7-966D-C78C03B561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6444" y="3968718"/>
            <a:ext cx="2652743" cy="1958788"/>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6B38415F-BC88-42E7-BD45-A1CC3B01DF69}"/>
              </a:ext>
            </a:extLst>
          </p:cNvPr>
          <p:cNvCxnSpPr>
            <a:cxnSpLocks/>
            <a:stCxn id="16" idx="3"/>
            <a:endCxn id="8" idx="3"/>
          </p:cNvCxnSpPr>
          <p:nvPr/>
        </p:nvCxnSpPr>
        <p:spPr>
          <a:xfrm flipV="1">
            <a:off x="5354190" y="2362029"/>
            <a:ext cx="893510" cy="10572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1F7A19-8F83-4FC3-B055-49024CA1FAD3}"/>
              </a:ext>
            </a:extLst>
          </p:cNvPr>
          <p:cNvSpPr txBox="1"/>
          <p:nvPr/>
        </p:nvSpPr>
        <p:spPr>
          <a:xfrm>
            <a:off x="4577995" y="1960410"/>
            <a:ext cx="1667435" cy="369332"/>
          </a:xfrm>
          <a:prstGeom prst="rect">
            <a:avLst/>
          </a:prstGeom>
          <a:noFill/>
        </p:spPr>
        <p:txBody>
          <a:bodyPr wrap="square" rtlCol="0">
            <a:spAutoFit/>
          </a:bodyPr>
          <a:lstStyle/>
          <a:p>
            <a:r>
              <a:rPr lang="en-US" dirty="0"/>
              <a:t>10% Probability</a:t>
            </a:r>
          </a:p>
        </p:txBody>
      </p:sp>
      <p:cxnSp>
        <p:nvCxnSpPr>
          <p:cNvPr id="14" name="Straight Arrow Connector 13">
            <a:extLst>
              <a:ext uri="{FF2B5EF4-FFF2-40B4-BE49-F238E27FC236}">
                <a16:creationId xmlns:a16="http://schemas.microsoft.com/office/drawing/2014/main" id="{84535651-DF0C-472D-963C-298212CED69C}"/>
              </a:ext>
            </a:extLst>
          </p:cNvPr>
          <p:cNvCxnSpPr>
            <a:cxnSpLocks/>
            <a:stCxn id="16" idx="3"/>
          </p:cNvCxnSpPr>
          <p:nvPr/>
        </p:nvCxnSpPr>
        <p:spPr>
          <a:xfrm>
            <a:off x="5354190" y="3419282"/>
            <a:ext cx="853569" cy="9541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47B7578-E540-4DDA-BCE0-34346949E203}"/>
              </a:ext>
            </a:extLst>
          </p:cNvPr>
          <p:cNvSpPr txBox="1"/>
          <p:nvPr/>
        </p:nvSpPr>
        <p:spPr>
          <a:xfrm>
            <a:off x="4540324" y="4462266"/>
            <a:ext cx="1667435" cy="369332"/>
          </a:xfrm>
          <a:prstGeom prst="rect">
            <a:avLst/>
          </a:prstGeom>
          <a:noFill/>
        </p:spPr>
        <p:txBody>
          <a:bodyPr wrap="square" rtlCol="0">
            <a:spAutoFit/>
          </a:bodyPr>
          <a:lstStyle/>
          <a:p>
            <a:r>
              <a:rPr lang="en-US" dirty="0"/>
              <a:t>90% Probability</a:t>
            </a:r>
          </a:p>
        </p:txBody>
      </p:sp>
      <p:sp>
        <p:nvSpPr>
          <p:cNvPr id="16" name="Diamond 15">
            <a:extLst>
              <a:ext uri="{FF2B5EF4-FFF2-40B4-BE49-F238E27FC236}">
                <a16:creationId xmlns:a16="http://schemas.microsoft.com/office/drawing/2014/main" id="{C53B7ACA-5708-4CC4-959B-522EE14152F7}"/>
              </a:ext>
            </a:extLst>
          </p:cNvPr>
          <p:cNvSpPr/>
          <p:nvPr/>
        </p:nvSpPr>
        <p:spPr>
          <a:xfrm>
            <a:off x="3557852" y="2869845"/>
            <a:ext cx="1796338" cy="1098873"/>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284D203-9CA7-4152-9A67-C04261014CFA}"/>
              </a:ext>
            </a:extLst>
          </p:cNvPr>
          <p:cNvSpPr txBox="1"/>
          <p:nvPr/>
        </p:nvSpPr>
        <p:spPr>
          <a:xfrm>
            <a:off x="3848071" y="2943789"/>
            <a:ext cx="1210235" cy="954107"/>
          </a:xfrm>
          <a:prstGeom prst="rect">
            <a:avLst/>
          </a:prstGeom>
          <a:noFill/>
        </p:spPr>
        <p:txBody>
          <a:bodyPr wrap="square" rtlCol="0">
            <a:spAutoFit/>
          </a:bodyPr>
          <a:lstStyle/>
          <a:p>
            <a:pPr algn="ctr"/>
            <a:r>
              <a:rPr lang="en-US" sz="2800" b="1" dirty="0">
                <a:solidFill>
                  <a:srgbClr val="FF0000"/>
                </a:solidFill>
              </a:rPr>
              <a:t>IF</a:t>
            </a:r>
            <a:r>
              <a:rPr lang="en-US" sz="2800" b="1" dirty="0"/>
              <a:t> I WIN</a:t>
            </a:r>
          </a:p>
        </p:txBody>
      </p:sp>
      <p:sp>
        <p:nvSpPr>
          <p:cNvPr id="18" name="TextBox 17">
            <a:extLst>
              <a:ext uri="{FF2B5EF4-FFF2-40B4-BE49-F238E27FC236}">
                <a16:creationId xmlns:a16="http://schemas.microsoft.com/office/drawing/2014/main" id="{D338C641-DD38-418C-9D11-1F1E103FF993}"/>
              </a:ext>
            </a:extLst>
          </p:cNvPr>
          <p:cNvSpPr txBox="1"/>
          <p:nvPr/>
        </p:nvSpPr>
        <p:spPr>
          <a:xfrm>
            <a:off x="918298" y="1909482"/>
            <a:ext cx="7307405" cy="3539430"/>
          </a:xfrm>
          <a:prstGeom prst="rect">
            <a:avLst/>
          </a:prstGeom>
          <a:solidFill>
            <a:schemeClr val="accent3">
              <a:lumMod val="40000"/>
              <a:lumOff val="60000"/>
            </a:schemeClr>
          </a:solidFill>
          <a:ln w="28575">
            <a:solidFill>
              <a:schemeClr val="tx1"/>
            </a:solidFill>
          </a:ln>
        </p:spPr>
        <p:txBody>
          <a:bodyPr wrap="square" rtlCol="0">
            <a:spAutoFit/>
          </a:bodyPr>
          <a:lstStyle/>
          <a:p>
            <a:pPr lvl="1"/>
            <a:r>
              <a:rPr lang="en-US" sz="3200" dirty="0"/>
              <a:t>How likely are you to receive a share of the winnings?</a:t>
            </a:r>
          </a:p>
          <a:p>
            <a:pPr lvl="2">
              <a:buClr>
                <a:srgbClr val="FF0000"/>
              </a:buClr>
              <a:buAutoNum type="alphaUcPeriod"/>
            </a:pPr>
            <a:r>
              <a:rPr lang="en-US" sz="3200" dirty="0"/>
              <a:t> 90% likely</a:t>
            </a:r>
          </a:p>
          <a:p>
            <a:pPr lvl="2">
              <a:buClr>
                <a:srgbClr val="FF0000"/>
              </a:buClr>
              <a:buAutoNum type="alphaUcPeriod"/>
            </a:pPr>
            <a:r>
              <a:rPr lang="en-US" sz="3200" dirty="0"/>
              <a:t> 50% likely</a:t>
            </a:r>
          </a:p>
          <a:p>
            <a:pPr lvl="2">
              <a:buClr>
                <a:srgbClr val="FF0000"/>
              </a:buClr>
              <a:buAutoNum type="alphaUcPeriod"/>
            </a:pPr>
            <a:r>
              <a:rPr lang="en-US" sz="3200" dirty="0"/>
              <a:t> Small likelihood</a:t>
            </a:r>
          </a:p>
          <a:p>
            <a:pPr lvl="2">
              <a:buClr>
                <a:srgbClr val="FF0000"/>
              </a:buClr>
              <a:buAutoNum type="alphaUcPeriod"/>
            </a:pPr>
            <a:r>
              <a:rPr lang="en-US" sz="3200" dirty="0"/>
              <a:t> Very, very small likelihood</a:t>
            </a:r>
          </a:p>
          <a:p>
            <a:endParaRPr lang="en-US" sz="3200" dirty="0"/>
          </a:p>
        </p:txBody>
      </p:sp>
    </p:spTree>
    <p:extLst>
      <p:ext uri="{BB962C8B-B14F-4D97-AF65-F5344CB8AC3E}">
        <p14:creationId xmlns:p14="http://schemas.microsoft.com/office/powerpoint/2010/main" val="1847651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06144"/>
            <a:ext cx="7543800" cy="893600"/>
          </a:xfrm>
        </p:spPr>
        <p:txBody>
          <a:bodyPr>
            <a:normAutofit/>
          </a:bodyPr>
          <a:lstStyle/>
          <a:p>
            <a:r>
              <a:rPr lang="en-US" b="1" dirty="0"/>
              <a:t>Conditional Probability</a:t>
            </a:r>
          </a:p>
        </p:txBody>
      </p:sp>
      <p:sp>
        <p:nvSpPr>
          <p:cNvPr id="3" name="Content Placeholder 2"/>
          <p:cNvSpPr>
            <a:spLocks noGrp="1"/>
          </p:cNvSpPr>
          <p:nvPr>
            <p:ph idx="1"/>
          </p:nvPr>
        </p:nvSpPr>
        <p:spPr>
          <a:xfrm>
            <a:off x="329184" y="1331053"/>
            <a:ext cx="8607552" cy="4724400"/>
          </a:xfrm>
        </p:spPr>
        <p:txBody>
          <a:bodyPr>
            <a:noAutofit/>
          </a:bodyPr>
          <a:lstStyle/>
          <a:p>
            <a:r>
              <a:rPr lang="en-US" sz="3200" dirty="0"/>
              <a:t>Example of Conditional Probability</a:t>
            </a:r>
          </a:p>
          <a:p>
            <a:pPr lvl="1">
              <a:buFont typeface="Arial" pitchFamily="34" charset="0"/>
              <a:buChar char="•"/>
            </a:pPr>
            <a:r>
              <a:rPr lang="en-US" sz="2800" dirty="0"/>
              <a:t>The key word is </a:t>
            </a:r>
            <a:r>
              <a:rPr lang="en-US" sz="2800" b="1" dirty="0">
                <a:solidFill>
                  <a:srgbClr val="FF0000"/>
                </a:solidFill>
              </a:rPr>
              <a:t>IF</a:t>
            </a:r>
          </a:p>
          <a:p>
            <a:pPr lvl="1">
              <a:buFont typeface="Arial" pitchFamily="34" charset="0"/>
              <a:buChar char="•"/>
            </a:pPr>
            <a:r>
              <a:rPr lang="en-US" sz="2800" dirty="0"/>
              <a:t>Very low probability of winning (odds: </a:t>
            </a:r>
            <a:r>
              <a:rPr lang="en-US" sz="2800" b="1" dirty="0">
                <a:solidFill>
                  <a:schemeClr val="accent1"/>
                </a:solidFill>
              </a:rPr>
              <a:t>1:292,301,338</a:t>
            </a:r>
            <a:r>
              <a:rPr lang="en-US" sz="2800" dirty="0"/>
              <a:t>)</a:t>
            </a:r>
          </a:p>
          <a:p>
            <a:r>
              <a:rPr lang="en-US" sz="3200" dirty="0"/>
              <a:t>Solution: </a:t>
            </a:r>
          </a:p>
          <a:p>
            <a:pPr marL="365760" lvl="1" indent="0">
              <a:buNone/>
            </a:pPr>
            <a:r>
              <a:rPr lang="en-US" sz="2800" dirty="0" err="1"/>
              <a:t>Pr</a:t>
            </a:r>
            <a:r>
              <a:rPr lang="en-US" sz="2800" dirty="0"/>
              <a:t> (</a:t>
            </a:r>
            <a:r>
              <a:rPr lang="en-US" sz="2800" b="1" dirty="0"/>
              <a:t>you receive a share</a:t>
            </a:r>
            <a:r>
              <a:rPr lang="en-US" sz="2800" dirty="0"/>
              <a:t>) </a:t>
            </a:r>
          </a:p>
          <a:p>
            <a:pPr lvl="1">
              <a:buNone/>
            </a:pPr>
            <a:r>
              <a:rPr lang="en-US" sz="2800" dirty="0"/>
              <a:t>	</a:t>
            </a:r>
            <a:r>
              <a:rPr lang="en-US" sz="2800" b="1" dirty="0"/>
              <a:t>=</a:t>
            </a:r>
            <a:r>
              <a:rPr lang="en-US" sz="2800" dirty="0"/>
              <a:t> Pr (</a:t>
            </a:r>
            <a:r>
              <a:rPr lang="en-US" sz="2800" b="1" dirty="0">
                <a:solidFill>
                  <a:srgbClr val="00B050"/>
                </a:solidFill>
              </a:rPr>
              <a:t>I choose to share </a:t>
            </a:r>
            <a:r>
              <a:rPr lang="en-US" sz="2800" b="1" dirty="0">
                <a:solidFill>
                  <a:srgbClr val="FF0000"/>
                </a:solidFill>
              </a:rPr>
              <a:t>IF</a:t>
            </a:r>
            <a:r>
              <a:rPr lang="en-US" sz="2800" dirty="0"/>
              <a:t> </a:t>
            </a:r>
            <a:r>
              <a:rPr lang="en-US" sz="2800" b="1" dirty="0">
                <a:solidFill>
                  <a:schemeClr val="accent1"/>
                </a:solidFill>
              </a:rPr>
              <a:t>I win</a:t>
            </a:r>
            <a:r>
              <a:rPr lang="en-US" sz="2800" dirty="0"/>
              <a:t>) * Pr (</a:t>
            </a:r>
            <a:r>
              <a:rPr lang="en-US" sz="2800" b="1" dirty="0">
                <a:solidFill>
                  <a:schemeClr val="accent1"/>
                </a:solidFill>
              </a:rPr>
              <a:t>I win</a:t>
            </a:r>
            <a:r>
              <a:rPr lang="en-US" sz="2800" dirty="0"/>
              <a:t>) </a:t>
            </a:r>
          </a:p>
          <a:p>
            <a:pPr lvl="1">
              <a:buNone/>
            </a:pPr>
            <a:r>
              <a:rPr lang="en-US" sz="2800" dirty="0"/>
              <a:t>	</a:t>
            </a:r>
            <a:r>
              <a:rPr lang="en-US" sz="2800" b="1" dirty="0"/>
              <a:t>=</a:t>
            </a:r>
            <a:r>
              <a:rPr lang="en-US" sz="2800" dirty="0"/>
              <a:t>                   </a:t>
            </a:r>
            <a:r>
              <a:rPr lang="en-US" sz="2800" b="1" dirty="0">
                <a:solidFill>
                  <a:srgbClr val="00B050"/>
                </a:solidFill>
              </a:rPr>
              <a:t>.90         </a:t>
            </a:r>
            <a:r>
              <a:rPr lang="en-US" sz="2800" b="1" dirty="0"/>
              <a:t>*</a:t>
            </a:r>
            <a:r>
              <a:rPr lang="en-US" sz="2800" dirty="0"/>
              <a:t>               </a:t>
            </a:r>
            <a:r>
              <a:rPr lang="en-US" sz="2800" b="1" dirty="0">
                <a:solidFill>
                  <a:schemeClr val="accent1"/>
                </a:solidFill>
              </a:rPr>
              <a:t>0.0000000034211</a:t>
            </a:r>
            <a:endParaRPr lang="en-US" sz="2800" dirty="0">
              <a:solidFill>
                <a:schemeClr val="accent1"/>
              </a:solidFill>
            </a:endParaRPr>
          </a:p>
          <a:p>
            <a:pPr lvl="1">
              <a:buNone/>
            </a:pPr>
            <a:r>
              <a:rPr lang="en-US" sz="2800" b="1" dirty="0">
                <a:solidFill>
                  <a:schemeClr val="accent2"/>
                </a:solidFill>
              </a:rPr>
              <a:t>	</a:t>
            </a:r>
            <a:r>
              <a:rPr lang="en-US" sz="2800" b="1" dirty="0"/>
              <a:t>=</a:t>
            </a:r>
            <a:r>
              <a:rPr lang="en-US" sz="2800" b="1" dirty="0">
                <a:solidFill>
                  <a:schemeClr val="accent2"/>
                </a:solidFill>
              </a:rPr>
              <a:t> </a:t>
            </a:r>
            <a:r>
              <a:rPr lang="en-US" sz="2800" b="1" dirty="0">
                <a:solidFill>
                  <a:schemeClr val="accent1"/>
                </a:solidFill>
              </a:rPr>
              <a:t>0.00000000307901</a:t>
            </a:r>
          </a:p>
        </p:txBody>
      </p:sp>
      <p:sp>
        <p:nvSpPr>
          <p:cNvPr id="6" name="Slide Number Placeholder 5">
            <a:extLst>
              <a:ext uri="{FF2B5EF4-FFF2-40B4-BE49-F238E27FC236}">
                <a16:creationId xmlns:a16="http://schemas.microsoft.com/office/drawing/2014/main" id="{F3D2AD8C-827B-400B-96D2-3BD3B386E466}"/>
              </a:ext>
            </a:extLst>
          </p:cNvPr>
          <p:cNvSpPr>
            <a:spLocks noGrp="1"/>
          </p:cNvSpPr>
          <p:nvPr>
            <p:ph type="sldNum" sz="quarter" idx="12"/>
          </p:nvPr>
        </p:nvSpPr>
        <p:spPr/>
        <p:txBody>
          <a:bodyPr/>
          <a:lstStyle/>
          <a:p>
            <a:fld id="{1E114E18-E54F-4CFC-A99E-87BE1B8C893D}" type="slidenum">
              <a:rPr lang="en-US" smtClean="0"/>
              <a:t>11</a:t>
            </a:fld>
            <a:endParaRPr lang="en-US"/>
          </a:p>
        </p:txBody>
      </p:sp>
      <p:sp>
        <p:nvSpPr>
          <p:cNvPr id="4" name="Date Placeholder 3">
            <a:extLst>
              <a:ext uri="{FF2B5EF4-FFF2-40B4-BE49-F238E27FC236}">
                <a16:creationId xmlns:a16="http://schemas.microsoft.com/office/drawing/2014/main" id="{2275E50E-1210-42AD-A477-05EC604FCD7E}"/>
              </a:ext>
            </a:extLst>
          </p:cNvPr>
          <p:cNvSpPr>
            <a:spLocks noGrp="1"/>
          </p:cNvSpPr>
          <p:nvPr>
            <p:ph type="dt" sz="half" idx="10"/>
          </p:nvPr>
        </p:nvSpPr>
        <p:spPr/>
        <p:txBody>
          <a:bodyPr/>
          <a:lstStyle/>
          <a:p>
            <a:r>
              <a:rPr lang="en-US"/>
              <a:t>26 Aug 2022</a:t>
            </a:r>
            <a:endParaRPr lang="en-US" dirty="0"/>
          </a:p>
        </p:txBody>
      </p:sp>
      <p:sp>
        <p:nvSpPr>
          <p:cNvPr id="5" name="Footer Placeholder 4">
            <a:extLst>
              <a:ext uri="{FF2B5EF4-FFF2-40B4-BE49-F238E27FC236}">
                <a16:creationId xmlns:a16="http://schemas.microsoft.com/office/drawing/2014/main" id="{01042A0B-31C0-4DBB-A97B-1535AD4C3A99}"/>
              </a:ext>
            </a:extLst>
          </p:cNvPr>
          <p:cNvSpPr>
            <a:spLocks noGrp="1"/>
          </p:cNvSpPr>
          <p:nvPr>
            <p:ph type="ftr" sz="quarter" idx="11"/>
          </p:nvPr>
        </p:nvSpPr>
        <p:spPr/>
        <p:txBody>
          <a:bodyPr/>
          <a:lstStyle/>
          <a:p>
            <a:r>
              <a:rPr lang="en-US"/>
              <a:t>Analytix Thinking LLC 2022 (C)</a:t>
            </a:r>
            <a:endParaRPr lang="en-US" dirty="0"/>
          </a:p>
        </p:txBody>
      </p:sp>
      <p:sp>
        <p:nvSpPr>
          <p:cNvPr id="7" name="TextBox 6">
            <a:extLst>
              <a:ext uri="{FF2B5EF4-FFF2-40B4-BE49-F238E27FC236}">
                <a16:creationId xmlns:a16="http://schemas.microsoft.com/office/drawing/2014/main" id="{B3FCFD4F-015C-4F83-BBF3-948CCC34675C}"/>
              </a:ext>
            </a:extLst>
          </p:cNvPr>
          <p:cNvSpPr txBox="1"/>
          <p:nvPr/>
        </p:nvSpPr>
        <p:spPr>
          <a:xfrm>
            <a:off x="3639101" y="2786439"/>
            <a:ext cx="2371059" cy="523220"/>
          </a:xfrm>
          <a:prstGeom prst="rect">
            <a:avLst/>
          </a:prstGeom>
          <a:noFill/>
        </p:spPr>
        <p:txBody>
          <a:bodyPr wrap="square" rtlCol="0">
            <a:spAutoFit/>
          </a:bodyPr>
          <a:lstStyle/>
          <a:p>
            <a:pPr algn="ctr"/>
            <a:r>
              <a:rPr lang="en-US" sz="2800" b="1" dirty="0"/>
              <a:t>Unconditional</a:t>
            </a:r>
            <a:endParaRPr lang="en-US" sz="2400" b="1" dirty="0"/>
          </a:p>
        </p:txBody>
      </p:sp>
      <p:cxnSp>
        <p:nvCxnSpPr>
          <p:cNvPr id="8" name="Straight Arrow Connector 7">
            <a:extLst>
              <a:ext uri="{FF2B5EF4-FFF2-40B4-BE49-F238E27FC236}">
                <a16:creationId xmlns:a16="http://schemas.microsoft.com/office/drawing/2014/main" id="{C68FF097-C26A-4DA4-A7DD-C2C44747CD9B}"/>
              </a:ext>
            </a:extLst>
          </p:cNvPr>
          <p:cNvCxnSpPr>
            <a:cxnSpLocks/>
          </p:cNvCxnSpPr>
          <p:nvPr/>
        </p:nvCxnSpPr>
        <p:spPr>
          <a:xfrm flipH="1">
            <a:off x="2618729" y="3038856"/>
            <a:ext cx="1010092" cy="3561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D1BFEA8-9802-4C4A-A02E-73B8C8D83D20}"/>
              </a:ext>
            </a:extLst>
          </p:cNvPr>
          <p:cNvSpPr txBox="1"/>
          <p:nvPr/>
        </p:nvSpPr>
        <p:spPr>
          <a:xfrm>
            <a:off x="6455807" y="3260891"/>
            <a:ext cx="2371059" cy="523220"/>
          </a:xfrm>
          <a:prstGeom prst="rect">
            <a:avLst/>
          </a:prstGeom>
          <a:noFill/>
        </p:spPr>
        <p:txBody>
          <a:bodyPr wrap="square" rtlCol="0">
            <a:spAutoFit/>
          </a:bodyPr>
          <a:lstStyle/>
          <a:p>
            <a:pPr algn="ctr"/>
            <a:r>
              <a:rPr lang="en-US" sz="2800" b="1" dirty="0">
                <a:solidFill>
                  <a:schemeClr val="accent1"/>
                </a:solidFill>
              </a:rPr>
              <a:t>Conditional</a:t>
            </a:r>
            <a:endParaRPr lang="en-US" sz="2400" b="1" dirty="0">
              <a:solidFill>
                <a:schemeClr val="accent1"/>
              </a:solidFill>
            </a:endParaRPr>
          </a:p>
        </p:txBody>
      </p:sp>
      <p:cxnSp>
        <p:nvCxnSpPr>
          <p:cNvPr id="10" name="Straight Arrow Connector 9">
            <a:extLst>
              <a:ext uri="{FF2B5EF4-FFF2-40B4-BE49-F238E27FC236}">
                <a16:creationId xmlns:a16="http://schemas.microsoft.com/office/drawing/2014/main" id="{7230A79A-DE4C-4929-88EF-167139DE8239}"/>
              </a:ext>
            </a:extLst>
          </p:cNvPr>
          <p:cNvCxnSpPr>
            <a:cxnSpLocks/>
          </p:cNvCxnSpPr>
          <p:nvPr/>
        </p:nvCxnSpPr>
        <p:spPr>
          <a:xfrm flipH="1">
            <a:off x="5378800" y="3548342"/>
            <a:ext cx="1290224" cy="32609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89C87FB-F4FF-44B3-8779-7F4DDD78D1E3}"/>
              </a:ext>
            </a:extLst>
          </p:cNvPr>
          <p:cNvSpPr/>
          <p:nvPr/>
        </p:nvSpPr>
        <p:spPr>
          <a:xfrm>
            <a:off x="4587594" y="3776896"/>
            <a:ext cx="839973" cy="562414"/>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BB3A3B-A415-CE47-9C38-2D4AEAFD5E54}"/>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076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C1BAFE-CD29-4A67-874F-4B344B8AFD59}"/>
              </a:ext>
            </a:extLst>
          </p:cNvPr>
          <p:cNvSpPr>
            <a:spLocks noGrp="1"/>
          </p:cNvSpPr>
          <p:nvPr>
            <p:ph idx="1"/>
          </p:nvPr>
        </p:nvSpPr>
        <p:spPr/>
        <p:txBody>
          <a:bodyPr>
            <a:normAutofit/>
          </a:bodyPr>
          <a:lstStyle/>
          <a:p>
            <a:r>
              <a:rPr lang="en-US" sz="3600" dirty="0"/>
              <a:t>Pr(study success) </a:t>
            </a:r>
            <a:r>
              <a:rPr lang="en-US" sz="3600" dirty="0">
                <a:cs typeface="Times New Roman" panose="02020603050405020304" pitchFamily="18" charset="0"/>
              </a:rPr>
              <a:t>≈ “Bayesian Power”</a:t>
            </a:r>
            <a:endParaRPr lang="en-US" sz="3600" dirty="0"/>
          </a:p>
          <a:p>
            <a:pPr algn="ctr"/>
            <a:endParaRPr lang="en-US" sz="1200" dirty="0"/>
          </a:p>
          <a:p>
            <a:pPr algn="ctr"/>
            <a:r>
              <a:rPr lang="en-US" sz="3600" dirty="0"/>
              <a:t>Probability is hard!</a:t>
            </a:r>
          </a:p>
          <a:p>
            <a:pPr algn="ctr"/>
            <a:r>
              <a:rPr lang="en-US" sz="3600" dirty="0"/>
              <a:t>Conditional probability</a:t>
            </a:r>
          </a:p>
          <a:p>
            <a:pPr algn="ctr"/>
            <a:r>
              <a:rPr lang="en-US" sz="3600" dirty="0"/>
              <a:t>is even harder!!</a:t>
            </a:r>
          </a:p>
          <a:p>
            <a:pPr algn="ctr"/>
            <a:r>
              <a:rPr lang="en-US" sz="1400" dirty="0"/>
              <a:t>(despite the simple example just given)</a:t>
            </a:r>
          </a:p>
          <a:p>
            <a:endParaRPr lang="en-US" sz="1200" dirty="0"/>
          </a:p>
          <a:p>
            <a:r>
              <a:rPr lang="en-US" sz="3600" dirty="0"/>
              <a:t>What about other Bayesian concepts?</a:t>
            </a:r>
          </a:p>
        </p:txBody>
      </p:sp>
      <p:sp>
        <p:nvSpPr>
          <p:cNvPr id="3" name="Date Placeholder 2">
            <a:extLst>
              <a:ext uri="{FF2B5EF4-FFF2-40B4-BE49-F238E27FC236}">
                <a16:creationId xmlns:a16="http://schemas.microsoft.com/office/drawing/2014/main" id="{086D21E3-EDAC-4BEE-B4CB-8E46F7D5CA66}"/>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93CC566F-91CA-42D1-BBD0-1A4C035CE9F9}"/>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8C9C7870-87F0-4B8E-88ED-84090F2E44F6}"/>
              </a:ext>
            </a:extLst>
          </p:cNvPr>
          <p:cNvSpPr>
            <a:spLocks noGrp="1"/>
          </p:cNvSpPr>
          <p:nvPr>
            <p:ph type="sldNum" sz="quarter" idx="12"/>
          </p:nvPr>
        </p:nvSpPr>
        <p:spPr/>
        <p:txBody>
          <a:bodyPr/>
          <a:lstStyle/>
          <a:p>
            <a:fld id="{1D66AC45-D9FE-4248-B91F-844B82F7A042}" type="slidenum">
              <a:rPr lang="en-US" smtClean="0"/>
              <a:pPr/>
              <a:t>12</a:t>
            </a:fld>
            <a:endParaRPr lang="en-US" dirty="0"/>
          </a:p>
        </p:txBody>
      </p:sp>
      <p:sp>
        <p:nvSpPr>
          <p:cNvPr id="6" name="Title 5">
            <a:extLst>
              <a:ext uri="{FF2B5EF4-FFF2-40B4-BE49-F238E27FC236}">
                <a16:creationId xmlns:a16="http://schemas.microsoft.com/office/drawing/2014/main" id="{BEAC0904-C7A5-4292-9349-5C4AF3CBA288}"/>
              </a:ext>
            </a:extLst>
          </p:cNvPr>
          <p:cNvSpPr>
            <a:spLocks noGrp="1"/>
          </p:cNvSpPr>
          <p:nvPr>
            <p:ph type="title"/>
          </p:nvPr>
        </p:nvSpPr>
        <p:spPr/>
        <p:txBody>
          <a:bodyPr/>
          <a:lstStyle/>
          <a:p>
            <a:r>
              <a:rPr lang="en-US" b="1" dirty="0"/>
              <a:t>Conditional Probability</a:t>
            </a:r>
          </a:p>
        </p:txBody>
      </p:sp>
      <p:sp>
        <p:nvSpPr>
          <p:cNvPr id="7" name="Rectangle 6">
            <a:extLst>
              <a:ext uri="{FF2B5EF4-FFF2-40B4-BE49-F238E27FC236}">
                <a16:creationId xmlns:a16="http://schemas.microsoft.com/office/drawing/2014/main" id="{1725AFC4-32BF-A2DE-7088-AD882A12FDAE}"/>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257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2C822A-B8EC-44F7-AC0D-5245B911F19C}"/>
              </a:ext>
            </a:extLst>
          </p:cNvPr>
          <p:cNvSpPr>
            <a:spLocks noGrp="1"/>
          </p:cNvSpPr>
          <p:nvPr>
            <p:ph idx="1"/>
          </p:nvPr>
        </p:nvSpPr>
        <p:spPr>
          <a:xfrm>
            <a:off x="822959" y="1805395"/>
            <a:ext cx="7543801" cy="3396919"/>
          </a:xfrm>
        </p:spPr>
        <p:txBody>
          <a:bodyPr>
            <a:normAutofit/>
          </a:bodyPr>
          <a:lstStyle/>
          <a:p>
            <a:pPr algn="ctr"/>
            <a:r>
              <a:rPr lang="en-US" sz="6600" dirty="0"/>
              <a:t>My Thought</a:t>
            </a:r>
          </a:p>
          <a:p>
            <a:pPr algn="ctr"/>
            <a:r>
              <a:rPr lang="en-US" sz="6600" dirty="0"/>
              <a:t> Experiment on</a:t>
            </a:r>
          </a:p>
          <a:p>
            <a:pPr algn="ctr"/>
            <a:r>
              <a:rPr lang="en-US" sz="6600" dirty="0"/>
              <a:t>My Journey</a:t>
            </a:r>
          </a:p>
        </p:txBody>
      </p:sp>
      <p:sp>
        <p:nvSpPr>
          <p:cNvPr id="3" name="Date Placeholder 2">
            <a:extLst>
              <a:ext uri="{FF2B5EF4-FFF2-40B4-BE49-F238E27FC236}">
                <a16:creationId xmlns:a16="http://schemas.microsoft.com/office/drawing/2014/main" id="{F63901CC-5D8A-4E53-9BCC-8408DB0AACCB}"/>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6D844E0F-219F-4B51-950E-5D19EE577387}"/>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DF0F6A8D-BB64-4FC7-B7D8-F72A844B707D}"/>
              </a:ext>
            </a:extLst>
          </p:cNvPr>
          <p:cNvSpPr>
            <a:spLocks noGrp="1"/>
          </p:cNvSpPr>
          <p:nvPr>
            <p:ph type="sldNum" sz="quarter" idx="12"/>
          </p:nvPr>
        </p:nvSpPr>
        <p:spPr/>
        <p:txBody>
          <a:bodyPr/>
          <a:lstStyle/>
          <a:p>
            <a:fld id="{1D66AC45-D9FE-4248-B91F-844B82F7A042}" type="slidenum">
              <a:rPr lang="en-US" smtClean="0"/>
              <a:pPr/>
              <a:t>13</a:t>
            </a:fld>
            <a:endParaRPr lang="en-US" dirty="0"/>
          </a:p>
        </p:txBody>
      </p:sp>
      <p:sp>
        <p:nvSpPr>
          <p:cNvPr id="6" name="Title 5">
            <a:extLst>
              <a:ext uri="{FF2B5EF4-FFF2-40B4-BE49-F238E27FC236}">
                <a16:creationId xmlns:a16="http://schemas.microsoft.com/office/drawing/2014/main" id="{AB38A825-318E-4F9A-8F3A-82473F57C3E1}"/>
              </a:ext>
            </a:extLst>
          </p:cNvPr>
          <p:cNvSpPr>
            <a:spLocks noGrp="1"/>
          </p:cNvSpPr>
          <p:nvPr>
            <p:ph type="title"/>
          </p:nvPr>
        </p:nvSpPr>
        <p:spPr/>
        <p:txBody>
          <a:bodyPr/>
          <a:lstStyle/>
          <a:p>
            <a:r>
              <a:rPr lang="en-US" b="1" dirty="0"/>
              <a:t>Part 2</a:t>
            </a:r>
            <a:endParaRPr lang="en-US" dirty="0"/>
          </a:p>
        </p:txBody>
      </p:sp>
      <p:sp>
        <p:nvSpPr>
          <p:cNvPr id="7" name="Rectangle 6">
            <a:extLst>
              <a:ext uri="{FF2B5EF4-FFF2-40B4-BE49-F238E27FC236}">
                <a16:creationId xmlns:a16="http://schemas.microsoft.com/office/drawing/2014/main" id="{01A8F602-450F-36E1-EC3D-B06E5CC441F1}"/>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080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humbs.gograph.com/gg6612665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26224"/>
            <a:ext cx="3333076"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7363" y="1116624"/>
            <a:ext cx="3150513" cy="646331"/>
          </a:xfrm>
          <a:prstGeom prst="rect">
            <a:avLst/>
          </a:prstGeom>
          <a:noFill/>
        </p:spPr>
        <p:txBody>
          <a:bodyPr wrap="square" rtlCol="0">
            <a:spAutoFit/>
          </a:bodyPr>
          <a:lstStyle/>
          <a:p>
            <a:pPr algn="ctr"/>
            <a:r>
              <a:rPr lang="en-US" sz="3600" b="1" dirty="0">
                <a:solidFill>
                  <a:srgbClr val="FF0000"/>
                </a:solidFill>
              </a:rPr>
              <a:t>10,000 Coins</a:t>
            </a:r>
          </a:p>
        </p:txBody>
      </p:sp>
      <p:sp>
        <p:nvSpPr>
          <p:cNvPr id="5" name="TextBox 4"/>
          <p:cNvSpPr txBox="1"/>
          <p:nvPr/>
        </p:nvSpPr>
        <p:spPr>
          <a:xfrm>
            <a:off x="76200" y="5144806"/>
            <a:ext cx="4012287" cy="1077218"/>
          </a:xfrm>
          <a:prstGeom prst="rect">
            <a:avLst/>
          </a:prstGeom>
          <a:noFill/>
        </p:spPr>
        <p:txBody>
          <a:bodyPr wrap="square" rtlCol="0">
            <a:spAutoFit/>
          </a:bodyPr>
          <a:lstStyle/>
          <a:p>
            <a:pPr algn="ctr"/>
            <a:r>
              <a:rPr lang="en-US" sz="3200" b="1" dirty="0"/>
              <a:t>9,999 Fair Coins (H/T)</a:t>
            </a:r>
          </a:p>
          <a:p>
            <a:pPr algn="ctr"/>
            <a:r>
              <a:rPr lang="en-US" sz="3200" b="1" dirty="0">
                <a:solidFill>
                  <a:srgbClr val="00B050"/>
                </a:solidFill>
              </a:rPr>
              <a:t>1 Biased Coin (H/H)</a:t>
            </a:r>
          </a:p>
        </p:txBody>
      </p:sp>
      <p:sp>
        <p:nvSpPr>
          <p:cNvPr id="7" name="TextBox 6"/>
          <p:cNvSpPr txBox="1"/>
          <p:nvPr/>
        </p:nvSpPr>
        <p:spPr>
          <a:xfrm>
            <a:off x="4267200" y="1345224"/>
            <a:ext cx="4572000" cy="4524315"/>
          </a:xfrm>
          <a:prstGeom prst="rect">
            <a:avLst/>
          </a:prstGeom>
          <a:solidFill>
            <a:schemeClr val="bg1"/>
          </a:solidFill>
          <a:ln>
            <a:solidFill>
              <a:schemeClr val="tx1"/>
            </a:solidFill>
          </a:ln>
        </p:spPr>
        <p:txBody>
          <a:bodyPr wrap="square" rtlCol="0">
            <a:spAutoFit/>
          </a:bodyPr>
          <a:lstStyle/>
          <a:p>
            <a:pPr algn="ctr"/>
            <a:r>
              <a:rPr lang="en-US" sz="3200" b="1" u="sng" dirty="0"/>
              <a:t>Problem</a:t>
            </a:r>
          </a:p>
          <a:p>
            <a:pPr marL="514350" indent="-514350">
              <a:buFont typeface="+mj-lt"/>
              <a:buAutoNum type="arabicPeriod"/>
            </a:pPr>
            <a:r>
              <a:rPr lang="en-US" sz="3200" dirty="0"/>
              <a:t>I draw out one coin.</a:t>
            </a:r>
          </a:p>
          <a:p>
            <a:pPr marL="514350" indent="-514350">
              <a:buFont typeface="+mj-lt"/>
              <a:buAutoNum type="arabicPeriod"/>
            </a:pPr>
            <a:endParaRPr lang="en-US" sz="3200" dirty="0"/>
          </a:p>
          <a:p>
            <a:pPr marL="514350" indent="-514350">
              <a:buFont typeface="+mj-lt"/>
              <a:buAutoNum type="arabicPeriod"/>
            </a:pPr>
            <a:r>
              <a:rPr lang="en-US" sz="3200" dirty="0"/>
              <a:t>I will flip it repeatedly and tell you the result.</a:t>
            </a:r>
          </a:p>
          <a:p>
            <a:pPr marL="514350" indent="-514350">
              <a:buFont typeface="+mj-lt"/>
              <a:buAutoNum type="arabicPeriod"/>
            </a:pPr>
            <a:endParaRPr lang="en-US" sz="3200" dirty="0"/>
          </a:p>
          <a:p>
            <a:pPr marL="514350" indent="-514350">
              <a:buFont typeface="+mj-lt"/>
              <a:buAutoNum type="arabicPeriod"/>
            </a:pPr>
            <a:r>
              <a:rPr lang="en-US" sz="3200" dirty="0"/>
              <a:t>You tell me when you decide whether I have the Biased Coin or not.</a:t>
            </a:r>
          </a:p>
        </p:txBody>
      </p:sp>
      <p:sp>
        <p:nvSpPr>
          <p:cNvPr id="3" name="Date Placeholder 2">
            <a:extLst>
              <a:ext uri="{FF2B5EF4-FFF2-40B4-BE49-F238E27FC236}">
                <a16:creationId xmlns:a16="http://schemas.microsoft.com/office/drawing/2014/main" id="{51D5DA53-F0CD-4DF9-942B-B220607A5A41}"/>
              </a:ext>
            </a:extLst>
          </p:cNvPr>
          <p:cNvSpPr>
            <a:spLocks noGrp="1"/>
          </p:cNvSpPr>
          <p:nvPr>
            <p:ph type="dt" sz="half" idx="10"/>
          </p:nvPr>
        </p:nvSpPr>
        <p:spPr/>
        <p:txBody>
          <a:bodyPr/>
          <a:lstStyle/>
          <a:p>
            <a:r>
              <a:rPr lang="en-US">
                <a:solidFill>
                  <a:schemeClr val="bg1"/>
                </a:solidFill>
              </a:rPr>
              <a:t>26 Aug 2022</a:t>
            </a:r>
          </a:p>
        </p:txBody>
      </p:sp>
      <p:sp>
        <p:nvSpPr>
          <p:cNvPr id="8" name="Footer Placeholder 7">
            <a:extLst>
              <a:ext uri="{FF2B5EF4-FFF2-40B4-BE49-F238E27FC236}">
                <a16:creationId xmlns:a16="http://schemas.microsoft.com/office/drawing/2014/main" id="{3DA2755C-6528-4F3E-B17D-0EC2BFF05DE0}"/>
              </a:ext>
            </a:extLst>
          </p:cNvPr>
          <p:cNvSpPr>
            <a:spLocks noGrp="1"/>
          </p:cNvSpPr>
          <p:nvPr>
            <p:ph type="ftr" sz="quarter" idx="11"/>
          </p:nvPr>
        </p:nvSpPr>
        <p:spPr/>
        <p:txBody>
          <a:bodyPr/>
          <a:lstStyle/>
          <a:p>
            <a:r>
              <a:rPr lang="en-US">
                <a:solidFill>
                  <a:schemeClr val="bg1"/>
                </a:solidFill>
              </a:rPr>
              <a:t>Analytix Thinking LLC 2022 (C)</a:t>
            </a:r>
          </a:p>
        </p:txBody>
      </p:sp>
      <p:sp>
        <p:nvSpPr>
          <p:cNvPr id="9" name="Slide Number Placeholder 8">
            <a:extLst>
              <a:ext uri="{FF2B5EF4-FFF2-40B4-BE49-F238E27FC236}">
                <a16:creationId xmlns:a16="http://schemas.microsoft.com/office/drawing/2014/main" id="{CAC97D1D-4D18-432D-82C7-0820D893E279}"/>
              </a:ext>
            </a:extLst>
          </p:cNvPr>
          <p:cNvSpPr>
            <a:spLocks noGrp="1"/>
          </p:cNvSpPr>
          <p:nvPr>
            <p:ph type="sldNum" sz="quarter" idx="12"/>
          </p:nvPr>
        </p:nvSpPr>
        <p:spPr/>
        <p:txBody>
          <a:bodyPr/>
          <a:lstStyle/>
          <a:p>
            <a:fld id="{5CCBA591-EC59-427C-BF09-70B47FC4ED92}" type="slidenum">
              <a:rPr lang="en-US" smtClean="0">
                <a:solidFill>
                  <a:schemeClr val="bg1"/>
                </a:solidFill>
              </a:rPr>
              <a:t>14</a:t>
            </a:fld>
            <a:endParaRPr lang="en-US">
              <a:solidFill>
                <a:schemeClr val="bg1"/>
              </a:solidFill>
            </a:endParaRPr>
          </a:p>
        </p:txBody>
      </p:sp>
      <p:cxnSp>
        <p:nvCxnSpPr>
          <p:cNvPr id="10" name="Straight Connector 9">
            <a:extLst>
              <a:ext uri="{FF2B5EF4-FFF2-40B4-BE49-F238E27FC236}">
                <a16:creationId xmlns:a16="http://schemas.microsoft.com/office/drawing/2014/main" id="{7E187411-AD99-43F9-9331-5EB141D68311}"/>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F8521CB-7D04-43A6-9DA9-D55E8C9E3B58}"/>
              </a:ext>
            </a:extLst>
          </p:cNvPr>
          <p:cNvSpPr txBox="1">
            <a:spLocks/>
          </p:cNvSpPr>
          <p:nvPr/>
        </p:nvSpPr>
        <p:spPr>
          <a:xfrm>
            <a:off x="800100" y="142720"/>
            <a:ext cx="7543800" cy="787450"/>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sz="4800" b="1" dirty="0"/>
              <a:t>Another Thought Experiment</a:t>
            </a:r>
            <a:endParaRPr lang="en-US" b="1" dirty="0"/>
          </a:p>
        </p:txBody>
      </p:sp>
    </p:spTree>
    <p:extLst>
      <p:ext uri="{BB962C8B-B14F-4D97-AF65-F5344CB8AC3E}">
        <p14:creationId xmlns:p14="http://schemas.microsoft.com/office/powerpoint/2010/main" val="337295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nvPr>
        </p:nvGraphicFramePr>
        <p:xfrm>
          <a:off x="914400" y="1600200"/>
          <a:ext cx="2971800" cy="64008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pPr algn="ctr"/>
                      <a:r>
                        <a:rPr lang="en-US" dirty="0">
                          <a:solidFill>
                            <a:schemeClr val="bg1"/>
                          </a:solidFill>
                        </a:rPr>
                        <a:t>Number of Flips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US" dirty="0">
                        <a:solidFill>
                          <a:schemeClr val="bg1"/>
                        </a:solidFill>
                      </a:endParaRPr>
                    </a:p>
                    <a:p>
                      <a:pPr algn="ctr"/>
                      <a:r>
                        <a:rPr lang="en-US" dirty="0">
                          <a:solidFill>
                            <a:schemeClr val="bg1"/>
                          </a:solidFill>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solidFill>
                            <a:schemeClr val="bg1"/>
                          </a:solidFill>
                        </a:rPr>
                        <a:t>Biased Coin?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bl>
          </a:graphicData>
        </a:graphic>
      </p:graphicFrame>
      <p:sp>
        <p:nvSpPr>
          <p:cNvPr id="3" name="TextBox 2"/>
          <p:cNvSpPr txBox="1"/>
          <p:nvPr/>
        </p:nvSpPr>
        <p:spPr>
          <a:xfrm>
            <a:off x="914400" y="2242458"/>
            <a:ext cx="1066800" cy="369332"/>
          </a:xfrm>
          <a:prstGeom prst="rect">
            <a:avLst/>
          </a:prstGeom>
          <a:noFill/>
          <a:ln>
            <a:solidFill>
              <a:schemeClr val="tx1"/>
            </a:solidFill>
          </a:ln>
        </p:spPr>
        <p:txBody>
          <a:bodyPr wrap="square" rtlCol="0">
            <a:spAutoFit/>
          </a:bodyPr>
          <a:lstStyle/>
          <a:p>
            <a:pPr algn="ctr"/>
            <a:r>
              <a:rPr lang="en-US" b="1" dirty="0"/>
              <a:t>1</a:t>
            </a:r>
          </a:p>
        </p:txBody>
      </p:sp>
      <p:sp>
        <p:nvSpPr>
          <p:cNvPr id="7" name="TextBox 6"/>
          <p:cNvSpPr txBox="1"/>
          <p:nvPr/>
        </p:nvSpPr>
        <p:spPr>
          <a:xfrm>
            <a:off x="1981200" y="2242458"/>
            <a:ext cx="838200" cy="369332"/>
          </a:xfrm>
          <a:prstGeom prst="rect">
            <a:avLst/>
          </a:prstGeom>
          <a:noFill/>
          <a:ln>
            <a:solidFill>
              <a:schemeClr val="tx1"/>
            </a:solidFill>
          </a:ln>
        </p:spPr>
        <p:txBody>
          <a:bodyPr wrap="square" rtlCol="0">
            <a:spAutoFit/>
          </a:bodyPr>
          <a:lstStyle/>
          <a:p>
            <a:pPr algn="ctr"/>
            <a:r>
              <a:rPr lang="en-US" b="1" dirty="0"/>
              <a:t>H</a:t>
            </a:r>
          </a:p>
        </p:txBody>
      </p:sp>
      <p:sp>
        <p:nvSpPr>
          <p:cNvPr id="8" name="TextBox 7"/>
          <p:cNvSpPr txBox="1"/>
          <p:nvPr/>
        </p:nvSpPr>
        <p:spPr>
          <a:xfrm>
            <a:off x="2819400" y="2242458"/>
            <a:ext cx="1066800" cy="369332"/>
          </a:xfrm>
          <a:prstGeom prst="rect">
            <a:avLst/>
          </a:prstGeom>
          <a:noFill/>
          <a:ln>
            <a:solidFill>
              <a:schemeClr val="tx1"/>
            </a:solidFill>
          </a:ln>
        </p:spPr>
        <p:txBody>
          <a:bodyPr wrap="square" rtlCol="0">
            <a:spAutoFit/>
          </a:bodyPr>
          <a:lstStyle/>
          <a:p>
            <a:pPr algn="ctr"/>
            <a:r>
              <a:rPr lang="en-US" b="1" dirty="0"/>
              <a:t>Y or N</a:t>
            </a:r>
          </a:p>
        </p:txBody>
      </p:sp>
      <p:sp>
        <p:nvSpPr>
          <p:cNvPr id="9" name="TextBox 8"/>
          <p:cNvSpPr txBox="1"/>
          <p:nvPr/>
        </p:nvSpPr>
        <p:spPr>
          <a:xfrm>
            <a:off x="914400" y="2612572"/>
            <a:ext cx="1066800" cy="369332"/>
          </a:xfrm>
          <a:prstGeom prst="rect">
            <a:avLst/>
          </a:prstGeom>
          <a:noFill/>
          <a:ln>
            <a:solidFill>
              <a:schemeClr val="tx1"/>
            </a:solidFill>
          </a:ln>
        </p:spPr>
        <p:txBody>
          <a:bodyPr wrap="square" rtlCol="0">
            <a:spAutoFit/>
          </a:bodyPr>
          <a:lstStyle/>
          <a:p>
            <a:pPr algn="ctr"/>
            <a:r>
              <a:rPr lang="en-US" b="1" dirty="0"/>
              <a:t>2</a:t>
            </a:r>
          </a:p>
        </p:txBody>
      </p:sp>
      <p:sp>
        <p:nvSpPr>
          <p:cNvPr id="10" name="TextBox 9"/>
          <p:cNvSpPr txBox="1"/>
          <p:nvPr/>
        </p:nvSpPr>
        <p:spPr>
          <a:xfrm>
            <a:off x="1981200" y="2612572"/>
            <a:ext cx="838200" cy="369332"/>
          </a:xfrm>
          <a:prstGeom prst="rect">
            <a:avLst/>
          </a:prstGeom>
          <a:noFill/>
          <a:ln>
            <a:solidFill>
              <a:schemeClr val="tx1"/>
            </a:solidFill>
          </a:ln>
        </p:spPr>
        <p:txBody>
          <a:bodyPr wrap="square" rtlCol="0">
            <a:spAutoFit/>
          </a:bodyPr>
          <a:lstStyle/>
          <a:p>
            <a:pPr algn="ctr"/>
            <a:r>
              <a:rPr lang="en-US" b="1" dirty="0"/>
              <a:t>H</a:t>
            </a:r>
          </a:p>
        </p:txBody>
      </p:sp>
      <p:sp>
        <p:nvSpPr>
          <p:cNvPr id="11" name="TextBox 10"/>
          <p:cNvSpPr txBox="1"/>
          <p:nvPr/>
        </p:nvSpPr>
        <p:spPr>
          <a:xfrm>
            <a:off x="2819400" y="2612572"/>
            <a:ext cx="1066800" cy="369332"/>
          </a:xfrm>
          <a:prstGeom prst="rect">
            <a:avLst/>
          </a:prstGeom>
          <a:noFill/>
          <a:ln>
            <a:solidFill>
              <a:schemeClr val="tx1"/>
            </a:solidFill>
          </a:ln>
        </p:spPr>
        <p:txBody>
          <a:bodyPr wrap="square" rtlCol="0">
            <a:spAutoFit/>
          </a:bodyPr>
          <a:lstStyle/>
          <a:p>
            <a:pPr algn="ctr"/>
            <a:r>
              <a:rPr lang="en-US" b="1" dirty="0"/>
              <a:t>Y or N</a:t>
            </a:r>
          </a:p>
        </p:txBody>
      </p:sp>
      <p:sp>
        <p:nvSpPr>
          <p:cNvPr id="12" name="TextBox 11"/>
          <p:cNvSpPr txBox="1"/>
          <p:nvPr/>
        </p:nvSpPr>
        <p:spPr>
          <a:xfrm>
            <a:off x="914400" y="2993572"/>
            <a:ext cx="1066800" cy="369332"/>
          </a:xfrm>
          <a:prstGeom prst="rect">
            <a:avLst/>
          </a:prstGeom>
          <a:noFill/>
          <a:ln>
            <a:solidFill>
              <a:schemeClr val="tx1"/>
            </a:solidFill>
          </a:ln>
        </p:spPr>
        <p:txBody>
          <a:bodyPr wrap="square" rtlCol="0">
            <a:spAutoFit/>
          </a:bodyPr>
          <a:lstStyle/>
          <a:p>
            <a:pPr algn="ctr"/>
            <a:r>
              <a:rPr lang="en-US" b="1" dirty="0"/>
              <a:t>3</a:t>
            </a:r>
          </a:p>
        </p:txBody>
      </p:sp>
      <p:sp>
        <p:nvSpPr>
          <p:cNvPr id="13" name="TextBox 12"/>
          <p:cNvSpPr txBox="1"/>
          <p:nvPr/>
        </p:nvSpPr>
        <p:spPr>
          <a:xfrm>
            <a:off x="1981200" y="2993572"/>
            <a:ext cx="838200" cy="369332"/>
          </a:xfrm>
          <a:prstGeom prst="rect">
            <a:avLst/>
          </a:prstGeom>
          <a:noFill/>
          <a:ln>
            <a:solidFill>
              <a:schemeClr val="tx1"/>
            </a:solidFill>
          </a:ln>
        </p:spPr>
        <p:txBody>
          <a:bodyPr wrap="square" rtlCol="0">
            <a:spAutoFit/>
          </a:bodyPr>
          <a:lstStyle/>
          <a:p>
            <a:pPr algn="ctr"/>
            <a:r>
              <a:rPr lang="en-US" b="1" dirty="0"/>
              <a:t>H</a:t>
            </a:r>
          </a:p>
        </p:txBody>
      </p:sp>
      <p:sp>
        <p:nvSpPr>
          <p:cNvPr id="14" name="TextBox 13"/>
          <p:cNvSpPr txBox="1"/>
          <p:nvPr/>
        </p:nvSpPr>
        <p:spPr>
          <a:xfrm>
            <a:off x="2819400" y="2993572"/>
            <a:ext cx="1066800" cy="369332"/>
          </a:xfrm>
          <a:prstGeom prst="rect">
            <a:avLst/>
          </a:prstGeom>
          <a:noFill/>
          <a:ln>
            <a:solidFill>
              <a:schemeClr val="tx1"/>
            </a:solidFill>
          </a:ln>
        </p:spPr>
        <p:txBody>
          <a:bodyPr wrap="square" rtlCol="0">
            <a:spAutoFit/>
          </a:bodyPr>
          <a:lstStyle/>
          <a:p>
            <a:pPr algn="ctr"/>
            <a:r>
              <a:rPr lang="en-US" b="1" dirty="0"/>
              <a:t>Y or N</a:t>
            </a:r>
          </a:p>
        </p:txBody>
      </p:sp>
      <p:sp>
        <p:nvSpPr>
          <p:cNvPr id="15" name="TextBox 14"/>
          <p:cNvSpPr txBox="1"/>
          <p:nvPr/>
        </p:nvSpPr>
        <p:spPr>
          <a:xfrm>
            <a:off x="914400" y="3374572"/>
            <a:ext cx="1066800" cy="369332"/>
          </a:xfrm>
          <a:prstGeom prst="rect">
            <a:avLst/>
          </a:prstGeom>
          <a:noFill/>
          <a:ln>
            <a:solidFill>
              <a:schemeClr val="tx1"/>
            </a:solidFill>
          </a:ln>
        </p:spPr>
        <p:txBody>
          <a:bodyPr wrap="square" rtlCol="0">
            <a:spAutoFit/>
          </a:bodyPr>
          <a:lstStyle/>
          <a:p>
            <a:pPr algn="ctr"/>
            <a:r>
              <a:rPr lang="en-US" b="1" dirty="0"/>
              <a:t>4</a:t>
            </a:r>
          </a:p>
        </p:txBody>
      </p:sp>
      <p:sp>
        <p:nvSpPr>
          <p:cNvPr id="16" name="TextBox 15"/>
          <p:cNvSpPr txBox="1"/>
          <p:nvPr/>
        </p:nvSpPr>
        <p:spPr>
          <a:xfrm>
            <a:off x="1981200" y="3374572"/>
            <a:ext cx="838200" cy="369332"/>
          </a:xfrm>
          <a:prstGeom prst="rect">
            <a:avLst/>
          </a:prstGeom>
          <a:noFill/>
          <a:ln>
            <a:solidFill>
              <a:schemeClr val="tx1"/>
            </a:solidFill>
          </a:ln>
        </p:spPr>
        <p:txBody>
          <a:bodyPr wrap="square" rtlCol="0">
            <a:spAutoFit/>
          </a:bodyPr>
          <a:lstStyle/>
          <a:p>
            <a:pPr algn="ctr"/>
            <a:r>
              <a:rPr lang="en-US" b="1" dirty="0"/>
              <a:t>H</a:t>
            </a:r>
          </a:p>
        </p:txBody>
      </p:sp>
      <p:sp>
        <p:nvSpPr>
          <p:cNvPr id="17" name="TextBox 16"/>
          <p:cNvSpPr txBox="1"/>
          <p:nvPr/>
        </p:nvSpPr>
        <p:spPr>
          <a:xfrm>
            <a:off x="2819400" y="3374572"/>
            <a:ext cx="1066800" cy="369332"/>
          </a:xfrm>
          <a:prstGeom prst="rect">
            <a:avLst/>
          </a:prstGeom>
          <a:noFill/>
          <a:ln>
            <a:solidFill>
              <a:schemeClr val="tx1"/>
            </a:solidFill>
          </a:ln>
        </p:spPr>
        <p:txBody>
          <a:bodyPr wrap="square" rtlCol="0">
            <a:spAutoFit/>
          </a:bodyPr>
          <a:lstStyle/>
          <a:p>
            <a:pPr algn="ctr"/>
            <a:r>
              <a:rPr lang="en-US" b="1" dirty="0"/>
              <a:t>Y or N</a:t>
            </a:r>
          </a:p>
        </p:txBody>
      </p:sp>
      <p:sp>
        <p:nvSpPr>
          <p:cNvPr id="18" name="TextBox 17"/>
          <p:cNvSpPr txBox="1"/>
          <p:nvPr/>
        </p:nvSpPr>
        <p:spPr>
          <a:xfrm>
            <a:off x="914400" y="3755572"/>
            <a:ext cx="1066800" cy="369332"/>
          </a:xfrm>
          <a:prstGeom prst="rect">
            <a:avLst/>
          </a:prstGeom>
          <a:noFill/>
          <a:ln>
            <a:solidFill>
              <a:schemeClr val="tx1"/>
            </a:solidFill>
          </a:ln>
        </p:spPr>
        <p:txBody>
          <a:bodyPr wrap="square" rtlCol="0">
            <a:spAutoFit/>
          </a:bodyPr>
          <a:lstStyle/>
          <a:p>
            <a:pPr algn="ctr"/>
            <a:r>
              <a:rPr lang="en-US" b="1" dirty="0"/>
              <a:t>5</a:t>
            </a:r>
          </a:p>
        </p:txBody>
      </p:sp>
      <p:sp>
        <p:nvSpPr>
          <p:cNvPr id="19" name="TextBox 18"/>
          <p:cNvSpPr txBox="1"/>
          <p:nvPr/>
        </p:nvSpPr>
        <p:spPr>
          <a:xfrm>
            <a:off x="1981200" y="3755572"/>
            <a:ext cx="838200" cy="369332"/>
          </a:xfrm>
          <a:prstGeom prst="rect">
            <a:avLst/>
          </a:prstGeom>
          <a:noFill/>
          <a:ln>
            <a:solidFill>
              <a:schemeClr val="tx1"/>
            </a:solidFill>
          </a:ln>
        </p:spPr>
        <p:txBody>
          <a:bodyPr wrap="square" rtlCol="0">
            <a:spAutoFit/>
          </a:bodyPr>
          <a:lstStyle/>
          <a:p>
            <a:pPr algn="ctr"/>
            <a:r>
              <a:rPr lang="en-US" b="1" dirty="0"/>
              <a:t>H</a:t>
            </a:r>
          </a:p>
        </p:txBody>
      </p:sp>
      <p:sp>
        <p:nvSpPr>
          <p:cNvPr id="20" name="TextBox 19"/>
          <p:cNvSpPr txBox="1"/>
          <p:nvPr/>
        </p:nvSpPr>
        <p:spPr>
          <a:xfrm>
            <a:off x="2819400" y="3755572"/>
            <a:ext cx="1066800" cy="369332"/>
          </a:xfrm>
          <a:prstGeom prst="rect">
            <a:avLst/>
          </a:prstGeom>
          <a:noFill/>
          <a:ln>
            <a:solidFill>
              <a:schemeClr val="tx1"/>
            </a:solidFill>
          </a:ln>
        </p:spPr>
        <p:txBody>
          <a:bodyPr wrap="square" rtlCol="0">
            <a:spAutoFit/>
          </a:bodyPr>
          <a:lstStyle/>
          <a:p>
            <a:pPr algn="ctr"/>
            <a:r>
              <a:rPr lang="en-US" b="1" dirty="0"/>
              <a:t>Y or N</a:t>
            </a:r>
          </a:p>
        </p:txBody>
      </p:sp>
      <p:sp>
        <p:nvSpPr>
          <p:cNvPr id="21" name="TextBox 20"/>
          <p:cNvSpPr txBox="1"/>
          <p:nvPr/>
        </p:nvSpPr>
        <p:spPr>
          <a:xfrm>
            <a:off x="914400" y="4136572"/>
            <a:ext cx="1066800" cy="369332"/>
          </a:xfrm>
          <a:prstGeom prst="rect">
            <a:avLst/>
          </a:prstGeom>
          <a:noFill/>
          <a:ln>
            <a:solidFill>
              <a:schemeClr val="tx1"/>
            </a:solidFill>
          </a:ln>
        </p:spPr>
        <p:txBody>
          <a:bodyPr wrap="square" rtlCol="0">
            <a:spAutoFit/>
          </a:bodyPr>
          <a:lstStyle/>
          <a:p>
            <a:pPr algn="ctr"/>
            <a:r>
              <a:rPr lang="en-US" b="1" dirty="0"/>
              <a:t>6</a:t>
            </a:r>
          </a:p>
        </p:txBody>
      </p:sp>
      <p:sp>
        <p:nvSpPr>
          <p:cNvPr id="22" name="TextBox 21"/>
          <p:cNvSpPr txBox="1"/>
          <p:nvPr/>
        </p:nvSpPr>
        <p:spPr>
          <a:xfrm>
            <a:off x="1981200" y="4136572"/>
            <a:ext cx="838200" cy="369332"/>
          </a:xfrm>
          <a:prstGeom prst="rect">
            <a:avLst/>
          </a:prstGeom>
          <a:noFill/>
          <a:ln>
            <a:solidFill>
              <a:schemeClr val="tx1"/>
            </a:solidFill>
          </a:ln>
        </p:spPr>
        <p:txBody>
          <a:bodyPr wrap="square" rtlCol="0">
            <a:spAutoFit/>
          </a:bodyPr>
          <a:lstStyle/>
          <a:p>
            <a:pPr algn="ctr"/>
            <a:r>
              <a:rPr lang="en-US" b="1" dirty="0"/>
              <a:t>H</a:t>
            </a:r>
          </a:p>
        </p:txBody>
      </p:sp>
      <p:sp>
        <p:nvSpPr>
          <p:cNvPr id="23" name="TextBox 22"/>
          <p:cNvSpPr txBox="1"/>
          <p:nvPr/>
        </p:nvSpPr>
        <p:spPr>
          <a:xfrm>
            <a:off x="2819400" y="4136572"/>
            <a:ext cx="1066800" cy="369332"/>
          </a:xfrm>
          <a:prstGeom prst="rect">
            <a:avLst/>
          </a:prstGeom>
          <a:noFill/>
          <a:ln>
            <a:solidFill>
              <a:schemeClr val="tx1"/>
            </a:solidFill>
          </a:ln>
        </p:spPr>
        <p:txBody>
          <a:bodyPr wrap="square" rtlCol="0">
            <a:spAutoFit/>
          </a:bodyPr>
          <a:lstStyle/>
          <a:p>
            <a:pPr algn="ctr"/>
            <a:r>
              <a:rPr lang="en-US" b="1" dirty="0"/>
              <a:t>Y or N</a:t>
            </a:r>
          </a:p>
        </p:txBody>
      </p:sp>
      <p:sp>
        <p:nvSpPr>
          <p:cNvPr id="24" name="TextBox 23"/>
          <p:cNvSpPr txBox="1"/>
          <p:nvPr/>
        </p:nvSpPr>
        <p:spPr>
          <a:xfrm>
            <a:off x="914400" y="4517572"/>
            <a:ext cx="1066800" cy="369332"/>
          </a:xfrm>
          <a:prstGeom prst="rect">
            <a:avLst/>
          </a:prstGeom>
          <a:noFill/>
          <a:ln>
            <a:solidFill>
              <a:schemeClr val="tx1"/>
            </a:solidFill>
          </a:ln>
        </p:spPr>
        <p:txBody>
          <a:bodyPr wrap="square" rtlCol="0">
            <a:spAutoFit/>
          </a:bodyPr>
          <a:lstStyle/>
          <a:p>
            <a:pPr algn="ctr"/>
            <a:r>
              <a:rPr lang="en-US" b="1" dirty="0"/>
              <a:t>7</a:t>
            </a:r>
          </a:p>
        </p:txBody>
      </p:sp>
      <p:sp>
        <p:nvSpPr>
          <p:cNvPr id="25" name="TextBox 24"/>
          <p:cNvSpPr txBox="1"/>
          <p:nvPr/>
        </p:nvSpPr>
        <p:spPr>
          <a:xfrm>
            <a:off x="1981200" y="4517572"/>
            <a:ext cx="838200" cy="369332"/>
          </a:xfrm>
          <a:prstGeom prst="rect">
            <a:avLst/>
          </a:prstGeom>
          <a:noFill/>
          <a:ln>
            <a:solidFill>
              <a:schemeClr val="tx1"/>
            </a:solidFill>
          </a:ln>
        </p:spPr>
        <p:txBody>
          <a:bodyPr wrap="square" rtlCol="0">
            <a:spAutoFit/>
          </a:bodyPr>
          <a:lstStyle/>
          <a:p>
            <a:pPr algn="ctr"/>
            <a:r>
              <a:rPr lang="en-US" b="1" dirty="0"/>
              <a:t>H</a:t>
            </a:r>
          </a:p>
        </p:txBody>
      </p:sp>
      <p:sp>
        <p:nvSpPr>
          <p:cNvPr id="26" name="TextBox 25"/>
          <p:cNvSpPr txBox="1"/>
          <p:nvPr/>
        </p:nvSpPr>
        <p:spPr>
          <a:xfrm>
            <a:off x="2819400" y="4517572"/>
            <a:ext cx="1066800" cy="369332"/>
          </a:xfrm>
          <a:prstGeom prst="rect">
            <a:avLst/>
          </a:prstGeom>
          <a:noFill/>
          <a:ln>
            <a:solidFill>
              <a:schemeClr val="tx1"/>
            </a:solidFill>
          </a:ln>
        </p:spPr>
        <p:txBody>
          <a:bodyPr wrap="square" rtlCol="0">
            <a:spAutoFit/>
          </a:bodyPr>
          <a:lstStyle/>
          <a:p>
            <a:pPr algn="ctr"/>
            <a:r>
              <a:rPr lang="en-US" b="1" dirty="0"/>
              <a:t>Y or N</a:t>
            </a:r>
          </a:p>
        </p:txBody>
      </p:sp>
      <p:sp>
        <p:nvSpPr>
          <p:cNvPr id="27" name="TextBox 26"/>
          <p:cNvSpPr txBox="1"/>
          <p:nvPr/>
        </p:nvSpPr>
        <p:spPr>
          <a:xfrm>
            <a:off x="914400" y="4898572"/>
            <a:ext cx="1066800" cy="369332"/>
          </a:xfrm>
          <a:prstGeom prst="rect">
            <a:avLst/>
          </a:prstGeom>
          <a:noFill/>
          <a:ln>
            <a:solidFill>
              <a:schemeClr val="tx1"/>
            </a:solidFill>
          </a:ln>
        </p:spPr>
        <p:txBody>
          <a:bodyPr wrap="square" rtlCol="0">
            <a:spAutoFit/>
          </a:bodyPr>
          <a:lstStyle/>
          <a:p>
            <a:pPr algn="ctr"/>
            <a:r>
              <a:rPr lang="en-US" b="1" dirty="0"/>
              <a:t>8</a:t>
            </a:r>
          </a:p>
        </p:txBody>
      </p:sp>
      <p:sp>
        <p:nvSpPr>
          <p:cNvPr id="28" name="TextBox 27"/>
          <p:cNvSpPr txBox="1"/>
          <p:nvPr/>
        </p:nvSpPr>
        <p:spPr>
          <a:xfrm>
            <a:off x="1981200" y="4898572"/>
            <a:ext cx="838200" cy="369332"/>
          </a:xfrm>
          <a:prstGeom prst="rect">
            <a:avLst/>
          </a:prstGeom>
          <a:noFill/>
          <a:ln>
            <a:solidFill>
              <a:schemeClr val="tx1"/>
            </a:solidFill>
          </a:ln>
        </p:spPr>
        <p:txBody>
          <a:bodyPr wrap="square" rtlCol="0">
            <a:spAutoFit/>
          </a:bodyPr>
          <a:lstStyle/>
          <a:p>
            <a:pPr algn="ctr"/>
            <a:r>
              <a:rPr lang="en-US" b="1" dirty="0"/>
              <a:t>H</a:t>
            </a:r>
          </a:p>
        </p:txBody>
      </p:sp>
      <p:sp>
        <p:nvSpPr>
          <p:cNvPr id="29" name="TextBox 28"/>
          <p:cNvSpPr txBox="1"/>
          <p:nvPr/>
        </p:nvSpPr>
        <p:spPr>
          <a:xfrm>
            <a:off x="2819400" y="4898572"/>
            <a:ext cx="1066800" cy="369332"/>
          </a:xfrm>
          <a:prstGeom prst="rect">
            <a:avLst/>
          </a:prstGeom>
          <a:noFill/>
          <a:ln>
            <a:solidFill>
              <a:schemeClr val="tx1"/>
            </a:solidFill>
          </a:ln>
        </p:spPr>
        <p:txBody>
          <a:bodyPr wrap="square" rtlCol="0">
            <a:spAutoFit/>
          </a:bodyPr>
          <a:lstStyle/>
          <a:p>
            <a:pPr algn="ctr"/>
            <a:r>
              <a:rPr lang="en-US" b="1" dirty="0"/>
              <a:t>Y or N</a:t>
            </a:r>
          </a:p>
        </p:txBody>
      </p:sp>
      <p:sp>
        <p:nvSpPr>
          <p:cNvPr id="30" name="TextBox 29"/>
          <p:cNvSpPr txBox="1"/>
          <p:nvPr/>
        </p:nvSpPr>
        <p:spPr>
          <a:xfrm>
            <a:off x="914400" y="5279572"/>
            <a:ext cx="1066800" cy="369332"/>
          </a:xfrm>
          <a:prstGeom prst="rect">
            <a:avLst/>
          </a:prstGeom>
          <a:noFill/>
          <a:ln>
            <a:solidFill>
              <a:schemeClr val="tx1"/>
            </a:solidFill>
          </a:ln>
        </p:spPr>
        <p:txBody>
          <a:bodyPr wrap="square" rtlCol="0">
            <a:spAutoFit/>
          </a:bodyPr>
          <a:lstStyle/>
          <a:p>
            <a:pPr algn="ctr"/>
            <a:r>
              <a:rPr lang="en-US" b="1" dirty="0"/>
              <a:t>9</a:t>
            </a:r>
          </a:p>
        </p:txBody>
      </p:sp>
      <p:sp>
        <p:nvSpPr>
          <p:cNvPr id="31" name="TextBox 30"/>
          <p:cNvSpPr txBox="1"/>
          <p:nvPr/>
        </p:nvSpPr>
        <p:spPr>
          <a:xfrm>
            <a:off x="1981200" y="5279572"/>
            <a:ext cx="838200" cy="369332"/>
          </a:xfrm>
          <a:prstGeom prst="rect">
            <a:avLst/>
          </a:prstGeom>
          <a:noFill/>
          <a:ln>
            <a:solidFill>
              <a:schemeClr val="tx1"/>
            </a:solidFill>
          </a:ln>
        </p:spPr>
        <p:txBody>
          <a:bodyPr wrap="square" rtlCol="0">
            <a:spAutoFit/>
          </a:bodyPr>
          <a:lstStyle/>
          <a:p>
            <a:pPr algn="ctr"/>
            <a:r>
              <a:rPr lang="en-US" b="1" dirty="0"/>
              <a:t>H</a:t>
            </a:r>
          </a:p>
        </p:txBody>
      </p:sp>
      <p:sp>
        <p:nvSpPr>
          <p:cNvPr id="32" name="TextBox 31"/>
          <p:cNvSpPr txBox="1"/>
          <p:nvPr/>
        </p:nvSpPr>
        <p:spPr>
          <a:xfrm>
            <a:off x="2819400" y="5279572"/>
            <a:ext cx="1066800" cy="369332"/>
          </a:xfrm>
          <a:prstGeom prst="rect">
            <a:avLst/>
          </a:prstGeom>
          <a:noFill/>
          <a:ln>
            <a:solidFill>
              <a:schemeClr val="tx1"/>
            </a:solidFill>
          </a:ln>
        </p:spPr>
        <p:txBody>
          <a:bodyPr wrap="square" rtlCol="0">
            <a:spAutoFit/>
          </a:bodyPr>
          <a:lstStyle/>
          <a:p>
            <a:pPr algn="ctr"/>
            <a:r>
              <a:rPr lang="en-US" b="1" dirty="0"/>
              <a:t>Y or N</a:t>
            </a:r>
          </a:p>
        </p:txBody>
      </p:sp>
      <p:sp>
        <p:nvSpPr>
          <p:cNvPr id="33" name="TextBox 32"/>
          <p:cNvSpPr txBox="1"/>
          <p:nvPr/>
        </p:nvSpPr>
        <p:spPr>
          <a:xfrm>
            <a:off x="914400" y="5660572"/>
            <a:ext cx="1066800" cy="369332"/>
          </a:xfrm>
          <a:prstGeom prst="rect">
            <a:avLst/>
          </a:prstGeom>
          <a:noFill/>
          <a:ln>
            <a:solidFill>
              <a:schemeClr val="tx1"/>
            </a:solidFill>
          </a:ln>
        </p:spPr>
        <p:txBody>
          <a:bodyPr wrap="square" rtlCol="0">
            <a:spAutoFit/>
          </a:bodyPr>
          <a:lstStyle/>
          <a:p>
            <a:pPr algn="ctr"/>
            <a:r>
              <a:rPr lang="en-US" b="1" dirty="0"/>
              <a:t>10</a:t>
            </a:r>
          </a:p>
        </p:txBody>
      </p:sp>
      <p:sp>
        <p:nvSpPr>
          <p:cNvPr id="34" name="TextBox 33"/>
          <p:cNvSpPr txBox="1"/>
          <p:nvPr/>
        </p:nvSpPr>
        <p:spPr>
          <a:xfrm>
            <a:off x="1981200" y="5660572"/>
            <a:ext cx="838200" cy="369332"/>
          </a:xfrm>
          <a:prstGeom prst="rect">
            <a:avLst/>
          </a:prstGeom>
          <a:noFill/>
          <a:ln>
            <a:solidFill>
              <a:schemeClr val="tx1"/>
            </a:solidFill>
          </a:ln>
        </p:spPr>
        <p:txBody>
          <a:bodyPr wrap="square" rtlCol="0">
            <a:spAutoFit/>
          </a:bodyPr>
          <a:lstStyle/>
          <a:p>
            <a:pPr algn="ctr"/>
            <a:r>
              <a:rPr lang="en-US" b="1" dirty="0"/>
              <a:t>H</a:t>
            </a:r>
          </a:p>
        </p:txBody>
      </p:sp>
      <p:sp>
        <p:nvSpPr>
          <p:cNvPr id="35" name="TextBox 34"/>
          <p:cNvSpPr txBox="1"/>
          <p:nvPr/>
        </p:nvSpPr>
        <p:spPr>
          <a:xfrm>
            <a:off x="2819400" y="5660572"/>
            <a:ext cx="1066800" cy="369332"/>
          </a:xfrm>
          <a:prstGeom prst="rect">
            <a:avLst/>
          </a:prstGeom>
          <a:noFill/>
          <a:ln>
            <a:solidFill>
              <a:schemeClr val="tx1"/>
            </a:solidFill>
          </a:ln>
        </p:spPr>
        <p:txBody>
          <a:bodyPr wrap="square" rtlCol="0">
            <a:spAutoFit/>
          </a:bodyPr>
          <a:lstStyle/>
          <a:p>
            <a:pPr algn="ctr"/>
            <a:r>
              <a:rPr lang="en-US" b="1" dirty="0"/>
              <a:t>Y or N</a:t>
            </a:r>
          </a:p>
        </p:txBody>
      </p:sp>
      <p:graphicFrame>
        <p:nvGraphicFramePr>
          <p:cNvPr id="37" name="Content Placeholder 3"/>
          <p:cNvGraphicFramePr>
            <a:graphicFrameLocks/>
          </p:cNvGraphicFramePr>
          <p:nvPr/>
        </p:nvGraphicFramePr>
        <p:xfrm>
          <a:off x="5257800" y="1600200"/>
          <a:ext cx="2971800" cy="64008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pPr marL="0" algn="ctr" defTabSz="914400" rtl="0" eaLnBrk="1" latinLnBrk="0" hangingPunct="1"/>
                      <a:r>
                        <a:rPr lang="en-US" sz="1800" b="1" kern="1200" dirty="0">
                          <a:solidFill>
                            <a:schemeClr val="bg1"/>
                          </a:solidFill>
                          <a:latin typeface="+mn-lt"/>
                          <a:ea typeface="+mn-ea"/>
                          <a:cs typeface="+mn-cs"/>
                        </a:rPr>
                        <a:t>Number of Flips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endParaRPr lang="en-US" sz="1800" b="1" kern="1200" dirty="0">
                        <a:solidFill>
                          <a:schemeClr val="bg1"/>
                        </a:solidFill>
                        <a:latin typeface="+mn-lt"/>
                        <a:ea typeface="+mn-ea"/>
                        <a:cs typeface="+mn-cs"/>
                      </a:endParaRPr>
                    </a:p>
                    <a:p>
                      <a:pPr marL="0" algn="ctr" defTabSz="914400" rtl="0" eaLnBrk="1" latinLnBrk="0" hangingPunct="1"/>
                      <a:r>
                        <a:rPr lang="en-US" sz="1800" b="1" kern="1200" dirty="0">
                          <a:solidFill>
                            <a:schemeClr val="bg1"/>
                          </a:solidFill>
                          <a:latin typeface="+mn-lt"/>
                          <a:ea typeface="+mn-ea"/>
                          <a:cs typeface="+mn-cs"/>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en-US" sz="1800" b="1" kern="1200" dirty="0">
                          <a:solidFill>
                            <a:schemeClr val="bg1"/>
                          </a:solidFill>
                          <a:latin typeface="+mn-lt"/>
                          <a:ea typeface="+mn-ea"/>
                          <a:cs typeface="+mn-cs"/>
                        </a:rPr>
                        <a:t>Biased Coin?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bl>
          </a:graphicData>
        </a:graphic>
      </p:graphicFrame>
      <p:sp>
        <p:nvSpPr>
          <p:cNvPr id="38" name="TextBox 37"/>
          <p:cNvSpPr txBox="1"/>
          <p:nvPr/>
        </p:nvSpPr>
        <p:spPr>
          <a:xfrm>
            <a:off x="5257800" y="2242458"/>
            <a:ext cx="1066800" cy="369332"/>
          </a:xfrm>
          <a:prstGeom prst="rect">
            <a:avLst/>
          </a:prstGeom>
          <a:noFill/>
          <a:ln>
            <a:solidFill>
              <a:schemeClr val="tx1"/>
            </a:solidFill>
          </a:ln>
        </p:spPr>
        <p:txBody>
          <a:bodyPr wrap="square" rtlCol="0">
            <a:spAutoFit/>
          </a:bodyPr>
          <a:lstStyle/>
          <a:p>
            <a:pPr algn="ctr"/>
            <a:r>
              <a:rPr lang="en-US" b="1" dirty="0"/>
              <a:t>11</a:t>
            </a:r>
          </a:p>
        </p:txBody>
      </p:sp>
      <p:sp>
        <p:nvSpPr>
          <p:cNvPr id="39" name="TextBox 38"/>
          <p:cNvSpPr txBox="1"/>
          <p:nvPr/>
        </p:nvSpPr>
        <p:spPr>
          <a:xfrm>
            <a:off x="6324600" y="2242458"/>
            <a:ext cx="838200" cy="369332"/>
          </a:xfrm>
          <a:prstGeom prst="rect">
            <a:avLst/>
          </a:prstGeom>
          <a:noFill/>
          <a:ln>
            <a:solidFill>
              <a:schemeClr val="tx1"/>
            </a:solidFill>
          </a:ln>
        </p:spPr>
        <p:txBody>
          <a:bodyPr wrap="square" rtlCol="0">
            <a:spAutoFit/>
          </a:bodyPr>
          <a:lstStyle/>
          <a:p>
            <a:pPr algn="ctr"/>
            <a:r>
              <a:rPr lang="en-US" b="1" dirty="0"/>
              <a:t>H</a:t>
            </a:r>
          </a:p>
        </p:txBody>
      </p:sp>
      <p:sp>
        <p:nvSpPr>
          <p:cNvPr id="40" name="TextBox 39"/>
          <p:cNvSpPr txBox="1"/>
          <p:nvPr/>
        </p:nvSpPr>
        <p:spPr>
          <a:xfrm>
            <a:off x="7162800" y="2242458"/>
            <a:ext cx="1066800" cy="369332"/>
          </a:xfrm>
          <a:prstGeom prst="rect">
            <a:avLst/>
          </a:prstGeom>
          <a:noFill/>
          <a:ln>
            <a:solidFill>
              <a:schemeClr val="tx1"/>
            </a:solidFill>
          </a:ln>
        </p:spPr>
        <p:txBody>
          <a:bodyPr wrap="square" rtlCol="0">
            <a:spAutoFit/>
          </a:bodyPr>
          <a:lstStyle/>
          <a:p>
            <a:pPr algn="ctr"/>
            <a:r>
              <a:rPr lang="en-US" b="1" dirty="0"/>
              <a:t>Y or N</a:t>
            </a:r>
          </a:p>
        </p:txBody>
      </p:sp>
      <p:sp>
        <p:nvSpPr>
          <p:cNvPr id="41" name="TextBox 40"/>
          <p:cNvSpPr txBox="1"/>
          <p:nvPr/>
        </p:nvSpPr>
        <p:spPr>
          <a:xfrm>
            <a:off x="5257800" y="2612572"/>
            <a:ext cx="1066800" cy="369332"/>
          </a:xfrm>
          <a:prstGeom prst="rect">
            <a:avLst/>
          </a:prstGeom>
          <a:noFill/>
          <a:ln>
            <a:solidFill>
              <a:schemeClr val="tx1"/>
            </a:solidFill>
          </a:ln>
        </p:spPr>
        <p:txBody>
          <a:bodyPr wrap="square" rtlCol="0">
            <a:spAutoFit/>
          </a:bodyPr>
          <a:lstStyle/>
          <a:p>
            <a:pPr algn="ctr"/>
            <a:r>
              <a:rPr lang="en-US" b="1" dirty="0"/>
              <a:t>12</a:t>
            </a:r>
          </a:p>
        </p:txBody>
      </p:sp>
      <p:sp>
        <p:nvSpPr>
          <p:cNvPr id="42" name="TextBox 41"/>
          <p:cNvSpPr txBox="1"/>
          <p:nvPr/>
        </p:nvSpPr>
        <p:spPr>
          <a:xfrm>
            <a:off x="6324600" y="2612572"/>
            <a:ext cx="838200" cy="369332"/>
          </a:xfrm>
          <a:prstGeom prst="rect">
            <a:avLst/>
          </a:prstGeom>
          <a:noFill/>
          <a:ln>
            <a:solidFill>
              <a:schemeClr val="tx1"/>
            </a:solidFill>
          </a:ln>
        </p:spPr>
        <p:txBody>
          <a:bodyPr wrap="square" rtlCol="0">
            <a:spAutoFit/>
          </a:bodyPr>
          <a:lstStyle/>
          <a:p>
            <a:pPr algn="ctr"/>
            <a:r>
              <a:rPr lang="en-US" b="1" dirty="0"/>
              <a:t>H</a:t>
            </a:r>
          </a:p>
        </p:txBody>
      </p:sp>
      <p:sp>
        <p:nvSpPr>
          <p:cNvPr id="43" name="TextBox 42"/>
          <p:cNvSpPr txBox="1"/>
          <p:nvPr/>
        </p:nvSpPr>
        <p:spPr>
          <a:xfrm>
            <a:off x="7162800" y="2612572"/>
            <a:ext cx="1066800" cy="369332"/>
          </a:xfrm>
          <a:prstGeom prst="rect">
            <a:avLst/>
          </a:prstGeom>
          <a:noFill/>
          <a:ln>
            <a:solidFill>
              <a:schemeClr val="tx1"/>
            </a:solidFill>
          </a:ln>
        </p:spPr>
        <p:txBody>
          <a:bodyPr wrap="square" rtlCol="0">
            <a:spAutoFit/>
          </a:bodyPr>
          <a:lstStyle/>
          <a:p>
            <a:pPr algn="ctr"/>
            <a:r>
              <a:rPr lang="en-US" b="1" dirty="0"/>
              <a:t>Y or N</a:t>
            </a:r>
          </a:p>
        </p:txBody>
      </p:sp>
      <p:sp>
        <p:nvSpPr>
          <p:cNvPr id="44" name="TextBox 43"/>
          <p:cNvSpPr txBox="1"/>
          <p:nvPr/>
        </p:nvSpPr>
        <p:spPr>
          <a:xfrm>
            <a:off x="5257800" y="2993572"/>
            <a:ext cx="1066800" cy="369332"/>
          </a:xfrm>
          <a:prstGeom prst="rect">
            <a:avLst/>
          </a:prstGeom>
          <a:noFill/>
          <a:ln>
            <a:solidFill>
              <a:schemeClr val="tx1"/>
            </a:solidFill>
          </a:ln>
        </p:spPr>
        <p:txBody>
          <a:bodyPr wrap="square" rtlCol="0">
            <a:spAutoFit/>
          </a:bodyPr>
          <a:lstStyle/>
          <a:p>
            <a:pPr algn="ctr"/>
            <a:r>
              <a:rPr lang="en-US" b="1" dirty="0"/>
              <a:t>13</a:t>
            </a:r>
          </a:p>
        </p:txBody>
      </p:sp>
      <p:sp>
        <p:nvSpPr>
          <p:cNvPr id="45" name="TextBox 44"/>
          <p:cNvSpPr txBox="1"/>
          <p:nvPr/>
        </p:nvSpPr>
        <p:spPr>
          <a:xfrm>
            <a:off x="6324600" y="2993572"/>
            <a:ext cx="838200" cy="369332"/>
          </a:xfrm>
          <a:prstGeom prst="rect">
            <a:avLst/>
          </a:prstGeom>
          <a:noFill/>
          <a:ln>
            <a:solidFill>
              <a:schemeClr val="tx1"/>
            </a:solidFill>
          </a:ln>
        </p:spPr>
        <p:txBody>
          <a:bodyPr wrap="square" rtlCol="0">
            <a:spAutoFit/>
          </a:bodyPr>
          <a:lstStyle/>
          <a:p>
            <a:pPr algn="ctr"/>
            <a:r>
              <a:rPr lang="en-US" b="1" dirty="0"/>
              <a:t>H</a:t>
            </a:r>
          </a:p>
        </p:txBody>
      </p:sp>
      <p:sp>
        <p:nvSpPr>
          <p:cNvPr id="46" name="TextBox 45"/>
          <p:cNvSpPr txBox="1"/>
          <p:nvPr/>
        </p:nvSpPr>
        <p:spPr>
          <a:xfrm>
            <a:off x="7162800" y="2993572"/>
            <a:ext cx="1066800" cy="369332"/>
          </a:xfrm>
          <a:prstGeom prst="rect">
            <a:avLst/>
          </a:prstGeom>
          <a:noFill/>
          <a:ln>
            <a:solidFill>
              <a:schemeClr val="tx1"/>
            </a:solidFill>
          </a:ln>
        </p:spPr>
        <p:txBody>
          <a:bodyPr wrap="square" rtlCol="0">
            <a:spAutoFit/>
          </a:bodyPr>
          <a:lstStyle/>
          <a:p>
            <a:pPr algn="ctr"/>
            <a:r>
              <a:rPr lang="en-US" b="1" dirty="0"/>
              <a:t>Y or N</a:t>
            </a:r>
          </a:p>
        </p:txBody>
      </p:sp>
      <p:sp>
        <p:nvSpPr>
          <p:cNvPr id="47" name="TextBox 46"/>
          <p:cNvSpPr txBox="1"/>
          <p:nvPr/>
        </p:nvSpPr>
        <p:spPr>
          <a:xfrm>
            <a:off x="5257800" y="3374572"/>
            <a:ext cx="1066800" cy="369332"/>
          </a:xfrm>
          <a:prstGeom prst="rect">
            <a:avLst/>
          </a:prstGeom>
          <a:noFill/>
          <a:ln>
            <a:solidFill>
              <a:schemeClr val="tx1"/>
            </a:solidFill>
          </a:ln>
        </p:spPr>
        <p:txBody>
          <a:bodyPr wrap="square" rtlCol="0">
            <a:spAutoFit/>
          </a:bodyPr>
          <a:lstStyle/>
          <a:p>
            <a:pPr algn="ctr"/>
            <a:r>
              <a:rPr lang="en-US" b="1" dirty="0"/>
              <a:t>14</a:t>
            </a:r>
          </a:p>
        </p:txBody>
      </p:sp>
      <p:sp>
        <p:nvSpPr>
          <p:cNvPr id="48" name="TextBox 47"/>
          <p:cNvSpPr txBox="1"/>
          <p:nvPr/>
        </p:nvSpPr>
        <p:spPr>
          <a:xfrm>
            <a:off x="6324600" y="3374572"/>
            <a:ext cx="838200" cy="369332"/>
          </a:xfrm>
          <a:prstGeom prst="rect">
            <a:avLst/>
          </a:prstGeom>
          <a:noFill/>
          <a:ln>
            <a:solidFill>
              <a:schemeClr val="tx1"/>
            </a:solidFill>
          </a:ln>
        </p:spPr>
        <p:txBody>
          <a:bodyPr wrap="square" rtlCol="0">
            <a:spAutoFit/>
          </a:bodyPr>
          <a:lstStyle/>
          <a:p>
            <a:pPr algn="ctr"/>
            <a:r>
              <a:rPr lang="en-US" b="1" dirty="0"/>
              <a:t>H</a:t>
            </a:r>
          </a:p>
        </p:txBody>
      </p:sp>
      <p:sp>
        <p:nvSpPr>
          <p:cNvPr id="49" name="TextBox 48"/>
          <p:cNvSpPr txBox="1"/>
          <p:nvPr/>
        </p:nvSpPr>
        <p:spPr>
          <a:xfrm>
            <a:off x="7162800" y="3374572"/>
            <a:ext cx="1066800" cy="369332"/>
          </a:xfrm>
          <a:prstGeom prst="rect">
            <a:avLst/>
          </a:prstGeom>
          <a:noFill/>
          <a:ln>
            <a:solidFill>
              <a:schemeClr val="tx1"/>
            </a:solidFill>
          </a:ln>
        </p:spPr>
        <p:txBody>
          <a:bodyPr wrap="square" rtlCol="0">
            <a:spAutoFit/>
          </a:bodyPr>
          <a:lstStyle/>
          <a:p>
            <a:pPr algn="ctr"/>
            <a:r>
              <a:rPr lang="en-US" b="1" dirty="0"/>
              <a:t>Y or N</a:t>
            </a:r>
          </a:p>
        </p:txBody>
      </p:sp>
      <p:sp>
        <p:nvSpPr>
          <p:cNvPr id="50" name="TextBox 49"/>
          <p:cNvSpPr txBox="1"/>
          <p:nvPr/>
        </p:nvSpPr>
        <p:spPr>
          <a:xfrm>
            <a:off x="5257800" y="3755572"/>
            <a:ext cx="1066800" cy="369332"/>
          </a:xfrm>
          <a:prstGeom prst="rect">
            <a:avLst/>
          </a:prstGeom>
          <a:noFill/>
          <a:ln>
            <a:solidFill>
              <a:schemeClr val="tx1"/>
            </a:solidFill>
          </a:ln>
        </p:spPr>
        <p:txBody>
          <a:bodyPr wrap="square" rtlCol="0">
            <a:spAutoFit/>
          </a:bodyPr>
          <a:lstStyle/>
          <a:p>
            <a:pPr algn="ctr"/>
            <a:r>
              <a:rPr lang="en-US" b="1" dirty="0"/>
              <a:t>15</a:t>
            </a:r>
          </a:p>
        </p:txBody>
      </p:sp>
      <p:sp>
        <p:nvSpPr>
          <p:cNvPr id="51" name="TextBox 50"/>
          <p:cNvSpPr txBox="1"/>
          <p:nvPr/>
        </p:nvSpPr>
        <p:spPr>
          <a:xfrm>
            <a:off x="6324600" y="3755572"/>
            <a:ext cx="838200" cy="369332"/>
          </a:xfrm>
          <a:prstGeom prst="rect">
            <a:avLst/>
          </a:prstGeom>
          <a:noFill/>
          <a:ln>
            <a:solidFill>
              <a:schemeClr val="tx1"/>
            </a:solidFill>
          </a:ln>
        </p:spPr>
        <p:txBody>
          <a:bodyPr wrap="square" rtlCol="0">
            <a:spAutoFit/>
          </a:bodyPr>
          <a:lstStyle/>
          <a:p>
            <a:pPr algn="ctr"/>
            <a:r>
              <a:rPr lang="en-US" b="1" dirty="0"/>
              <a:t>H</a:t>
            </a:r>
          </a:p>
        </p:txBody>
      </p:sp>
      <p:sp>
        <p:nvSpPr>
          <p:cNvPr id="52" name="TextBox 51"/>
          <p:cNvSpPr txBox="1"/>
          <p:nvPr/>
        </p:nvSpPr>
        <p:spPr>
          <a:xfrm>
            <a:off x="7162800" y="3755572"/>
            <a:ext cx="1066800" cy="369332"/>
          </a:xfrm>
          <a:prstGeom prst="rect">
            <a:avLst/>
          </a:prstGeom>
          <a:noFill/>
          <a:ln>
            <a:solidFill>
              <a:schemeClr val="tx1"/>
            </a:solidFill>
          </a:ln>
        </p:spPr>
        <p:txBody>
          <a:bodyPr wrap="square" rtlCol="0">
            <a:spAutoFit/>
          </a:bodyPr>
          <a:lstStyle/>
          <a:p>
            <a:pPr algn="ctr"/>
            <a:r>
              <a:rPr lang="en-US" b="1" dirty="0"/>
              <a:t>Y or N</a:t>
            </a:r>
          </a:p>
        </p:txBody>
      </p:sp>
      <p:sp>
        <p:nvSpPr>
          <p:cNvPr id="53" name="TextBox 52"/>
          <p:cNvSpPr txBox="1"/>
          <p:nvPr/>
        </p:nvSpPr>
        <p:spPr>
          <a:xfrm>
            <a:off x="5257800" y="4136572"/>
            <a:ext cx="1066800" cy="369332"/>
          </a:xfrm>
          <a:prstGeom prst="rect">
            <a:avLst/>
          </a:prstGeom>
          <a:noFill/>
          <a:ln>
            <a:solidFill>
              <a:schemeClr val="tx1"/>
            </a:solidFill>
          </a:ln>
        </p:spPr>
        <p:txBody>
          <a:bodyPr wrap="square" rtlCol="0">
            <a:spAutoFit/>
          </a:bodyPr>
          <a:lstStyle/>
          <a:p>
            <a:pPr algn="ctr"/>
            <a:r>
              <a:rPr lang="en-US" b="1" dirty="0"/>
              <a:t>16</a:t>
            </a:r>
          </a:p>
        </p:txBody>
      </p:sp>
      <p:sp>
        <p:nvSpPr>
          <p:cNvPr id="54" name="TextBox 53"/>
          <p:cNvSpPr txBox="1"/>
          <p:nvPr/>
        </p:nvSpPr>
        <p:spPr>
          <a:xfrm>
            <a:off x="6324600" y="4136572"/>
            <a:ext cx="838200" cy="369332"/>
          </a:xfrm>
          <a:prstGeom prst="rect">
            <a:avLst/>
          </a:prstGeom>
          <a:noFill/>
          <a:ln>
            <a:solidFill>
              <a:schemeClr val="tx1"/>
            </a:solidFill>
          </a:ln>
        </p:spPr>
        <p:txBody>
          <a:bodyPr wrap="square" rtlCol="0">
            <a:spAutoFit/>
          </a:bodyPr>
          <a:lstStyle/>
          <a:p>
            <a:pPr algn="ctr"/>
            <a:r>
              <a:rPr lang="en-US" b="1" dirty="0"/>
              <a:t>H</a:t>
            </a:r>
          </a:p>
        </p:txBody>
      </p:sp>
      <p:sp>
        <p:nvSpPr>
          <p:cNvPr id="55" name="TextBox 54"/>
          <p:cNvSpPr txBox="1"/>
          <p:nvPr/>
        </p:nvSpPr>
        <p:spPr>
          <a:xfrm>
            <a:off x="7162800" y="4136572"/>
            <a:ext cx="1066800" cy="369332"/>
          </a:xfrm>
          <a:prstGeom prst="rect">
            <a:avLst/>
          </a:prstGeom>
          <a:noFill/>
          <a:ln>
            <a:solidFill>
              <a:schemeClr val="tx1"/>
            </a:solidFill>
          </a:ln>
        </p:spPr>
        <p:txBody>
          <a:bodyPr wrap="square" rtlCol="0">
            <a:spAutoFit/>
          </a:bodyPr>
          <a:lstStyle/>
          <a:p>
            <a:pPr algn="ctr"/>
            <a:r>
              <a:rPr lang="en-US" b="1" dirty="0"/>
              <a:t>Y or N</a:t>
            </a:r>
          </a:p>
        </p:txBody>
      </p:sp>
      <p:sp>
        <p:nvSpPr>
          <p:cNvPr id="56" name="TextBox 55"/>
          <p:cNvSpPr txBox="1"/>
          <p:nvPr/>
        </p:nvSpPr>
        <p:spPr>
          <a:xfrm>
            <a:off x="5257800" y="4517572"/>
            <a:ext cx="1066800" cy="369332"/>
          </a:xfrm>
          <a:prstGeom prst="rect">
            <a:avLst/>
          </a:prstGeom>
          <a:noFill/>
          <a:ln>
            <a:solidFill>
              <a:schemeClr val="tx1"/>
            </a:solidFill>
          </a:ln>
        </p:spPr>
        <p:txBody>
          <a:bodyPr wrap="square" rtlCol="0">
            <a:spAutoFit/>
          </a:bodyPr>
          <a:lstStyle/>
          <a:p>
            <a:pPr algn="ctr"/>
            <a:r>
              <a:rPr lang="en-US" b="1" dirty="0"/>
              <a:t>17</a:t>
            </a:r>
          </a:p>
        </p:txBody>
      </p:sp>
      <p:sp>
        <p:nvSpPr>
          <p:cNvPr id="57" name="TextBox 56"/>
          <p:cNvSpPr txBox="1"/>
          <p:nvPr/>
        </p:nvSpPr>
        <p:spPr>
          <a:xfrm>
            <a:off x="6324600" y="4517572"/>
            <a:ext cx="838200" cy="369332"/>
          </a:xfrm>
          <a:prstGeom prst="rect">
            <a:avLst/>
          </a:prstGeom>
          <a:noFill/>
          <a:ln>
            <a:solidFill>
              <a:schemeClr val="tx1"/>
            </a:solidFill>
          </a:ln>
        </p:spPr>
        <p:txBody>
          <a:bodyPr wrap="square" rtlCol="0">
            <a:spAutoFit/>
          </a:bodyPr>
          <a:lstStyle/>
          <a:p>
            <a:pPr algn="ctr"/>
            <a:r>
              <a:rPr lang="en-US" b="1" dirty="0"/>
              <a:t>H</a:t>
            </a:r>
          </a:p>
        </p:txBody>
      </p:sp>
      <p:sp>
        <p:nvSpPr>
          <p:cNvPr id="58" name="TextBox 57"/>
          <p:cNvSpPr txBox="1"/>
          <p:nvPr/>
        </p:nvSpPr>
        <p:spPr>
          <a:xfrm>
            <a:off x="7162800" y="4517572"/>
            <a:ext cx="1066800" cy="369332"/>
          </a:xfrm>
          <a:prstGeom prst="rect">
            <a:avLst/>
          </a:prstGeom>
          <a:noFill/>
          <a:ln>
            <a:solidFill>
              <a:schemeClr val="tx1"/>
            </a:solidFill>
          </a:ln>
        </p:spPr>
        <p:txBody>
          <a:bodyPr wrap="square" rtlCol="0">
            <a:spAutoFit/>
          </a:bodyPr>
          <a:lstStyle/>
          <a:p>
            <a:pPr algn="ctr"/>
            <a:r>
              <a:rPr lang="en-US" b="1" dirty="0"/>
              <a:t>Y or N</a:t>
            </a:r>
          </a:p>
        </p:txBody>
      </p:sp>
      <p:sp>
        <p:nvSpPr>
          <p:cNvPr id="59" name="TextBox 58"/>
          <p:cNvSpPr txBox="1"/>
          <p:nvPr/>
        </p:nvSpPr>
        <p:spPr>
          <a:xfrm>
            <a:off x="5257800" y="4898572"/>
            <a:ext cx="1066800" cy="369332"/>
          </a:xfrm>
          <a:prstGeom prst="rect">
            <a:avLst/>
          </a:prstGeom>
          <a:noFill/>
          <a:ln>
            <a:solidFill>
              <a:schemeClr val="tx1"/>
            </a:solidFill>
          </a:ln>
        </p:spPr>
        <p:txBody>
          <a:bodyPr wrap="square" rtlCol="0">
            <a:spAutoFit/>
          </a:bodyPr>
          <a:lstStyle/>
          <a:p>
            <a:pPr algn="ctr"/>
            <a:r>
              <a:rPr lang="en-US" b="1" dirty="0"/>
              <a:t>18</a:t>
            </a:r>
          </a:p>
        </p:txBody>
      </p:sp>
      <p:sp>
        <p:nvSpPr>
          <p:cNvPr id="60" name="TextBox 59"/>
          <p:cNvSpPr txBox="1"/>
          <p:nvPr/>
        </p:nvSpPr>
        <p:spPr>
          <a:xfrm>
            <a:off x="6324600" y="4898572"/>
            <a:ext cx="838200" cy="369332"/>
          </a:xfrm>
          <a:prstGeom prst="rect">
            <a:avLst/>
          </a:prstGeom>
          <a:noFill/>
          <a:ln>
            <a:solidFill>
              <a:schemeClr val="tx1"/>
            </a:solidFill>
          </a:ln>
        </p:spPr>
        <p:txBody>
          <a:bodyPr wrap="square" rtlCol="0">
            <a:spAutoFit/>
          </a:bodyPr>
          <a:lstStyle/>
          <a:p>
            <a:pPr algn="ctr"/>
            <a:r>
              <a:rPr lang="en-US" b="1" dirty="0"/>
              <a:t>H</a:t>
            </a:r>
          </a:p>
        </p:txBody>
      </p:sp>
      <p:sp>
        <p:nvSpPr>
          <p:cNvPr id="61" name="TextBox 60"/>
          <p:cNvSpPr txBox="1"/>
          <p:nvPr/>
        </p:nvSpPr>
        <p:spPr>
          <a:xfrm>
            <a:off x="7162800" y="4898572"/>
            <a:ext cx="1066800" cy="369332"/>
          </a:xfrm>
          <a:prstGeom prst="rect">
            <a:avLst/>
          </a:prstGeom>
          <a:noFill/>
          <a:ln>
            <a:solidFill>
              <a:schemeClr val="tx1"/>
            </a:solidFill>
          </a:ln>
        </p:spPr>
        <p:txBody>
          <a:bodyPr wrap="square" rtlCol="0">
            <a:spAutoFit/>
          </a:bodyPr>
          <a:lstStyle/>
          <a:p>
            <a:pPr algn="ctr"/>
            <a:r>
              <a:rPr lang="en-US" b="1" dirty="0"/>
              <a:t>Y or N</a:t>
            </a:r>
          </a:p>
        </p:txBody>
      </p:sp>
      <p:sp>
        <p:nvSpPr>
          <p:cNvPr id="62" name="TextBox 61"/>
          <p:cNvSpPr txBox="1"/>
          <p:nvPr/>
        </p:nvSpPr>
        <p:spPr>
          <a:xfrm>
            <a:off x="5257800" y="5279572"/>
            <a:ext cx="1066800" cy="369332"/>
          </a:xfrm>
          <a:prstGeom prst="rect">
            <a:avLst/>
          </a:prstGeom>
          <a:noFill/>
          <a:ln>
            <a:solidFill>
              <a:schemeClr val="tx1"/>
            </a:solidFill>
          </a:ln>
        </p:spPr>
        <p:txBody>
          <a:bodyPr wrap="square" rtlCol="0">
            <a:spAutoFit/>
          </a:bodyPr>
          <a:lstStyle/>
          <a:p>
            <a:pPr algn="ctr"/>
            <a:r>
              <a:rPr lang="en-US" b="1" dirty="0"/>
              <a:t>19</a:t>
            </a:r>
          </a:p>
        </p:txBody>
      </p:sp>
      <p:sp>
        <p:nvSpPr>
          <p:cNvPr id="63" name="TextBox 62"/>
          <p:cNvSpPr txBox="1"/>
          <p:nvPr/>
        </p:nvSpPr>
        <p:spPr>
          <a:xfrm>
            <a:off x="6324600" y="5279572"/>
            <a:ext cx="838200" cy="369332"/>
          </a:xfrm>
          <a:prstGeom prst="rect">
            <a:avLst/>
          </a:prstGeom>
          <a:noFill/>
          <a:ln>
            <a:solidFill>
              <a:schemeClr val="tx1"/>
            </a:solidFill>
          </a:ln>
        </p:spPr>
        <p:txBody>
          <a:bodyPr wrap="square" rtlCol="0">
            <a:spAutoFit/>
          </a:bodyPr>
          <a:lstStyle/>
          <a:p>
            <a:pPr algn="ctr"/>
            <a:r>
              <a:rPr lang="en-US" b="1" dirty="0"/>
              <a:t>H</a:t>
            </a:r>
          </a:p>
        </p:txBody>
      </p:sp>
      <p:sp>
        <p:nvSpPr>
          <p:cNvPr id="64" name="TextBox 63"/>
          <p:cNvSpPr txBox="1"/>
          <p:nvPr/>
        </p:nvSpPr>
        <p:spPr>
          <a:xfrm>
            <a:off x="7162800" y="5279572"/>
            <a:ext cx="1066800" cy="369332"/>
          </a:xfrm>
          <a:prstGeom prst="rect">
            <a:avLst/>
          </a:prstGeom>
          <a:noFill/>
          <a:ln>
            <a:solidFill>
              <a:schemeClr val="tx1"/>
            </a:solidFill>
          </a:ln>
        </p:spPr>
        <p:txBody>
          <a:bodyPr wrap="square" rtlCol="0">
            <a:spAutoFit/>
          </a:bodyPr>
          <a:lstStyle/>
          <a:p>
            <a:pPr algn="ctr"/>
            <a:r>
              <a:rPr lang="en-US" b="1" dirty="0"/>
              <a:t>Y or N</a:t>
            </a:r>
          </a:p>
        </p:txBody>
      </p:sp>
      <p:sp>
        <p:nvSpPr>
          <p:cNvPr id="65" name="TextBox 64"/>
          <p:cNvSpPr txBox="1"/>
          <p:nvPr/>
        </p:nvSpPr>
        <p:spPr>
          <a:xfrm>
            <a:off x="5257800" y="5660572"/>
            <a:ext cx="1066800" cy="369332"/>
          </a:xfrm>
          <a:prstGeom prst="rect">
            <a:avLst/>
          </a:prstGeom>
          <a:noFill/>
          <a:ln>
            <a:solidFill>
              <a:schemeClr val="tx1"/>
            </a:solidFill>
          </a:ln>
        </p:spPr>
        <p:txBody>
          <a:bodyPr wrap="square" rtlCol="0">
            <a:spAutoFit/>
          </a:bodyPr>
          <a:lstStyle/>
          <a:p>
            <a:pPr algn="ctr"/>
            <a:r>
              <a:rPr lang="en-US" b="1" dirty="0"/>
              <a:t>20</a:t>
            </a:r>
          </a:p>
        </p:txBody>
      </p:sp>
      <p:sp>
        <p:nvSpPr>
          <p:cNvPr id="66" name="TextBox 65"/>
          <p:cNvSpPr txBox="1"/>
          <p:nvPr/>
        </p:nvSpPr>
        <p:spPr>
          <a:xfrm>
            <a:off x="6324600" y="5660572"/>
            <a:ext cx="838200" cy="369332"/>
          </a:xfrm>
          <a:prstGeom prst="rect">
            <a:avLst/>
          </a:prstGeom>
          <a:noFill/>
          <a:ln>
            <a:solidFill>
              <a:schemeClr val="tx1"/>
            </a:solidFill>
          </a:ln>
        </p:spPr>
        <p:txBody>
          <a:bodyPr wrap="square" rtlCol="0">
            <a:spAutoFit/>
          </a:bodyPr>
          <a:lstStyle/>
          <a:p>
            <a:pPr algn="ctr"/>
            <a:r>
              <a:rPr lang="en-US" b="1" dirty="0"/>
              <a:t>H</a:t>
            </a:r>
          </a:p>
        </p:txBody>
      </p:sp>
      <p:sp>
        <p:nvSpPr>
          <p:cNvPr id="67" name="TextBox 66"/>
          <p:cNvSpPr txBox="1"/>
          <p:nvPr/>
        </p:nvSpPr>
        <p:spPr>
          <a:xfrm>
            <a:off x="7162800" y="5660572"/>
            <a:ext cx="1066800" cy="369332"/>
          </a:xfrm>
          <a:prstGeom prst="rect">
            <a:avLst/>
          </a:prstGeom>
          <a:noFill/>
          <a:ln>
            <a:solidFill>
              <a:schemeClr val="tx1"/>
            </a:solidFill>
          </a:ln>
        </p:spPr>
        <p:txBody>
          <a:bodyPr wrap="square" rtlCol="0">
            <a:spAutoFit/>
          </a:bodyPr>
          <a:lstStyle/>
          <a:p>
            <a:pPr algn="ctr"/>
            <a:r>
              <a:rPr lang="en-US" b="1" dirty="0"/>
              <a:t>Y or N</a:t>
            </a:r>
          </a:p>
        </p:txBody>
      </p:sp>
      <p:sp>
        <p:nvSpPr>
          <p:cNvPr id="5" name="Date Placeholder 4">
            <a:extLst>
              <a:ext uri="{FF2B5EF4-FFF2-40B4-BE49-F238E27FC236}">
                <a16:creationId xmlns:a16="http://schemas.microsoft.com/office/drawing/2014/main" id="{50EA319E-9782-4A17-832F-645591F81417}"/>
              </a:ext>
            </a:extLst>
          </p:cNvPr>
          <p:cNvSpPr>
            <a:spLocks noGrp="1"/>
          </p:cNvSpPr>
          <p:nvPr>
            <p:ph type="dt" sz="half" idx="10"/>
          </p:nvPr>
        </p:nvSpPr>
        <p:spPr/>
        <p:txBody>
          <a:bodyPr/>
          <a:lstStyle/>
          <a:p>
            <a:r>
              <a:rPr lang="en-US">
                <a:solidFill>
                  <a:schemeClr val="bg1"/>
                </a:solidFill>
              </a:rPr>
              <a:t>26 Aug 2022</a:t>
            </a:r>
          </a:p>
        </p:txBody>
      </p:sp>
      <p:sp>
        <p:nvSpPr>
          <p:cNvPr id="6" name="Footer Placeholder 5">
            <a:extLst>
              <a:ext uri="{FF2B5EF4-FFF2-40B4-BE49-F238E27FC236}">
                <a16:creationId xmlns:a16="http://schemas.microsoft.com/office/drawing/2014/main" id="{7AA9F8C7-6AC3-424D-99B4-559BA9687BB5}"/>
              </a:ext>
            </a:extLst>
          </p:cNvPr>
          <p:cNvSpPr>
            <a:spLocks noGrp="1"/>
          </p:cNvSpPr>
          <p:nvPr>
            <p:ph type="ftr" sz="quarter" idx="11"/>
          </p:nvPr>
        </p:nvSpPr>
        <p:spPr/>
        <p:txBody>
          <a:bodyPr/>
          <a:lstStyle/>
          <a:p>
            <a:r>
              <a:rPr lang="en-US">
                <a:solidFill>
                  <a:schemeClr val="bg1"/>
                </a:solidFill>
              </a:rPr>
              <a:t>Analytix Thinking LLC 2022 (C)</a:t>
            </a:r>
          </a:p>
        </p:txBody>
      </p:sp>
      <p:sp>
        <p:nvSpPr>
          <p:cNvPr id="36" name="Slide Number Placeholder 35">
            <a:extLst>
              <a:ext uri="{FF2B5EF4-FFF2-40B4-BE49-F238E27FC236}">
                <a16:creationId xmlns:a16="http://schemas.microsoft.com/office/drawing/2014/main" id="{6584C1C8-6982-4CDA-AFCF-125F8B359B6D}"/>
              </a:ext>
            </a:extLst>
          </p:cNvPr>
          <p:cNvSpPr>
            <a:spLocks noGrp="1"/>
          </p:cNvSpPr>
          <p:nvPr>
            <p:ph type="sldNum" sz="quarter" idx="12"/>
          </p:nvPr>
        </p:nvSpPr>
        <p:spPr/>
        <p:txBody>
          <a:bodyPr/>
          <a:lstStyle/>
          <a:p>
            <a:fld id="{5CCBA591-EC59-427C-BF09-70B47FC4ED92}" type="slidenum">
              <a:rPr lang="en-US" smtClean="0">
                <a:solidFill>
                  <a:schemeClr val="bg1"/>
                </a:solidFill>
              </a:rPr>
              <a:t>15</a:t>
            </a:fld>
            <a:endParaRPr lang="en-US">
              <a:solidFill>
                <a:schemeClr val="bg1"/>
              </a:solidFill>
            </a:endParaRPr>
          </a:p>
        </p:txBody>
      </p:sp>
      <p:cxnSp>
        <p:nvCxnSpPr>
          <p:cNvPr id="68" name="Straight Connector 67">
            <a:extLst>
              <a:ext uri="{FF2B5EF4-FFF2-40B4-BE49-F238E27FC236}">
                <a16:creationId xmlns:a16="http://schemas.microsoft.com/office/drawing/2014/main" id="{094340DF-9AFE-4F89-9E7C-8E9A48ADF02A}"/>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71" name="Title 1">
            <a:extLst>
              <a:ext uri="{FF2B5EF4-FFF2-40B4-BE49-F238E27FC236}">
                <a16:creationId xmlns:a16="http://schemas.microsoft.com/office/drawing/2014/main" id="{12E2CE5E-CFCD-4E88-AC9E-9743E440EF26}"/>
              </a:ext>
            </a:extLst>
          </p:cNvPr>
          <p:cNvSpPr txBox="1">
            <a:spLocks/>
          </p:cNvSpPr>
          <p:nvPr/>
        </p:nvSpPr>
        <p:spPr>
          <a:xfrm>
            <a:off x="800100" y="142720"/>
            <a:ext cx="7543800" cy="787450"/>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sz="4800" b="1" dirty="0"/>
              <a:t>The Bet</a:t>
            </a:r>
            <a:endParaRPr lang="en-US" b="1" dirty="0"/>
          </a:p>
        </p:txBody>
      </p:sp>
    </p:spTree>
    <p:extLst>
      <p:ext uri="{BB962C8B-B14F-4D97-AF65-F5344CB8AC3E}">
        <p14:creationId xmlns:p14="http://schemas.microsoft.com/office/powerpoint/2010/main" val="2990414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2"/>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56"/>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5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58"/>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1"/>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6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63"/>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64"/>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65"/>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66"/>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1987-A6A1-471F-83C7-436832E0C34B}"/>
              </a:ext>
            </a:extLst>
          </p:cNvPr>
          <p:cNvSpPr>
            <a:spLocks noGrp="1"/>
          </p:cNvSpPr>
          <p:nvPr>
            <p:ph type="title"/>
          </p:nvPr>
        </p:nvSpPr>
        <p:spPr/>
        <p:txBody>
          <a:bodyPr/>
          <a:lstStyle/>
          <a:p>
            <a:r>
              <a:rPr lang="en-US" b="1" dirty="0"/>
              <a:t>A Problem of Inference</a:t>
            </a:r>
            <a:endParaRPr lang="en-US" dirty="0"/>
          </a:p>
        </p:txBody>
      </p:sp>
      <p:sp>
        <p:nvSpPr>
          <p:cNvPr id="3" name="Date Placeholder 2">
            <a:extLst>
              <a:ext uri="{FF2B5EF4-FFF2-40B4-BE49-F238E27FC236}">
                <a16:creationId xmlns:a16="http://schemas.microsoft.com/office/drawing/2014/main" id="{65043A13-B898-4A31-9C8E-88AE1ED16776}"/>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D5C45107-3930-4A89-BCB3-4188FF254703}"/>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E1E147B9-FA4A-4928-AD1F-02384D71053A}"/>
              </a:ext>
            </a:extLst>
          </p:cNvPr>
          <p:cNvSpPr>
            <a:spLocks noGrp="1"/>
          </p:cNvSpPr>
          <p:nvPr>
            <p:ph type="sldNum" sz="quarter" idx="12"/>
          </p:nvPr>
        </p:nvSpPr>
        <p:spPr/>
        <p:txBody>
          <a:bodyPr/>
          <a:lstStyle/>
          <a:p>
            <a:fld id="{1D66AC45-D9FE-4248-B91F-844B82F7A042}" type="slidenum">
              <a:rPr lang="en-US" smtClean="0"/>
              <a:pPr/>
              <a:t>16</a:t>
            </a:fld>
            <a:endParaRPr lang="en-US" dirty="0"/>
          </a:p>
        </p:txBody>
      </p:sp>
      <p:grpSp>
        <p:nvGrpSpPr>
          <p:cNvPr id="10" name="Group 9">
            <a:extLst>
              <a:ext uri="{FF2B5EF4-FFF2-40B4-BE49-F238E27FC236}">
                <a16:creationId xmlns:a16="http://schemas.microsoft.com/office/drawing/2014/main" id="{C089889E-224F-40F4-AB28-6C8E6C327414}"/>
              </a:ext>
            </a:extLst>
          </p:cNvPr>
          <p:cNvGrpSpPr/>
          <p:nvPr/>
        </p:nvGrpSpPr>
        <p:grpSpPr>
          <a:xfrm>
            <a:off x="1494287" y="1794889"/>
            <a:ext cx="6010732" cy="954107"/>
            <a:chOff x="1494287" y="1794889"/>
            <a:chExt cx="6010732" cy="954107"/>
          </a:xfrm>
        </p:grpSpPr>
        <p:sp>
          <p:nvSpPr>
            <p:cNvPr id="6" name="Content Placeholder 2">
              <a:extLst>
                <a:ext uri="{FF2B5EF4-FFF2-40B4-BE49-F238E27FC236}">
                  <a16:creationId xmlns:a16="http://schemas.microsoft.com/office/drawing/2014/main" id="{3AA6ED47-FE45-4D53-87E1-309FECAC2CFC}"/>
                </a:ext>
              </a:extLst>
            </p:cNvPr>
            <p:cNvSpPr txBox="1">
              <a:spLocks/>
            </p:cNvSpPr>
            <p:nvPr/>
          </p:nvSpPr>
          <p:spPr>
            <a:xfrm>
              <a:off x="1494287" y="1794889"/>
              <a:ext cx="2770978" cy="954107"/>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solidFill>
                  <a:latin typeface="+mn-lt"/>
                  <a:ea typeface="+mn-ea"/>
                  <a:cs typeface="+mn-cs"/>
                </a:defRPr>
              </a:lvl1pPr>
              <a:lvl2pPr marL="640080" indent="-274320" algn="l" defTabSz="914400" rtl="0" eaLnBrk="1" latinLnBrk="0" hangingPunct="1">
                <a:lnSpc>
                  <a:spcPct val="90000"/>
                </a:lnSpc>
                <a:spcBef>
                  <a:spcPts val="200"/>
                </a:spcBef>
                <a:spcAft>
                  <a:spcPts val="400"/>
                </a:spcAft>
                <a:buClr>
                  <a:schemeClr val="accent1"/>
                </a:buClr>
                <a:buFont typeface="Wingdings 2" panose="05020102010507070707" pitchFamily="18" charset="2"/>
                <a:buChar char=""/>
                <a:defRPr sz="2000" kern="1200">
                  <a:solidFill>
                    <a:schemeClr val="tx1"/>
                  </a:solidFill>
                  <a:latin typeface="+mn-lt"/>
                  <a:ea typeface="+mn-ea"/>
                  <a:cs typeface="+mn-cs"/>
                </a:defRPr>
              </a:lvl2pPr>
              <a:lvl3pPr marL="822960" indent="-274320" algn="l" defTabSz="914400" rtl="0" eaLnBrk="1" latinLnBrk="0" hangingPunct="1">
                <a:lnSpc>
                  <a:spcPct val="90000"/>
                </a:lnSpc>
                <a:spcBef>
                  <a:spcPts val="200"/>
                </a:spcBef>
                <a:spcAft>
                  <a:spcPts val="400"/>
                </a:spcAft>
                <a:buClr>
                  <a:schemeClr val="accent1"/>
                </a:buClr>
                <a:buFont typeface="Wingdings 2" panose="05020102010507070707" pitchFamily="18" charset="2"/>
                <a:buChar char="À"/>
                <a:defRPr sz="1600" kern="1200">
                  <a:solidFill>
                    <a:schemeClr val="tx1"/>
                  </a:solidFill>
                  <a:latin typeface="+mn-lt"/>
                  <a:ea typeface="+mn-ea"/>
                  <a:cs typeface="+mn-cs"/>
                </a:defRPr>
              </a:lvl3pPr>
              <a:lvl4pPr marL="1005840" indent="-274320" algn="l" defTabSz="914400" rtl="0" eaLnBrk="1" latinLnBrk="0" hangingPunct="1">
                <a:lnSpc>
                  <a:spcPct val="90000"/>
                </a:lnSpc>
                <a:spcBef>
                  <a:spcPts val="200"/>
                </a:spcBef>
                <a:spcAft>
                  <a:spcPts val="400"/>
                </a:spcAft>
                <a:buClr>
                  <a:schemeClr val="accent1"/>
                </a:buClr>
                <a:buFont typeface="Wingdings 2" panose="05020102010507070707" pitchFamily="18" charset="2"/>
                <a:buChar char=""/>
                <a:defRPr sz="1600" kern="1200">
                  <a:solidFill>
                    <a:schemeClr val="tx1"/>
                  </a:solidFill>
                  <a:latin typeface="+mn-lt"/>
                  <a:ea typeface="+mn-ea"/>
                  <a:cs typeface="+mn-cs"/>
                </a:defRPr>
              </a:lvl4pPr>
              <a:lvl5pPr marL="1188720" indent="-274320" algn="l" defTabSz="914400" rtl="0" eaLnBrk="1" latinLnBrk="0" hangingPunct="1">
                <a:lnSpc>
                  <a:spcPct val="90000"/>
                </a:lnSpc>
                <a:spcBef>
                  <a:spcPts val="200"/>
                </a:spcBef>
                <a:spcAft>
                  <a:spcPts val="400"/>
                </a:spcAft>
                <a:buClr>
                  <a:schemeClr val="accent1"/>
                </a:buClr>
                <a:buFont typeface="Wingdings 2" panose="05020102010507070707" pitchFamily="18" charset="2"/>
                <a:buChar char=""/>
                <a:defRPr sz="16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buFont typeface="Calibri" panose="020F0502020204030204" pitchFamily="34" charset="0"/>
                <a:buNone/>
              </a:pPr>
              <a:r>
                <a:rPr lang="en-US" sz="2800" dirty="0">
                  <a:solidFill>
                    <a:srgbClr val="00B0F0"/>
                  </a:solidFill>
                </a:rPr>
                <a:t>H</a:t>
              </a:r>
              <a:r>
                <a:rPr lang="en-US" sz="2800" baseline="-25000" dirty="0">
                  <a:solidFill>
                    <a:srgbClr val="00B0F0"/>
                  </a:solidFill>
                </a:rPr>
                <a:t>0</a:t>
              </a:r>
              <a:r>
                <a:rPr lang="en-US" sz="2800" dirty="0">
                  <a:solidFill>
                    <a:srgbClr val="00B0F0"/>
                  </a:solidFill>
                </a:rPr>
                <a:t>: Coin is fair </a:t>
              </a:r>
            </a:p>
            <a:p>
              <a:pPr marL="0" indent="0">
                <a:spcBef>
                  <a:spcPts val="0"/>
                </a:spcBef>
                <a:buFont typeface="Calibri" panose="020F0502020204030204" pitchFamily="34" charset="0"/>
                <a:buNone/>
              </a:pPr>
              <a:r>
                <a:rPr lang="en-US" sz="2800" dirty="0"/>
                <a:t>pr(heads) = 0.50</a:t>
              </a:r>
            </a:p>
          </p:txBody>
        </p:sp>
        <p:sp>
          <p:nvSpPr>
            <p:cNvPr id="7" name="TextBox 6">
              <a:extLst>
                <a:ext uri="{FF2B5EF4-FFF2-40B4-BE49-F238E27FC236}">
                  <a16:creationId xmlns:a16="http://schemas.microsoft.com/office/drawing/2014/main" id="{A8EF3824-3827-4DC1-BBA9-8463C8DE2BBA}"/>
                </a:ext>
              </a:extLst>
            </p:cNvPr>
            <p:cNvSpPr txBox="1"/>
            <p:nvPr/>
          </p:nvSpPr>
          <p:spPr>
            <a:xfrm>
              <a:off x="4734041" y="1794889"/>
              <a:ext cx="2770978" cy="954107"/>
            </a:xfrm>
            <a:prstGeom prst="rect">
              <a:avLst/>
            </a:prstGeom>
            <a:ln>
              <a:noFill/>
            </a:ln>
          </p:spPr>
          <p:txBody>
            <a:bodyPr vert="horz" lIns="0" tIns="45720" rIns="0" bIns="45720" rtlCol="0">
              <a:noAutofit/>
            </a:bodyPr>
            <a:lstStyle>
              <a:lvl1pPr indent="0" defTabSz="914400">
                <a:lnSpc>
                  <a:spcPct val="90000"/>
                </a:lnSpc>
                <a:spcBef>
                  <a:spcPts val="0"/>
                </a:spcBef>
                <a:spcAft>
                  <a:spcPts val="200"/>
                </a:spcAft>
                <a:buClr>
                  <a:schemeClr val="accent1"/>
                </a:buClr>
                <a:buSzPct val="100000"/>
                <a:buFont typeface="Calibri" panose="020F0502020204030204" pitchFamily="34" charset="0"/>
                <a:buNone/>
                <a:defRPr sz="2400"/>
              </a:lvl1pPr>
              <a:lvl2pPr marL="640080" indent="-274320" defTabSz="914400">
                <a:lnSpc>
                  <a:spcPct val="90000"/>
                </a:lnSpc>
                <a:spcBef>
                  <a:spcPts val="200"/>
                </a:spcBef>
                <a:spcAft>
                  <a:spcPts val="400"/>
                </a:spcAft>
                <a:buClr>
                  <a:schemeClr val="accent1"/>
                </a:buClr>
                <a:buFont typeface="Wingdings 2" panose="05020102010507070707" pitchFamily="18" charset="2"/>
                <a:buChar char=""/>
                <a:defRPr sz="2000"/>
              </a:lvl2pPr>
              <a:lvl3pPr marL="822960" indent="-274320" defTabSz="914400">
                <a:lnSpc>
                  <a:spcPct val="90000"/>
                </a:lnSpc>
                <a:spcBef>
                  <a:spcPts val="200"/>
                </a:spcBef>
                <a:spcAft>
                  <a:spcPts val="400"/>
                </a:spcAft>
                <a:buClr>
                  <a:schemeClr val="accent1"/>
                </a:buClr>
                <a:buFont typeface="Wingdings 2" panose="05020102010507070707" pitchFamily="18" charset="2"/>
                <a:buChar char="À"/>
                <a:defRPr sz="1600"/>
              </a:lvl3pPr>
              <a:lvl4pPr marL="1005840" indent="-274320" defTabSz="914400">
                <a:lnSpc>
                  <a:spcPct val="90000"/>
                </a:lnSpc>
                <a:spcBef>
                  <a:spcPts val="200"/>
                </a:spcBef>
                <a:spcAft>
                  <a:spcPts val="400"/>
                </a:spcAft>
                <a:buClr>
                  <a:schemeClr val="accent1"/>
                </a:buClr>
                <a:buFont typeface="Wingdings 2" panose="05020102010507070707" pitchFamily="18" charset="2"/>
                <a:buChar char=""/>
                <a:defRPr sz="1600"/>
              </a:lvl4pPr>
              <a:lvl5pPr marL="1188720" indent="-274320" defTabSz="914400">
                <a:lnSpc>
                  <a:spcPct val="90000"/>
                </a:lnSpc>
                <a:spcBef>
                  <a:spcPts val="200"/>
                </a:spcBef>
                <a:spcAft>
                  <a:spcPts val="400"/>
                </a:spcAft>
                <a:buClr>
                  <a:schemeClr val="accent1"/>
                </a:buClr>
                <a:buFont typeface="Wingdings 2" panose="05020102010507070707" pitchFamily="18" charset="2"/>
                <a:buChar char=""/>
                <a:defRPr sz="1600"/>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sz="2800" dirty="0"/>
                <a:t>H</a:t>
              </a:r>
              <a:r>
                <a:rPr lang="en-US" sz="3200" baseline="-16000" dirty="0"/>
                <a:t>a</a:t>
              </a:r>
              <a:r>
                <a:rPr lang="en-US" sz="2800" dirty="0"/>
                <a:t>: Coin is biased</a:t>
              </a:r>
            </a:p>
            <a:p>
              <a:r>
                <a:rPr lang="en-US" sz="2800" dirty="0"/>
                <a:t>pr(heads) = 1.00</a:t>
              </a:r>
            </a:p>
          </p:txBody>
        </p:sp>
      </p:grpSp>
      <p:sp>
        <p:nvSpPr>
          <p:cNvPr id="8" name="TextBox 7">
            <a:extLst>
              <a:ext uri="{FF2B5EF4-FFF2-40B4-BE49-F238E27FC236}">
                <a16:creationId xmlns:a16="http://schemas.microsoft.com/office/drawing/2014/main" id="{3D765B56-DD03-4A39-A391-DF5DBE07AB3E}"/>
              </a:ext>
            </a:extLst>
          </p:cNvPr>
          <p:cNvSpPr txBox="1"/>
          <p:nvPr/>
        </p:nvSpPr>
        <p:spPr>
          <a:xfrm>
            <a:off x="445625" y="2847375"/>
            <a:ext cx="8079129" cy="1384995"/>
          </a:xfrm>
          <a:prstGeom prst="rect">
            <a:avLst/>
          </a:prstGeom>
          <a:noFill/>
        </p:spPr>
        <p:txBody>
          <a:bodyPr wrap="square" rtlCol="0">
            <a:spAutoFit/>
          </a:bodyPr>
          <a:lstStyle/>
          <a:p>
            <a:pPr algn="ctr"/>
            <a:r>
              <a:rPr lang="en-US" sz="2800" dirty="0"/>
              <a:t>pr[</a:t>
            </a:r>
            <a:r>
              <a:rPr lang="en-US" sz="2800" b="1" dirty="0">
                <a:solidFill>
                  <a:srgbClr val="FF0000"/>
                </a:solidFill>
              </a:rPr>
              <a:t>N</a:t>
            </a:r>
            <a:r>
              <a:rPr lang="en-US" sz="2800" dirty="0"/>
              <a:t> </a:t>
            </a:r>
            <a:r>
              <a:rPr lang="en-US" sz="2800" dirty="0">
                <a:solidFill>
                  <a:srgbClr val="FF0000"/>
                </a:solidFill>
              </a:rPr>
              <a:t>consecutive heads </a:t>
            </a:r>
            <a:r>
              <a:rPr lang="en-US" sz="2800" dirty="0"/>
              <a:t>| </a:t>
            </a:r>
            <a:r>
              <a:rPr lang="en-US" sz="2800" dirty="0">
                <a:solidFill>
                  <a:srgbClr val="00B0F0"/>
                </a:solidFill>
              </a:rPr>
              <a:t>fair coin</a:t>
            </a:r>
            <a:r>
              <a:rPr lang="en-US" sz="2800" dirty="0"/>
              <a:t>] = (0.50)</a:t>
            </a:r>
            <a:r>
              <a:rPr lang="en-US" sz="2800" b="1" baseline="30000" dirty="0">
                <a:solidFill>
                  <a:srgbClr val="FF0000"/>
                </a:solidFill>
              </a:rPr>
              <a:t>N</a:t>
            </a:r>
          </a:p>
          <a:p>
            <a:pPr algn="ctr"/>
            <a:r>
              <a:rPr lang="en-US" sz="2800" b="1" dirty="0">
                <a:solidFill>
                  <a:srgbClr val="FF0000"/>
                </a:solidFill>
              </a:rPr>
              <a:t>N</a:t>
            </a:r>
            <a:r>
              <a:rPr lang="en-US" sz="2800" b="1" dirty="0"/>
              <a:t> </a:t>
            </a:r>
            <a:r>
              <a:rPr lang="en-US" sz="2800" dirty="0"/>
              <a:t>is your choice (</a:t>
            </a:r>
            <a:r>
              <a:rPr lang="en-US" sz="2800" dirty="0">
                <a:solidFill>
                  <a:srgbClr val="7030A0"/>
                </a:solidFill>
              </a:rPr>
              <a:t>based on your risk</a:t>
            </a:r>
            <a:r>
              <a:rPr lang="en-US" sz="2800" dirty="0"/>
              <a:t>)</a:t>
            </a:r>
          </a:p>
          <a:p>
            <a:pPr algn="ctr"/>
            <a:r>
              <a:rPr lang="en-US" sz="2800" dirty="0"/>
              <a:t>Defines the </a:t>
            </a:r>
            <a:r>
              <a:rPr lang="en-US" sz="2800" b="1" i="1" dirty="0">
                <a:solidFill>
                  <a:srgbClr val="00B050"/>
                </a:solidFill>
              </a:rPr>
              <a:t>significance level of </a:t>
            </a:r>
            <a:r>
              <a:rPr lang="en-US" sz="2800" b="1" i="1" u="sng" dirty="0">
                <a:solidFill>
                  <a:srgbClr val="00B050"/>
                </a:solidFill>
              </a:rPr>
              <a:t>the test</a:t>
            </a:r>
          </a:p>
        </p:txBody>
      </p:sp>
      <p:sp>
        <p:nvSpPr>
          <p:cNvPr id="9" name="TextBox 8">
            <a:extLst>
              <a:ext uri="{FF2B5EF4-FFF2-40B4-BE49-F238E27FC236}">
                <a16:creationId xmlns:a16="http://schemas.microsoft.com/office/drawing/2014/main" id="{11D95C4B-EE98-42E5-A8CA-01F77F9D9563}"/>
              </a:ext>
            </a:extLst>
          </p:cNvPr>
          <p:cNvSpPr txBox="1"/>
          <p:nvPr/>
        </p:nvSpPr>
        <p:spPr>
          <a:xfrm>
            <a:off x="40511" y="4446606"/>
            <a:ext cx="9034041" cy="1815882"/>
          </a:xfrm>
          <a:prstGeom prst="rect">
            <a:avLst/>
          </a:prstGeom>
          <a:noFill/>
        </p:spPr>
        <p:txBody>
          <a:bodyPr wrap="square" rtlCol="0">
            <a:spAutoFit/>
          </a:bodyPr>
          <a:lstStyle/>
          <a:p>
            <a:pPr algn="ctr"/>
            <a:r>
              <a:rPr lang="en-US" sz="2800" dirty="0"/>
              <a:t>Suppose </a:t>
            </a:r>
            <a:r>
              <a:rPr lang="en-US" sz="2800" b="1" dirty="0">
                <a:solidFill>
                  <a:srgbClr val="C00000"/>
                </a:solidFill>
              </a:rPr>
              <a:t>n</a:t>
            </a:r>
            <a:r>
              <a:rPr lang="en-US" sz="2800" dirty="0"/>
              <a:t>=10 consecutive H’s are observed</a:t>
            </a:r>
          </a:p>
          <a:p>
            <a:pPr algn="ctr"/>
            <a:r>
              <a:rPr lang="en-US" sz="2800" dirty="0"/>
              <a:t>pr[</a:t>
            </a:r>
            <a:r>
              <a:rPr lang="en-US" sz="2800" b="1" dirty="0">
                <a:solidFill>
                  <a:srgbClr val="C00000"/>
                </a:solidFill>
              </a:rPr>
              <a:t>n</a:t>
            </a:r>
            <a:r>
              <a:rPr lang="en-US" sz="2800" dirty="0">
                <a:solidFill>
                  <a:srgbClr val="C00000"/>
                </a:solidFill>
              </a:rPr>
              <a:t> consecutive heads </a:t>
            </a:r>
            <a:r>
              <a:rPr lang="en-US" sz="2800" dirty="0"/>
              <a:t>| </a:t>
            </a:r>
            <a:r>
              <a:rPr lang="en-US" sz="2800" dirty="0">
                <a:solidFill>
                  <a:srgbClr val="00B0F0"/>
                </a:solidFill>
              </a:rPr>
              <a:t>fair coin</a:t>
            </a:r>
            <a:r>
              <a:rPr lang="en-US" sz="2800" dirty="0"/>
              <a:t>] = (0.50)</a:t>
            </a:r>
            <a:r>
              <a:rPr lang="en-US" sz="2800" b="1" baseline="30000" dirty="0">
                <a:solidFill>
                  <a:srgbClr val="C00000"/>
                </a:solidFill>
              </a:rPr>
              <a:t>10</a:t>
            </a:r>
            <a:r>
              <a:rPr lang="en-US" sz="2800" baseline="30000" dirty="0"/>
              <a:t> </a:t>
            </a:r>
            <a:r>
              <a:rPr lang="en-US" sz="2800" dirty="0"/>
              <a:t>= </a:t>
            </a:r>
            <a:r>
              <a:rPr lang="en-US" sz="2800" dirty="0">
                <a:solidFill>
                  <a:schemeClr val="accent5"/>
                </a:solidFill>
              </a:rPr>
              <a:t>0.0009766</a:t>
            </a:r>
            <a:r>
              <a:rPr lang="en-US" sz="2800" dirty="0"/>
              <a:t> </a:t>
            </a:r>
            <a:endParaRPr lang="en-US" sz="2800" baseline="30000" dirty="0"/>
          </a:p>
          <a:p>
            <a:pPr algn="ctr"/>
            <a:r>
              <a:rPr lang="en-US" sz="2800" dirty="0"/>
              <a:t>Defines the </a:t>
            </a:r>
            <a:r>
              <a:rPr lang="en-US" sz="2800" b="1" i="1" dirty="0">
                <a:solidFill>
                  <a:schemeClr val="accent5"/>
                </a:solidFill>
              </a:rPr>
              <a:t>significance level of </a:t>
            </a:r>
            <a:r>
              <a:rPr lang="en-US" sz="2800" b="1" i="1" u="sng" dirty="0">
                <a:solidFill>
                  <a:schemeClr val="accent5"/>
                </a:solidFill>
              </a:rPr>
              <a:t>the data</a:t>
            </a:r>
          </a:p>
          <a:p>
            <a:pPr algn="ctr"/>
            <a:r>
              <a:rPr lang="en-US" sz="2800" b="1" i="1" dirty="0">
                <a:solidFill>
                  <a:schemeClr val="accent5"/>
                </a:solidFill>
              </a:rPr>
              <a:t>or the p-value</a:t>
            </a:r>
          </a:p>
        </p:txBody>
      </p:sp>
      <p:sp>
        <p:nvSpPr>
          <p:cNvPr id="12" name="TextBox 11">
            <a:extLst>
              <a:ext uri="{FF2B5EF4-FFF2-40B4-BE49-F238E27FC236}">
                <a16:creationId xmlns:a16="http://schemas.microsoft.com/office/drawing/2014/main" id="{466C04AE-23B8-41C7-8E6D-31DC20BA6EB0}"/>
              </a:ext>
            </a:extLst>
          </p:cNvPr>
          <p:cNvSpPr txBox="1"/>
          <p:nvPr/>
        </p:nvSpPr>
        <p:spPr>
          <a:xfrm>
            <a:off x="225706" y="1192194"/>
            <a:ext cx="5752618" cy="523220"/>
          </a:xfrm>
          <a:prstGeom prst="rect">
            <a:avLst/>
          </a:prstGeom>
          <a:noFill/>
        </p:spPr>
        <p:txBody>
          <a:bodyPr wrap="square" rtlCol="0">
            <a:spAutoFit/>
          </a:bodyPr>
          <a:lstStyle/>
          <a:p>
            <a:r>
              <a:rPr lang="en-US" sz="2800" b="1" dirty="0"/>
              <a:t>Decision Rule:  See </a:t>
            </a:r>
            <a:r>
              <a:rPr lang="en-US" sz="2800" b="1" dirty="0">
                <a:solidFill>
                  <a:srgbClr val="FF0000"/>
                </a:solidFill>
              </a:rPr>
              <a:t>N</a:t>
            </a:r>
            <a:r>
              <a:rPr lang="en-US" sz="2800" b="1" dirty="0"/>
              <a:t> consecutive H’s</a:t>
            </a:r>
            <a:endParaRPr lang="en-US" sz="2800" dirty="0"/>
          </a:p>
        </p:txBody>
      </p:sp>
      <p:sp>
        <p:nvSpPr>
          <p:cNvPr id="14" name="Content Placeholder 1">
            <a:extLst>
              <a:ext uri="{FF2B5EF4-FFF2-40B4-BE49-F238E27FC236}">
                <a16:creationId xmlns:a16="http://schemas.microsoft.com/office/drawing/2014/main" id="{F1378F63-C881-4D22-BF73-177877548F28}"/>
              </a:ext>
            </a:extLst>
          </p:cNvPr>
          <p:cNvSpPr txBox="1">
            <a:spLocks/>
          </p:cNvSpPr>
          <p:nvPr/>
        </p:nvSpPr>
        <p:spPr>
          <a:xfrm rot="20240324">
            <a:off x="-94121" y="2757473"/>
            <a:ext cx="9327925" cy="1268607"/>
          </a:xfrm>
          <a:prstGeom prst="rect">
            <a:avLst/>
          </a:prstGeom>
          <a:solidFill>
            <a:schemeClr val="accent5"/>
          </a:solidFill>
        </p:spPr>
        <p:txBody>
          <a:bodyPr>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solidFill>
                <a:latin typeface="+mn-lt"/>
                <a:ea typeface="+mn-ea"/>
                <a:cs typeface="+mn-cs"/>
              </a:defRPr>
            </a:lvl1pPr>
            <a:lvl2pPr marL="640080" indent="-274320" algn="l" defTabSz="914400" rtl="0" eaLnBrk="1" latinLnBrk="0" hangingPunct="1">
              <a:lnSpc>
                <a:spcPct val="90000"/>
              </a:lnSpc>
              <a:spcBef>
                <a:spcPts val="200"/>
              </a:spcBef>
              <a:spcAft>
                <a:spcPts val="400"/>
              </a:spcAft>
              <a:buClr>
                <a:schemeClr val="accent1"/>
              </a:buClr>
              <a:buFont typeface="Wingdings 2" panose="05020102010507070707" pitchFamily="18" charset="2"/>
              <a:buChar char=""/>
              <a:defRPr sz="2000" kern="1200">
                <a:solidFill>
                  <a:schemeClr val="tx1"/>
                </a:solidFill>
                <a:latin typeface="+mn-lt"/>
                <a:ea typeface="+mn-ea"/>
                <a:cs typeface="+mn-cs"/>
              </a:defRPr>
            </a:lvl2pPr>
            <a:lvl3pPr marL="822960" indent="-274320" algn="l" defTabSz="914400" rtl="0" eaLnBrk="1" latinLnBrk="0" hangingPunct="1">
              <a:lnSpc>
                <a:spcPct val="90000"/>
              </a:lnSpc>
              <a:spcBef>
                <a:spcPts val="200"/>
              </a:spcBef>
              <a:spcAft>
                <a:spcPts val="400"/>
              </a:spcAft>
              <a:buClr>
                <a:schemeClr val="accent1"/>
              </a:buClr>
              <a:buFont typeface="Wingdings 2" panose="05020102010507070707" pitchFamily="18" charset="2"/>
              <a:buChar char="À"/>
              <a:defRPr sz="1600" kern="1200">
                <a:solidFill>
                  <a:schemeClr val="tx1"/>
                </a:solidFill>
                <a:latin typeface="+mn-lt"/>
                <a:ea typeface="+mn-ea"/>
                <a:cs typeface="+mn-cs"/>
              </a:defRPr>
            </a:lvl3pPr>
            <a:lvl4pPr marL="1005840" indent="-274320" algn="l" defTabSz="914400" rtl="0" eaLnBrk="1" latinLnBrk="0" hangingPunct="1">
              <a:lnSpc>
                <a:spcPct val="90000"/>
              </a:lnSpc>
              <a:spcBef>
                <a:spcPts val="200"/>
              </a:spcBef>
              <a:spcAft>
                <a:spcPts val="400"/>
              </a:spcAft>
              <a:buClr>
                <a:schemeClr val="accent1"/>
              </a:buClr>
              <a:buFont typeface="Wingdings 2" panose="05020102010507070707" pitchFamily="18" charset="2"/>
              <a:buChar char=""/>
              <a:defRPr sz="1600" kern="1200">
                <a:solidFill>
                  <a:schemeClr val="tx1"/>
                </a:solidFill>
                <a:latin typeface="+mn-lt"/>
                <a:ea typeface="+mn-ea"/>
                <a:cs typeface="+mn-cs"/>
              </a:defRPr>
            </a:lvl4pPr>
            <a:lvl5pPr marL="1188720" indent="-274320" algn="l" defTabSz="914400" rtl="0" eaLnBrk="1" latinLnBrk="0" hangingPunct="1">
              <a:lnSpc>
                <a:spcPct val="90000"/>
              </a:lnSpc>
              <a:spcBef>
                <a:spcPts val="200"/>
              </a:spcBef>
              <a:spcAft>
                <a:spcPts val="400"/>
              </a:spcAft>
              <a:buClr>
                <a:schemeClr val="accent1"/>
              </a:buClr>
              <a:buFont typeface="Wingdings 2" panose="05020102010507070707" pitchFamily="18" charset="2"/>
              <a:buChar char=""/>
              <a:defRPr sz="16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4400" b="1" dirty="0">
                <a:solidFill>
                  <a:schemeClr val="bg1"/>
                </a:solidFill>
              </a:rPr>
              <a:t>Reject H</a:t>
            </a:r>
            <a:r>
              <a:rPr lang="en-US" sz="4400" b="1" baseline="-25000" dirty="0">
                <a:solidFill>
                  <a:schemeClr val="bg1"/>
                </a:solidFill>
              </a:rPr>
              <a:t>0</a:t>
            </a:r>
            <a:r>
              <a:rPr lang="en-US" sz="4400" b="1" dirty="0">
                <a:solidFill>
                  <a:schemeClr val="bg1"/>
                </a:solidFill>
              </a:rPr>
              <a:t> with a p-value &lt; 0.001 !</a:t>
            </a:r>
          </a:p>
          <a:p>
            <a:pPr algn="ctr"/>
            <a:r>
              <a:rPr lang="en-US" sz="4400" b="1" dirty="0">
                <a:solidFill>
                  <a:schemeClr val="bg1"/>
                </a:solidFill>
              </a:rPr>
              <a:t>Highly </a:t>
            </a:r>
            <a:r>
              <a:rPr lang="en-US" sz="4400" b="1" dirty="0">
                <a:solidFill>
                  <a:srgbClr val="FFFF00"/>
                </a:solidFill>
              </a:rPr>
              <a:t>likely</a:t>
            </a:r>
            <a:r>
              <a:rPr lang="en-US" sz="4400" b="1" dirty="0">
                <a:solidFill>
                  <a:schemeClr val="bg1"/>
                </a:solidFill>
              </a:rPr>
              <a:t> I have selected the biased coin !</a:t>
            </a:r>
          </a:p>
        </p:txBody>
      </p:sp>
      <p:sp>
        <p:nvSpPr>
          <p:cNvPr id="13" name="Rectangle 12">
            <a:extLst>
              <a:ext uri="{FF2B5EF4-FFF2-40B4-BE49-F238E27FC236}">
                <a16:creationId xmlns:a16="http://schemas.microsoft.com/office/drawing/2014/main" id="{2E5891A0-64D5-BF66-6E86-844AA5AB8367}"/>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6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1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mph" presetSubtype="0" nodeType="clickEffect">
                                  <p:stCondLst>
                                    <p:cond delay="0"/>
                                  </p:stCondLst>
                                  <p:childTnLst>
                                    <p:set>
                                      <p:cBhvr>
                                        <p:cTn id="30" dur="indefinite"/>
                                        <p:tgtEl>
                                          <p:spTgt spid="10"/>
                                        </p:tgtEl>
                                        <p:attrNameLst>
                                          <p:attrName>style.opacity</p:attrName>
                                        </p:attrNameLst>
                                      </p:cBhvr>
                                      <p:to>
                                        <p:strVal val="0.25"/>
                                      </p:to>
                                    </p:set>
                                    <p:animEffect filter="image" prLst="opacity: 0.25">
                                      <p:cBhvr rctx="IE">
                                        <p:cTn id="31" dur="indefinite"/>
                                        <p:tgtEl>
                                          <p:spTgt spid="10"/>
                                        </p:tgtEl>
                                      </p:cBhvr>
                                    </p:animEffect>
                                  </p:childTnLst>
                                </p:cTn>
                              </p:par>
                              <p:par>
                                <p:cTn id="32" presetID="9" presetClass="emph" presetSubtype="0" grpId="1" nodeType="withEffect">
                                  <p:stCondLst>
                                    <p:cond delay="0"/>
                                  </p:stCondLst>
                                  <p:childTnLst>
                                    <p:set>
                                      <p:cBhvr>
                                        <p:cTn id="33" dur="indefinite"/>
                                        <p:tgtEl>
                                          <p:spTgt spid="8"/>
                                        </p:tgtEl>
                                        <p:attrNameLst>
                                          <p:attrName>style.opacity</p:attrName>
                                        </p:attrNameLst>
                                      </p:cBhvr>
                                      <p:to>
                                        <p:strVal val="0.25"/>
                                      </p:to>
                                    </p:set>
                                    <p:animEffect filter="image" prLst="opacity: 0.25">
                                      <p:cBhvr rctx="IE">
                                        <p:cTn id="34" dur="indefinite"/>
                                        <p:tgtEl>
                                          <p:spTgt spid="8"/>
                                        </p:tgtEl>
                                      </p:cBhvr>
                                    </p:animEffect>
                                  </p:childTnLst>
                                </p:cTn>
                              </p:par>
                              <p:par>
                                <p:cTn id="35" presetID="9" presetClass="emph" presetSubtype="0" grpId="0" nodeType="withEffect">
                                  <p:stCondLst>
                                    <p:cond delay="0"/>
                                  </p:stCondLst>
                                  <p:childTnLst>
                                    <p:set>
                                      <p:cBhvr>
                                        <p:cTn id="36" dur="indefinite"/>
                                        <p:tgtEl>
                                          <p:spTgt spid="9">
                                            <p:txEl>
                                              <p:pRg st="0" end="0"/>
                                            </p:txEl>
                                          </p:spTgt>
                                        </p:tgtEl>
                                        <p:attrNameLst>
                                          <p:attrName>style.opacity</p:attrName>
                                        </p:attrNameLst>
                                      </p:cBhvr>
                                      <p:to>
                                        <p:strVal val="0.25"/>
                                      </p:to>
                                    </p:set>
                                    <p:animEffect filter="image" prLst="opacity: 0.25">
                                      <p:cBhvr rctx="IE">
                                        <p:cTn id="37" dur="indefinite"/>
                                        <p:tgtEl>
                                          <p:spTgt spid="9">
                                            <p:txEl>
                                              <p:pRg st="0" end="0"/>
                                            </p:txEl>
                                          </p:spTgt>
                                        </p:tgtEl>
                                      </p:cBhvr>
                                    </p:animEffect>
                                  </p:childTnLst>
                                </p:cTn>
                              </p:par>
                              <p:par>
                                <p:cTn id="38" presetID="9" presetClass="emph" presetSubtype="0" grpId="0" nodeType="withEffect">
                                  <p:stCondLst>
                                    <p:cond delay="0"/>
                                  </p:stCondLst>
                                  <p:childTnLst>
                                    <p:set>
                                      <p:cBhvr>
                                        <p:cTn id="39" dur="indefinite"/>
                                        <p:tgtEl>
                                          <p:spTgt spid="9">
                                            <p:txEl>
                                              <p:pRg st="1" end="1"/>
                                            </p:txEl>
                                          </p:spTgt>
                                        </p:tgtEl>
                                        <p:attrNameLst>
                                          <p:attrName>style.opacity</p:attrName>
                                        </p:attrNameLst>
                                      </p:cBhvr>
                                      <p:to>
                                        <p:strVal val="0.25"/>
                                      </p:to>
                                    </p:set>
                                    <p:animEffect filter="image" prLst="opacity: 0.25">
                                      <p:cBhvr rctx="IE">
                                        <p:cTn id="40" dur="indefinite"/>
                                        <p:tgtEl>
                                          <p:spTgt spid="9">
                                            <p:txEl>
                                              <p:pRg st="1" end="1"/>
                                            </p:txEl>
                                          </p:spTgt>
                                        </p:tgtEl>
                                      </p:cBhvr>
                                    </p:animEffect>
                                  </p:childTnLst>
                                </p:cTn>
                              </p:par>
                              <p:par>
                                <p:cTn id="41" presetID="9" presetClass="emph" presetSubtype="0" grpId="0" nodeType="withEffect">
                                  <p:stCondLst>
                                    <p:cond delay="0"/>
                                  </p:stCondLst>
                                  <p:childTnLst>
                                    <p:set>
                                      <p:cBhvr>
                                        <p:cTn id="42" dur="indefinite"/>
                                        <p:tgtEl>
                                          <p:spTgt spid="9">
                                            <p:txEl>
                                              <p:pRg st="2" end="2"/>
                                            </p:txEl>
                                          </p:spTgt>
                                        </p:tgtEl>
                                        <p:attrNameLst>
                                          <p:attrName>style.opacity</p:attrName>
                                        </p:attrNameLst>
                                      </p:cBhvr>
                                      <p:to>
                                        <p:strVal val="0.25"/>
                                      </p:to>
                                    </p:set>
                                    <p:animEffect filter="image" prLst="opacity: 0.25">
                                      <p:cBhvr rctx="IE">
                                        <p:cTn id="43" dur="indefinite"/>
                                        <p:tgtEl>
                                          <p:spTgt spid="9">
                                            <p:txEl>
                                              <p:pRg st="2" end="2"/>
                                            </p:txEl>
                                          </p:spTgt>
                                        </p:tgtEl>
                                      </p:cBhvr>
                                    </p:animEffect>
                                  </p:childTnLst>
                                </p:cTn>
                              </p:par>
                              <p:par>
                                <p:cTn id="44" presetID="9" presetClass="emph" presetSubtype="0" grpId="0" nodeType="withEffect">
                                  <p:stCondLst>
                                    <p:cond delay="0"/>
                                  </p:stCondLst>
                                  <p:childTnLst>
                                    <p:set>
                                      <p:cBhvr>
                                        <p:cTn id="45" dur="indefinite"/>
                                        <p:tgtEl>
                                          <p:spTgt spid="9">
                                            <p:txEl>
                                              <p:pRg st="3" end="3"/>
                                            </p:txEl>
                                          </p:spTgt>
                                        </p:tgtEl>
                                        <p:attrNameLst>
                                          <p:attrName>style.opacity</p:attrName>
                                        </p:attrNameLst>
                                      </p:cBhvr>
                                      <p:to>
                                        <p:strVal val="0.25"/>
                                      </p:to>
                                    </p:set>
                                    <p:animEffect filter="image" prLst="opacity: 0.25">
                                      <p:cBhvr rctx="IE">
                                        <p:cTn id="46" dur="indefinite"/>
                                        <p:tgtEl>
                                          <p:spTgt spid="9">
                                            <p:txEl>
                                              <p:pRg st="3" end="3"/>
                                            </p:txEl>
                                          </p:spTgt>
                                        </p:tgtEl>
                                      </p:cBhvr>
                                    </p:animEffect>
                                  </p:childTnLst>
                                </p:cTn>
                              </p:par>
                              <p:par>
                                <p:cTn id="47" presetID="9" presetClass="emph" presetSubtype="0" grpId="0" nodeType="withEffect">
                                  <p:stCondLst>
                                    <p:cond delay="0"/>
                                  </p:stCondLst>
                                  <p:childTnLst>
                                    <p:set>
                                      <p:cBhvr>
                                        <p:cTn id="48" dur="indefinite"/>
                                        <p:tgtEl>
                                          <p:spTgt spid="12"/>
                                        </p:tgtEl>
                                        <p:attrNameLst>
                                          <p:attrName>style.opacity</p:attrName>
                                        </p:attrNameLst>
                                      </p:cBhvr>
                                      <p:to>
                                        <p:strVal val="0.25"/>
                                      </p:to>
                                    </p:set>
                                    <p:animEffect filter="image" prLst="opacity: 0.25">
                                      <p:cBhvr rctx="IE">
                                        <p:cTn id="49" dur="indefinite"/>
                                        <p:tgtEl>
                                          <p:spTgt spid="12"/>
                                        </p:tgtEl>
                                      </p:cBhvr>
                                    </p:animEffect>
                                  </p:childTnLst>
                                </p:cTn>
                              </p:par>
                            </p:childTnLst>
                          </p:cTn>
                        </p:par>
                        <p:par>
                          <p:cTn id="50" fill="hold">
                            <p:stCondLst>
                              <p:cond delay="0"/>
                            </p:stCondLst>
                            <p:childTnLst>
                              <p:par>
                                <p:cTn id="51" presetID="53" presetClass="entr" presetSubtype="16"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fltVal val="0"/>
                                          </p:val>
                                        </p:tav>
                                        <p:tav tm="100000">
                                          <p:val>
                                            <p:strVal val="#ppt_w"/>
                                          </p:val>
                                        </p:tav>
                                      </p:tavLst>
                                    </p:anim>
                                    <p:anim calcmode="lin" valueType="num">
                                      <p:cBhvr>
                                        <p:cTn id="54" dur="500" fill="hold"/>
                                        <p:tgtEl>
                                          <p:spTgt spid="14"/>
                                        </p:tgtEl>
                                        <p:attrNameLst>
                                          <p:attrName>ppt_h</p:attrName>
                                        </p:attrNameLst>
                                      </p:cBhvr>
                                      <p:tavLst>
                                        <p:tav tm="0">
                                          <p:val>
                                            <p:fltVal val="0"/>
                                          </p:val>
                                        </p:tav>
                                        <p:tav tm="100000">
                                          <p:val>
                                            <p:strVal val="#ppt_h"/>
                                          </p:val>
                                        </p:tav>
                                      </p:tavLst>
                                    </p:anim>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build="allAtOnce"/>
      <p:bldP spid="12" grpId="0"/>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1A8DEA-D40E-4B9E-A684-DE97D04AA773}"/>
              </a:ext>
            </a:extLst>
          </p:cNvPr>
          <p:cNvSpPr>
            <a:spLocks noGrp="1"/>
          </p:cNvSpPr>
          <p:nvPr>
            <p:ph idx="1"/>
          </p:nvPr>
        </p:nvSpPr>
        <p:spPr>
          <a:xfrm>
            <a:off x="822959" y="1313305"/>
            <a:ext cx="7543801" cy="4023360"/>
          </a:xfrm>
        </p:spPr>
        <p:txBody>
          <a:bodyPr/>
          <a:lstStyle/>
          <a:p>
            <a:pPr algn="ctr"/>
            <a:r>
              <a:rPr lang="en-US" sz="3600" dirty="0"/>
              <a:t>NHST* </a:t>
            </a:r>
            <a:r>
              <a:rPr lang="en-US" sz="3600" dirty="0">
                <a:sym typeface="Symbol" panose="05050102010706020507" pitchFamily="18" charset="2"/>
              </a:rPr>
              <a:t> proof by contradiction</a:t>
            </a:r>
            <a:endParaRPr lang="en-US" sz="900" dirty="0"/>
          </a:p>
          <a:p>
            <a:pPr algn="ctr"/>
            <a:r>
              <a:rPr lang="en-US" sz="3600" dirty="0"/>
              <a:t>We want H</a:t>
            </a:r>
            <a:r>
              <a:rPr lang="en-US" sz="4000" baseline="-16000" dirty="0"/>
              <a:t>a</a:t>
            </a:r>
            <a:r>
              <a:rPr lang="en-US" sz="3600" dirty="0"/>
              <a:t> to be true**</a:t>
            </a:r>
          </a:p>
          <a:p>
            <a:pPr algn="ctr"/>
            <a:r>
              <a:rPr lang="en-US" sz="3600" dirty="0"/>
              <a:t>or</a:t>
            </a:r>
          </a:p>
          <a:p>
            <a:pPr algn="ctr"/>
            <a:r>
              <a:rPr lang="en-US" sz="3600" dirty="0"/>
              <a:t>We want to evaluate</a:t>
            </a:r>
          </a:p>
          <a:p>
            <a:pPr algn="ctr"/>
            <a:r>
              <a:rPr lang="en-US" sz="3600" dirty="0"/>
              <a:t>pr(H</a:t>
            </a:r>
            <a:r>
              <a:rPr lang="en-US" sz="4000" baseline="-16000" dirty="0"/>
              <a:t>a</a:t>
            </a:r>
            <a:r>
              <a:rPr lang="en-US" sz="3600" dirty="0"/>
              <a:t> is true | observed data) ≡</a:t>
            </a:r>
          </a:p>
          <a:p>
            <a:pPr algn="ctr"/>
            <a:r>
              <a:rPr lang="en-US" sz="3600" dirty="0"/>
              <a:t>pr(H</a:t>
            </a:r>
            <a:r>
              <a:rPr lang="en-US" sz="4000" baseline="-16000" dirty="0"/>
              <a:t>0</a:t>
            </a:r>
            <a:r>
              <a:rPr lang="en-US" sz="3600" dirty="0"/>
              <a:t> is false | observed data)</a:t>
            </a:r>
          </a:p>
          <a:p>
            <a:pPr algn="ctr"/>
            <a:endParaRPr lang="en-US" sz="3600" dirty="0"/>
          </a:p>
        </p:txBody>
      </p:sp>
      <p:sp>
        <p:nvSpPr>
          <p:cNvPr id="3" name="Date Placeholder 2">
            <a:extLst>
              <a:ext uri="{FF2B5EF4-FFF2-40B4-BE49-F238E27FC236}">
                <a16:creationId xmlns:a16="http://schemas.microsoft.com/office/drawing/2014/main" id="{EBBD6619-3A23-4E1B-B96D-E14246ECA040}"/>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48D0703B-4C8E-40D4-BCCA-9CACB663E74F}"/>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28FCE835-C53E-401C-95F9-A8C39CBCDFCF}"/>
              </a:ext>
            </a:extLst>
          </p:cNvPr>
          <p:cNvSpPr>
            <a:spLocks noGrp="1"/>
          </p:cNvSpPr>
          <p:nvPr>
            <p:ph type="sldNum" sz="quarter" idx="12"/>
          </p:nvPr>
        </p:nvSpPr>
        <p:spPr/>
        <p:txBody>
          <a:bodyPr/>
          <a:lstStyle/>
          <a:p>
            <a:fld id="{1D66AC45-D9FE-4248-B91F-844B82F7A042}" type="slidenum">
              <a:rPr lang="en-US" smtClean="0"/>
              <a:pPr/>
              <a:t>17</a:t>
            </a:fld>
            <a:endParaRPr lang="en-US" dirty="0"/>
          </a:p>
        </p:txBody>
      </p:sp>
      <p:sp>
        <p:nvSpPr>
          <p:cNvPr id="6" name="Title 5">
            <a:extLst>
              <a:ext uri="{FF2B5EF4-FFF2-40B4-BE49-F238E27FC236}">
                <a16:creationId xmlns:a16="http://schemas.microsoft.com/office/drawing/2014/main" id="{CE6E38D9-A355-47A8-8BCE-D213066F88D7}"/>
              </a:ext>
            </a:extLst>
          </p:cNvPr>
          <p:cNvSpPr>
            <a:spLocks noGrp="1"/>
          </p:cNvSpPr>
          <p:nvPr>
            <p:ph type="title"/>
          </p:nvPr>
        </p:nvSpPr>
        <p:spPr/>
        <p:txBody>
          <a:bodyPr/>
          <a:lstStyle/>
          <a:p>
            <a:r>
              <a:rPr lang="en-US" b="1" dirty="0"/>
              <a:t>A Problem of Inference</a:t>
            </a:r>
            <a:endParaRPr lang="en-US" dirty="0"/>
          </a:p>
        </p:txBody>
      </p:sp>
      <p:sp>
        <p:nvSpPr>
          <p:cNvPr id="7" name="TextBox 6">
            <a:extLst>
              <a:ext uri="{FF2B5EF4-FFF2-40B4-BE49-F238E27FC236}">
                <a16:creationId xmlns:a16="http://schemas.microsoft.com/office/drawing/2014/main" id="{7AF976CD-9C9E-4D42-A78A-2B6E6354A49E}"/>
              </a:ext>
            </a:extLst>
          </p:cNvPr>
          <p:cNvSpPr txBox="1"/>
          <p:nvPr/>
        </p:nvSpPr>
        <p:spPr>
          <a:xfrm>
            <a:off x="358815" y="5741775"/>
            <a:ext cx="3420319" cy="523220"/>
          </a:xfrm>
          <a:prstGeom prst="rect">
            <a:avLst/>
          </a:prstGeom>
          <a:noFill/>
        </p:spPr>
        <p:txBody>
          <a:bodyPr wrap="square" rtlCol="0">
            <a:spAutoFit/>
          </a:bodyPr>
          <a:lstStyle/>
          <a:p>
            <a:r>
              <a:rPr lang="en-US" sz="1400" b="1" dirty="0"/>
              <a:t>*Null Hypothesis Significance Testing</a:t>
            </a:r>
          </a:p>
          <a:p>
            <a:r>
              <a:rPr lang="en-US" sz="1400" b="1" dirty="0"/>
              <a:t>** Except in equivalence testing</a:t>
            </a:r>
          </a:p>
        </p:txBody>
      </p:sp>
      <p:sp>
        <p:nvSpPr>
          <p:cNvPr id="8" name="Rectangle 7">
            <a:extLst>
              <a:ext uri="{FF2B5EF4-FFF2-40B4-BE49-F238E27FC236}">
                <a16:creationId xmlns:a16="http://schemas.microsoft.com/office/drawing/2014/main" id="{B46F75C8-A70B-384B-A461-0930A5EE4D7E}"/>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554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E0382F-2456-4302-B65B-3839E9673BD9}"/>
              </a:ext>
            </a:extLst>
          </p:cNvPr>
          <p:cNvSpPr>
            <a:spLocks noGrp="1"/>
          </p:cNvSpPr>
          <p:nvPr>
            <p:ph idx="1"/>
          </p:nvPr>
        </p:nvSpPr>
        <p:spPr>
          <a:xfrm>
            <a:off x="822959" y="1319514"/>
            <a:ext cx="7543801" cy="4549580"/>
          </a:xfrm>
        </p:spPr>
        <p:txBody>
          <a:bodyPr>
            <a:normAutofit/>
          </a:bodyPr>
          <a:lstStyle/>
          <a:p>
            <a:r>
              <a:rPr lang="en-US" sz="3600" b="1" u="sng" dirty="0"/>
              <a:t>Question of Interest</a:t>
            </a:r>
          </a:p>
          <a:p>
            <a:r>
              <a:rPr lang="en-US" sz="3600" dirty="0"/>
              <a:t>How many consecutive H’s are needed </a:t>
            </a:r>
            <a:r>
              <a:rPr lang="en-US" sz="3600" b="1" i="1" dirty="0">
                <a:solidFill>
                  <a:schemeClr val="accent1"/>
                </a:solidFill>
              </a:rPr>
              <a:t>to bet </a:t>
            </a:r>
            <a:r>
              <a:rPr lang="en-US" sz="3600" dirty="0"/>
              <a:t>that I selected the Biased Coin?</a:t>
            </a:r>
          </a:p>
          <a:p>
            <a:endParaRPr lang="en-US" sz="1000" dirty="0"/>
          </a:p>
          <a:p>
            <a:r>
              <a:rPr lang="en-US" sz="3600" dirty="0"/>
              <a:t>What is the pr(I pulled the biased coin)?</a:t>
            </a:r>
          </a:p>
          <a:p>
            <a:pPr algn="ctr"/>
            <a:r>
              <a:rPr lang="en-US" sz="3600" dirty="0"/>
              <a:t>or</a:t>
            </a:r>
          </a:p>
          <a:p>
            <a:r>
              <a:rPr lang="en-US" sz="3600" dirty="0"/>
              <a:t>When is pr(biased coin | </a:t>
            </a:r>
            <a:r>
              <a:rPr lang="en-US" sz="3600" b="1" dirty="0">
                <a:solidFill>
                  <a:srgbClr val="C00000"/>
                </a:solidFill>
              </a:rPr>
              <a:t>n</a:t>
            </a:r>
            <a:r>
              <a:rPr lang="en-US" sz="3600" dirty="0"/>
              <a:t>) &gt; 0.50?</a:t>
            </a:r>
          </a:p>
          <a:p>
            <a:endParaRPr lang="en-US" sz="3600" dirty="0"/>
          </a:p>
        </p:txBody>
      </p:sp>
      <p:sp>
        <p:nvSpPr>
          <p:cNvPr id="3" name="Date Placeholder 2">
            <a:extLst>
              <a:ext uri="{FF2B5EF4-FFF2-40B4-BE49-F238E27FC236}">
                <a16:creationId xmlns:a16="http://schemas.microsoft.com/office/drawing/2014/main" id="{34665B5D-2229-4106-B7E1-FDF403809F20}"/>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C10C2692-A85C-47D5-9F00-32434AAC52EA}"/>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545E5CAC-1488-4C55-8157-26CB36023365}"/>
              </a:ext>
            </a:extLst>
          </p:cNvPr>
          <p:cNvSpPr>
            <a:spLocks noGrp="1"/>
          </p:cNvSpPr>
          <p:nvPr>
            <p:ph type="sldNum" sz="quarter" idx="12"/>
          </p:nvPr>
        </p:nvSpPr>
        <p:spPr/>
        <p:txBody>
          <a:bodyPr/>
          <a:lstStyle/>
          <a:p>
            <a:fld id="{1D66AC45-D9FE-4248-B91F-844B82F7A042}" type="slidenum">
              <a:rPr lang="en-US" smtClean="0"/>
              <a:pPr/>
              <a:t>18</a:t>
            </a:fld>
            <a:endParaRPr lang="en-US" dirty="0"/>
          </a:p>
        </p:txBody>
      </p:sp>
      <p:sp>
        <p:nvSpPr>
          <p:cNvPr id="6" name="Title 5">
            <a:extLst>
              <a:ext uri="{FF2B5EF4-FFF2-40B4-BE49-F238E27FC236}">
                <a16:creationId xmlns:a16="http://schemas.microsoft.com/office/drawing/2014/main" id="{8EBF317D-8A2E-4553-A6A6-A65D2ADCFB4B}"/>
              </a:ext>
            </a:extLst>
          </p:cNvPr>
          <p:cNvSpPr>
            <a:spLocks noGrp="1"/>
          </p:cNvSpPr>
          <p:nvPr>
            <p:ph type="title"/>
          </p:nvPr>
        </p:nvSpPr>
        <p:spPr/>
        <p:txBody>
          <a:bodyPr/>
          <a:lstStyle/>
          <a:p>
            <a:r>
              <a:rPr lang="en-US" b="1" dirty="0"/>
              <a:t>A Problem of Inference</a:t>
            </a:r>
            <a:endParaRPr lang="en-US" dirty="0"/>
          </a:p>
        </p:txBody>
      </p:sp>
      <p:sp>
        <p:nvSpPr>
          <p:cNvPr id="7" name="Rectangle 6">
            <a:extLst>
              <a:ext uri="{FF2B5EF4-FFF2-40B4-BE49-F238E27FC236}">
                <a16:creationId xmlns:a16="http://schemas.microsoft.com/office/drawing/2014/main" id="{78A57FB1-0FB7-9062-491E-11FB3909FCEE}"/>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30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Effect transition="in" filter="fade">
                                      <p:cBhvr>
                                        <p:cTn id="11" dur="500"/>
                                        <p:tgtEl>
                                          <p:spTgt spid="2">
                                            <p:txEl>
                                              <p:pRg st="4" end="4"/>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341762-A50F-48CE-B76C-CA68E0DCF1CD}"/>
              </a:ext>
            </a:extLst>
          </p:cNvPr>
          <p:cNvSpPr>
            <a:spLocks noGrp="1"/>
          </p:cNvSpPr>
          <p:nvPr>
            <p:ph idx="1"/>
          </p:nvPr>
        </p:nvSpPr>
        <p:spPr>
          <a:xfrm>
            <a:off x="351870" y="1359608"/>
            <a:ext cx="8440260" cy="4555062"/>
          </a:xfrm>
        </p:spPr>
        <p:txBody>
          <a:bodyPr>
            <a:normAutofit/>
          </a:bodyPr>
          <a:lstStyle/>
          <a:p>
            <a:r>
              <a:rPr lang="en-US" dirty="0"/>
              <a:t>pr(bias coin selected | </a:t>
            </a:r>
            <a:r>
              <a:rPr lang="en-US" dirty="0">
                <a:solidFill>
                  <a:srgbClr val="C00000"/>
                </a:solidFill>
              </a:rPr>
              <a:t>n</a:t>
            </a:r>
            <a:r>
              <a:rPr lang="en-US" dirty="0"/>
              <a:t> consecutive heads observed) = pr(</a:t>
            </a:r>
            <a:r>
              <a:rPr lang="en-US" dirty="0" err="1"/>
              <a:t>H</a:t>
            </a:r>
            <a:r>
              <a:rPr lang="en-US" sz="3200" baseline="-10000" dirty="0" err="1"/>
              <a:t>a</a:t>
            </a:r>
            <a:r>
              <a:rPr lang="en-US" dirty="0" err="1"/>
              <a:t>|</a:t>
            </a:r>
            <a:r>
              <a:rPr lang="en-US" dirty="0" err="1">
                <a:solidFill>
                  <a:srgbClr val="C00000"/>
                </a:solidFill>
              </a:rPr>
              <a:t>n</a:t>
            </a:r>
            <a:r>
              <a:rPr lang="en-US" dirty="0"/>
              <a:t>).</a:t>
            </a:r>
          </a:p>
          <a:p>
            <a:endParaRPr lang="en-US" sz="1000" dirty="0"/>
          </a:p>
          <a:p>
            <a:pPr algn="ctr"/>
            <a:r>
              <a:rPr lang="en-US" sz="3500" dirty="0"/>
              <a:t>Bayes Theorem</a:t>
            </a:r>
          </a:p>
          <a:p>
            <a:pPr algn="ctr"/>
            <a:r>
              <a:rPr lang="en-US" sz="2000" dirty="0">
                <a:solidFill>
                  <a:schemeClr val="bg1">
                    <a:lumMod val="65000"/>
                  </a:schemeClr>
                </a:solidFill>
              </a:rPr>
              <a:t>[as formulated by </a:t>
            </a:r>
            <a:r>
              <a:rPr lang="en-US" sz="2000" dirty="0" err="1">
                <a:solidFill>
                  <a:schemeClr val="bg1">
                    <a:lumMod val="65000"/>
                  </a:schemeClr>
                </a:solidFill>
              </a:rPr>
              <a:t>LaPlace</a:t>
            </a:r>
            <a:r>
              <a:rPr lang="en-US" sz="2000" dirty="0">
                <a:solidFill>
                  <a:schemeClr val="bg1">
                    <a:lumMod val="65000"/>
                  </a:schemeClr>
                </a:solidFill>
              </a:rPr>
              <a:t> (1812)] </a:t>
            </a:r>
          </a:p>
          <a:p>
            <a:r>
              <a:rPr lang="en-US" dirty="0"/>
              <a:t>pr(</a:t>
            </a:r>
            <a:r>
              <a:rPr lang="en-US" dirty="0" err="1"/>
              <a:t>H</a:t>
            </a:r>
            <a:r>
              <a:rPr lang="en-US" sz="3200" baseline="-10000" dirty="0" err="1"/>
              <a:t>a</a:t>
            </a:r>
            <a:r>
              <a:rPr lang="en-US" dirty="0" err="1"/>
              <a:t>|</a:t>
            </a:r>
            <a:r>
              <a:rPr lang="en-US" dirty="0" err="1">
                <a:solidFill>
                  <a:srgbClr val="C00000"/>
                </a:solidFill>
              </a:rPr>
              <a:t>n</a:t>
            </a:r>
            <a:r>
              <a:rPr lang="en-US" dirty="0"/>
              <a:t>) = </a:t>
            </a:r>
            <a:r>
              <a:rPr lang="en-US" dirty="0">
                <a:solidFill>
                  <a:srgbClr val="C00000"/>
                </a:solidFill>
              </a:rPr>
              <a:t>pr(</a:t>
            </a:r>
            <a:r>
              <a:rPr lang="en-US" dirty="0" err="1">
                <a:solidFill>
                  <a:srgbClr val="C00000"/>
                </a:solidFill>
              </a:rPr>
              <a:t>n|H</a:t>
            </a:r>
            <a:r>
              <a:rPr lang="en-US" sz="3200" baseline="-10000" dirty="0" err="1">
                <a:solidFill>
                  <a:srgbClr val="C00000"/>
                </a:solidFill>
              </a:rPr>
              <a:t>a</a:t>
            </a:r>
            <a:r>
              <a:rPr lang="en-US" dirty="0">
                <a:solidFill>
                  <a:srgbClr val="C00000"/>
                </a:solidFill>
              </a:rPr>
              <a:t>) </a:t>
            </a:r>
            <a:r>
              <a:rPr lang="en-US" dirty="0">
                <a:solidFill>
                  <a:schemeClr val="accent5"/>
                </a:solidFill>
              </a:rPr>
              <a:t>p(H</a:t>
            </a:r>
            <a:r>
              <a:rPr lang="en-US" sz="3200" baseline="-10000" dirty="0">
                <a:solidFill>
                  <a:schemeClr val="accent5"/>
                </a:solidFill>
              </a:rPr>
              <a:t>a</a:t>
            </a:r>
            <a:r>
              <a:rPr lang="en-US" dirty="0">
                <a:solidFill>
                  <a:schemeClr val="accent5"/>
                </a:solidFill>
              </a:rPr>
              <a:t>) </a:t>
            </a:r>
            <a:r>
              <a:rPr lang="en-US" b="1" dirty="0"/>
              <a:t>/</a:t>
            </a:r>
            <a:r>
              <a:rPr lang="en-US" dirty="0"/>
              <a:t> </a:t>
            </a:r>
            <a:r>
              <a:rPr lang="en-US" b="1" dirty="0"/>
              <a:t>[</a:t>
            </a:r>
            <a:r>
              <a:rPr lang="en-US" dirty="0"/>
              <a:t> </a:t>
            </a:r>
            <a:r>
              <a:rPr lang="en-US" dirty="0">
                <a:solidFill>
                  <a:srgbClr val="C00000"/>
                </a:solidFill>
              </a:rPr>
              <a:t>pr(</a:t>
            </a:r>
            <a:r>
              <a:rPr lang="en-US" dirty="0" err="1">
                <a:solidFill>
                  <a:srgbClr val="C00000"/>
                </a:solidFill>
              </a:rPr>
              <a:t>n|H</a:t>
            </a:r>
            <a:r>
              <a:rPr lang="en-US" sz="3200" baseline="-10000" dirty="0" err="1">
                <a:solidFill>
                  <a:srgbClr val="C00000"/>
                </a:solidFill>
              </a:rPr>
              <a:t>a</a:t>
            </a:r>
            <a:r>
              <a:rPr lang="en-US" dirty="0">
                <a:solidFill>
                  <a:srgbClr val="C00000"/>
                </a:solidFill>
              </a:rPr>
              <a:t>) </a:t>
            </a:r>
            <a:r>
              <a:rPr lang="en-US" dirty="0">
                <a:solidFill>
                  <a:schemeClr val="accent5"/>
                </a:solidFill>
              </a:rPr>
              <a:t>p(H</a:t>
            </a:r>
            <a:r>
              <a:rPr lang="en-US" sz="3200" baseline="-10000" dirty="0">
                <a:solidFill>
                  <a:schemeClr val="accent5"/>
                </a:solidFill>
              </a:rPr>
              <a:t>a</a:t>
            </a:r>
            <a:r>
              <a:rPr lang="en-US" dirty="0">
                <a:solidFill>
                  <a:schemeClr val="accent5"/>
                </a:solidFill>
              </a:rPr>
              <a:t>) </a:t>
            </a:r>
            <a:r>
              <a:rPr lang="en-US" b="1" dirty="0"/>
              <a:t>+</a:t>
            </a:r>
            <a:r>
              <a:rPr lang="en-US" dirty="0"/>
              <a:t> </a:t>
            </a:r>
            <a:r>
              <a:rPr lang="en-US" dirty="0">
                <a:solidFill>
                  <a:schemeClr val="accent1"/>
                </a:solidFill>
              </a:rPr>
              <a:t>pr(n|H</a:t>
            </a:r>
            <a:r>
              <a:rPr lang="en-US" sz="2800" baseline="-25000" dirty="0">
                <a:solidFill>
                  <a:schemeClr val="accent1"/>
                </a:solidFill>
              </a:rPr>
              <a:t>0</a:t>
            </a:r>
            <a:r>
              <a:rPr lang="en-US" dirty="0">
                <a:solidFill>
                  <a:schemeClr val="accent1"/>
                </a:solidFill>
              </a:rPr>
              <a:t>) </a:t>
            </a:r>
            <a:r>
              <a:rPr lang="en-US" dirty="0">
                <a:solidFill>
                  <a:schemeClr val="accent4">
                    <a:lumMod val="75000"/>
                  </a:schemeClr>
                </a:solidFill>
              </a:rPr>
              <a:t>p(H</a:t>
            </a:r>
            <a:r>
              <a:rPr lang="en-US" sz="2800" baseline="-25000" dirty="0">
                <a:solidFill>
                  <a:schemeClr val="accent4">
                    <a:lumMod val="75000"/>
                  </a:schemeClr>
                </a:solidFill>
              </a:rPr>
              <a:t>0</a:t>
            </a:r>
            <a:r>
              <a:rPr lang="en-US" dirty="0">
                <a:solidFill>
                  <a:schemeClr val="accent4">
                    <a:lumMod val="75000"/>
                  </a:schemeClr>
                </a:solidFill>
              </a:rPr>
              <a:t>) </a:t>
            </a:r>
            <a:r>
              <a:rPr lang="en-US" b="1" dirty="0"/>
              <a:t>]</a:t>
            </a:r>
          </a:p>
          <a:p>
            <a:r>
              <a:rPr lang="en-US" dirty="0"/>
              <a:t>	= </a:t>
            </a:r>
            <a:r>
              <a:rPr lang="en-US" dirty="0">
                <a:solidFill>
                  <a:srgbClr val="C00000"/>
                </a:solidFill>
              </a:rPr>
              <a:t>1</a:t>
            </a:r>
            <a:r>
              <a:rPr lang="en-US" dirty="0"/>
              <a:t> </a:t>
            </a:r>
            <a:r>
              <a:rPr lang="en-US" b="1" dirty="0"/>
              <a:t>*</a:t>
            </a:r>
            <a:r>
              <a:rPr lang="en-US" dirty="0"/>
              <a:t> </a:t>
            </a:r>
            <a:r>
              <a:rPr lang="en-US" dirty="0">
                <a:solidFill>
                  <a:schemeClr val="accent5"/>
                </a:solidFill>
              </a:rPr>
              <a:t>(1/10,000) </a:t>
            </a:r>
            <a:r>
              <a:rPr lang="en-US" b="1" dirty="0"/>
              <a:t>/</a:t>
            </a:r>
            <a:r>
              <a:rPr lang="en-US" dirty="0"/>
              <a:t> </a:t>
            </a:r>
            <a:r>
              <a:rPr lang="en-US" b="1" dirty="0"/>
              <a:t>[</a:t>
            </a:r>
            <a:r>
              <a:rPr lang="en-US" dirty="0"/>
              <a:t> </a:t>
            </a:r>
            <a:r>
              <a:rPr lang="en-US" dirty="0">
                <a:solidFill>
                  <a:srgbClr val="C00000"/>
                </a:solidFill>
              </a:rPr>
              <a:t>1</a:t>
            </a:r>
            <a:r>
              <a:rPr lang="en-US" b="1" dirty="0"/>
              <a:t>*</a:t>
            </a:r>
            <a:r>
              <a:rPr lang="en-US" dirty="0"/>
              <a:t> </a:t>
            </a:r>
            <a:r>
              <a:rPr lang="en-US" dirty="0">
                <a:solidFill>
                  <a:schemeClr val="accent5"/>
                </a:solidFill>
              </a:rPr>
              <a:t>(1/10,000) </a:t>
            </a:r>
            <a:r>
              <a:rPr lang="en-US" b="1" dirty="0"/>
              <a:t>+</a:t>
            </a:r>
            <a:r>
              <a:rPr lang="en-US" dirty="0"/>
              <a:t> (</a:t>
            </a:r>
            <a:r>
              <a:rPr lang="en-US" dirty="0">
                <a:solidFill>
                  <a:schemeClr val="accent1"/>
                </a:solidFill>
              </a:rPr>
              <a:t>.5</a:t>
            </a:r>
            <a:r>
              <a:rPr lang="en-US" baseline="30000" dirty="0">
                <a:solidFill>
                  <a:schemeClr val="accent1"/>
                </a:solidFill>
              </a:rPr>
              <a:t>n</a:t>
            </a:r>
            <a:r>
              <a:rPr lang="en-US" dirty="0">
                <a:solidFill>
                  <a:schemeClr val="accent1"/>
                </a:solidFill>
              </a:rPr>
              <a:t> </a:t>
            </a:r>
            <a:r>
              <a:rPr lang="en-US" b="1" dirty="0"/>
              <a:t>*</a:t>
            </a:r>
            <a:r>
              <a:rPr lang="en-US" dirty="0"/>
              <a:t> </a:t>
            </a:r>
            <a:r>
              <a:rPr lang="en-US" dirty="0">
                <a:solidFill>
                  <a:schemeClr val="accent4">
                    <a:lumMod val="75000"/>
                  </a:schemeClr>
                </a:solidFill>
              </a:rPr>
              <a:t>(9999/10,000) </a:t>
            </a:r>
            <a:r>
              <a:rPr lang="en-US" b="1" dirty="0"/>
              <a:t>]</a:t>
            </a:r>
          </a:p>
          <a:p>
            <a:endParaRPr lang="en-US" dirty="0"/>
          </a:p>
          <a:p>
            <a:r>
              <a:rPr lang="en-US" sz="3500" dirty="0"/>
              <a:t>pr[biased coin |</a:t>
            </a:r>
            <a:r>
              <a:rPr lang="en-US" sz="3500" dirty="0">
                <a:solidFill>
                  <a:srgbClr val="00B0F0"/>
                </a:solidFill>
              </a:rPr>
              <a:t> </a:t>
            </a:r>
            <a:r>
              <a:rPr lang="en-US" sz="3500" b="1" dirty="0">
                <a:solidFill>
                  <a:srgbClr val="C00000"/>
                </a:solidFill>
              </a:rPr>
              <a:t>10</a:t>
            </a:r>
            <a:r>
              <a:rPr lang="en-US" sz="3500" dirty="0">
                <a:solidFill>
                  <a:srgbClr val="C00000"/>
                </a:solidFill>
              </a:rPr>
              <a:t> consecutive heads</a:t>
            </a:r>
            <a:r>
              <a:rPr lang="en-US" sz="3500" dirty="0"/>
              <a:t>] = 0.093</a:t>
            </a:r>
          </a:p>
        </p:txBody>
      </p:sp>
      <p:sp>
        <p:nvSpPr>
          <p:cNvPr id="3" name="Date Placeholder 2">
            <a:extLst>
              <a:ext uri="{FF2B5EF4-FFF2-40B4-BE49-F238E27FC236}">
                <a16:creationId xmlns:a16="http://schemas.microsoft.com/office/drawing/2014/main" id="{3B9196FF-0036-4236-A5F8-9E44DBF9BF07}"/>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6722F624-BA29-4A42-AEC9-5802486CBE6E}"/>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3F94A00B-D7AB-4D98-A24D-2D90FA4BE183}"/>
              </a:ext>
            </a:extLst>
          </p:cNvPr>
          <p:cNvSpPr>
            <a:spLocks noGrp="1"/>
          </p:cNvSpPr>
          <p:nvPr>
            <p:ph type="sldNum" sz="quarter" idx="12"/>
          </p:nvPr>
        </p:nvSpPr>
        <p:spPr/>
        <p:txBody>
          <a:bodyPr/>
          <a:lstStyle/>
          <a:p>
            <a:fld id="{1D66AC45-D9FE-4248-B91F-844B82F7A042}" type="slidenum">
              <a:rPr lang="en-US" smtClean="0"/>
              <a:pPr/>
              <a:t>19</a:t>
            </a:fld>
            <a:endParaRPr lang="en-US" dirty="0"/>
          </a:p>
        </p:txBody>
      </p:sp>
      <p:sp>
        <p:nvSpPr>
          <p:cNvPr id="6" name="Title 5">
            <a:extLst>
              <a:ext uri="{FF2B5EF4-FFF2-40B4-BE49-F238E27FC236}">
                <a16:creationId xmlns:a16="http://schemas.microsoft.com/office/drawing/2014/main" id="{73E522EA-E23A-4521-9AB4-7F594ADF4B11}"/>
              </a:ext>
            </a:extLst>
          </p:cNvPr>
          <p:cNvSpPr>
            <a:spLocks noGrp="1"/>
          </p:cNvSpPr>
          <p:nvPr>
            <p:ph type="title"/>
          </p:nvPr>
        </p:nvSpPr>
        <p:spPr/>
        <p:txBody>
          <a:bodyPr/>
          <a:lstStyle/>
          <a:p>
            <a:r>
              <a:rPr lang="en-US" b="1" dirty="0"/>
              <a:t>A Problem of Inference</a:t>
            </a:r>
            <a:endParaRPr lang="en-US" dirty="0"/>
          </a:p>
        </p:txBody>
      </p:sp>
      <p:sp>
        <p:nvSpPr>
          <p:cNvPr id="7" name="Content Placeholder 1">
            <a:extLst>
              <a:ext uri="{FF2B5EF4-FFF2-40B4-BE49-F238E27FC236}">
                <a16:creationId xmlns:a16="http://schemas.microsoft.com/office/drawing/2014/main" id="{9C7E30C6-43B4-47EA-965F-10E1A5EAAD99}"/>
              </a:ext>
            </a:extLst>
          </p:cNvPr>
          <p:cNvSpPr txBox="1">
            <a:spLocks/>
          </p:cNvSpPr>
          <p:nvPr/>
        </p:nvSpPr>
        <p:spPr>
          <a:xfrm rot="20240324">
            <a:off x="-94121" y="2757473"/>
            <a:ext cx="9327925" cy="1268607"/>
          </a:xfrm>
          <a:prstGeom prst="rect">
            <a:avLst/>
          </a:prstGeom>
          <a:solidFill>
            <a:schemeClr val="accent5"/>
          </a:solidFill>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solidFill>
                <a:latin typeface="+mn-lt"/>
                <a:ea typeface="+mn-ea"/>
                <a:cs typeface="+mn-cs"/>
              </a:defRPr>
            </a:lvl1pPr>
            <a:lvl2pPr marL="640080" indent="-274320" algn="l" defTabSz="914400" rtl="0" eaLnBrk="1" latinLnBrk="0" hangingPunct="1">
              <a:lnSpc>
                <a:spcPct val="90000"/>
              </a:lnSpc>
              <a:spcBef>
                <a:spcPts val="200"/>
              </a:spcBef>
              <a:spcAft>
                <a:spcPts val="400"/>
              </a:spcAft>
              <a:buClr>
                <a:schemeClr val="accent1"/>
              </a:buClr>
              <a:buFont typeface="Wingdings 2" panose="05020102010507070707" pitchFamily="18" charset="2"/>
              <a:buChar char=""/>
              <a:defRPr sz="2000" kern="1200">
                <a:solidFill>
                  <a:schemeClr val="tx1"/>
                </a:solidFill>
                <a:latin typeface="+mn-lt"/>
                <a:ea typeface="+mn-ea"/>
                <a:cs typeface="+mn-cs"/>
              </a:defRPr>
            </a:lvl2pPr>
            <a:lvl3pPr marL="822960" indent="-274320" algn="l" defTabSz="914400" rtl="0" eaLnBrk="1" latinLnBrk="0" hangingPunct="1">
              <a:lnSpc>
                <a:spcPct val="90000"/>
              </a:lnSpc>
              <a:spcBef>
                <a:spcPts val="200"/>
              </a:spcBef>
              <a:spcAft>
                <a:spcPts val="400"/>
              </a:spcAft>
              <a:buClr>
                <a:schemeClr val="accent1"/>
              </a:buClr>
              <a:buFont typeface="Wingdings 2" panose="05020102010507070707" pitchFamily="18" charset="2"/>
              <a:buChar char="À"/>
              <a:defRPr sz="1600" kern="1200">
                <a:solidFill>
                  <a:schemeClr val="tx1"/>
                </a:solidFill>
                <a:latin typeface="+mn-lt"/>
                <a:ea typeface="+mn-ea"/>
                <a:cs typeface="+mn-cs"/>
              </a:defRPr>
            </a:lvl3pPr>
            <a:lvl4pPr marL="1005840" indent="-274320" algn="l" defTabSz="914400" rtl="0" eaLnBrk="1" latinLnBrk="0" hangingPunct="1">
              <a:lnSpc>
                <a:spcPct val="90000"/>
              </a:lnSpc>
              <a:spcBef>
                <a:spcPts val="200"/>
              </a:spcBef>
              <a:spcAft>
                <a:spcPts val="400"/>
              </a:spcAft>
              <a:buClr>
                <a:schemeClr val="accent1"/>
              </a:buClr>
              <a:buFont typeface="Wingdings 2" panose="05020102010507070707" pitchFamily="18" charset="2"/>
              <a:buChar char=""/>
              <a:defRPr sz="1600" kern="1200">
                <a:solidFill>
                  <a:schemeClr val="tx1"/>
                </a:solidFill>
                <a:latin typeface="+mn-lt"/>
                <a:ea typeface="+mn-ea"/>
                <a:cs typeface="+mn-cs"/>
              </a:defRPr>
            </a:lvl4pPr>
            <a:lvl5pPr marL="1188720" indent="-274320" algn="l" defTabSz="914400" rtl="0" eaLnBrk="1" latinLnBrk="0" hangingPunct="1">
              <a:lnSpc>
                <a:spcPct val="90000"/>
              </a:lnSpc>
              <a:spcBef>
                <a:spcPts val="200"/>
              </a:spcBef>
              <a:spcAft>
                <a:spcPts val="400"/>
              </a:spcAft>
              <a:buClr>
                <a:schemeClr val="accent1"/>
              </a:buClr>
              <a:buFont typeface="Wingdings 2" panose="05020102010507070707" pitchFamily="18" charset="2"/>
              <a:buChar char=""/>
              <a:defRPr sz="1600" kern="1200">
                <a:solidFill>
                  <a:schemeClr val="tx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600" b="1" dirty="0">
                <a:solidFill>
                  <a:schemeClr val="bg1"/>
                </a:solidFill>
              </a:rPr>
              <a:t>Highly </a:t>
            </a:r>
            <a:r>
              <a:rPr lang="en-US" sz="3600" b="1" dirty="0">
                <a:solidFill>
                  <a:srgbClr val="FFFF00"/>
                </a:solidFill>
              </a:rPr>
              <a:t>unlikely</a:t>
            </a:r>
            <a:r>
              <a:rPr lang="en-US" sz="3600" b="1" dirty="0">
                <a:solidFill>
                  <a:schemeClr val="bg1"/>
                </a:solidFill>
              </a:rPr>
              <a:t> I have selected the biased coin !</a:t>
            </a:r>
          </a:p>
          <a:p>
            <a:pPr algn="ctr"/>
            <a:r>
              <a:rPr lang="en-US" sz="3600" b="1" dirty="0">
                <a:solidFill>
                  <a:schemeClr val="bg1"/>
                </a:solidFill>
              </a:rPr>
              <a:t>Don’t make the bet !</a:t>
            </a:r>
          </a:p>
        </p:txBody>
      </p:sp>
      <p:sp>
        <p:nvSpPr>
          <p:cNvPr id="8" name="Oval 7">
            <a:extLst>
              <a:ext uri="{FF2B5EF4-FFF2-40B4-BE49-F238E27FC236}">
                <a16:creationId xmlns:a16="http://schemas.microsoft.com/office/drawing/2014/main" id="{D5C534FB-E702-4F05-8BE8-8780476555C5}"/>
              </a:ext>
            </a:extLst>
          </p:cNvPr>
          <p:cNvSpPr/>
          <p:nvPr/>
        </p:nvSpPr>
        <p:spPr>
          <a:xfrm>
            <a:off x="1107347" y="3330429"/>
            <a:ext cx="276836" cy="36072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72ACCE8-AE99-47F5-9F0A-E85835B086E0}"/>
              </a:ext>
            </a:extLst>
          </p:cNvPr>
          <p:cNvSpPr/>
          <p:nvPr/>
        </p:nvSpPr>
        <p:spPr>
          <a:xfrm>
            <a:off x="5905850" y="3833769"/>
            <a:ext cx="209724" cy="21811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70AD69E-DCAA-4C61-6CF4-D9ACC85C0A88}"/>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751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up)">
                                      <p:cBhvr>
                                        <p:cTn id="7" dur="500"/>
                                        <p:tgtEl>
                                          <p:spTgt spid="2">
                                            <p:txEl>
                                              <p:pRg st="2" end="2"/>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Effect transition="in" filter="wipe(up)">
                                      <p:cBhvr>
                                        <p:cTn id="11" dur="1000"/>
                                        <p:tgtEl>
                                          <p:spTgt spid="2">
                                            <p:txEl>
                                              <p:pRg st="3" end="3"/>
                                            </p:txEl>
                                          </p:spTgt>
                                        </p:tgtEl>
                                      </p:cBhvr>
                                    </p:animEffect>
                                  </p:childTnLst>
                                </p:cTn>
                              </p:par>
                            </p:childTnLst>
                          </p:cTn>
                        </p:par>
                        <p:par>
                          <p:cTn id="12" fill="hold">
                            <p:stCondLst>
                              <p:cond delay="1500"/>
                            </p:stCondLst>
                            <p:childTnLst>
                              <p:par>
                                <p:cTn id="13" presetID="22" presetClass="entr" presetSubtype="1" fill="hold" nodeType="after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up)">
                                      <p:cBhvr>
                                        <p:cTn id="15" dur="10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wipe(up)">
                                      <p:cBhvr>
                                        <p:cTn id="20" dur="1000"/>
                                        <p:tgtEl>
                                          <p:spTgt spid="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left)">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mph" presetSubtype="0" grpId="0" nodeType="clickEffect">
                                  <p:stCondLst>
                                    <p:cond delay="0"/>
                                  </p:stCondLst>
                                  <p:childTnLst>
                                    <p:set>
                                      <p:cBhvr>
                                        <p:cTn id="41" dur="indefinite"/>
                                        <p:tgtEl>
                                          <p:spTgt spid="2">
                                            <p:txEl>
                                              <p:pRg st="0" end="0"/>
                                            </p:txEl>
                                          </p:spTgt>
                                        </p:tgtEl>
                                        <p:attrNameLst>
                                          <p:attrName>style.opacity</p:attrName>
                                        </p:attrNameLst>
                                      </p:cBhvr>
                                      <p:to>
                                        <p:strVal val="0.25"/>
                                      </p:to>
                                    </p:set>
                                    <p:animEffect filter="image" prLst="opacity: 0.25">
                                      <p:cBhvr rctx="IE">
                                        <p:cTn id="42" dur="indefinite"/>
                                        <p:tgtEl>
                                          <p:spTgt spid="2">
                                            <p:txEl>
                                              <p:pRg st="0" end="0"/>
                                            </p:txEl>
                                          </p:spTgt>
                                        </p:tgtEl>
                                      </p:cBhvr>
                                    </p:animEffect>
                                  </p:childTnLst>
                                </p:cTn>
                              </p:par>
                              <p:par>
                                <p:cTn id="43" presetID="9" presetClass="emph" presetSubtype="0" grpId="0" nodeType="withEffect">
                                  <p:stCondLst>
                                    <p:cond delay="0"/>
                                  </p:stCondLst>
                                  <p:childTnLst>
                                    <p:set>
                                      <p:cBhvr>
                                        <p:cTn id="44" dur="indefinite"/>
                                        <p:tgtEl>
                                          <p:spTgt spid="2">
                                            <p:txEl>
                                              <p:pRg st="2" end="2"/>
                                            </p:txEl>
                                          </p:spTgt>
                                        </p:tgtEl>
                                        <p:attrNameLst>
                                          <p:attrName>style.opacity</p:attrName>
                                        </p:attrNameLst>
                                      </p:cBhvr>
                                      <p:to>
                                        <p:strVal val="0.25"/>
                                      </p:to>
                                    </p:set>
                                    <p:animEffect filter="image" prLst="opacity: 0.25">
                                      <p:cBhvr rctx="IE">
                                        <p:cTn id="45" dur="indefinite"/>
                                        <p:tgtEl>
                                          <p:spTgt spid="2">
                                            <p:txEl>
                                              <p:pRg st="2" end="2"/>
                                            </p:txEl>
                                          </p:spTgt>
                                        </p:tgtEl>
                                      </p:cBhvr>
                                    </p:animEffect>
                                  </p:childTnLst>
                                </p:cTn>
                              </p:par>
                              <p:par>
                                <p:cTn id="46" presetID="9" presetClass="emph" presetSubtype="0" grpId="0" nodeType="withEffect">
                                  <p:stCondLst>
                                    <p:cond delay="0"/>
                                  </p:stCondLst>
                                  <p:childTnLst>
                                    <p:set>
                                      <p:cBhvr>
                                        <p:cTn id="47" dur="indefinite"/>
                                        <p:tgtEl>
                                          <p:spTgt spid="2">
                                            <p:txEl>
                                              <p:pRg st="3" end="3"/>
                                            </p:txEl>
                                          </p:spTgt>
                                        </p:tgtEl>
                                        <p:attrNameLst>
                                          <p:attrName>style.opacity</p:attrName>
                                        </p:attrNameLst>
                                      </p:cBhvr>
                                      <p:to>
                                        <p:strVal val="0.25"/>
                                      </p:to>
                                    </p:set>
                                    <p:animEffect filter="image" prLst="opacity: 0.25">
                                      <p:cBhvr rctx="IE">
                                        <p:cTn id="48" dur="indefinite"/>
                                        <p:tgtEl>
                                          <p:spTgt spid="2">
                                            <p:txEl>
                                              <p:pRg st="3" end="3"/>
                                            </p:txEl>
                                          </p:spTgt>
                                        </p:tgtEl>
                                      </p:cBhvr>
                                    </p:animEffect>
                                  </p:childTnLst>
                                </p:cTn>
                              </p:par>
                              <p:par>
                                <p:cTn id="49" presetID="9" presetClass="emph" presetSubtype="0" grpId="0" nodeType="withEffect">
                                  <p:stCondLst>
                                    <p:cond delay="0"/>
                                  </p:stCondLst>
                                  <p:childTnLst>
                                    <p:set>
                                      <p:cBhvr>
                                        <p:cTn id="50" dur="indefinite"/>
                                        <p:tgtEl>
                                          <p:spTgt spid="2">
                                            <p:txEl>
                                              <p:pRg st="4" end="4"/>
                                            </p:txEl>
                                          </p:spTgt>
                                        </p:tgtEl>
                                        <p:attrNameLst>
                                          <p:attrName>style.opacity</p:attrName>
                                        </p:attrNameLst>
                                      </p:cBhvr>
                                      <p:to>
                                        <p:strVal val="0.25"/>
                                      </p:to>
                                    </p:set>
                                    <p:animEffect filter="image" prLst="opacity: 0.25">
                                      <p:cBhvr rctx="IE">
                                        <p:cTn id="51" dur="indefinite"/>
                                        <p:tgtEl>
                                          <p:spTgt spid="2">
                                            <p:txEl>
                                              <p:pRg st="4" end="4"/>
                                            </p:txEl>
                                          </p:spTgt>
                                        </p:tgtEl>
                                      </p:cBhvr>
                                    </p:animEffect>
                                  </p:childTnLst>
                                </p:cTn>
                              </p:par>
                              <p:par>
                                <p:cTn id="52" presetID="9" presetClass="emph" presetSubtype="0" grpId="0" nodeType="withEffect">
                                  <p:stCondLst>
                                    <p:cond delay="0"/>
                                  </p:stCondLst>
                                  <p:childTnLst>
                                    <p:set>
                                      <p:cBhvr>
                                        <p:cTn id="53" dur="indefinite"/>
                                        <p:tgtEl>
                                          <p:spTgt spid="2">
                                            <p:txEl>
                                              <p:pRg st="5" end="5"/>
                                            </p:txEl>
                                          </p:spTgt>
                                        </p:tgtEl>
                                        <p:attrNameLst>
                                          <p:attrName>style.opacity</p:attrName>
                                        </p:attrNameLst>
                                      </p:cBhvr>
                                      <p:to>
                                        <p:strVal val="0.25"/>
                                      </p:to>
                                    </p:set>
                                    <p:animEffect filter="image" prLst="opacity: 0.25">
                                      <p:cBhvr rctx="IE">
                                        <p:cTn id="54" dur="indefinite"/>
                                        <p:tgtEl>
                                          <p:spTgt spid="2">
                                            <p:txEl>
                                              <p:pRg st="5" end="5"/>
                                            </p:txEl>
                                          </p:spTgt>
                                        </p:tgtEl>
                                      </p:cBhvr>
                                    </p:animEffect>
                                  </p:childTnLst>
                                </p:cTn>
                              </p:par>
                              <p:par>
                                <p:cTn id="55" presetID="9" presetClass="emph" presetSubtype="0" grpId="0" nodeType="withEffect">
                                  <p:stCondLst>
                                    <p:cond delay="0"/>
                                  </p:stCondLst>
                                  <p:childTnLst>
                                    <p:set>
                                      <p:cBhvr>
                                        <p:cTn id="56" dur="indefinite"/>
                                        <p:tgtEl>
                                          <p:spTgt spid="2">
                                            <p:txEl>
                                              <p:pRg st="7" end="7"/>
                                            </p:txEl>
                                          </p:spTgt>
                                        </p:tgtEl>
                                        <p:attrNameLst>
                                          <p:attrName>style.opacity</p:attrName>
                                        </p:attrNameLst>
                                      </p:cBhvr>
                                      <p:to>
                                        <p:strVal val="0.25"/>
                                      </p:to>
                                    </p:set>
                                    <p:animEffect filter="image" prLst="opacity: 0.25">
                                      <p:cBhvr rctx="IE">
                                        <p:cTn id="57" dur="indefinite"/>
                                        <p:tgtEl>
                                          <p:spTgt spid="2">
                                            <p:txEl>
                                              <p:pRg st="7" end="7"/>
                                            </p:txEl>
                                          </p:spTgt>
                                        </p:tgtEl>
                                      </p:cBhvr>
                                    </p:animEffect>
                                  </p:childTnLst>
                                </p:cTn>
                              </p:par>
                              <p:par>
                                <p:cTn id="58" presetID="9" presetClass="emph" presetSubtype="0" grpId="1" nodeType="withEffect">
                                  <p:stCondLst>
                                    <p:cond delay="0"/>
                                  </p:stCondLst>
                                  <p:childTnLst>
                                    <p:set>
                                      <p:cBhvr>
                                        <p:cTn id="59" dur="indefinite"/>
                                        <p:tgtEl>
                                          <p:spTgt spid="9"/>
                                        </p:tgtEl>
                                        <p:attrNameLst>
                                          <p:attrName>style.opacity</p:attrName>
                                        </p:attrNameLst>
                                      </p:cBhvr>
                                      <p:to>
                                        <p:strVal val="0.25"/>
                                      </p:to>
                                    </p:set>
                                    <p:animEffect filter="image" prLst="opacity: 0.25">
                                      <p:cBhvr rctx="IE">
                                        <p:cTn id="60" dur="indefinite"/>
                                        <p:tgtEl>
                                          <p:spTgt spid="9"/>
                                        </p:tgtEl>
                                      </p:cBhvr>
                                    </p:animEffect>
                                  </p:childTnLst>
                                </p:cTn>
                              </p:par>
                              <p:par>
                                <p:cTn id="61" presetID="9" presetClass="emph" presetSubtype="0" grpId="1" nodeType="withEffect">
                                  <p:stCondLst>
                                    <p:cond delay="0"/>
                                  </p:stCondLst>
                                  <p:childTnLst>
                                    <p:set>
                                      <p:cBhvr>
                                        <p:cTn id="62" dur="indefinite"/>
                                        <p:tgtEl>
                                          <p:spTgt spid="8"/>
                                        </p:tgtEl>
                                        <p:attrNameLst>
                                          <p:attrName>style.opacity</p:attrName>
                                        </p:attrNameLst>
                                      </p:cBhvr>
                                      <p:to>
                                        <p:strVal val="0.25"/>
                                      </p:to>
                                    </p:set>
                                    <p:animEffect filter="image" prLst="opacity: 0.25">
                                      <p:cBhvr rctx="IE">
                                        <p:cTn id="63" dur="indefinite"/>
                                        <p:tgtEl>
                                          <p:spTgt spid="8"/>
                                        </p:tgtEl>
                                      </p:cBhvr>
                                    </p:animEffect>
                                  </p:childTnLst>
                                </p:cTn>
                              </p:par>
                            </p:childTnLst>
                          </p:cTn>
                        </p:par>
                        <p:par>
                          <p:cTn id="64" fill="hold">
                            <p:stCondLst>
                              <p:cond delay="0"/>
                            </p:stCondLst>
                            <p:childTnLst>
                              <p:par>
                                <p:cTn id="65" presetID="53" presetClass="entr" presetSubtype="16" fill="hold" grpId="0" nodeType="afterEffect">
                                  <p:stCondLst>
                                    <p:cond delay="500"/>
                                  </p:stCondLst>
                                  <p:childTnLst>
                                    <p:set>
                                      <p:cBhvr>
                                        <p:cTn id="66" dur="1" fill="hold">
                                          <p:stCondLst>
                                            <p:cond delay="0"/>
                                          </p:stCondLst>
                                        </p:cTn>
                                        <p:tgtEl>
                                          <p:spTgt spid="7"/>
                                        </p:tgtEl>
                                        <p:attrNameLst>
                                          <p:attrName>style.visibility</p:attrName>
                                        </p:attrNameLst>
                                      </p:cBhvr>
                                      <p:to>
                                        <p:strVal val="visible"/>
                                      </p:to>
                                    </p:set>
                                    <p:anim calcmode="lin" valueType="num">
                                      <p:cBhvr>
                                        <p:cTn id="67" dur="500" fill="hold"/>
                                        <p:tgtEl>
                                          <p:spTgt spid="7"/>
                                        </p:tgtEl>
                                        <p:attrNameLst>
                                          <p:attrName>ppt_w</p:attrName>
                                        </p:attrNameLst>
                                      </p:cBhvr>
                                      <p:tavLst>
                                        <p:tav tm="0">
                                          <p:val>
                                            <p:fltVal val="0"/>
                                          </p:val>
                                        </p:tav>
                                        <p:tav tm="100000">
                                          <p:val>
                                            <p:strVal val="#ppt_w"/>
                                          </p:val>
                                        </p:tav>
                                      </p:tavLst>
                                    </p:anim>
                                    <p:anim calcmode="lin" valueType="num">
                                      <p:cBhvr>
                                        <p:cTn id="68" dur="500" fill="hold"/>
                                        <p:tgtEl>
                                          <p:spTgt spid="7"/>
                                        </p:tgtEl>
                                        <p:attrNameLst>
                                          <p:attrName>ppt_h</p:attrName>
                                        </p:attrNameLst>
                                      </p:cBhvr>
                                      <p:tavLst>
                                        <p:tav tm="0">
                                          <p:val>
                                            <p:fltVal val="0"/>
                                          </p:val>
                                        </p:tav>
                                        <p:tav tm="100000">
                                          <p:val>
                                            <p:strVal val="#ppt_h"/>
                                          </p:val>
                                        </p:tav>
                                      </p:tavLst>
                                    </p:anim>
                                    <p:animEffect transition="in" filter="fade">
                                      <p:cBhvr>
                                        <p:cTn id="6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animBg="1"/>
      <p:bldP spid="8" grpId="0" animBg="1"/>
      <p:bldP spid="8" grpId="1" animBg="1"/>
      <p:bldP spid="9" grpId="0" animBg="1"/>
      <p:bldP spid="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145392-06DE-4579-9678-40777CA514E9}"/>
              </a:ext>
            </a:extLst>
          </p:cNvPr>
          <p:cNvSpPr>
            <a:spLocks noGrp="1"/>
          </p:cNvSpPr>
          <p:nvPr>
            <p:ph idx="1"/>
          </p:nvPr>
        </p:nvSpPr>
        <p:spPr>
          <a:xfrm>
            <a:off x="822959" y="1275731"/>
            <a:ext cx="7543801" cy="4546800"/>
          </a:xfrm>
        </p:spPr>
        <p:txBody>
          <a:bodyPr>
            <a:normAutofit/>
          </a:bodyPr>
          <a:lstStyle/>
          <a:p>
            <a:r>
              <a:rPr lang="en-US" sz="3200" u="sng" dirty="0"/>
              <a:t>Perspective</a:t>
            </a:r>
          </a:p>
          <a:p>
            <a:r>
              <a:rPr lang="en-US" sz="2800" dirty="0"/>
              <a:t>My journey into Bayesian thinking</a:t>
            </a:r>
          </a:p>
          <a:p>
            <a:pPr lvl="1"/>
            <a:r>
              <a:rPr lang="en-US" sz="2400" dirty="0"/>
              <a:t>Never took a Bayesian class</a:t>
            </a:r>
          </a:p>
          <a:p>
            <a:pPr lvl="1"/>
            <a:r>
              <a:rPr lang="en-US" sz="2400" dirty="0"/>
              <a:t>Never did a Bayesian analysis</a:t>
            </a:r>
          </a:p>
          <a:p>
            <a:r>
              <a:rPr lang="en-US" sz="2800" dirty="0"/>
              <a:t>What can I possibly say to this august group</a:t>
            </a:r>
            <a:r>
              <a:rPr lang="en-US" sz="3200" dirty="0"/>
              <a:t>?</a:t>
            </a:r>
          </a:p>
        </p:txBody>
      </p:sp>
      <p:sp>
        <p:nvSpPr>
          <p:cNvPr id="3" name="Date Placeholder 2">
            <a:extLst>
              <a:ext uri="{FF2B5EF4-FFF2-40B4-BE49-F238E27FC236}">
                <a16:creationId xmlns:a16="http://schemas.microsoft.com/office/drawing/2014/main" id="{AC366861-C656-41B6-8012-27375E4B3F2B}"/>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F665785A-E594-4787-A356-C2870D47F789}"/>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A486ED00-B090-4886-B93D-69DC87C6C55A}"/>
              </a:ext>
            </a:extLst>
          </p:cNvPr>
          <p:cNvSpPr>
            <a:spLocks noGrp="1"/>
          </p:cNvSpPr>
          <p:nvPr>
            <p:ph type="sldNum" sz="quarter" idx="12"/>
          </p:nvPr>
        </p:nvSpPr>
        <p:spPr/>
        <p:txBody>
          <a:bodyPr/>
          <a:lstStyle/>
          <a:p>
            <a:fld id="{1D66AC45-D9FE-4248-B91F-844B82F7A042}" type="slidenum">
              <a:rPr lang="en-US" smtClean="0"/>
              <a:pPr/>
              <a:t>2</a:t>
            </a:fld>
            <a:endParaRPr lang="en-US" dirty="0"/>
          </a:p>
        </p:txBody>
      </p:sp>
      <p:sp>
        <p:nvSpPr>
          <p:cNvPr id="6" name="Title 5">
            <a:extLst>
              <a:ext uri="{FF2B5EF4-FFF2-40B4-BE49-F238E27FC236}">
                <a16:creationId xmlns:a16="http://schemas.microsoft.com/office/drawing/2014/main" id="{F40FB0E7-FEEC-4492-8C1D-BD3AD7A380A9}"/>
              </a:ext>
            </a:extLst>
          </p:cNvPr>
          <p:cNvSpPr>
            <a:spLocks noGrp="1"/>
          </p:cNvSpPr>
          <p:nvPr>
            <p:ph type="title"/>
          </p:nvPr>
        </p:nvSpPr>
        <p:spPr/>
        <p:txBody>
          <a:bodyPr/>
          <a:lstStyle/>
          <a:p>
            <a:r>
              <a:rPr lang="en-US" b="1" dirty="0"/>
              <a:t>Background</a:t>
            </a:r>
          </a:p>
        </p:txBody>
      </p:sp>
      <p:pic>
        <p:nvPicPr>
          <p:cNvPr id="7" name="Picture 2" descr="Preaching to the Choir | Thinking Out Loud">
            <a:extLst>
              <a:ext uri="{FF2B5EF4-FFF2-40B4-BE49-F238E27FC236}">
                <a16:creationId xmlns:a16="http://schemas.microsoft.com/office/drawing/2014/main" id="{B345825D-3B0C-207D-1D39-9044818778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726" r="3778" b="10624"/>
          <a:stretch/>
        </p:blipFill>
        <p:spPr bwMode="auto">
          <a:xfrm>
            <a:off x="3287183" y="3776067"/>
            <a:ext cx="2569634" cy="251622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07C28FA-ECAC-943A-C4B5-466C43C0E22A}"/>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610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2C822A-B8EC-44F7-AC0D-5245B911F19C}"/>
              </a:ext>
            </a:extLst>
          </p:cNvPr>
          <p:cNvSpPr>
            <a:spLocks noGrp="1"/>
          </p:cNvSpPr>
          <p:nvPr>
            <p:ph idx="1"/>
          </p:nvPr>
        </p:nvSpPr>
        <p:spPr>
          <a:xfrm>
            <a:off x="822959" y="1805396"/>
            <a:ext cx="7543801" cy="2273542"/>
          </a:xfrm>
        </p:spPr>
        <p:txBody>
          <a:bodyPr>
            <a:normAutofit/>
          </a:bodyPr>
          <a:lstStyle/>
          <a:p>
            <a:pPr algn="ctr"/>
            <a:r>
              <a:rPr lang="en-US" sz="6600" dirty="0"/>
              <a:t>How did we get</a:t>
            </a:r>
          </a:p>
          <a:p>
            <a:pPr algn="ctr"/>
            <a:r>
              <a:rPr lang="en-US" sz="6600" dirty="0"/>
              <a:t>into this mess?</a:t>
            </a:r>
          </a:p>
        </p:txBody>
      </p:sp>
      <p:sp>
        <p:nvSpPr>
          <p:cNvPr id="3" name="Date Placeholder 2">
            <a:extLst>
              <a:ext uri="{FF2B5EF4-FFF2-40B4-BE49-F238E27FC236}">
                <a16:creationId xmlns:a16="http://schemas.microsoft.com/office/drawing/2014/main" id="{F63901CC-5D8A-4E53-9BCC-8408DB0AACCB}"/>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6D844E0F-219F-4B51-950E-5D19EE577387}"/>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DF0F6A8D-BB64-4FC7-B7D8-F72A844B707D}"/>
              </a:ext>
            </a:extLst>
          </p:cNvPr>
          <p:cNvSpPr>
            <a:spLocks noGrp="1"/>
          </p:cNvSpPr>
          <p:nvPr>
            <p:ph type="sldNum" sz="quarter" idx="12"/>
          </p:nvPr>
        </p:nvSpPr>
        <p:spPr/>
        <p:txBody>
          <a:bodyPr/>
          <a:lstStyle/>
          <a:p>
            <a:fld id="{1D66AC45-D9FE-4248-B91F-844B82F7A042}" type="slidenum">
              <a:rPr lang="en-US" smtClean="0"/>
              <a:pPr/>
              <a:t>20</a:t>
            </a:fld>
            <a:endParaRPr lang="en-US" dirty="0"/>
          </a:p>
        </p:txBody>
      </p:sp>
      <p:sp>
        <p:nvSpPr>
          <p:cNvPr id="6" name="Title 5">
            <a:extLst>
              <a:ext uri="{FF2B5EF4-FFF2-40B4-BE49-F238E27FC236}">
                <a16:creationId xmlns:a16="http://schemas.microsoft.com/office/drawing/2014/main" id="{AB38A825-318E-4F9A-8F3A-82473F57C3E1}"/>
              </a:ext>
            </a:extLst>
          </p:cNvPr>
          <p:cNvSpPr>
            <a:spLocks noGrp="1"/>
          </p:cNvSpPr>
          <p:nvPr>
            <p:ph type="title"/>
          </p:nvPr>
        </p:nvSpPr>
        <p:spPr/>
        <p:txBody>
          <a:bodyPr/>
          <a:lstStyle/>
          <a:p>
            <a:r>
              <a:rPr lang="en-US" b="1" dirty="0"/>
              <a:t>A Problem of Inference</a:t>
            </a:r>
            <a:endParaRPr lang="en-US" dirty="0"/>
          </a:p>
        </p:txBody>
      </p:sp>
      <p:sp>
        <p:nvSpPr>
          <p:cNvPr id="7" name="Rectangle 6">
            <a:extLst>
              <a:ext uri="{FF2B5EF4-FFF2-40B4-BE49-F238E27FC236}">
                <a16:creationId xmlns:a16="http://schemas.microsoft.com/office/drawing/2014/main" id="{5C4C8ECC-E463-38C5-9036-2E042ABC48E4}"/>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1322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514350" indent="-514350">
              <a:buClr>
                <a:srgbClr val="FF0000"/>
              </a:buClr>
              <a:buFont typeface="+mj-lt"/>
              <a:buAutoNum type="arabicPeriod"/>
            </a:pPr>
            <a:r>
              <a:rPr lang="en-US" sz="2800" dirty="0">
                <a:solidFill>
                  <a:srgbClr val="FF0000"/>
                </a:solidFill>
              </a:rPr>
              <a:t>What is the probability of seeing N consecutive heads </a:t>
            </a:r>
            <a:r>
              <a:rPr lang="en-US" sz="2800" b="1" u="sng" dirty="0"/>
              <a:t>IF</a:t>
            </a:r>
            <a:r>
              <a:rPr lang="en-US" sz="2800" dirty="0"/>
              <a:t> </a:t>
            </a:r>
            <a:r>
              <a:rPr lang="en-US" sz="2800" dirty="0">
                <a:solidFill>
                  <a:srgbClr val="00B0F0"/>
                </a:solidFill>
              </a:rPr>
              <a:t>I have a fair coin</a:t>
            </a:r>
            <a:r>
              <a:rPr lang="en-US" sz="2800" dirty="0"/>
              <a:t>?</a:t>
            </a:r>
          </a:p>
          <a:p>
            <a:pPr marL="731520" lvl="2" indent="0">
              <a:buClr>
                <a:srgbClr val="FF0000"/>
              </a:buClr>
              <a:buNone/>
            </a:pPr>
            <a:r>
              <a:rPr lang="en-US" sz="2800" b="1" dirty="0">
                <a:solidFill>
                  <a:srgbClr val="CC66FF"/>
                </a:solidFill>
              </a:rPr>
              <a:t>Frequentist Approach</a:t>
            </a:r>
          </a:p>
          <a:p>
            <a:pPr marL="514350" indent="-514350">
              <a:buClr>
                <a:srgbClr val="FF0000"/>
              </a:buClr>
              <a:buFont typeface="+mj-lt"/>
              <a:buAutoNum type="arabicPeriod"/>
            </a:pPr>
            <a:endParaRPr lang="en-US" sz="2800" dirty="0"/>
          </a:p>
          <a:p>
            <a:pPr marL="514350" indent="-514350">
              <a:buClr>
                <a:srgbClr val="FF0000"/>
              </a:buClr>
              <a:buFont typeface="+mj-lt"/>
              <a:buAutoNum type="arabicPeriod"/>
            </a:pPr>
            <a:r>
              <a:rPr lang="en-US" sz="2800" dirty="0">
                <a:solidFill>
                  <a:srgbClr val="00B0F0"/>
                </a:solidFill>
              </a:rPr>
              <a:t>What is the probability that I selected the biased coin </a:t>
            </a:r>
            <a:r>
              <a:rPr lang="en-US" sz="2800" b="1" u="sng" dirty="0"/>
              <a:t>IF</a:t>
            </a:r>
            <a:r>
              <a:rPr lang="en-US" sz="2800" dirty="0"/>
              <a:t> </a:t>
            </a:r>
            <a:r>
              <a:rPr lang="en-US" sz="2800" dirty="0">
                <a:solidFill>
                  <a:srgbClr val="FF0000"/>
                </a:solidFill>
              </a:rPr>
              <a:t>I observe N consecutive heads</a:t>
            </a:r>
            <a:r>
              <a:rPr lang="en-US" sz="2800" dirty="0">
                <a:solidFill>
                  <a:srgbClr val="00B0F0"/>
                </a:solidFill>
              </a:rPr>
              <a:t> </a:t>
            </a:r>
            <a:r>
              <a:rPr lang="en-US" sz="2800" dirty="0"/>
              <a:t>… [from a coin randomly drawn from a bag of 9,999 fair coins and 1 biased coin]?</a:t>
            </a:r>
          </a:p>
          <a:p>
            <a:pPr marL="731520" lvl="2" indent="0">
              <a:buClr>
                <a:srgbClr val="FF0000"/>
              </a:buClr>
              <a:buNone/>
            </a:pPr>
            <a:r>
              <a:rPr lang="en-US" sz="2800" b="1" dirty="0">
                <a:solidFill>
                  <a:srgbClr val="00B050"/>
                </a:solidFill>
              </a:rPr>
              <a:t>Bayesian Approach</a:t>
            </a:r>
          </a:p>
        </p:txBody>
      </p:sp>
      <p:cxnSp>
        <p:nvCxnSpPr>
          <p:cNvPr id="8" name="Straight Connector 7">
            <a:extLst>
              <a:ext uri="{FF2B5EF4-FFF2-40B4-BE49-F238E27FC236}">
                <a16:creationId xmlns:a16="http://schemas.microsoft.com/office/drawing/2014/main" id="{C330C3A9-C7FF-4DE4-B927-B4974C827237}"/>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D0427F99-C43B-46E7-A548-75DC1564DE24}"/>
              </a:ext>
            </a:extLst>
          </p:cNvPr>
          <p:cNvSpPr txBox="1">
            <a:spLocks/>
          </p:cNvSpPr>
          <p:nvPr/>
        </p:nvSpPr>
        <p:spPr>
          <a:xfrm>
            <a:off x="800100" y="142720"/>
            <a:ext cx="7543800" cy="787450"/>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sz="4800" b="1" dirty="0"/>
              <a:t>Two Perspectives</a:t>
            </a:r>
            <a:endParaRPr lang="en-US" b="1" dirty="0"/>
          </a:p>
        </p:txBody>
      </p:sp>
      <p:sp>
        <p:nvSpPr>
          <p:cNvPr id="9" name="Date Placeholder 2">
            <a:extLst>
              <a:ext uri="{FF2B5EF4-FFF2-40B4-BE49-F238E27FC236}">
                <a16:creationId xmlns:a16="http://schemas.microsoft.com/office/drawing/2014/main" id="{2F148AE7-931A-4ECE-83F1-93DC8F5FB54B}"/>
              </a:ext>
            </a:extLst>
          </p:cNvPr>
          <p:cNvSpPr>
            <a:spLocks noGrp="1"/>
          </p:cNvSpPr>
          <p:nvPr>
            <p:ph type="dt" sz="half" idx="10"/>
          </p:nvPr>
        </p:nvSpPr>
        <p:spPr>
          <a:xfrm>
            <a:off x="822961" y="6459786"/>
            <a:ext cx="1854203" cy="365125"/>
          </a:xfrm>
        </p:spPr>
        <p:txBody>
          <a:bodyPr/>
          <a:lstStyle/>
          <a:p>
            <a:r>
              <a:rPr lang="en-US"/>
              <a:t>26 Aug 2022</a:t>
            </a:r>
            <a:endParaRPr lang="en-US" dirty="0"/>
          </a:p>
        </p:txBody>
      </p:sp>
      <p:sp>
        <p:nvSpPr>
          <p:cNvPr id="11" name="Footer Placeholder 3">
            <a:extLst>
              <a:ext uri="{FF2B5EF4-FFF2-40B4-BE49-F238E27FC236}">
                <a16:creationId xmlns:a16="http://schemas.microsoft.com/office/drawing/2014/main" id="{4692D668-4B8C-4961-98A4-15DD358C5669}"/>
              </a:ext>
            </a:extLst>
          </p:cNvPr>
          <p:cNvSpPr>
            <a:spLocks noGrp="1"/>
          </p:cNvSpPr>
          <p:nvPr>
            <p:ph type="ftr" sz="quarter" idx="11"/>
          </p:nvPr>
        </p:nvSpPr>
        <p:spPr>
          <a:xfrm>
            <a:off x="2764639" y="6459786"/>
            <a:ext cx="3617103" cy="365125"/>
          </a:xfrm>
        </p:spPr>
        <p:txBody>
          <a:bodyPr/>
          <a:lstStyle/>
          <a:p>
            <a:r>
              <a:rPr lang="en-US"/>
              <a:t>Analytix Thinking LLC 2022 (C)</a:t>
            </a:r>
            <a:endParaRPr lang="en-US" dirty="0"/>
          </a:p>
        </p:txBody>
      </p:sp>
      <p:sp>
        <p:nvSpPr>
          <p:cNvPr id="12" name="Slide Number Placeholder 4">
            <a:extLst>
              <a:ext uri="{FF2B5EF4-FFF2-40B4-BE49-F238E27FC236}">
                <a16:creationId xmlns:a16="http://schemas.microsoft.com/office/drawing/2014/main" id="{DB1F1F2C-35F4-421A-B4A3-987A5DBAD2F3}"/>
              </a:ext>
            </a:extLst>
          </p:cNvPr>
          <p:cNvSpPr>
            <a:spLocks noGrp="1"/>
          </p:cNvSpPr>
          <p:nvPr>
            <p:ph type="sldNum" sz="quarter" idx="12"/>
          </p:nvPr>
        </p:nvSpPr>
        <p:spPr>
          <a:xfrm>
            <a:off x="7425344" y="6459786"/>
            <a:ext cx="984019" cy="365125"/>
          </a:xfrm>
        </p:spPr>
        <p:txBody>
          <a:bodyPr/>
          <a:lstStyle/>
          <a:p>
            <a:fld id="{1D66AC45-D9FE-4248-B91F-844B82F7A042}" type="slidenum">
              <a:rPr lang="en-US" smtClean="0"/>
              <a:pPr/>
              <a:t>21</a:t>
            </a:fld>
            <a:endParaRPr lang="en-US" dirty="0"/>
          </a:p>
        </p:txBody>
      </p:sp>
    </p:spTree>
    <p:extLst>
      <p:ext uri="{BB962C8B-B14F-4D97-AF65-F5344CB8AC3E}">
        <p14:creationId xmlns:p14="http://schemas.microsoft.com/office/powerpoint/2010/main" val="405926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extLst>
              <p:ext uri="{D42A27DB-BD31-4B8C-83A1-F6EECF244321}">
                <p14:modId xmlns:p14="http://schemas.microsoft.com/office/powerpoint/2010/main" val="2158988080"/>
              </p:ext>
            </p:extLst>
          </p:nvPr>
        </p:nvGraphicFramePr>
        <p:xfrm>
          <a:off x="457200" y="1600200"/>
          <a:ext cx="3810000" cy="434848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370840">
                <a:tc>
                  <a:txBody>
                    <a:bodyPr/>
                    <a:lstStyle/>
                    <a:p>
                      <a:pPr algn="ctr"/>
                      <a:r>
                        <a:rPr lang="en-US" dirty="0">
                          <a:solidFill>
                            <a:schemeClr val="bg1"/>
                          </a:solidFill>
                        </a:rPr>
                        <a:t>Number of Flips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US" dirty="0">
                        <a:solidFill>
                          <a:schemeClr val="bg1"/>
                        </a:solidFill>
                      </a:endParaRPr>
                    </a:p>
                    <a:p>
                      <a:pPr algn="ctr"/>
                      <a:r>
                        <a:rPr lang="en-US" dirty="0">
                          <a:solidFill>
                            <a:schemeClr val="bg1"/>
                          </a:solidFill>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US" dirty="0">
                        <a:solidFill>
                          <a:schemeClr val="bg1"/>
                        </a:solidFill>
                      </a:endParaRPr>
                    </a:p>
                    <a:p>
                      <a:pPr algn="ctr"/>
                      <a:r>
                        <a:rPr lang="en-US" dirty="0">
                          <a:solidFill>
                            <a:schemeClr val="bg1"/>
                          </a:solidFill>
                        </a:rPr>
                        <a:t>p-value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70840">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rgbClr val="CC66FF"/>
                          </a:solidFill>
                        </a:rPr>
                        <a:t>0.500000000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rgbClr val="CC66FF"/>
                          </a:solidFill>
                        </a:rPr>
                        <a:t>0.250000000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rgbClr val="CC66FF"/>
                          </a:solidFill>
                        </a:rPr>
                        <a:t>0.125000000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rgbClr val="CC66FF"/>
                          </a:solidFill>
                        </a:rPr>
                        <a:t>0.062500000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US"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rgbClr val="CC66FF"/>
                          </a:solidFill>
                        </a:rPr>
                        <a:t>0.031250000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ctr"/>
                      <a:r>
                        <a:rPr lang="en-US"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accent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algn="ctr"/>
                      <a:r>
                        <a:rPr lang="en-US"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accent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pPr algn="ctr"/>
                      <a:r>
                        <a:rPr lang="en-US"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accent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0840">
                <a:tc>
                  <a:txBody>
                    <a:bodyPr/>
                    <a:lstStyle/>
                    <a:p>
                      <a:pPr algn="ctr"/>
                      <a:r>
                        <a:rPr lang="en-US"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accent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0840">
                <a:tc>
                  <a:txBody>
                    <a:bodyPr/>
                    <a:lstStyle/>
                    <a:p>
                      <a:pPr algn="ctr"/>
                      <a:r>
                        <a:rPr lang="en-US" b="1"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accent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6" name="Content Placeholder 3"/>
          <p:cNvGraphicFramePr>
            <a:graphicFrameLocks noGrp="1"/>
          </p:cNvGraphicFramePr>
          <p:nvPr>
            <p:ph idx="4294967295"/>
          </p:nvPr>
        </p:nvGraphicFramePr>
        <p:xfrm>
          <a:off x="4953000" y="1600200"/>
          <a:ext cx="3810000" cy="434848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370840">
                <a:tc>
                  <a:txBody>
                    <a:bodyPr/>
                    <a:lstStyle/>
                    <a:p>
                      <a:pPr algn="ctr"/>
                      <a:r>
                        <a:rPr lang="en-US" dirty="0">
                          <a:solidFill>
                            <a:schemeClr val="bg1"/>
                          </a:solidFill>
                        </a:rPr>
                        <a:t>Number of Flips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US" dirty="0">
                        <a:solidFill>
                          <a:schemeClr val="bg1"/>
                        </a:solidFill>
                      </a:endParaRPr>
                    </a:p>
                    <a:p>
                      <a:pPr algn="ctr"/>
                      <a:r>
                        <a:rPr lang="en-US" dirty="0">
                          <a:solidFill>
                            <a:schemeClr val="bg1"/>
                          </a:solidFill>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US" dirty="0">
                        <a:solidFill>
                          <a:schemeClr val="bg1"/>
                        </a:solidFill>
                      </a:endParaRPr>
                    </a:p>
                    <a:p>
                      <a:pPr algn="ctr"/>
                      <a:r>
                        <a:rPr lang="en-US" dirty="0">
                          <a:solidFill>
                            <a:schemeClr val="bg1"/>
                          </a:solidFill>
                        </a:rPr>
                        <a:t>p-value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70840">
                <a:tc>
                  <a:txBody>
                    <a:bodyPr/>
                    <a:lstStyle/>
                    <a:p>
                      <a:pPr algn="ctr"/>
                      <a:r>
                        <a:rPr lang="en-US" b="1"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2"/>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b="1"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2"/>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marL="0" algn="ctr" defTabSz="914400" rtl="0" eaLnBrk="1" fontAlgn="b" latinLnBrk="0" hangingPunct="1"/>
                      <a:r>
                        <a:rPr lang="en-US" sz="1800" b="1" kern="1200" dirty="0">
                          <a:solidFill>
                            <a:schemeClr val="tx1"/>
                          </a:solidFill>
                          <a:latin typeface="+mn-lt"/>
                          <a:ea typeface="+mn-ea"/>
                          <a:cs typeface="+mn-cs"/>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800" b="1" kern="1200" dirty="0">
                          <a:solidFill>
                            <a:schemeClr val="tx1"/>
                          </a:solidFill>
                          <a:latin typeface="+mn-lt"/>
                          <a:ea typeface="+mn-ea"/>
                          <a:cs typeface="+mn-cs"/>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2"/>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b="1"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2"/>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US" b="1"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2"/>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ctr"/>
                      <a:r>
                        <a:rPr lang="en-US" b="1"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2"/>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algn="ctr"/>
                      <a:r>
                        <a:rPr lang="en-US" b="1"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2"/>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pPr algn="ctr"/>
                      <a:r>
                        <a:rPr lang="en-US" b="1" dirty="0">
                          <a:solidFill>
                            <a:schemeClr val="tx1"/>
                          </a:solidFill>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2"/>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0840">
                <a:tc>
                  <a:txBody>
                    <a:bodyPr/>
                    <a:lstStyle/>
                    <a:p>
                      <a:pPr algn="ctr"/>
                      <a:r>
                        <a:rPr lang="en-US" b="1"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2"/>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0840">
                <a:tc>
                  <a:txBody>
                    <a:bodyPr/>
                    <a:lstStyle/>
                    <a:p>
                      <a:pPr algn="ctr"/>
                      <a:r>
                        <a:rPr lang="en-US" b="1"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2"/>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sp>
        <p:nvSpPr>
          <p:cNvPr id="7" name="TextBox 6"/>
          <p:cNvSpPr txBox="1"/>
          <p:nvPr/>
        </p:nvSpPr>
        <p:spPr>
          <a:xfrm>
            <a:off x="2438400" y="4103914"/>
            <a:ext cx="1752600" cy="369332"/>
          </a:xfrm>
          <a:prstGeom prst="rect">
            <a:avLst/>
          </a:prstGeom>
          <a:noFill/>
        </p:spPr>
        <p:txBody>
          <a:bodyPr wrap="square" rtlCol="0">
            <a:spAutoFit/>
          </a:bodyPr>
          <a:lstStyle/>
          <a:p>
            <a:pPr algn="ctr"/>
            <a:r>
              <a:rPr lang="en-US" b="1" dirty="0">
                <a:solidFill>
                  <a:srgbClr val="CC66FF"/>
                </a:solidFill>
              </a:rPr>
              <a:t>0.015625000</a:t>
            </a:r>
          </a:p>
        </p:txBody>
      </p:sp>
      <p:sp>
        <p:nvSpPr>
          <p:cNvPr id="8" name="TextBox 7"/>
          <p:cNvSpPr txBox="1"/>
          <p:nvPr/>
        </p:nvSpPr>
        <p:spPr>
          <a:xfrm>
            <a:off x="2438400" y="4463144"/>
            <a:ext cx="1752600" cy="369332"/>
          </a:xfrm>
          <a:prstGeom prst="rect">
            <a:avLst/>
          </a:prstGeom>
          <a:noFill/>
        </p:spPr>
        <p:txBody>
          <a:bodyPr wrap="square" rtlCol="0">
            <a:spAutoFit/>
          </a:bodyPr>
          <a:lstStyle/>
          <a:p>
            <a:pPr algn="ctr" fontAlgn="b"/>
            <a:r>
              <a:rPr lang="en-US" b="1" dirty="0">
                <a:solidFill>
                  <a:srgbClr val="CC66FF"/>
                </a:solidFill>
              </a:rPr>
              <a:t>0.007812500</a:t>
            </a:r>
          </a:p>
        </p:txBody>
      </p:sp>
      <p:sp>
        <p:nvSpPr>
          <p:cNvPr id="9" name="TextBox 8"/>
          <p:cNvSpPr txBox="1"/>
          <p:nvPr/>
        </p:nvSpPr>
        <p:spPr>
          <a:xfrm>
            <a:off x="2438400" y="4822374"/>
            <a:ext cx="1752600" cy="369332"/>
          </a:xfrm>
          <a:prstGeom prst="rect">
            <a:avLst/>
          </a:prstGeom>
          <a:noFill/>
        </p:spPr>
        <p:txBody>
          <a:bodyPr wrap="square" rtlCol="0">
            <a:spAutoFit/>
          </a:bodyPr>
          <a:lstStyle/>
          <a:p>
            <a:pPr algn="ctr" fontAlgn="b"/>
            <a:r>
              <a:rPr lang="en-US" b="1" dirty="0">
                <a:solidFill>
                  <a:srgbClr val="CC66FF"/>
                </a:solidFill>
              </a:rPr>
              <a:t>0.003906250</a:t>
            </a:r>
          </a:p>
        </p:txBody>
      </p:sp>
      <p:sp>
        <p:nvSpPr>
          <p:cNvPr id="10" name="TextBox 9"/>
          <p:cNvSpPr txBox="1"/>
          <p:nvPr/>
        </p:nvSpPr>
        <p:spPr>
          <a:xfrm>
            <a:off x="2438400" y="5204154"/>
            <a:ext cx="1752600" cy="369332"/>
          </a:xfrm>
          <a:prstGeom prst="rect">
            <a:avLst/>
          </a:prstGeom>
          <a:noFill/>
        </p:spPr>
        <p:txBody>
          <a:bodyPr wrap="square" rtlCol="0">
            <a:spAutoFit/>
          </a:bodyPr>
          <a:lstStyle/>
          <a:p>
            <a:pPr algn="ctr" fontAlgn="b"/>
            <a:r>
              <a:rPr lang="en-US" b="1" dirty="0">
                <a:solidFill>
                  <a:srgbClr val="CC66FF"/>
                </a:solidFill>
              </a:rPr>
              <a:t>0.001953125</a:t>
            </a:r>
          </a:p>
        </p:txBody>
      </p:sp>
      <p:sp>
        <p:nvSpPr>
          <p:cNvPr id="11" name="TextBox 10"/>
          <p:cNvSpPr txBox="1"/>
          <p:nvPr/>
        </p:nvSpPr>
        <p:spPr>
          <a:xfrm>
            <a:off x="2438400" y="5574268"/>
            <a:ext cx="1752600" cy="369332"/>
          </a:xfrm>
          <a:prstGeom prst="rect">
            <a:avLst/>
          </a:prstGeom>
          <a:noFill/>
        </p:spPr>
        <p:txBody>
          <a:bodyPr wrap="square" rtlCol="0">
            <a:spAutoFit/>
          </a:bodyPr>
          <a:lstStyle/>
          <a:p>
            <a:pPr algn="ctr" fontAlgn="b"/>
            <a:r>
              <a:rPr lang="en-US" b="1" dirty="0">
                <a:solidFill>
                  <a:srgbClr val="CC66FF"/>
                </a:solidFill>
              </a:rPr>
              <a:t>0.000976563</a:t>
            </a:r>
          </a:p>
        </p:txBody>
      </p:sp>
      <p:sp>
        <p:nvSpPr>
          <p:cNvPr id="12" name="TextBox 11"/>
          <p:cNvSpPr txBox="1"/>
          <p:nvPr/>
        </p:nvSpPr>
        <p:spPr>
          <a:xfrm>
            <a:off x="6934200" y="2242456"/>
            <a:ext cx="1752600" cy="369332"/>
          </a:xfrm>
          <a:prstGeom prst="rect">
            <a:avLst/>
          </a:prstGeom>
          <a:noFill/>
        </p:spPr>
        <p:txBody>
          <a:bodyPr wrap="square" rtlCol="0">
            <a:spAutoFit/>
          </a:bodyPr>
          <a:lstStyle/>
          <a:p>
            <a:pPr algn="ctr" fontAlgn="b"/>
            <a:r>
              <a:rPr lang="en-US" b="1" dirty="0">
                <a:solidFill>
                  <a:srgbClr val="CC66FF"/>
                </a:solidFill>
              </a:rPr>
              <a:t>0.000488281</a:t>
            </a:r>
          </a:p>
        </p:txBody>
      </p:sp>
      <p:sp>
        <p:nvSpPr>
          <p:cNvPr id="13" name="TextBox 12"/>
          <p:cNvSpPr txBox="1"/>
          <p:nvPr/>
        </p:nvSpPr>
        <p:spPr>
          <a:xfrm>
            <a:off x="6934200" y="2613354"/>
            <a:ext cx="1752600" cy="369332"/>
          </a:xfrm>
          <a:prstGeom prst="rect">
            <a:avLst/>
          </a:prstGeom>
          <a:noFill/>
        </p:spPr>
        <p:txBody>
          <a:bodyPr wrap="square" rtlCol="0">
            <a:spAutoFit/>
          </a:bodyPr>
          <a:lstStyle/>
          <a:p>
            <a:pPr algn="ctr" fontAlgn="b"/>
            <a:r>
              <a:rPr lang="en-US" b="1" dirty="0">
                <a:solidFill>
                  <a:srgbClr val="CC66FF"/>
                </a:solidFill>
              </a:rPr>
              <a:t>0.000244141</a:t>
            </a:r>
          </a:p>
        </p:txBody>
      </p:sp>
      <p:sp>
        <p:nvSpPr>
          <p:cNvPr id="14" name="TextBox 13"/>
          <p:cNvSpPr txBox="1"/>
          <p:nvPr/>
        </p:nvSpPr>
        <p:spPr>
          <a:xfrm>
            <a:off x="6934200" y="2984252"/>
            <a:ext cx="1752600" cy="369332"/>
          </a:xfrm>
          <a:prstGeom prst="rect">
            <a:avLst/>
          </a:prstGeom>
          <a:noFill/>
        </p:spPr>
        <p:txBody>
          <a:bodyPr wrap="square" rtlCol="0">
            <a:spAutoFit/>
          </a:bodyPr>
          <a:lstStyle/>
          <a:p>
            <a:pPr algn="ctr" fontAlgn="b"/>
            <a:r>
              <a:rPr lang="en-US" b="1" dirty="0">
                <a:solidFill>
                  <a:srgbClr val="CC66FF"/>
                </a:solidFill>
              </a:rPr>
              <a:t>0.000122070</a:t>
            </a:r>
          </a:p>
        </p:txBody>
      </p:sp>
      <p:sp>
        <p:nvSpPr>
          <p:cNvPr id="15" name="TextBox 14"/>
          <p:cNvSpPr txBox="1"/>
          <p:nvPr/>
        </p:nvSpPr>
        <p:spPr>
          <a:xfrm>
            <a:off x="6934200" y="3355150"/>
            <a:ext cx="1752600" cy="369332"/>
          </a:xfrm>
          <a:prstGeom prst="rect">
            <a:avLst/>
          </a:prstGeom>
          <a:noFill/>
        </p:spPr>
        <p:txBody>
          <a:bodyPr wrap="square" rtlCol="0">
            <a:spAutoFit/>
          </a:bodyPr>
          <a:lstStyle/>
          <a:p>
            <a:pPr algn="ctr" fontAlgn="b"/>
            <a:r>
              <a:rPr lang="en-US" b="1" dirty="0">
                <a:solidFill>
                  <a:srgbClr val="CC66FF"/>
                </a:solidFill>
              </a:rPr>
              <a:t>0.000061035</a:t>
            </a:r>
          </a:p>
        </p:txBody>
      </p:sp>
      <p:sp>
        <p:nvSpPr>
          <p:cNvPr id="16" name="TextBox 15"/>
          <p:cNvSpPr txBox="1"/>
          <p:nvPr/>
        </p:nvSpPr>
        <p:spPr>
          <a:xfrm>
            <a:off x="6934200" y="3726048"/>
            <a:ext cx="1752600" cy="369332"/>
          </a:xfrm>
          <a:prstGeom prst="rect">
            <a:avLst/>
          </a:prstGeom>
          <a:noFill/>
        </p:spPr>
        <p:txBody>
          <a:bodyPr wrap="square" rtlCol="0">
            <a:spAutoFit/>
          </a:bodyPr>
          <a:lstStyle/>
          <a:p>
            <a:pPr algn="ctr" fontAlgn="b"/>
            <a:r>
              <a:rPr lang="en-US" b="1" dirty="0">
                <a:solidFill>
                  <a:srgbClr val="CC66FF"/>
                </a:solidFill>
              </a:rPr>
              <a:t>0.000030518</a:t>
            </a:r>
          </a:p>
        </p:txBody>
      </p:sp>
      <p:sp>
        <p:nvSpPr>
          <p:cNvPr id="17" name="TextBox 16"/>
          <p:cNvSpPr txBox="1"/>
          <p:nvPr/>
        </p:nvSpPr>
        <p:spPr>
          <a:xfrm>
            <a:off x="6934200" y="4096946"/>
            <a:ext cx="1752600" cy="369332"/>
          </a:xfrm>
          <a:prstGeom prst="rect">
            <a:avLst/>
          </a:prstGeom>
          <a:noFill/>
        </p:spPr>
        <p:txBody>
          <a:bodyPr wrap="square" rtlCol="0">
            <a:spAutoFit/>
          </a:bodyPr>
          <a:lstStyle/>
          <a:p>
            <a:pPr algn="ctr" fontAlgn="b"/>
            <a:r>
              <a:rPr lang="en-US" b="1" dirty="0">
                <a:solidFill>
                  <a:srgbClr val="CC66FF"/>
                </a:solidFill>
              </a:rPr>
              <a:t>0.000015259</a:t>
            </a:r>
          </a:p>
        </p:txBody>
      </p:sp>
      <p:sp>
        <p:nvSpPr>
          <p:cNvPr id="18" name="TextBox 17"/>
          <p:cNvSpPr txBox="1"/>
          <p:nvPr/>
        </p:nvSpPr>
        <p:spPr>
          <a:xfrm>
            <a:off x="6934200" y="4467844"/>
            <a:ext cx="1752600" cy="369332"/>
          </a:xfrm>
          <a:prstGeom prst="rect">
            <a:avLst/>
          </a:prstGeom>
          <a:noFill/>
        </p:spPr>
        <p:txBody>
          <a:bodyPr wrap="square" rtlCol="0">
            <a:spAutoFit/>
          </a:bodyPr>
          <a:lstStyle/>
          <a:p>
            <a:pPr algn="ctr" fontAlgn="b"/>
            <a:r>
              <a:rPr lang="en-US" b="1" dirty="0">
                <a:solidFill>
                  <a:srgbClr val="CC66FF"/>
                </a:solidFill>
              </a:rPr>
              <a:t>0.000007629</a:t>
            </a:r>
          </a:p>
        </p:txBody>
      </p:sp>
      <p:sp>
        <p:nvSpPr>
          <p:cNvPr id="19" name="TextBox 18"/>
          <p:cNvSpPr txBox="1"/>
          <p:nvPr/>
        </p:nvSpPr>
        <p:spPr>
          <a:xfrm>
            <a:off x="6934200" y="4838742"/>
            <a:ext cx="1752600" cy="369332"/>
          </a:xfrm>
          <a:prstGeom prst="rect">
            <a:avLst/>
          </a:prstGeom>
          <a:noFill/>
        </p:spPr>
        <p:txBody>
          <a:bodyPr wrap="square" rtlCol="0">
            <a:spAutoFit/>
          </a:bodyPr>
          <a:lstStyle/>
          <a:p>
            <a:pPr algn="ctr" fontAlgn="b"/>
            <a:r>
              <a:rPr lang="en-US" b="1" dirty="0">
                <a:solidFill>
                  <a:srgbClr val="CC66FF"/>
                </a:solidFill>
              </a:rPr>
              <a:t>0.000003815</a:t>
            </a:r>
          </a:p>
        </p:txBody>
      </p:sp>
      <p:sp>
        <p:nvSpPr>
          <p:cNvPr id="20" name="TextBox 19"/>
          <p:cNvSpPr txBox="1"/>
          <p:nvPr/>
        </p:nvSpPr>
        <p:spPr>
          <a:xfrm>
            <a:off x="6934200" y="5209640"/>
            <a:ext cx="1752600" cy="369332"/>
          </a:xfrm>
          <a:prstGeom prst="rect">
            <a:avLst/>
          </a:prstGeom>
          <a:noFill/>
        </p:spPr>
        <p:txBody>
          <a:bodyPr wrap="square" rtlCol="0">
            <a:spAutoFit/>
          </a:bodyPr>
          <a:lstStyle/>
          <a:p>
            <a:pPr algn="ctr" fontAlgn="b"/>
            <a:r>
              <a:rPr lang="en-US" b="1" dirty="0">
                <a:solidFill>
                  <a:srgbClr val="CC66FF"/>
                </a:solidFill>
              </a:rPr>
              <a:t>0.000001907</a:t>
            </a:r>
          </a:p>
        </p:txBody>
      </p:sp>
      <p:sp>
        <p:nvSpPr>
          <p:cNvPr id="21" name="TextBox 20"/>
          <p:cNvSpPr txBox="1"/>
          <p:nvPr/>
        </p:nvSpPr>
        <p:spPr>
          <a:xfrm>
            <a:off x="6934200" y="5580538"/>
            <a:ext cx="1752600" cy="369332"/>
          </a:xfrm>
          <a:prstGeom prst="rect">
            <a:avLst/>
          </a:prstGeom>
          <a:noFill/>
        </p:spPr>
        <p:txBody>
          <a:bodyPr wrap="square" rtlCol="0">
            <a:spAutoFit/>
          </a:bodyPr>
          <a:lstStyle/>
          <a:p>
            <a:pPr algn="ctr" fontAlgn="b"/>
            <a:r>
              <a:rPr lang="en-US" b="1" dirty="0">
                <a:solidFill>
                  <a:srgbClr val="CC66FF"/>
                </a:solidFill>
              </a:rPr>
              <a:t>0.000000954</a:t>
            </a:r>
          </a:p>
        </p:txBody>
      </p:sp>
      <p:sp>
        <p:nvSpPr>
          <p:cNvPr id="23" name="Rounded Rectangle 22"/>
          <p:cNvSpPr/>
          <p:nvPr/>
        </p:nvSpPr>
        <p:spPr>
          <a:xfrm>
            <a:off x="4648200" y="2992788"/>
            <a:ext cx="4343400" cy="720022"/>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Date Placeholder 2">
            <a:extLst>
              <a:ext uri="{FF2B5EF4-FFF2-40B4-BE49-F238E27FC236}">
                <a16:creationId xmlns:a16="http://schemas.microsoft.com/office/drawing/2014/main" id="{96454185-5A68-422A-A2EC-BC483D617B59}"/>
              </a:ext>
            </a:extLst>
          </p:cNvPr>
          <p:cNvSpPr>
            <a:spLocks noGrp="1"/>
          </p:cNvSpPr>
          <p:nvPr>
            <p:ph type="dt" sz="half" idx="10"/>
          </p:nvPr>
        </p:nvSpPr>
        <p:spPr/>
        <p:txBody>
          <a:bodyPr/>
          <a:lstStyle/>
          <a:p>
            <a:r>
              <a:rPr lang="en-US">
                <a:solidFill>
                  <a:schemeClr val="bg1"/>
                </a:solidFill>
              </a:rPr>
              <a:t>26 Aug 2022</a:t>
            </a:r>
          </a:p>
        </p:txBody>
      </p:sp>
      <p:sp>
        <p:nvSpPr>
          <p:cNvPr id="5" name="Footer Placeholder 4">
            <a:extLst>
              <a:ext uri="{FF2B5EF4-FFF2-40B4-BE49-F238E27FC236}">
                <a16:creationId xmlns:a16="http://schemas.microsoft.com/office/drawing/2014/main" id="{0B7589AE-65C1-4DCA-B84B-4CAAC800EF0C}"/>
              </a:ext>
            </a:extLst>
          </p:cNvPr>
          <p:cNvSpPr>
            <a:spLocks noGrp="1"/>
          </p:cNvSpPr>
          <p:nvPr>
            <p:ph type="ftr" sz="quarter" idx="11"/>
          </p:nvPr>
        </p:nvSpPr>
        <p:spPr/>
        <p:txBody>
          <a:bodyPr/>
          <a:lstStyle/>
          <a:p>
            <a:r>
              <a:rPr lang="en-US">
                <a:solidFill>
                  <a:schemeClr val="bg1"/>
                </a:solidFill>
              </a:rPr>
              <a:t>Analytix Thinking LLC 2022 (C)</a:t>
            </a:r>
          </a:p>
        </p:txBody>
      </p:sp>
      <p:sp>
        <p:nvSpPr>
          <p:cNvPr id="24" name="Slide Number Placeholder 23">
            <a:extLst>
              <a:ext uri="{FF2B5EF4-FFF2-40B4-BE49-F238E27FC236}">
                <a16:creationId xmlns:a16="http://schemas.microsoft.com/office/drawing/2014/main" id="{E8AFCA63-4A37-4544-B26F-BBA484A7FA5C}"/>
              </a:ext>
            </a:extLst>
          </p:cNvPr>
          <p:cNvSpPr>
            <a:spLocks noGrp="1"/>
          </p:cNvSpPr>
          <p:nvPr>
            <p:ph type="sldNum" sz="quarter" idx="12"/>
          </p:nvPr>
        </p:nvSpPr>
        <p:spPr/>
        <p:txBody>
          <a:bodyPr/>
          <a:lstStyle/>
          <a:p>
            <a:fld id="{5CCBA591-EC59-427C-BF09-70B47FC4ED92}" type="slidenum">
              <a:rPr lang="en-US" smtClean="0">
                <a:solidFill>
                  <a:schemeClr val="bg1"/>
                </a:solidFill>
              </a:rPr>
              <a:t>22</a:t>
            </a:fld>
            <a:endParaRPr lang="en-US">
              <a:solidFill>
                <a:schemeClr val="bg1"/>
              </a:solidFill>
            </a:endParaRPr>
          </a:p>
        </p:txBody>
      </p:sp>
      <p:cxnSp>
        <p:nvCxnSpPr>
          <p:cNvPr id="25" name="Straight Connector 24">
            <a:extLst>
              <a:ext uri="{FF2B5EF4-FFF2-40B4-BE49-F238E27FC236}">
                <a16:creationId xmlns:a16="http://schemas.microsoft.com/office/drawing/2014/main" id="{A834634A-1909-436D-9BD7-6D23E8780537}"/>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4DBE85C8-440D-4340-B706-6ED14789683D}"/>
              </a:ext>
            </a:extLst>
          </p:cNvPr>
          <p:cNvSpPr txBox="1">
            <a:spLocks/>
          </p:cNvSpPr>
          <p:nvPr/>
        </p:nvSpPr>
        <p:spPr>
          <a:xfrm>
            <a:off x="800100" y="142720"/>
            <a:ext cx="7543800" cy="787450"/>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sz="4800" b="1" dirty="0"/>
              <a:t>Frequentists Results</a:t>
            </a:r>
            <a:endParaRPr lang="en-US" b="1" dirty="0"/>
          </a:p>
        </p:txBody>
      </p:sp>
    </p:spTree>
    <p:extLst>
      <p:ext uri="{BB962C8B-B14F-4D97-AF65-F5344CB8AC3E}">
        <p14:creationId xmlns:p14="http://schemas.microsoft.com/office/powerpoint/2010/main" val="245602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ACEA27-7F88-482A-BB98-59AFCF1AF4A9}"/>
              </a:ext>
            </a:extLst>
          </p:cNvPr>
          <p:cNvSpPr>
            <a:spLocks noGrp="1"/>
          </p:cNvSpPr>
          <p:nvPr>
            <p:ph idx="1"/>
          </p:nvPr>
        </p:nvSpPr>
        <p:spPr/>
        <p:txBody>
          <a:bodyPr/>
          <a:lstStyle/>
          <a:p>
            <a:r>
              <a:rPr lang="en-US" dirty="0"/>
              <a:t>Pr (13 consecutive H’s with a fair coin) = </a:t>
            </a:r>
            <a:r>
              <a:rPr lang="en-US" dirty="0">
                <a:solidFill>
                  <a:srgbClr val="CC66FF"/>
                </a:solidFill>
              </a:rPr>
              <a:t>0.000122070</a:t>
            </a:r>
          </a:p>
          <a:p>
            <a:r>
              <a:rPr lang="en-US" dirty="0"/>
              <a:t>					   </a:t>
            </a:r>
            <a:r>
              <a:rPr lang="en-US" dirty="0">
                <a:latin typeface="Cambria Math" panose="02040503050406030204" pitchFamily="18" charset="0"/>
                <a:ea typeface="Cambria Math" panose="02040503050406030204" pitchFamily="18" charset="0"/>
              </a:rPr>
              <a:t>≅</a:t>
            </a:r>
            <a:r>
              <a:rPr lang="en-US" dirty="0"/>
              <a:t> 1.2/10,000</a:t>
            </a:r>
          </a:p>
          <a:p>
            <a:endParaRPr lang="en-US" dirty="0"/>
          </a:p>
          <a:p>
            <a:endParaRPr lang="en-US" dirty="0"/>
          </a:p>
          <a:p>
            <a:r>
              <a:rPr lang="en-US" b="1" dirty="0">
                <a:solidFill>
                  <a:srgbClr val="FF0000"/>
                </a:solidFill>
              </a:rPr>
              <a:t>Pr (Pull the 1 biased coin from the bag) = 1/10,000</a:t>
            </a:r>
          </a:p>
          <a:p>
            <a:endParaRPr lang="en-US" dirty="0"/>
          </a:p>
          <a:p>
            <a:endParaRPr lang="en-US" dirty="0"/>
          </a:p>
          <a:p>
            <a:r>
              <a:rPr lang="en-US" dirty="0"/>
              <a:t>Pr (14 consecutive H’s with a fair coin) = </a:t>
            </a:r>
            <a:r>
              <a:rPr lang="en-US" dirty="0">
                <a:solidFill>
                  <a:srgbClr val="CC66FF"/>
                </a:solidFill>
              </a:rPr>
              <a:t>0.000061035</a:t>
            </a:r>
          </a:p>
          <a:p>
            <a:r>
              <a:rPr lang="en-US" dirty="0"/>
              <a:t>					   </a:t>
            </a:r>
            <a:r>
              <a:rPr lang="en-US" dirty="0">
                <a:latin typeface="Cambria Math" panose="02040503050406030204" pitchFamily="18" charset="0"/>
                <a:ea typeface="Cambria Math" panose="02040503050406030204" pitchFamily="18" charset="0"/>
              </a:rPr>
              <a:t>≅</a:t>
            </a:r>
            <a:r>
              <a:rPr lang="en-US" dirty="0"/>
              <a:t> 0.6/10,000</a:t>
            </a:r>
          </a:p>
        </p:txBody>
      </p:sp>
      <p:sp>
        <p:nvSpPr>
          <p:cNvPr id="3" name="Date Placeholder 2">
            <a:extLst>
              <a:ext uri="{FF2B5EF4-FFF2-40B4-BE49-F238E27FC236}">
                <a16:creationId xmlns:a16="http://schemas.microsoft.com/office/drawing/2014/main" id="{3BF26DAB-93E7-4E08-8356-8471A4764C23}"/>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F3E1B094-64BE-45ED-BE6B-6F9AE41038B0}"/>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FA770647-5DFD-4A1D-A37E-869E476E14E6}"/>
              </a:ext>
            </a:extLst>
          </p:cNvPr>
          <p:cNvSpPr>
            <a:spLocks noGrp="1"/>
          </p:cNvSpPr>
          <p:nvPr>
            <p:ph type="sldNum" sz="quarter" idx="12"/>
          </p:nvPr>
        </p:nvSpPr>
        <p:spPr/>
        <p:txBody>
          <a:bodyPr/>
          <a:lstStyle/>
          <a:p>
            <a:fld id="{1D66AC45-D9FE-4248-B91F-844B82F7A042}" type="slidenum">
              <a:rPr lang="en-US" smtClean="0"/>
              <a:pPr/>
              <a:t>23</a:t>
            </a:fld>
            <a:endParaRPr lang="en-US" dirty="0"/>
          </a:p>
        </p:txBody>
      </p:sp>
      <p:sp>
        <p:nvSpPr>
          <p:cNvPr id="7" name="Title 1">
            <a:extLst>
              <a:ext uri="{FF2B5EF4-FFF2-40B4-BE49-F238E27FC236}">
                <a16:creationId xmlns:a16="http://schemas.microsoft.com/office/drawing/2014/main" id="{E00F003F-4F83-4924-A8B8-BAD86FA5C241}"/>
              </a:ext>
            </a:extLst>
          </p:cNvPr>
          <p:cNvSpPr txBox="1">
            <a:spLocks/>
          </p:cNvSpPr>
          <p:nvPr/>
        </p:nvSpPr>
        <p:spPr>
          <a:xfrm>
            <a:off x="800100" y="142720"/>
            <a:ext cx="7543800" cy="787450"/>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sz="4800" b="1" dirty="0"/>
              <a:t>Frequentists Results</a:t>
            </a:r>
            <a:endParaRPr lang="en-US" b="1" dirty="0"/>
          </a:p>
        </p:txBody>
      </p:sp>
      <p:sp>
        <p:nvSpPr>
          <p:cNvPr id="8" name="Arrow: Down 7">
            <a:extLst>
              <a:ext uri="{FF2B5EF4-FFF2-40B4-BE49-F238E27FC236}">
                <a16:creationId xmlns:a16="http://schemas.microsoft.com/office/drawing/2014/main" id="{302D3534-3D14-4F50-9C58-339CB4A9C75C}"/>
              </a:ext>
            </a:extLst>
          </p:cNvPr>
          <p:cNvSpPr/>
          <p:nvPr/>
        </p:nvSpPr>
        <p:spPr>
          <a:xfrm>
            <a:off x="6271399" y="3870805"/>
            <a:ext cx="396815" cy="7874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727DB222-C21F-45A2-988E-71687E2150D9}"/>
              </a:ext>
            </a:extLst>
          </p:cNvPr>
          <p:cNvSpPr/>
          <p:nvPr/>
        </p:nvSpPr>
        <p:spPr>
          <a:xfrm rot="10800000">
            <a:off x="6271398" y="2279025"/>
            <a:ext cx="396815" cy="78745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5460F97-48F3-4520-9914-63202C5050A1}"/>
              </a:ext>
            </a:extLst>
          </p:cNvPr>
          <p:cNvSpPr txBox="1"/>
          <p:nvPr/>
        </p:nvSpPr>
        <p:spPr>
          <a:xfrm>
            <a:off x="4521106" y="2315564"/>
            <a:ext cx="1561381" cy="400110"/>
          </a:xfrm>
          <a:prstGeom prst="rect">
            <a:avLst/>
          </a:prstGeom>
          <a:noFill/>
        </p:spPr>
        <p:txBody>
          <a:bodyPr wrap="square" rtlCol="0">
            <a:spAutoFit/>
          </a:bodyPr>
          <a:lstStyle/>
          <a:p>
            <a:pPr algn="ctr"/>
            <a:r>
              <a:rPr lang="en-US" sz="2000" b="1" dirty="0">
                <a:solidFill>
                  <a:srgbClr val="00B050"/>
                </a:solidFill>
              </a:rPr>
              <a:t>More Likely</a:t>
            </a:r>
          </a:p>
        </p:txBody>
      </p:sp>
      <p:sp>
        <p:nvSpPr>
          <p:cNvPr id="12" name="TextBox 11">
            <a:extLst>
              <a:ext uri="{FF2B5EF4-FFF2-40B4-BE49-F238E27FC236}">
                <a16:creationId xmlns:a16="http://schemas.microsoft.com/office/drawing/2014/main" id="{DD590DEF-DC85-4FDB-8D38-F123C4D4CD94}"/>
              </a:ext>
            </a:extLst>
          </p:cNvPr>
          <p:cNvSpPr txBox="1"/>
          <p:nvPr/>
        </p:nvSpPr>
        <p:spPr>
          <a:xfrm>
            <a:off x="4521105" y="4235130"/>
            <a:ext cx="1561381" cy="400110"/>
          </a:xfrm>
          <a:prstGeom prst="rect">
            <a:avLst/>
          </a:prstGeom>
          <a:noFill/>
        </p:spPr>
        <p:txBody>
          <a:bodyPr wrap="square" rtlCol="0">
            <a:spAutoFit/>
          </a:bodyPr>
          <a:lstStyle/>
          <a:p>
            <a:pPr algn="ctr"/>
            <a:r>
              <a:rPr lang="en-US" sz="2000" b="1" dirty="0"/>
              <a:t>Less Likely</a:t>
            </a:r>
          </a:p>
        </p:txBody>
      </p:sp>
      <p:sp>
        <p:nvSpPr>
          <p:cNvPr id="13" name="Rectangle 12">
            <a:extLst>
              <a:ext uri="{FF2B5EF4-FFF2-40B4-BE49-F238E27FC236}">
                <a16:creationId xmlns:a16="http://schemas.microsoft.com/office/drawing/2014/main" id="{E413A3E6-C4D1-E92C-DC57-5767C841DD58}"/>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471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75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75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animEffect transition="in" filter="fade">
                                      <p:cBhvr>
                                        <p:cTn id="19" dur="1000"/>
                                        <p:tgtEl>
                                          <p:spTgt spid="2">
                                            <p:txEl>
                                              <p:pRg st="7" end="7"/>
                                            </p:txEl>
                                          </p:spTgt>
                                        </p:tgtEl>
                                      </p:cBhvr>
                                    </p:animEffect>
                                    <p:anim calcmode="lin" valueType="num">
                                      <p:cBhvr>
                                        <p:cTn id="2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7" end="7"/>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1000"/>
                                        <p:tgtEl>
                                          <p:spTgt spid="2">
                                            <p:txEl>
                                              <p:pRg st="8" end="8"/>
                                            </p:txEl>
                                          </p:spTgt>
                                        </p:tgtEl>
                                      </p:cBhvr>
                                    </p:animEffect>
                                    <p:anim calcmode="lin" valueType="num">
                                      <p:cBhvr>
                                        <p:cTn id="25"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p:cTn id="31"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2">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par>
                          <p:cTn id="42" fill="hold">
                            <p:stCondLst>
                              <p:cond delay="500"/>
                            </p:stCondLst>
                            <p:childTnLst>
                              <p:par>
                                <p:cTn id="43" presetID="22" presetClass="entr" presetSubtype="1" fill="hold" grpId="0" nodeType="afterEffect">
                                  <p:stCondLst>
                                    <p:cond delay="2000"/>
                                  </p:stCondLst>
                                  <p:childTnLst>
                                    <p:set>
                                      <p:cBhvr>
                                        <p:cTn id="44" dur="1" fill="hold">
                                          <p:stCondLst>
                                            <p:cond delay="0"/>
                                          </p:stCondLst>
                                        </p:cTn>
                                        <p:tgtEl>
                                          <p:spTgt spid="8"/>
                                        </p:tgtEl>
                                        <p:attrNameLst>
                                          <p:attrName>style.visibility</p:attrName>
                                        </p:attrNameLst>
                                      </p:cBhvr>
                                      <p:to>
                                        <p:strVal val="visible"/>
                                      </p:to>
                                    </p:set>
                                    <p:animEffect transition="in" filter="wipe(up)">
                                      <p:cBhvr>
                                        <p:cTn id="45" dur="500"/>
                                        <p:tgtEl>
                                          <p:spTgt spid="8"/>
                                        </p:tgtEl>
                                      </p:cBhvr>
                                    </p:animEffect>
                                  </p:childTnLst>
                                </p:cTn>
                              </p:par>
                              <p:par>
                                <p:cTn id="46" presetID="22" presetClass="entr" presetSubtype="1" fill="hold" grpId="0" nodeType="withEffect">
                                  <p:stCondLst>
                                    <p:cond delay="2000"/>
                                  </p:stCondLst>
                                  <p:childTnLst>
                                    <p:set>
                                      <p:cBhvr>
                                        <p:cTn id="47" dur="1" fill="hold">
                                          <p:stCondLst>
                                            <p:cond delay="0"/>
                                          </p:stCondLst>
                                        </p:cTn>
                                        <p:tgtEl>
                                          <p:spTgt spid="12"/>
                                        </p:tgtEl>
                                        <p:attrNameLst>
                                          <p:attrName>style.visibility</p:attrName>
                                        </p:attrNameLst>
                                      </p:cBhvr>
                                      <p:to>
                                        <p:strVal val="visible"/>
                                      </p:to>
                                    </p:set>
                                    <p:animEffect transition="in" filter="wipe(up)">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D16882-9EAB-4996-96F7-0A6BFA18EC47}"/>
              </a:ext>
            </a:extLst>
          </p:cNvPr>
          <p:cNvSpPr>
            <a:spLocks noGrp="1"/>
          </p:cNvSpPr>
          <p:nvPr>
            <p:ph idx="1"/>
          </p:nvPr>
        </p:nvSpPr>
        <p:spPr/>
        <p:txBody>
          <a:bodyPr>
            <a:normAutofit/>
          </a:bodyPr>
          <a:lstStyle/>
          <a:p>
            <a:r>
              <a:rPr lang="en-US" sz="2800" dirty="0"/>
              <a:t>P-value is </a:t>
            </a:r>
            <a:r>
              <a:rPr lang="en-US" sz="2800" b="1" dirty="0">
                <a:solidFill>
                  <a:srgbClr val="FF0000"/>
                </a:solidFill>
              </a:rPr>
              <a:t>conditional</a:t>
            </a:r>
            <a:r>
              <a:rPr lang="en-US" sz="2800" dirty="0"/>
              <a:t> on H</a:t>
            </a:r>
            <a:r>
              <a:rPr lang="en-US" sz="2800" baseline="-25000" dirty="0"/>
              <a:t>0</a:t>
            </a:r>
            <a:r>
              <a:rPr lang="en-US" sz="2800" dirty="0"/>
              <a:t> being true.</a:t>
            </a:r>
          </a:p>
          <a:p>
            <a:pPr algn="ctr"/>
            <a:r>
              <a:rPr lang="en-US" sz="2800" b="1" dirty="0">
                <a:solidFill>
                  <a:srgbClr val="CC66FF"/>
                </a:solidFill>
              </a:rPr>
              <a:t>P-value = Pr(reject H</a:t>
            </a:r>
            <a:r>
              <a:rPr lang="en-US" sz="2800" b="1" baseline="-25000" dirty="0">
                <a:solidFill>
                  <a:srgbClr val="CC66FF"/>
                </a:solidFill>
              </a:rPr>
              <a:t>0</a:t>
            </a:r>
            <a:r>
              <a:rPr lang="en-US" sz="2800" b="1" dirty="0">
                <a:solidFill>
                  <a:srgbClr val="CC66FF"/>
                </a:solidFill>
              </a:rPr>
              <a:t> | H</a:t>
            </a:r>
            <a:r>
              <a:rPr lang="en-US" sz="2800" b="1" baseline="-25000" dirty="0">
                <a:solidFill>
                  <a:srgbClr val="CC66FF"/>
                </a:solidFill>
              </a:rPr>
              <a:t>0</a:t>
            </a:r>
            <a:r>
              <a:rPr lang="en-US" sz="2800" b="1" dirty="0">
                <a:solidFill>
                  <a:srgbClr val="CC66FF"/>
                </a:solidFill>
              </a:rPr>
              <a:t> is true)</a:t>
            </a:r>
          </a:p>
          <a:p>
            <a:endParaRPr lang="en-US" sz="1400" dirty="0">
              <a:solidFill>
                <a:srgbClr val="CC66FF"/>
              </a:solidFill>
            </a:endParaRPr>
          </a:p>
          <a:p>
            <a:r>
              <a:rPr lang="en-US" sz="2800" u="sng" dirty="0"/>
              <a:t>Recall the Lottery Example</a:t>
            </a:r>
          </a:p>
          <a:p>
            <a:pPr marL="365760" lvl="1" indent="0">
              <a:buNone/>
            </a:pPr>
            <a:r>
              <a:rPr lang="en-US" sz="2800" dirty="0"/>
              <a:t>Pr (</a:t>
            </a:r>
            <a:r>
              <a:rPr lang="en-US" sz="2800" b="1" dirty="0">
                <a:solidFill>
                  <a:schemeClr val="accent1"/>
                </a:solidFill>
              </a:rPr>
              <a:t>you receive a share</a:t>
            </a:r>
            <a:r>
              <a:rPr lang="en-US" sz="2800" dirty="0"/>
              <a:t>) </a:t>
            </a:r>
          </a:p>
          <a:p>
            <a:pPr lvl="1">
              <a:buNone/>
            </a:pPr>
            <a:r>
              <a:rPr lang="en-US" sz="2800" dirty="0"/>
              <a:t>	</a:t>
            </a:r>
            <a:r>
              <a:rPr lang="en-US" sz="2800" b="1" dirty="0"/>
              <a:t>=</a:t>
            </a:r>
            <a:r>
              <a:rPr lang="en-US" sz="2800" dirty="0"/>
              <a:t> Pr (</a:t>
            </a:r>
            <a:r>
              <a:rPr lang="en-US" sz="2800" b="1" dirty="0">
                <a:solidFill>
                  <a:srgbClr val="00B050"/>
                </a:solidFill>
              </a:rPr>
              <a:t>I choose to share </a:t>
            </a:r>
            <a:r>
              <a:rPr lang="en-US" sz="2800" b="1" dirty="0">
                <a:solidFill>
                  <a:srgbClr val="FF0000"/>
                </a:solidFill>
              </a:rPr>
              <a:t>IF</a:t>
            </a:r>
            <a:r>
              <a:rPr lang="en-US" sz="2800" dirty="0"/>
              <a:t> I win) * Pr (</a:t>
            </a:r>
            <a:r>
              <a:rPr lang="en-US" sz="2800" b="1" dirty="0">
                <a:solidFill>
                  <a:schemeClr val="accent1"/>
                </a:solidFill>
              </a:rPr>
              <a:t>I win</a:t>
            </a:r>
            <a:r>
              <a:rPr lang="en-US" sz="2800" dirty="0"/>
              <a:t>) </a:t>
            </a:r>
          </a:p>
          <a:p>
            <a:endParaRPr lang="en-US" sz="2800" dirty="0"/>
          </a:p>
          <a:p>
            <a:r>
              <a:rPr lang="en-US" sz="2800" dirty="0"/>
              <a:t>What’s Pr(H</a:t>
            </a:r>
            <a:r>
              <a:rPr lang="en-US" sz="2800" baseline="-25000" dirty="0"/>
              <a:t>0</a:t>
            </a:r>
            <a:r>
              <a:rPr lang="en-US" sz="2800" dirty="0"/>
              <a:t> is true)?</a:t>
            </a:r>
          </a:p>
        </p:txBody>
      </p:sp>
      <p:sp>
        <p:nvSpPr>
          <p:cNvPr id="3" name="Date Placeholder 2">
            <a:extLst>
              <a:ext uri="{FF2B5EF4-FFF2-40B4-BE49-F238E27FC236}">
                <a16:creationId xmlns:a16="http://schemas.microsoft.com/office/drawing/2014/main" id="{AF71D5E0-C472-4099-B599-43CDF7AFC6BE}"/>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AA8E1ED6-0224-40DB-95CE-3CCB5216BF78}"/>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16AC0190-448B-451F-B87B-B673323CC022}"/>
              </a:ext>
            </a:extLst>
          </p:cNvPr>
          <p:cNvSpPr>
            <a:spLocks noGrp="1"/>
          </p:cNvSpPr>
          <p:nvPr>
            <p:ph type="sldNum" sz="quarter" idx="12"/>
          </p:nvPr>
        </p:nvSpPr>
        <p:spPr/>
        <p:txBody>
          <a:bodyPr/>
          <a:lstStyle/>
          <a:p>
            <a:fld id="{1D66AC45-D9FE-4248-B91F-844B82F7A042}" type="slidenum">
              <a:rPr lang="en-US" smtClean="0"/>
              <a:pPr/>
              <a:t>24</a:t>
            </a:fld>
            <a:endParaRPr lang="en-US" dirty="0"/>
          </a:p>
        </p:txBody>
      </p:sp>
      <p:sp>
        <p:nvSpPr>
          <p:cNvPr id="7" name="Title 1">
            <a:extLst>
              <a:ext uri="{FF2B5EF4-FFF2-40B4-BE49-F238E27FC236}">
                <a16:creationId xmlns:a16="http://schemas.microsoft.com/office/drawing/2014/main" id="{225C73BD-4E87-4B38-B761-72A95E3DE576}"/>
              </a:ext>
            </a:extLst>
          </p:cNvPr>
          <p:cNvSpPr txBox="1">
            <a:spLocks/>
          </p:cNvSpPr>
          <p:nvPr/>
        </p:nvSpPr>
        <p:spPr>
          <a:xfrm>
            <a:off x="800100" y="142720"/>
            <a:ext cx="7543800" cy="787450"/>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sz="4800" b="1" dirty="0"/>
              <a:t>Frequentists Results</a:t>
            </a:r>
            <a:endParaRPr lang="en-US" b="1" dirty="0"/>
          </a:p>
        </p:txBody>
      </p:sp>
      <p:sp>
        <p:nvSpPr>
          <p:cNvPr id="8" name="Arrow: Curved Down 7">
            <a:extLst>
              <a:ext uri="{FF2B5EF4-FFF2-40B4-BE49-F238E27FC236}">
                <a16:creationId xmlns:a16="http://schemas.microsoft.com/office/drawing/2014/main" id="{C28A4F34-BE43-4A2A-8D9F-7337DE90A231}"/>
              </a:ext>
            </a:extLst>
          </p:cNvPr>
          <p:cNvSpPr/>
          <p:nvPr/>
        </p:nvSpPr>
        <p:spPr>
          <a:xfrm>
            <a:off x="5469147" y="3142354"/>
            <a:ext cx="1716657" cy="560717"/>
          </a:xfrm>
          <a:prstGeom prst="curvedDownArrow">
            <a:avLst/>
          </a:prstGeom>
          <a:gradFill flip="none" rotWithShape="1">
            <a:gsLst>
              <a:gs pos="0">
                <a:schemeClr val="tx1"/>
              </a:gs>
              <a:gs pos="100000">
                <a:schemeClr val="accent1"/>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DA3A9481-0A47-4879-8BEA-0D49F9252885}"/>
              </a:ext>
            </a:extLst>
          </p:cNvPr>
          <p:cNvSpPr txBox="1"/>
          <p:nvPr/>
        </p:nvSpPr>
        <p:spPr>
          <a:xfrm>
            <a:off x="4166559" y="4808046"/>
            <a:ext cx="2295489" cy="523220"/>
          </a:xfrm>
          <a:prstGeom prst="rect">
            <a:avLst/>
          </a:prstGeom>
          <a:noFill/>
        </p:spPr>
        <p:txBody>
          <a:bodyPr wrap="square" rtlCol="0">
            <a:spAutoFit/>
          </a:bodyPr>
          <a:lstStyle/>
          <a:p>
            <a:pPr algn="ctr"/>
            <a:r>
              <a:rPr lang="en-US" sz="2800" dirty="0"/>
              <a:t>9,999/10,000</a:t>
            </a:r>
          </a:p>
        </p:txBody>
      </p:sp>
      <p:sp>
        <p:nvSpPr>
          <p:cNvPr id="6" name="TextBox 5">
            <a:extLst>
              <a:ext uri="{FF2B5EF4-FFF2-40B4-BE49-F238E27FC236}">
                <a16:creationId xmlns:a16="http://schemas.microsoft.com/office/drawing/2014/main" id="{54A04B17-5E33-F9BA-9161-CF6C87F0BA18}"/>
              </a:ext>
            </a:extLst>
          </p:cNvPr>
          <p:cNvSpPr txBox="1"/>
          <p:nvPr/>
        </p:nvSpPr>
        <p:spPr>
          <a:xfrm>
            <a:off x="2732103" y="5593884"/>
            <a:ext cx="3679794" cy="584775"/>
          </a:xfrm>
          <a:prstGeom prst="rect">
            <a:avLst/>
          </a:prstGeom>
          <a:solidFill>
            <a:srgbClr val="FFFF99"/>
          </a:solidFill>
          <a:ln w="28575">
            <a:solidFill>
              <a:schemeClr val="tx1"/>
            </a:solidFill>
          </a:ln>
        </p:spPr>
        <p:txBody>
          <a:bodyPr wrap="square" rtlCol="0">
            <a:spAutoFit/>
          </a:bodyPr>
          <a:lstStyle/>
          <a:p>
            <a:pPr algn="ctr"/>
            <a:r>
              <a:rPr lang="en-US" sz="3200" dirty="0"/>
              <a:t>More on this later !!</a:t>
            </a:r>
          </a:p>
        </p:txBody>
      </p:sp>
      <p:sp>
        <p:nvSpPr>
          <p:cNvPr id="10" name="Rectangle 9">
            <a:extLst>
              <a:ext uri="{FF2B5EF4-FFF2-40B4-BE49-F238E27FC236}">
                <a16:creationId xmlns:a16="http://schemas.microsoft.com/office/drawing/2014/main" id="{05A01321-CBFD-7914-A535-F883404337C0}"/>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57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par>
                          <p:cTn id="13" fill="hold">
                            <p:stCondLst>
                              <p:cond delay="0"/>
                            </p:stCondLst>
                            <p:childTnLst>
                              <p:par>
                                <p:cTn id="14" presetID="22" presetClass="entr" presetSubtype="8" fill="hold" grpId="0" nodeType="after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1000"/>
                                        <p:tgtEl>
                                          <p:spTgt spid="2">
                                            <p:txEl>
                                              <p:pRg st="7" end="7"/>
                                            </p:txEl>
                                          </p:spTgt>
                                        </p:tgtEl>
                                      </p:cBhvr>
                                    </p:animEffect>
                                    <p:anim calcmode="lin" valueType="num">
                                      <p:cBhvr>
                                        <p:cTn id="22"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a:xfrm>
                <a:off x="457200" y="1306900"/>
                <a:ext cx="8229600" cy="5029200"/>
              </a:xfrm>
            </p:spPr>
            <p:txBody>
              <a:bodyPr>
                <a:normAutofit/>
              </a:bodyPr>
              <a:lstStyle/>
              <a:p>
                <a:pPr marL="514350" indent="-514350">
                  <a:buClr>
                    <a:srgbClr val="FF0000"/>
                  </a:buClr>
                  <a:buFont typeface="+mj-lt"/>
                  <a:buAutoNum type="arabicPeriod" startAt="2"/>
                </a:pPr>
                <a:r>
                  <a:rPr lang="en-US" sz="3200" b="1" dirty="0"/>
                  <a:t>Pr (</a:t>
                </a:r>
                <a:r>
                  <a:rPr lang="en-US" sz="3200" b="1" dirty="0">
                    <a:solidFill>
                      <a:srgbClr val="00B0F0"/>
                    </a:solidFill>
                  </a:rPr>
                  <a:t>coin is biased </a:t>
                </a:r>
                <a:r>
                  <a:rPr lang="en-US" sz="3200" b="1" dirty="0"/>
                  <a:t>| </a:t>
                </a:r>
                <a:r>
                  <a:rPr lang="en-US" sz="3200" b="1" dirty="0">
                    <a:solidFill>
                      <a:srgbClr val="FF0000"/>
                    </a:solidFill>
                  </a:rPr>
                  <a:t>observed data</a:t>
                </a:r>
                <a:r>
                  <a:rPr lang="en-US" sz="3200" b="1" dirty="0"/>
                  <a:t>)</a:t>
                </a:r>
              </a:p>
              <a:p>
                <a:pPr marL="0" indent="0">
                  <a:buNone/>
                </a:pPr>
                <a:endParaRPr lang="en-US" sz="1050" b="1" dirty="0"/>
              </a:p>
              <a:p>
                <a:pPr marL="0" indent="0">
                  <a:buNone/>
                </a:pPr>
                <a:r>
                  <a:rPr lang="en-US" sz="2400" dirty="0"/>
                  <a:t>If we have </a:t>
                </a:r>
                <a14:m>
                  <m:oMath xmlns:m="http://schemas.openxmlformats.org/officeDocument/2006/math">
                    <m:r>
                      <a:rPr lang="en-US" sz="2400" i="1" smtClean="0">
                        <a:solidFill>
                          <a:schemeClr val="tx1"/>
                        </a:solidFill>
                        <a:latin typeface="Cambria Math"/>
                      </a:rPr>
                      <m:t>𝑃</m:t>
                    </m:r>
                    <m:d>
                      <m:dPr>
                        <m:ctrlPr>
                          <a:rPr lang="en-US" sz="2400" i="1">
                            <a:latin typeface="Cambria Math" panose="02040503050406030204" pitchFamily="18" charset="0"/>
                          </a:rPr>
                        </m:ctrlPr>
                      </m:dPr>
                      <m:e>
                        <m:r>
                          <a:rPr lang="en-US" sz="2400" i="1" smtClean="0">
                            <a:solidFill>
                              <a:srgbClr val="FF0000"/>
                            </a:solidFill>
                            <a:latin typeface="Cambria Math"/>
                          </a:rPr>
                          <m:t>𝐴</m:t>
                        </m:r>
                      </m:e>
                      <m:e>
                        <m:r>
                          <a:rPr lang="en-US" sz="2400" i="1" smtClean="0">
                            <a:solidFill>
                              <a:srgbClr val="00B0F0"/>
                            </a:solidFill>
                            <a:latin typeface="Cambria Math"/>
                          </a:rPr>
                          <m:t>𝐵</m:t>
                        </m:r>
                      </m:e>
                    </m:d>
                  </m:oMath>
                </a14:m>
                <a:r>
                  <a:rPr lang="en-US" sz="2400" dirty="0"/>
                  <a:t>,</a:t>
                </a:r>
              </a:p>
              <a:p>
                <a:pPr marL="0" indent="0">
                  <a:buNone/>
                </a:pPr>
                <a:r>
                  <a:rPr lang="en-US" sz="2400" dirty="0"/>
                  <a:t>we want to obtain the conditional probability </a:t>
                </a:r>
                <a14:m>
                  <m:oMath xmlns:m="http://schemas.openxmlformats.org/officeDocument/2006/math">
                    <m:r>
                      <a:rPr lang="en-US" sz="2400" i="1">
                        <a:latin typeface="Cambria Math"/>
                      </a:rPr>
                      <m:t>𝑃</m:t>
                    </m:r>
                    <m:d>
                      <m:dPr>
                        <m:ctrlPr>
                          <a:rPr lang="en-US" sz="2400" i="1">
                            <a:latin typeface="Cambria Math" panose="02040503050406030204" pitchFamily="18" charset="0"/>
                          </a:rPr>
                        </m:ctrlPr>
                      </m:dPr>
                      <m:e>
                        <m:r>
                          <a:rPr lang="en-US" sz="2400" b="0" i="1" smtClean="0">
                            <a:solidFill>
                              <a:srgbClr val="00B0F0"/>
                            </a:solidFill>
                            <a:latin typeface="Cambria Math"/>
                          </a:rPr>
                          <m:t>𝐵</m:t>
                        </m:r>
                      </m:e>
                      <m:e>
                        <m:r>
                          <a:rPr lang="en-US" sz="2400" b="0" i="1" smtClean="0">
                            <a:solidFill>
                              <a:srgbClr val="FF0000"/>
                            </a:solidFill>
                            <a:latin typeface="Cambria Math"/>
                          </a:rPr>
                          <m:t>𝐴</m:t>
                        </m:r>
                      </m:e>
                    </m:d>
                  </m:oMath>
                </a14:m>
                <a:endParaRPr lang="en-US" sz="2400" dirty="0"/>
              </a:p>
              <a:p>
                <a:pPr marL="0" indent="0">
                  <a:buNone/>
                </a:pPr>
                <a:endParaRPr lang="en-US" sz="2400" b="1" dirty="0">
                  <a:solidFill>
                    <a:schemeClr val="tx2"/>
                  </a:solidFill>
                </a:endParaRPr>
              </a:p>
              <a:p>
                <a:pPr marL="0" indent="0">
                  <a:buNone/>
                </a:pPr>
                <a:r>
                  <a:rPr lang="en-US" sz="2400" b="1" dirty="0">
                    <a:solidFill>
                      <a:schemeClr val="tx1"/>
                    </a:solidFill>
                  </a:rPr>
                  <a:t>Bayes Theorem (1763)*</a:t>
                </a:r>
                <a:endParaRPr lang="en-US" sz="1800" b="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a:rPr>
                        <m:t>𝑃</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e>
                        <m:e>
                          <m:r>
                            <a:rPr lang="en-US" sz="1600" b="0" i="1" smtClean="0">
                              <a:solidFill>
                                <a:schemeClr val="tx1"/>
                              </a:solidFill>
                              <a:latin typeface="Cambria Math" panose="02040503050406030204" pitchFamily="18" charset="0"/>
                            </a:rPr>
                            <m:t>𝐴</m:t>
                          </m:r>
                        </m:e>
                      </m:d>
                      <m:r>
                        <a:rPr lang="en-US" sz="1600" i="1">
                          <a:solidFill>
                            <a:schemeClr val="tx1"/>
                          </a:solidFill>
                          <a:latin typeface="Cambria Math"/>
                        </a:rPr>
                        <m:t>=</m:t>
                      </m:r>
                      <m:f>
                        <m:fPr>
                          <m:ctrlPr>
                            <a:rPr lang="en-US" sz="1600" i="1">
                              <a:solidFill>
                                <a:schemeClr val="tx1"/>
                              </a:solidFill>
                              <a:latin typeface="Cambria Math" panose="02040503050406030204" pitchFamily="18" charset="0"/>
                            </a:rPr>
                          </m:ctrlPr>
                        </m:fPr>
                        <m:num>
                          <m:r>
                            <a:rPr lang="en-US" sz="1600" i="1">
                              <a:solidFill>
                                <a:schemeClr val="tx1"/>
                              </a:solidFill>
                              <a:latin typeface="Cambria Math"/>
                            </a:rPr>
                            <m:t>𝑃</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𝐴</m:t>
                              </m:r>
                            </m:e>
                            <m:e>
                              <m:r>
                                <a:rPr lang="en-US" sz="1600" b="0" i="1" smtClean="0">
                                  <a:solidFill>
                                    <a:schemeClr val="tx1"/>
                                  </a:solidFill>
                                  <a:latin typeface="Cambria Math" panose="02040503050406030204" pitchFamily="18" charset="0"/>
                                </a:rPr>
                                <m:t>𝐵</m:t>
                              </m:r>
                            </m:e>
                          </m:d>
                          <m:r>
                            <a:rPr lang="en-US" sz="1600" i="1">
                              <a:solidFill>
                                <a:schemeClr val="tx1"/>
                              </a:solidFill>
                              <a:latin typeface="Cambria Math"/>
                            </a:rPr>
                            <m:t>𝑃</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e>
                          </m:d>
                        </m:num>
                        <m:den>
                          <m:r>
                            <a:rPr lang="en-US" sz="1600" i="1">
                              <a:solidFill>
                                <a:schemeClr val="tx1"/>
                              </a:solidFill>
                              <a:latin typeface="Cambria Math"/>
                            </a:rPr>
                            <m:t>𝑃</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𝐴</m:t>
                              </m:r>
                            </m:e>
                          </m:d>
                        </m:den>
                      </m:f>
                    </m:oMath>
                  </m:oMathPara>
                </a14:m>
                <a:endParaRPr lang="en-US" sz="1600" dirty="0">
                  <a:solidFill>
                    <a:schemeClr val="tx1"/>
                  </a:solidFill>
                </a:endParaRPr>
              </a:p>
              <a:p>
                <a:pPr marL="0" indent="0">
                  <a:buNone/>
                </a:pPr>
                <a:endParaRPr lang="en-US"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sz="1600" i="1">
                          <a:solidFill>
                            <a:schemeClr val="tx1"/>
                          </a:solidFill>
                          <a:latin typeface="Cambria Math"/>
                        </a:rPr>
                        <m:t>𝑃</m:t>
                      </m:r>
                      <m:d>
                        <m:dPr>
                          <m:ctrlPr>
                            <a:rPr lang="en-US" sz="160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e>
                        <m:e>
                          <m:r>
                            <a:rPr lang="en-US" sz="1600" b="0" i="1" smtClean="0">
                              <a:solidFill>
                                <a:schemeClr val="tx1"/>
                              </a:solidFill>
                              <a:latin typeface="Cambria Math" panose="02040503050406030204" pitchFamily="18" charset="0"/>
                            </a:rPr>
                            <m:t>𝐴</m:t>
                          </m:r>
                        </m:e>
                      </m:d>
                      <m:r>
                        <a:rPr lang="en-US" sz="1600" i="1" smtClean="0">
                          <a:solidFill>
                            <a:schemeClr val="tx1"/>
                          </a:solidFill>
                          <a:latin typeface="Cambria Math"/>
                        </a:rPr>
                        <m:t>=</m:t>
                      </m:r>
                      <m:f>
                        <m:fPr>
                          <m:ctrlPr>
                            <a:rPr lang="en-US" sz="1600" i="1" smtClean="0">
                              <a:solidFill>
                                <a:schemeClr val="tx1"/>
                              </a:solidFill>
                              <a:latin typeface="Cambria Math" panose="02040503050406030204" pitchFamily="18" charset="0"/>
                            </a:rPr>
                          </m:ctrlPr>
                        </m:fPr>
                        <m:num>
                          <m:r>
                            <a:rPr lang="en-US" sz="1600" i="1">
                              <a:solidFill>
                                <a:schemeClr val="tx1"/>
                              </a:solidFill>
                              <a:latin typeface="Cambria Math"/>
                            </a:rPr>
                            <m:t>𝑃</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𝐴</m:t>
                              </m:r>
                            </m:e>
                            <m:e>
                              <m:r>
                                <a:rPr lang="en-US" sz="1600" b="0" i="1" smtClean="0">
                                  <a:solidFill>
                                    <a:schemeClr val="tx1"/>
                                  </a:solidFill>
                                  <a:latin typeface="Cambria Math" panose="02040503050406030204" pitchFamily="18" charset="0"/>
                                </a:rPr>
                                <m:t>𝐵</m:t>
                              </m:r>
                            </m:e>
                          </m:d>
                          <m:r>
                            <a:rPr lang="en-US" sz="1600" i="1">
                              <a:solidFill>
                                <a:schemeClr val="tx1"/>
                              </a:solidFill>
                              <a:latin typeface="Cambria Math"/>
                            </a:rPr>
                            <m:t>𝑃</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e>
                          </m:d>
                        </m:num>
                        <m:den>
                          <m:r>
                            <a:rPr lang="en-US" sz="1600" i="1">
                              <a:solidFill>
                                <a:schemeClr val="tx1"/>
                              </a:solidFill>
                              <a:latin typeface="Cambria Math"/>
                            </a:rPr>
                            <m:t>𝑃</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𝐴</m:t>
                              </m:r>
                              <m:r>
                                <a:rPr lang="en-US" sz="1600" i="1">
                                  <a:solidFill>
                                    <a:schemeClr val="tx1"/>
                                  </a:solidFill>
                                  <a:latin typeface="Cambria Math"/>
                                </a:rPr>
                                <m:t>|</m:t>
                              </m:r>
                              <m:r>
                                <a:rPr lang="en-US" sz="1600" b="0" i="1" smtClean="0">
                                  <a:solidFill>
                                    <a:schemeClr val="tx1"/>
                                  </a:solidFill>
                                  <a:latin typeface="Cambria Math" panose="02040503050406030204" pitchFamily="18" charset="0"/>
                                </a:rPr>
                                <m:t>𝐵</m:t>
                              </m:r>
                            </m:e>
                          </m:d>
                          <m:r>
                            <a:rPr lang="en-US" sz="1600" i="1">
                              <a:solidFill>
                                <a:schemeClr val="tx1"/>
                              </a:solidFill>
                              <a:latin typeface="Cambria Math"/>
                            </a:rPr>
                            <m:t>𝑃</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e>
                          </m:d>
                          <m:r>
                            <a:rPr lang="en-US" sz="1600" i="1">
                              <a:solidFill>
                                <a:schemeClr val="tx1"/>
                              </a:solidFill>
                              <a:latin typeface="Cambria Math"/>
                            </a:rPr>
                            <m:t>+</m:t>
                          </m:r>
                          <m:r>
                            <a:rPr lang="en-US" sz="1600" i="1">
                              <a:solidFill>
                                <a:schemeClr val="tx1"/>
                              </a:solidFill>
                              <a:latin typeface="Cambria Math"/>
                            </a:rPr>
                            <m:t>𝑃</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𝐴</m:t>
                              </m:r>
                            </m:e>
                            <m:e>
                              <m:sSup>
                                <m:sSupPr>
                                  <m:ctrlPr>
                                    <a:rPr lang="en-US" sz="1600" i="1">
                                      <a:latin typeface="Cambria Math" panose="02040503050406030204" pitchFamily="18" charset="0"/>
                                    </a:rPr>
                                  </m:ctrlPr>
                                </m:sSupPr>
                                <m:e>
                                  <m:r>
                                    <a:rPr lang="en-US" sz="1600" i="1">
                                      <a:latin typeface="Cambria Math" panose="02040503050406030204" pitchFamily="18" charset="0"/>
                                    </a:rPr>
                                    <m:t>𝐵</m:t>
                                  </m:r>
                                </m:e>
                                <m:sup>
                                  <m:r>
                                    <a:rPr lang="en-US" sz="1600" i="1">
                                      <a:latin typeface="Cambria Math"/>
                                    </a:rPr>
                                    <m:t>𝑐</m:t>
                                  </m:r>
                                </m:sup>
                              </m:sSup>
                            </m:e>
                          </m:d>
                          <m:r>
                            <a:rPr lang="en-US" sz="1600" i="1">
                              <a:solidFill>
                                <a:schemeClr val="tx1"/>
                              </a:solidFill>
                              <a:latin typeface="Cambria Math"/>
                            </a:rPr>
                            <m:t>𝑃</m:t>
                          </m:r>
                          <m:r>
                            <a:rPr lang="en-US" sz="1600" i="1">
                              <a:solidFill>
                                <a:schemeClr val="tx1"/>
                              </a:solidFill>
                              <a:latin typeface="Cambria Math"/>
                            </a:rPr>
                            <m:t>(</m:t>
                          </m:r>
                          <m:sSup>
                            <m:sSupPr>
                              <m:ctrlPr>
                                <a:rPr lang="en-US" sz="1600" i="1">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𝐵</m:t>
                              </m:r>
                            </m:e>
                            <m:sup>
                              <m:r>
                                <a:rPr lang="en-US" sz="1600" i="1">
                                  <a:solidFill>
                                    <a:schemeClr val="tx1"/>
                                  </a:solidFill>
                                  <a:latin typeface="Cambria Math"/>
                                </a:rPr>
                                <m:t>𝑐</m:t>
                              </m:r>
                            </m:sup>
                          </m:sSup>
                          <m:r>
                            <a:rPr lang="en-US" sz="1600" i="1">
                              <a:solidFill>
                                <a:schemeClr val="tx1"/>
                              </a:solidFill>
                              <a:latin typeface="Cambria Math"/>
                            </a:rPr>
                            <m:t>)</m:t>
                          </m:r>
                        </m:den>
                      </m:f>
                    </m:oMath>
                  </m:oMathPara>
                </a14:m>
                <a:endParaRPr lang="en-US" sz="1400" b="1" dirty="0">
                  <a:solidFill>
                    <a:schemeClr val="tx2"/>
                  </a:solidFill>
                </a:endParaRPr>
              </a:p>
              <a:p>
                <a:pPr marL="0" indent="0">
                  <a:buNone/>
                </a:pPr>
                <a:endParaRPr lang="en-US" sz="140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xfrm>
                <a:off x="457200" y="1306900"/>
                <a:ext cx="8229600" cy="5029200"/>
              </a:xfrm>
              <a:blipFill>
                <a:blip r:embed="rId2"/>
                <a:stretch>
                  <a:fillRect l="-3037" t="-2788"/>
                </a:stretch>
              </a:blipFill>
            </p:spPr>
            <p:txBody>
              <a:bodyPr/>
              <a:lstStyle/>
              <a:p>
                <a:r>
                  <a:rPr lang="en-US">
                    <a:noFill/>
                  </a:rPr>
                  <a:t> </a:t>
                </a:r>
              </a:p>
            </p:txBody>
          </p:sp>
        </mc:Fallback>
      </mc:AlternateContent>
      <p:sp>
        <p:nvSpPr>
          <p:cNvPr id="4" name="TextBox 3"/>
          <p:cNvSpPr txBox="1"/>
          <p:nvPr/>
        </p:nvSpPr>
        <p:spPr>
          <a:xfrm>
            <a:off x="549217" y="5997872"/>
            <a:ext cx="2419351" cy="276999"/>
          </a:xfrm>
          <a:prstGeom prst="rect">
            <a:avLst/>
          </a:prstGeom>
          <a:noFill/>
          <a:ln>
            <a:solidFill>
              <a:schemeClr val="tx2"/>
            </a:solidFill>
          </a:ln>
        </p:spPr>
        <p:txBody>
          <a:bodyPr wrap="square" rtlCol="0">
            <a:spAutoFit/>
          </a:bodyPr>
          <a:lstStyle/>
          <a:p>
            <a:r>
              <a:rPr lang="en-US" sz="1200" dirty="0"/>
              <a:t>*As formulated by Laplace (1812)</a:t>
            </a:r>
          </a:p>
        </p:txBody>
      </p:sp>
      <p:sp>
        <p:nvSpPr>
          <p:cNvPr id="5" name="Date Placeholder 4">
            <a:extLst>
              <a:ext uri="{FF2B5EF4-FFF2-40B4-BE49-F238E27FC236}">
                <a16:creationId xmlns:a16="http://schemas.microsoft.com/office/drawing/2014/main" id="{98027F6F-6D4F-421B-B816-E40E059040F6}"/>
              </a:ext>
            </a:extLst>
          </p:cNvPr>
          <p:cNvSpPr>
            <a:spLocks noGrp="1"/>
          </p:cNvSpPr>
          <p:nvPr>
            <p:ph type="dt" sz="half" idx="10"/>
          </p:nvPr>
        </p:nvSpPr>
        <p:spPr/>
        <p:txBody>
          <a:bodyPr/>
          <a:lstStyle/>
          <a:p>
            <a:r>
              <a:rPr lang="en-US">
                <a:solidFill>
                  <a:schemeClr val="bg1"/>
                </a:solidFill>
              </a:rPr>
              <a:t>26 Aug 2022</a:t>
            </a:r>
          </a:p>
        </p:txBody>
      </p:sp>
      <p:sp>
        <p:nvSpPr>
          <p:cNvPr id="6" name="Footer Placeholder 5">
            <a:extLst>
              <a:ext uri="{FF2B5EF4-FFF2-40B4-BE49-F238E27FC236}">
                <a16:creationId xmlns:a16="http://schemas.microsoft.com/office/drawing/2014/main" id="{D10FEEC1-2C4A-4FA9-A7F5-DBC6262F8A76}"/>
              </a:ext>
            </a:extLst>
          </p:cNvPr>
          <p:cNvSpPr>
            <a:spLocks noGrp="1"/>
          </p:cNvSpPr>
          <p:nvPr>
            <p:ph type="ftr" sz="quarter" idx="11"/>
          </p:nvPr>
        </p:nvSpPr>
        <p:spPr/>
        <p:txBody>
          <a:bodyPr/>
          <a:lstStyle/>
          <a:p>
            <a:r>
              <a:rPr lang="en-US">
                <a:solidFill>
                  <a:schemeClr val="bg1"/>
                </a:solidFill>
              </a:rPr>
              <a:t>Analytix Thinking LLC 2022 (C)</a:t>
            </a:r>
          </a:p>
        </p:txBody>
      </p:sp>
      <p:sp>
        <p:nvSpPr>
          <p:cNvPr id="7" name="Slide Number Placeholder 6">
            <a:extLst>
              <a:ext uri="{FF2B5EF4-FFF2-40B4-BE49-F238E27FC236}">
                <a16:creationId xmlns:a16="http://schemas.microsoft.com/office/drawing/2014/main" id="{0BD357B0-9C3A-4859-8D03-7D6D750CF242}"/>
              </a:ext>
            </a:extLst>
          </p:cNvPr>
          <p:cNvSpPr>
            <a:spLocks noGrp="1"/>
          </p:cNvSpPr>
          <p:nvPr>
            <p:ph type="sldNum" sz="quarter" idx="12"/>
          </p:nvPr>
        </p:nvSpPr>
        <p:spPr/>
        <p:txBody>
          <a:bodyPr/>
          <a:lstStyle/>
          <a:p>
            <a:fld id="{5CCBA591-EC59-427C-BF09-70B47FC4ED92}" type="slidenum">
              <a:rPr lang="en-US" smtClean="0">
                <a:solidFill>
                  <a:schemeClr val="bg1"/>
                </a:solidFill>
              </a:rPr>
              <a:t>25</a:t>
            </a:fld>
            <a:endParaRPr lang="en-US">
              <a:solidFill>
                <a:schemeClr val="bg1"/>
              </a:solidFill>
            </a:endParaRPr>
          </a:p>
        </p:txBody>
      </p:sp>
      <p:cxnSp>
        <p:nvCxnSpPr>
          <p:cNvPr id="8" name="Straight Connector 7">
            <a:extLst>
              <a:ext uri="{FF2B5EF4-FFF2-40B4-BE49-F238E27FC236}">
                <a16:creationId xmlns:a16="http://schemas.microsoft.com/office/drawing/2014/main" id="{18C7CA81-839F-45A9-99BF-B2BE26645639}"/>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84794C93-E8CB-419B-A689-AB655F3842D2}"/>
              </a:ext>
            </a:extLst>
          </p:cNvPr>
          <p:cNvSpPr txBox="1">
            <a:spLocks/>
          </p:cNvSpPr>
          <p:nvPr/>
        </p:nvSpPr>
        <p:spPr>
          <a:xfrm>
            <a:off x="800100" y="142720"/>
            <a:ext cx="7543800" cy="787450"/>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sz="4800" b="1" dirty="0"/>
              <a:t>Two Perspectives</a:t>
            </a:r>
            <a:endParaRPr lang="en-US" b="1" dirty="0"/>
          </a:p>
        </p:txBody>
      </p:sp>
    </p:spTree>
    <p:extLst>
      <p:ext uri="{BB962C8B-B14F-4D97-AF65-F5344CB8AC3E}">
        <p14:creationId xmlns:p14="http://schemas.microsoft.com/office/powerpoint/2010/main" val="325116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nvPr>
        </p:nvGraphicFramePr>
        <p:xfrm>
          <a:off x="381000" y="1600200"/>
          <a:ext cx="3810000" cy="10109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370840">
                <a:tc>
                  <a:txBody>
                    <a:bodyPr/>
                    <a:lstStyle/>
                    <a:p>
                      <a:pPr algn="ctr"/>
                      <a:r>
                        <a:rPr lang="en-US" dirty="0">
                          <a:solidFill>
                            <a:schemeClr val="bg1"/>
                          </a:solidFill>
                        </a:rPr>
                        <a:t>Number of Flips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US" dirty="0">
                        <a:solidFill>
                          <a:schemeClr val="bg1"/>
                        </a:solidFill>
                      </a:endParaRPr>
                    </a:p>
                    <a:p>
                      <a:pPr algn="ctr"/>
                      <a:r>
                        <a:rPr lang="en-US" dirty="0">
                          <a:solidFill>
                            <a:schemeClr val="bg1"/>
                          </a:solidFill>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US" dirty="0">
                        <a:solidFill>
                          <a:schemeClr val="bg1"/>
                        </a:solidFill>
                      </a:endParaRPr>
                    </a:p>
                    <a:p>
                      <a:pPr algn="ctr"/>
                      <a:r>
                        <a:rPr lang="en-US" dirty="0">
                          <a:solidFill>
                            <a:schemeClr val="bg1"/>
                          </a:solidFill>
                        </a:rPr>
                        <a:t>Pr(Biased</a:t>
                      </a:r>
                      <a:r>
                        <a:rPr lang="en-US" baseline="0" dirty="0">
                          <a:solidFill>
                            <a:schemeClr val="bg1"/>
                          </a:solidFill>
                        </a:rPr>
                        <a:t> Coin)</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70840">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800" b="1" kern="1200" dirty="0">
                          <a:solidFill>
                            <a:schemeClr val="accent1"/>
                          </a:solidFill>
                          <a:latin typeface="+mn-lt"/>
                          <a:ea typeface="+mn-ea"/>
                          <a:cs typeface="+mn-cs"/>
                        </a:rPr>
                        <a:t>0.000200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3" name="Date Placeholder 2">
            <a:extLst>
              <a:ext uri="{FF2B5EF4-FFF2-40B4-BE49-F238E27FC236}">
                <a16:creationId xmlns:a16="http://schemas.microsoft.com/office/drawing/2014/main" id="{AB5E60F1-C09F-415C-A5BC-46BE4D1AE5DC}"/>
              </a:ext>
            </a:extLst>
          </p:cNvPr>
          <p:cNvSpPr>
            <a:spLocks noGrp="1"/>
          </p:cNvSpPr>
          <p:nvPr>
            <p:ph type="dt" sz="half" idx="10"/>
          </p:nvPr>
        </p:nvSpPr>
        <p:spPr/>
        <p:txBody>
          <a:bodyPr/>
          <a:lstStyle/>
          <a:p>
            <a:r>
              <a:rPr lang="en-US">
                <a:solidFill>
                  <a:schemeClr val="bg1"/>
                </a:solidFill>
              </a:rPr>
              <a:t>26 Aug 2022</a:t>
            </a:r>
          </a:p>
        </p:txBody>
      </p:sp>
      <p:sp>
        <p:nvSpPr>
          <p:cNvPr id="5" name="Footer Placeholder 4">
            <a:extLst>
              <a:ext uri="{FF2B5EF4-FFF2-40B4-BE49-F238E27FC236}">
                <a16:creationId xmlns:a16="http://schemas.microsoft.com/office/drawing/2014/main" id="{0D90F760-99C3-4E1F-AADC-87101A50883C}"/>
              </a:ext>
            </a:extLst>
          </p:cNvPr>
          <p:cNvSpPr>
            <a:spLocks noGrp="1"/>
          </p:cNvSpPr>
          <p:nvPr>
            <p:ph type="ftr" sz="quarter" idx="11"/>
          </p:nvPr>
        </p:nvSpPr>
        <p:spPr/>
        <p:txBody>
          <a:bodyPr/>
          <a:lstStyle/>
          <a:p>
            <a:r>
              <a:rPr lang="en-US">
                <a:solidFill>
                  <a:schemeClr val="bg1"/>
                </a:solidFill>
              </a:rPr>
              <a:t>Analytix Thinking LLC 2022 (C)</a:t>
            </a:r>
          </a:p>
        </p:txBody>
      </p:sp>
      <p:sp>
        <p:nvSpPr>
          <p:cNvPr id="8" name="Slide Number Placeholder 7">
            <a:extLst>
              <a:ext uri="{FF2B5EF4-FFF2-40B4-BE49-F238E27FC236}">
                <a16:creationId xmlns:a16="http://schemas.microsoft.com/office/drawing/2014/main" id="{154811F5-AA35-400E-AB83-846F875FB02B}"/>
              </a:ext>
            </a:extLst>
          </p:cNvPr>
          <p:cNvSpPr>
            <a:spLocks noGrp="1"/>
          </p:cNvSpPr>
          <p:nvPr>
            <p:ph type="sldNum" sz="quarter" idx="12"/>
          </p:nvPr>
        </p:nvSpPr>
        <p:spPr/>
        <p:txBody>
          <a:bodyPr/>
          <a:lstStyle/>
          <a:p>
            <a:fld id="{5CCBA591-EC59-427C-BF09-70B47FC4ED92}" type="slidenum">
              <a:rPr lang="en-US" smtClean="0">
                <a:solidFill>
                  <a:schemeClr val="bg1"/>
                </a:solidFill>
              </a:rPr>
              <a:t>26</a:t>
            </a:fld>
            <a:endParaRPr lang="en-US">
              <a:solidFill>
                <a:schemeClr val="bg1"/>
              </a:solidFill>
            </a:endParaRPr>
          </a:p>
        </p:txBody>
      </p:sp>
      <p:cxnSp>
        <p:nvCxnSpPr>
          <p:cNvPr id="28" name="Straight Connector 27">
            <a:extLst>
              <a:ext uri="{FF2B5EF4-FFF2-40B4-BE49-F238E27FC236}">
                <a16:creationId xmlns:a16="http://schemas.microsoft.com/office/drawing/2014/main" id="{1FD352AD-A82A-428F-B0D0-B951FA842343}"/>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id="{0D7AA96E-F81B-465D-B37C-8308BCFC4C27}"/>
              </a:ext>
            </a:extLst>
          </p:cNvPr>
          <p:cNvSpPr txBox="1">
            <a:spLocks/>
          </p:cNvSpPr>
          <p:nvPr/>
        </p:nvSpPr>
        <p:spPr>
          <a:xfrm>
            <a:off x="800100" y="142720"/>
            <a:ext cx="7543800" cy="787450"/>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sz="4800" b="1" dirty="0"/>
              <a:t>Bayesian Results</a:t>
            </a:r>
            <a:endParaRPr lang="en-US" b="1" dirty="0"/>
          </a:p>
        </p:txBody>
      </p:sp>
      <p:sp>
        <p:nvSpPr>
          <p:cNvPr id="32" name="TextBox 31">
            <a:extLst>
              <a:ext uri="{FF2B5EF4-FFF2-40B4-BE49-F238E27FC236}">
                <a16:creationId xmlns:a16="http://schemas.microsoft.com/office/drawing/2014/main" id="{5C1F1AC7-E2D3-4D6F-AA6B-D9AC164CFED8}"/>
              </a:ext>
            </a:extLst>
          </p:cNvPr>
          <p:cNvSpPr txBox="1"/>
          <p:nvPr/>
        </p:nvSpPr>
        <p:spPr>
          <a:xfrm>
            <a:off x="4951562" y="1600200"/>
            <a:ext cx="3209027" cy="3231654"/>
          </a:xfrm>
          <a:prstGeom prst="rect">
            <a:avLst/>
          </a:prstGeom>
          <a:noFill/>
          <a:ln>
            <a:solidFill>
              <a:schemeClr val="tx1"/>
            </a:solidFill>
          </a:ln>
        </p:spPr>
        <p:txBody>
          <a:bodyPr wrap="square" rtlCol="0">
            <a:spAutoFit/>
          </a:bodyPr>
          <a:lstStyle/>
          <a:p>
            <a:r>
              <a:rPr lang="en-US" sz="2400" b="1" u="sng" dirty="0"/>
              <a:t>Some Observations</a:t>
            </a:r>
          </a:p>
          <a:p>
            <a:endParaRPr lang="en-US" dirty="0"/>
          </a:p>
          <a:p>
            <a:r>
              <a:rPr lang="en-US" dirty="0"/>
              <a:t>We started with 1/10,000 chance of pulling the biased coin.</a:t>
            </a:r>
          </a:p>
          <a:p>
            <a:endParaRPr lang="en-US" dirty="0"/>
          </a:p>
          <a:p>
            <a:r>
              <a:rPr lang="en-US" dirty="0"/>
              <a:t>With one small piece of evidence (i.e. a single H), we have a little greater probability that I have pulled the biased coin </a:t>
            </a:r>
            <a:r>
              <a:rPr lang="en-US" dirty="0">
                <a:solidFill>
                  <a:schemeClr val="accent1"/>
                </a:solidFill>
              </a:rPr>
              <a:t>(i.e. 2/10,000).</a:t>
            </a:r>
          </a:p>
        </p:txBody>
      </p:sp>
      <p:cxnSp>
        <p:nvCxnSpPr>
          <p:cNvPr id="34" name="Straight Arrow Connector 33">
            <a:extLst>
              <a:ext uri="{FF2B5EF4-FFF2-40B4-BE49-F238E27FC236}">
                <a16:creationId xmlns:a16="http://schemas.microsoft.com/office/drawing/2014/main" id="{E105C09D-5AA4-49D7-A579-B677B35F15EC}"/>
              </a:ext>
            </a:extLst>
          </p:cNvPr>
          <p:cNvCxnSpPr/>
          <p:nvPr/>
        </p:nvCxnSpPr>
        <p:spPr>
          <a:xfrm flipH="1" flipV="1">
            <a:off x="3700732" y="2611120"/>
            <a:ext cx="1250830" cy="14864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87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up)">
                                      <p:cBhvr>
                                        <p:cTn id="7" dur="500"/>
                                        <p:tgtEl>
                                          <p:spTgt spid="32"/>
                                        </p:tgtEl>
                                      </p:cBhvr>
                                    </p:animEffect>
                                  </p:childTnLst>
                                </p:cTn>
                              </p:par>
                            </p:childTnLst>
                          </p:cTn>
                        </p:par>
                        <p:par>
                          <p:cTn id="8" fill="hold">
                            <p:stCondLst>
                              <p:cond delay="500"/>
                            </p:stCondLst>
                            <p:childTnLst>
                              <p:par>
                                <p:cTn id="9" presetID="22" presetClass="entr" presetSubtype="4" fill="hold" nodeType="afterEffect">
                                  <p:stCondLst>
                                    <p:cond delay="250"/>
                                  </p:stCondLst>
                                  <p:childTnLst>
                                    <p:set>
                                      <p:cBhvr>
                                        <p:cTn id="10" dur="1" fill="hold">
                                          <p:stCondLst>
                                            <p:cond delay="0"/>
                                          </p:stCondLst>
                                        </p:cTn>
                                        <p:tgtEl>
                                          <p:spTgt spid="34"/>
                                        </p:tgtEl>
                                        <p:attrNameLst>
                                          <p:attrName>style.visibility</p:attrName>
                                        </p:attrNameLst>
                                      </p:cBhvr>
                                      <p:to>
                                        <p:strVal val="visible"/>
                                      </p:to>
                                    </p:set>
                                    <p:animEffect transition="in" filter="wipe(down)">
                                      <p:cBhvr>
                                        <p:cTn id="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nvPr>
        </p:nvGraphicFramePr>
        <p:xfrm>
          <a:off x="381000" y="1600200"/>
          <a:ext cx="3810000" cy="434848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370840">
                <a:tc>
                  <a:txBody>
                    <a:bodyPr/>
                    <a:lstStyle/>
                    <a:p>
                      <a:pPr algn="ctr"/>
                      <a:r>
                        <a:rPr lang="en-US" dirty="0">
                          <a:solidFill>
                            <a:schemeClr val="bg1"/>
                          </a:solidFill>
                        </a:rPr>
                        <a:t>Number of Flips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US" dirty="0">
                        <a:solidFill>
                          <a:schemeClr val="bg1"/>
                        </a:solidFill>
                      </a:endParaRPr>
                    </a:p>
                    <a:p>
                      <a:pPr algn="ctr"/>
                      <a:r>
                        <a:rPr lang="en-US" dirty="0">
                          <a:solidFill>
                            <a:schemeClr val="bg1"/>
                          </a:solidFill>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US" dirty="0">
                        <a:solidFill>
                          <a:schemeClr val="bg1"/>
                        </a:solidFill>
                      </a:endParaRPr>
                    </a:p>
                    <a:p>
                      <a:pPr algn="ctr"/>
                      <a:r>
                        <a:rPr lang="en-US" dirty="0">
                          <a:solidFill>
                            <a:schemeClr val="bg1"/>
                          </a:solidFill>
                        </a:rPr>
                        <a:t>Pr(Biased</a:t>
                      </a:r>
                      <a:r>
                        <a:rPr lang="en-US" baseline="0" dirty="0">
                          <a:solidFill>
                            <a:schemeClr val="bg1"/>
                          </a:solidFill>
                        </a:rPr>
                        <a:t> Coin)</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70840">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800" b="1" kern="1200" dirty="0">
                          <a:solidFill>
                            <a:schemeClr val="accent1"/>
                          </a:solidFill>
                          <a:latin typeface="+mn-lt"/>
                          <a:ea typeface="+mn-ea"/>
                          <a:cs typeface="+mn-cs"/>
                        </a:rPr>
                        <a:t>0.000200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US"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ctr"/>
                      <a:r>
                        <a:rPr lang="en-US"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algn="ctr"/>
                      <a:r>
                        <a:rPr lang="en-US"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pPr algn="ctr"/>
                      <a:r>
                        <a:rPr lang="en-US"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0840">
                <a:tc>
                  <a:txBody>
                    <a:bodyPr/>
                    <a:lstStyle/>
                    <a:p>
                      <a:pPr algn="ctr"/>
                      <a:r>
                        <a:rPr lang="en-US"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0840">
                <a:tc>
                  <a:txBody>
                    <a:bodyPr/>
                    <a:lstStyle/>
                    <a:p>
                      <a:pPr algn="ctr"/>
                      <a:r>
                        <a:rPr lang="en-US" b="1"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6" name="Content Placeholder 3"/>
          <p:cNvGraphicFramePr>
            <a:graphicFrameLocks noGrp="1"/>
          </p:cNvGraphicFramePr>
          <p:nvPr>
            <p:ph idx="4294967295"/>
          </p:nvPr>
        </p:nvGraphicFramePr>
        <p:xfrm>
          <a:off x="4953000" y="1600200"/>
          <a:ext cx="3810000" cy="434848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370840">
                <a:tc>
                  <a:txBody>
                    <a:bodyPr/>
                    <a:lstStyle/>
                    <a:p>
                      <a:pPr algn="ctr"/>
                      <a:r>
                        <a:rPr lang="en-US" b="1" dirty="0">
                          <a:solidFill>
                            <a:schemeClr val="bg1"/>
                          </a:solidFill>
                        </a:rPr>
                        <a:t>Number of Flips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US" b="1" dirty="0">
                        <a:solidFill>
                          <a:schemeClr val="bg1"/>
                        </a:solidFill>
                      </a:endParaRPr>
                    </a:p>
                    <a:p>
                      <a:pPr algn="ctr"/>
                      <a:r>
                        <a:rPr lang="en-US" b="1" dirty="0">
                          <a:solidFill>
                            <a:schemeClr val="bg1"/>
                          </a:solidFill>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US" b="1" dirty="0">
                        <a:solidFill>
                          <a:schemeClr val="bg1"/>
                        </a:solidFill>
                      </a:endParaRPr>
                    </a:p>
                    <a:p>
                      <a:pPr algn="ctr"/>
                      <a:r>
                        <a:rPr lang="en-US" b="1" dirty="0">
                          <a:solidFill>
                            <a:schemeClr val="bg1"/>
                          </a:solidFill>
                        </a:rPr>
                        <a:t>Pr(Biased</a:t>
                      </a:r>
                      <a:r>
                        <a:rPr lang="en-US" b="1" baseline="0" dirty="0">
                          <a:solidFill>
                            <a:schemeClr val="bg1"/>
                          </a:solidFill>
                        </a:rPr>
                        <a:t> Coin)</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70840">
                <a:tc>
                  <a:txBody>
                    <a:bodyPr/>
                    <a:lstStyle/>
                    <a:p>
                      <a:pPr algn="ctr"/>
                      <a:r>
                        <a:rPr lang="en-US" b="1"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b="1"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marL="0" algn="ctr" defTabSz="914400" rtl="0" eaLnBrk="1" fontAlgn="b" latinLnBrk="0" hangingPunct="1"/>
                      <a:r>
                        <a:rPr lang="en-US" sz="1800" b="1" kern="1200" dirty="0">
                          <a:solidFill>
                            <a:schemeClr val="tx1"/>
                          </a:solidFill>
                          <a:latin typeface="+mn-lt"/>
                          <a:ea typeface="+mn-ea"/>
                          <a:cs typeface="+mn-cs"/>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800" b="1" kern="1200" dirty="0">
                          <a:solidFill>
                            <a:schemeClr val="tx1"/>
                          </a:solidFill>
                          <a:latin typeface="+mn-lt"/>
                          <a:ea typeface="+mn-ea"/>
                          <a:cs typeface="+mn-cs"/>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b="1"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US" b="1"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ctr"/>
                      <a:r>
                        <a:rPr lang="en-US" b="1"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algn="ctr"/>
                      <a:r>
                        <a:rPr lang="en-US" b="1"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pPr algn="ctr"/>
                      <a:r>
                        <a:rPr lang="en-US" b="1" dirty="0">
                          <a:solidFill>
                            <a:schemeClr val="tx1"/>
                          </a:solidFill>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0840">
                <a:tc>
                  <a:txBody>
                    <a:bodyPr/>
                    <a:lstStyle/>
                    <a:p>
                      <a:pPr algn="ctr"/>
                      <a:r>
                        <a:rPr lang="en-US" b="1"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0840">
                <a:tc>
                  <a:txBody>
                    <a:bodyPr/>
                    <a:lstStyle/>
                    <a:p>
                      <a:pPr algn="ctr"/>
                      <a:r>
                        <a:rPr lang="en-US" b="1"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800" b="1" kern="1200" dirty="0">
                        <a:solidFill>
                          <a:schemeClr val="tx1"/>
                        </a:solidFill>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sp>
        <p:nvSpPr>
          <p:cNvPr id="7" name="TextBox 6"/>
          <p:cNvSpPr txBox="1"/>
          <p:nvPr/>
        </p:nvSpPr>
        <p:spPr>
          <a:xfrm>
            <a:off x="2362200" y="2613354"/>
            <a:ext cx="1752600" cy="369332"/>
          </a:xfrm>
          <a:prstGeom prst="rect">
            <a:avLst/>
          </a:prstGeom>
          <a:noFill/>
        </p:spPr>
        <p:txBody>
          <a:bodyPr wrap="square" rtlCol="0">
            <a:spAutoFit/>
          </a:bodyPr>
          <a:lstStyle/>
          <a:p>
            <a:pPr algn="ctr" fontAlgn="b"/>
            <a:r>
              <a:rPr lang="en-US" b="1" dirty="0">
                <a:solidFill>
                  <a:schemeClr val="accent1"/>
                </a:solidFill>
              </a:rPr>
              <a:t>0.000400</a:t>
            </a:r>
          </a:p>
        </p:txBody>
      </p:sp>
      <p:sp>
        <p:nvSpPr>
          <p:cNvPr id="9" name="TextBox 8"/>
          <p:cNvSpPr txBox="1"/>
          <p:nvPr/>
        </p:nvSpPr>
        <p:spPr>
          <a:xfrm>
            <a:off x="2362200" y="2983468"/>
            <a:ext cx="1752600" cy="369332"/>
          </a:xfrm>
          <a:prstGeom prst="rect">
            <a:avLst/>
          </a:prstGeom>
          <a:noFill/>
        </p:spPr>
        <p:txBody>
          <a:bodyPr wrap="square" rtlCol="0">
            <a:spAutoFit/>
          </a:bodyPr>
          <a:lstStyle/>
          <a:p>
            <a:pPr algn="ctr" fontAlgn="b"/>
            <a:r>
              <a:rPr lang="en-US" b="1" dirty="0">
                <a:solidFill>
                  <a:schemeClr val="accent1"/>
                </a:solidFill>
              </a:rPr>
              <a:t>0.000799</a:t>
            </a:r>
          </a:p>
        </p:txBody>
      </p:sp>
      <p:sp>
        <p:nvSpPr>
          <p:cNvPr id="10" name="TextBox 9"/>
          <p:cNvSpPr txBox="1"/>
          <p:nvPr/>
        </p:nvSpPr>
        <p:spPr>
          <a:xfrm>
            <a:off x="2362200" y="3353582"/>
            <a:ext cx="1752600" cy="369332"/>
          </a:xfrm>
          <a:prstGeom prst="rect">
            <a:avLst/>
          </a:prstGeom>
          <a:noFill/>
        </p:spPr>
        <p:txBody>
          <a:bodyPr wrap="square" rtlCol="0">
            <a:spAutoFit/>
          </a:bodyPr>
          <a:lstStyle/>
          <a:p>
            <a:pPr algn="ctr" fontAlgn="b"/>
            <a:r>
              <a:rPr lang="en-US" b="1" dirty="0">
                <a:solidFill>
                  <a:schemeClr val="accent1"/>
                </a:solidFill>
              </a:rPr>
              <a:t>0.001598</a:t>
            </a:r>
          </a:p>
        </p:txBody>
      </p:sp>
      <p:sp>
        <p:nvSpPr>
          <p:cNvPr id="11" name="TextBox 10"/>
          <p:cNvSpPr txBox="1"/>
          <p:nvPr/>
        </p:nvSpPr>
        <p:spPr>
          <a:xfrm>
            <a:off x="2362200" y="3723696"/>
            <a:ext cx="1752600" cy="369332"/>
          </a:xfrm>
          <a:prstGeom prst="rect">
            <a:avLst/>
          </a:prstGeom>
          <a:noFill/>
        </p:spPr>
        <p:txBody>
          <a:bodyPr wrap="square" rtlCol="0">
            <a:spAutoFit/>
          </a:bodyPr>
          <a:lstStyle/>
          <a:p>
            <a:pPr algn="ctr" fontAlgn="b"/>
            <a:r>
              <a:rPr lang="en-US" b="1" dirty="0">
                <a:solidFill>
                  <a:schemeClr val="accent1"/>
                </a:solidFill>
              </a:rPr>
              <a:t>0.003190</a:t>
            </a:r>
          </a:p>
        </p:txBody>
      </p:sp>
      <p:sp>
        <p:nvSpPr>
          <p:cNvPr id="12" name="TextBox 11"/>
          <p:cNvSpPr txBox="1"/>
          <p:nvPr/>
        </p:nvSpPr>
        <p:spPr>
          <a:xfrm>
            <a:off x="2362200" y="4093810"/>
            <a:ext cx="1752600" cy="369332"/>
          </a:xfrm>
          <a:prstGeom prst="rect">
            <a:avLst/>
          </a:prstGeom>
          <a:noFill/>
        </p:spPr>
        <p:txBody>
          <a:bodyPr wrap="square" rtlCol="0">
            <a:spAutoFit/>
          </a:bodyPr>
          <a:lstStyle/>
          <a:p>
            <a:pPr algn="ctr" fontAlgn="b"/>
            <a:r>
              <a:rPr lang="en-US" b="1" dirty="0">
                <a:solidFill>
                  <a:schemeClr val="accent1"/>
                </a:solidFill>
              </a:rPr>
              <a:t>0.006360</a:t>
            </a:r>
          </a:p>
        </p:txBody>
      </p:sp>
      <p:sp>
        <p:nvSpPr>
          <p:cNvPr id="13" name="TextBox 12"/>
          <p:cNvSpPr txBox="1"/>
          <p:nvPr/>
        </p:nvSpPr>
        <p:spPr>
          <a:xfrm>
            <a:off x="2362200" y="4463924"/>
            <a:ext cx="1752600" cy="369332"/>
          </a:xfrm>
          <a:prstGeom prst="rect">
            <a:avLst/>
          </a:prstGeom>
          <a:noFill/>
        </p:spPr>
        <p:txBody>
          <a:bodyPr wrap="square" rtlCol="0">
            <a:spAutoFit/>
          </a:bodyPr>
          <a:lstStyle/>
          <a:p>
            <a:pPr algn="ctr" fontAlgn="b"/>
            <a:r>
              <a:rPr lang="en-US" b="1" dirty="0">
                <a:solidFill>
                  <a:schemeClr val="accent1"/>
                </a:solidFill>
              </a:rPr>
              <a:t>0.012639</a:t>
            </a:r>
          </a:p>
        </p:txBody>
      </p:sp>
      <p:sp>
        <p:nvSpPr>
          <p:cNvPr id="14" name="TextBox 13"/>
          <p:cNvSpPr txBox="1"/>
          <p:nvPr/>
        </p:nvSpPr>
        <p:spPr>
          <a:xfrm>
            <a:off x="2362200" y="4834038"/>
            <a:ext cx="1752600" cy="369332"/>
          </a:xfrm>
          <a:prstGeom prst="rect">
            <a:avLst/>
          </a:prstGeom>
          <a:noFill/>
        </p:spPr>
        <p:txBody>
          <a:bodyPr wrap="square" rtlCol="0">
            <a:spAutoFit/>
          </a:bodyPr>
          <a:lstStyle/>
          <a:p>
            <a:pPr algn="ctr" fontAlgn="b"/>
            <a:r>
              <a:rPr lang="en-US" b="1" dirty="0">
                <a:solidFill>
                  <a:schemeClr val="accent1"/>
                </a:solidFill>
              </a:rPr>
              <a:t>0.024968</a:t>
            </a:r>
          </a:p>
        </p:txBody>
      </p:sp>
      <p:sp>
        <p:nvSpPr>
          <p:cNvPr id="15" name="TextBox 14"/>
          <p:cNvSpPr txBox="1"/>
          <p:nvPr/>
        </p:nvSpPr>
        <p:spPr>
          <a:xfrm>
            <a:off x="2362200" y="5204152"/>
            <a:ext cx="1752600" cy="369332"/>
          </a:xfrm>
          <a:prstGeom prst="rect">
            <a:avLst/>
          </a:prstGeom>
          <a:noFill/>
        </p:spPr>
        <p:txBody>
          <a:bodyPr wrap="square" rtlCol="0">
            <a:spAutoFit/>
          </a:bodyPr>
          <a:lstStyle/>
          <a:p>
            <a:pPr algn="ctr" fontAlgn="b"/>
            <a:r>
              <a:rPr lang="en-US" b="1" dirty="0">
                <a:solidFill>
                  <a:schemeClr val="accent1"/>
                </a:solidFill>
              </a:rPr>
              <a:t>0.048711</a:t>
            </a:r>
          </a:p>
        </p:txBody>
      </p:sp>
      <p:sp>
        <p:nvSpPr>
          <p:cNvPr id="16" name="TextBox 15"/>
          <p:cNvSpPr txBox="1"/>
          <p:nvPr/>
        </p:nvSpPr>
        <p:spPr>
          <a:xfrm>
            <a:off x="2362200" y="5574266"/>
            <a:ext cx="1752600" cy="369332"/>
          </a:xfrm>
          <a:prstGeom prst="rect">
            <a:avLst/>
          </a:prstGeom>
          <a:noFill/>
        </p:spPr>
        <p:txBody>
          <a:bodyPr wrap="square" rtlCol="0">
            <a:spAutoFit/>
          </a:bodyPr>
          <a:lstStyle/>
          <a:p>
            <a:pPr algn="ctr" fontAlgn="b"/>
            <a:r>
              <a:rPr lang="en-US" b="1" dirty="0">
                <a:solidFill>
                  <a:schemeClr val="accent1"/>
                </a:solidFill>
              </a:rPr>
              <a:t>0.092897</a:t>
            </a:r>
          </a:p>
        </p:txBody>
      </p:sp>
      <p:sp>
        <p:nvSpPr>
          <p:cNvPr id="17" name="TextBox 16"/>
          <p:cNvSpPr txBox="1"/>
          <p:nvPr/>
        </p:nvSpPr>
        <p:spPr>
          <a:xfrm>
            <a:off x="6781800" y="2613356"/>
            <a:ext cx="1752600" cy="369332"/>
          </a:xfrm>
          <a:prstGeom prst="rect">
            <a:avLst/>
          </a:prstGeom>
          <a:noFill/>
        </p:spPr>
        <p:txBody>
          <a:bodyPr wrap="square" rtlCol="0">
            <a:spAutoFit/>
          </a:bodyPr>
          <a:lstStyle/>
          <a:p>
            <a:pPr algn="ctr" fontAlgn="b"/>
            <a:r>
              <a:rPr lang="en-US" b="1" dirty="0">
                <a:solidFill>
                  <a:schemeClr val="accent1"/>
                </a:solidFill>
              </a:rPr>
              <a:t>0.290600</a:t>
            </a:r>
          </a:p>
        </p:txBody>
      </p:sp>
      <p:sp>
        <p:nvSpPr>
          <p:cNvPr id="18" name="TextBox 17"/>
          <p:cNvSpPr txBox="1"/>
          <p:nvPr/>
        </p:nvSpPr>
        <p:spPr>
          <a:xfrm>
            <a:off x="6781800" y="2983470"/>
            <a:ext cx="1752600" cy="369332"/>
          </a:xfrm>
          <a:prstGeom prst="rect">
            <a:avLst/>
          </a:prstGeom>
          <a:noFill/>
        </p:spPr>
        <p:txBody>
          <a:bodyPr wrap="square" rtlCol="0">
            <a:spAutoFit/>
          </a:bodyPr>
          <a:lstStyle/>
          <a:p>
            <a:pPr algn="ctr" fontAlgn="b"/>
            <a:r>
              <a:rPr lang="en-US" b="1" dirty="0">
                <a:solidFill>
                  <a:schemeClr val="accent1"/>
                </a:solidFill>
              </a:rPr>
              <a:t>0.450333</a:t>
            </a:r>
          </a:p>
        </p:txBody>
      </p:sp>
      <p:sp>
        <p:nvSpPr>
          <p:cNvPr id="19" name="TextBox 18"/>
          <p:cNvSpPr txBox="1"/>
          <p:nvPr/>
        </p:nvSpPr>
        <p:spPr>
          <a:xfrm>
            <a:off x="6781800" y="3353584"/>
            <a:ext cx="1752600" cy="369332"/>
          </a:xfrm>
          <a:prstGeom prst="rect">
            <a:avLst/>
          </a:prstGeom>
          <a:noFill/>
        </p:spPr>
        <p:txBody>
          <a:bodyPr wrap="square" rtlCol="0">
            <a:spAutoFit/>
          </a:bodyPr>
          <a:lstStyle/>
          <a:p>
            <a:pPr algn="ctr" fontAlgn="b"/>
            <a:r>
              <a:rPr lang="en-US" b="1" dirty="0">
                <a:solidFill>
                  <a:schemeClr val="accent1"/>
                </a:solidFill>
              </a:rPr>
              <a:t>0.621006</a:t>
            </a:r>
          </a:p>
        </p:txBody>
      </p:sp>
      <p:sp>
        <p:nvSpPr>
          <p:cNvPr id="20" name="TextBox 19"/>
          <p:cNvSpPr txBox="1"/>
          <p:nvPr/>
        </p:nvSpPr>
        <p:spPr>
          <a:xfrm>
            <a:off x="6781800" y="3723698"/>
            <a:ext cx="1752600" cy="369332"/>
          </a:xfrm>
          <a:prstGeom prst="rect">
            <a:avLst/>
          </a:prstGeom>
          <a:noFill/>
        </p:spPr>
        <p:txBody>
          <a:bodyPr wrap="square" rtlCol="0">
            <a:spAutoFit/>
          </a:bodyPr>
          <a:lstStyle/>
          <a:p>
            <a:pPr algn="ctr" fontAlgn="b"/>
            <a:r>
              <a:rPr lang="en-US" b="1" dirty="0">
                <a:solidFill>
                  <a:schemeClr val="accent1"/>
                </a:solidFill>
              </a:rPr>
              <a:t>0.766198</a:t>
            </a:r>
          </a:p>
        </p:txBody>
      </p:sp>
      <p:sp>
        <p:nvSpPr>
          <p:cNvPr id="21" name="TextBox 20"/>
          <p:cNvSpPr txBox="1"/>
          <p:nvPr/>
        </p:nvSpPr>
        <p:spPr>
          <a:xfrm>
            <a:off x="6781800" y="4093812"/>
            <a:ext cx="1752600" cy="369332"/>
          </a:xfrm>
          <a:prstGeom prst="rect">
            <a:avLst/>
          </a:prstGeom>
          <a:noFill/>
        </p:spPr>
        <p:txBody>
          <a:bodyPr wrap="square" rtlCol="0">
            <a:spAutoFit/>
          </a:bodyPr>
          <a:lstStyle/>
          <a:p>
            <a:pPr algn="ctr" fontAlgn="b"/>
            <a:r>
              <a:rPr lang="en-US" b="1" dirty="0">
                <a:solidFill>
                  <a:schemeClr val="accent1"/>
                </a:solidFill>
              </a:rPr>
              <a:t>0.867624</a:t>
            </a:r>
          </a:p>
        </p:txBody>
      </p:sp>
      <p:sp>
        <p:nvSpPr>
          <p:cNvPr id="22" name="TextBox 21"/>
          <p:cNvSpPr txBox="1"/>
          <p:nvPr/>
        </p:nvSpPr>
        <p:spPr>
          <a:xfrm>
            <a:off x="6781800" y="4463926"/>
            <a:ext cx="1752600" cy="369332"/>
          </a:xfrm>
          <a:prstGeom prst="rect">
            <a:avLst/>
          </a:prstGeom>
          <a:noFill/>
        </p:spPr>
        <p:txBody>
          <a:bodyPr wrap="square" rtlCol="0">
            <a:spAutoFit/>
          </a:bodyPr>
          <a:lstStyle/>
          <a:p>
            <a:pPr algn="ctr" fontAlgn="b"/>
            <a:r>
              <a:rPr lang="en-US" b="1" dirty="0">
                <a:solidFill>
                  <a:schemeClr val="accent1"/>
                </a:solidFill>
              </a:rPr>
              <a:t>0.929121</a:t>
            </a:r>
          </a:p>
        </p:txBody>
      </p:sp>
      <p:sp>
        <p:nvSpPr>
          <p:cNvPr id="23" name="TextBox 22"/>
          <p:cNvSpPr txBox="1"/>
          <p:nvPr/>
        </p:nvSpPr>
        <p:spPr>
          <a:xfrm>
            <a:off x="6781800" y="4834040"/>
            <a:ext cx="1752600" cy="369332"/>
          </a:xfrm>
          <a:prstGeom prst="rect">
            <a:avLst/>
          </a:prstGeom>
          <a:noFill/>
        </p:spPr>
        <p:txBody>
          <a:bodyPr wrap="square" rtlCol="0">
            <a:spAutoFit/>
          </a:bodyPr>
          <a:lstStyle/>
          <a:p>
            <a:pPr algn="ctr" fontAlgn="b"/>
            <a:r>
              <a:rPr lang="en-US" b="1" dirty="0">
                <a:solidFill>
                  <a:schemeClr val="accent1"/>
                </a:solidFill>
              </a:rPr>
              <a:t>0.963258</a:t>
            </a:r>
          </a:p>
        </p:txBody>
      </p:sp>
      <p:sp>
        <p:nvSpPr>
          <p:cNvPr id="24" name="TextBox 23"/>
          <p:cNvSpPr txBox="1"/>
          <p:nvPr/>
        </p:nvSpPr>
        <p:spPr>
          <a:xfrm>
            <a:off x="6781800" y="5204154"/>
            <a:ext cx="1752600" cy="369332"/>
          </a:xfrm>
          <a:prstGeom prst="rect">
            <a:avLst/>
          </a:prstGeom>
          <a:noFill/>
        </p:spPr>
        <p:txBody>
          <a:bodyPr wrap="square" rtlCol="0">
            <a:spAutoFit/>
          </a:bodyPr>
          <a:lstStyle/>
          <a:p>
            <a:pPr algn="ctr" fontAlgn="b"/>
            <a:r>
              <a:rPr lang="en-US" b="1" dirty="0">
                <a:solidFill>
                  <a:schemeClr val="accent1"/>
                </a:solidFill>
              </a:rPr>
              <a:t>0.981285</a:t>
            </a:r>
          </a:p>
        </p:txBody>
      </p:sp>
      <p:sp>
        <p:nvSpPr>
          <p:cNvPr id="25" name="TextBox 24"/>
          <p:cNvSpPr txBox="1"/>
          <p:nvPr/>
        </p:nvSpPr>
        <p:spPr>
          <a:xfrm>
            <a:off x="6781800" y="5574268"/>
            <a:ext cx="1752600" cy="369332"/>
          </a:xfrm>
          <a:prstGeom prst="rect">
            <a:avLst/>
          </a:prstGeom>
          <a:noFill/>
        </p:spPr>
        <p:txBody>
          <a:bodyPr wrap="square" rtlCol="0">
            <a:spAutoFit/>
          </a:bodyPr>
          <a:lstStyle/>
          <a:p>
            <a:pPr algn="ctr" fontAlgn="b"/>
            <a:r>
              <a:rPr lang="en-US" b="1" dirty="0">
                <a:solidFill>
                  <a:schemeClr val="accent1"/>
                </a:solidFill>
              </a:rPr>
              <a:t>0.990554</a:t>
            </a:r>
          </a:p>
        </p:txBody>
      </p:sp>
      <p:sp>
        <p:nvSpPr>
          <p:cNvPr id="26" name="TextBox 25"/>
          <p:cNvSpPr txBox="1"/>
          <p:nvPr/>
        </p:nvSpPr>
        <p:spPr>
          <a:xfrm>
            <a:off x="6781800" y="2242458"/>
            <a:ext cx="1752600" cy="369332"/>
          </a:xfrm>
          <a:prstGeom prst="rect">
            <a:avLst/>
          </a:prstGeom>
          <a:noFill/>
        </p:spPr>
        <p:txBody>
          <a:bodyPr wrap="square" rtlCol="0">
            <a:spAutoFit/>
          </a:bodyPr>
          <a:lstStyle/>
          <a:p>
            <a:pPr algn="ctr" fontAlgn="b"/>
            <a:r>
              <a:rPr lang="en-US" b="1" dirty="0">
                <a:solidFill>
                  <a:schemeClr val="accent1"/>
                </a:solidFill>
              </a:rPr>
              <a:t>0.170001</a:t>
            </a:r>
          </a:p>
        </p:txBody>
      </p:sp>
      <p:sp>
        <p:nvSpPr>
          <p:cNvPr id="29" name="Rounded Rectangle 28"/>
          <p:cNvSpPr/>
          <p:nvPr/>
        </p:nvSpPr>
        <p:spPr>
          <a:xfrm>
            <a:off x="4648200" y="2992790"/>
            <a:ext cx="4343400" cy="741012"/>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AB5E60F1-C09F-415C-A5BC-46BE4D1AE5DC}"/>
              </a:ext>
            </a:extLst>
          </p:cNvPr>
          <p:cNvSpPr>
            <a:spLocks noGrp="1"/>
          </p:cNvSpPr>
          <p:nvPr>
            <p:ph type="dt" sz="half" idx="10"/>
          </p:nvPr>
        </p:nvSpPr>
        <p:spPr/>
        <p:txBody>
          <a:bodyPr/>
          <a:lstStyle/>
          <a:p>
            <a:r>
              <a:rPr lang="en-US">
                <a:solidFill>
                  <a:schemeClr val="bg1"/>
                </a:solidFill>
              </a:rPr>
              <a:t>26 Aug 2022</a:t>
            </a:r>
          </a:p>
        </p:txBody>
      </p:sp>
      <p:sp>
        <p:nvSpPr>
          <p:cNvPr id="5" name="Footer Placeholder 4">
            <a:extLst>
              <a:ext uri="{FF2B5EF4-FFF2-40B4-BE49-F238E27FC236}">
                <a16:creationId xmlns:a16="http://schemas.microsoft.com/office/drawing/2014/main" id="{0D90F760-99C3-4E1F-AADC-87101A50883C}"/>
              </a:ext>
            </a:extLst>
          </p:cNvPr>
          <p:cNvSpPr>
            <a:spLocks noGrp="1"/>
          </p:cNvSpPr>
          <p:nvPr>
            <p:ph type="ftr" sz="quarter" idx="11"/>
          </p:nvPr>
        </p:nvSpPr>
        <p:spPr/>
        <p:txBody>
          <a:bodyPr/>
          <a:lstStyle/>
          <a:p>
            <a:r>
              <a:rPr lang="en-US">
                <a:solidFill>
                  <a:schemeClr val="bg1"/>
                </a:solidFill>
              </a:rPr>
              <a:t>Analytix Thinking LLC 2022 (C)</a:t>
            </a:r>
          </a:p>
        </p:txBody>
      </p:sp>
      <p:sp>
        <p:nvSpPr>
          <p:cNvPr id="8" name="Slide Number Placeholder 7">
            <a:extLst>
              <a:ext uri="{FF2B5EF4-FFF2-40B4-BE49-F238E27FC236}">
                <a16:creationId xmlns:a16="http://schemas.microsoft.com/office/drawing/2014/main" id="{154811F5-AA35-400E-AB83-846F875FB02B}"/>
              </a:ext>
            </a:extLst>
          </p:cNvPr>
          <p:cNvSpPr>
            <a:spLocks noGrp="1"/>
          </p:cNvSpPr>
          <p:nvPr>
            <p:ph type="sldNum" sz="quarter" idx="12"/>
          </p:nvPr>
        </p:nvSpPr>
        <p:spPr/>
        <p:txBody>
          <a:bodyPr/>
          <a:lstStyle/>
          <a:p>
            <a:fld id="{5CCBA591-EC59-427C-BF09-70B47FC4ED92}" type="slidenum">
              <a:rPr lang="en-US" smtClean="0">
                <a:solidFill>
                  <a:schemeClr val="bg1"/>
                </a:solidFill>
              </a:rPr>
              <a:t>27</a:t>
            </a:fld>
            <a:endParaRPr lang="en-US">
              <a:solidFill>
                <a:schemeClr val="bg1"/>
              </a:solidFill>
            </a:endParaRPr>
          </a:p>
        </p:txBody>
      </p:sp>
      <p:cxnSp>
        <p:nvCxnSpPr>
          <p:cNvPr id="28" name="Straight Connector 27">
            <a:extLst>
              <a:ext uri="{FF2B5EF4-FFF2-40B4-BE49-F238E27FC236}">
                <a16:creationId xmlns:a16="http://schemas.microsoft.com/office/drawing/2014/main" id="{1FD352AD-A82A-428F-B0D0-B951FA842343}"/>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id="{0D7AA96E-F81B-465D-B37C-8308BCFC4C27}"/>
              </a:ext>
            </a:extLst>
          </p:cNvPr>
          <p:cNvSpPr txBox="1">
            <a:spLocks/>
          </p:cNvSpPr>
          <p:nvPr/>
        </p:nvSpPr>
        <p:spPr>
          <a:xfrm>
            <a:off x="800100" y="142720"/>
            <a:ext cx="7543800" cy="787450"/>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sz="4800" b="1" dirty="0"/>
              <a:t>Bayesian Results</a:t>
            </a:r>
            <a:endParaRPr lang="en-US" b="1" dirty="0"/>
          </a:p>
        </p:txBody>
      </p:sp>
    </p:spTree>
    <p:extLst>
      <p:ext uri="{BB962C8B-B14F-4D97-AF65-F5344CB8AC3E}">
        <p14:creationId xmlns:p14="http://schemas.microsoft.com/office/powerpoint/2010/main" val="241337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1+#ppt_w/2"/>
                                          </p:val>
                                        </p:tav>
                                        <p:tav tm="100000">
                                          <p:val>
                                            <p:strVal val="#ppt_x"/>
                                          </p:val>
                                        </p:tav>
                                      </p:tavLst>
                                    </p:anim>
                                    <p:anim calcmode="lin" valueType="num">
                                      <p:cBhvr additive="base">
                                        <p:cTn id="54"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ACEA27-7F88-482A-BB98-59AFCF1AF4A9}"/>
              </a:ext>
            </a:extLst>
          </p:cNvPr>
          <p:cNvSpPr>
            <a:spLocks noGrp="1"/>
          </p:cNvSpPr>
          <p:nvPr>
            <p:ph idx="1"/>
          </p:nvPr>
        </p:nvSpPr>
        <p:spPr/>
        <p:txBody>
          <a:bodyPr/>
          <a:lstStyle/>
          <a:p>
            <a:pPr fontAlgn="b"/>
            <a:r>
              <a:rPr lang="en-US" dirty="0"/>
              <a:t>Pr (Biased coin | 13 consecutive H’s) = </a:t>
            </a:r>
            <a:r>
              <a:rPr lang="en-US" b="1" dirty="0">
                <a:solidFill>
                  <a:schemeClr val="accent1"/>
                </a:solidFill>
              </a:rPr>
              <a:t>0.450333</a:t>
            </a:r>
          </a:p>
          <a:p>
            <a:r>
              <a:rPr lang="en-US" dirty="0"/>
              <a:t>					   </a:t>
            </a:r>
            <a:r>
              <a:rPr lang="en-US" dirty="0">
                <a:latin typeface="Cambria Math" panose="02040503050406030204" pitchFamily="18" charset="0"/>
                <a:ea typeface="Cambria Math" panose="02040503050406030204" pitchFamily="18" charset="0"/>
              </a:rPr>
              <a:t>≅</a:t>
            </a:r>
            <a:r>
              <a:rPr lang="en-US" dirty="0"/>
              <a:t> 45%</a:t>
            </a:r>
          </a:p>
          <a:p>
            <a:endParaRPr lang="en-US" dirty="0"/>
          </a:p>
          <a:p>
            <a:endParaRPr lang="en-US" dirty="0"/>
          </a:p>
          <a:p>
            <a:r>
              <a:rPr lang="en-US" b="1" dirty="0">
                <a:solidFill>
                  <a:srgbClr val="FF0000"/>
                </a:solidFill>
              </a:rPr>
              <a:t>Even odds for the bet = Pr(biased coin) = 50%</a:t>
            </a:r>
          </a:p>
          <a:p>
            <a:endParaRPr lang="en-US" dirty="0"/>
          </a:p>
          <a:p>
            <a:endParaRPr lang="en-US" dirty="0"/>
          </a:p>
          <a:p>
            <a:r>
              <a:rPr lang="en-US" dirty="0"/>
              <a:t>Pr (Biased coin | 14 consecutive H’s) = </a:t>
            </a:r>
            <a:r>
              <a:rPr lang="en-US" b="1" dirty="0">
                <a:solidFill>
                  <a:schemeClr val="accent1"/>
                </a:solidFill>
              </a:rPr>
              <a:t>0.621006</a:t>
            </a:r>
          </a:p>
          <a:p>
            <a:r>
              <a:rPr lang="en-US" dirty="0"/>
              <a:t>					   </a:t>
            </a:r>
            <a:r>
              <a:rPr lang="en-US" dirty="0">
                <a:latin typeface="Cambria Math" panose="02040503050406030204" pitchFamily="18" charset="0"/>
                <a:ea typeface="Cambria Math" panose="02040503050406030204" pitchFamily="18" charset="0"/>
              </a:rPr>
              <a:t>≅</a:t>
            </a:r>
            <a:r>
              <a:rPr lang="en-US" dirty="0"/>
              <a:t> 62%</a:t>
            </a:r>
          </a:p>
        </p:txBody>
      </p:sp>
      <p:sp>
        <p:nvSpPr>
          <p:cNvPr id="3" name="Date Placeholder 2">
            <a:extLst>
              <a:ext uri="{FF2B5EF4-FFF2-40B4-BE49-F238E27FC236}">
                <a16:creationId xmlns:a16="http://schemas.microsoft.com/office/drawing/2014/main" id="{3BF26DAB-93E7-4E08-8356-8471A4764C23}"/>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F3E1B094-64BE-45ED-BE6B-6F9AE41038B0}"/>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FA770647-5DFD-4A1D-A37E-869E476E14E6}"/>
              </a:ext>
            </a:extLst>
          </p:cNvPr>
          <p:cNvSpPr>
            <a:spLocks noGrp="1"/>
          </p:cNvSpPr>
          <p:nvPr>
            <p:ph type="sldNum" sz="quarter" idx="12"/>
          </p:nvPr>
        </p:nvSpPr>
        <p:spPr/>
        <p:txBody>
          <a:bodyPr/>
          <a:lstStyle/>
          <a:p>
            <a:fld id="{1D66AC45-D9FE-4248-B91F-844B82F7A042}" type="slidenum">
              <a:rPr lang="en-US" smtClean="0"/>
              <a:pPr/>
              <a:t>28</a:t>
            </a:fld>
            <a:endParaRPr lang="en-US" dirty="0"/>
          </a:p>
        </p:txBody>
      </p:sp>
      <p:sp>
        <p:nvSpPr>
          <p:cNvPr id="7" name="Title 1">
            <a:extLst>
              <a:ext uri="{FF2B5EF4-FFF2-40B4-BE49-F238E27FC236}">
                <a16:creationId xmlns:a16="http://schemas.microsoft.com/office/drawing/2014/main" id="{E00F003F-4F83-4924-A8B8-BAD86FA5C241}"/>
              </a:ext>
            </a:extLst>
          </p:cNvPr>
          <p:cNvSpPr txBox="1">
            <a:spLocks/>
          </p:cNvSpPr>
          <p:nvPr/>
        </p:nvSpPr>
        <p:spPr>
          <a:xfrm>
            <a:off x="800100" y="142720"/>
            <a:ext cx="7543800" cy="787450"/>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sz="4800" b="1" dirty="0"/>
              <a:t>Bayesian Results</a:t>
            </a:r>
            <a:endParaRPr lang="en-US" b="1" dirty="0"/>
          </a:p>
        </p:txBody>
      </p:sp>
      <p:sp>
        <p:nvSpPr>
          <p:cNvPr id="8" name="Arrow: Down 7">
            <a:extLst>
              <a:ext uri="{FF2B5EF4-FFF2-40B4-BE49-F238E27FC236}">
                <a16:creationId xmlns:a16="http://schemas.microsoft.com/office/drawing/2014/main" id="{302D3534-3D14-4F50-9C58-339CB4A9C75C}"/>
              </a:ext>
            </a:extLst>
          </p:cNvPr>
          <p:cNvSpPr/>
          <p:nvPr/>
        </p:nvSpPr>
        <p:spPr>
          <a:xfrm>
            <a:off x="6271399" y="3870805"/>
            <a:ext cx="396815" cy="787450"/>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727DB222-C21F-45A2-988E-71687E2150D9}"/>
              </a:ext>
            </a:extLst>
          </p:cNvPr>
          <p:cNvSpPr/>
          <p:nvPr/>
        </p:nvSpPr>
        <p:spPr>
          <a:xfrm rot="10800000">
            <a:off x="6271398" y="2279025"/>
            <a:ext cx="396815" cy="78745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5460F97-48F3-4520-9914-63202C5050A1}"/>
              </a:ext>
            </a:extLst>
          </p:cNvPr>
          <p:cNvSpPr txBox="1"/>
          <p:nvPr/>
        </p:nvSpPr>
        <p:spPr>
          <a:xfrm>
            <a:off x="4451663" y="2375946"/>
            <a:ext cx="1561381" cy="707886"/>
          </a:xfrm>
          <a:prstGeom prst="rect">
            <a:avLst/>
          </a:prstGeom>
          <a:noFill/>
        </p:spPr>
        <p:txBody>
          <a:bodyPr wrap="square" rtlCol="0">
            <a:spAutoFit/>
          </a:bodyPr>
          <a:lstStyle/>
          <a:p>
            <a:pPr algn="ctr"/>
            <a:r>
              <a:rPr lang="en-US" sz="2000" b="1" dirty="0"/>
              <a:t>Less Likely to Win Bet</a:t>
            </a:r>
          </a:p>
        </p:txBody>
      </p:sp>
      <p:sp>
        <p:nvSpPr>
          <p:cNvPr id="12" name="TextBox 11">
            <a:extLst>
              <a:ext uri="{FF2B5EF4-FFF2-40B4-BE49-F238E27FC236}">
                <a16:creationId xmlns:a16="http://schemas.microsoft.com/office/drawing/2014/main" id="{DD590DEF-DC85-4FDB-8D38-F123C4D4CD94}"/>
              </a:ext>
            </a:extLst>
          </p:cNvPr>
          <p:cNvSpPr txBox="1"/>
          <p:nvPr/>
        </p:nvSpPr>
        <p:spPr>
          <a:xfrm>
            <a:off x="4382220" y="3864200"/>
            <a:ext cx="1700267" cy="707886"/>
          </a:xfrm>
          <a:prstGeom prst="rect">
            <a:avLst/>
          </a:prstGeom>
          <a:noFill/>
        </p:spPr>
        <p:txBody>
          <a:bodyPr wrap="square" rtlCol="0">
            <a:spAutoFit/>
          </a:bodyPr>
          <a:lstStyle/>
          <a:p>
            <a:pPr algn="ctr"/>
            <a:r>
              <a:rPr lang="en-US" sz="2000" b="1" dirty="0">
                <a:solidFill>
                  <a:srgbClr val="00B050"/>
                </a:solidFill>
              </a:rPr>
              <a:t>More Likely to Win Bet</a:t>
            </a:r>
          </a:p>
        </p:txBody>
      </p:sp>
      <p:sp>
        <p:nvSpPr>
          <p:cNvPr id="13" name="Rectangle 12">
            <a:extLst>
              <a:ext uri="{FF2B5EF4-FFF2-40B4-BE49-F238E27FC236}">
                <a16:creationId xmlns:a16="http://schemas.microsoft.com/office/drawing/2014/main" id="{A60723EB-C90B-BAF4-9FF2-2EFC92624541}"/>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566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75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750"/>
                            </p:stCondLst>
                            <p:childTnLst>
                              <p:par>
                                <p:cTn id="11" presetID="47" presetClass="entr" presetSubtype="0" fill="hold" nodeType="afterEffect">
                                  <p:stCondLst>
                                    <p:cond delay="75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Effect transition="in" filter="fade">
                                      <p:cBhvr>
                                        <p:cTn id="20" dur="1000"/>
                                        <p:tgtEl>
                                          <p:spTgt spid="2">
                                            <p:txEl>
                                              <p:pRg st="7" end="7"/>
                                            </p:txEl>
                                          </p:spTgt>
                                        </p:tgtEl>
                                      </p:cBhvr>
                                    </p:animEffect>
                                    <p:anim calcmode="lin" valueType="num">
                                      <p:cBhvr>
                                        <p:cTn id="21"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7" end="7"/>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fade">
                                      <p:cBhvr>
                                        <p:cTn id="25" dur="1000"/>
                                        <p:tgtEl>
                                          <p:spTgt spid="2">
                                            <p:txEl>
                                              <p:pRg st="8" end="8"/>
                                            </p:txEl>
                                          </p:spTgt>
                                        </p:tgtEl>
                                      </p:cBhvr>
                                    </p:animEffect>
                                    <p:anim calcmode="lin" valueType="num">
                                      <p:cBhvr>
                                        <p:cTn id="26"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 calcmode="lin" valueType="num">
                                      <p:cBhvr>
                                        <p:cTn id="32"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3"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par>
                          <p:cTn id="43" fill="hold">
                            <p:stCondLst>
                              <p:cond delay="500"/>
                            </p:stCondLst>
                            <p:childTnLst>
                              <p:par>
                                <p:cTn id="44" presetID="22" presetClass="entr" presetSubtype="1" fill="hold" grpId="0" nodeType="afterEffect">
                                  <p:stCondLst>
                                    <p:cond delay="2000"/>
                                  </p:stCondLst>
                                  <p:childTnLst>
                                    <p:set>
                                      <p:cBhvr>
                                        <p:cTn id="45" dur="1" fill="hold">
                                          <p:stCondLst>
                                            <p:cond delay="0"/>
                                          </p:stCondLst>
                                        </p:cTn>
                                        <p:tgtEl>
                                          <p:spTgt spid="8"/>
                                        </p:tgtEl>
                                        <p:attrNameLst>
                                          <p:attrName>style.visibility</p:attrName>
                                        </p:attrNameLst>
                                      </p:cBhvr>
                                      <p:to>
                                        <p:strVal val="visible"/>
                                      </p:to>
                                    </p:set>
                                    <p:animEffect transition="in" filter="wipe(up)">
                                      <p:cBhvr>
                                        <p:cTn id="46" dur="500"/>
                                        <p:tgtEl>
                                          <p:spTgt spid="8"/>
                                        </p:tgtEl>
                                      </p:cBhvr>
                                    </p:animEffect>
                                  </p:childTnLst>
                                </p:cTn>
                              </p:par>
                              <p:par>
                                <p:cTn id="47" presetID="22" presetClass="entr" presetSubtype="1" fill="hold" grpId="0" nodeType="withEffect">
                                  <p:stCondLst>
                                    <p:cond delay="2000"/>
                                  </p:stCondLst>
                                  <p:childTnLst>
                                    <p:set>
                                      <p:cBhvr>
                                        <p:cTn id="48" dur="1" fill="hold">
                                          <p:stCondLst>
                                            <p:cond delay="0"/>
                                          </p:stCondLst>
                                        </p:cTn>
                                        <p:tgtEl>
                                          <p:spTgt spid="12"/>
                                        </p:tgtEl>
                                        <p:attrNameLst>
                                          <p:attrName>style.visibility</p:attrName>
                                        </p:attrNameLst>
                                      </p:cBhvr>
                                      <p:to>
                                        <p:strVal val="visible"/>
                                      </p:to>
                                    </p:set>
                                    <p:animEffect transition="in" filter="wipe(up)">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thumbs.gograph.com/gg6612665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422378"/>
            <a:ext cx="1589441" cy="15988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7363" y="1776047"/>
            <a:ext cx="3150513" cy="646331"/>
          </a:xfrm>
          <a:prstGeom prst="rect">
            <a:avLst/>
          </a:prstGeom>
          <a:noFill/>
        </p:spPr>
        <p:txBody>
          <a:bodyPr wrap="square" rtlCol="0">
            <a:spAutoFit/>
          </a:bodyPr>
          <a:lstStyle/>
          <a:p>
            <a:pPr algn="ctr"/>
            <a:r>
              <a:rPr lang="en-US" sz="3600" b="1" dirty="0">
                <a:solidFill>
                  <a:srgbClr val="FF0000"/>
                </a:solidFill>
              </a:rPr>
              <a:t>100 Coins</a:t>
            </a:r>
          </a:p>
        </p:txBody>
      </p:sp>
      <p:sp>
        <p:nvSpPr>
          <p:cNvPr id="5" name="TextBox 4"/>
          <p:cNvSpPr txBox="1"/>
          <p:nvPr/>
        </p:nvSpPr>
        <p:spPr>
          <a:xfrm>
            <a:off x="76200" y="4174978"/>
            <a:ext cx="4012287" cy="1077218"/>
          </a:xfrm>
          <a:prstGeom prst="rect">
            <a:avLst/>
          </a:prstGeom>
          <a:noFill/>
        </p:spPr>
        <p:txBody>
          <a:bodyPr wrap="square" rtlCol="0">
            <a:spAutoFit/>
          </a:bodyPr>
          <a:lstStyle/>
          <a:p>
            <a:pPr algn="ctr"/>
            <a:r>
              <a:rPr lang="en-US" sz="3200" b="1" dirty="0"/>
              <a:t>99 Fair Coins (H/T)</a:t>
            </a:r>
          </a:p>
          <a:p>
            <a:pPr algn="ctr"/>
            <a:r>
              <a:rPr lang="en-US" sz="3200" b="1" dirty="0">
                <a:solidFill>
                  <a:srgbClr val="00B050"/>
                </a:solidFill>
              </a:rPr>
              <a:t>1 Biased Coin (H/H)</a:t>
            </a:r>
          </a:p>
        </p:txBody>
      </p:sp>
      <p:sp>
        <p:nvSpPr>
          <p:cNvPr id="7" name="TextBox 6"/>
          <p:cNvSpPr txBox="1"/>
          <p:nvPr/>
        </p:nvSpPr>
        <p:spPr>
          <a:xfrm>
            <a:off x="4343400" y="1318847"/>
            <a:ext cx="4572000" cy="4524315"/>
          </a:xfrm>
          <a:prstGeom prst="rect">
            <a:avLst/>
          </a:prstGeom>
          <a:solidFill>
            <a:schemeClr val="bg1"/>
          </a:solidFill>
          <a:ln>
            <a:solidFill>
              <a:schemeClr val="tx1"/>
            </a:solidFill>
          </a:ln>
        </p:spPr>
        <p:txBody>
          <a:bodyPr wrap="square" rtlCol="0">
            <a:spAutoFit/>
          </a:bodyPr>
          <a:lstStyle>
            <a:defPPr>
              <a:defRPr lang="en-US"/>
            </a:defPPr>
            <a:lvl1pPr algn="ctr">
              <a:defRPr sz="3200" b="1" u="sng">
                <a:solidFill>
                  <a:schemeClr val="tx2"/>
                </a:solidFill>
              </a:defRPr>
            </a:lvl1pPr>
          </a:lstStyle>
          <a:p>
            <a:pPr algn="l"/>
            <a:r>
              <a:rPr lang="en-US" dirty="0">
                <a:solidFill>
                  <a:schemeClr val="tx1"/>
                </a:solidFill>
              </a:rPr>
              <a:t>Problem</a:t>
            </a:r>
          </a:p>
          <a:p>
            <a:pPr marL="514350" indent="-514350" algn="l">
              <a:buFont typeface="+mj-lt"/>
              <a:buAutoNum type="arabicPeriod"/>
            </a:pPr>
            <a:r>
              <a:rPr lang="en-US" u="none" dirty="0">
                <a:solidFill>
                  <a:schemeClr val="tx1"/>
                </a:solidFill>
              </a:rPr>
              <a:t>I draw out one coin.</a:t>
            </a:r>
          </a:p>
          <a:p>
            <a:pPr marL="514350" indent="-514350" algn="l">
              <a:buFont typeface="+mj-lt"/>
              <a:buAutoNum type="arabicPeriod"/>
            </a:pPr>
            <a:endParaRPr lang="en-US" u="none" dirty="0">
              <a:solidFill>
                <a:schemeClr val="tx1"/>
              </a:solidFill>
            </a:endParaRPr>
          </a:p>
          <a:p>
            <a:pPr marL="514350" indent="-514350" algn="l">
              <a:buFont typeface="+mj-lt"/>
              <a:buAutoNum type="arabicPeriod"/>
            </a:pPr>
            <a:r>
              <a:rPr lang="en-US" u="none" dirty="0">
                <a:solidFill>
                  <a:schemeClr val="tx1"/>
                </a:solidFill>
              </a:rPr>
              <a:t>I will flip it repeatedly and tell you the result.</a:t>
            </a:r>
          </a:p>
          <a:p>
            <a:pPr marL="514350" indent="-514350" algn="l">
              <a:buFont typeface="+mj-lt"/>
              <a:buAutoNum type="arabicPeriod"/>
            </a:pPr>
            <a:endParaRPr lang="en-US" u="none" dirty="0">
              <a:solidFill>
                <a:schemeClr val="tx1"/>
              </a:solidFill>
            </a:endParaRPr>
          </a:p>
          <a:p>
            <a:pPr marL="514350" indent="-514350" algn="l">
              <a:buFont typeface="+mj-lt"/>
              <a:buAutoNum type="arabicPeriod"/>
            </a:pPr>
            <a:r>
              <a:rPr lang="en-US" u="none" dirty="0">
                <a:solidFill>
                  <a:schemeClr val="tx1"/>
                </a:solidFill>
              </a:rPr>
              <a:t>You tell me when you decide whether I have the Biased Coin or not.</a:t>
            </a:r>
          </a:p>
        </p:txBody>
      </p:sp>
      <p:cxnSp>
        <p:nvCxnSpPr>
          <p:cNvPr id="10" name="Straight Connector 9">
            <a:extLst>
              <a:ext uri="{FF2B5EF4-FFF2-40B4-BE49-F238E27FC236}">
                <a16:creationId xmlns:a16="http://schemas.microsoft.com/office/drawing/2014/main" id="{828D6F08-4A6F-46CF-B787-6ABB80261EC9}"/>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0626463C-F377-4684-AB49-7430929C9FEC}"/>
              </a:ext>
            </a:extLst>
          </p:cNvPr>
          <p:cNvSpPr txBox="1">
            <a:spLocks/>
          </p:cNvSpPr>
          <p:nvPr/>
        </p:nvSpPr>
        <p:spPr>
          <a:xfrm>
            <a:off x="800100" y="142720"/>
            <a:ext cx="7543800" cy="787450"/>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sz="4800" b="1" dirty="0"/>
              <a:t>A Problem of Inference</a:t>
            </a:r>
            <a:endParaRPr lang="en-US" b="1" dirty="0"/>
          </a:p>
        </p:txBody>
      </p:sp>
      <p:sp>
        <p:nvSpPr>
          <p:cNvPr id="11" name="Date Placeholder 2">
            <a:extLst>
              <a:ext uri="{FF2B5EF4-FFF2-40B4-BE49-F238E27FC236}">
                <a16:creationId xmlns:a16="http://schemas.microsoft.com/office/drawing/2014/main" id="{AC6B5030-6B3C-423C-AF4A-3B01C629F0D9}"/>
              </a:ext>
            </a:extLst>
          </p:cNvPr>
          <p:cNvSpPr>
            <a:spLocks noGrp="1"/>
          </p:cNvSpPr>
          <p:nvPr>
            <p:ph type="dt" sz="half" idx="10"/>
          </p:nvPr>
        </p:nvSpPr>
        <p:spPr>
          <a:xfrm>
            <a:off x="822961" y="6459786"/>
            <a:ext cx="1854203" cy="365125"/>
          </a:xfrm>
        </p:spPr>
        <p:txBody>
          <a:bodyPr/>
          <a:lstStyle/>
          <a:p>
            <a:r>
              <a:rPr lang="en-US"/>
              <a:t>26 Aug 2022</a:t>
            </a:r>
            <a:endParaRPr lang="en-US" dirty="0"/>
          </a:p>
        </p:txBody>
      </p:sp>
      <p:sp>
        <p:nvSpPr>
          <p:cNvPr id="12" name="Footer Placeholder 3">
            <a:extLst>
              <a:ext uri="{FF2B5EF4-FFF2-40B4-BE49-F238E27FC236}">
                <a16:creationId xmlns:a16="http://schemas.microsoft.com/office/drawing/2014/main" id="{568AEA7D-FE41-4F79-AD9C-E8BCFC244E9C}"/>
              </a:ext>
            </a:extLst>
          </p:cNvPr>
          <p:cNvSpPr>
            <a:spLocks noGrp="1"/>
          </p:cNvSpPr>
          <p:nvPr>
            <p:ph type="ftr" sz="quarter" idx="11"/>
          </p:nvPr>
        </p:nvSpPr>
        <p:spPr>
          <a:xfrm>
            <a:off x="2764639" y="6459786"/>
            <a:ext cx="3617103" cy="365125"/>
          </a:xfrm>
        </p:spPr>
        <p:txBody>
          <a:bodyPr/>
          <a:lstStyle/>
          <a:p>
            <a:r>
              <a:rPr lang="en-US"/>
              <a:t>Analytix Thinking LLC 2022 (C)</a:t>
            </a:r>
            <a:endParaRPr lang="en-US" dirty="0"/>
          </a:p>
        </p:txBody>
      </p:sp>
      <p:sp>
        <p:nvSpPr>
          <p:cNvPr id="14" name="Slide Number Placeholder 4">
            <a:extLst>
              <a:ext uri="{FF2B5EF4-FFF2-40B4-BE49-F238E27FC236}">
                <a16:creationId xmlns:a16="http://schemas.microsoft.com/office/drawing/2014/main" id="{5E0759E4-701D-4A07-B50E-031A6751D903}"/>
              </a:ext>
            </a:extLst>
          </p:cNvPr>
          <p:cNvSpPr>
            <a:spLocks noGrp="1"/>
          </p:cNvSpPr>
          <p:nvPr>
            <p:ph type="sldNum" sz="quarter" idx="12"/>
          </p:nvPr>
        </p:nvSpPr>
        <p:spPr>
          <a:xfrm>
            <a:off x="7425344" y="6459786"/>
            <a:ext cx="984019" cy="365125"/>
          </a:xfrm>
        </p:spPr>
        <p:txBody>
          <a:bodyPr/>
          <a:lstStyle/>
          <a:p>
            <a:fld id="{1D66AC45-D9FE-4248-B91F-844B82F7A042}" type="slidenum">
              <a:rPr lang="en-US" smtClean="0"/>
              <a:pPr/>
              <a:t>29</a:t>
            </a:fld>
            <a:endParaRPr lang="en-US" dirty="0"/>
          </a:p>
        </p:txBody>
      </p:sp>
    </p:spTree>
    <p:extLst>
      <p:ext uri="{BB962C8B-B14F-4D97-AF65-F5344CB8AC3E}">
        <p14:creationId xmlns:p14="http://schemas.microsoft.com/office/powerpoint/2010/main" val="106191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34A2E8-DDB1-E9D8-42AC-154E12FE5468}"/>
              </a:ext>
            </a:extLst>
          </p:cNvPr>
          <p:cNvSpPr>
            <a:spLocks noGrp="1"/>
          </p:cNvSpPr>
          <p:nvPr>
            <p:ph idx="1"/>
          </p:nvPr>
        </p:nvSpPr>
        <p:spPr/>
        <p:txBody>
          <a:bodyPr>
            <a:normAutofit/>
          </a:bodyPr>
          <a:lstStyle/>
          <a:p>
            <a:r>
              <a:rPr lang="en-US" sz="3200" dirty="0"/>
              <a:t>Tell stories</a:t>
            </a:r>
          </a:p>
          <a:p>
            <a:r>
              <a:rPr lang="en-US" sz="3200" dirty="0"/>
              <a:t>Give examples</a:t>
            </a:r>
          </a:p>
          <a:p>
            <a:r>
              <a:rPr lang="en-US" sz="3200" dirty="0"/>
              <a:t>Help with communication/teaching</a:t>
            </a:r>
          </a:p>
          <a:p>
            <a:endParaRPr lang="en-US" sz="3200" dirty="0"/>
          </a:p>
          <a:p>
            <a:r>
              <a:rPr lang="en-US" sz="3200" dirty="0"/>
              <a:t>Even a few new ideas</a:t>
            </a:r>
          </a:p>
        </p:txBody>
      </p:sp>
      <p:sp>
        <p:nvSpPr>
          <p:cNvPr id="3" name="Date Placeholder 2">
            <a:extLst>
              <a:ext uri="{FF2B5EF4-FFF2-40B4-BE49-F238E27FC236}">
                <a16:creationId xmlns:a16="http://schemas.microsoft.com/office/drawing/2014/main" id="{0D0CCAF5-ED95-568F-4DCF-F05189C1311D}"/>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B776B236-761F-92FF-A5A0-7342B6DC96E1}"/>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E0DB8DF3-0012-BE27-A01F-13B341DBE731}"/>
              </a:ext>
            </a:extLst>
          </p:cNvPr>
          <p:cNvSpPr>
            <a:spLocks noGrp="1"/>
          </p:cNvSpPr>
          <p:nvPr>
            <p:ph type="sldNum" sz="quarter" idx="12"/>
          </p:nvPr>
        </p:nvSpPr>
        <p:spPr/>
        <p:txBody>
          <a:bodyPr/>
          <a:lstStyle/>
          <a:p>
            <a:fld id="{1D66AC45-D9FE-4248-B91F-844B82F7A042}" type="slidenum">
              <a:rPr lang="en-US" smtClean="0"/>
              <a:pPr/>
              <a:t>3</a:t>
            </a:fld>
            <a:endParaRPr lang="en-US" dirty="0"/>
          </a:p>
        </p:txBody>
      </p:sp>
      <p:sp>
        <p:nvSpPr>
          <p:cNvPr id="6" name="Title 5">
            <a:extLst>
              <a:ext uri="{FF2B5EF4-FFF2-40B4-BE49-F238E27FC236}">
                <a16:creationId xmlns:a16="http://schemas.microsoft.com/office/drawing/2014/main" id="{BB162BBA-A741-4ABA-6818-B9B34BEDE9AF}"/>
              </a:ext>
            </a:extLst>
          </p:cNvPr>
          <p:cNvSpPr>
            <a:spLocks noGrp="1"/>
          </p:cNvSpPr>
          <p:nvPr>
            <p:ph type="title"/>
          </p:nvPr>
        </p:nvSpPr>
        <p:spPr/>
        <p:txBody>
          <a:bodyPr/>
          <a:lstStyle/>
          <a:p>
            <a:r>
              <a:rPr lang="en-US" b="1" dirty="0"/>
              <a:t>Objectives</a:t>
            </a:r>
          </a:p>
        </p:txBody>
      </p:sp>
      <p:sp>
        <p:nvSpPr>
          <p:cNvPr id="7" name="Rectangle 6">
            <a:extLst>
              <a:ext uri="{FF2B5EF4-FFF2-40B4-BE49-F238E27FC236}">
                <a16:creationId xmlns:a16="http://schemas.microsoft.com/office/drawing/2014/main" id="{EAC44CC4-3806-D0B9-0733-9D2EDAF8D724}"/>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60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350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nvPr>
        </p:nvGraphicFramePr>
        <p:xfrm>
          <a:off x="914400" y="1600200"/>
          <a:ext cx="2971800" cy="434848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pPr algn="ctr"/>
                      <a:r>
                        <a:rPr lang="en-US" dirty="0">
                          <a:solidFill>
                            <a:schemeClr val="bg1"/>
                          </a:solidFill>
                        </a:rPr>
                        <a:t>Number of Flips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dirty="0">
                        <a:solidFill>
                          <a:schemeClr val="bg1"/>
                        </a:solidFill>
                      </a:endParaRPr>
                    </a:p>
                    <a:p>
                      <a:pPr algn="ctr"/>
                      <a:r>
                        <a:rPr lang="en-US" dirty="0">
                          <a:solidFill>
                            <a:schemeClr val="bg1"/>
                          </a:solidFill>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solidFill>
                            <a:schemeClr val="bg1"/>
                          </a:solidFill>
                        </a:rPr>
                        <a:t>Biased Coin?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70840">
                <a:tc>
                  <a:txBody>
                    <a:bodyPr/>
                    <a:lstStyle/>
                    <a:p>
                      <a:pPr algn="ctr"/>
                      <a:r>
                        <a:rPr lang="en-US"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US"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ctr"/>
                      <a:r>
                        <a:rPr lang="en-US"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algn="ctr"/>
                      <a:r>
                        <a:rPr lang="en-US"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pPr algn="ctr"/>
                      <a:r>
                        <a:rPr lang="en-US"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0840">
                <a:tc>
                  <a:txBody>
                    <a:bodyPr/>
                    <a:lstStyle/>
                    <a:p>
                      <a:pPr algn="ctr"/>
                      <a:r>
                        <a:rPr lang="en-US"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0840">
                <a:tc>
                  <a:txBody>
                    <a:bodyPr/>
                    <a:lstStyle/>
                    <a:p>
                      <a:pPr algn="ctr"/>
                      <a:r>
                        <a:rPr lang="en-US" b="1"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6" name="Content Placeholder 3"/>
          <p:cNvGraphicFramePr>
            <a:graphicFrameLocks noGrp="1"/>
          </p:cNvGraphicFramePr>
          <p:nvPr>
            <p:ph idx="4294967295"/>
          </p:nvPr>
        </p:nvGraphicFramePr>
        <p:xfrm>
          <a:off x="5410200" y="1600200"/>
          <a:ext cx="2971800" cy="434848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370840">
                <a:tc>
                  <a:txBody>
                    <a:bodyPr/>
                    <a:lstStyle/>
                    <a:p>
                      <a:pPr algn="ctr"/>
                      <a:r>
                        <a:rPr lang="en-US" dirty="0">
                          <a:solidFill>
                            <a:schemeClr val="bg1"/>
                          </a:solidFill>
                        </a:rPr>
                        <a:t>Number of Flips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US" dirty="0">
                        <a:solidFill>
                          <a:schemeClr val="bg1"/>
                        </a:solidFill>
                      </a:endParaRPr>
                    </a:p>
                    <a:p>
                      <a:pPr algn="ctr"/>
                      <a:r>
                        <a:rPr lang="en-US" dirty="0">
                          <a:solidFill>
                            <a:schemeClr val="bg1"/>
                          </a:solidFill>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a:solidFill>
                            <a:schemeClr val="bg1"/>
                          </a:solidFill>
                        </a:rPr>
                        <a:t>Biased Coin?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370840">
                <a:tc>
                  <a:txBody>
                    <a:bodyPr/>
                    <a:lstStyle/>
                    <a:p>
                      <a:pPr algn="ctr"/>
                      <a:r>
                        <a:rPr lang="en-US" b="1"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b="1"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b="1" dirty="0">
                          <a:solidFill>
                            <a:schemeClr val="tx1"/>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b="1"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US" b="1"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ctr"/>
                      <a:r>
                        <a:rPr lang="en-US" b="1"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algn="ctr"/>
                      <a:r>
                        <a:rPr lang="en-US" b="1"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pPr algn="ctr"/>
                      <a:r>
                        <a:rPr lang="en-US" b="1" dirty="0">
                          <a:solidFill>
                            <a:schemeClr val="tx1"/>
                          </a:solidFill>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0840">
                <a:tc>
                  <a:txBody>
                    <a:bodyPr/>
                    <a:lstStyle/>
                    <a:p>
                      <a:pPr algn="ctr"/>
                      <a:r>
                        <a:rPr lang="en-US" b="1"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0840">
                <a:tc>
                  <a:txBody>
                    <a:bodyPr/>
                    <a:lstStyle/>
                    <a:p>
                      <a:pPr algn="ctr"/>
                      <a:r>
                        <a:rPr lang="en-US" b="1"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cxnSp>
        <p:nvCxnSpPr>
          <p:cNvPr id="9" name="Straight Connector 8">
            <a:extLst>
              <a:ext uri="{FF2B5EF4-FFF2-40B4-BE49-F238E27FC236}">
                <a16:creationId xmlns:a16="http://schemas.microsoft.com/office/drawing/2014/main" id="{0344068F-44B2-4DE0-9E5B-B2BA39A1DF5B}"/>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BE51D45-0857-49CF-8B44-935AF6C19F16}"/>
              </a:ext>
            </a:extLst>
          </p:cNvPr>
          <p:cNvSpPr txBox="1">
            <a:spLocks/>
          </p:cNvSpPr>
          <p:nvPr/>
        </p:nvSpPr>
        <p:spPr>
          <a:xfrm>
            <a:off x="800100" y="142720"/>
            <a:ext cx="7543800" cy="787450"/>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sz="4800" b="1" dirty="0"/>
              <a:t>The Results</a:t>
            </a:r>
            <a:endParaRPr lang="en-US" b="1" dirty="0"/>
          </a:p>
        </p:txBody>
      </p:sp>
      <p:sp>
        <p:nvSpPr>
          <p:cNvPr id="10" name="Date Placeholder 2">
            <a:extLst>
              <a:ext uri="{FF2B5EF4-FFF2-40B4-BE49-F238E27FC236}">
                <a16:creationId xmlns:a16="http://schemas.microsoft.com/office/drawing/2014/main" id="{BD8218DB-351B-4916-9151-551954A42ED4}"/>
              </a:ext>
            </a:extLst>
          </p:cNvPr>
          <p:cNvSpPr>
            <a:spLocks noGrp="1"/>
          </p:cNvSpPr>
          <p:nvPr>
            <p:ph type="dt" sz="half" idx="10"/>
          </p:nvPr>
        </p:nvSpPr>
        <p:spPr>
          <a:xfrm>
            <a:off x="822961" y="6459786"/>
            <a:ext cx="1854203" cy="365125"/>
          </a:xfrm>
        </p:spPr>
        <p:txBody>
          <a:bodyPr/>
          <a:lstStyle/>
          <a:p>
            <a:r>
              <a:rPr lang="en-US"/>
              <a:t>26 Aug 2022</a:t>
            </a:r>
            <a:endParaRPr lang="en-US" dirty="0"/>
          </a:p>
        </p:txBody>
      </p:sp>
      <p:sp>
        <p:nvSpPr>
          <p:cNvPr id="12" name="Footer Placeholder 3">
            <a:extLst>
              <a:ext uri="{FF2B5EF4-FFF2-40B4-BE49-F238E27FC236}">
                <a16:creationId xmlns:a16="http://schemas.microsoft.com/office/drawing/2014/main" id="{1BB8AB88-CACD-46C3-8126-B25E62B3AEDF}"/>
              </a:ext>
            </a:extLst>
          </p:cNvPr>
          <p:cNvSpPr>
            <a:spLocks noGrp="1"/>
          </p:cNvSpPr>
          <p:nvPr>
            <p:ph type="ftr" sz="quarter" idx="11"/>
          </p:nvPr>
        </p:nvSpPr>
        <p:spPr>
          <a:xfrm>
            <a:off x="2764639" y="6459786"/>
            <a:ext cx="3617103" cy="365125"/>
          </a:xfrm>
        </p:spPr>
        <p:txBody>
          <a:bodyPr/>
          <a:lstStyle/>
          <a:p>
            <a:r>
              <a:rPr lang="en-US"/>
              <a:t>Analytix Thinking LLC 2022 (C)</a:t>
            </a:r>
            <a:endParaRPr lang="en-US" dirty="0"/>
          </a:p>
        </p:txBody>
      </p:sp>
      <p:sp>
        <p:nvSpPr>
          <p:cNvPr id="13" name="Slide Number Placeholder 4">
            <a:extLst>
              <a:ext uri="{FF2B5EF4-FFF2-40B4-BE49-F238E27FC236}">
                <a16:creationId xmlns:a16="http://schemas.microsoft.com/office/drawing/2014/main" id="{510F0380-7048-4700-A404-A1E061950C93}"/>
              </a:ext>
            </a:extLst>
          </p:cNvPr>
          <p:cNvSpPr>
            <a:spLocks noGrp="1"/>
          </p:cNvSpPr>
          <p:nvPr>
            <p:ph type="sldNum" sz="quarter" idx="12"/>
          </p:nvPr>
        </p:nvSpPr>
        <p:spPr>
          <a:xfrm>
            <a:off x="7425344" y="6459786"/>
            <a:ext cx="984019" cy="365125"/>
          </a:xfrm>
        </p:spPr>
        <p:txBody>
          <a:bodyPr/>
          <a:lstStyle/>
          <a:p>
            <a:fld id="{1D66AC45-D9FE-4248-B91F-844B82F7A042}" type="slidenum">
              <a:rPr lang="en-US" smtClean="0"/>
              <a:pPr/>
              <a:t>30</a:t>
            </a:fld>
            <a:endParaRPr lang="en-US" dirty="0"/>
          </a:p>
        </p:txBody>
      </p:sp>
    </p:spTree>
    <p:extLst>
      <p:ext uri="{BB962C8B-B14F-4D97-AF65-F5344CB8AC3E}">
        <p14:creationId xmlns:p14="http://schemas.microsoft.com/office/powerpoint/2010/main" val="75735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nvPr>
        </p:nvGraphicFramePr>
        <p:xfrm>
          <a:off x="380998" y="1371600"/>
          <a:ext cx="4038602" cy="4394200"/>
        </p:xfrm>
        <a:graphic>
          <a:graphicData uri="http://schemas.openxmlformats.org/drawingml/2006/table">
            <a:tbl>
              <a:tblPr firstRow="1" bandRow="1">
                <a:tableStyleId>{5C22544A-7EE6-4342-B048-85BDC9FD1C3A}</a:tableStyleId>
              </a:tblPr>
              <a:tblGrid>
                <a:gridCol w="937493">
                  <a:extLst>
                    <a:ext uri="{9D8B030D-6E8A-4147-A177-3AD203B41FA5}">
                      <a16:colId xmlns:a16="http://schemas.microsoft.com/office/drawing/2014/main" val="20000"/>
                    </a:ext>
                  </a:extLst>
                </a:gridCol>
                <a:gridCol w="1577109">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685800">
                <a:tc>
                  <a:txBody>
                    <a:bodyPr/>
                    <a:lstStyle/>
                    <a:p>
                      <a:pPr algn="ctr"/>
                      <a:r>
                        <a:rPr lang="en-US" sz="1600" dirty="0">
                          <a:solidFill>
                            <a:schemeClr val="tx1"/>
                          </a:solidFill>
                        </a:rPr>
                        <a:t>Number of Flips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rgbClr val="00B050"/>
                          </a:solidFill>
                        </a:rPr>
                        <a:t>Prior = 1/10,000</a:t>
                      </a:r>
                    </a:p>
                    <a:p>
                      <a:pPr algn="ctr"/>
                      <a:r>
                        <a:rPr lang="en-US" sz="1600" dirty="0">
                          <a:solidFill>
                            <a:srgbClr val="FF0000"/>
                          </a:solidFill>
                        </a:rPr>
                        <a:t>Pr(Biased</a:t>
                      </a:r>
                      <a:r>
                        <a:rPr lang="en-US" sz="1600" baseline="0" dirty="0">
                          <a:solidFill>
                            <a:srgbClr val="FF0000"/>
                          </a:solidFill>
                        </a:rPr>
                        <a:t> Coin)</a:t>
                      </a:r>
                      <a:endParaRPr lang="en-US"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rgbClr val="00B050"/>
                          </a:solidFill>
                        </a:rPr>
                        <a:t>Prior = 1/100</a:t>
                      </a:r>
                    </a:p>
                    <a:p>
                      <a:pPr algn="ctr"/>
                      <a:r>
                        <a:rPr lang="en-US" sz="1600" dirty="0">
                          <a:solidFill>
                            <a:srgbClr val="00B0F0"/>
                          </a:solidFill>
                        </a:rPr>
                        <a:t>Pr(Biased</a:t>
                      </a:r>
                      <a:r>
                        <a:rPr lang="en-US" sz="1600" baseline="0" dirty="0">
                          <a:solidFill>
                            <a:srgbClr val="00B0F0"/>
                          </a:solidFill>
                        </a:rPr>
                        <a:t> Coin)</a:t>
                      </a:r>
                      <a:endParaRPr lang="en-US" sz="1600" dirty="0">
                        <a:solidFill>
                          <a:srgbClr val="00B0F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sz="16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0.000200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0.019802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sz="1600"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0.000400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sz="1600"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0.000799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sz="1600"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0.001598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US" sz="1600"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0.003190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ctr"/>
                      <a:r>
                        <a:rPr lang="en-US" sz="1600"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0.006360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algn="ctr"/>
                      <a:r>
                        <a:rPr lang="en-US" sz="1600"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0.012639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pPr algn="ctr"/>
                      <a:r>
                        <a:rPr lang="en-US" sz="1600"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0.024963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0840">
                <a:tc>
                  <a:txBody>
                    <a:bodyPr/>
                    <a:lstStyle/>
                    <a:p>
                      <a:pPr algn="ctr"/>
                      <a:r>
                        <a:rPr lang="en-US" sz="1600"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0.048711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0840">
                <a:tc>
                  <a:txBody>
                    <a:bodyPr/>
                    <a:lstStyle/>
                    <a:p>
                      <a:pPr algn="ctr"/>
                      <a:r>
                        <a:rPr lang="en-US" sz="1600" b="1"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0.092897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5" name="Content Placeholder 3"/>
          <p:cNvGraphicFramePr>
            <a:graphicFrameLocks noGrp="1"/>
          </p:cNvGraphicFramePr>
          <p:nvPr>
            <p:ph idx="4294967295"/>
          </p:nvPr>
        </p:nvGraphicFramePr>
        <p:xfrm>
          <a:off x="4800600" y="1371600"/>
          <a:ext cx="4038602" cy="4394200"/>
        </p:xfrm>
        <a:graphic>
          <a:graphicData uri="http://schemas.openxmlformats.org/drawingml/2006/table">
            <a:tbl>
              <a:tblPr firstRow="1" bandRow="1">
                <a:tableStyleId>{5C22544A-7EE6-4342-B048-85BDC9FD1C3A}</a:tableStyleId>
              </a:tblPr>
              <a:tblGrid>
                <a:gridCol w="937493">
                  <a:extLst>
                    <a:ext uri="{9D8B030D-6E8A-4147-A177-3AD203B41FA5}">
                      <a16:colId xmlns:a16="http://schemas.microsoft.com/office/drawing/2014/main" val="20000"/>
                    </a:ext>
                  </a:extLst>
                </a:gridCol>
                <a:gridCol w="1577109">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685800">
                <a:tc>
                  <a:txBody>
                    <a:bodyPr/>
                    <a:lstStyle/>
                    <a:p>
                      <a:pPr algn="ctr"/>
                      <a:r>
                        <a:rPr lang="en-US" sz="1600" dirty="0">
                          <a:solidFill>
                            <a:schemeClr val="tx1"/>
                          </a:solidFill>
                        </a:rPr>
                        <a:t>Number of Flips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rgbClr val="00B050"/>
                          </a:solidFill>
                        </a:rPr>
                        <a:t>Prior = 1/10,000</a:t>
                      </a:r>
                    </a:p>
                    <a:p>
                      <a:pPr algn="ctr"/>
                      <a:r>
                        <a:rPr lang="en-US" sz="1600" dirty="0">
                          <a:solidFill>
                            <a:srgbClr val="FF0000"/>
                          </a:solidFill>
                        </a:rPr>
                        <a:t>Pr(Biased</a:t>
                      </a:r>
                      <a:r>
                        <a:rPr lang="en-US" sz="1600" baseline="0" dirty="0">
                          <a:solidFill>
                            <a:srgbClr val="FF0000"/>
                          </a:solidFill>
                        </a:rPr>
                        <a:t> Coin)</a:t>
                      </a:r>
                      <a:endParaRPr lang="en-US"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rgbClr val="00B050"/>
                          </a:solidFill>
                        </a:rPr>
                        <a:t>Prior = 1/100</a:t>
                      </a:r>
                    </a:p>
                    <a:p>
                      <a:pPr algn="ctr"/>
                      <a:r>
                        <a:rPr lang="en-US" sz="1600" dirty="0">
                          <a:solidFill>
                            <a:srgbClr val="00B0F0"/>
                          </a:solidFill>
                        </a:rPr>
                        <a:t>Pr(Biased</a:t>
                      </a:r>
                      <a:r>
                        <a:rPr lang="en-US" sz="1600" baseline="0" dirty="0">
                          <a:solidFill>
                            <a:srgbClr val="00B0F0"/>
                          </a:solidFill>
                        </a:rPr>
                        <a:t> Coin)</a:t>
                      </a:r>
                      <a:endParaRPr lang="en-US" sz="1600" dirty="0">
                        <a:solidFill>
                          <a:srgbClr val="00B0F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sz="1600" b="1"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0.170001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sz="1600" b="1"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0.290600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sz="1600" b="1" dirty="0">
                          <a:solidFill>
                            <a:schemeClr val="tx1"/>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0.450333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sz="1600" b="1"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0.621006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US" sz="1600" b="1"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0.766198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ctr"/>
                      <a:r>
                        <a:rPr lang="en-US" sz="1600" b="1"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0.867624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algn="ctr"/>
                      <a:r>
                        <a:rPr lang="en-US" sz="1600" b="1"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0.929121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pPr algn="ctr"/>
                      <a:r>
                        <a:rPr lang="en-US" sz="1600" b="1" dirty="0">
                          <a:solidFill>
                            <a:schemeClr val="tx1"/>
                          </a:solidFill>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0.963258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0840">
                <a:tc>
                  <a:txBody>
                    <a:bodyPr/>
                    <a:lstStyle/>
                    <a:p>
                      <a:pPr algn="ctr"/>
                      <a:r>
                        <a:rPr lang="en-US" sz="1600" b="1"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0.981285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0840">
                <a:tc>
                  <a:txBody>
                    <a:bodyPr/>
                    <a:lstStyle/>
                    <a:p>
                      <a:pPr algn="ctr"/>
                      <a:r>
                        <a:rPr lang="en-US" sz="1600" b="1"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0.990554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cxnSp>
        <p:nvCxnSpPr>
          <p:cNvPr id="9" name="Straight Connector 8">
            <a:extLst>
              <a:ext uri="{FF2B5EF4-FFF2-40B4-BE49-F238E27FC236}">
                <a16:creationId xmlns:a16="http://schemas.microsoft.com/office/drawing/2014/main" id="{A5C2349F-216E-41E4-AE8D-6420AEB21D5F}"/>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928D6CF-7528-4375-BAB8-55B0B671FFD8}"/>
              </a:ext>
            </a:extLst>
          </p:cNvPr>
          <p:cNvSpPr txBox="1">
            <a:spLocks/>
          </p:cNvSpPr>
          <p:nvPr/>
        </p:nvSpPr>
        <p:spPr>
          <a:xfrm>
            <a:off x="800100" y="142720"/>
            <a:ext cx="7543800" cy="787450"/>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sz="4800" b="1" dirty="0"/>
              <a:t>The Results</a:t>
            </a:r>
            <a:endParaRPr lang="en-US" b="1" dirty="0"/>
          </a:p>
        </p:txBody>
      </p:sp>
      <p:cxnSp>
        <p:nvCxnSpPr>
          <p:cNvPr id="13" name="Straight Arrow Connector 12">
            <a:extLst>
              <a:ext uri="{FF2B5EF4-FFF2-40B4-BE49-F238E27FC236}">
                <a16:creationId xmlns:a16="http://schemas.microsoft.com/office/drawing/2014/main" id="{6FDB585B-3409-48DE-A527-272A65DBBA1C}"/>
              </a:ext>
            </a:extLst>
          </p:cNvPr>
          <p:cNvCxnSpPr>
            <a:cxnSpLocks/>
            <a:stCxn id="12" idx="1"/>
          </p:cNvCxnSpPr>
          <p:nvPr/>
        </p:nvCxnSpPr>
        <p:spPr>
          <a:xfrm flipH="1" flipV="1">
            <a:off x="3640348" y="2415399"/>
            <a:ext cx="188342" cy="35719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85C4CFA-A58A-4EA8-B548-1B79B86B9FC3}"/>
              </a:ext>
            </a:extLst>
          </p:cNvPr>
          <p:cNvSpPr txBox="1"/>
          <p:nvPr/>
        </p:nvSpPr>
        <p:spPr>
          <a:xfrm>
            <a:off x="3828690" y="2587925"/>
            <a:ext cx="1181819" cy="369332"/>
          </a:xfrm>
          <a:prstGeom prst="rect">
            <a:avLst/>
          </a:prstGeom>
          <a:solidFill>
            <a:schemeClr val="accent1"/>
          </a:solidFill>
        </p:spPr>
        <p:txBody>
          <a:bodyPr wrap="square" rtlCol="0">
            <a:spAutoFit/>
          </a:bodyPr>
          <a:lstStyle/>
          <a:p>
            <a:pPr algn="ctr"/>
            <a:r>
              <a:rPr lang="en-US" b="1" dirty="0">
                <a:solidFill>
                  <a:schemeClr val="bg1"/>
                </a:solidFill>
              </a:rPr>
              <a:t>~2/100</a:t>
            </a:r>
          </a:p>
        </p:txBody>
      </p:sp>
      <p:sp>
        <p:nvSpPr>
          <p:cNvPr id="14" name="Date Placeholder 2">
            <a:extLst>
              <a:ext uri="{FF2B5EF4-FFF2-40B4-BE49-F238E27FC236}">
                <a16:creationId xmlns:a16="http://schemas.microsoft.com/office/drawing/2014/main" id="{CA889A02-A928-4F76-A111-CF0FF0F57066}"/>
              </a:ext>
            </a:extLst>
          </p:cNvPr>
          <p:cNvSpPr>
            <a:spLocks noGrp="1"/>
          </p:cNvSpPr>
          <p:nvPr>
            <p:ph type="dt" sz="half" idx="10"/>
          </p:nvPr>
        </p:nvSpPr>
        <p:spPr>
          <a:xfrm>
            <a:off x="822961" y="6459786"/>
            <a:ext cx="1854203" cy="365125"/>
          </a:xfrm>
        </p:spPr>
        <p:txBody>
          <a:bodyPr/>
          <a:lstStyle/>
          <a:p>
            <a:r>
              <a:rPr lang="en-US"/>
              <a:t>26 Aug 2022</a:t>
            </a:r>
            <a:endParaRPr lang="en-US" dirty="0"/>
          </a:p>
        </p:txBody>
      </p:sp>
      <p:sp>
        <p:nvSpPr>
          <p:cNvPr id="15" name="Footer Placeholder 3">
            <a:extLst>
              <a:ext uri="{FF2B5EF4-FFF2-40B4-BE49-F238E27FC236}">
                <a16:creationId xmlns:a16="http://schemas.microsoft.com/office/drawing/2014/main" id="{314345D7-9AF1-4DBD-AA16-DB3925521CEB}"/>
              </a:ext>
            </a:extLst>
          </p:cNvPr>
          <p:cNvSpPr>
            <a:spLocks noGrp="1"/>
          </p:cNvSpPr>
          <p:nvPr>
            <p:ph type="ftr" sz="quarter" idx="11"/>
          </p:nvPr>
        </p:nvSpPr>
        <p:spPr>
          <a:xfrm>
            <a:off x="2764639" y="6459786"/>
            <a:ext cx="3617103" cy="365125"/>
          </a:xfrm>
        </p:spPr>
        <p:txBody>
          <a:bodyPr/>
          <a:lstStyle/>
          <a:p>
            <a:r>
              <a:rPr lang="en-US"/>
              <a:t>Analytix Thinking LLC 2022 (C)</a:t>
            </a:r>
            <a:endParaRPr lang="en-US" dirty="0"/>
          </a:p>
        </p:txBody>
      </p:sp>
      <p:sp>
        <p:nvSpPr>
          <p:cNvPr id="16" name="Slide Number Placeholder 4">
            <a:extLst>
              <a:ext uri="{FF2B5EF4-FFF2-40B4-BE49-F238E27FC236}">
                <a16:creationId xmlns:a16="http://schemas.microsoft.com/office/drawing/2014/main" id="{1D32783E-04F8-47C0-A3B6-43BC3B1E3379}"/>
              </a:ext>
            </a:extLst>
          </p:cNvPr>
          <p:cNvSpPr>
            <a:spLocks noGrp="1"/>
          </p:cNvSpPr>
          <p:nvPr>
            <p:ph type="sldNum" sz="quarter" idx="12"/>
          </p:nvPr>
        </p:nvSpPr>
        <p:spPr>
          <a:xfrm>
            <a:off x="7425344" y="6459786"/>
            <a:ext cx="984019" cy="365125"/>
          </a:xfrm>
        </p:spPr>
        <p:txBody>
          <a:bodyPr/>
          <a:lstStyle/>
          <a:p>
            <a:fld id="{1D66AC45-D9FE-4248-B91F-844B82F7A042}" type="slidenum">
              <a:rPr lang="en-US" smtClean="0"/>
              <a:pPr/>
              <a:t>31</a:t>
            </a:fld>
            <a:endParaRPr lang="en-US" dirty="0"/>
          </a:p>
        </p:txBody>
      </p:sp>
    </p:spTree>
    <p:extLst>
      <p:ext uri="{BB962C8B-B14F-4D97-AF65-F5344CB8AC3E}">
        <p14:creationId xmlns:p14="http://schemas.microsoft.com/office/powerpoint/2010/main" val="8976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50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150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nvPr>
        </p:nvGraphicFramePr>
        <p:xfrm>
          <a:off x="380998" y="1371600"/>
          <a:ext cx="4038602" cy="4394200"/>
        </p:xfrm>
        <a:graphic>
          <a:graphicData uri="http://schemas.openxmlformats.org/drawingml/2006/table">
            <a:tbl>
              <a:tblPr firstRow="1" bandRow="1">
                <a:tableStyleId>{5C22544A-7EE6-4342-B048-85BDC9FD1C3A}</a:tableStyleId>
              </a:tblPr>
              <a:tblGrid>
                <a:gridCol w="937493">
                  <a:extLst>
                    <a:ext uri="{9D8B030D-6E8A-4147-A177-3AD203B41FA5}">
                      <a16:colId xmlns:a16="http://schemas.microsoft.com/office/drawing/2014/main" val="20000"/>
                    </a:ext>
                  </a:extLst>
                </a:gridCol>
                <a:gridCol w="1577109">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685800">
                <a:tc>
                  <a:txBody>
                    <a:bodyPr/>
                    <a:lstStyle/>
                    <a:p>
                      <a:pPr algn="ctr"/>
                      <a:r>
                        <a:rPr lang="en-US" sz="1600" dirty="0">
                          <a:solidFill>
                            <a:schemeClr val="tx1"/>
                          </a:solidFill>
                        </a:rPr>
                        <a:t>Number of Flips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rgbClr val="00B050"/>
                          </a:solidFill>
                        </a:rPr>
                        <a:t>Prior = 1/10,000</a:t>
                      </a:r>
                    </a:p>
                    <a:p>
                      <a:pPr algn="ctr"/>
                      <a:r>
                        <a:rPr lang="en-US" sz="1600" dirty="0">
                          <a:solidFill>
                            <a:srgbClr val="FF0000"/>
                          </a:solidFill>
                        </a:rPr>
                        <a:t>Pr(Biased</a:t>
                      </a:r>
                      <a:r>
                        <a:rPr lang="en-US" sz="1600" baseline="0" dirty="0">
                          <a:solidFill>
                            <a:srgbClr val="FF0000"/>
                          </a:solidFill>
                        </a:rPr>
                        <a:t> Coin)</a:t>
                      </a:r>
                      <a:endParaRPr lang="en-US"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rgbClr val="00B050"/>
                          </a:solidFill>
                        </a:rPr>
                        <a:t>Prior = 1/100</a:t>
                      </a:r>
                    </a:p>
                    <a:p>
                      <a:pPr algn="ctr"/>
                      <a:r>
                        <a:rPr lang="en-US" sz="1600" dirty="0">
                          <a:solidFill>
                            <a:srgbClr val="00B0F0"/>
                          </a:solidFill>
                        </a:rPr>
                        <a:t>Pr(Biased</a:t>
                      </a:r>
                      <a:r>
                        <a:rPr lang="en-US" sz="1600" baseline="0" dirty="0">
                          <a:solidFill>
                            <a:srgbClr val="00B0F0"/>
                          </a:solidFill>
                        </a:rPr>
                        <a:t> Coin)</a:t>
                      </a:r>
                      <a:endParaRPr lang="en-US" sz="1600" dirty="0">
                        <a:solidFill>
                          <a:srgbClr val="00B0F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sz="16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0.000200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0.019802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sz="1600"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0.000400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0.038835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sz="1600"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0.000799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0.074766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sz="1600"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0.001598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0.139130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US" sz="1600"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0.003190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0.244275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ctr"/>
                      <a:r>
                        <a:rPr lang="en-US" sz="1600"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0.006360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0.392638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algn="ctr"/>
                      <a:r>
                        <a:rPr lang="en-US" sz="1600"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0.012639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0.563877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pPr algn="ctr"/>
                      <a:r>
                        <a:rPr lang="en-US" sz="1600"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0.024963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0.721127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0840">
                <a:tc>
                  <a:txBody>
                    <a:bodyPr/>
                    <a:lstStyle/>
                    <a:p>
                      <a:pPr algn="ctr"/>
                      <a:r>
                        <a:rPr lang="en-US" sz="1600"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0.048711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0.837971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0840">
                <a:tc>
                  <a:txBody>
                    <a:bodyPr/>
                    <a:lstStyle/>
                    <a:p>
                      <a:pPr algn="ctr"/>
                      <a:r>
                        <a:rPr lang="en-US" sz="1600" b="1"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0.092897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0.911843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5" name="Content Placeholder 3"/>
          <p:cNvGraphicFramePr>
            <a:graphicFrameLocks noGrp="1"/>
          </p:cNvGraphicFramePr>
          <p:nvPr>
            <p:ph idx="4294967295"/>
          </p:nvPr>
        </p:nvGraphicFramePr>
        <p:xfrm>
          <a:off x="4800600" y="1371600"/>
          <a:ext cx="4038602" cy="4394200"/>
        </p:xfrm>
        <a:graphic>
          <a:graphicData uri="http://schemas.openxmlformats.org/drawingml/2006/table">
            <a:tbl>
              <a:tblPr firstRow="1" bandRow="1">
                <a:tableStyleId>{5C22544A-7EE6-4342-B048-85BDC9FD1C3A}</a:tableStyleId>
              </a:tblPr>
              <a:tblGrid>
                <a:gridCol w="937493">
                  <a:extLst>
                    <a:ext uri="{9D8B030D-6E8A-4147-A177-3AD203B41FA5}">
                      <a16:colId xmlns:a16="http://schemas.microsoft.com/office/drawing/2014/main" val="20000"/>
                    </a:ext>
                  </a:extLst>
                </a:gridCol>
                <a:gridCol w="1577109">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685800">
                <a:tc>
                  <a:txBody>
                    <a:bodyPr/>
                    <a:lstStyle/>
                    <a:p>
                      <a:pPr algn="ctr"/>
                      <a:r>
                        <a:rPr lang="en-US" sz="1600" dirty="0">
                          <a:solidFill>
                            <a:schemeClr val="tx1"/>
                          </a:solidFill>
                        </a:rPr>
                        <a:t>Number of Flips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rgbClr val="00B050"/>
                          </a:solidFill>
                        </a:rPr>
                        <a:t>Prior = 1/10,000</a:t>
                      </a:r>
                    </a:p>
                    <a:p>
                      <a:pPr algn="ctr"/>
                      <a:r>
                        <a:rPr lang="en-US" sz="1600" dirty="0">
                          <a:solidFill>
                            <a:srgbClr val="FF0000"/>
                          </a:solidFill>
                        </a:rPr>
                        <a:t>Pr(Biased</a:t>
                      </a:r>
                      <a:r>
                        <a:rPr lang="en-US" sz="1600" baseline="0" dirty="0">
                          <a:solidFill>
                            <a:srgbClr val="FF0000"/>
                          </a:solidFill>
                        </a:rPr>
                        <a:t> Coin)</a:t>
                      </a:r>
                      <a:endParaRPr lang="en-US"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rgbClr val="00B050"/>
                          </a:solidFill>
                        </a:rPr>
                        <a:t>Prior = 1/100</a:t>
                      </a:r>
                    </a:p>
                    <a:p>
                      <a:pPr algn="ctr"/>
                      <a:r>
                        <a:rPr lang="en-US" sz="1600" dirty="0">
                          <a:solidFill>
                            <a:srgbClr val="00B0F0"/>
                          </a:solidFill>
                        </a:rPr>
                        <a:t>Pr(Biased</a:t>
                      </a:r>
                      <a:r>
                        <a:rPr lang="en-US" sz="1600" baseline="0" dirty="0">
                          <a:solidFill>
                            <a:srgbClr val="00B0F0"/>
                          </a:solidFill>
                        </a:rPr>
                        <a:t> Coin)</a:t>
                      </a:r>
                      <a:endParaRPr lang="en-US" sz="1600" dirty="0">
                        <a:solidFill>
                          <a:srgbClr val="00B0F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sz="1600" b="1"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0.170001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sz="1600" b="1"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0.290600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sz="1600" b="1" dirty="0">
                          <a:solidFill>
                            <a:schemeClr val="tx1"/>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0.450333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sz="1600" b="1"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0.621006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US" sz="1600" b="1"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0.766198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ctr"/>
                      <a:r>
                        <a:rPr lang="en-US" sz="1600" b="1"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0.867624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algn="ctr"/>
                      <a:r>
                        <a:rPr lang="en-US" sz="1600" b="1"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0.929121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pPr algn="ctr"/>
                      <a:r>
                        <a:rPr lang="en-US" sz="1600" b="1" dirty="0">
                          <a:solidFill>
                            <a:schemeClr val="tx1"/>
                          </a:solidFill>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0.963258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0840">
                <a:tc>
                  <a:txBody>
                    <a:bodyPr/>
                    <a:lstStyle/>
                    <a:p>
                      <a:pPr algn="ctr"/>
                      <a:r>
                        <a:rPr lang="en-US" sz="1600" b="1"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0.981285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0840">
                <a:tc>
                  <a:txBody>
                    <a:bodyPr/>
                    <a:lstStyle/>
                    <a:p>
                      <a:pPr algn="ctr"/>
                      <a:r>
                        <a:rPr lang="en-US" sz="1600" b="1"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0.990554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endParaRPr lang="en-US" sz="1600" b="1" kern="1200" dirty="0">
                        <a:solidFill>
                          <a:schemeClr val="tx2"/>
                        </a:solidFill>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cxnSp>
        <p:nvCxnSpPr>
          <p:cNvPr id="9" name="Straight Connector 8">
            <a:extLst>
              <a:ext uri="{FF2B5EF4-FFF2-40B4-BE49-F238E27FC236}">
                <a16:creationId xmlns:a16="http://schemas.microsoft.com/office/drawing/2014/main" id="{8EFF6E13-30A1-464D-985A-C7E3C35F2A20}"/>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F250F407-19B8-48AE-8904-CEDD6978563F}"/>
              </a:ext>
            </a:extLst>
          </p:cNvPr>
          <p:cNvSpPr txBox="1">
            <a:spLocks/>
          </p:cNvSpPr>
          <p:nvPr/>
        </p:nvSpPr>
        <p:spPr>
          <a:xfrm>
            <a:off x="800100" y="142720"/>
            <a:ext cx="7543800" cy="787450"/>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sz="4800" b="1" dirty="0"/>
              <a:t>The Results</a:t>
            </a:r>
            <a:endParaRPr lang="en-US" b="1" dirty="0"/>
          </a:p>
        </p:txBody>
      </p:sp>
      <p:sp>
        <p:nvSpPr>
          <p:cNvPr id="10" name="Date Placeholder 2">
            <a:extLst>
              <a:ext uri="{FF2B5EF4-FFF2-40B4-BE49-F238E27FC236}">
                <a16:creationId xmlns:a16="http://schemas.microsoft.com/office/drawing/2014/main" id="{50973CE6-A235-47EB-AB0E-704D85465DEA}"/>
              </a:ext>
            </a:extLst>
          </p:cNvPr>
          <p:cNvSpPr>
            <a:spLocks noGrp="1"/>
          </p:cNvSpPr>
          <p:nvPr>
            <p:ph type="dt" sz="half" idx="10"/>
          </p:nvPr>
        </p:nvSpPr>
        <p:spPr>
          <a:xfrm>
            <a:off x="822961" y="6459786"/>
            <a:ext cx="1854203" cy="365125"/>
          </a:xfrm>
        </p:spPr>
        <p:txBody>
          <a:bodyPr/>
          <a:lstStyle/>
          <a:p>
            <a:r>
              <a:rPr lang="en-US"/>
              <a:t>26 Aug 2022</a:t>
            </a:r>
            <a:endParaRPr lang="en-US" dirty="0"/>
          </a:p>
        </p:txBody>
      </p:sp>
      <p:sp>
        <p:nvSpPr>
          <p:cNvPr id="12" name="Footer Placeholder 3">
            <a:extLst>
              <a:ext uri="{FF2B5EF4-FFF2-40B4-BE49-F238E27FC236}">
                <a16:creationId xmlns:a16="http://schemas.microsoft.com/office/drawing/2014/main" id="{577CA85F-C3C1-4EC1-BEDA-FCF2677179D5}"/>
              </a:ext>
            </a:extLst>
          </p:cNvPr>
          <p:cNvSpPr>
            <a:spLocks noGrp="1"/>
          </p:cNvSpPr>
          <p:nvPr>
            <p:ph type="ftr" sz="quarter" idx="11"/>
          </p:nvPr>
        </p:nvSpPr>
        <p:spPr>
          <a:xfrm>
            <a:off x="2764639" y="6459786"/>
            <a:ext cx="3617103" cy="365125"/>
          </a:xfrm>
        </p:spPr>
        <p:txBody>
          <a:bodyPr/>
          <a:lstStyle/>
          <a:p>
            <a:r>
              <a:rPr lang="en-US"/>
              <a:t>Analytix Thinking LLC 2022 (C)</a:t>
            </a:r>
            <a:endParaRPr lang="en-US" dirty="0"/>
          </a:p>
        </p:txBody>
      </p:sp>
      <p:sp>
        <p:nvSpPr>
          <p:cNvPr id="13" name="Slide Number Placeholder 4">
            <a:extLst>
              <a:ext uri="{FF2B5EF4-FFF2-40B4-BE49-F238E27FC236}">
                <a16:creationId xmlns:a16="http://schemas.microsoft.com/office/drawing/2014/main" id="{363DC5B1-592E-4E20-A379-95919B23095D}"/>
              </a:ext>
            </a:extLst>
          </p:cNvPr>
          <p:cNvSpPr>
            <a:spLocks noGrp="1"/>
          </p:cNvSpPr>
          <p:nvPr>
            <p:ph type="sldNum" sz="quarter" idx="12"/>
          </p:nvPr>
        </p:nvSpPr>
        <p:spPr>
          <a:xfrm>
            <a:off x="7425344" y="6459786"/>
            <a:ext cx="984019" cy="365125"/>
          </a:xfrm>
        </p:spPr>
        <p:txBody>
          <a:bodyPr/>
          <a:lstStyle/>
          <a:p>
            <a:fld id="{1D66AC45-D9FE-4248-B91F-844B82F7A042}" type="slidenum">
              <a:rPr lang="en-US" smtClean="0"/>
              <a:pPr/>
              <a:t>32</a:t>
            </a:fld>
            <a:endParaRPr lang="en-US" dirty="0"/>
          </a:p>
        </p:txBody>
      </p:sp>
    </p:spTree>
    <p:extLst>
      <p:ext uri="{BB962C8B-B14F-4D97-AF65-F5344CB8AC3E}">
        <p14:creationId xmlns:p14="http://schemas.microsoft.com/office/powerpoint/2010/main" val="4259404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nvPr>
        </p:nvGraphicFramePr>
        <p:xfrm>
          <a:off x="380998" y="1371600"/>
          <a:ext cx="4038602" cy="4394200"/>
        </p:xfrm>
        <a:graphic>
          <a:graphicData uri="http://schemas.openxmlformats.org/drawingml/2006/table">
            <a:tbl>
              <a:tblPr firstRow="1" bandRow="1">
                <a:tableStyleId>{5C22544A-7EE6-4342-B048-85BDC9FD1C3A}</a:tableStyleId>
              </a:tblPr>
              <a:tblGrid>
                <a:gridCol w="937493">
                  <a:extLst>
                    <a:ext uri="{9D8B030D-6E8A-4147-A177-3AD203B41FA5}">
                      <a16:colId xmlns:a16="http://schemas.microsoft.com/office/drawing/2014/main" val="20000"/>
                    </a:ext>
                  </a:extLst>
                </a:gridCol>
                <a:gridCol w="1577109">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685800">
                <a:tc>
                  <a:txBody>
                    <a:bodyPr/>
                    <a:lstStyle/>
                    <a:p>
                      <a:pPr algn="ctr"/>
                      <a:r>
                        <a:rPr lang="en-US" sz="1600" dirty="0">
                          <a:solidFill>
                            <a:schemeClr val="tx1"/>
                          </a:solidFill>
                        </a:rPr>
                        <a:t>Number of Flips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rgbClr val="00B050"/>
                          </a:solidFill>
                        </a:rPr>
                        <a:t>Prior = 1/10,000</a:t>
                      </a:r>
                    </a:p>
                    <a:p>
                      <a:pPr algn="ctr"/>
                      <a:r>
                        <a:rPr lang="en-US" sz="1600" dirty="0">
                          <a:solidFill>
                            <a:srgbClr val="FF0000"/>
                          </a:solidFill>
                        </a:rPr>
                        <a:t>Pr(Biased</a:t>
                      </a:r>
                      <a:r>
                        <a:rPr lang="en-US" sz="1600" baseline="0" dirty="0">
                          <a:solidFill>
                            <a:srgbClr val="FF0000"/>
                          </a:solidFill>
                        </a:rPr>
                        <a:t> Coin)</a:t>
                      </a:r>
                      <a:endParaRPr lang="en-US"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rgbClr val="00B050"/>
                          </a:solidFill>
                        </a:rPr>
                        <a:t>Prior = 1/100</a:t>
                      </a:r>
                    </a:p>
                    <a:p>
                      <a:pPr algn="ctr"/>
                      <a:r>
                        <a:rPr lang="en-US" sz="1600" dirty="0">
                          <a:solidFill>
                            <a:srgbClr val="00B0F0"/>
                          </a:solidFill>
                        </a:rPr>
                        <a:t>Pr(Biased</a:t>
                      </a:r>
                      <a:r>
                        <a:rPr lang="en-US" sz="1600" baseline="0" dirty="0">
                          <a:solidFill>
                            <a:srgbClr val="00B0F0"/>
                          </a:solidFill>
                        </a:rPr>
                        <a:t> Coin)</a:t>
                      </a:r>
                      <a:endParaRPr lang="en-US" sz="1600" dirty="0">
                        <a:solidFill>
                          <a:srgbClr val="00B0F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sz="1600" b="1"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0.000200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0.019802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sz="1600" b="1"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0.000400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0.038835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sz="1600" b="1"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0.000799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0.074766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sz="1600" b="1"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0.001598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0.139130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US" sz="1600" b="1"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0.003190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0.244275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ctr"/>
                      <a:r>
                        <a:rPr lang="en-US" sz="1600" b="1"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0.006360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0.392638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algn="ctr"/>
                      <a:r>
                        <a:rPr lang="en-US" sz="1600" b="1"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0.012639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0.563877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pPr algn="ctr"/>
                      <a:r>
                        <a:rPr lang="en-US" sz="1600" b="1"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0.024963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0.721127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0840">
                <a:tc>
                  <a:txBody>
                    <a:bodyPr/>
                    <a:lstStyle/>
                    <a:p>
                      <a:pPr algn="ctr"/>
                      <a:r>
                        <a:rPr lang="en-US" sz="1600" b="1"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0.048711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0.837971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0840">
                <a:tc>
                  <a:txBody>
                    <a:bodyPr/>
                    <a:lstStyle/>
                    <a:p>
                      <a:pPr algn="ctr"/>
                      <a:r>
                        <a:rPr lang="en-US" sz="1600" b="1"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0.092897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0.911843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5" name="Content Placeholder 3"/>
          <p:cNvGraphicFramePr>
            <a:graphicFrameLocks noGrp="1"/>
          </p:cNvGraphicFramePr>
          <p:nvPr>
            <p:ph idx="4294967295"/>
          </p:nvPr>
        </p:nvGraphicFramePr>
        <p:xfrm>
          <a:off x="4800600" y="1371600"/>
          <a:ext cx="4038602" cy="4394200"/>
        </p:xfrm>
        <a:graphic>
          <a:graphicData uri="http://schemas.openxmlformats.org/drawingml/2006/table">
            <a:tbl>
              <a:tblPr firstRow="1" bandRow="1">
                <a:tableStyleId>{5C22544A-7EE6-4342-B048-85BDC9FD1C3A}</a:tableStyleId>
              </a:tblPr>
              <a:tblGrid>
                <a:gridCol w="937493">
                  <a:extLst>
                    <a:ext uri="{9D8B030D-6E8A-4147-A177-3AD203B41FA5}">
                      <a16:colId xmlns:a16="http://schemas.microsoft.com/office/drawing/2014/main" val="20000"/>
                    </a:ext>
                  </a:extLst>
                </a:gridCol>
                <a:gridCol w="1577109">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685800">
                <a:tc>
                  <a:txBody>
                    <a:bodyPr/>
                    <a:lstStyle/>
                    <a:p>
                      <a:pPr algn="ctr"/>
                      <a:r>
                        <a:rPr lang="en-US" sz="1600" dirty="0">
                          <a:solidFill>
                            <a:schemeClr val="tx1"/>
                          </a:solidFill>
                        </a:rPr>
                        <a:t>Number of Flips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rgbClr val="00B050"/>
                          </a:solidFill>
                        </a:rPr>
                        <a:t>Prior = 1/10,000</a:t>
                      </a:r>
                    </a:p>
                    <a:p>
                      <a:pPr algn="ctr"/>
                      <a:r>
                        <a:rPr lang="en-US" sz="1600" dirty="0">
                          <a:solidFill>
                            <a:srgbClr val="FF0000"/>
                          </a:solidFill>
                        </a:rPr>
                        <a:t>Pr(Biased</a:t>
                      </a:r>
                      <a:r>
                        <a:rPr lang="en-US" sz="1600" baseline="0" dirty="0">
                          <a:solidFill>
                            <a:srgbClr val="FF0000"/>
                          </a:solidFill>
                        </a:rPr>
                        <a:t> Coin)</a:t>
                      </a:r>
                      <a:endParaRPr lang="en-US"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rgbClr val="00B050"/>
                          </a:solidFill>
                        </a:rPr>
                        <a:t>Prior = 1/100</a:t>
                      </a:r>
                    </a:p>
                    <a:p>
                      <a:pPr algn="ctr"/>
                      <a:r>
                        <a:rPr lang="en-US" sz="1600" dirty="0">
                          <a:solidFill>
                            <a:srgbClr val="00B0F0"/>
                          </a:solidFill>
                        </a:rPr>
                        <a:t>Pr(Biased</a:t>
                      </a:r>
                      <a:r>
                        <a:rPr lang="en-US" sz="1600" baseline="0" dirty="0">
                          <a:solidFill>
                            <a:srgbClr val="00B0F0"/>
                          </a:solidFill>
                        </a:rPr>
                        <a:t> Coin)</a:t>
                      </a:r>
                      <a:endParaRPr lang="en-US" sz="1600" dirty="0">
                        <a:solidFill>
                          <a:srgbClr val="00B0F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sz="1600" b="1"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0.170001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0.953889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sz="1600" b="1"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0.290600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0.976400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sz="1600" b="1" dirty="0">
                          <a:solidFill>
                            <a:schemeClr val="tx1"/>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0.450333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0.988059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sz="1600" b="1"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0.621006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0.993994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US" sz="1600" b="1"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0.766198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0.996988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ctr"/>
                      <a:r>
                        <a:rPr lang="en-US" sz="1600" b="1" dirty="0">
                          <a:solidFill>
                            <a:schemeClr val="tx1"/>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0.867624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0.998492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algn="ctr"/>
                      <a:r>
                        <a:rPr lang="en-US" sz="1600" b="1"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0.929121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0.999245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pPr algn="ctr"/>
                      <a:r>
                        <a:rPr lang="en-US" sz="1600" b="1" dirty="0">
                          <a:solidFill>
                            <a:schemeClr val="tx1"/>
                          </a:solidFill>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0.963258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0.999622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0840">
                <a:tc>
                  <a:txBody>
                    <a:bodyPr/>
                    <a:lstStyle/>
                    <a:p>
                      <a:pPr algn="ctr"/>
                      <a:r>
                        <a:rPr lang="en-US" sz="1600" b="1" dirty="0">
                          <a:solidFill>
                            <a:schemeClr val="tx1"/>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0.981285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0.999811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0840">
                <a:tc>
                  <a:txBody>
                    <a:bodyPr/>
                    <a:lstStyle/>
                    <a:p>
                      <a:pPr algn="ctr"/>
                      <a:r>
                        <a:rPr lang="en-US" sz="1600" b="1"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FF0000"/>
                          </a:solidFill>
                          <a:latin typeface="+mn-lt"/>
                          <a:ea typeface="+mn-ea"/>
                          <a:cs typeface="+mn-cs"/>
                        </a:rPr>
                        <a:t>0.990554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600" b="1" kern="1200" dirty="0">
                          <a:solidFill>
                            <a:srgbClr val="00B0F0"/>
                          </a:solidFill>
                          <a:latin typeface="+mn-lt"/>
                          <a:ea typeface="+mn-ea"/>
                          <a:cs typeface="+mn-cs"/>
                        </a:rPr>
                        <a:t>0.999906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cxnSp>
        <p:nvCxnSpPr>
          <p:cNvPr id="9" name="Straight Connector 8">
            <a:extLst>
              <a:ext uri="{FF2B5EF4-FFF2-40B4-BE49-F238E27FC236}">
                <a16:creationId xmlns:a16="http://schemas.microsoft.com/office/drawing/2014/main" id="{6FD07685-0395-4446-BA4F-4247B41736FA}"/>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C6E6D4B0-9487-49ED-AA22-E7C2A8D9D899}"/>
              </a:ext>
            </a:extLst>
          </p:cNvPr>
          <p:cNvSpPr txBox="1">
            <a:spLocks/>
          </p:cNvSpPr>
          <p:nvPr/>
        </p:nvSpPr>
        <p:spPr>
          <a:xfrm>
            <a:off x="800100" y="142720"/>
            <a:ext cx="7543800" cy="787450"/>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sz="4800" b="1" dirty="0"/>
              <a:t>The Results</a:t>
            </a:r>
            <a:endParaRPr lang="en-US" b="1" dirty="0"/>
          </a:p>
        </p:txBody>
      </p:sp>
      <p:sp>
        <p:nvSpPr>
          <p:cNvPr id="10" name="Date Placeholder 2">
            <a:extLst>
              <a:ext uri="{FF2B5EF4-FFF2-40B4-BE49-F238E27FC236}">
                <a16:creationId xmlns:a16="http://schemas.microsoft.com/office/drawing/2014/main" id="{1CE512F3-494B-40FA-8D46-3B8AEF7D22F0}"/>
              </a:ext>
            </a:extLst>
          </p:cNvPr>
          <p:cNvSpPr>
            <a:spLocks noGrp="1"/>
          </p:cNvSpPr>
          <p:nvPr>
            <p:ph type="dt" sz="half" idx="10"/>
          </p:nvPr>
        </p:nvSpPr>
        <p:spPr>
          <a:xfrm>
            <a:off x="822961" y="6459786"/>
            <a:ext cx="1854203" cy="365125"/>
          </a:xfrm>
        </p:spPr>
        <p:txBody>
          <a:bodyPr/>
          <a:lstStyle/>
          <a:p>
            <a:r>
              <a:rPr lang="en-US"/>
              <a:t>26 Aug 2022</a:t>
            </a:r>
            <a:endParaRPr lang="en-US" dirty="0"/>
          </a:p>
        </p:txBody>
      </p:sp>
      <p:sp>
        <p:nvSpPr>
          <p:cNvPr id="12" name="Footer Placeholder 3">
            <a:extLst>
              <a:ext uri="{FF2B5EF4-FFF2-40B4-BE49-F238E27FC236}">
                <a16:creationId xmlns:a16="http://schemas.microsoft.com/office/drawing/2014/main" id="{DB8B2368-86E9-4466-826A-1E8F87F62211}"/>
              </a:ext>
            </a:extLst>
          </p:cNvPr>
          <p:cNvSpPr>
            <a:spLocks noGrp="1"/>
          </p:cNvSpPr>
          <p:nvPr>
            <p:ph type="ftr" sz="quarter" idx="11"/>
          </p:nvPr>
        </p:nvSpPr>
        <p:spPr>
          <a:xfrm>
            <a:off x="2764639" y="6459786"/>
            <a:ext cx="3617103" cy="365125"/>
          </a:xfrm>
        </p:spPr>
        <p:txBody>
          <a:bodyPr/>
          <a:lstStyle/>
          <a:p>
            <a:r>
              <a:rPr lang="en-US"/>
              <a:t>Analytix Thinking LLC 2022 (C)</a:t>
            </a:r>
            <a:endParaRPr lang="en-US" dirty="0"/>
          </a:p>
        </p:txBody>
      </p:sp>
      <p:sp>
        <p:nvSpPr>
          <p:cNvPr id="13" name="Slide Number Placeholder 4">
            <a:extLst>
              <a:ext uri="{FF2B5EF4-FFF2-40B4-BE49-F238E27FC236}">
                <a16:creationId xmlns:a16="http://schemas.microsoft.com/office/drawing/2014/main" id="{F4575C87-1CC0-4EB3-94AE-01D74134CC53}"/>
              </a:ext>
            </a:extLst>
          </p:cNvPr>
          <p:cNvSpPr>
            <a:spLocks noGrp="1"/>
          </p:cNvSpPr>
          <p:nvPr>
            <p:ph type="sldNum" sz="quarter" idx="12"/>
          </p:nvPr>
        </p:nvSpPr>
        <p:spPr>
          <a:xfrm>
            <a:off x="7425344" y="6459786"/>
            <a:ext cx="984019" cy="365125"/>
          </a:xfrm>
        </p:spPr>
        <p:txBody>
          <a:bodyPr/>
          <a:lstStyle/>
          <a:p>
            <a:fld id="{1D66AC45-D9FE-4248-B91F-844B82F7A042}" type="slidenum">
              <a:rPr lang="en-US" smtClean="0"/>
              <a:pPr/>
              <a:t>33</a:t>
            </a:fld>
            <a:endParaRPr lang="en-US" dirty="0"/>
          </a:p>
        </p:txBody>
      </p:sp>
    </p:spTree>
    <p:extLst>
      <p:ext uri="{BB962C8B-B14F-4D97-AF65-F5344CB8AC3E}">
        <p14:creationId xmlns:p14="http://schemas.microsoft.com/office/powerpoint/2010/main" val="155852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3"/>
          </p:nvPr>
        </p:nvGraphicFramePr>
        <p:xfrm>
          <a:off x="380997" y="1306908"/>
          <a:ext cx="4038603" cy="4241800"/>
        </p:xfrm>
        <a:graphic>
          <a:graphicData uri="http://schemas.openxmlformats.org/drawingml/2006/table">
            <a:tbl>
              <a:tblPr firstRow="1" bandRow="1">
                <a:tableStyleId>{5C22544A-7EE6-4342-B048-85BDC9FD1C3A}</a:tableStyleId>
              </a:tblPr>
              <a:tblGrid>
                <a:gridCol w="674209">
                  <a:extLst>
                    <a:ext uri="{9D8B030D-6E8A-4147-A177-3AD203B41FA5}">
                      <a16:colId xmlns:a16="http://schemas.microsoft.com/office/drawing/2014/main" val="20000"/>
                    </a:ext>
                  </a:extLst>
                </a:gridCol>
                <a:gridCol w="849793">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19201">
                  <a:extLst>
                    <a:ext uri="{9D8B030D-6E8A-4147-A177-3AD203B41FA5}">
                      <a16:colId xmlns:a16="http://schemas.microsoft.com/office/drawing/2014/main" val="20003"/>
                    </a:ext>
                  </a:extLst>
                </a:gridCol>
              </a:tblGrid>
              <a:tr h="533400">
                <a:tc>
                  <a:txBody>
                    <a:bodyPr/>
                    <a:lstStyle/>
                    <a:p>
                      <a:pPr algn="ctr"/>
                      <a:r>
                        <a:rPr lang="en-US" sz="1200" dirty="0">
                          <a:solidFill>
                            <a:schemeClr val="tx1"/>
                          </a:solidFill>
                        </a:rPr>
                        <a:t># of Flips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dirty="0">
                        <a:solidFill>
                          <a:srgbClr val="CC66FF"/>
                        </a:solidFill>
                      </a:endParaRPr>
                    </a:p>
                    <a:p>
                      <a:pPr algn="ctr"/>
                      <a:r>
                        <a:rPr lang="en-US" sz="1200" dirty="0">
                          <a:solidFill>
                            <a:srgbClr val="CC66FF"/>
                          </a:solidFill>
                        </a:rPr>
                        <a:t>p-value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rgbClr val="00B050"/>
                          </a:solidFill>
                        </a:rPr>
                        <a:t>Prior = 1/10,000</a:t>
                      </a:r>
                    </a:p>
                    <a:p>
                      <a:pPr algn="ctr"/>
                      <a:r>
                        <a:rPr lang="en-US" sz="1200" dirty="0">
                          <a:solidFill>
                            <a:srgbClr val="FF0000"/>
                          </a:solidFill>
                        </a:rPr>
                        <a:t>Pr(Biased</a:t>
                      </a:r>
                      <a:r>
                        <a:rPr lang="en-US" sz="1200" baseline="0" dirty="0">
                          <a:solidFill>
                            <a:srgbClr val="FF0000"/>
                          </a:solidFill>
                        </a:rPr>
                        <a:t> Coin)</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rgbClr val="00B050"/>
                          </a:solidFill>
                        </a:rPr>
                        <a:t>Prior = 1/100</a:t>
                      </a:r>
                    </a:p>
                    <a:p>
                      <a:pPr algn="ctr"/>
                      <a:r>
                        <a:rPr lang="en-US" sz="1200" dirty="0">
                          <a:solidFill>
                            <a:srgbClr val="00B0F0"/>
                          </a:solidFill>
                        </a:rPr>
                        <a:t>Pr(Biased</a:t>
                      </a:r>
                      <a:r>
                        <a:rPr lang="en-US" sz="1200" baseline="0" dirty="0">
                          <a:solidFill>
                            <a:srgbClr val="00B0F0"/>
                          </a:solidFill>
                        </a:rPr>
                        <a:t> Coin)</a:t>
                      </a:r>
                      <a:endParaRPr lang="en-US" sz="1200" dirty="0">
                        <a:solidFill>
                          <a:srgbClr val="00B0F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sz="1400" b="1"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a:solidFill>
                            <a:srgbClr val="CC66FF"/>
                          </a:solidFill>
                        </a:rPr>
                        <a:t>0.500000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FF0000"/>
                          </a:solidFill>
                          <a:latin typeface="+mn-lt"/>
                          <a:ea typeface="+mn-ea"/>
                          <a:cs typeface="+mn-cs"/>
                        </a:rPr>
                        <a:t>0.000200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00B0F0"/>
                          </a:solidFill>
                          <a:latin typeface="+mn-lt"/>
                          <a:ea typeface="+mn-ea"/>
                          <a:cs typeface="+mn-cs"/>
                        </a:rPr>
                        <a:t>0.019802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sz="1400" b="1"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a:solidFill>
                            <a:srgbClr val="CC66FF"/>
                          </a:solidFill>
                        </a:rPr>
                        <a:t>0.250000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FF0000"/>
                          </a:solidFill>
                          <a:latin typeface="+mn-lt"/>
                          <a:ea typeface="+mn-ea"/>
                          <a:cs typeface="+mn-cs"/>
                        </a:rPr>
                        <a:t>0.000400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00B0F0"/>
                          </a:solidFill>
                          <a:latin typeface="+mn-lt"/>
                          <a:ea typeface="+mn-ea"/>
                          <a:cs typeface="+mn-cs"/>
                        </a:rPr>
                        <a:t>0.038835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sz="1400" b="1"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a:solidFill>
                            <a:srgbClr val="CC66FF"/>
                          </a:solidFill>
                        </a:rPr>
                        <a:t>0.125000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FF0000"/>
                          </a:solidFill>
                          <a:latin typeface="+mn-lt"/>
                          <a:ea typeface="+mn-ea"/>
                          <a:cs typeface="+mn-cs"/>
                        </a:rPr>
                        <a:t>0.000799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00B0F0"/>
                          </a:solidFill>
                          <a:latin typeface="+mn-lt"/>
                          <a:ea typeface="+mn-ea"/>
                          <a:cs typeface="+mn-cs"/>
                        </a:rPr>
                        <a:t>0.074766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sz="1400" b="1"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a:solidFill>
                            <a:srgbClr val="CC66FF"/>
                          </a:solidFill>
                        </a:rPr>
                        <a:t>0.062500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FF0000"/>
                          </a:solidFill>
                          <a:latin typeface="+mn-lt"/>
                          <a:ea typeface="+mn-ea"/>
                          <a:cs typeface="+mn-cs"/>
                        </a:rPr>
                        <a:t>0.001598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00B0F0"/>
                          </a:solidFill>
                          <a:latin typeface="+mn-lt"/>
                          <a:ea typeface="+mn-ea"/>
                          <a:cs typeface="+mn-cs"/>
                        </a:rPr>
                        <a:t>0.139130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US"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a:solidFill>
                            <a:srgbClr val="CC66FF"/>
                          </a:solidFill>
                        </a:rPr>
                        <a:t>0.031250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FF0000"/>
                          </a:solidFill>
                          <a:latin typeface="+mn-lt"/>
                          <a:ea typeface="+mn-ea"/>
                          <a:cs typeface="+mn-cs"/>
                        </a:rPr>
                        <a:t>0.003190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00B0F0"/>
                          </a:solidFill>
                          <a:latin typeface="+mn-lt"/>
                          <a:ea typeface="+mn-ea"/>
                          <a:cs typeface="+mn-cs"/>
                        </a:rPr>
                        <a:t>0.244275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ctr"/>
                      <a:r>
                        <a:rPr lang="en-US" sz="1400" b="1"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b="1" dirty="0">
                          <a:solidFill>
                            <a:srgbClr val="CC66FF"/>
                          </a:solidFill>
                        </a:rPr>
                        <a:t>0.015625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FF0000"/>
                          </a:solidFill>
                          <a:latin typeface="+mn-lt"/>
                          <a:ea typeface="+mn-ea"/>
                          <a:cs typeface="+mn-cs"/>
                        </a:rPr>
                        <a:t>0.006360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00B0F0"/>
                          </a:solidFill>
                          <a:latin typeface="+mn-lt"/>
                          <a:ea typeface="+mn-ea"/>
                          <a:cs typeface="+mn-cs"/>
                        </a:rPr>
                        <a:t>0.392638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algn="ctr"/>
                      <a:r>
                        <a:rPr lang="en-US" sz="1400" b="1" dirty="0">
                          <a:solidFill>
                            <a:schemeClr val="tx1"/>
                          </a:solidFill>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200" b="1" kern="1200" dirty="0">
                          <a:solidFill>
                            <a:srgbClr val="CC66FF"/>
                          </a:solidFill>
                          <a:latin typeface="+mn-lt"/>
                          <a:ea typeface="+mn-ea"/>
                          <a:cs typeface="+mn-cs"/>
                        </a:rPr>
                        <a:t>0.0078125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FF0000"/>
                          </a:solidFill>
                          <a:latin typeface="+mn-lt"/>
                          <a:ea typeface="+mn-ea"/>
                          <a:cs typeface="+mn-cs"/>
                        </a:rPr>
                        <a:t>0.012639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00B0F0"/>
                          </a:solidFill>
                          <a:latin typeface="+mn-lt"/>
                          <a:ea typeface="+mn-ea"/>
                          <a:cs typeface="+mn-cs"/>
                        </a:rPr>
                        <a:t>0.563877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pPr algn="ctr"/>
                      <a:r>
                        <a:rPr lang="en-US" sz="1400" b="1"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200" b="1" kern="1200" dirty="0">
                          <a:solidFill>
                            <a:srgbClr val="CC66FF"/>
                          </a:solidFill>
                          <a:latin typeface="+mn-lt"/>
                          <a:ea typeface="+mn-ea"/>
                          <a:cs typeface="+mn-cs"/>
                        </a:rPr>
                        <a:t>0.0039063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FF0000"/>
                          </a:solidFill>
                          <a:latin typeface="+mn-lt"/>
                          <a:ea typeface="+mn-ea"/>
                          <a:cs typeface="+mn-cs"/>
                        </a:rPr>
                        <a:t>0.024963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00B0F0"/>
                          </a:solidFill>
                          <a:latin typeface="+mn-lt"/>
                          <a:ea typeface="+mn-ea"/>
                          <a:cs typeface="+mn-cs"/>
                        </a:rPr>
                        <a:t>0.721127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0840">
                <a:tc>
                  <a:txBody>
                    <a:bodyPr/>
                    <a:lstStyle/>
                    <a:p>
                      <a:pPr algn="ctr"/>
                      <a:r>
                        <a:rPr lang="en-US" sz="1400" b="1" dirty="0">
                          <a:solidFill>
                            <a:schemeClr val="tx1"/>
                          </a:solidFill>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200" b="1" kern="1200" dirty="0">
                          <a:solidFill>
                            <a:srgbClr val="CC66FF"/>
                          </a:solidFill>
                          <a:latin typeface="+mn-lt"/>
                          <a:ea typeface="+mn-ea"/>
                          <a:cs typeface="+mn-cs"/>
                        </a:rPr>
                        <a:t>0.0019531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FF0000"/>
                          </a:solidFill>
                          <a:latin typeface="+mn-lt"/>
                          <a:ea typeface="+mn-ea"/>
                          <a:cs typeface="+mn-cs"/>
                        </a:rPr>
                        <a:t>0.048711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00B0F0"/>
                          </a:solidFill>
                          <a:latin typeface="+mn-lt"/>
                          <a:ea typeface="+mn-ea"/>
                          <a:cs typeface="+mn-cs"/>
                        </a:rPr>
                        <a:t>0.837971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0840">
                <a:tc>
                  <a:txBody>
                    <a:bodyPr/>
                    <a:lstStyle/>
                    <a:p>
                      <a:pPr algn="ctr"/>
                      <a:r>
                        <a:rPr lang="en-US" sz="1400" b="1"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200" b="1" kern="1200" dirty="0">
                          <a:solidFill>
                            <a:srgbClr val="CC66FF"/>
                          </a:solidFill>
                          <a:latin typeface="+mn-lt"/>
                          <a:ea typeface="+mn-ea"/>
                          <a:cs typeface="+mn-cs"/>
                        </a:rPr>
                        <a:t>0.0009766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FF0000"/>
                          </a:solidFill>
                          <a:latin typeface="+mn-lt"/>
                          <a:ea typeface="+mn-ea"/>
                          <a:cs typeface="+mn-cs"/>
                        </a:rPr>
                        <a:t>0.092897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00B0F0"/>
                          </a:solidFill>
                          <a:latin typeface="+mn-lt"/>
                          <a:ea typeface="+mn-ea"/>
                          <a:cs typeface="+mn-cs"/>
                        </a:rPr>
                        <a:t>0.911843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6" name="Content Placeholder 3"/>
          <p:cNvGraphicFramePr>
            <a:graphicFrameLocks noGrp="1"/>
          </p:cNvGraphicFramePr>
          <p:nvPr>
            <p:ph idx="4294967295"/>
          </p:nvPr>
        </p:nvGraphicFramePr>
        <p:xfrm>
          <a:off x="4800600" y="1306908"/>
          <a:ext cx="4038603" cy="4241800"/>
        </p:xfrm>
        <a:graphic>
          <a:graphicData uri="http://schemas.openxmlformats.org/drawingml/2006/table">
            <a:tbl>
              <a:tblPr firstRow="1" bandRow="1">
                <a:tableStyleId>{5C22544A-7EE6-4342-B048-85BDC9FD1C3A}</a:tableStyleId>
              </a:tblPr>
              <a:tblGrid>
                <a:gridCol w="674209">
                  <a:extLst>
                    <a:ext uri="{9D8B030D-6E8A-4147-A177-3AD203B41FA5}">
                      <a16:colId xmlns:a16="http://schemas.microsoft.com/office/drawing/2014/main" val="20000"/>
                    </a:ext>
                  </a:extLst>
                </a:gridCol>
                <a:gridCol w="849793">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19201">
                  <a:extLst>
                    <a:ext uri="{9D8B030D-6E8A-4147-A177-3AD203B41FA5}">
                      <a16:colId xmlns:a16="http://schemas.microsoft.com/office/drawing/2014/main" val="20003"/>
                    </a:ext>
                  </a:extLst>
                </a:gridCol>
              </a:tblGrid>
              <a:tr h="533400">
                <a:tc>
                  <a:txBody>
                    <a:bodyPr/>
                    <a:lstStyle/>
                    <a:p>
                      <a:pPr algn="ctr"/>
                      <a:r>
                        <a:rPr lang="en-US" sz="1200" dirty="0">
                          <a:solidFill>
                            <a:schemeClr val="tx1"/>
                          </a:solidFill>
                        </a:rPr>
                        <a:t># of Flips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200" dirty="0">
                        <a:solidFill>
                          <a:srgbClr val="CC66FF"/>
                        </a:solidFill>
                      </a:endParaRPr>
                    </a:p>
                    <a:p>
                      <a:pPr algn="ctr"/>
                      <a:r>
                        <a:rPr lang="en-US" sz="1200" dirty="0">
                          <a:solidFill>
                            <a:srgbClr val="CC66FF"/>
                          </a:solidFill>
                        </a:rPr>
                        <a:t>p-value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rgbClr val="00B050"/>
                          </a:solidFill>
                        </a:rPr>
                        <a:t>Prior = 1/10,000</a:t>
                      </a:r>
                    </a:p>
                    <a:p>
                      <a:pPr algn="ctr"/>
                      <a:r>
                        <a:rPr lang="en-US" sz="1200" dirty="0">
                          <a:solidFill>
                            <a:srgbClr val="FF0000"/>
                          </a:solidFill>
                        </a:rPr>
                        <a:t>Pr(Biased</a:t>
                      </a:r>
                      <a:r>
                        <a:rPr lang="en-US" sz="1200" baseline="0" dirty="0">
                          <a:solidFill>
                            <a:srgbClr val="FF0000"/>
                          </a:solidFill>
                        </a:rPr>
                        <a:t> Coin)</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200" dirty="0">
                          <a:solidFill>
                            <a:srgbClr val="00B050"/>
                          </a:solidFill>
                        </a:rPr>
                        <a:t>Prior = 1/100</a:t>
                      </a:r>
                    </a:p>
                    <a:p>
                      <a:pPr algn="ctr"/>
                      <a:r>
                        <a:rPr lang="en-US" sz="1200" dirty="0">
                          <a:solidFill>
                            <a:srgbClr val="00B0F0"/>
                          </a:solidFill>
                        </a:rPr>
                        <a:t>Pr(Biased</a:t>
                      </a:r>
                      <a:r>
                        <a:rPr lang="en-US" sz="1200" baseline="0" dirty="0">
                          <a:solidFill>
                            <a:srgbClr val="00B0F0"/>
                          </a:solidFill>
                        </a:rPr>
                        <a:t> Coin)</a:t>
                      </a:r>
                      <a:endParaRPr lang="en-US" sz="1200" dirty="0">
                        <a:solidFill>
                          <a:srgbClr val="00B0F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sz="1400" b="1" dirty="0">
                          <a:solidFill>
                            <a:schemeClr val="tx1"/>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200" b="1" kern="1200" dirty="0">
                          <a:solidFill>
                            <a:srgbClr val="CC66FF"/>
                          </a:solidFill>
                          <a:latin typeface="+mn-lt"/>
                          <a:ea typeface="+mn-ea"/>
                          <a:cs typeface="+mn-cs"/>
                        </a:rPr>
                        <a:t>0.0004882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FF0000"/>
                          </a:solidFill>
                          <a:latin typeface="+mn-lt"/>
                          <a:ea typeface="+mn-ea"/>
                          <a:cs typeface="+mn-cs"/>
                        </a:rPr>
                        <a:t>0.170001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00B0F0"/>
                          </a:solidFill>
                          <a:latin typeface="+mn-lt"/>
                          <a:ea typeface="+mn-ea"/>
                          <a:cs typeface="+mn-cs"/>
                        </a:rPr>
                        <a:t>0.953889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sz="1400" b="1" dirty="0">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200" b="1" kern="1200" dirty="0">
                          <a:solidFill>
                            <a:srgbClr val="CC66FF"/>
                          </a:solidFill>
                          <a:latin typeface="+mn-lt"/>
                          <a:ea typeface="+mn-ea"/>
                          <a:cs typeface="+mn-cs"/>
                        </a:rPr>
                        <a:t>0.0002441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FF0000"/>
                          </a:solidFill>
                          <a:latin typeface="+mn-lt"/>
                          <a:ea typeface="+mn-ea"/>
                          <a:cs typeface="+mn-cs"/>
                        </a:rPr>
                        <a:t>0.290600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00B0F0"/>
                          </a:solidFill>
                          <a:latin typeface="+mn-lt"/>
                          <a:ea typeface="+mn-ea"/>
                          <a:cs typeface="+mn-cs"/>
                        </a:rPr>
                        <a:t>0.976400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sz="1400" b="1" dirty="0">
                          <a:solidFill>
                            <a:schemeClr val="tx1"/>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200" b="1" kern="1200" dirty="0">
                          <a:solidFill>
                            <a:srgbClr val="CC66FF"/>
                          </a:solidFill>
                          <a:latin typeface="+mn-lt"/>
                          <a:ea typeface="+mn-ea"/>
                          <a:cs typeface="+mn-cs"/>
                        </a:rPr>
                        <a:t>0.0001220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FF0000"/>
                          </a:solidFill>
                          <a:latin typeface="+mn-lt"/>
                          <a:ea typeface="+mn-ea"/>
                          <a:cs typeface="+mn-cs"/>
                        </a:rPr>
                        <a:t>0.450333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00B0F0"/>
                          </a:solidFill>
                          <a:latin typeface="+mn-lt"/>
                          <a:ea typeface="+mn-ea"/>
                          <a:cs typeface="+mn-cs"/>
                        </a:rPr>
                        <a:t>0.988059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sz="1400" b="1" dirty="0">
                          <a:solidFill>
                            <a:schemeClr val="tx1"/>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200" b="1" kern="1200" dirty="0">
                          <a:solidFill>
                            <a:srgbClr val="CC66FF"/>
                          </a:solidFill>
                          <a:latin typeface="+mn-lt"/>
                          <a:ea typeface="+mn-ea"/>
                          <a:cs typeface="+mn-cs"/>
                        </a:rPr>
                        <a:t>0.0000610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FF0000"/>
                          </a:solidFill>
                          <a:latin typeface="+mn-lt"/>
                          <a:ea typeface="+mn-ea"/>
                          <a:cs typeface="+mn-cs"/>
                        </a:rPr>
                        <a:t>0.621006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00B0F0"/>
                          </a:solidFill>
                          <a:latin typeface="+mn-lt"/>
                          <a:ea typeface="+mn-ea"/>
                          <a:cs typeface="+mn-cs"/>
                        </a:rPr>
                        <a:t>0.993994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US" sz="1400" b="1" dirty="0">
                          <a:solidFill>
                            <a:schemeClr val="tx1"/>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200" b="1" kern="1200" dirty="0">
                          <a:solidFill>
                            <a:srgbClr val="CC66FF"/>
                          </a:solidFill>
                          <a:latin typeface="+mn-lt"/>
                          <a:ea typeface="+mn-ea"/>
                          <a:cs typeface="+mn-cs"/>
                        </a:rPr>
                        <a:t>0.0000305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FF0000"/>
                          </a:solidFill>
                          <a:latin typeface="+mn-lt"/>
                          <a:ea typeface="+mn-ea"/>
                          <a:cs typeface="+mn-cs"/>
                        </a:rPr>
                        <a:t>0.766198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00B0F0"/>
                          </a:solidFill>
                          <a:latin typeface="+mn-lt"/>
                          <a:ea typeface="+mn-ea"/>
                          <a:cs typeface="+mn-cs"/>
                        </a:rPr>
                        <a:t>0.996988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70840">
                <a:tc>
                  <a:txBody>
                    <a:bodyPr/>
                    <a:lstStyle/>
                    <a:p>
                      <a:pPr algn="ctr"/>
                      <a:r>
                        <a:rPr lang="en-US" sz="1400" b="1" dirty="0">
                          <a:solidFill>
                            <a:schemeClr val="tx1"/>
                          </a:solidFil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200" b="1" kern="1200" dirty="0">
                          <a:solidFill>
                            <a:srgbClr val="CC66FF"/>
                          </a:solidFill>
                          <a:latin typeface="+mn-lt"/>
                          <a:ea typeface="+mn-ea"/>
                          <a:cs typeface="+mn-cs"/>
                        </a:rPr>
                        <a:t>0.0000153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FF0000"/>
                          </a:solidFill>
                          <a:latin typeface="+mn-lt"/>
                          <a:ea typeface="+mn-ea"/>
                          <a:cs typeface="+mn-cs"/>
                        </a:rPr>
                        <a:t>0.867624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00B0F0"/>
                          </a:solidFill>
                          <a:latin typeface="+mn-lt"/>
                          <a:ea typeface="+mn-ea"/>
                          <a:cs typeface="+mn-cs"/>
                        </a:rPr>
                        <a:t>0.998492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70840">
                <a:tc>
                  <a:txBody>
                    <a:bodyPr/>
                    <a:lstStyle/>
                    <a:p>
                      <a:pPr algn="ctr"/>
                      <a:r>
                        <a:rPr lang="en-US" sz="1400" b="1" dirty="0">
                          <a:solidFill>
                            <a:schemeClr val="tx1"/>
                          </a:solidFill>
                        </a:rPr>
                        <a:t>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200" b="1" kern="1200" dirty="0">
                          <a:solidFill>
                            <a:srgbClr val="CC66FF"/>
                          </a:solidFill>
                          <a:latin typeface="+mn-lt"/>
                          <a:ea typeface="+mn-ea"/>
                          <a:cs typeface="+mn-cs"/>
                        </a:rPr>
                        <a:t>0.0000076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FF0000"/>
                          </a:solidFill>
                          <a:latin typeface="+mn-lt"/>
                          <a:ea typeface="+mn-ea"/>
                          <a:cs typeface="+mn-cs"/>
                        </a:rPr>
                        <a:t>0.929121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00B0F0"/>
                          </a:solidFill>
                          <a:latin typeface="+mn-lt"/>
                          <a:ea typeface="+mn-ea"/>
                          <a:cs typeface="+mn-cs"/>
                        </a:rPr>
                        <a:t>0.999245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70840">
                <a:tc>
                  <a:txBody>
                    <a:bodyPr/>
                    <a:lstStyle/>
                    <a:p>
                      <a:pPr algn="ctr"/>
                      <a:r>
                        <a:rPr lang="en-US" sz="1400" b="1" dirty="0">
                          <a:solidFill>
                            <a:schemeClr val="tx1"/>
                          </a:solidFill>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200" b="1" kern="1200" dirty="0">
                          <a:solidFill>
                            <a:srgbClr val="CC66FF"/>
                          </a:solidFill>
                          <a:latin typeface="+mn-lt"/>
                          <a:ea typeface="+mn-ea"/>
                          <a:cs typeface="+mn-cs"/>
                        </a:rPr>
                        <a:t>0.0000038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FF0000"/>
                          </a:solidFill>
                          <a:latin typeface="+mn-lt"/>
                          <a:ea typeface="+mn-ea"/>
                          <a:cs typeface="+mn-cs"/>
                        </a:rPr>
                        <a:t>0.963258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00B0F0"/>
                          </a:solidFill>
                          <a:latin typeface="+mn-lt"/>
                          <a:ea typeface="+mn-ea"/>
                          <a:cs typeface="+mn-cs"/>
                        </a:rPr>
                        <a:t>0.999622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70840">
                <a:tc>
                  <a:txBody>
                    <a:bodyPr/>
                    <a:lstStyle/>
                    <a:p>
                      <a:pPr algn="ctr"/>
                      <a:r>
                        <a:rPr lang="en-US" sz="1400" b="1" dirty="0">
                          <a:solidFill>
                            <a:schemeClr val="tx1"/>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200" b="1" kern="1200" dirty="0">
                          <a:solidFill>
                            <a:srgbClr val="CC66FF"/>
                          </a:solidFill>
                          <a:latin typeface="+mn-lt"/>
                          <a:ea typeface="+mn-ea"/>
                          <a:cs typeface="+mn-cs"/>
                        </a:rPr>
                        <a:t>0.0000019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FF0000"/>
                          </a:solidFill>
                          <a:latin typeface="+mn-lt"/>
                          <a:ea typeface="+mn-ea"/>
                          <a:cs typeface="+mn-cs"/>
                        </a:rPr>
                        <a:t>0.981285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00B0F0"/>
                          </a:solidFill>
                          <a:latin typeface="+mn-lt"/>
                          <a:ea typeface="+mn-ea"/>
                          <a:cs typeface="+mn-cs"/>
                        </a:rPr>
                        <a:t>0.999811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70840">
                <a:tc>
                  <a:txBody>
                    <a:bodyPr/>
                    <a:lstStyle/>
                    <a:p>
                      <a:pPr algn="ctr"/>
                      <a:r>
                        <a:rPr lang="en-US" sz="1400" b="1" dirty="0">
                          <a:solidFill>
                            <a:schemeClr val="tx1"/>
                          </a:solidFill>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200" b="1" kern="1200" dirty="0">
                          <a:solidFill>
                            <a:srgbClr val="CC66FF"/>
                          </a:solidFill>
                          <a:latin typeface="+mn-lt"/>
                          <a:ea typeface="+mn-ea"/>
                          <a:cs typeface="+mn-cs"/>
                        </a:rPr>
                        <a:t>0.0000010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FF0000"/>
                          </a:solidFill>
                          <a:latin typeface="+mn-lt"/>
                          <a:ea typeface="+mn-ea"/>
                          <a:cs typeface="+mn-cs"/>
                        </a:rPr>
                        <a:t>0.990554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b" latinLnBrk="0" hangingPunct="1"/>
                      <a:r>
                        <a:rPr lang="en-US" sz="1400" b="1" kern="1200" dirty="0">
                          <a:solidFill>
                            <a:srgbClr val="00B0F0"/>
                          </a:solidFill>
                          <a:latin typeface="+mn-lt"/>
                          <a:ea typeface="+mn-ea"/>
                          <a:cs typeface="+mn-cs"/>
                        </a:rPr>
                        <a:t>0.999906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sp>
        <p:nvSpPr>
          <p:cNvPr id="8" name="TextBox 7"/>
          <p:cNvSpPr txBox="1"/>
          <p:nvPr/>
        </p:nvSpPr>
        <p:spPr>
          <a:xfrm>
            <a:off x="2326976" y="5591704"/>
            <a:ext cx="4490049" cy="707886"/>
          </a:xfrm>
          <a:prstGeom prst="rect">
            <a:avLst/>
          </a:prstGeom>
          <a:solidFill>
            <a:schemeClr val="bg1"/>
          </a:solidFill>
          <a:ln>
            <a:solidFill>
              <a:schemeClr val="tx1"/>
            </a:solidFill>
          </a:ln>
        </p:spPr>
        <p:txBody>
          <a:bodyPr wrap="square" rtlCol="0">
            <a:spAutoFit/>
          </a:bodyPr>
          <a:lstStyle/>
          <a:p>
            <a:pPr algn="ctr"/>
            <a:r>
              <a:rPr lang="en-US" sz="2000" b="1" dirty="0"/>
              <a:t>Note: The </a:t>
            </a:r>
            <a:r>
              <a:rPr lang="en-US" sz="2000" b="1" dirty="0">
                <a:solidFill>
                  <a:srgbClr val="CC66FF"/>
                </a:solidFill>
              </a:rPr>
              <a:t>p-value</a:t>
            </a:r>
            <a:r>
              <a:rPr lang="en-US" sz="2000" b="1" dirty="0"/>
              <a:t> never changes</a:t>
            </a:r>
          </a:p>
          <a:p>
            <a:pPr algn="ctr"/>
            <a:r>
              <a:rPr lang="en-US" sz="2000" b="1" dirty="0"/>
              <a:t>regardless of your prior knowledge!!!!</a:t>
            </a:r>
          </a:p>
        </p:txBody>
      </p:sp>
      <p:sp>
        <p:nvSpPr>
          <p:cNvPr id="9" name="Down Arrow 8"/>
          <p:cNvSpPr/>
          <p:nvPr/>
        </p:nvSpPr>
        <p:spPr>
          <a:xfrm>
            <a:off x="1311520" y="1078308"/>
            <a:ext cx="400050" cy="457200"/>
          </a:xfrm>
          <a:prstGeom prst="downArrow">
            <a:avLst/>
          </a:prstGeom>
          <a:solidFill>
            <a:schemeClr val="tx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5695950" y="1078308"/>
            <a:ext cx="400050" cy="457200"/>
          </a:xfrm>
          <a:prstGeom prst="downArrow">
            <a:avLst/>
          </a:prstGeom>
          <a:solidFill>
            <a:schemeClr val="tx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473978" y="3765186"/>
            <a:ext cx="1371600" cy="6096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48200" y="2642064"/>
            <a:ext cx="2895600" cy="6096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276600" y="3765186"/>
            <a:ext cx="1066800" cy="609600"/>
          </a:xfrm>
          <a:prstGeom prst="round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D4683091-1114-47F5-84C5-A7F0AB8FC1B4}"/>
              </a:ext>
            </a:extLst>
          </p:cNvPr>
          <p:cNvSpPr>
            <a:spLocks noGrp="1"/>
          </p:cNvSpPr>
          <p:nvPr>
            <p:ph type="dt" sz="half" idx="10"/>
          </p:nvPr>
        </p:nvSpPr>
        <p:spPr/>
        <p:txBody>
          <a:bodyPr/>
          <a:lstStyle/>
          <a:p>
            <a:r>
              <a:rPr lang="en-US">
                <a:solidFill>
                  <a:schemeClr val="bg1"/>
                </a:solidFill>
              </a:rPr>
              <a:t>26 Aug 2022</a:t>
            </a:r>
          </a:p>
        </p:txBody>
      </p:sp>
      <p:sp>
        <p:nvSpPr>
          <p:cNvPr id="7" name="Footer Placeholder 6">
            <a:extLst>
              <a:ext uri="{FF2B5EF4-FFF2-40B4-BE49-F238E27FC236}">
                <a16:creationId xmlns:a16="http://schemas.microsoft.com/office/drawing/2014/main" id="{653E76F5-990E-48D3-9D0C-C5DE81513F88}"/>
              </a:ext>
            </a:extLst>
          </p:cNvPr>
          <p:cNvSpPr>
            <a:spLocks noGrp="1"/>
          </p:cNvSpPr>
          <p:nvPr>
            <p:ph type="ftr" sz="quarter" idx="11"/>
          </p:nvPr>
        </p:nvSpPr>
        <p:spPr/>
        <p:txBody>
          <a:bodyPr/>
          <a:lstStyle/>
          <a:p>
            <a:r>
              <a:rPr lang="en-US">
                <a:solidFill>
                  <a:schemeClr val="bg1"/>
                </a:solidFill>
              </a:rPr>
              <a:t>Analytix Thinking LLC 2022 (C)</a:t>
            </a:r>
          </a:p>
        </p:txBody>
      </p:sp>
      <p:sp>
        <p:nvSpPr>
          <p:cNvPr id="10" name="Slide Number Placeholder 9">
            <a:extLst>
              <a:ext uri="{FF2B5EF4-FFF2-40B4-BE49-F238E27FC236}">
                <a16:creationId xmlns:a16="http://schemas.microsoft.com/office/drawing/2014/main" id="{8C1E1F8B-734A-41FB-B971-44CEE6BFBACE}"/>
              </a:ext>
            </a:extLst>
          </p:cNvPr>
          <p:cNvSpPr>
            <a:spLocks noGrp="1"/>
          </p:cNvSpPr>
          <p:nvPr>
            <p:ph type="sldNum" sz="quarter" idx="12"/>
          </p:nvPr>
        </p:nvSpPr>
        <p:spPr/>
        <p:txBody>
          <a:bodyPr/>
          <a:lstStyle/>
          <a:p>
            <a:fld id="{5CCBA591-EC59-427C-BF09-70B47FC4ED92}" type="slidenum">
              <a:rPr lang="en-US" smtClean="0">
                <a:solidFill>
                  <a:schemeClr val="bg1"/>
                </a:solidFill>
              </a:rPr>
              <a:t>34</a:t>
            </a:fld>
            <a:endParaRPr lang="en-US">
              <a:solidFill>
                <a:schemeClr val="bg1"/>
              </a:solidFill>
            </a:endParaRPr>
          </a:p>
        </p:txBody>
      </p:sp>
      <p:cxnSp>
        <p:nvCxnSpPr>
          <p:cNvPr id="14" name="Straight Connector 13">
            <a:extLst>
              <a:ext uri="{FF2B5EF4-FFF2-40B4-BE49-F238E27FC236}">
                <a16:creationId xmlns:a16="http://schemas.microsoft.com/office/drawing/2014/main" id="{497CB73E-4ABF-4092-8D82-DE75CF5A1410}"/>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DAD77C1C-D4B3-4956-9414-CFE9AED7681F}"/>
              </a:ext>
            </a:extLst>
          </p:cNvPr>
          <p:cNvSpPr txBox="1">
            <a:spLocks/>
          </p:cNvSpPr>
          <p:nvPr/>
        </p:nvSpPr>
        <p:spPr>
          <a:xfrm>
            <a:off x="800100" y="142720"/>
            <a:ext cx="7543800" cy="787450"/>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sz="4800" b="1" dirty="0"/>
              <a:t>The Results</a:t>
            </a:r>
            <a:endParaRPr lang="en-US" b="1" dirty="0"/>
          </a:p>
        </p:txBody>
      </p:sp>
    </p:spTree>
    <p:extLst>
      <p:ext uri="{BB962C8B-B14F-4D97-AF65-F5344CB8AC3E}">
        <p14:creationId xmlns:p14="http://schemas.microsoft.com/office/powerpoint/2010/main" val="421693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2" presetClass="entr" presetSubtype="1"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5" grpId="0" animBg="1"/>
      <p:bldP spid="11" grpId="0" animBg="1"/>
      <p:bldP spid="1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F80C71-0E0D-478A-90F5-CF4A93F676AC}"/>
              </a:ext>
            </a:extLst>
          </p:cNvPr>
          <p:cNvSpPr>
            <a:spLocks noGrp="1"/>
          </p:cNvSpPr>
          <p:nvPr>
            <p:ph idx="1"/>
          </p:nvPr>
        </p:nvSpPr>
        <p:spPr/>
        <p:txBody>
          <a:bodyPr/>
          <a:lstStyle/>
          <a:p>
            <a:pPr marL="91440" marR="0" lvl="0" indent="-91440" algn="ctr" defTabSz="914400" rtl="0" eaLnBrk="1" fontAlgn="auto" latinLnBrk="0" hangingPunct="1">
              <a:lnSpc>
                <a:spcPct val="90000"/>
              </a:lnSpc>
              <a:spcBef>
                <a:spcPts val="0"/>
              </a:spcBef>
              <a:spcAft>
                <a:spcPts val="200"/>
              </a:spcAft>
              <a:buClr>
                <a:srgbClr val="4E67C8"/>
              </a:buClr>
              <a:buSzPct val="100000"/>
              <a:buFont typeface="Calibri" panose="020F0502020204030204" pitchFamily="34" charset="0"/>
              <a:buChar char=" "/>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For the SAME DATA</a:t>
            </a:r>
          </a:p>
          <a:p>
            <a:pPr marL="91440" marR="0" lvl="0" indent="-91440" algn="ctr" defTabSz="914400" rtl="0" eaLnBrk="1" fontAlgn="auto" latinLnBrk="0" hangingPunct="1">
              <a:lnSpc>
                <a:spcPct val="90000"/>
              </a:lnSpc>
              <a:spcBef>
                <a:spcPts val="0"/>
              </a:spcBef>
              <a:spcAft>
                <a:spcPts val="200"/>
              </a:spcAft>
              <a:buClr>
                <a:srgbClr val="4E67C8"/>
              </a:buClr>
              <a:buSzPct val="100000"/>
              <a:buFont typeface="Calibri" panose="020F0502020204030204" pitchFamily="34" charset="0"/>
              <a:buChar char=" "/>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(i.e., evidence), </a:t>
            </a:r>
          </a:p>
          <a:p>
            <a:pPr marL="91440" marR="0" lvl="0" indent="-91440" algn="ctr" defTabSz="914400" rtl="0" eaLnBrk="1" fontAlgn="auto" latinLnBrk="0" hangingPunct="1">
              <a:lnSpc>
                <a:spcPct val="90000"/>
              </a:lnSpc>
              <a:spcBef>
                <a:spcPts val="600"/>
              </a:spcBef>
              <a:spcAft>
                <a:spcPts val="200"/>
              </a:spcAft>
              <a:buClr>
                <a:srgbClr val="4E67C8"/>
              </a:buClr>
              <a:buSzPct val="100000"/>
              <a:buFont typeface="Calibri" panose="020F0502020204030204" pitchFamily="34" charset="0"/>
              <a:buChar char=" "/>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you arrive at</a:t>
            </a:r>
          </a:p>
          <a:p>
            <a:pPr marL="91440" marR="0" lvl="0" indent="-91440" algn="ctr" defTabSz="914400" rtl="0" eaLnBrk="1" fontAlgn="auto" latinLnBrk="0" hangingPunct="1">
              <a:lnSpc>
                <a:spcPct val="90000"/>
              </a:lnSpc>
              <a:spcBef>
                <a:spcPts val="600"/>
              </a:spcBef>
              <a:spcAft>
                <a:spcPts val="200"/>
              </a:spcAft>
              <a:buClr>
                <a:srgbClr val="4E67C8"/>
              </a:buClr>
              <a:buSzPct val="100000"/>
              <a:buFont typeface="Calibri" panose="020F0502020204030204" pitchFamily="34" charset="0"/>
              <a:buChar char=" "/>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ctr" defTabSz="914400" rtl="0" eaLnBrk="1" fontAlgn="auto" latinLnBrk="0" hangingPunct="1">
              <a:lnSpc>
                <a:spcPct val="90000"/>
              </a:lnSpc>
              <a:spcBef>
                <a:spcPts val="0"/>
              </a:spcBef>
              <a:spcAft>
                <a:spcPts val="200"/>
              </a:spcAft>
              <a:buClr>
                <a:srgbClr val="4E67C8"/>
              </a:buClr>
              <a:buSzPct val="100000"/>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DIFFERENT CONCLUSIONS</a:t>
            </a:r>
          </a:p>
          <a:p>
            <a:pPr marL="91440" marR="0" lvl="0" indent="-91440" algn="ctr" defTabSz="914400" rtl="0" eaLnBrk="1" fontAlgn="auto" latinLnBrk="0" hangingPunct="1">
              <a:lnSpc>
                <a:spcPct val="90000"/>
              </a:lnSpc>
              <a:spcBef>
                <a:spcPts val="0"/>
              </a:spcBef>
              <a:spcAft>
                <a:spcPts val="200"/>
              </a:spcAft>
              <a:buClr>
                <a:srgbClr val="4E67C8"/>
              </a:buClr>
              <a:buSzPct val="100000"/>
              <a:buFont typeface="Calibri" panose="020F0502020204030204" pitchFamily="34" charset="0"/>
              <a:buChar char=" "/>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(i.e., decisions)</a:t>
            </a:r>
          </a:p>
          <a:p>
            <a:pPr marL="91440" marR="0" lvl="0" indent="-91440" algn="ctr" defTabSz="914400" rtl="0" eaLnBrk="1" fontAlgn="auto" latinLnBrk="0" hangingPunct="1">
              <a:lnSpc>
                <a:spcPct val="90000"/>
              </a:lnSpc>
              <a:spcBef>
                <a:spcPts val="0"/>
              </a:spcBef>
              <a:spcAft>
                <a:spcPts val="200"/>
              </a:spcAft>
              <a:buClr>
                <a:srgbClr val="4E67C8"/>
              </a:buClr>
              <a:buSzPct val="100000"/>
              <a:buFont typeface="Calibri" panose="020F0502020204030204" pitchFamily="34" charset="0"/>
              <a:buChar char=" "/>
              <a:tabLst/>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91440" marR="0" lvl="0" indent="-91440" algn="ctr" defTabSz="914400" rtl="0" eaLnBrk="1" fontAlgn="auto" latinLnBrk="0" hangingPunct="1">
              <a:lnSpc>
                <a:spcPct val="90000"/>
              </a:lnSpc>
              <a:spcBef>
                <a:spcPts val="600"/>
              </a:spcBef>
              <a:spcAft>
                <a:spcPts val="200"/>
              </a:spcAft>
              <a:buClr>
                <a:srgbClr val="4E67C8"/>
              </a:buClr>
              <a:buSzPct val="100000"/>
              <a:buFont typeface="Calibri" panose="020F0502020204030204" pitchFamily="34" charset="0"/>
              <a:buChar char=" "/>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based on your</a:t>
            </a:r>
          </a:p>
          <a:p>
            <a:pPr marL="91440" marR="0" lvl="0" indent="-91440" algn="ctr" defTabSz="914400" rtl="0" eaLnBrk="1" fontAlgn="auto" latinLnBrk="0" hangingPunct="1">
              <a:lnSpc>
                <a:spcPct val="90000"/>
              </a:lnSpc>
              <a:spcBef>
                <a:spcPts val="600"/>
              </a:spcBef>
              <a:spcAft>
                <a:spcPts val="200"/>
              </a:spcAft>
              <a:buClr>
                <a:srgbClr val="4E67C8"/>
              </a:buClr>
              <a:buSzPct val="100000"/>
              <a:buFont typeface="Calibri" panose="020F0502020204030204" pitchFamily="34" charset="0"/>
              <a:buChar char=" "/>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PRIOR KNOWLEDGE!</a:t>
            </a:r>
          </a:p>
          <a:p>
            <a:endParaRPr lang="en-US" dirty="0"/>
          </a:p>
        </p:txBody>
      </p:sp>
      <p:sp>
        <p:nvSpPr>
          <p:cNvPr id="3" name="Date Placeholder 2">
            <a:extLst>
              <a:ext uri="{FF2B5EF4-FFF2-40B4-BE49-F238E27FC236}">
                <a16:creationId xmlns:a16="http://schemas.microsoft.com/office/drawing/2014/main" id="{6B9B2761-5F14-4CB2-BFC8-20146F5B10B7}"/>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0061944E-ADDE-4B66-A0CE-4A4673EABC80}"/>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1C5E43B5-9EE9-401D-886D-172B355D7216}"/>
              </a:ext>
            </a:extLst>
          </p:cNvPr>
          <p:cNvSpPr>
            <a:spLocks noGrp="1"/>
          </p:cNvSpPr>
          <p:nvPr>
            <p:ph type="sldNum" sz="quarter" idx="12"/>
          </p:nvPr>
        </p:nvSpPr>
        <p:spPr/>
        <p:txBody>
          <a:bodyPr/>
          <a:lstStyle/>
          <a:p>
            <a:fld id="{1D66AC45-D9FE-4248-B91F-844B82F7A042}" type="slidenum">
              <a:rPr lang="en-US" smtClean="0"/>
              <a:pPr/>
              <a:t>35</a:t>
            </a:fld>
            <a:endParaRPr lang="en-US" dirty="0"/>
          </a:p>
        </p:txBody>
      </p:sp>
      <p:sp>
        <p:nvSpPr>
          <p:cNvPr id="6" name="Title 5">
            <a:extLst>
              <a:ext uri="{FF2B5EF4-FFF2-40B4-BE49-F238E27FC236}">
                <a16:creationId xmlns:a16="http://schemas.microsoft.com/office/drawing/2014/main" id="{9BD1F0E0-90ED-4B04-9455-BB821D9943D9}"/>
              </a:ext>
            </a:extLst>
          </p:cNvPr>
          <p:cNvSpPr>
            <a:spLocks noGrp="1"/>
          </p:cNvSpPr>
          <p:nvPr>
            <p:ph type="title"/>
          </p:nvPr>
        </p:nvSpPr>
        <p:spPr/>
        <p:txBody>
          <a:bodyPr>
            <a:normAutofit/>
          </a:bodyPr>
          <a:lstStyle/>
          <a:p>
            <a:r>
              <a:rPr lang="en-US" b="1" i="1" u="sng" dirty="0">
                <a:solidFill>
                  <a:srgbClr val="FF0000"/>
                </a:solidFill>
              </a:rPr>
              <a:t>VERY</a:t>
            </a:r>
            <a:r>
              <a:rPr lang="en-US" b="1" dirty="0"/>
              <a:t> Important Lesson</a:t>
            </a:r>
          </a:p>
        </p:txBody>
      </p:sp>
      <p:sp>
        <p:nvSpPr>
          <p:cNvPr id="7" name="Rectangle 6">
            <a:extLst>
              <a:ext uri="{FF2B5EF4-FFF2-40B4-BE49-F238E27FC236}">
                <a16:creationId xmlns:a16="http://schemas.microsoft.com/office/drawing/2014/main" id="{269E8175-195A-954F-EFF1-402201BBA7F4}"/>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494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1EC9DA-F639-49D6-A6DC-ACFEA1D6B9F1}"/>
              </a:ext>
            </a:extLst>
          </p:cNvPr>
          <p:cNvSpPr>
            <a:spLocks noGrp="1"/>
          </p:cNvSpPr>
          <p:nvPr>
            <p:ph idx="1"/>
          </p:nvPr>
        </p:nvSpPr>
        <p:spPr/>
        <p:txBody>
          <a:bodyPr>
            <a:normAutofit/>
          </a:bodyPr>
          <a:lstStyle/>
          <a:p>
            <a:pPr algn="ctr"/>
            <a:r>
              <a:rPr lang="en-US" sz="3600" b="1" dirty="0">
                <a:solidFill>
                  <a:schemeClr val="accent1"/>
                </a:solidFill>
              </a:rPr>
              <a:t>Cannot interpret a p-value in isolation</a:t>
            </a:r>
          </a:p>
          <a:p>
            <a:pPr algn="ctr"/>
            <a:endParaRPr lang="en-US" dirty="0"/>
          </a:p>
          <a:p>
            <a:pPr algn="ctr"/>
            <a:r>
              <a:rPr lang="en-US" sz="3600" dirty="0"/>
              <a:t>Need to know prior belief</a:t>
            </a:r>
          </a:p>
          <a:p>
            <a:pPr algn="ctr"/>
            <a:r>
              <a:rPr lang="en-US" sz="3600" dirty="0"/>
              <a:t>about H</a:t>
            </a:r>
            <a:r>
              <a:rPr lang="en-US" sz="3600" baseline="-25000" dirty="0"/>
              <a:t>0</a:t>
            </a:r>
            <a:r>
              <a:rPr lang="en-US" sz="3600" dirty="0"/>
              <a:t> (or H</a:t>
            </a:r>
            <a:r>
              <a:rPr lang="en-US" sz="3600" baseline="-25000" dirty="0"/>
              <a:t>a</a:t>
            </a:r>
            <a:r>
              <a:rPr lang="en-US" sz="3600" dirty="0"/>
              <a:t>)</a:t>
            </a:r>
          </a:p>
          <a:p>
            <a:pPr algn="ctr"/>
            <a:endParaRPr lang="en-US" sz="3600" dirty="0"/>
          </a:p>
          <a:p>
            <a:pPr algn="ctr"/>
            <a:r>
              <a:rPr lang="en-US" sz="3600" dirty="0"/>
              <a:t>p-value = pr(</a:t>
            </a:r>
            <a:r>
              <a:rPr lang="en-US" sz="3600" b="1" dirty="0">
                <a:solidFill>
                  <a:srgbClr val="FF0000"/>
                </a:solidFill>
                <a:latin typeface="Times New Roman" panose="02020603050405020304" pitchFamily="18" charset="0"/>
                <a:cs typeface="Times New Roman" panose="02020603050405020304" pitchFamily="18" charset="0"/>
              </a:rPr>
              <a:t>T &gt; c</a:t>
            </a:r>
            <a:r>
              <a:rPr lang="en-US" sz="3600" dirty="0"/>
              <a:t> | </a:t>
            </a:r>
            <a:r>
              <a:rPr lang="en-US" sz="3600" dirty="0">
                <a:solidFill>
                  <a:srgbClr val="00B050"/>
                </a:solidFill>
              </a:rPr>
              <a:t>H</a:t>
            </a:r>
            <a:r>
              <a:rPr lang="en-US" sz="3600" baseline="-25000" dirty="0">
                <a:solidFill>
                  <a:srgbClr val="00B050"/>
                </a:solidFill>
              </a:rPr>
              <a:t>0</a:t>
            </a:r>
            <a:r>
              <a:rPr lang="en-US" sz="3600" dirty="0">
                <a:solidFill>
                  <a:srgbClr val="00B050"/>
                </a:solidFill>
              </a:rPr>
              <a:t> is true</a:t>
            </a:r>
            <a:r>
              <a:rPr lang="en-US" sz="3600" dirty="0"/>
              <a:t>)</a:t>
            </a:r>
          </a:p>
        </p:txBody>
      </p:sp>
      <p:sp>
        <p:nvSpPr>
          <p:cNvPr id="3" name="Date Placeholder 2">
            <a:extLst>
              <a:ext uri="{FF2B5EF4-FFF2-40B4-BE49-F238E27FC236}">
                <a16:creationId xmlns:a16="http://schemas.microsoft.com/office/drawing/2014/main" id="{0EC5A06C-DD98-427A-888E-E112806F7949}"/>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81519D01-6B5B-43C4-80FF-EF134E0B45BF}"/>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2C998DD4-92C2-4B86-8B6E-6E68E84536DF}"/>
              </a:ext>
            </a:extLst>
          </p:cNvPr>
          <p:cNvSpPr>
            <a:spLocks noGrp="1"/>
          </p:cNvSpPr>
          <p:nvPr>
            <p:ph type="sldNum" sz="quarter" idx="12"/>
          </p:nvPr>
        </p:nvSpPr>
        <p:spPr/>
        <p:txBody>
          <a:bodyPr/>
          <a:lstStyle/>
          <a:p>
            <a:fld id="{1D66AC45-D9FE-4248-B91F-844B82F7A042}" type="slidenum">
              <a:rPr lang="en-US" smtClean="0"/>
              <a:pPr/>
              <a:t>36</a:t>
            </a:fld>
            <a:endParaRPr lang="en-US" dirty="0"/>
          </a:p>
        </p:txBody>
      </p:sp>
      <p:sp>
        <p:nvSpPr>
          <p:cNvPr id="6" name="Title 5">
            <a:extLst>
              <a:ext uri="{FF2B5EF4-FFF2-40B4-BE49-F238E27FC236}">
                <a16:creationId xmlns:a16="http://schemas.microsoft.com/office/drawing/2014/main" id="{E23CC557-E1C7-4745-B62C-4F93009230CB}"/>
              </a:ext>
            </a:extLst>
          </p:cNvPr>
          <p:cNvSpPr>
            <a:spLocks noGrp="1"/>
          </p:cNvSpPr>
          <p:nvPr>
            <p:ph type="title"/>
          </p:nvPr>
        </p:nvSpPr>
        <p:spPr/>
        <p:txBody>
          <a:bodyPr>
            <a:normAutofit/>
          </a:bodyPr>
          <a:lstStyle/>
          <a:p>
            <a:r>
              <a:rPr lang="en-US" b="1" dirty="0"/>
              <a:t>Coin in Bag Summary</a:t>
            </a:r>
          </a:p>
        </p:txBody>
      </p:sp>
      <p:sp>
        <p:nvSpPr>
          <p:cNvPr id="7" name="Right Brace 6">
            <a:extLst>
              <a:ext uri="{FF2B5EF4-FFF2-40B4-BE49-F238E27FC236}">
                <a16:creationId xmlns:a16="http://schemas.microsoft.com/office/drawing/2014/main" id="{5FA4BCCB-B5CD-4311-BA23-B0333396987D}"/>
              </a:ext>
            </a:extLst>
          </p:cNvPr>
          <p:cNvSpPr/>
          <p:nvPr/>
        </p:nvSpPr>
        <p:spPr>
          <a:xfrm rot="5400000">
            <a:off x="6232413" y="4269341"/>
            <a:ext cx="328549" cy="1799830"/>
          </a:xfrm>
          <a:prstGeom prst="rightBrace">
            <a:avLst>
              <a:gd name="adj1" fmla="val 36111"/>
              <a:gd name="adj2" fmla="val 50000"/>
            </a:avLst>
          </a:prstGeom>
          <a:ln w="190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8" name="TextBox 7">
            <a:extLst>
              <a:ext uri="{FF2B5EF4-FFF2-40B4-BE49-F238E27FC236}">
                <a16:creationId xmlns:a16="http://schemas.microsoft.com/office/drawing/2014/main" id="{359C2F58-3713-4426-98CB-F5277E2FF043}"/>
              </a:ext>
            </a:extLst>
          </p:cNvPr>
          <p:cNvSpPr txBox="1"/>
          <p:nvPr/>
        </p:nvSpPr>
        <p:spPr>
          <a:xfrm>
            <a:off x="5329781" y="5422250"/>
            <a:ext cx="2130724" cy="369332"/>
          </a:xfrm>
          <a:prstGeom prst="rect">
            <a:avLst/>
          </a:prstGeom>
          <a:noFill/>
        </p:spPr>
        <p:txBody>
          <a:bodyPr wrap="square" rtlCol="0">
            <a:spAutoFit/>
          </a:bodyPr>
          <a:lstStyle/>
          <a:p>
            <a:pPr algn="ctr"/>
            <a:r>
              <a:rPr lang="en-US" b="1" dirty="0">
                <a:solidFill>
                  <a:srgbClr val="00B050"/>
                </a:solidFill>
              </a:rPr>
              <a:t>How likely is this?</a:t>
            </a:r>
          </a:p>
        </p:txBody>
      </p:sp>
      <p:sp>
        <p:nvSpPr>
          <p:cNvPr id="9" name="TextBox 8">
            <a:extLst>
              <a:ext uri="{FF2B5EF4-FFF2-40B4-BE49-F238E27FC236}">
                <a16:creationId xmlns:a16="http://schemas.microsoft.com/office/drawing/2014/main" id="{99407992-02E6-41B6-9ED3-AF25649881E0}"/>
              </a:ext>
            </a:extLst>
          </p:cNvPr>
          <p:cNvSpPr txBox="1"/>
          <p:nvPr/>
        </p:nvSpPr>
        <p:spPr>
          <a:xfrm>
            <a:off x="2951137" y="4049384"/>
            <a:ext cx="3241727" cy="461665"/>
          </a:xfrm>
          <a:prstGeom prst="rect">
            <a:avLst/>
          </a:prstGeom>
          <a:noFill/>
        </p:spPr>
        <p:txBody>
          <a:bodyPr wrap="square" rtlCol="0">
            <a:spAutoFit/>
          </a:bodyPr>
          <a:lstStyle/>
          <a:p>
            <a:pPr algn="ctr"/>
            <a:r>
              <a:rPr lang="en-US" sz="2400" b="1" dirty="0"/>
              <a:t>Conditional probability</a:t>
            </a:r>
          </a:p>
        </p:txBody>
      </p:sp>
      <p:sp>
        <p:nvSpPr>
          <p:cNvPr id="10" name="TextBox 9">
            <a:extLst>
              <a:ext uri="{FF2B5EF4-FFF2-40B4-BE49-F238E27FC236}">
                <a16:creationId xmlns:a16="http://schemas.microsoft.com/office/drawing/2014/main" id="{0C4C4149-A187-47A7-9CE0-7934EF9DE8A3}"/>
              </a:ext>
            </a:extLst>
          </p:cNvPr>
          <p:cNvSpPr txBox="1"/>
          <p:nvPr/>
        </p:nvSpPr>
        <p:spPr>
          <a:xfrm>
            <a:off x="2906377" y="5422250"/>
            <a:ext cx="1595887"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Test Statistic</a:t>
            </a:r>
          </a:p>
        </p:txBody>
      </p:sp>
      <p:cxnSp>
        <p:nvCxnSpPr>
          <p:cNvPr id="12" name="Straight Arrow Connector 11">
            <a:extLst>
              <a:ext uri="{FF2B5EF4-FFF2-40B4-BE49-F238E27FC236}">
                <a16:creationId xmlns:a16="http://schemas.microsoft.com/office/drawing/2014/main" id="{6D0DFA13-1A0F-486F-82C5-EC2A02D0067D}"/>
              </a:ext>
            </a:extLst>
          </p:cNvPr>
          <p:cNvCxnSpPr>
            <a:cxnSpLocks/>
            <a:stCxn id="10" idx="0"/>
          </p:cNvCxnSpPr>
          <p:nvPr/>
        </p:nvCxnSpPr>
        <p:spPr>
          <a:xfrm flipV="1">
            <a:off x="3704321" y="5004981"/>
            <a:ext cx="479701" cy="4172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7BE88C1-F681-4C2E-97B8-CB1A14AA3AAC}"/>
              </a:ext>
            </a:extLst>
          </p:cNvPr>
          <p:cNvSpPr txBox="1"/>
          <p:nvPr/>
        </p:nvSpPr>
        <p:spPr>
          <a:xfrm>
            <a:off x="3625582" y="5776028"/>
            <a:ext cx="1595887"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critical value</a:t>
            </a:r>
          </a:p>
        </p:txBody>
      </p:sp>
      <p:cxnSp>
        <p:nvCxnSpPr>
          <p:cNvPr id="14" name="Straight Arrow Connector 13">
            <a:extLst>
              <a:ext uri="{FF2B5EF4-FFF2-40B4-BE49-F238E27FC236}">
                <a16:creationId xmlns:a16="http://schemas.microsoft.com/office/drawing/2014/main" id="{7303473F-1331-4F37-9A7B-42467EBDDC11}"/>
              </a:ext>
            </a:extLst>
          </p:cNvPr>
          <p:cNvCxnSpPr>
            <a:cxnSpLocks/>
            <a:stCxn id="13" idx="0"/>
          </p:cNvCxnSpPr>
          <p:nvPr/>
        </p:nvCxnSpPr>
        <p:spPr>
          <a:xfrm flipV="1">
            <a:off x="4423526" y="5004982"/>
            <a:ext cx="536454" cy="7710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DFEC3F6-BD24-5CCF-D460-0B823B982B46}"/>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51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wipe(left)">
                                      <p:cBhvr>
                                        <p:cTn id="7" dur="1500"/>
                                        <p:tgtEl>
                                          <p:spTgt spid="2">
                                            <p:txEl>
                                              <p:pRg st="5" end="5"/>
                                            </p:txEl>
                                          </p:spTgt>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1EC9DA-F639-49D6-A6DC-ACFEA1D6B9F1}"/>
              </a:ext>
            </a:extLst>
          </p:cNvPr>
          <p:cNvSpPr>
            <a:spLocks noGrp="1"/>
          </p:cNvSpPr>
          <p:nvPr>
            <p:ph idx="1"/>
          </p:nvPr>
        </p:nvSpPr>
        <p:spPr/>
        <p:txBody>
          <a:bodyPr>
            <a:normAutofit/>
          </a:bodyPr>
          <a:lstStyle/>
          <a:p>
            <a:pPr algn="ctr"/>
            <a:r>
              <a:rPr lang="en-US" sz="3600" b="1" dirty="0">
                <a:solidFill>
                  <a:schemeClr val="accent1"/>
                </a:solidFill>
              </a:rPr>
              <a:t>Frequentist </a:t>
            </a:r>
            <a:r>
              <a:rPr lang="en-US" sz="4000" b="1" baseline="-2000" dirty="0">
                <a:solidFill>
                  <a:schemeClr val="accent1"/>
                </a:solidFill>
                <a:sym typeface="Wingdings" panose="05000000000000000000" pitchFamily="2" charset="2"/>
              </a:rPr>
              <a:t></a:t>
            </a:r>
            <a:r>
              <a:rPr lang="en-US" sz="3600" b="1" dirty="0">
                <a:solidFill>
                  <a:schemeClr val="accent1"/>
                </a:solidFill>
                <a:sym typeface="Wingdings" panose="05000000000000000000" pitchFamily="2" charset="2"/>
              </a:rPr>
              <a:t> pr(Data|H</a:t>
            </a:r>
            <a:r>
              <a:rPr lang="en-US" sz="3600" b="1" baseline="-25000" dirty="0">
                <a:solidFill>
                  <a:schemeClr val="accent1"/>
                </a:solidFill>
                <a:sym typeface="Wingdings" panose="05000000000000000000" pitchFamily="2" charset="2"/>
              </a:rPr>
              <a:t>0</a:t>
            </a:r>
            <a:r>
              <a:rPr lang="en-US" sz="3600" b="1" dirty="0">
                <a:solidFill>
                  <a:schemeClr val="accent1"/>
                </a:solidFill>
                <a:sym typeface="Wingdings" panose="05000000000000000000" pitchFamily="2" charset="2"/>
              </a:rPr>
              <a:t>)</a:t>
            </a:r>
          </a:p>
          <a:p>
            <a:pPr algn="ctr"/>
            <a:r>
              <a:rPr lang="en-US" sz="3600" b="1" dirty="0">
                <a:solidFill>
                  <a:srgbClr val="00B050"/>
                </a:solidFill>
              </a:rPr>
              <a:t>Bayesian </a:t>
            </a:r>
            <a:r>
              <a:rPr lang="en-US" sz="4000" b="1" baseline="-2000" dirty="0">
                <a:solidFill>
                  <a:srgbClr val="00B050"/>
                </a:solidFill>
                <a:sym typeface="Wingdings" panose="05000000000000000000" pitchFamily="2" charset="2"/>
              </a:rPr>
              <a:t></a:t>
            </a:r>
            <a:r>
              <a:rPr lang="en-US" sz="3600" b="1" dirty="0">
                <a:solidFill>
                  <a:srgbClr val="00B050"/>
                </a:solidFill>
                <a:sym typeface="Wingdings" panose="05000000000000000000" pitchFamily="2" charset="2"/>
              </a:rPr>
              <a:t> pr(H</a:t>
            </a:r>
            <a:r>
              <a:rPr lang="en-US" sz="3600" b="1" baseline="-25000" dirty="0">
                <a:solidFill>
                  <a:srgbClr val="00B050"/>
                </a:solidFill>
                <a:sym typeface="Wingdings" panose="05000000000000000000" pitchFamily="2" charset="2"/>
              </a:rPr>
              <a:t>0</a:t>
            </a:r>
            <a:r>
              <a:rPr lang="en-US" sz="3600" b="1" dirty="0">
                <a:solidFill>
                  <a:srgbClr val="00B050"/>
                </a:solidFill>
                <a:sym typeface="Wingdings" panose="05000000000000000000" pitchFamily="2" charset="2"/>
              </a:rPr>
              <a:t>|Data)</a:t>
            </a:r>
            <a:endParaRPr lang="en-US" sz="3600" b="1" dirty="0">
              <a:solidFill>
                <a:srgbClr val="00B050"/>
              </a:solidFill>
            </a:endParaRPr>
          </a:p>
          <a:p>
            <a:pPr algn="ctr"/>
            <a:endParaRPr lang="en-US" sz="2800" dirty="0"/>
          </a:p>
          <a:p>
            <a:pPr algn="ctr"/>
            <a:r>
              <a:rPr lang="en-US" sz="2800" dirty="0"/>
              <a:t>as different as</a:t>
            </a:r>
          </a:p>
          <a:p>
            <a:pPr algn="ctr"/>
            <a:endParaRPr lang="en-US" sz="2800" dirty="0"/>
          </a:p>
          <a:p>
            <a:pPr algn="ctr"/>
            <a:r>
              <a:rPr lang="en-US" sz="3600" b="1" dirty="0">
                <a:solidFill>
                  <a:schemeClr val="accent1"/>
                </a:solidFill>
              </a:rPr>
              <a:t>Pr(cloudy | rain)</a:t>
            </a:r>
          </a:p>
          <a:p>
            <a:pPr algn="ctr"/>
            <a:r>
              <a:rPr lang="en-US" sz="3600" b="1" dirty="0">
                <a:solidFill>
                  <a:srgbClr val="00B050"/>
                </a:solidFill>
              </a:rPr>
              <a:t>Pr (rain | cloudy)</a:t>
            </a:r>
          </a:p>
        </p:txBody>
      </p:sp>
      <p:sp>
        <p:nvSpPr>
          <p:cNvPr id="3" name="Date Placeholder 2">
            <a:extLst>
              <a:ext uri="{FF2B5EF4-FFF2-40B4-BE49-F238E27FC236}">
                <a16:creationId xmlns:a16="http://schemas.microsoft.com/office/drawing/2014/main" id="{0EC5A06C-DD98-427A-888E-E112806F7949}"/>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81519D01-6B5B-43C4-80FF-EF134E0B45BF}"/>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2C998DD4-92C2-4B86-8B6E-6E68E84536DF}"/>
              </a:ext>
            </a:extLst>
          </p:cNvPr>
          <p:cNvSpPr>
            <a:spLocks noGrp="1"/>
          </p:cNvSpPr>
          <p:nvPr>
            <p:ph type="sldNum" sz="quarter" idx="12"/>
          </p:nvPr>
        </p:nvSpPr>
        <p:spPr/>
        <p:txBody>
          <a:bodyPr/>
          <a:lstStyle/>
          <a:p>
            <a:fld id="{1D66AC45-D9FE-4248-B91F-844B82F7A042}" type="slidenum">
              <a:rPr lang="en-US" smtClean="0"/>
              <a:pPr/>
              <a:t>37</a:t>
            </a:fld>
            <a:endParaRPr lang="en-US" dirty="0"/>
          </a:p>
        </p:txBody>
      </p:sp>
      <p:sp>
        <p:nvSpPr>
          <p:cNvPr id="6" name="Title 5">
            <a:extLst>
              <a:ext uri="{FF2B5EF4-FFF2-40B4-BE49-F238E27FC236}">
                <a16:creationId xmlns:a16="http://schemas.microsoft.com/office/drawing/2014/main" id="{E23CC557-E1C7-4745-B62C-4F93009230CB}"/>
              </a:ext>
            </a:extLst>
          </p:cNvPr>
          <p:cNvSpPr>
            <a:spLocks noGrp="1"/>
          </p:cNvSpPr>
          <p:nvPr>
            <p:ph type="title"/>
          </p:nvPr>
        </p:nvSpPr>
        <p:spPr/>
        <p:txBody>
          <a:bodyPr>
            <a:normAutofit/>
          </a:bodyPr>
          <a:lstStyle/>
          <a:p>
            <a:r>
              <a:rPr lang="en-US" b="1" dirty="0"/>
              <a:t>Coin in Bag Summary</a:t>
            </a:r>
          </a:p>
        </p:txBody>
      </p:sp>
      <p:sp>
        <p:nvSpPr>
          <p:cNvPr id="7" name="Rectangle 6">
            <a:extLst>
              <a:ext uri="{FF2B5EF4-FFF2-40B4-BE49-F238E27FC236}">
                <a16:creationId xmlns:a16="http://schemas.microsoft.com/office/drawing/2014/main" id="{BD40933A-EE13-01B5-DE48-CB6F55ACA349}"/>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145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2">
                                            <p:txEl>
                                              <p:pRg st="5" end="5"/>
                                            </p:txEl>
                                          </p:spTgt>
                                        </p:tgtEl>
                                        <p:attrNameLst>
                                          <p:attrName>style.visibility</p:attrName>
                                        </p:attrNameLst>
                                      </p:cBhvr>
                                      <p:to>
                                        <p:strVal val="visible"/>
                                      </p:to>
                                    </p:set>
                                    <p:animEffect transition="in" filter="fade">
                                      <p:cBhvr>
                                        <p:cTn id="11" dur="500"/>
                                        <p:tgtEl>
                                          <p:spTgt spid="2">
                                            <p:txEl>
                                              <p:pRg st="5" end="5"/>
                                            </p:txEl>
                                          </p:spTgt>
                                        </p:tgtEl>
                                      </p:cBhvr>
                                    </p:animEffect>
                                  </p:childTnLst>
                                </p:cTn>
                              </p:par>
                              <p:par>
                                <p:cTn id="12" presetID="10" presetClass="entr" presetSubtype="0" fill="hold" nodeType="withEffect">
                                  <p:stCondLst>
                                    <p:cond delay="500"/>
                                  </p:stCondLst>
                                  <p:childTnLst>
                                    <p:set>
                                      <p:cBhvr>
                                        <p:cTn id="13" dur="1" fill="hold">
                                          <p:stCondLst>
                                            <p:cond delay="0"/>
                                          </p:stCondLst>
                                        </p:cTn>
                                        <p:tgtEl>
                                          <p:spTgt spid="2">
                                            <p:txEl>
                                              <p:pRg st="6" end="6"/>
                                            </p:txEl>
                                          </p:spTgt>
                                        </p:tgtEl>
                                        <p:attrNameLst>
                                          <p:attrName>style.visibility</p:attrName>
                                        </p:attrNameLst>
                                      </p:cBhvr>
                                      <p:to>
                                        <p:strVal val="visible"/>
                                      </p:to>
                                    </p:set>
                                    <p:animEffect transition="in" filter="fade">
                                      <p:cBhvr>
                                        <p:cTn id="14"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287907-F543-4F1F-BA14-15028FEE3493}"/>
              </a:ext>
            </a:extLst>
          </p:cNvPr>
          <p:cNvSpPr>
            <a:spLocks noGrp="1"/>
          </p:cNvSpPr>
          <p:nvPr>
            <p:ph idx="1"/>
          </p:nvPr>
        </p:nvSpPr>
        <p:spPr>
          <a:xfrm>
            <a:off x="822959" y="1360025"/>
            <a:ext cx="7543801" cy="4509069"/>
          </a:xfrm>
        </p:spPr>
        <p:txBody>
          <a:bodyPr>
            <a:normAutofit/>
          </a:bodyPr>
          <a:lstStyle/>
          <a:p>
            <a:r>
              <a:rPr lang="en-US" sz="2800" dirty="0"/>
              <a:t>Traditionally, statisticians have been “selling”</a:t>
            </a:r>
          </a:p>
          <a:p>
            <a:pPr algn="ctr"/>
            <a:r>
              <a:rPr lang="en-US" sz="2800" dirty="0"/>
              <a:t>Pr(</a:t>
            </a:r>
            <a:r>
              <a:rPr lang="en-US" sz="2800" dirty="0" err="1">
                <a:solidFill>
                  <a:srgbClr val="FF0000"/>
                </a:solidFill>
              </a:rPr>
              <a:t>data</a:t>
            </a:r>
            <a:r>
              <a:rPr lang="en-US" sz="2800" dirty="0" err="1"/>
              <a:t>|</a:t>
            </a:r>
            <a:r>
              <a:rPr lang="en-US" sz="2800" dirty="0" err="1">
                <a:solidFill>
                  <a:schemeClr val="bg2">
                    <a:lumMod val="50000"/>
                  </a:schemeClr>
                </a:solidFill>
              </a:rPr>
              <a:t>hypothesis</a:t>
            </a:r>
            <a:r>
              <a:rPr lang="en-US" sz="2800" dirty="0"/>
              <a:t>)      [i.e., the p-value]</a:t>
            </a:r>
          </a:p>
          <a:p>
            <a:r>
              <a:rPr lang="en-US" sz="2800" dirty="0"/>
              <a:t>to scientists who have fully adopted its use and (almost) uniformly use p&lt;0.05 as the gold standard …</a:t>
            </a:r>
          </a:p>
          <a:p>
            <a:r>
              <a:rPr lang="en-US" sz="2800" dirty="0"/>
              <a:t>when what they/we REALLY want is</a:t>
            </a:r>
          </a:p>
          <a:p>
            <a:pPr algn="ctr"/>
            <a:r>
              <a:rPr lang="en-US" sz="2800" dirty="0"/>
              <a:t>Pr(</a:t>
            </a:r>
            <a:r>
              <a:rPr lang="en-US" sz="2800" dirty="0" err="1">
                <a:solidFill>
                  <a:schemeClr val="bg2">
                    <a:lumMod val="50000"/>
                  </a:schemeClr>
                </a:solidFill>
              </a:rPr>
              <a:t>hypothesis</a:t>
            </a:r>
            <a:r>
              <a:rPr lang="en-US" sz="2800" dirty="0" err="1"/>
              <a:t>|</a:t>
            </a:r>
            <a:r>
              <a:rPr lang="en-US" sz="2800" dirty="0" err="1">
                <a:solidFill>
                  <a:srgbClr val="FF0000"/>
                </a:solidFill>
              </a:rPr>
              <a:t>data</a:t>
            </a:r>
            <a:r>
              <a:rPr lang="en-US" sz="2800" dirty="0"/>
              <a:t>)      [“Bayesian” probability]</a:t>
            </a:r>
          </a:p>
          <a:p>
            <a:r>
              <a:rPr lang="en-US" sz="2800" dirty="0"/>
              <a:t>to quantify the likelihood of a hypothesis !!!!!!</a:t>
            </a:r>
          </a:p>
        </p:txBody>
      </p:sp>
      <p:sp>
        <p:nvSpPr>
          <p:cNvPr id="3" name="Date Placeholder 2">
            <a:extLst>
              <a:ext uri="{FF2B5EF4-FFF2-40B4-BE49-F238E27FC236}">
                <a16:creationId xmlns:a16="http://schemas.microsoft.com/office/drawing/2014/main" id="{05250DA0-BB69-42A2-8CEE-3B773CCCD813}"/>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414C36CD-CEF8-4F45-AC11-D5DDA9C52F1C}"/>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3D512A07-FC5A-4B04-84AA-0403EEF87860}"/>
              </a:ext>
            </a:extLst>
          </p:cNvPr>
          <p:cNvSpPr>
            <a:spLocks noGrp="1"/>
          </p:cNvSpPr>
          <p:nvPr>
            <p:ph type="sldNum" sz="quarter" idx="12"/>
          </p:nvPr>
        </p:nvSpPr>
        <p:spPr/>
        <p:txBody>
          <a:bodyPr/>
          <a:lstStyle/>
          <a:p>
            <a:fld id="{1D66AC45-D9FE-4248-B91F-844B82F7A042}" type="slidenum">
              <a:rPr lang="en-US" smtClean="0"/>
              <a:pPr/>
              <a:t>38</a:t>
            </a:fld>
            <a:endParaRPr lang="en-US" dirty="0"/>
          </a:p>
        </p:txBody>
      </p:sp>
      <p:sp>
        <p:nvSpPr>
          <p:cNvPr id="6" name="Title 5">
            <a:extLst>
              <a:ext uri="{FF2B5EF4-FFF2-40B4-BE49-F238E27FC236}">
                <a16:creationId xmlns:a16="http://schemas.microsoft.com/office/drawing/2014/main" id="{E1ED592F-703A-4EDB-BD81-6289912EA892}"/>
              </a:ext>
            </a:extLst>
          </p:cNvPr>
          <p:cNvSpPr>
            <a:spLocks noGrp="1"/>
          </p:cNvSpPr>
          <p:nvPr>
            <p:ph type="title"/>
          </p:nvPr>
        </p:nvSpPr>
        <p:spPr/>
        <p:txBody>
          <a:bodyPr/>
          <a:lstStyle/>
          <a:p>
            <a:r>
              <a:rPr lang="en-US" b="1" dirty="0"/>
              <a:t>A Problem of Inference</a:t>
            </a:r>
            <a:endParaRPr lang="en-US" dirty="0"/>
          </a:p>
        </p:txBody>
      </p:sp>
      <p:sp>
        <p:nvSpPr>
          <p:cNvPr id="7" name="TextBox 6">
            <a:extLst>
              <a:ext uri="{FF2B5EF4-FFF2-40B4-BE49-F238E27FC236}">
                <a16:creationId xmlns:a16="http://schemas.microsoft.com/office/drawing/2014/main" id="{D656A657-D3F3-5A80-BD57-F8C541016882}"/>
              </a:ext>
            </a:extLst>
          </p:cNvPr>
          <p:cNvSpPr txBox="1"/>
          <p:nvPr/>
        </p:nvSpPr>
        <p:spPr>
          <a:xfrm>
            <a:off x="656167" y="2328336"/>
            <a:ext cx="7687733" cy="2585323"/>
          </a:xfrm>
          <a:prstGeom prst="rect">
            <a:avLst/>
          </a:prstGeom>
          <a:solidFill>
            <a:srgbClr val="FFDA65"/>
          </a:solidFill>
        </p:spPr>
        <p:txBody>
          <a:bodyPr wrap="square" rtlCol="0">
            <a:spAutoFit/>
          </a:bodyPr>
          <a:lstStyle/>
          <a:p>
            <a:pPr algn="ctr"/>
            <a:r>
              <a:rPr lang="en-US" sz="5400" dirty="0"/>
              <a:t>The first great “bait and switch” that </a:t>
            </a:r>
            <a:r>
              <a:rPr lang="en-US" sz="5400" dirty="0" err="1"/>
              <a:t>statistican</a:t>
            </a:r>
            <a:r>
              <a:rPr lang="en-US" sz="5400" dirty="0"/>
              <a:t> have pulled on scientists</a:t>
            </a:r>
          </a:p>
        </p:txBody>
      </p:sp>
      <p:sp>
        <p:nvSpPr>
          <p:cNvPr id="8" name="Rectangle 7">
            <a:extLst>
              <a:ext uri="{FF2B5EF4-FFF2-40B4-BE49-F238E27FC236}">
                <a16:creationId xmlns:a16="http://schemas.microsoft.com/office/drawing/2014/main" id="{D7C8CD20-0095-1CE4-A8E7-3E336F99C4E5}"/>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3480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2C822A-B8EC-44F7-AC0D-5245B911F19C}"/>
              </a:ext>
            </a:extLst>
          </p:cNvPr>
          <p:cNvSpPr>
            <a:spLocks noGrp="1"/>
          </p:cNvSpPr>
          <p:nvPr>
            <p:ph idx="1"/>
          </p:nvPr>
        </p:nvSpPr>
        <p:spPr>
          <a:xfrm>
            <a:off x="822959" y="1805396"/>
            <a:ext cx="7543801" cy="2273542"/>
          </a:xfrm>
        </p:spPr>
        <p:txBody>
          <a:bodyPr>
            <a:normAutofit/>
          </a:bodyPr>
          <a:lstStyle/>
          <a:p>
            <a:pPr algn="ctr"/>
            <a:r>
              <a:rPr lang="en-US" sz="6600" dirty="0"/>
              <a:t>Another Story on</a:t>
            </a:r>
          </a:p>
          <a:p>
            <a:pPr algn="ctr"/>
            <a:r>
              <a:rPr lang="en-US" sz="6600" dirty="0"/>
              <a:t>My Journey</a:t>
            </a:r>
          </a:p>
        </p:txBody>
      </p:sp>
      <p:sp>
        <p:nvSpPr>
          <p:cNvPr id="3" name="Date Placeholder 2">
            <a:extLst>
              <a:ext uri="{FF2B5EF4-FFF2-40B4-BE49-F238E27FC236}">
                <a16:creationId xmlns:a16="http://schemas.microsoft.com/office/drawing/2014/main" id="{F63901CC-5D8A-4E53-9BCC-8408DB0AACCB}"/>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6D844E0F-219F-4B51-950E-5D19EE577387}"/>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DF0F6A8D-BB64-4FC7-B7D8-F72A844B707D}"/>
              </a:ext>
            </a:extLst>
          </p:cNvPr>
          <p:cNvSpPr>
            <a:spLocks noGrp="1"/>
          </p:cNvSpPr>
          <p:nvPr>
            <p:ph type="sldNum" sz="quarter" idx="12"/>
          </p:nvPr>
        </p:nvSpPr>
        <p:spPr/>
        <p:txBody>
          <a:bodyPr/>
          <a:lstStyle/>
          <a:p>
            <a:fld id="{1D66AC45-D9FE-4248-B91F-844B82F7A042}" type="slidenum">
              <a:rPr lang="en-US" smtClean="0"/>
              <a:pPr/>
              <a:t>39</a:t>
            </a:fld>
            <a:endParaRPr lang="en-US" dirty="0"/>
          </a:p>
        </p:txBody>
      </p:sp>
      <p:sp>
        <p:nvSpPr>
          <p:cNvPr id="6" name="Title 5">
            <a:extLst>
              <a:ext uri="{FF2B5EF4-FFF2-40B4-BE49-F238E27FC236}">
                <a16:creationId xmlns:a16="http://schemas.microsoft.com/office/drawing/2014/main" id="{AB38A825-318E-4F9A-8F3A-82473F57C3E1}"/>
              </a:ext>
            </a:extLst>
          </p:cNvPr>
          <p:cNvSpPr>
            <a:spLocks noGrp="1"/>
          </p:cNvSpPr>
          <p:nvPr>
            <p:ph type="title"/>
          </p:nvPr>
        </p:nvSpPr>
        <p:spPr/>
        <p:txBody>
          <a:bodyPr/>
          <a:lstStyle/>
          <a:p>
            <a:r>
              <a:rPr lang="en-US" b="1" dirty="0"/>
              <a:t>Part 3</a:t>
            </a:r>
            <a:endParaRPr lang="en-US" dirty="0"/>
          </a:p>
        </p:txBody>
      </p:sp>
      <p:sp>
        <p:nvSpPr>
          <p:cNvPr id="7" name="Rectangle 6">
            <a:extLst>
              <a:ext uri="{FF2B5EF4-FFF2-40B4-BE49-F238E27FC236}">
                <a16:creationId xmlns:a16="http://schemas.microsoft.com/office/drawing/2014/main" id="{9FFE604E-3656-C7D8-2554-F4877B42633F}"/>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278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2C822A-B8EC-44F7-AC0D-5245B911F19C}"/>
              </a:ext>
            </a:extLst>
          </p:cNvPr>
          <p:cNvSpPr>
            <a:spLocks noGrp="1"/>
          </p:cNvSpPr>
          <p:nvPr>
            <p:ph idx="1"/>
          </p:nvPr>
        </p:nvSpPr>
        <p:spPr>
          <a:xfrm>
            <a:off x="822959" y="1805395"/>
            <a:ext cx="7543801" cy="3396919"/>
          </a:xfrm>
        </p:spPr>
        <p:txBody>
          <a:bodyPr>
            <a:normAutofit/>
          </a:bodyPr>
          <a:lstStyle/>
          <a:p>
            <a:pPr algn="ctr"/>
            <a:r>
              <a:rPr lang="en-US" sz="6600" dirty="0"/>
              <a:t>Some History</a:t>
            </a:r>
          </a:p>
        </p:txBody>
      </p:sp>
      <p:sp>
        <p:nvSpPr>
          <p:cNvPr id="3" name="Date Placeholder 2">
            <a:extLst>
              <a:ext uri="{FF2B5EF4-FFF2-40B4-BE49-F238E27FC236}">
                <a16:creationId xmlns:a16="http://schemas.microsoft.com/office/drawing/2014/main" id="{F63901CC-5D8A-4E53-9BCC-8408DB0AACCB}"/>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6D844E0F-219F-4B51-950E-5D19EE577387}"/>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DF0F6A8D-BB64-4FC7-B7D8-F72A844B707D}"/>
              </a:ext>
            </a:extLst>
          </p:cNvPr>
          <p:cNvSpPr>
            <a:spLocks noGrp="1"/>
          </p:cNvSpPr>
          <p:nvPr>
            <p:ph type="sldNum" sz="quarter" idx="12"/>
          </p:nvPr>
        </p:nvSpPr>
        <p:spPr/>
        <p:txBody>
          <a:bodyPr/>
          <a:lstStyle/>
          <a:p>
            <a:fld id="{1D66AC45-D9FE-4248-B91F-844B82F7A042}" type="slidenum">
              <a:rPr lang="en-US" smtClean="0"/>
              <a:pPr/>
              <a:t>4</a:t>
            </a:fld>
            <a:endParaRPr lang="en-US" dirty="0"/>
          </a:p>
        </p:txBody>
      </p:sp>
      <p:sp>
        <p:nvSpPr>
          <p:cNvPr id="6" name="Title 5">
            <a:extLst>
              <a:ext uri="{FF2B5EF4-FFF2-40B4-BE49-F238E27FC236}">
                <a16:creationId xmlns:a16="http://schemas.microsoft.com/office/drawing/2014/main" id="{AB38A825-318E-4F9A-8F3A-82473F57C3E1}"/>
              </a:ext>
            </a:extLst>
          </p:cNvPr>
          <p:cNvSpPr>
            <a:spLocks noGrp="1"/>
          </p:cNvSpPr>
          <p:nvPr>
            <p:ph type="title"/>
          </p:nvPr>
        </p:nvSpPr>
        <p:spPr/>
        <p:txBody>
          <a:bodyPr/>
          <a:lstStyle/>
          <a:p>
            <a:r>
              <a:rPr lang="en-US" b="1" dirty="0"/>
              <a:t>Part 0</a:t>
            </a:r>
            <a:endParaRPr lang="en-US" dirty="0"/>
          </a:p>
        </p:txBody>
      </p:sp>
      <p:sp>
        <p:nvSpPr>
          <p:cNvPr id="7" name="Rectangle 6">
            <a:extLst>
              <a:ext uri="{FF2B5EF4-FFF2-40B4-BE49-F238E27FC236}">
                <a16:creationId xmlns:a16="http://schemas.microsoft.com/office/drawing/2014/main" id="{8723329B-4B2A-8CCF-BD18-D09AE639C029}"/>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94840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057400" y="1500930"/>
            <a:ext cx="2819400" cy="4457700"/>
          </a:xfrm>
          <a:prstGeom prst="rect">
            <a:avLst/>
          </a:prstGeom>
          <a:noFill/>
          <a:ln w="9525">
            <a:noFill/>
            <a:miter lim="800000"/>
            <a:headEnd/>
            <a:tailEnd/>
          </a:ln>
        </p:spPr>
      </p:pic>
      <p:sp>
        <p:nvSpPr>
          <p:cNvPr id="5" name="TextBox 4"/>
          <p:cNvSpPr txBox="1"/>
          <p:nvPr/>
        </p:nvSpPr>
        <p:spPr>
          <a:xfrm>
            <a:off x="5410200" y="1973906"/>
            <a:ext cx="2743200" cy="2308324"/>
          </a:xfrm>
          <a:prstGeom prst="rect">
            <a:avLst/>
          </a:prstGeom>
          <a:solidFill>
            <a:schemeClr val="bg1"/>
          </a:solidFill>
          <a:ln w="28575">
            <a:solidFill>
              <a:schemeClr val="tx1"/>
            </a:solidFill>
          </a:ln>
        </p:spPr>
        <p:txBody>
          <a:bodyPr wrap="square" rtlCol="0">
            <a:spAutoFit/>
          </a:bodyPr>
          <a:lstStyle/>
          <a:p>
            <a:pPr algn="ctr"/>
            <a:r>
              <a:rPr lang="en-US" sz="3600" dirty="0"/>
              <a:t>5% of Population have ALK gene</a:t>
            </a:r>
          </a:p>
        </p:txBody>
      </p:sp>
      <p:cxnSp>
        <p:nvCxnSpPr>
          <p:cNvPr id="8" name="Straight Connector 7">
            <a:extLst>
              <a:ext uri="{FF2B5EF4-FFF2-40B4-BE49-F238E27FC236}">
                <a16:creationId xmlns:a16="http://schemas.microsoft.com/office/drawing/2014/main" id="{E59B90F8-5ECC-4785-8583-8072E1EC7AD8}"/>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5">
            <a:extLst>
              <a:ext uri="{FF2B5EF4-FFF2-40B4-BE49-F238E27FC236}">
                <a16:creationId xmlns:a16="http://schemas.microsoft.com/office/drawing/2014/main" id="{6CCF1F5D-EF1E-4AC8-A4E0-89629DE20BBC}"/>
              </a:ext>
            </a:extLst>
          </p:cNvPr>
          <p:cNvSpPr txBox="1">
            <a:spLocks/>
          </p:cNvSpPr>
          <p:nvPr/>
        </p:nvSpPr>
        <p:spPr>
          <a:xfrm>
            <a:off x="800100" y="142720"/>
            <a:ext cx="7543800" cy="787450"/>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b="1" dirty="0"/>
              <a:t>Another Thought Experiment</a:t>
            </a:r>
            <a:endParaRPr lang="en-US" dirty="0"/>
          </a:p>
        </p:txBody>
      </p:sp>
      <p:sp>
        <p:nvSpPr>
          <p:cNvPr id="10" name="Date Placeholder 2">
            <a:extLst>
              <a:ext uri="{FF2B5EF4-FFF2-40B4-BE49-F238E27FC236}">
                <a16:creationId xmlns:a16="http://schemas.microsoft.com/office/drawing/2014/main" id="{1F9C62E2-699B-41CC-B457-FF11111440B4}"/>
              </a:ext>
            </a:extLst>
          </p:cNvPr>
          <p:cNvSpPr>
            <a:spLocks noGrp="1"/>
          </p:cNvSpPr>
          <p:nvPr>
            <p:ph type="dt" sz="half" idx="10"/>
          </p:nvPr>
        </p:nvSpPr>
        <p:spPr>
          <a:xfrm>
            <a:off x="822961" y="6459786"/>
            <a:ext cx="1854203" cy="365125"/>
          </a:xfrm>
        </p:spPr>
        <p:txBody>
          <a:bodyPr/>
          <a:lstStyle/>
          <a:p>
            <a:r>
              <a:rPr lang="en-US"/>
              <a:t>26 Aug 2022</a:t>
            </a:r>
            <a:endParaRPr lang="en-US" dirty="0"/>
          </a:p>
        </p:txBody>
      </p:sp>
      <p:sp>
        <p:nvSpPr>
          <p:cNvPr id="11" name="Footer Placeholder 3">
            <a:extLst>
              <a:ext uri="{FF2B5EF4-FFF2-40B4-BE49-F238E27FC236}">
                <a16:creationId xmlns:a16="http://schemas.microsoft.com/office/drawing/2014/main" id="{DB82D516-01FD-4B7C-86A7-E9E1D7D58A0D}"/>
              </a:ext>
            </a:extLst>
          </p:cNvPr>
          <p:cNvSpPr>
            <a:spLocks noGrp="1"/>
          </p:cNvSpPr>
          <p:nvPr>
            <p:ph type="ftr" sz="quarter" idx="11"/>
          </p:nvPr>
        </p:nvSpPr>
        <p:spPr>
          <a:xfrm>
            <a:off x="2764639" y="6459786"/>
            <a:ext cx="3617103" cy="365125"/>
          </a:xfrm>
        </p:spPr>
        <p:txBody>
          <a:bodyPr/>
          <a:lstStyle/>
          <a:p>
            <a:r>
              <a:rPr lang="en-US"/>
              <a:t>Analytix Thinking LLC 2022 (C)</a:t>
            </a:r>
            <a:endParaRPr lang="en-US" dirty="0"/>
          </a:p>
        </p:txBody>
      </p:sp>
      <p:sp>
        <p:nvSpPr>
          <p:cNvPr id="12" name="Slide Number Placeholder 4">
            <a:extLst>
              <a:ext uri="{FF2B5EF4-FFF2-40B4-BE49-F238E27FC236}">
                <a16:creationId xmlns:a16="http://schemas.microsoft.com/office/drawing/2014/main" id="{3DD567C5-CC87-4C84-A9AE-D89B81A79C67}"/>
              </a:ext>
            </a:extLst>
          </p:cNvPr>
          <p:cNvSpPr>
            <a:spLocks noGrp="1"/>
          </p:cNvSpPr>
          <p:nvPr>
            <p:ph type="sldNum" sz="quarter" idx="12"/>
          </p:nvPr>
        </p:nvSpPr>
        <p:spPr>
          <a:xfrm>
            <a:off x="7425344" y="6459786"/>
            <a:ext cx="984019" cy="365125"/>
          </a:xfrm>
        </p:spPr>
        <p:txBody>
          <a:bodyPr/>
          <a:lstStyle/>
          <a:p>
            <a:fld id="{1D66AC45-D9FE-4248-B91F-844B82F7A042}" type="slidenum">
              <a:rPr lang="en-US" smtClean="0"/>
              <a:pPr/>
              <a:t>40</a:t>
            </a:fld>
            <a:endParaRPr lang="en-US" dirty="0"/>
          </a:p>
        </p:txBody>
      </p:sp>
    </p:spTree>
    <p:extLst>
      <p:ext uri="{BB962C8B-B14F-4D97-AF65-F5344CB8AC3E}">
        <p14:creationId xmlns:p14="http://schemas.microsoft.com/office/powerpoint/2010/main" val="991565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00248" y="4386188"/>
            <a:ext cx="1447800" cy="1752600"/>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8900000" scaled="1"/>
            <a:tileRect/>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p:cNvPicPr>
            <a:picLocks noChangeAspect="1" noChangeArrowheads="1"/>
          </p:cNvPicPr>
          <p:nvPr/>
        </p:nvPicPr>
        <p:blipFill>
          <a:blip r:embed="rId2" cstate="print"/>
          <a:srcRect/>
          <a:stretch>
            <a:fillRect/>
          </a:stretch>
        </p:blipFill>
        <p:spPr bwMode="auto">
          <a:xfrm>
            <a:off x="7076436" y="1642988"/>
            <a:ext cx="1495425" cy="1752600"/>
          </a:xfrm>
          <a:prstGeom prst="rect">
            <a:avLst/>
          </a:prstGeom>
          <a:noFill/>
          <a:ln w="9525">
            <a:noFill/>
            <a:miter lim="800000"/>
            <a:headEnd/>
            <a:tailEnd/>
          </a:ln>
        </p:spPr>
      </p:pic>
      <p:sp>
        <p:nvSpPr>
          <p:cNvPr id="8" name="TextBox 7"/>
          <p:cNvSpPr txBox="1"/>
          <p:nvPr/>
        </p:nvSpPr>
        <p:spPr>
          <a:xfrm>
            <a:off x="6934200" y="858902"/>
            <a:ext cx="1779896" cy="707886"/>
          </a:xfrm>
          <a:prstGeom prst="rect">
            <a:avLst/>
          </a:prstGeom>
          <a:gradFill flip="none" rotWithShape="1">
            <a:gsLst>
              <a:gs pos="0">
                <a:srgbClr val="33CC33">
                  <a:shade val="30000"/>
                  <a:satMod val="115000"/>
                </a:srgbClr>
              </a:gs>
              <a:gs pos="50000">
                <a:srgbClr val="33CC33">
                  <a:shade val="67500"/>
                  <a:satMod val="115000"/>
                </a:srgbClr>
              </a:gs>
              <a:gs pos="100000">
                <a:srgbClr val="33CC33">
                  <a:shade val="100000"/>
                  <a:satMod val="115000"/>
                </a:srgbClr>
              </a:gs>
            </a:gsLst>
            <a:path path="circle">
              <a:fillToRect t="100000" r="100000"/>
            </a:path>
            <a:tileRect l="-100000" b="-100000"/>
          </a:gradFill>
          <a:ln w="9525">
            <a:noFill/>
            <a:miter lim="800000"/>
            <a:headEnd/>
            <a:tailEnd/>
          </a:ln>
        </p:spPr>
        <p:txBody>
          <a:bodyPr wrap="square" rtlCol="0">
            <a:spAutoFit/>
          </a:bodyPr>
          <a:lstStyle/>
          <a:p>
            <a:pPr algn="ctr"/>
            <a:r>
              <a:rPr lang="en-US" sz="2000" b="1" dirty="0">
                <a:solidFill>
                  <a:schemeClr val="lt1"/>
                </a:solidFill>
              </a:rPr>
              <a:t>95%</a:t>
            </a:r>
          </a:p>
          <a:p>
            <a:pPr algn="ctr"/>
            <a:r>
              <a:rPr lang="en-US" sz="2000" b="1" dirty="0">
                <a:solidFill>
                  <a:schemeClr val="lt1"/>
                </a:solidFill>
              </a:rPr>
              <a:t>Sensitivity</a:t>
            </a:r>
          </a:p>
        </p:txBody>
      </p:sp>
      <p:cxnSp>
        <p:nvCxnSpPr>
          <p:cNvPr id="16" name="Straight Arrow Connector 15"/>
          <p:cNvCxnSpPr>
            <a:stCxn id="2051" idx="3"/>
            <a:endCxn id="2050" idx="1"/>
          </p:cNvCxnSpPr>
          <p:nvPr/>
        </p:nvCxnSpPr>
        <p:spPr>
          <a:xfrm>
            <a:off x="2181225" y="2143051"/>
            <a:ext cx="1095375" cy="1404937"/>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934200" y="3663657"/>
            <a:ext cx="1779896" cy="646331"/>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8900000" scaled="1"/>
            <a:tileRect/>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000" b="1" dirty="0"/>
              <a:t>95% </a:t>
            </a:r>
            <a:br>
              <a:rPr lang="en-US" sz="2000" b="1" dirty="0"/>
            </a:br>
            <a:r>
              <a:rPr lang="en-US" sz="2000" b="1" dirty="0"/>
              <a:t>Specificity</a:t>
            </a:r>
          </a:p>
        </p:txBody>
      </p:sp>
      <p:cxnSp>
        <p:nvCxnSpPr>
          <p:cNvPr id="33" name="Straight Arrow Connector 32"/>
          <p:cNvCxnSpPr>
            <a:stCxn id="2050" idx="3"/>
            <a:endCxn id="2052" idx="1"/>
          </p:cNvCxnSpPr>
          <p:nvPr/>
        </p:nvCxnSpPr>
        <p:spPr>
          <a:xfrm flipV="1">
            <a:off x="5695950" y="2519288"/>
            <a:ext cx="1380486" cy="10287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3" cstate="print"/>
          <a:srcRect/>
          <a:stretch>
            <a:fillRect/>
          </a:stretch>
        </p:blipFill>
        <p:spPr bwMode="auto">
          <a:xfrm>
            <a:off x="685800" y="966713"/>
            <a:ext cx="1495425" cy="2352675"/>
          </a:xfrm>
          <a:prstGeom prst="rect">
            <a:avLst/>
          </a:prstGeom>
          <a:noFill/>
          <a:ln w="9525">
            <a:noFill/>
            <a:miter lim="800000"/>
            <a:headEnd/>
            <a:tailEnd/>
          </a:ln>
        </p:spPr>
      </p:pic>
      <p:cxnSp>
        <p:nvCxnSpPr>
          <p:cNvPr id="38" name="Straight Arrow Connector 37"/>
          <p:cNvCxnSpPr>
            <a:stCxn id="2053" idx="3"/>
            <a:endCxn id="2050" idx="1"/>
          </p:cNvCxnSpPr>
          <p:nvPr/>
        </p:nvCxnSpPr>
        <p:spPr>
          <a:xfrm flipV="1">
            <a:off x="2181225" y="3547988"/>
            <a:ext cx="1095375" cy="118586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053" name="Picture 5"/>
          <p:cNvPicPr>
            <a:picLocks noChangeAspect="1" noChangeArrowheads="1"/>
          </p:cNvPicPr>
          <p:nvPr/>
        </p:nvPicPr>
        <p:blipFill>
          <a:blip r:embed="rId4" cstate="print"/>
          <a:srcRect/>
          <a:stretch>
            <a:fillRect/>
          </a:stretch>
        </p:blipFill>
        <p:spPr bwMode="auto">
          <a:xfrm>
            <a:off x="685800" y="3557513"/>
            <a:ext cx="1495425" cy="2352675"/>
          </a:xfrm>
          <a:prstGeom prst="rect">
            <a:avLst/>
          </a:prstGeom>
          <a:noFill/>
          <a:ln w="9525">
            <a:noFill/>
            <a:miter lim="800000"/>
            <a:headEnd/>
            <a:tailEnd/>
          </a:ln>
        </p:spPr>
      </p:pic>
      <p:cxnSp>
        <p:nvCxnSpPr>
          <p:cNvPr id="42" name="Straight Arrow Connector 41"/>
          <p:cNvCxnSpPr>
            <a:stCxn id="2050" idx="3"/>
            <a:endCxn id="4" idx="1"/>
          </p:cNvCxnSpPr>
          <p:nvPr/>
        </p:nvCxnSpPr>
        <p:spPr>
          <a:xfrm>
            <a:off x="5695950" y="3547988"/>
            <a:ext cx="1404298" cy="17145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5" cstate="print"/>
          <a:srcRect/>
          <a:stretch>
            <a:fillRect/>
          </a:stretch>
        </p:blipFill>
        <p:spPr bwMode="auto">
          <a:xfrm>
            <a:off x="3276600" y="2662163"/>
            <a:ext cx="2419350" cy="1771650"/>
          </a:xfrm>
          <a:prstGeom prst="rect">
            <a:avLst/>
          </a:prstGeom>
          <a:noFill/>
          <a:ln w="9525">
            <a:noFill/>
            <a:miter lim="800000"/>
            <a:headEnd/>
            <a:tailEnd/>
          </a:ln>
        </p:spPr>
      </p:pic>
      <p:sp>
        <p:nvSpPr>
          <p:cNvPr id="3" name="TextBox 2"/>
          <p:cNvSpPr txBox="1"/>
          <p:nvPr/>
        </p:nvSpPr>
        <p:spPr>
          <a:xfrm>
            <a:off x="7214548" y="4663186"/>
            <a:ext cx="1219200" cy="1015663"/>
          </a:xfrm>
          <a:prstGeom prst="rect">
            <a:avLst/>
          </a:prstGeom>
          <a:noFill/>
        </p:spPr>
        <p:txBody>
          <a:bodyPr wrap="square" rtlCol="0" anchor="ctr">
            <a:spAutoFit/>
          </a:bodyPr>
          <a:lstStyle/>
          <a:p>
            <a:pPr algn="ctr"/>
            <a:r>
              <a:rPr lang="en-US" sz="3000" b="1" dirty="0"/>
              <a:t>1 +</a:t>
            </a:r>
          </a:p>
          <a:p>
            <a:pPr algn="ctr"/>
            <a:r>
              <a:rPr lang="en-US" sz="3000" b="1" dirty="0"/>
              <a:t>19 -’s</a:t>
            </a:r>
          </a:p>
        </p:txBody>
      </p:sp>
      <p:sp>
        <p:nvSpPr>
          <p:cNvPr id="6" name="TextBox 5"/>
          <p:cNvSpPr txBox="1"/>
          <p:nvPr/>
        </p:nvSpPr>
        <p:spPr>
          <a:xfrm>
            <a:off x="3009900" y="1871588"/>
            <a:ext cx="2933700" cy="523220"/>
          </a:xfrm>
          <a:prstGeom prst="rect">
            <a:avLst/>
          </a:prstGeom>
          <a:noFill/>
          <a:ln>
            <a:solidFill>
              <a:schemeClr val="tx1"/>
            </a:solidFill>
          </a:ln>
        </p:spPr>
        <p:txBody>
          <a:bodyPr wrap="square" rtlCol="0">
            <a:spAutoFit/>
          </a:bodyPr>
          <a:lstStyle/>
          <a:p>
            <a:pPr algn="ctr"/>
            <a:r>
              <a:rPr lang="en-US" sz="2800" b="1" dirty="0"/>
              <a:t>Diagnostic Test</a:t>
            </a:r>
          </a:p>
        </p:txBody>
      </p:sp>
      <p:sp>
        <p:nvSpPr>
          <p:cNvPr id="17" name="TextBox 16"/>
          <p:cNvSpPr txBox="1"/>
          <p:nvPr/>
        </p:nvSpPr>
        <p:spPr>
          <a:xfrm>
            <a:off x="381000" y="381000"/>
            <a:ext cx="2095500" cy="523220"/>
          </a:xfrm>
          <a:prstGeom prst="rect">
            <a:avLst/>
          </a:prstGeom>
          <a:noFill/>
          <a:ln>
            <a:solidFill>
              <a:schemeClr val="tx1"/>
            </a:solidFill>
          </a:ln>
        </p:spPr>
        <p:txBody>
          <a:bodyPr wrap="square" rtlCol="0">
            <a:spAutoFit/>
          </a:bodyPr>
          <a:lstStyle/>
          <a:p>
            <a:pPr algn="ctr"/>
            <a:r>
              <a:rPr lang="en-US" sz="2800" b="1" dirty="0"/>
              <a:t>Patients</a:t>
            </a:r>
          </a:p>
        </p:txBody>
      </p:sp>
      <p:sp>
        <p:nvSpPr>
          <p:cNvPr id="2" name="Date Placeholder 1">
            <a:extLst>
              <a:ext uri="{FF2B5EF4-FFF2-40B4-BE49-F238E27FC236}">
                <a16:creationId xmlns:a16="http://schemas.microsoft.com/office/drawing/2014/main" id="{5E1A4AE4-AA55-4523-8AFC-3D5151184C7C}"/>
              </a:ext>
            </a:extLst>
          </p:cNvPr>
          <p:cNvSpPr>
            <a:spLocks noGrp="1"/>
          </p:cNvSpPr>
          <p:nvPr>
            <p:ph type="dt" sz="half" idx="10"/>
          </p:nvPr>
        </p:nvSpPr>
        <p:spPr/>
        <p:txBody>
          <a:bodyPr/>
          <a:lstStyle/>
          <a:p>
            <a:r>
              <a:rPr lang="en-US">
                <a:solidFill>
                  <a:schemeClr val="bg1"/>
                </a:solidFill>
              </a:rPr>
              <a:t>26 Aug 2022</a:t>
            </a:r>
          </a:p>
        </p:txBody>
      </p:sp>
      <p:sp>
        <p:nvSpPr>
          <p:cNvPr id="5" name="Footer Placeholder 4">
            <a:extLst>
              <a:ext uri="{FF2B5EF4-FFF2-40B4-BE49-F238E27FC236}">
                <a16:creationId xmlns:a16="http://schemas.microsoft.com/office/drawing/2014/main" id="{8830F950-F19A-4BDD-BA1B-CD65558202A8}"/>
              </a:ext>
            </a:extLst>
          </p:cNvPr>
          <p:cNvSpPr>
            <a:spLocks noGrp="1"/>
          </p:cNvSpPr>
          <p:nvPr>
            <p:ph type="ftr" sz="quarter" idx="11"/>
          </p:nvPr>
        </p:nvSpPr>
        <p:spPr/>
        <p:txBody>
          <a:bodyPr/>
          <a:lstStyle/>
          <a:p>
            <a:r>
              <a:rPr lang="en-US">
                <a:solidFill>
                  <a:schemeClr val="bg1"/>
                </a:solidFill>
              </a:rPr>
              <a:t>Analytix Thinking LLC 2022 (C)</a:t>
            </a:r>
          </a:p>
        </p:txBody>
      </p:sp>
      <p:sp>
        <p:nvSpPr>
          <p:cNvPr id="7" name="Slide Number Placeholder 6">
            <a:extLst>
              <a:ext uri="{FF2B5EF4-FFF2-40B4-BE49-F238E27FC236}">
                <a16:creationId xmlns:a16="http://schemas.microsoft.com/office/drawing/2014/main" id="{64C77428-4BC1-45DE-9C9A-F027D8D8A7E0}"/>
              </a:ext>
            </a:extLst>
          </p:cNvPr>
          <p:cNvSpPr>
            <a:spLocks noGrp="1"/>
          </p:cNvSpPr>
          <p:nvPr>
            <p:ph type="sldNum" sz="quarter" idx="12"/>
          </p:nvPr>
        </p:nvSpPr>
        <p:spPr/>
        <p:txBody>
          <a:bodyPr/>
          <a:lstStyle/>
          <a:p>
            <a:fld id="{5CCBA591-EC59-427C-BF09-70B47FC4ED92}" type="slidenum">
              <a:rPr lang="en-US" smtClean="0">
                <a:solidFill>
                  <a:schemeClr val="bg1"/>
                </a:solidFill>
              </a:rPr>
              <a:t>41</a:t>
            </a:fld>
            <a:endParaRPr lang="en-US">
              <a:solidFill>
                <a:schemeClr val="bg1"/>
              </a:solidFill>
            </a:endParaRPr>
          </a:p>
        </p:txBody>
      </p:sp>
    </p:spTree>
    <p:extLst>
      <p:ext uri="{BB962C8B-B14F-4D97-AF65-F5344CB8AC3E}">
        <p14:creationId xmlns:p14="http://schemas.microsoft.com/office/powerpoint/2010/main" val="273009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20" grpId="0" animBg="1"/>
      <p:bldP spid="3" grpId="0"/>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071563" y="1901339"/>
            <a:ext cx="904875" cy="2047875"/>
          </a:xfrm>
          <a:prstGeom prst="rect">
            <a:avLst/>
          </a:prstGeom>
          <a:noFill/>
          <a:ln w="9525">
            <a:noFill/>
            <a:miter lim="800000"/>
            <a:headEnd/>
            <a:tailEnd/>
          </a:ln>
        </p:spPr>
      </p:pic>
      <p:sp>
        <p:nvSpPr>
          <p:cNvPr id="4" name="TextBox 3"/>
          <p:cNvSpPr txBox="1"/>
          <p:nvPr/>
        </p:nvSpPr>
        <p:spPr>
          <a:xfrm>
            <a:off x="647700" y="1099870"/>
            <a:ext cx="1752600" cy="707886"/>
          </a:xfrm>
          <a:prstGeom prst="rect">
            <a:avLst/>
          </a:prstGeom>
          <a:noFill/>
        </p:spPr>
        <p:txBody>
          <a:bodyPr wrap="square" rtlCol="0">
            <a:spAutoFit/>
          </a:bodyPr>
          <a:lstStyle/>
          <a:p>
            <a:pPr algn="ctr"/>
            <a:r>
              <a:rPr lang="en-US" sz="4000" b="1" dirty="0">
                <a:solidFill>
                  <a:srgbClr val="FF0000"/>
                </a:solidFill>
              </a:rPr>
              <a:t>ALK(-)?</a:t>
            </a:r>
          </a:p>
        </p:txBody>
      </p:sp>
      <p:sp>
        <p:nvSpPr>
          <p:cNvPr id="5" name="TextBox 4"/>
          <p:cNvSpPr txBox="1"/>
          <p:nvPr/>
        </p:nvSpPr>
        <p:spPr>
          <a:xfrm>
            <a:off x="609600" y="3958739"/>
            <a:ext cx="1828800" cy="707886"/>
          </a:xfrm>
          <a:prstGeom prst="rect">
            <a:avLst/>
          </a:prstGeom>
          <a:noFill/>
        </p:spPr>
        <p:txBody>
          <a:bodyPr wrap="square" rtlCol="0">
            <a:spAutoFit/>
          </a:bodyPr>
          <a:lstStyle/>
          <a:p>
            <a:pPr algn="ctr"/>
            <a:r>
              <a:rPr lang="en-US" sz="4000" b="1" dirty="0">
                <a:solidFill>
                  <a:srgbClr val="33CC33"/>
                </a:solidFill>
              </a:rPr>
              <a:t>ALK(+)?</a:t>
            </a:r>
          </a:p>
        </p:txBody>
      </p:sp>
      <p:cxnSp>
        <p:nvCxnSpPr>
          <p:cNvPr id="6" name="Straight Arrow Connector 5"/>
          <p:cNvCxnSpPr/>
          <p:nvPr/>
        </p:nvCxnSpPr>
        <p:spPr>
          <a:xfrm>
            <a:off x="2124075" y="2861526"/>
            <a:ext cx="1457325"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3" cstate="print"/>
          <a:srcRect/>
          <a:stretch>
            <a:fillRect/>
          </a:stretch>
        </p:blipFill>
        <p:spPr bwMode="auto">
          <a:xfrm>
            <a:off x="3657600" y="2042845"/>
            <a:ext cx="2419350" cy="1771650"/>
          </a:xfrm>
          <a:prstGeom prst="rect">
            <a:avLst/>
          </a:prstGeom>
          <a:noFill/>
          <a:ln w="9525">
            <a:noFill/>
            <a:miter lim="800000"/>
            <a:headEnd/>
            <a:tailEnd/>
          </a:ln>
        </p:spPr>
      </p:pic>
      <p:cxnSp>
        <p:nvCxnSpPr>
          <p:cNvPr id="10" name="Straight Arrow Connector 9"/>
          <p:cNvCxnSpPr/>
          <p:nvPr/>
        </p:nvCxnSpPr>
        <p:spPr>
          <a:xfrm>
            <a:off x="6248400" y="2871207"/>
            <a:ext cx="1143000"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620000" y="1861870"/>
            <a:ext cx="609600" cy="1862048"/>
          </a:xfrm>
          <a:prstGeom prst="rect">
            <a:avLst/>
          </a:prstGeom>
          <a:noFill/>
        </p:spPr>
        <p:txBody>
          <a:bodyPr wrap="square" rtlCol="0">
            <a:spAutoFit/>
          </a:bodyPr>
          <a:lstStyle/>
          <a:p>
            <a:pPr algn="ctr"/>
            <a:r>
              <a:rPr lang="en-US" sz="11500" b="1" dirty="0">
                <a:solidFill>
                  <a:srgbClr val="33CC33"/>
                </a:solidFill>
              </a:rPr>
              <a:t>+</a:t>
            </a:r>
          </a:p>
        </p:txBody>
      </p:sp>
      <p:sp>
        <p:nvSpPr>
          <p:cNvPr id="15" name="TextBox 14"/>
          <p:cNvSpPr txBox="1"/>
          <p:nvPr/>
        </p:nvSpPr>
        <p:spPr>
          <a:xfrm>
            <a:off x="2852738" y="4597629"/>
            <a:ext cx="5867930" cy="769441"/>
          </a:xfrm>
          <a:prstGeom prst="rect">
            <a:avLst/>
          </a:prstGeom>
          <a:noFill/>
          <a:ln>
            <a:solidFill>
              <a:schemeClr val="tx2"/>
            </a:solidFill>
          </a:ln>
        </p:spPr>
        <p:txBody>
          <a:bodyPr wrap="square" rtlCol="0">
            <a:spAutoFit/>
          </a:bodyPr>
          <a:lstStyle/>
          <a:p>
            <a:pPr algn="ctr"/>
            <a:r>
              <a:rPr lang="en-US" sz="4400" b="1" dirty="0"/>
              <a:t>Pr(Patient is </a:t>
            </a:r>
            <a:r>
              <a:rPr lang="en-US" sz="4400" b="1" dirty="0">
                <a:solidFill>
                  <a:srgbClr val="33CC33"/>
                </a:solidFill>
              </a:rPr>
              <a:t>ALK+</a:t>
            </a:r>
            <a:r>
              <a:rPr lang="en-US" sz="4400" b="1" dirty="0"/>
              <a:t>)</a:t>
            </a:r>
            <a:r>
              <a:rPr lang="en-US" sz="4400" b="1" dirty="0">
                <a:solidFill>
                  <a:schemeClr val="tx2"/>
                </a:solidFill>
              </a:rPr>
              <a:t> </a:t>
            </a:r>
            <a:r>
              <a:rPr lang="en-US" sz="4400" b="1" dirty="0"/>
              <a:t>= ?</a:t>
            </a:r>
          </a:p>
        </p:txBody>
      </p:sp>
      <p:sp>
        <p:nvSpPr>
          <p:cNvPr id="16" name="TextBox 15"/>
          <p:cNvSpPr txBox="1"/>
          <p:nvPr/>
        </p:nvSpPr>
        <p:spPr>
          <a:xfrm>
            <a:off x="3429000" y="1414850"/>
            <a:ext cx="2933700" cy="523220"/>
          </a:xfrm>
          <a:prstGeom prst="rect">
            <a:avLst/>
          </a:prstGeom>
          <a:noFill/>
          <a:ln>
            <a:solidFill>
              <a:schemeClr val="tx1"/>
            </a:solidFill>
          </a:ln>
        </p:spPr>
        <p:txBody>
          <a:bodyPr wrap="square" rtlCol="0">
            <a:spAutoFit/>
          </a:bodyPr>
          <a:lstStyle/>
          <a:p>
            <a:pPr algn="ctr"/>
            <a:r>
              <a:rPr lang="en-US" sz="2800" b="1" dirty="0"/>
              <a:t>Diagnostic Test</a:t>
            </a:r>
          </a:p>
        </p:txBody>
      </p:sp>
      <p:sp>
        <p:nvSpPr>
          <p:cNvPr id="9" name="TextBox 8"/>
          <p:cNvSpPr txBox="1"/>
          <p:nvPr/>
        </p:nvSpPr>
        <p:spPr>
          <a:xfrm>
            <a:off x="2209800" y="2471470"/>
            <a:ext cx="1066800" cy="369332"/>
          </a:xfrm>
          <a:prstGeom prst="rect">
            <a:avLst/>
          </a:prstGeom>
          <a:noFill/>
          <a:ln>
            <a:solidFill>
              <a:schemeClr val="tx1"/>
            </a:solidFill>
          </a:ln>
        </p:spPr>
        <p:txBody>
          <a:bodyPr wrap="square" rtlCol="0">
            <a:spAutoFit/>
          </a:bodyPr>
          <a:lstStyle/>
          <a:p>
            <a:pPr algn="ctr"/>
            <a:r>
              <a:rPr lang="en-US" b="1" dirty="0"/>
              <a:t>Sample</a:t>
            </a:r>
          </a:p>
        </p:txBody>
      </p:sp>
      <p:sp>
        <p:nvSpPr>
          <p:cNvPr id="18" name="TextBox 17"/>
          <p:cNvSpPr txBox="1"/>
          <p:nvPr/>
        </p:nvSpPr>
        <p:spPr>
          <a:xfrm>
            <a:off x="6248400" y="2471470"/>
            <a:ext cx="1066800" cy="369332"/>
          </a:xfrm>
          <a:prstGeom prst="rect">
            <a:avLst/>
          </a:prstGeom>
          <a:noFill/>
          <a:ln>
            <a:solidFill>
              <a:schemeClr val="tx1"/>
            </a:solidFill>
          </a:ln>
        </p:spPr>
        <p:txBody>
          <a:bodyPr wrap="square" rtlCol="0">
            <a:spAutoFit/>
          </a:bodyPr>
          <a:lstStyle/>
          <a:p>
            <a:pPr algn="ctr"/>
            <a:r>
              <a:rPr lang="en-US" b="1" dirty="0"/>
              <a:t>Result</a:t>
            </a:r>
          </a:p>
        </p:txBody>
      </p:sp>
      <p:sp>
        <p:nvSpPr>
          <p:cNvPr id="19" name="TextBox 18"/>
          <p:cNvSpPr txBox="1"/>
          <p:nvPr/>
        </p:nvSpPr>
        <p:spPr>
          <a:xfrm>
            <a:off x="76200" y="642670"/>
            <a:ext cx="2933700" cy="523220"/>
          </a:xfrm>
          <a:prstGeom prst="rect">
            <a:avLst/>
          </a:prstGeom>
          <a:noFill/>
          <a:ln>
            <a:solidFill>
              <a:schemeClr val="tx1"/>
            </a:solidFill>
          </a:ln>
        </p:spPr>
        <p:txBody>
          <a:bodyPr wrap="square" rtlCol="0">
            <a:spAutoFit/>
          </a:bodyPr>
          <a:lstStyle/>
          <a:p>
            <a:pPr algn="ctr"/>
            <a:r>
              <a:rPr lang="en-US" sz="2800" b="1" dirty="0"/>
              <a:t>Individual Patient</a:t>
            </a:r>
          </a:p>
        </p:txBody>
      </p:sp>
      <p:sp>
        <p:nvSpPr>
          <p:cNvPr id="2" name="Date Placeholder 1">
            <a:extLst>
              <a:ext uri="{FF2B5EF4-FFF2-40B4-BE49-F238E27FC236}">
                <a16:creationId xmlns:a16="http://schemas.microsoft.com/office/drawing/2014/main" id="{7360C015-DC67-42CA-8EB7-08980E978A37}"/>
              </a:ext>
            </a:extLst>
          </p:cNvPr>
          <p:cNvSpPr>
            <a:spLocks noGrp="1"/>
          </p:cNvSpPr>
          <p:nvPr>
            <p:ph type="dt" sz="half" idx="10"/>
          </p:nvPr>
        </p:nvSpPr>
        <p:spPr/>
        <p:txBody>
          <a:bodyPr/>
          <a:lstStyle/>
          <a:p>
            <a:r>
              <a:rPr lang="en-US">
                <a:solidFill>
                  <a:schemeClr val="bg1"/>
                </a:solidFill>
              </a:rPr>
              <a:t>26 Aug 2022</a:t>
            </a:r>
          </a:p>
        </p:txBody>
      </p:sp>
      <p:sp>
        <p:nvSpPr>
          <p:cNvPr id="3" name="Footer Placeholder 2">
            <a:extLst>
              <a:ext uri="{FF2B5EF4-FFF2-40B4-BE49-F238E27FC236}">
                <a16:creationId xmlns:a16="http://schemas.microsoft.com/office/drawing/2014/main" id="{73830756-86FE-408C-8C29-0D0047E46AEA}"/>
              </a:ext>
            </a:extLst>
          </p:cNvPr>
          <p:cNvSpPr>
            <a:spLocks noGrp="1"/>
          </p:cNvSpPr>
          <p:nvPr>
            <p:ph type="ftr" sz="quarter" idx="11"/>
          </p:nvPr>
        </p:nvSpPr>
        <p:spPr/>
        <p:txBody>
          <a:bodyPr/>
          <a:lstStyle/>
          <a:p>
            <a:r>
              <a:rPr lang="en-US">
                <a:solidFill>
                  <a:schemeClr val="bg1"/>
                </a:solidFill>
              </a:rPr>
              <a:t>Analytix Thinking LLC 2022 (C)</a:t>
            </a:r>
          </a:p>
        </p:txBody>
      </p:sp>
      <p:sp>
        <p:nvSpPr>
          <p:cNvPr id="7" name="Slide Number Placeholder 6">
            <a:extLst>
              <a:ext uri="{FF2B5EF4-FFF2-40B4-BE49-F238E27FC236}">
                <a16:creationId xmlns:a16="http://schemas.microsoft.com/office/drawing/2014/main" id="{F5D126FE-BAC7-4DF1-9440-0718689B04F0}"/>
              </a:ext>
            </a:extLst>
          </p:cNvPr>
          <p:cNvSpPr>
            <a:spLocks noGrp="1"/>
          </p:cNvSpPr>
          <p:nvPr>
            <p:ph type="sldNum" sz="quarter" idx="12"/>
          </p:nvPr>
        </p:nvSpPr>
        <p:spPr/>
        <p:txBody>
          <a:bodyPr/>
          <a:lstStyle/>
          <a:p>
            <a:fld id="{5CCBA591-EC59-427C-BF09-70B47FC4ED92}" type="slidenum">
              <a:rPr lang="en-US" smtClean="0">
                <a:solidFill>
                  <a:schemeClr val="bg1"/>
                </a:solidFill>
              </a:rPr>
              <a:t>42</a:t>
            </a:fld>
            <a:endParaRPr lang="en-US">
              <a:solidFill>
                <a:schemeClr val="bg1"/>
              </a:solidFill>
            </a:endParaRPr>
          </a:p>
        </p:txBody>
      </p:sp>
    </p:spTree>
    <p:extLst>
      <p:ext uri="{BB962C8B-B14F-4D97-AF65-F5344CB8AC3E}">
        <p14:creationId xmlns:p14="http://schemas.microsoft.com/office/powerpoint/2010/main" val="67734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P spid="16" grpId="0" animBg="1"/>
      <p:bldP spid="9" grpId="0" animBg="1"/>
      <p:bldP spid="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1CB93D2-76A9-493A-A7A7-1E9B3D0C1E69}"/>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rot="16200000">
            <a:off x="81739" y="4179766"/>
            <a:ext cx="2866291" cy="523220"/>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800" b="1" dirty="0">
                <a:latin typeface="Calibri"/>
                <a:cs typeface="+mn-cs"/>
              </a:rPr>
              <a:t>Diagnostic Test</a:t>
            </a:r>
          </a:p>
        </p:txBody>
      </p:sp>
      <p:sp>
        <p:nvSpPr>
          <p:cNvPr id="36" name="TextBox 35"/>
          <p:cNvSpPr txBox="1"/>
          <p:nvPr/>
        </p:nvSpPr>
        <p:spPr>
          <a:xfrm rot="16200000">
            <a:off x="1513539" y="4858872"/>
            <a:ext cx="1842616" cy="46166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400" b="1" dirty="0">
                <a:latin typeface="Calibri"/>
                <a:cs typeface="+mn-cs"/>
              </a:rPr>
              <a:t>Negative</a:t>
            </a:r>
          </a:p>
        </p:txBody>
      </p:sp>
      <p:cxnSp>
        <p:nvCxnSpPr>
          <p:cNvPr id="9" name="Straight Connector 8"/>
          <p:cNvCxnSpPr/>
          <p:nvPr/>
        </p:nvCxnSpPr>
        <p:spPr>
          <a:xfrm>
            <a:off x="2014295" y="4441376"/>
            <a:ext cx="64122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77670" y="3144721"/>
            <a:ext cx="73489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975616" y="3690681"/>
            <a:ext cx="40947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4050864" y="4100151"/>
            <a:ext cx="327576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6379219" y="3690681"/>
            <a:ext cx="40947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22967" y="1643330"/>
            <a:ext cx="540360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022967" y="2462270"/>
            <a:ext cx="540360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077670" y="5738032"/>
            <a:ext cx="73489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717639" y="4441376"/>
            <a:ext cx="25933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18985" y="4441376"/>
            <a:ext cx="25933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095015" y="1711575"/>
            <a:ext cx="5259507" cy="646331"/>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3600" b="1" i="1" dirty="0">
                <a:latin typeface="Calibri"/>
                <a:cs typeface="+mn-cs"/>
              </a:rPr>
              <a:t>Patient Characteristic</a:t>
            </a:r>
          </a:p>
        </p:txBody>
      </p:sp>
      <p:sp>
        <p:nvSpPr>
          <p:cNvPr id="34" name="TextBox 33"/>
          <p:cNvSpPr txBox="1"/>
          <p:nvPr/>
        </p:nvSpPr>
        <p:spPr>
          <a:xfrm>
            <a:off x="3311159" y="2552749"/>
            <a:ext cx="1945297" cy="523727"/>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800" b="1" dirty="0">
                <a:latin typeface="Calibri"/>
                <a:cs typeface="+mn-cs"/>
              </a:rPr>
              <a:t>Positive</a:t>
            </a:r>
          </a:p>
        </p:txBody>
      </p:sp>
      <p:sp>
        <p:nvSpPr>
          <p:cNvPr id="35" name="TextBox 34"/>
          <p:cNvSpPr txBox="1"/>
          <p:nvPr/>
        </p:nvSpPr>
        <p:spPr>
          <a:xfrm>
            <a:off x="6121033" y="2552749"/>
            <a:ext cx="1945297" cy="523727"/>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800" b="1" dirty="0">
                <a:latin typeface="Calibri"/>
                <a:cs typeface="+mn-cs"/>
              </a:rPr>
              <a:t>Negative</a:t>
            </a:r>
          </a:p>
        </p:txBody>
      </p:sp>
      <p:sp>
        <p:nvSpPr>
          <p:cNvPr id="37" name="TextBox 36"/>
          <p:cNvSpPr txBox="1"/>
          <p:nvPr/>
        </p:nvSpPr>
        <p:spPr>
          <a:xfrm rot="16200000">
            <a:off x="1508454" y="3562216"/>
            <a:ext cx="1842616" cy="46166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400" b="1" dirty="0">
                <a:latin typeface="Calibri"/>
                <a:cs typeface="+mn-cs"/>
              </a:rPr>
              <a:t>Positive</a:t>
            </a:r>
          </a:p>
        </p:txBody>
      </p:sp>
      <p:sp>
        <p:nvSpPr>
          <p:cNvPr id="39" name="TextBox 38"/>
          <p:cNvSpPr txBox="1"/>
          <p:nvPr/>
        </p:nvSpPr>
        <p:spPr>
          <a:xfrm>
            <a:off x="3311159" y="3281211"/>
            <a:ext cx="1945297" cy="1015663"/>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000" b="1" dirty="0">
                <a:latin typeface="Calibri"/>
              </a:rPr>
              <a:t>True Positive</a:t>
            </a:r>
          </a:p>
          <a:p>
            <a:pPr algn="ctr" fontAlgn="auto">
              <a:lnSpc>
                <a:spcPct val="100000"/>
              </a:lnSpc>
              <a:spcBef>
                <a:spcPts val="0"/>
              </a:spcBef>
              <a:spcAft>
                <a:spcPts val="0"/>
              </a:spcAft>
              <a:buFontTx/>
              <a:buNone/>
            </a:pPr>
            <a:r>
              <a:rPr lang="en-US" sz="2000" b="1" dirty="0">
                <a:latin typeface="Calibri"/>
              </a:rPr>
              <a:t>95%</a:t>
            </a:r>
          </a:p>
          <a:p>
            <a:pPr algn="ctr" fontAlgn="auto">
              <a:lnSpc>
                <a:spcPct val="100000"/>
              </a:lnSpc>
              <a:spcBef>
                <a:spcPts val="0"/>
              </a:spcBef>
              <a:spcAft>
                <a:spcPts val="0"/>
              </a:spcAft>
              <a:buFontTx/>
              <a:buNone/>
            </a:pPr>
            <a:r>
              <a:rPr lang="en-US" sz="2000" b="1" dirty="0">
                <a:latin typeface="Calibri"/>
              </a:rPr>
              <a:t>(Sensitivity)</a:t>
            </a:r>
          </a:p>
        </p:txBody>
      </p:sp>
      <p:sp>
        <p:nvSpPr>
          <p:cNvPr id="40" name="TextBox 39"/>
          <p:cNvSpPr txBox="1"/>
          <p:nvPr/>
        </p:nvSpPr>
        <p:spPr>
          <a:xfrm>
            <a:off x="6121033" y="3413702"/>
            <a:ext cx="1945297" cy="707886"/>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000" b="1" dirty="0">
                <a:solidFill>
                  <a:srgbClr val="FF0000"/>
                </a:solidFill>
                <a:latin typeface="Calibri"/>
              </a:rPr>
              <a:t>False Positive</a:t>
            </a:r>
          </a:p>
          <a:p>
            <a:pPr algn="ctr" fontAlgn="auto">
              <a:lnSpc>
                <a:spcPct val="100000"/>
              </a:lnSpc>
              <a:spcBef>
                <a:spcPts val="0"/>
              </a:spcBef>
              <a:spcAft>
                <a:spcPts val="0"/>
              </a:spcAft>
              <a:buFontTx/>
              <a:buNone/>
            </a:pPr>
            <a:r>
              <a:rPr lang="en-US" sz="2000" b="1" dirty="0">
                <a:solidFill>
                  <a:srgbClr val="FF0000"/>
                </a:solidFill>
                <a:latin typeface="Calibri"/>
              </a:rPr>
              <a:t>5%</a:t>
            </a:r>
          </a:p>
        </p:txBody>
      </p:sp>
      <p:sp>
        <p:nvSpPr>
          <p:cNvPr id="41" name="TextBox 40"/>
          <p:cNvSpPr txBox="1"/>
          <p:nvPr/>
        </p:nvSpPr>
        <p:spPr>
          <a:xfrm>
            <a:off x="6121033" y="4577866"/>
            <a:ext cx="1945297" cy="1015663"/>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000" b="1" dirty="0">
                <a:latin typeface="Calibri"/>
              </a:rPr>
              <a:t>True Negative</a:t>
            </a:r>
          </a:p>
          <a:p>
            <a:pPr algn="ctr" fontAlgn="auto">
              <a:lnSpc>
                <a:spcPct val="100000"/>
              </a:lnSpc>
              <a:spcBef>
                <a:spcPts val="0"/>
              </a:spcBef>
              <a:spcAft>
                <a:spcPts val="0"/>
              </a:spcAft>
              <a:buFontTx/>
              <a:buNone/>
            </a:pPr>
            <a:r>
              <a:rPr lang="en-US" sz="2000" b="1" dirty="0">
                <a:latin typeface="Calibri"/>
              </a:rPr>
              <a:t>95%</a:t>
            </a:r>
          </a:p>
          <a:p>
            <a:pPr algn="ctr" fontAlgn="auto">
              <a:lnSpc>
                <a:spcPct val="100000"/>
              </a:lnSpc>
              <a:spcBef>
                <a:spcPts val="0"/>
              </a:spcBef>
              <a:spcAft>
                <a:spcPts val="0"/>
              </a:spcAft>
              <a:buFontTx/>
              <a:buNone/>
            </a:pPr>
            <a:r>
              <a:rPr lang="en-US" sz="2000" b="1" dirty="0">
                <a:latin typeface="Calibri"/>
              </a:rPr>
              <a:t>(Specificity)</a:t>
            </a:r>
          </a:p>
        </p:txBody>
      </p:sp>
      <p:sp>
        <p:nvSpPr>
          <p:cNvPr id="42" name="TextBox 41"/>
          <p:cNvSpPr txBox="1"/>
          <p:nvPr/>
        </p:nvSpPr>
        <p:spPr>
          <a:xfrm>
            <a:off x="3311159" y="4710358"/>
            <a:ext cx="1945297" cy="707886"/>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000" b="1" dirty="0">
                <a:solidFill>
                  <a:srgbClr val="FF0000"/>
                </a:solidFill>
                <a:latin typeface="Calibri"/>
              </a:rPr>
              <a:t>False Negative</a:t>
            </a:r>
          </a:p>
          <a:p>
            <a:pPr algn="ctr" fontAlgn="auto">
              <a:lnSpc>
                <a:spcPct val="100000"/>
              </a:lnSpc>
              <a:spcBef>
                <a:spcPts val="0"/>
              </a:spcBef>
              <a:spcAft>
                <a:spcPts val="0"/>
              </a:spcAft>
              <a:buFontTx/>
              <a:buNone/>
            </a:pPr>
            <a:r>
              <a:rPr lang="en-US" sz="2000" b="1" dirty="0">
                <a:solidFill>
                  <a:srgbClr val="FF0000"/>
                </a:solidFill>
                <a:latin typeface="Calibri"/>
              </a:rPr>
              <a:t>5%</a:t>
            </a:r>
          </a:p>
        </p:txBody>
      </p:sp>
      <p:sp>
        <p:nvSpPr>
          <p:cNvPr id="2" name="Down Arrow 1"/>
          <p:cNvSpPr/>
          <p:nvPr/>
        </p:nvSpPr>
        <p:spPr>
          <a:xfrm>
            <a:off x="4031640" y="2552749"/>
            <a:ext cx="432288" cy="2980549"/>
          </a:xfrm>
          <a:prstGeom prst="downArrow">
            <a:avLst/>
          </a:prstGeom>
          <a:solidFill>
            <a:srgbClr val="FFFF00">
              <a:alpha val="5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2"/>
              </a:solidFill>
            </a:endParaRPr>
          </a:p>
        </p:txBody>
      </p:sp>
      <p:sp>
        <p:nvSpPr>
          <p:cNvPr id="26" name="Down Arrow 25"/>
          <p:cNvSpPr/>
          <p:nvPr/>
        </p:nvSpPr>
        <p:spPr>
          <a:xfrm>
            <a:off x="6769465" y="2552748"/>
            <a:ext cx="432288" cy="2980549"/>
          </a:xfrm>
          <a:prstGeom prst="downArrow">
            <a:avLst/>
          </a:prstGeom>
          <a:solidFill>
            <a:srgbClr val="FFFF00">
              <a:alpha val="5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2"/>
              </a:solidFill>
            </a:endParaRPr>
          </a:p>
        </p:txBody>
      </p:sp>
      <p:sp>
        <p:nvSpPr>
          <p:cNvPr id="4" name="TextBox 3"/>
          <p:cNvSpPr txBox="1"/>
          <p:nvPr/>
        </p:nvSpPr>
        <p:spPr>
          <a:xfrm>
            <a:off x="717430" y="1643330"/>
            <a:ext cx="2089393" cy="964761"/>
          </a:xfrm>
          <a:prstGeom prst="rect">
            <a:avLst/>
          </a:prstGeom>
          <a:solidFill>
            <a:srgbClr val="FFFF00">
              <a:alpha val="50000"/>
            </a:srgbClr>
          </a:solidFill>
          <a:ln>
            <a:solidFill>
              <a:schemeClr val="tx1"/>
            </a:solidFill>
          </a:ln>
        </p:spPr>
        <p:txBody>
          <a:bodyPr wrap="square" rtlCol="0">
            <a:spAutoFit/>
          </a:bodyPr>
          <a:lstStyle/>
          <a:p>
            <a:pPr algn="ctr"/>
            <a:r>
              <a:rPr lang="en-US" sz="2800" b="1" dirty="0"/>
              <a:t>Conditional Probability</a:t>
            </a:r>
          </a:p>
        </p:txBody>
      </p:sp>
      <p:sp>
        <p:nvSpPr>
          <p:cNvPr id="5" name="TextBox 4"/>
          <p:cNvSpPr txBox="1"/>
          <p:nvPr/>
        </p:nvSpPr>
        <p:spPr>
          <a:xfrm>
            <a:off x="770811" y="5815644"/>
            <a:ext cx="7602378" cy="461665"/>
          </a:xfrm>
          <a:prstGeom prst="rect">
            <a:avLst/>
          </a:prstGeom>
          <a:solidFill>
            <a:schemeClr val="bg1">
              <a:alpha val="50000"/>
            </a:schemeClr>
          </a:solidFill>
          <a:ln w="19050">
            <a:solidFill>
              <a:schemeClr val="tx1"/>
            </a:solidFill>
          </a:ln>
        </p:spPr>
        <p:txBody>
          <a:bodyPr wrap="square" rtlCol="0">
            <a:spAutoFit/>
          </a:bodyPr>
          <a:lstStyle/>
          <a:p>
            <a:pPr algn="ctr"/>
            <a:r>
              <a:rPr lang="en-US" sz="2000" b="1" dirty="0" err="1"/>
              <a:t>Prob</a:t>
            </a:r>
            <a:r>
              <a:rPr lang="en-US" sz="2000" b="1" dirty="0"/>
              <a:t> ( </a:t>
            </a:r>
            <a:r>
              <a:rPr lang="en-US" sz="2000" b="1" dirty="0">
                <a:solidFill>
                  <a:srgbClr val="FF66FF"/>
                </a:solidFill>
              </a:rPr>
              <a:t>diagnostic test is positive </a:t>
            </a:r>
            <a:r>
              <a:rPr lang="en-US" sz="2400" b="1" dirty="0">
                <a:solidFill>
                  <a:srgbClr val="FF0000"/>
                </a:solidFill>
                <a:effectLst>
                  <a:outerShdw blurRad="38100" dist="38100" dir="2700000" algn="tl">
                    <a:srgbClr val="000000">
                      <a:alpha val="43137"/>
                    </a:srgbClr>
                  </a:outerShdw>
                </a:effectLst>
              </a:rPr>
              <a:t>IF</a:t>
            </a:r>
            <a:r>
              <a:rPr lang="en-US" sz="2000" b="1" dirty="0"/>
              <a:t> </a:t>
            </a:r>
            <a:r>
              <a:rPr lang="en-US" sz="2000" b="1" dirty="0">
                <a:solidFill>
                  <a:srgbClr val="00B050"/>
                </a:solidFill>
              </a:rPr>
              <a:t>the patient has the characteristic</a:t>
            </a:r>
            <a:r>
              <a:rPr lang="en-US" sz="2000" b="1" dirty="0"/>
              <a:t>)</a:t>
            </a:r>
          </a:p>
        </p:txBody>
      </p:sp>
      <p:sp>
        <p:nvSpPr>
          <p:cNvPr id="6" name="TextBox 5"/>
          <p:cNvSpPr txBox="1"/>
          <p:nvPr/>
        </p:nvSpPr>
        <p:spPr>
          <a:xfrm>
            <a:off x="3200400" y="1136531"/>
            <a:ext cx="4724400" cy="461665"/>
          </a:xfrm>
          <a:prstGeom prst="rect">
            <a:avLst/>
          </a:prstGeom>
          <a:solidFill>
            <a:srgbClr val="00B0F0"/>
          </a:solidFill>
          <a:ln>
            <a:solidFill>
              <a:schemeClr val="tx1"/>
            </a:solidFill>
          </a:ln>
        </p:spPr>
        <p:txBody>
          <a:bodyPr wrap="square" rtlCol="0">
            <a:spAutoFit/>
          </a:bodyPr>
          <a:lstStyle/>
          <a:p>
            <a:pPr algn="ctr"/>
            <a:r>
              <a:rPr lang="en-US" sz="2400" b="1" dirty="0"/>
              <a:t>Developing/Designing the “Assay”</a:t>
            </a:r>
          </a:p>
        </p:txBody>
      </p:sp>
      <p:sp>
        <p:nvSpPr>
          <p:cNvPr id="7" name="Date Placeholder 6">
            <a:extLst>
              <a:ext uri="{FF2B5EF4-FFF2-40B4-BE49-F238E27FC236}">
                <a16:creationId xmlns:a16="http://schemas.microsoft.com/office/drawing/2014/main" id="{E1A93EBD-1091-4FE0-AB94-F5BEA5FB6988}"/>
              </a:ext>
            </a:extLst>
          </p:cNvPr>
          <p:cNvSpPr>
            <a:spLocks noGrp="1"/>
          </p:cNvSpPr>
          <p:nvPr>
            <p:ph type="dt" sz="half" idx="10"/>
          </p:nvPr>
        </p:nvSpPr>
        <p:spPr/>
        <p:txBody>
          <a:bodyPr/>
          <a:lstStyle/>
          <a:p>
            <a:r>
              <a:rPr lang="en-US"/>
              <a:t>26 Aug 2022</a:t>
            </a:r>
            <a:endParaRPr lang="en-US" dirty="0"/>
          </a:p>
        </p:txBody>
      </p:sp>
      <p:sp>
        <p:nvSpPr>
          <p:cNvPr id="8" name="Footer Placeholder 7">
            <a:extLst>
              <a:ext uri="{FF2B5EF4-FFF2-40B4-BE49-F238E27FC236}">
                <a16:creationId xmlns:a16="http://schemas.microsoft.com/office/drawing/2014/main" id="{1E82405D-6C82-4BA4-9B41-8E959A30F076}"/>
              </a:ext>
            </a:extLst>
          </p:cNvPr>
          <p:cNvSpPr>
            <a:spLocks noGrp="1"/>
          </p:cNvSpPr>
          <p:nvPr>
            <p:ph type="ftr" sz="quarter" idx="11"/>
          </p:nvPr>
        </p:nvSpPr>
        <p:spPr/>
        <p:txBody>
          <a:bodyPr/>
          <a:lstStyle/>
          <a:p>
            <a:r>
              <a:rPr lang="en-US"/>
              <a:t>Analytix Thinking LLC 2022 (C)</a:t>
            </a:r>
            <a:endParaRPr lang="en-US" dirty="0"/>
          </a:p>
        </p:txBody>
      </p:sp>
      <p:sp>
        <p:nvSpPr>
          <p:cNvPr id="12" name="Slide Number Placeholder 11">
            <a:extLst>
              <a:ext uri="{FF2B5EF4-FFF2-40B4-BE49-F238E27FC236}">
                <a16:creationId xmlns:a16="http://schemas.microsoft.com/office/drawing/2014/main" id="{A7B23379-6A48-4ECD-B2F5-18DEC01B2E7A}"/>
              </a:ext>
            </a:extLst>
          </p:cNvPr>
          <p:cNvSpPr>
            <a:spLocks noGrp="1"/>
          </p:cNvSpPr>
          <p:nvPr>
            <p:ph type="sldNum" sz="quarter" idx="12"/>
          </p:nvPr>
        </p:nvSpPr>
        <p:spPr/>
        <p:txBody>
          <a:bodyPr/>
          <a:lstStyle/>
          <a:p>
            <a:fld id="{1D66AC45-D9FE-4248-B91F-844B82F7A042}" type="slidenum">
              <a:rPr lang="en-US" smtClean="0"/>
              <a:pPr/>
              <a:t>43</a:t>
            </a:fld>
            <a:endParaRPr lang="en-US" dirty="0"/>
          </a:p>
        </p:txBody>
      </p:sp>
      <p:sp>
        <p:nvSpPr>
          <p:cNvPr id="38" name="Title 5">
            <a:extLst>
              <a:ext uri="{FF2B5EF4-FFF2-40B4-BE49-F238E27FC236}">
                <a16:creationId xmlns:a16="http://schemas.microsoft.com/office/drawing/2014/main" id="{6E8E08DA-AF80-4924-AFCF-1F842DC314E3}"/>
              </a:ext>
            </a:extLst>
          </p:cNvPr>
          <p:cNvSpPr txBox="1">
            <a:spLocks/>
          </p:cNvSpPr>
          <p:nvPr/>
        </p:nvSpPr>
        <p:spPr>
          <a:xfrm>
            <a:off x="800100" y="142720"/>
            <a:ext cx="7543800" cy="787450"/>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b="1" dirty="0"/>
              <a:t>Diagnostic Decision-Making</a:t>
            </a:r>
            <a:endParaRPr lang="en-US" dirty="0"/>
          </a:p>
        </p:txBody>
      </p:sp>
    </p:spTree>
    <p:extLst>
      <p:ext uri="{BB962C8B-B14F-4D97-AF65-F5344CB8AC3E}">
        <p14:creationId xmlns:p14="http://schemas.microsoft.com/office/powerpoint/2010/main" val="244873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up)">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animBg="1"/>
      <p:bldP spid="4" grpId="0" animBg="1"/>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4241800" y="3452597"/>
            <a:ext cx="13716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1600" b="1" dirty="0">
                <a:solidFill>
                  <a:srgbClr val="FF0000"/>
                </a:solidFill>
                <a:latin typeface="Calibri"/>
              </a:rPr>
              <a:t>False Positive</a:t>
            </a:r>
          </a:p>
          <a:p>
            <a:pPr algn="ctr" fontAlgn="auto">
              <a:lnSpc>
                <a:spcPct val="100000"/>
              </a:lnSpc>
              <a:spcBef>
                <a:spcPts val="0"/>
              </a:spcBef>
              <a:spcAft>
                <a:spcPts val="0"/>
              </a:spcAft>
              <a:buFontTx/>
              <a:buNone/>
            </a:pPr>
            <a:r>
              <a:rPr lang="en-US" sz="1600" b="1" dirty="0">
                <a:solidFill>
                  <a:srgbClr val="FF0000"/>
                </a:solidFill>
                <a:latin typeface="Calibri"/>
              </a:rPr>
              <a:t>5%</a:t>
            </a:r>
          </a:p>
        </p:txBody>
      </p:sp>
      <p:cxnSp>
        <p:nvCxnSpPr>
          <p:cNvPr id="9" name="Straight Connector 8"/>
          <p:cNvCxnSpPr/>
          <p:nvPr/>
        </p:nvCxnSpPr>
        <p:spPr>
          <a:xfrm>
            <a:off x="1346200" y="4317609"/>
            <a:ext cx="6197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85800" y="3226190"/>
            <a:ext cx="6858000"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962443"/>
            <a:ext cx="0" cy="34433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37000" y="2651760"/>
            <a:ext cx="0" cy="27572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867400" y="1962443"/>
            <a:ext cx="0" cy="34433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57400" y="1962443"/>
            <a:ext cx="381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057400" y="2651760"/>
            <a:ext cx="381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85800" y="5405790"/>
            <a:ext cx="6858000" cy="32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254782" y="4317609"/>
            <a:ext cx="21828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405618" y="4317609"/>
            <a:ext cx="21828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108200" y="1888066"/>
            <a:ext cx="3708400" cy="830997"/>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800" b="1" i="1" dirty="0">
                <a:latin typeface="Calibri"/>
                <a:cs typeface="+mn-cs"/>
              </a:rPr>
              <a:t>Patient Characteristic</a:t>
            </a:r>
          </a:p>
          <a:p>
            <a:pPr algn="ctr" fontAlgn="auto">
              <a:lnSpc>
                <a:spcPct val="100000"/>
              </a:lnSpc>
              <a:spcBef>
                <a:spcPts val="0"/>
              </a:spcBef>
              <a:spcAft>
                <a:spcPts val="0"/>
              </a:spcAft>
              <a:buFontTx/>
              <a:buNone/>
            </a:pPr>
            <a:r>
              <a:rPr lang="en-US" b="1" i="1" dirty="0">
                <a:latin typeface="Calibri"/>
              </a:rPr>
              <a:t>(Unknown Truth)</a:t>
            </a:r>
            <a:endParaRPr lang="en-US" sz="1600" b="1" dirty="0">
              <a:latin typeface="Calibri"/>
            </a:endParaRPr>
          </a:p>
        </p:txBody>
      </p:sp>
      <p:sp>
        <p:nvSpPr>
          <p:cNvPr id="33" name="TextBox 32"/>
          <p:cNvSpPr txBox="1"/>
          <p:nvPr/>
        </p:nvSpPr>
        <p:spPr>
          <a:xfrm rot="16200000">
            <a:off x="-212231" y="4071388"/>
            <a:ext cx="2412609" cy="492443"/>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600" b="1" dirty="0">
                <a:latin typeface="Calibri"/>
                <a:cs typeface="+mn-cs"/>
              </a:rPr>
              <a:t>Diagnostic Test</a:t>
            </a:r>
          </a:p>
        </p:txBody>
      </p:sp>
      <p:sp>
        <p:nvSpPr>
          <p:cNvPr id="34" name="TextBox 33"/>
          <p:cNvSpPr txBox="1"/>
          <p:nvPr/>
        </p:nvSpPr>
        <p:spPr>
          <a:xfrm>
            <a:off x="2057400" y="2727917"/>
            <a:ext cx="1879600" cy="46166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400" b="1" dirty="0">
                <a:latin typeface="Calibri"/>
                <a:cs typeface="+mn-cs"/>
              </a:rPr>
              <a:t>Positive</a:t>
            </a:r>
          </a:p>
        </p:txBody>
      </p:sp>
      <p:sp>
        <p:nvSpPr>
          <p:cNvPr id="35" name="TextBox 34"/>
          <p:cNvSpPr txBox="1"/>
          <p:nvPr/>
        </p:nvSpPr>
        <p:spPr>
          <a:xfrm>
            <a:off x="3837296" y="2727917"/>
            <a:ext cx="2133600" cy="46166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400" b="1" dirty="0">
                <a:latin typeface="Calibri"/>
                <a:cs typeface="+mn-cs"/>
              </a:rPr>
              <a:t>Negative</a:t>
            </a:r>
          </a:p>
        </p:txBody>
      </p:sp>
      <p:sp>
        <p:nvSpPr>
          <p:cNvPr id="36" name="TextBox 35"/>
          <p:cNvSpPr txBox="1"/>
          <p:nvPr/>
        </p:nvSpPr>
        <p:spPr>
          <a:xfrm rot="16200000">
            <a:off x="867244" y="4663263"/>
            <a:ext cx="1550963" cy="400110"/>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000" b="1" dirty="0">
                <a:latin typeface="Calibri"/>
                <a:cs typeface="+mn-cs"/>
              </a:rPr>
              <a:t>Negative</a:t>
            </a:r>
          </a:p>
        </p:txBody>
      </p:sp>
      <p:sp>
        <p:nvSpPr>
          <p:cNvPr id="37" name="TextBox 36"/>
          <p:cNvSpPr txBox="1"/>
          <p:nvPr/>
        </p:nvSpPr>
        <p:spPr>
          <a:xfrm rot="16200000">
            <a:off x="863658" y="3571844"/>
            <a:ext cx="1550963" cy="400110"/>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000" b="1" dirty="0">
                <a:latin typeface="Calibri"/>
                <a:cs typeface="+mn-cs"/>
              </a:rPr>
              <a:t>Positive</a:t>
            </a:r>
          </a:p>
        </p:txBody>
      </p:sp>
      <p:sp>
        <p:nvSpPr>
          <p:cNvPr id="39" name="TextBox 38"/>
          <p:cNvSpPr txBox="1"/>
          <p:nvPr/>
        </p:nvSpPr>
        <p:spPr>
          <a:xfrm>
            <a:off x="2260600" y="3452164"/>
            <a:ext cx="13716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1600" b="1" dirty="0">
                <a:latin typeface="Calibri"/>
              </a:rPr>
              <a:t>True Positive</a:t>
            </a:r>
          </a:p>
          <a:p>
            <a:pPr algn="ctr" fontAlgn="auto">
              <a:lnSpc>
                <a:spcPct val="100000"/>
              </a:lnSpc>
              <a:spcBef>
                <a:spcPts val="0"/>
              </a:spcBef>
              <a:spcAft>
                <a:spcPts val="0"/>
              </a:spcAft>
              <a:buFontTx/>
              <a:buNone/>
            </a:pPr>
            <a:r>
              <a:rPr lang="en-US" sz="1600" b="1" dirty="0">
                <a:latin typeface="Calibri"/>
              </a:rPr>
              <a:t>95%</a:t>
            </a:r>
          </a:p>
        </p:txBody>
      </p:sp>
      <p:sp>
        <p:nvSpPr>
          <p:cNvPr id="41" name="TextBox 40"/>
          <p:cNvSpPr txBox="1"/>
          <p:nvPr/>
        </p:nvSpPr>
        <p:spPr>
          <a:xfrm>
            <a:off x="4241800" y="4544016"/>
            <a:ext cx="13716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1600" b="1" dirty="0">
                <a:latin typeface="Calibri"/>
              </a:rPr>
              <a:t>True Negative</a:t>
            </a:r>
          </a:p>
          <a:p>
            <a:pPr algn="ctr" fontAlgn="auto">
              <a:lnSpc>
                <a:spcPct val="100000"/>
              </a:lnSpc>
              <a:spcBef>
                <a:spcPts val="0"/>
              </a:spcBef>
              <a:spcAft>
                <a:spcPts val="0"/>
              </a:spcAft>
              <a:buFontTx/>
              <a:buNone/>
            </a:pPr>
            <a:r>
              <a:rPr lang="en-US" sz="1600" b="1" dirty="0">
                <a:latin typeface="Calibri"/>
              </a:rPr>
              <a:t>95%</a:t>
            </a:r>
          </a:p>
        </p:txBody>
      </p:sp>
      <p:sp>
        <p:nvSpPr>
          <p:cNvPr id="42" name="TextBox 41"/>
          <p:cNvSpPr txBox="1"/>
          <p:nvPr/>
        </p:nvSpPr>
        <p:spPr>
          <a:xfrm>
            <a:off x="2260600" y="4544016"/>
            <a:ext cx="15494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1600" b="1" dirty="0">
                <a:solidFill>
                  <a:srgbClr val="FF0000"/>
                </a:solidFill>
                <a:latin typeface="Calibri"/>
              </a:rPr>
              <a:t>False Negative</a:t>
            </a:r>
          </a:p>
          <a:p>
            <a:pPr algn="ctr" fontAlgn="auto">
              <a:lnSpc>
                <a:spcPct val="100000"/>
              </a:lnSpc>
              <a:spcBef>
                <a:spcPts val="0"/>
              </a:spcBef>
              <a:spcAft>
                <a:spcPts val="0"/>
              </a:spcAft>
              <a:buFontTx/>
              <a:buNone/>
            </a:pPr>
            <a:r>
              <a:rPr lang="en-US" sz="1600" b="1" dirty="0">
                <a:solidFill>
                  <a:srgbClr val="FF0000"/>
                </a:solidFill>
                <a:latin typeface="Calibri"/>
              </a:rPr>
              <a:t>5%</a:t>
            </a:r>
          </a:p>
        </p:txBody>
      </p:sp>
      <p:cxnSp>
        <p:nvCxnSpPr>
          <p:cNvPr id="49" name="Straight Connector 48"/>
          <p:cNvCxnSpPr/>
          <p:nvPr/>
        </p:nvCxnSpPr>
        <p:spPr>
          <a:xfrm>
            <a:off x="7543800" y="3226190"/>
            <a:ext cx="0" cy="2179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867400" y="3302001"/>
            <a:ext cx="1676400" cy="923330"/>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b="1" dirty="0">
                <a:solidFill>
                  <a:srgbClr val="00B0F0"/>
                </a:solidFill>
                <a:latin typeface="Calibri"/>
              </a:rPr>
              <a:t>Positive Predictive Value</a:t>
            </a:r>
          </a:p>
        </p:txBody>
      </p:sp>
      <p:sp>
        <p:nvSpPr>
          <p:cNvPr id="53" name="TextBox 52"/>
          <p:cNvSpPr txBox="1"/>
          <p:nvPr/>
        </p:nvSpPr>
        <p:spPr>
          <a:xfrm>
            <a:off x="5867400" y="4420176"/>
            <a:ext cx="1676400" cy="923330"/>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b="1" dirty="0">
                <a:solidFill>
                  <a:srgbClr val="00B0F0"/>
                </a:solidFill>
                <a:latin typeface="Calibri"/>
              </a:rPr>
              <a:t>Negative Predictive Value</a:t>
            </a:r>
          </a:p>
        </p:txBody>
      </p:sp>
      <p:sp>
        <p:nvSpPr>
          <p:cNvPr id="57" name="Down Arrow 56"/>
          <p:cNvSpPr/>
          <p:nvPr/>
        </p:nvSpPr>
        <p:spPr>
          <a:xfrm rot="16200000">
            <a:off x="3810000" y="2069812"/>
            <a:ext cx="457200" cy="3327976"/>
          </a:xfrm>
          <a:prstGeom prst="downArrow">
            <a:avLst/>
          </a:prstGeom>
          <a:solidFill>
            <a:srgbClr val="FFFF00">
              <a:alpha val="5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Down Arrow 57"/>
          <p:cNvSpPr/>
          <p:nvPr/>
        </p:nvSpPr>
        <p:spPr>
          <a:xfrm rot="16200000">
            <a:off x="3797588" y="3136613"/>
            <a:ext cx="457200" cy="3327976"/>
          </a:xfrm>
          <a:prstGeom prst="downArrow">
            <a:avLst/>
          </a:prstGeom>
          <a:solidFill>
            <a:srgbClr val="FFFF00">
              <a:alpha val="5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p:cNvSpPr txBox="1"/>
          <p:nvPr/>
        </p:nvSpPr>
        <p:spPr>
          <a:xfrm>
            <a:off x="6477000" y="1524000"/>
            <a:ext cx="2209800" cy="1077218"/>
          </a:xfrm>
          <a:prstGeom prst="rect">
            <a:avLst/>
          </a:prstGeom>
          <a:solidFill>
            <a:srgbClr val="FFFF00">
              <a:alpha val="50000"/>
            </a:srgbClr>
          </a:solidFill>
          <a:ln>
            <a:solidFill>
              <a:schemeClr val="tx1"/>
            </a:solidFill>
          </a:ln>
        </p:spPr>
        <p:txBody>
          <a:bodyPr wrap="square" rtlCol="0">
            <a:spAutoFit/>
          </a:bodyPr>
          <a:lstStyle/>
          <a:p>
            <a:pPr algn="ctr"/>
            <a:r>
              <a:rPr lang="en-US" sz="3200" b="1" dirty="0"/>
              <a:t>Conditional Probability</a:t>
            </a:r>
          </a:p>
        </p:txBody>
      </p:sp>
      <p:sp>
        <p:nvSpPr>
          <p:cNvPr id="60" name="TextBox 59"/>
          <p:cNvSpPr txBox="1"/>
          <p:nvPr/>
        </p:nvSpPr>
        <p:spPr>
          <a:xfrm>
            <a:off x="152400" y="5791200"/>
            <a:ext cx="8839200" cy="461665"/>
          </a:xfrm>
          <a:prstGeom prst="rect">
            <a:avLst/>
          </a:prstGeom>
          <a:solidFill>
            <a:schemeClr val="bg1">
              <a:alpha val="50000"/>
            </a:schemeClr>
          </a:solidFill>
          <a:ln w="19050">
            <a:solidFill>
              <a:schemeClr val="tx2"/>
            </a:solidFill>
          </a:ln>
        </p:spPr>
        <p:txBody>
          <a:bodyPr wrap="square" rtlCol="0">
            <a:spAutoFit/>
          </a:bodyPr>
          <a:lstStyle/>
          <a:p>
            <a:pPr algn="ctr"/>
            <a:r>
              <a:rPr lang="en-US" sz="2400" b="1" dirty="0" err="1"/>
              <a:t>Prob</a:t>
            </a:r>
            <a:r>
              <a:rPr lang="en-US" sz="2400" b="1" dirty="0"/>
              <a:t> (</a:t>
            </a:r>
            <a:r>
              <a:rPr lang="en-US" sz="2400" b="1" dirty="0">
                <a:solidFill>
                  <a:srgbClr val="00B050"/>
                </a:solidFill>
              </a:rPr>
              <a:t>patient has the characteristic </a:t>
            </a:r>
            <a:r>
              <a:rPr lang="en-US" sz="2400" b="1" dirty="0">
                <a:solidFill>
                  <a:srgbClr val="FF0000"/>
                </a:solidFill>
                <a:effectLst>
                  <a:outerShdw blurRad="38100" dist="38100" dir="2700000" algn="tl">
                    <a:srgbClr val="000000">
                      <a:alpha val="43137"/>
                    </a:srgbClr>
                  </a:outerShdw>
                </a:effectLst>
              </a:rPr>
              <a:t>IF</a:t>
            </a:r>
            <a:r>
              <a:rPr lang="en-US" sz="2400" b="1" dirty="0">
                <a:solidFill>
                  <a:schemeClr val="tx2"/>
                </a:solidFill>
              </a:rPr>
              <a:t> </a:t>
            </a:r>
            <a:r>
              <a:rPr lang="en-US" sz="2400" b="1" dirty="0">
                <a:solidFill>
                  <a:srgbClr val="FF66FF"/>
                </a:solidFill>
              </a:rPr>
              <a:t>the diagnostic test is positive </a:t>
            </a:r>
            <a:r>
              <a:rPr lang="en-US" sz="2400" b="1" dirty="0"/>
              <a:t>)</a:t>
            </a:r>
          </a:p>
        </p:txBody>
      </p:sp>
      <p:sp>
        <p:nvSpPr>
          <p:cNvPr id="61" name="TextBox 60"/>
          <p:cNvSpPr txBox="1"/>
          <p:nvPr/>
        </p:nvSpPr>
        <p:spPr>
          <a:xfrm>
            <a:off x="609600" y="1214735"/>
            <a:ext cx="4419600" cy="461665"/>
          </a:xfrm>
          <a:prstGeom prst="rect">
            <a:avLst/>
          </a:prstGeom>
          <a:solidFill>
            <a:srgbClr val="00B0F0"/>
          </a:solidFill>
          <a:ln>
            <a:solidFill>
              <a:schemeClr val="tx1"/>
            </a:solidFill>
          </a:ln>
        </p:spPr>
        <p:txBody>
          <a:bodyPr wrap="square" rtlCol="0">
            <a:spAutoFit/>
          </a:bodyPr>
          <a:lstStyle/>
          <a:p>
            <a:pPr algn="ctr"/>
            <a:r>
              <a:rPr lang="en-US" sz="2400" b="1" dirty="0"/>
              <a:t>Interpreting an Observed Result</a:t>
            </a:r>
          </a:p>
        </p:txBody>
      </p:sp>
      <p:sp>
        <p:nvSpPr>
          <p:cNvPr id="2" name="Date Placeholder 1">
            <a:extLst>
              <a:ext uri="{FF2B5EF4-FFF2-40B4-BE49-F238E27FC236}">
                <a16:creationId xmlns:a16="http://schemas.microsoft.com/office/drawing/2014/main" id="{8DEFA535-ECC1-4114-9D94-464F74408D34}"/>
              </a:ext>
            </a:extLst>
          </p:cNvPr>
          <p:cNvSpPr>
            <a:spLocks noGrp="1"/>
          </p:cNvSpPr>
          <p:nvPr>
            <p:ph type="dt" sz="half" idx="10"/>
          </p:nvPr>
        </p:nvSpPr>
        <p:spPr/>
        <p:txBody>
          <a:bodyPr/>
          <a:lstStyle/>
          <a:p>
            <a:r>
              <a:rPr lang="en-US">
                <a:solidFill>
                  <a:schemeClr val="bg1"/>
                </a:solidFill>
              </a:rPr>
              <a:t>26 Aug 2022</a:t>
            </a:r>
            <a:endParaRPr lang="en-US" dirty="0">
              <a:solidFill>
                <a:schemeClr val="bg1"/>
              </a:solidFill>
            </a:endParaRPr>
          </a:p>
        </p:txBody>
      </p:sp>
      <p:sp>
        <p:nvSpPr>
          <p:cNvPr id="4" name="Footer Placeholder 3">
            <a:extLst>
              <a:ext uri="{FF2B5EF4-FFF2-40B4-BE49-F238E27FC236}">
                <a16:creationId xmlns:a16="http://schemas.microsoft.com/office/drawing/2014/main" id="{99B0EA73-45C1-496B-8E06-F06EFFF006FF}"/>
              </a:ext>
            </a:extLst>
          </p:cNvPr>
          <p:cNvSpPr>
            <a:spLocks noGrp="1"/>
          </p:cNvSpPr>
          <p:nvPr>
            <p:ph type="ftr" sz="quarter" idx="11"/>
          </p:nvPr>
        </p:nvSpPr>
        <p:spPr/>
        <p:txBody>
          <a:bodyPr/>
          <a:lstStyle/>
          <a:p>
            <a:r>
              <a:rPr lang="en-US">
                <a:solidFill>
                  <a:schemeClr val="bg1"/>
                </a:solidFill>
              </a:rPr>
              <a:t>Analytix Thinking LLC 2022 (C)</a:t>
            </a:r>
          </a:p>
        </p:txBody>
      </p:sp>
      <p:sp>
        <p:nvSpPr>
          <p:cNvPr id="5" name="Slide Number Placeholder 4">
            <a:extLst>
              <a:ext uri="{FF2B5EF4-FFF2-40B4-BE49-F238E27FC236}">
                <a16:creationId xmlns:a16="http://schemas.microsoft.com/office/drawing/2014/main" id="{F8F0C39E-3A53-46CD-8503-1C3C65602BB0}"/>
              </a:ext>
            </a:extLst>
          </p:cNvPr>
          <p:cNvSpPr>
            <a:spLocks noGrp="1"/>
          </p:cNvSpPr>
          <p:nvPr>
            <p:ph type="sldNum" sz="quarter" idx="12"/>
          </p:nvPr>
        </p:nvSpPr>
        <p:spPr/>
        <p:txBody>
          <a:bodyPr/>
          <a:lstStyle/>
          <a:p>
            <a:fld id="{5CCBA591-EC59-427C-BF09-70B47FC4ED92}" type="slidenum">
              <a:rPr lang="en-US" smtClean="0">
                <a:solidFill>
                  <a:schemeClr val="bg1"/>
                </a:solidFill>
              </a:rPr>
              <a:t>44</a:t>
            </a:fld>
            <a:endParaRPr lang="en-US">
              <a:solidFill>
                <a:schemeClr val="bg1"/>
              </a:solidFill>
            </a:endParaRPr>
          </a:p>
        </p:txBody>
      </p:sp>
      <p:cxnSp>
        <p:nvCxnSpPr>
          <p:cNvPr id="38" name="Straight Connector 37">
            <a:extLst>
              <a:ext uri="{FF2B5EF4-FFF2-40B4-BE49-F238E27FC236}">
                <a16:creationId xmlns:a16="http://schemas.microsoft.com/office/drawing/2014/main" id="{D0F2AA18-1650-4CA0-B195-60B9A955D26C}"/>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itle 5">
            <a:extLst>
              <a:ext uri="{FF2B5EF4-FFF2-40B4-BE49-F238E27FC236}">
                <a16:creationId xmlns:a16="http://schemas.microsoft.com/office/drawing/2014/main" id="{1521610C-28A3-4777-8480-D4CE9A3042D5}"/>
              </a:ext>
            </a:extLst>
          </p:cNvPr>
          <p:cNvSpPr txBox="1">
            <a:spLocks/>
          </p:cNvSpPr>
          <p:nvPr/>
        </p:nvSpPr>
        <p:spPr>
          <a:xfrm>
            <a:off x="800100" y="142720"/>
            <a:ext cx="7543800" cy="787450"/>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b="1" dirty="0"/>
              <a:t>Diagnostic Decision-Making</a:t>
            </a:r>
            <a:endParaRPr lang="en-US" dirty="0"/>
          </a:p>
        </p:txBody>
      </p:sp>
      <p:sp>
        <p:nvSpPr>
          <p:cNvPr id="44" name="TextBox 43">
            <a:extLst>
              <a:ext uri="{FF2B5EF4-FFF2-40B4-BE49-F238E27FC236}">
                <a16:creationId xmlns:a16="http://schemas.microsoft.com/office/drawing/2014/main" id="{DAF9273D-985F-4581-9883-C0464636D95C}"/>
              </a:ext>
            </a:extLst>
          </p:cNvPr>
          <p:cNvSpPr txBox="1"/>
          <p:nvPr/>
        </p:nvSpPr>
        <p:spPr>
          <a:xfrm>
            <a:off x="695611" y="2516506"/>
            <a:ext cx="1166505" cy="646331"/>
          </a:xfrm>
          <a:prstGeom prst="rect">
            <a:avLst/>
          </a:prstGeom>
          <a:solidFill>
            <a:schemeClr val="bg2">
              <a:lumMod val="75000"/>
              <a:lumOff val="25000"/>
            </a:schemeClr>
          </a:solidFill>
          <a:ln>
            <a:solidFill>
              <a:schemeClr val="tx1"/>
            </a:solidFill>
          </a:ln>
        </p:spPr>
        <p:txBody>
          <a:bodyPr wrap="square" rtlCol="0">
            <a:spAutoFit/>
          </a:bodyPr>
          <a:lstStyle>
            <a:defPPr>
              <a:defRPr lang="en-US"/>
            </a:defPPr>
            <a:lvl1pPr algn="ctr">
              <a:defRPr b="1"/>
            </a:lvl1pPr>
          </a:lstStyle>
          <a:p>
            <a:r>
              <a:rPr lang="en-US" dirty="0"/>
              <a:t>Observed</a:t>
            </a:r>
          </a:p>
          <a:p>
            <a:r>
              <a:rPr lang="en-US" dirty="0"/>
              <a:t>↓</a:t>
            </a:r>
          </a:p>
        </p:txBody>
      </p:sp>
    </p:spTree>
    <p:extLst>
      <p:ext uri="{BB962C8B-B14F-4D97-AF65-F5344CB8AC3E}">
        <p14:creationId xmlns:p14="http://schemas.microsoft.com/office/powerpoint/2010/main" val="63008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9" presetClass="emph" presetSubtype="0" fill="hold" nodeType="withEffect">
                                  <p:stCondLst>
                                    <p:cond delay="0"/>
                                  </p:stCondLst>
                                  <p:childTnLst>
                                    <p:animClr clrSpc="rgb" dir="cw">
                                      <p:cBhvr override="childStyle">
                                        <p:cTn id="8" dur="500" fill="hold"/>
                                        <p:tgtEl>
                                          <p:spTgt spid="32">
                                            <p:txEl>
                                              <p:pRg st="1" end="1"/>
                                            </p:txEl>
                                          </p:spTgt>
                                        </p:tgtEl>
                                        <p:attrNameLst>
                                          <p:attrName>style.color</p:attrName>
                                        </p:attrNameLst>
                                      </p:cBhvr>
                                      <p:to>
                                        <a:srgbClr val="00B0F0"/>
                                      </p:to>
                                    </p:animClr>
                                    <p:animClr clrSpc="rgb" dir="cw">
                                      <p:cBhvr>
                                        <p:cTn id="9" dur="500" fill="hold"/>
                                        <p:tgtEl>
                                          <p:spTgt spid="32">
                                            <p:txEl>
                                              <p:pRg st="1" end="1"/>
                                            </p:txEl>
                                          </p:spTgt>
                                        </p:tgtEl>
                                        <p:attrNameLst>
                                          <p:attrName>fillcolor</p:attrName>
                                        </p:attrNameLst>
                                      </p:cBhvr>
                                      <p:to>
                                        <a:srgbClr val="00B0F0"/>
                                      </p:to>
                                    </p:animClr>
                                    <p:set>
                                      <p:cBhvr>
                                        <p:cTn id="10" dur="500" fill="hold"/>
                                        <p:tgtEl>
                                          <p:spTgt spid="32">
                                            <p:txEl>
                                              <p:pRg st="1" end="1"/>
                                            </p:txEl>
                                          </p:spTgt>
                                        </p:tgtEl>
                                        <p:attrNameLst>
                                          <p:attrName>fill.type</p:attrName>
                                        </p:attrNameLst>
                                      </p:cBhvr>
                                      <p:to>
                                        <p:strVal val="solid"/>
                                      </p:to>
                                    </p:set>
                                    <p:set>
                                      <p:cBhvr>
                                        <p:cTn id="11" dur="500" fill="hold"/>
                                        <p:tgtEl>
                                          <p:spTgt spid="32">
                                            <p:txEl>
                                              <p:pRg st="1" end="1"/>
                                            </p:txEl>
                                          </p:spTgt>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1750"/>
                                  </p:stCondLst>
                                  <p:childTnLst>
                                    <p:set>
                                      <p:cBhvr>
                                        <p:cTn id="18" dur="1" fill="hold">
                                          <p:stCondLst>
                                            <p:cond delay="0"/>
                                          </p:stCondLst>
                                        </p:cTn>
                                        <p:tgtEl>
                                          <p:spTgt spid="44"/>
                                        </p:tgtEl>
                                        <p:attrNameLst>
                                          <p:attrName>style.visibility</p:attrName>
                                        </p:attrNameLst>
                                      </p:cBhvr>
                                      <p:to>
                                        <p:strVal val="visible"/>
                                      </p:to>
                                    </p:se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childTnLst>
                                </p:cTn>
                              </p:par>
                            </p:childTnLst>
                          </p:cTn>
                        </p:par>
                        <p:par>
                          <p:cTn id="26" fill="hold">
                            <p:stCondLst>
                              <p:cond delay="2250"/>
                            </p:stCondLst>
                            <p:childTnLst>
                              <p:par>
                                <p:cTn id="27" presetID="22" presetClass="entr" presetSubtype="8" fill="hold" grpId="0" nodeType="afterEffect">
                                  <p:stCondLst>
                                    <p:cond delay="3000"/>
                                  </p:stCondLst>
                                  <p:childTnLst>
                                    <p:set>
                                      <p:cBhvr>
                                        <p:cTn id="28" dur="1" fill="hold">
                                          <p:stCondLst>
                                            <p:cond delay="0"/>
                                          </p:stCondLst>
                                        </p:cTn>
                                        <p:tgtEl>
                                          <p:spTgt spid="60"/>
                                        </p:tgtEl>
                                        <p:attrNameLst>
                                          <p:attrName>style.visibility</p:attrName>
                                        </p:attrNameLst>
                                      </p:cBhvr>
                                      <p:to>
                                        <p:strVal val="visible"/>
                                      </p:to>
                                    </p:set>
                                    <p:animEffect transition="in" filter="wipe(left)">
                                      <p:cBhvr>
                                        <p:cTn id="29" dur="500"/>
                                        <p:tgtEl>
                                          <p:spTgt spid="6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52"/>
                                        </p:tgtEl>
                                        <p:attrNameLst>
                                          <p:attrName>style.visibility</p:attrName>
                                        </p:attrNameLst>
                                      </p:cBhvr>
                                      <p:to>
                                        <p:strVal val="visible"/>
                                      </p:to>
                                    </p:set>
                                    <p:anim calcmode="lin" valueType="num">
                                      <p:cBhvr additive="base">
                                        <p:cTn id="34" dur="500" fill="hold"/>
                                        <p:tgtEl>
                                          <p:spTgt spid="52"/>
                                        </p:tgtEl>
                                        <p:attrNameLst>
                                          <p:attrName>ppt_x</p:attrName>
                                        </p:attrNameLst>
                                      </p:cBhvr>
                                      <p:tavLst>
                                        <p:tav tm="0">
                                          <p:val>
                                            <p:strVal val="1+#ppt_w/2"/>
                                          </p:val>
                                        </p:tav>
                                        <p:tav tm="100000">
                                          <p:val>
                                            <p:strVal val="#ppt_x"/>
                                          </p:val>
                                        </p:tav>
                                      </p:tavLst>
                                    </p:anim>
                                    <p:anim calcmode="lin" valueType="num">
                                      <p:cBhvr additive="base">
                                        <p:cTn id="35" dur="500" fill="hold"/>
                                        <p:tgtEl>
                                          <p:spTgt spid="52"/>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53"/>
                                        </p:tgtEl>
                                        <p:attrNameLst>
                                          <p:attrName>style.visibility</p:attrName>
                                        </p:attrNameLst>
                                      </p:cBhvr>
                                      <p:to>
                                        <p:strVal val="visible"/>
                                      </p:to>
                                    </p:set>
                                    <p:anim calcmode="lin" valueType="num">
                                      <p:cBhvr additive="base">
                                        <p:cTn id="38" dur="500" fill="hold"/>
                                        <p:tgtEl>
                                          <p:spTgt spid="53"/>
                                        </p:tgtEl>
                                        <p:attrNameLst>
                                          <p:attrName>ppt_x</p:attrName>
                                        </p:attrNameLst>
                                      </p:cBhvr>
                                      <p:tavLst>
                                        <p:tav tm="0">
                                          <p:val>
                                            <p:strVal val="1+#ppt_w/2"/>
                                          </p:val>
                                        </p:tav>
                                        <p:tav tm="100000">
                                          <p:val>
                                            <p:strVal val="#ppt_x"/>
                                          </p:val>
                                        </p:tav>
                                      </p:tavLst>
                                    </p:anim>
                                    <p:anim calcmode="lin" valueType="num">
                                      <p:cBhvr additive="base">
                                        <p:cTn id="39"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7" grpId="0" animBg="1"/>
      <p:bldP spid="58" grpId="0" animBg="1"/>
      <p:bldP spid="59" grpId="0" animBg="1"/>
      <p:bldP spid="60" grpId="0" animBg="1"/>
      <p:bldP spid="61" grpId="0" animBg="1"/>
      <p:bldP spid="4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2362200" y="3254814"/>
            <a:ext cx="13716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1600" b="1" dirty="0">
                <a:latin typeface="Calibri"/>
              </a:rPr>
              <a:t>True Positive</a:t>
            </a:r>
          </a:p>
          <a:p>
            <a:pPr algn="ctr" fontAlgn="auto">
              <a:lnSpc>
                <a:spcPct val="100000"/>
              </a:lnSpc>
              <a:spcBef>
                <a:spcPts val="0"/>
              </a:spcBef>
              <a:spcAft>
                <a:spcPts val="0"/>
              </a:spcAft>
              <a:buFontTx/>
              <a:buNone/>
            </a:pPr>
            <a:r>
              <a:rPr lang="en-US" sz="1600" b="1" dirty="0">
                <a:latin typeface="Calibri"/>
              </a:rPr>
              <a:t>95%</a:t>
            </a:r>
          </a:p>
        </p:txBody>
      </p:sp>
      <p:sp>
        <p:nvSpPr>
          <p:cNvPr id="59" name="TextBox 58"/>
          <p:cNvSpPr txBox="1"/>
          <p:nvPr/>
        </p:nvSpPr>
        <p:spPr>
          <a:xfrm>
            <a:off x="4191000" y="4346666"/>
            <a:ext cx="13716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1600" b="1" dirty="0">
                <a:latin typeface="Calibri"/>
              </a:rPr>
              <a:t>True Negative</a:t>
            </a:r>
          </a:p>
          <a:p>
            <a:pPr algn="ctr" fontAlgn="auto">
              <a:lnSpc>
                <a:spcPct val="100000"/>
              </a:lnSpc>
              <a:spcBef>
                <a:spcPts val="0"/>
              </a:spcBef>
              <a:spcAft>
                <a:spcPts val="0"/>
              </a:spcAft>
              <a:buFontTx/>
              <a:buNone/>
            </a:pPr>
            <a:r>
              <a:rPr lang="en-US" sz="1600" b="1" dirty="0">
                <a:latin typeface="Calibri"/>
              </a:rPr>
              <a:t>95%</a:t>
            </a:r>
          </a:p>
        </p:txBody>
      </p:sp>
      <p:sp>
        <p:nvSpPr>
          <p:cNvPr id="40" name="TextBox 39"/>
          <p:cNvSpPr txBox="1"/>
          <p:nvPr/>
        </p:nvSpPr>
        <p:spPr>
          <a:xfrm>
            <a:off x="4241800" y="3202438"/>
            <a:ext cx="13716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1600" b="1" dirty="0">
                <a:solidFill>
                  <a:srgbClr val="FF0000"/>
                </a:solidFill>
                <a:latin typeface="Calibri"/>
              </a:rPr>
              <a:t>False Positive</a:t>
            </a:r>
          </a:p>
          <a:p>
            <a:pPr algn="ctr" fontAlgn="auto">
              <a:lnSpc>
                <a:spcPct val="100000"/>
              </a:lnSpc>
              <a:spcBef>
                <a:spcPts val="0"/>
              </a:spcBef>
              <a:spcAft>
                <a:spcPts val="0"/>
              </a:spcAft>
              <a:buFontTx/>
              <a:buNone/>
            </a:pPr>
            <a:r>
              <a:rPr lang="en-US" sz="1600" b="1" dirty="0">
                <a:solidFill>
                  <a:srgbClr val="FF0000"/>
                </a:solidFill>
                <a:latin typeface="Calibri"/>
              </a:rPr>
              <a:t>5%</a:t>
            </a:r>
          </a:p>
        </p:txBody>
      </p:sp>
      <p:sp>
        <p:nvSpPr>
          <p:cNvPr id="46" name="TextBox 45"/>
          <p:cNvSpPr txBox="1"/>
          <p:nvPr/>
        </p:nvSpPr>
        <p:spPr>
          <a:xfrm>
            <a:off x="4038600" y="3156755"/>
            <a:ext cx="1676400" cy="707886"/>
          </a:xfrm>
          <a:prstGeom prst="rect">
            <a:avLst/>
          </a:prstGeom>
          <a:solidFill>
            <a:schemeClr val="bg1">
              <a:lumMod val="85000"/>
              <a:alpha val="75000"/>
            </a:schemeClr>
          </a:solidFill>
        </p:spPr>
        <p:txBody>
          <a:bodyPr wrap="square" rtlCol="0">
            <a:spAutoFit/>
          </a:bodyPr>
          <a:lstStyle/>
          <a:p>
            <a:pPr algn="ctr"/>
            <a:r>
              <a:rPr lang="en-US" sz="4000" b="1" dirty="0"/>
              <a:t>95</a:t>
            </a:r>
          </a:p>
        </p:txBody>
      </p:sp>
      <p:cxnSp>
        <p:nvCxnSpPr>
          <p:cNvPr id="9" name="Straight Connector 8"/>
          <p:cNvCxnSpPr/>
          <p:nvPr/>
        </p:nvCxnSpPr>
        <p:spPr>
          <a:xfrm>
            <a:off x="1346200" y="4067450"/>
            <a:ext cx="6197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85800" y="2976031"/>
            <a:ext cx="6858000"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712284"/>
            <a:ext cx="0" cy="44383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37000" y="2401601"/>
            <a:ext cx="0" cy="3749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867400" y="1712284"/>
            <a:ext cx="0" cy="44383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57400" y="1712284"/>
            <a:ext cx="381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057400" y="2401601"/>
            <a:ext cx="381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85800" y="5155631"/>
            <a:ext cx="6858000" cy="32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254782" y="4067450"/>
            <a:ext cx="21828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405618" y="4067450"/>
            <a:ext cx="21828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108200" y="1766297"/>
            <a:ext cx="37084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3200" b="1" i="1" dirty="0">
                <a:latin typeface="Calibri"/>
                <a:cs typeface="+mn-cs"/>
              </a:rPr>
              <a:t>Have the ALK Gene</a:t>
            </a:r>
            <a:endParaRPr lang="en-US" sz="2800" b="1" dirty="0">
              <a:latin typeface="Calibri"/>
              <a:cs typeface="+mn-cs"/>
            </a:endParaRPr>
          </a:p>
        </p:txBody>
      </p:sp>
      <p:sp>
        <p:nvSpPr>
          <p:cNvPr id="33" name="TextBox 32"/>
          <p:cNvSpPr txBox="1"/>
          <p:nvPr/>
        </p:nvSpPr>
        <p:spPr>
          <a:xfrm rot="16200000">
            <a:off x="-212231" y="3821229"/>
            <a:ext cx="2412609" cy="492443"/>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600" b="1" dirty="0">
                <a:latin typeface="Calibri"/>
                <a:cs typeface="+mn-cs"/>
              </a:rPr>
              <a:t>Diagnostic Test</a:t>
            </a:r>
          </a:p>
        </p:txBody>
      </p:sp>
      <p:sp>
        <p:nvSpPr>
          <p:cNvPr id="34" name="TextBox 33"/>
          <p:cNvSpPr txBox="1"/>
          <p:nvPr/>
        </p:nvSpPr>
        <p:spPr>
          <a:xfrm>
            <a:off x="2057400" y="2477758"/>
            <a:ext cx="1879600" cy="46166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400" b="1" dirty="0">
                <a:latin typeface="Calibri"/>
                <a:cs typeface="+mn-cs"/>
              </a:rPr>
              <a:t>Positive</a:t>
            </a:r>
            <a:r>
              <a:rPr lang="en-US" sz="2400" b="1" dirty="0">
                <a:solidFill>
                  <a:prstClr val="black"/>
                </a:solidFill>
                <a:latin typeface="Calibri"/>
                <a:cs typeface="+mn-cs"/>
              </a:rPr>
              <a:t> </a:t>
            </a:r>
            <a:r>
              <a:rPr lang="en-US" sz="2400" b="1" dirty="0">
                <a:solidFill>
                  <a:srgbClr val="00B050"/>
                </a:solidFill>
                <a:latin typeface="Calibri"/>
                <a:cs typeface="+mn-cs"/>
              </a:rPr>
              <a:t>(5%)</a:t>
            </a:r>
          </a:p>
        </p:txBody>
      </p:sp>
      <p:sp>
        <p:nvSpPr>
          <p:cNvPr id="35" name="TextBox 34"/>
          <p:cNvSpPr txBox="1"/>
          <p:nvPr/>
        </p:nvSpPr>
        <p:spPr>
          <a:xfrm>
            <a:off x="3837296" y="2477758"/>
            <a:ext cx="2133600" cy="46166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400" b="1" dirty="0">
                <a:latin typeface="Calibri"/>
                <a:cs typeface="+mn-cs"/>
              </a:rPr>
              <a:t>Negative</a:t>
            </a:r>
            <a:r>
              <a:rPr lang="en-US" sz="2400" b="1" dirty="0">
                <a:solidFill>
                  <a:schemeClr val="tx2"/>
                </a:solidFill>
                <a:latin typeface="Calibri"/>
                <a:cs typeface="+mn-cs"/>
              </a:rPr>
              <a:t> </a:t>
            </a:r>
            <a:r>
              <a:rPr lang="en-US" sz="2400" b="1" dirty="0">
                <a:solidFill>
                  <a:srgbClr val="00B050"/>
                </a:solidFill>
                <a:latin typeface="Calibri"/>
                <a:cs typeface="+mn-cs"/>
              </a:rPr>
              <a:t>(95%)</a:t>
            </a:r>
          </a:p>
        </p:txBody>
      </p:sp>
      <p:sp>
        <p:nvSpPr>
          <p:cNvPr id="36" name="TextBox 35"/>
          <p:cNvSpPr txBox="1"/>
          <p:nvPr/>
        </p:nvSpPr>
        <p:spPr>
          <a:xfrm rot="16200000">
            <a:off x="867244" y="4413104"/>
            <a:ext cx="1550963" cy="400110"/>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000" b="1" dirty="0">
                <a:latin typeface="Calibri"/>
                <a:cs typeface="+mn-cs"/>
              </a:rPr>
              <a:t>Negative</a:t>
            </a:r>
          </a:p>
        </p:txBody>
      </p:sp>
      <p:sp>
        <p:nvSpPr>
          <p:cNvPr id="37" name="TextBox 36"/>
          <p:cNvSpPr txBox="1"/>
          <p:nvPr/>
        </p:nvSpPr>
        <p:spPr>
          <a:xfrm rot="16200000">
            <a:off x="863658" y="3321685"/>
            <a:ext cx="1550963" cy="400110"/>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000" b="1" dirty="0">
                <a:latin typeface="Calibri"/>
                <a:cs typeface="+mn-cs"/>
              </a:rPr>
              <a:t>Positive</a:t>
            </a:r>
          </a:p>
        </p:txBody>
      </p:sp>
      <p:sp>
        <p:nvSpPr>
          <p:cNvPr id="42" name="TextBox 41"/>
          <p:cNvSpPr txBox="1"/>
          <p:nvPr/>
        </p:nvSpPr>
        <p:spPr>
          <a:xfrm>
            <a:off x="2260600" y="4293857"/>
            <a:ext cx="15494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1600" b="1" dirty="0">
                <a:solidFill>
                  <a:srgbClr val="FF0000"/>
                </a:solidFill>
                <a:latin typeface="Calibri"/>
              </a:rPr>
              <a:t>False Negative</a:t>
            </a:r>
          </a:p>
          <a:p>
            <a:pPr algn="ctr" fontAlgn="auto">
              <a:lnSpc>
                <a:spcPct val="100000"/>
              </a:lnSpc>
              <a:spcBef>
                <a:spcPts val="0"/>
              </a:spcBef>
              <a:spcAft>
                <a:spcPts val="0"/>
              </a:spcAft>
              <a:buFontTx/>
              <a:buNone/>
            </a:pPr>
            <a:r>
              <a:rPr lang="en-US" sz="1600" b="1" dirty="0">
                <a:solidFill>
                  <a:srgbClr val="FF0000"/>
                </a:solidFill>
                <a:latin typeface="Calibri"/>
              </a:rPr>
              <a:t>5%</a:t>
            </a:r>
          </a:p>
        </p:txBody>
      </p:sp>
      <p:sp>
        <p:nvSpPr>
          <p:cNvPr id="4" name="TextBox 3"/>
          <p:cNvSpPr txBox="1"/>
          <p:nvPr/>
        </p:nvSpPr>
        <p:spPr>
          <a:xfrm>
            <a:off x="5943600" y="5366555"/>
            <a:ext cx="1676400" cy="707886"/>
          </a:xfrm>
          <a:prstGeom prst="rect">
            <a:avLst/>
          </a:prstGeom>
          <a:noFill/>
        </p:spPr>
        <p:txBody>
          <a:bodyPr wrap="square" rtlCol="0">
            <a:spAutoFit/>
          </a:bodyPr>
          <a:lstStyle/>
          <a:p>
            <a:pPr algn="ctr"/>
            <a:r>
              <a:rPr lang="en-US" sz="4000" b="1" dirty="0"/>
              <a:t>2000</a:t>
            </a:r>
          </a:p>
        </p:txBody>
      </p:sp>
      <p:sp>
        <p:nvSpPr>
          <p:cNvPr id="38" name="TextBox 37"/>
          <p:cNvSpPr txBox="1"/>
          <p:nvPr/>
        </p:nvSpPr>
        <p:spPr>
          <a:xfrm>
            <a:off x="2133600" y="5366555"/>
            <a:ext cx="1676400" cy="707886"/>
          </a:xfrm>
          <a:prstGeom prst="rect">
            <a:avLst/>
          </a:prstGeom>
          <a:noFill/>
        </p:spPr>
        <p:txBody>
          <a:bodyPr wrap="square" rtlCol="0">
            <a:spAutoFit/>
          </a:bodyPr>
          <a:lstStyle/>
          <a:p>
            <a:pPr algn="ctr"/>
            <a:r>
              <a:rPr lang="en-US" sz="4000" b="1" dirty="0"/>
              <a:t>100</a:t>
            </a:r>
          </a:p>
        </p:txBody>
      </p:sp>
      <p:sp>
        <p:nvSpPr>
          <p:cNvPr id="43" name="TextBox 42"/>
          <p:cNvSpPr txBox="1"/>
          <p:nvPr/>
        </p:nvSpPr>
        <p:spPr>
          <a:xfrm>
            <a:off x="4038600" y="5366555"/>
            <a:ext cx="1676400" cy="707886"/>
          </a:xfrm>
          <a:prstGeom prst="rect">
            <a:avLst/>
          </a:prstGeom>
          <a:noFill/>
        </p:spPr>
        <p:txBody>
          <a:bodyPr wrap="square" rtlCol="0">
            <a:spAutoFit/>
          </a:bodyPr>
          <a:lstStyle/>
          <a:p>
            <a:pPr algn="ctr"/>
            <a:r>
              <a:rPr lang="en-US" sz="4000" b="1" dirty="0"/>
              <a:t>1900</a:t>
            </a:r>
          </a:p>
        </p:txBody>
      </p:sp>
      <p:sp>
        <p:nvSpPr>
          <p:cNvPr id="44" name="TextBox 43"/>
          <p:cNvSpPr txBox="1"/>
          <p:nvPr/>
        </p:nvSpPr>
        <p:spPr>
          <a:xfrm>
            <a:off x="2133600" y="3156755"/>
            <a:ext cx="1676400" cy="707886"/>
          </a:xfrm>
          <a:prstGeom prst="rect">
            <a:avLst/>
          </a:prstGeom>
          <a:solidFill>
            <a:schemeClr val="bg1">
              <a:lumMod val="85000"/>
              <a:alpha val="75000"/>
            </a:schemeClr>
          </a:solidFill>
        </p:spPr>
        <p:txBody>
          <a:bodyPr wrap="square" rtlCol="0">
            <a:spAutoFit/>
          </a:bodyPr>
          <a:lstStyle/>
          <a:p>
            <a:pPr algn="ctr"/>
            <a:r>
              <a:rPr lang="en-US" sz="4000" b="1" dirty="0"/>
              <a:t>95</a:t>
            </a:r>
          </a:p>
        </p:txBody>
      </p:sp>
      <p:sp>
        <p:nvSpPr>
          <p:cNvPr id="45" name="TextBox 44"/>
          <p:cNvSpPr txBox="1"/>
          <p:nvPr/>
        </p:nvSpPr>
        <p:spPr>
          <a:xfrm>
            <a:off x="2133600" y="4223555"/>
            <a:ext cx="1676400" cy="707886"/>
          </a:xfrm>
          <a:prstGeom prst="rect">
            <a:avLst/>
          </a:prstGeom>
          <a:solidFill>
            <a:schemeClr val="bg1">
              <a:lumMod val="85000"/>
              <a:alpha val="75000"/>
            </a:schemeClr>
          </a:solidFill>
        </p:spPr>
        <p:txBody>
          <a:bodyPr wrap="square" rtlCol="0">
            <a:spAutoFit/>
          </a:bodyPr>
          <a:lstStyle/>
          <a:p>
            <a:pPr algn="ctr"/>
            <a:r>
              <a:rPr lang="en-US" sz="4000" b="1" dirty="0"/>
              <a:t>5</a:t>
            </a:r>
          </a:p>
        </p:txBody>
      </p:sp>
      <p:sp>
        <p:nvSpPr>
          <p:cNvPr id="50" name="TextBox 49"/>
          <p:cNvSpPr txBox="1"/>
          <p:nvPr/>
        </p:nvSpPr>
        <p:spPr>
          <a:xfrm>
            <a:off x="685800" y="1027611"/>
            <a:ext cx="7467600" cy="584775"/>
          </a:xfrm>
          <a:prstGeom prst="rect">
            <a:avLst/>
          </a:prstGeom>
          <a:noFill/>
          <a:ln>
            <a:noFill/>
          </a:ln>
        </p:spPr>
        <p:txBody>
          <a:bodyPr wrap="square" rtlCol="0">
            <a:spAutoFit/>
          </a:bodyPr>
          <a:lstStyle/>
          <a:p>
            <a:pPr algn="ctr"/>
            <a:r>
              <a:rPr lang="en-US" sz="3200" b="1" dirty="0"/>
              <a:t>Underlying Prevalence for ALK gene is </a:t>
            </a:r>
            <a:r>
              <a:rPr lang="en-US" sz="3200" b="1" dirty="0">
                <a:solidFill>
                  <a:srgbClr val="00B050"/>
                </a:solidFill>
              </a:rPr>
              <a:t>5%</a:t>
            </a:r>
          </a:p>
        </p:txBody>
      </p:sp>
      <p:cxnSp>
        <p:nvCxnSpPr>
          <p:cNvPr id="48" name="Straight Connector 47"/>
          <p:cNvCxnSpPr/>
          <p:nvPr/>
        </p:nvCxnSpPr>
        <p:spPr>
          <a:xfrm>
            <a:off x="2057400" y="6150641"/>
            <a:ext cx="5486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543800" y="2976031"/>
            <a:ext cx="0" cy="3193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867400" y="3203666"/>
            <a:ext cx="16764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1600" b="1" dirty="0">
                <a:solidFill>
                  <a:srgbClr val="00B0F0"/>
                </a:solidFill>
                <a:latin typeface="Calibri"/>
              </a:rPr>
              <a:t>Positive Predictive Value</a:t>
            </a:r>
          </a:p>
        </p:txBody>
      </p:sp>
      <p:sp>
        <p:nvSpPr>
          <p:cNvPr id="53" name="TextBox 52"/>
          <p:cNvSpPr txBox="1"/>
          <p:nvPr/>
        </p:nvSpPr>
        <p:spPr>
          <a:xfrm>
            <a:off x="5867400" y="4321841"/>
            <a:ext cx="16764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1600" b="1" dirty="0">
                <a:solidFill>
                  <a:srgbClr val="00B0F0"/>
                </a:solidFill>
                <a:latin typeface="Calibri"/>
              </a:rPr>
              <a:t>Negative Predictive Value</a:t>
            </a:r>
          </a:p>
        </p:txBody>
      </p:sp>
      <p:sp>
        <p:nvSpPr>
          <p:cNvPr id="55" name="TextBox 54"/>
          <p:cNvSpPr txBox="1"/>
          <p:nvPr/>
        </p:nvSpPr>
        <p:spPr>
          <a:xfrm>
            <a:off x="5943603" y="3156755"/>
            <a:ext cx="1524000" cy="707886"/>
          </a:xfrm>
          <a:prstGeom prst="rect">
            <a:avLst/>
          </a:prstGeom>
          <a:solidFill>
            <a:schemeClr val="bg1">
              <a:lumMod val="85000"/>
              <a:alpha val="75000"/>
            </a:schemeClr>
          </a:solidFill>
        </p:spPr>
        <p:txBody>
          <a:bodyPr wrap="square" rtlCol="0">
            <a:spAutoFit/>
          </a:bodyPr>
          <a:lstStyle/>
          <a:p>
            <a:pPr algn="ctr"/>
            <a:r>
              <a:rPr lang="en-US" sz="4000" b="1" dirty="0"/>
              <a:t>50%</a:t>
            </a:r>
          </a:p>
        </p:txBody>
      </p:sp>
      <p:sp>
        <p:nvSpPr>
          <p:cNvPr id="56" name="TextBox 55"/>
          <p:cNvSpPr txBox="1"/>
          <p:nvPr/>
        </p:nvSpPr>
        <p:spPr>
          <a:xfrm>
            <a:off x="5909732" y="4223555"/>
            <a:ext cx="1600200" cy="707886"/>
          </a:xfrm>
          <a:prstGeom prst="rect">
            <a:avLst/>
          </a:prstGeom>
          <a:solidFill>
            <a:schemeClr val="bg1">
              <a:lumMod val="85000"/>
              <a:alpha val="75000"/>
            </a:schemeClr>
          </a:solidFill>
        </p:spPr>
        <p:txBody>
          <a:bodyPr wrap="square" rtlCol="0">
            <a:spAutoFit/>
          </a:bodyPr>
          <a:lstStyle/>
          <a:p>
            <a:pPr algn="ctr"/>
            <a:r>
              <a:rPr lang="en-US" sz="4000" b="1" dirty="0"/>
              <a:t>99.7%</a:t>
            </a:r>
          </a:p>
        </p:txBody>
      </p:sp>
      <p:sp>
        <p:nvSpPr>
          <p:cNvPr id="51" name="Down Arrow 50"/>
          <p:cNvSpPr/>
          <p:nvPr/>
        </p:nvSpPr>
        <p:spPr>
          <a:xfrm rot="16200000">
            <a:off x="3810000" y="2200653"/>
            <a:ext cx="457200" cy="3327976"/>
          </a:xfrm>
          <a:prstGeom prst="downArrow">
            <a:avLst/>
          </a:prstGeom>
          <a:solidFill>
            <a:srgbClr val="FFFF00">
              <a:alpha val="5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4038600" y="4223555"/>
            <a:ext cx="1676400" cy="707886"/>
          </a:xfrm>
          <a:prstGeom prst="rect">
            <a:avLst/>
          </a:prstGeom>
          <a:solidFill>
            <a:schemeClr val="bg1">
              <a:lumMod val="85000"/>
              <a:alpha val="75000"/>
            </a:schemeClr>
          </a:solidFill>
        </p:spPr>
        <p:txBody>
          <a:bodyPr wrap="square" rtlCol="0">
            <a:spAutoFit/>
          </a:bodyPr>
          <a:lstStyle/>
          <a:p>
            <a:pPr algn="ctr"/>
            <a:r>
              <a:rPr lang="en-US" sz="4000" b="1" dirty="0"/>
              <a:t>1805</a:t>
            </a:r>
          </a:p>
        </p:txBody>
      </p:sp>
      <p:sp>
        <p:nvSpPr>
          <p:cNvPr id="54" name="Down Arrow 53"/>
          <p:cNvSpPr/>
          <p:nvPr/>
        </p:nvSpPr>
        <p:spPr>
          <a:xfrm rot="16200000">
            <a:off x="3814214" y="3267453"/>
            <a:ext cx="457200" cy="3327976"/>
          </a:xfrm>
          <a:prstGeom prst="downArrow">
            <a:avLst/>
          </a:prstGeom>
          <a:solidFill>
            <a:srgbClr val="FFFF00">
              <a:alpha val="5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7E8E364C-E9EB-4516-96C5-400322B03540}"/>
              </a:ext>
            </a:extLst>
          </p:cNvPr>
          <p:cNvSpPr>
            <a:spLocks noGrp="1"/>
          </p:cNvSpPr>
          <p:nvPr>
            <p:ph type="dt" sz="half" idx="10"/>
          </p:nvPr>
        </p:nvSpPr>
        <p:spPr/>
        <p:txBody>
          <a:bodyPr/>
          <a:lstStyle/>
          <a:p>
            <a:r>
              <a:rPr lang="en-US">
                <a:solidFill>
                  <a:schemeClr val="bg1"/>
                </a:solidFill>
              </a:rPr>
              <a:t>26 Aug 2022</a:t>
            </a:r>
          </a:p>
        </p:txBody>
      </p:sp>
      <p:sp>
        <p:nvSpPr>
          <p:cNvPr id="5" name="Footer Placeholder 4">
            <a:extLst>
              <a:ext uri="{FF2B5EF4-FFF2-40B4-BE49-F238E27FC236}">
                <a16:creationId xmlns:a16="http://schemas.microsoft.com/office/drawing/2014/main" id="{42A9BDFA-3E5A-4854-A102-3DB554ABB508}"/>
              </a:ext>
            </a:extLst>
          </p:cNvPr>
          <p:cNvSpPr>
            <a:spLocks noGrp="1"/>
          </p:cNvSpPr>
          <p:nvPr>
            <p:ph type="ftr" sz="quarter" idx="11"/>
          </p:nvPr>
        </p:nvSpPr>
        <p:spPr/>
        <p:txBody>
          <a:bodyPr/>
          <a:lstStyle/>
          <a:p>
            <a:r>
              <a:rPr lang="en-US">
                <a:solidFill>
                  <a:schemeClr val="bg1"/>
                </a:solidFill>
              </a:rPr>
              <a:t>Analytix Thinking LLC 2022 (C)</a:t>
            </a:r>
          </a:p>
        </p:txBody>
      </p:sp>
      <p:sp>
        <p:nvSpPr>
          <p:cNvPr id="6" name="Slide Number Placeholder 5">
            <a:extLst>
              <a:ext uri="{FF2B5EF4-FFF2-40B4-BE49-F238E27FC236}">
                <a16:creationId xmlns:a16="http://schemas.microsoft.com/office/drawing/2014/main" id="{6C338011-3E63-43E9-9B91-5C3B35E8F55A}"/>
              </a:ext>
            </a:extLst>
          </p:cNvPr>
          <p:cNvSpPr>
            <a:spLocks noGrp="1"/>
          </p:cNvSpPr>
          <p:nvPr>
            <p:ph type="sldNum" sz="quarter" idx="12"/>
          </p:nvPr>
        </p:nvSpPr>
        <p:spPr/>
        <p:txBody>
          <a:bodyPr/>
          <a:lstStyle/>
          <a:p>
            <a:fld id="{5CCBA591-EC59-427C-BF09-70B47FC4ED92}" type="slidenum">
              <a:rPr lang="en-US" smtClean="0">
                <a:solidFill>
                  <a:schemeClr val="bg1"/>
                </a:solidFill>
              </a:rPr>
              <a:t>45</a:t>
            </a:fld>
            <a:endParaRPr lang="en-US">
              <a:solidFill>
                <a:schemeClr val="bg1"/>
              </a:solidFill>
            </a:endParaRPr>
          </a:p>
        </p:txBody>
      </p:sp>
      <p:cxnSp>
        <p:nvCxnSpPr>
          <p:cNvPr id="57" name="Straight Connector 56">
            <a:extLst>
              <a:ext uri="{FF2B5EF4-FFF2-40B4-BE49-F238E27FC236}">
                <a16:creationId xmlns:a16="http://schemas.microsoft.com/office/drawing/2014/main" id="{8C6358E8-5407-4B43-8CD8-C72A3ECDEDC4}"/>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itle 5">
            <a:extLst>
              <a:ext uri="{FF2B5EF4-FFF2-40B4-BE49-F238E27FC236}">
                <a16:creationId xmlns:a16="http://schemas.microsoft.com/office/drawing/2014/main" id="{6371C455-7BBF-47C4-A351-BF240E4A05F3}"/>
              </a:ext>
            </a:extLst>
          </p:cNvPr>
          <p:cNvSpPr txBox="1">
            <a:spLocks/>
          </p:cNvSpPr>
          <p:nvPr/>
        </p:nvSpPr>
        <p:spPr>
          <a:xfrm>
            <a:off x="800100" y="142720"/>
            <a:ext cx="7543800" cy="787450"/>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b="1" dirty="0"/>
              <a:t>Diagnostic Decision-Making</a:t>
            </a:r>
            <a:endParaRPr lang="en-US" dirty="0"/>
          </a:p>
        </p:txBody>
      </p:sp>
      <p:grpSp>
        <p:nvGrpSpPr>
          <p:cNvPr id="12" name="Group 11">
            <a:extLst>
              <a:ext uri="{FF2B5EF4-FFF2-40B4-BE49-F238E27FC236}">
                <a16:creationId xmlns:a16="http://schemas.microsoft.com/office/drawing/2014/main" id="{C0EDC075-E89A-4D58-A8E3-1DF21139BBFD}"/>
              </a:ext>
            </a:extLst>
          </p:cNvPr>
          <p:cNvGrpSpPr/>
          <p:nvPr/>
        </p:nvGrpSpPr>
        <p:grpSpPr>
          <a:xfrm>
            <a:off x="7747000" y="3140882"/>
            <a:ext cx="1107344" cy="707886"/>
            <a:chOff x="7747000" y="3140882"/>
            <a:chExt cx="1107344" cy="707886"/>
          </a:xfrm>
        </p:grpSpPr>
        <p:sp>
          <p:nvSpPr>
            <p:cNvPr id="3" name="TextBox 2">
              <a:extLst>
                <a:ext uri="{FF2B5EF4-FFF2-40B4-BE49-F238E27FC236}">
                  <a16:creationId xmlns:a16="http://schemas.microsoft.com/office/drawing/2014/main" id="{5C8027C5-78A9-4F7A-BBF1-4462CB3AA75C}"/>
                </a:ext>
              </a:extLst>
            </p:cNvPr>
            <p:cNvSpPr txBox="1"/>
            <p:nvPr/>
          </p:nvSpPr>
          <p:spPr>
            <a:xfrm>
              <a:off x="7747000" y="3140882"/>
              <a:ext cx="1107344" cy="707886"/>
            </a:xfrm>
            <a:prstGeom prst="rect">
              <a:avLst/>
            </a:prstGeom>
            <a:noFill/>
          </p:spPr>
          <p:txBody>
            <a:bodyPr wrap="square" rtlCol="0">
              <a:spAutoFit/>
            </a:bodyPr>
            <a:lstStyle/>
            <a:p>
              <a:pPr algn="ctr"/>
              <a:r>
                <a:rPr lang="en-US" sz="2000" b="1" dirty="0">
                  <a:solidFill>
                    <a:srgbClr val="00B0F0"/>
                  </a:solidFill>
                </a:rPr>
                <a:t>TP</a:t>
              </a:r>
            </a:p>
            <a:p>
              <a:pPr algn="ctr"/>
              <a:r>
                <a:rPr lang="en-US" sz="2000" b="1" dirty="0">
                  <a:solidFill>
                    <a:srgbClr val="00B0F0"/>
                  </a:solidFill>
                </a:rPr>
                <a:t>TP + FP</a:t>
              </a:r>
            </a:p>
          </p:txBody>
        </p:sp>
        <p:cxnSp>
          <p:nvCxnSpPr>
            <p:cNvPr id="8" name="Straight Connector 7">
              <a:extLst>
                <a:ext uri="{FF2B5EF4-FFF2-40B4-BE49-F238E27FC236}">
                  <a16:creationId xmlns:a16="http://schemas.microsoft.com/office/drawing/2014/main" id="{EEAF7879-0BD3-4E8D-86ED-1A1325D1CCCA}"/>
                </a:ext>
              </a:extLst>
            </p:cNvPr>
            <p:cNvCxnSpPr/>
            <p:nvPr/>
          </p:nvCxnSpPr>
          <p:spPr>
            <a:xfrm>
              <a:off x="7917353" y="3494825"/>
              <a:ext cx="75686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0CD4FF9C-DD2A-427A-99E1-C15BB410053B}"/>
              </a:ext>
            </a:extLst>
          </p:cNvPr>
          <p:cNvGrpSpPr/>
          <p:nvPr/>
        </p:nvGrpSpPr>
        <p:grpSpPr>
          <a:xfrm>
            <a:off x="7759126" y="4223555"/>
            <a:ext cx="1107344" cy="707886"/>
            <a:chOff x="7759126" y="4223555"/>
            <a:chExt cx="1107344" cy="707886"/>
          </a:xfrm>
        </p:grpSpPr>
        <p:sp>
          <p:nvSpPr>
            <p:cNvPr id="60" name="TextBox 59">
              <a:extLst>
                <a:ext uri="{FF2B5EF4-FFF2-40B4-BE49-F238E27FC236}">
                  <a16:creationId xmlns:a16="http://schemas.microsoft.com/office/drawing/2014/main" id="{28FC6FCB-FF68-4C5A-8B0E-6E1E54DDE928}"/>
                </a:ext>
              </a:extLst>
            </p:cNvPr>
            <p:cNvSpPr txBox="1"/>
            <p:nvPr/>
          </p:nvSpPr>
          <p:spPr>
            <a:xfrm>
              <a:off x="7759126" y="4223555"/>
              <a:ext cx="1107344" cy="707886"/>
            </a:xfrm>
            <a:prstGeom prst="rect">
              <a:avLst/>
            </a:prstGeom>
            <a:noFill/>
          </p:spPr>
          <p:txBody>
            <a:bodyPr wrap="square" rtlCol="0">
              <a:spAutoFit/>
            </a:bodyPr>
            <a:lstStyle/>
            <a:p>
              <a:pPr algn="ctr"/>
              <a:r>
                <a:rPr lang="en-US" sz="2000" b="1" dirty="0">
                  <a:solidFill>
                    <a:srgbClr val="00B0F0"/>
                  </a:solidFill>
                </a:rPr>
                <a:t>TN</a:t>
              </a:r>
            </a:p>
            <a:p>
              <a:pPr algn="ctr"/>
              <a:r>
                <a:rPr lang="en-US" sz="2000" b="1" dirty="0">
                  <a:solidFill>
                    <a:srgbClr val="00B0F0"/>
                  </a:solidFill>
                </a:rPr>
                <a:t>TN + FN</a:t>
              </a:r>
            </a:p>
          </p:txBody>
        </p:sp>
        <p:cxnSp>
          <p:nvCxnSpPr>
            <p:cNvPr id="62" name="Straight Connector 61">
              <a:extLst>
                <a:ext uri="{FF2B5EF4-FFF2-40B4-BE49-F238E27FC236}">
                  <a16:creationId xmlns:a16="http://schemas.microsoft.com/office/drawing/2014/main" id="{59A0E792-E60F-4945-801A-2266C69A03E7}"/>
                </a:ext>
              </a:extLst>
            </p:cNvPr>
            <p:cNvCxnSpPr/>
            <p:nvPr/>
          </p:nvCxnSpPr>
          <p:spPr>
            <a:xfrm>
              <a:off x="7929479" y="4577498"/>
              <a:ext cx="756864"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6333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500"/>
                                  </p:stCondLst>
                                  <p:childTnLst>
                                    <p:set>
                                      <p:cBhvr>
                                        <p:cTn id="9" dur="1" fill="hold">
                                          <p:stCondLst>
                                            <p:cond delay="0"/>
                                          </p:stCondLst>
                                        </p:cTn>
                                        <p:tgtEl>
                                          <p:spTgt spid="38"/>
                                        </p:tgtEl>
                                        <p:attrNameLst>
                                          <p:attrName>style.visibility</p:attrName>
                                        </p:attrNameLst>
                                      </p:cBhvr>
                                      <p:to>
                                        <p:strVal val="visible"/>
                                      </p:to>
                                    </p:set>
                                  </p:childTnLst>
                                </p:cTn>
                              </p:par>
                              <p:par>
                                <p:cTn id="10" presetID="1" presetClass="entr" presetSubtype="0" fill="hold" grpId="0" nodeType="withEffect">
                                  <p:stCondLst>
                                    <p:cond delay="5000"/>
                                  </p:stCondLst>
                                  <p:childTnLst>
                                    <p:set>
                                      <p:cBhvr>
                                        <p:cTn id="11" dur="1" fill="hold">
                                          <p:stCondLst>
                                            <p:cond delay="0"/>
                                          </p:stCondLst>
                                        </p:cTn>
                                        <p:tgtEl>
                                          <p:spTgt spid="4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1+#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10" presetClass="entr" presetSubtype="0" fill="hold" grpId="0" nodeType="afterEffect">
                                  <p:stCondLst>
                                    <p:cond delay="200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1+#ppt_w/2"/>
                                          </p:val>
                                        </p:tav>
                                        <p:tav tm="100000">
                                          <p:val>
                                            <p:strVal val="#ppt_x"/>
                                          </p:val>
                                        </p:tav>
                                      </p:tavLst>
                                    </p:anim>
                                    <p:anim calcmode="lin" valueType="num">
                                      <p:cBhvr additive="base">
                                        <p:cTn id="47" dur="500" fill="hold"/>
                                        <p:tgtEl>
                                          <p:spTgt spid="14"/>
                                        </p:tgtEl>
                                        <p:attrNameLst>
                                          <p:attrName>ppt_y</p:attrName>
                                        </p:attrNameLst>
                                      </p:cBhvr>
                                      <p:tavLst>
                                        <p:tav tm="0">
                                          <p:val>
                                            <p:strVal val="#ppt_y"/>
                                          </p:val>
                                        </p:tav>
                                        <p:tav tm="100000">
                                          <p:val>
                                            <p:strVal val="#ppt_y"/>
                                          </p:val>
                                        </p:tav>
                                      </p:tavLst>
                                    </p:anim>
                                  </p:childTnLst>
                                </p:cTn>
                              </p:par>
                            </p:childTnLst>
                          </p:cTn>
                        </p:par>
                        <p:par>
                          <p:cTn id="48" fill="hold">
                            <p:stCondLst>
                              <p:cond delay="500"/>
                            </p:stCondLst>
                            <p:childTnLst>
                              <p:par>
                                <p:cTn id="49" presetID="10" presetClass="entr" presetSubtype="0" fill="hold" grpId="0" nodeType="afterEffect">
                                  <p:stCondLst>
                                    <p:cond delay="2000"/>
                                  </p:stCondLst>
                                  <p:childTnLst>
                                    <p:set>
                                      <p:cBhvr>
                                        <p:cTn id="50" dur="1" fill="hold">
                                          <p:stCondLst>
                                            <p:cond delay="0"/>
                                          </p:stCondLst>
                                        </p:cTn>
                                        <p:tgtEl>
                                          <p:spTgt spid="54"/>
                                        </p:tgtEl>
                                        <p:attrNameLst>
                                          <p:attrName>style.visibility</p:attrName>
                                        </p:attrNameLst>
                                      </p:cBhvr>
                                      <p:to>
                                        <p:strVal val="visible"/>
                                      </p:to>
                                    </p:set>
                                    <p:animEffect transition="in" filter="fade">
                                      <p:cBhvr>
                                        <p:cTn id="51" dur="500"/>
                                        <p:tgtEl>
                                          <p:spTgt spid="54"/>
                                        </p:tgtEl>
                                      </p:cBhvr>
                                    </p:animEffect>
                                  </p:childTnLst>
                                </p:cTn>
                              </p:par>
                            </p:childTnLst>
                          </p:cTn>
                        </p:par>
                        <p:par>
                          <p:cTn id="52" fill="hold">
                            <p:stCondLst>
                              <p:cond delay="3000"/>
                            </p:stCondLst>
                            <p:childTnLst>
                              <p:par>
                                <p:cTn id="53" presetID="10" presetClass="entr" presetSubtype="0"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 grpId="0"/>
      <p:bldP spid="38" grpId="0"/>
      <p:bldP spid="43" grpId="0"/>
      <p:bldP spid="44" grpId="0" animBg="1"/>
      <p:bldP spid="45" grpId="0" animBg="1"/>
      <p:bldP spid="55" grpId="0" animBg="1"/>
      <p:bldP spid="56" grpId="0" animBg="1"/>
      <p:bldP spid="51" grpId="0" animBg="1"/>
      <p:bldP spid="47" grpId="0" animBg="1"/>
      <p:bldP spid="5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D94625-B743-4DEC-8793-BFB7F8F7303E}"/>
              </a:ext>
            </a:extLst>
          </p:cNvPr>
          <p:cNvSpPr>
            <a:spLocks noGrp="1"/>
          </p:cNvSpPr>
          <p:nvPr>
            <p:ph idx="1"/>
          </p:nvPr>
        </p:nvSpPr>
        <p:spPr>
          <a:xfrm>
            <a:off x="822959" y="1322294"/>
            <a:ext cx="7777577" cy="4546800"/>
          </a:xfrm>
        </p:spPr>
        <p:txBody>
          <a:bodyPr>
            <a:normAutofit/>
          </a:bodyPr>
          <a:lstStyle/>
          <a:p>
            <a:r>
              <a:rPr lang="en-US" sz="2800" dirty="0"/>
              <a:t>With a great diagnostic test, but a low prevalence,</a:t>
            </a:r>
          </a:p>
          <a:p>
            <a:pPr algn="ctr"/>
            <a:r>
              <a:rPr lang="en-US" sz="2800" dirty="0"/>
              <a:t>There is a 50/50 chance you have the ALK gene!</a:t>
            </a:r>
          </a:p>
          <a:p>
            <a:r>
              <a:rPr lang="en-US" sz="2800" b="1" dirty="0"/>
              <a:t>But wait … what if we re-test?</a:t>
            </a:r>
          </a:p>
          <a:p>
            <a:endParaRPr lang="en-US" sz="2800" dirty="0"/>
          </a:p>
          <a:p>
            <a:r>
              <a:rPr lang="en-US" sz="2800" dirty="0"/>
              <a:t>Think of all the false positives with COVID</a:t>
            </a:r>
          </a:p>
          <a:p>
            <a:r>
              <a:rPr lang="en-US" sz="2800" dirty="0"/>
              <a:t>Think of diagnostic testing</a:t>
            </a:r>
          </a:p>
          <a:p>
            <a:pPr lvl="1">
              <a:buSzPct val="75000"/>
            </a:pPr>
            <a:r>
              <a:rPr lang="en-US" sz="2400" dirty="0"/>
              <a:t>X-ray </a:t>
            </a:r>
            <a:r>
              <a:rPr lang="en-US" sz="3600" baseline="-8000" dirty="0">
                <a:sym typeface="Wingdings" panose="05000000000000000000" pitchFamily="2" charset="2"/>
              </a:rPr>
              <a:t> </a:t>
            </a:r>
            <a:r>
              <a:rPr lang="en-US" sz="2400" dirty="0">
                <a:sym typeface="Wingdings" panose="05000000000000000000" pitchFamily="2" charset="2"/>
              </a:rPr>
              <a:t>CT Scan </a:t>
            </a:r>
            <a:r>
              <a:rPr lang="en-US" sz="3600" baseline="-8000" dirty="0">
                <a:sym typeface="Wingdings" panose="05000000000000000000" pitchFamily="2" charset="2"/>
              </a:rPr>
              <a:t> </a:t>
            </a:r>
            <a:r>
              <a:rPr lang="en-US" sz="2400" dirty="0">
                <a:sym typeface="Wingdings" panose="05000000000000000000" pitchFamily="2" charset="2"/>
              </a:rPr>
              <a:t>Needle Biopsy</a:t>
            </a:r>
          </a:p>
          <a:p>
            <a:pPr lvl="1">
              <a:buSzPct val="75000"/>
            </a:pPr>
            <a:r>
              <a:rPr lang="en-US" sz="2400" dirty="0">
                <a:sym typeface="Wingdings" panose="05000000000000000000" pitchFamily="2" charset="2"/>
              </a:rPr>
              <a:t>Each step – more expensive, time-consuming, invasive</a:t>
            </a:r>
          </a:p>
          <a:p>
            <a:pPr lvl="1">
              <a:buSzPct val="75000"/>
            </a:pPr>
            <a:r>
              <a:rPr lang="en-US" sz="2400" dirty="0">
                <a:sym typeface="Wingdings" panose="05000000000000000000" pitchFamily="2" charset="2"/>
              </a:rPr>
              <a:t>But, identifying higher prevalence population!</a:t>
            </a:r>
          </a:p>
          <a:p>
            <a:pPr lvl="1"/>
            <a:endParaRPr lang="en-US" sz="1600" dirty="0"/>
          </a:p>
        </p:txBody>
      </p:sp>
      <p:sp>
        <p:nvSpPr>
          <p:cNvPr id="3" name="Date Placeholder 2">
            <a:extLst>
              <a:ext uri="{FF2B5EF4-FFF2-40B4-BE49-F238E27FC236}">
                <a16:creationId xmlns:a16="http://schemas.microsoft.com/office/drawing/2014/main" id="{7EBECD07-DFB5-4667-9704-EC05C7F6532C}"/>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5F78A51C-55B5-477D-A1A4-2E5CB9178063}"/>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5917083C-50A8-45F7-B3FF-5CC38051ECAF}"/>
              </a:ext>
            </a:extLst>
          </p:cNvPr>
          <p:cNvSpPr>
            <a:spLocks noGrp="1"/>
          </p:cNvSpPr>
          <p:nvPr>
            <p:ph type="sldNum" sz="quarter" idx="12"/>
          </p:nvPr>
        </p:nvSpPr>
        <p:spPr/>
        <p:txBody>
          <a:bodyPr/>
          <a:lstStyle/>
          <a:p>
            <a:fld id="{1D66AC45-D9FE-4248-B91F-844B82F7A042}" type="slidenum">
              <a:rPr lang="en-US" smtClean="0"/>
              <a:pPr/>
              <a:t>46</a:t>
            </a:fld>
            <a:endParaRPr lang="en-US" dirty="0"/>
          </a:p>
        </p:txBody>
      </p:sp>
      <p:sp>
        <p:nvSpPr>
          <p:cNvPr id="6" name="Title 5">
            <a:extLst>
              <a:ext uri="{FF2B5EF4-FFF2-40B4-BE49-F238E27FC236}">
                <a16:creationId xmlns:a16="http://schemas.microsoft.com/office/drawing/2014/main" id="{2D16F899-0C1E-4095-B2CA-03588A6CDFAE}"/>
              </a:ext>
            </a:extLst>
          </p:cNvPr>
          <p:cNvSpPr>
            <a:spLocks noGrp="1"/>
          </p:cNvSpPr>
          <p:nvPr>
            <p:ph type="title"/>
          </p:nvPr>
        </p:nvSpPr>
        <p:spPr/>
        <p:txBody>
          <a:bodyPr>
            <a:normAutofit/>
          </a:bodyPr>
          <a:lstStyle/>
          <a:p>
            <a:r>
              <a:rPr lang="en-US" b="1" dirty="0"/>
              <a:t>Diagnostic Decision-Making</a:t>
            </a:r>
            <a:endParaRPr lang="en-US" dirty="0"/>
          </a:p>
        </p:txBody>
      </p:sp>
      <p:sp>
        <p:nvSpPr>
          <p:cNvPr id="7" name="Rectangle 6">
            <a:extLst>
              <a:ext uri="{FF2B5EF4-FFF2-40B4-BE49-F238E27FC236}">
                <a16:creationId xmlns:a16="http://schemas.microsoft.com/office/drawing/2014/main" id="{0B9F7A0B-3175-3391-2532-A266DCE44117}"/>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24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left)">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
                                            <p:txEl>
                                              <p:pRg st="5" end="5"/>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
                                            <p:txEl>
                                              <p:pRg st="7" end="7"/>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D94625-B743-4DEC-8793-BFB7F8F7303E}"/>
              </a:ext>
            </a:extLst>
          </p:cNvPr>
          <p:cNvSpPr>
            <a:spLocks noGrp="1"/>
          </p:cNvSpPr>
          <p:nvPr>
            <p:ph idx="1"/>
          </p:nvPr>
        </p:nvSpPr>
        <p:spPr>
          <a:xfrm>
            <a:off x="618514" y="1322294"/>
            <a:ext cx="7906973" cy="4546800"/>
          </a:xfrm>
        </p:spPr>
        <p:txBody>
          <a:bodyPr>
            <a:normAutofit/>
          </a:bodyPr>
          <a:lstStyle/>
          <a:p>
            <a:r>
              <a:rPr lang="en-US" sz="2800" dirty="0">
                <a:solidFill>
                  <a:schemeClr val="bg1">
                    <a:lumMod val="65000"/>
                  </a:schemeClr>
                </a:solidFill>
              </a:rPr>
              <a:t>With a great diagnostic test, but a low prevalence</a:t>
            </a:r>
          </a:p>
          <a:p>
            <a:pPr algn="ctr"/>
            <a:r>
              <a:rPr lang="en-US" sz="2800" dirty="0">
                <a:solidFill>
                  <a:schemeClr val="bg1">
                    <a:lumMod val="65000"/>
                  </a:schemeClr>
                </a:solidFill>
              </a:rPr>
              <a:t>There is a 50/50 you have the ALK gene!</a:t>
            </a:r>
          </a:p>
          <a:p>
            <a:r>
              <a:rPr lang="en-US" sz="2800" dirty="0">
                <a:solidFill>
                  <a:schemeClr val="bg1">
                    <a:lumMod val="65000"/>
                  </a:schemeClr>
                </a:solidFill>
              </a:rPr>
              <a:t>But wait … what if we re-test?</a:t>
            </a:r>
          </a:p>
          <a:p>
            <a:endParaRPr lang="en-US" sz="2800" dirty="0"/>
          </a:p>
          <a:p>
            <a:r>
              <a:rPr lang="en-US" sz="2800" dirty="0"/>
              <a:t>Repeat the ALK test on all patients who tested positive</a:t>
            </a:r>
          </a:p>
          <a:p>
            <a:pPr lvl="1"/>
            <a:r>
              <a:rPr lang="en-US" sz="2400" dirty="0">
                <a:sym typeface="Wingdings" panose="05000000000000000000" pitchFamily="2" charset="2"/>
              </a:rPr>
              <a:t>Prevalence is now 50%</a:t>
            </a:r>
          </a:p>
          <a:p>
            <a:pPr lvl="1"/>
            <a:r>
              <a:rPr lang="en-US" sz="2400" dirty="0">
                <a:sym typeface="Wingdings" panose="05000000000000000000" pitchFamily="2" charset="2"/>
              </a:rPr>
              <a:t>Let’s rework the diagnostic test 2x2 table</a:t>
            </a:r>
          </a:p>
          <a:p>
            <a:pPr lvl="1"/>
            <a:endParaRPr lang="en-US" sz="1600" dirty="0"/>
          </a:p>
        </p:txBody>
      </p:sp>
      <p:sp>
        <p:nvSpPr>
          <p:cNvPr id="3" name="Date Placeholder 2">
            <a:extLst>
              <a:ext uri="{FF2B5EF4-FFF2-40B4-BE49-F238E27FC236}">
                <a16:creationId xmlns:a16="http://schemas.microsoft.com/office/drawing/2014/main" id="{7EBECD07-DFB5-4667-9704-EC05C7F6532C}"/>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5F78A51C-55B5-477D-A1A4-2E5CB9178063}"/>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5917083C-50A8-45F7-B3FF-5CC38051ECAF}"/>
              </a:ext>
            </a:extLst>
          </p:cNvPr>
          <p:cNvSpPr>
            <a:spLocks noGrp="1"/>
          </p:cNvSpPr>
          <p:nvPr>
            <p:ph type="sldNum" sz="quarter" idx="12"/>
          </p:nvPr>
        </p:nvSpPr>
        <p:spPr/>
        <p:txBody>
          <a:bodyPr/>
          <a:lstStyle/>
          <a:p>
            <a:fld id="{1D66AC45-D9FE-4248-B91F-844B82F7A042}" type="slidenum">
              <a:rPr lang="en-US" smtClean="0"/>
              <a:pPr/>
              <a:t>47</a:t>
            </a:fld>
            <a:endParaRPr lang="en-US" dirty="0"/>
          </a:p>
        </p:txBody>
      </p:sp>
      <p:sp>
        <p:nvSpPr>
          <p:cNvPr id="6" name="Title 5">
            <a:extLst>
              <a:ext uri="{FF2B5EF4-FFF2-40B4-BE49-F238E27FC236}">
                <a16:creationId xmlns:a16="http://schemas.microsoft.com/office/drawing/2014/main" id="{2D16F899-0C1E-4095-B2CA-03588A6CDFAE}"/>
              </a:ext>
            </a:extLst>
          </p:cNvPr>
          <p:cNvSpPr>
            <a:spLocks noGrp="1"/>
          </p:cNvSpPr>
          <p:nvPr>
            <p:ph type="title"/>
          </p:nvPr>
        </p:nvSpPr>
        <p:spPr/>
        <p:txBody>
          <a:bodyPr>
            <a:normAutofit/>
          </a:bodyPr>
          <a:lstStyle/>
          <a:p>
            <a:r>
              <a:rPr lang="en-US" b="1" dirty="0"/>
              <a:t>Diagnostic Decision-Making</a:t>
            </a:r>
            <a:endParaRPr lang="en-US" dirty="0"/>
          </a:p>
        </p:txBody>
      </p:sp>
      <p:sp>
        <p:nvSpPr>
          <p:cNvPr id="7" name="Rectangle 6">
            <a:extLst>
              <a:ext uri="{FF2B5EF4-FFF2-40B4-BE49-F238E27FC236}">
                <a16:creationId xmlns:a16="http://schemas.microsoft.com/office/drawing/2014/main" id="{7448DD99-9520-B5E8-7E15-5415A9B83019}"/>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531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p:cNvSpPr txBox="1"/>
          <p:nvPr/>
        </p:nvSpPr>
        <p:spPr>
          <a:xfrm>
            <a:off x="2362200" y="3306571"/>
            <a:ext cx="13716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1600" b="1" dirty="0">
                <a:latin typeface="Calibri"/>
              </a:rPr>
              <a:t>True Positive</a:t>
            </a:r>
          </a:p>
          <a:p>
            <a:pPr algn="ctr" fontAlgn="auto">
              <a:lnSpc>
                <a:spcPct val="100000"/>
              </a:lnSpc>
              <a:spcBef>
                <a:spcPts val="0"/>
              </a:spcBef>
              <a:spcAft>
                <a:spcPts val="0"/>
              </a:spcAft>
              <a:buFontTx/>
              <a:buNone/>
            </a:pPr>
            <a:r>
              <a:rPr lang="en-US" sz="1600" b="1" dirty="0">
                <a:latin typeface="Calibri"/>
              </a:rPr>
              <a:t>95%</a:t>
            </a:r>
          </a:p>
        </p:txBody>
      </p:sp>
      <p:sp>
        <p:nvSpPr>
          <p:cNvPr id="59" name="TextBox 58"/>
          <p:cNvSpPr txBox="1"/>
          <p:nvPr/>
        </p:nvSpPr>
        <p:spPr>
          <a:xfrm>
            <a:off x="4191000" y="4373598"/>
            <a:ext cx="13716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1600" b="1" dirty="0">
                <a:latin typeface="Calibri"/>
              </a:rPr>
              <a:t>True Negative</a:t>
            </a:r>
          </a:p>
          <a:p>
            <a:pPr algn="ctr" fontAlgn="auto">
              <a:lnSpc>
                <a:spcPct val="100000"/>
              </a:lnSpc>
              <a:spcBef>
                <a:spcPts val="0"/>
              </a:spcBef>
              <a:spcAft>
                <a:spcPts val="0"/>
              </a:spcAft>
              <a:buFontTx/>
              <a:buNone/>
            </a:pPr>
            <a:r>
              <a:rPr lang="en-US" sz="1600" b="1" dirty="0">
                <a:latin typeface="Calibri"/>
              </a:rPr>
              <a:t>95%</a:t>
            </a:r>
          </a:p>
        </p:txBody>
      </p:sp>
      <p:sp>
        <p:nvSpPr>
          <p:cNvPr id="40" name="TextBox 39"/>
          <p:cNvSpPr txBox="1"/>
          <p:nvPr/>
        </p:nvSpPr>
        <p:spPr>
          <a:xfrm>
            <a:off x="4241800" y="3254195"/>
            <a:ext cx="13716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1600" b="1" dirty="0">
                <a:solidFill>
                  <a:srgbClr val="FF0000"/>
                </a:solidFill>
                <a:latin typeface="Calibri"/>
              </a:rPr>
              <a:t>False Positive</a:t>
            </a:r>
          </a:p>
          <a:p>
            <a:pPr algn="ctr" fontAlgn="auto">
              <a:lnSpc>
                <a:spcPct val="100000"/>
              </a:lnSpc>
              <a:spcBef>
                <a:spcPts val="0"/>
              </a:spcBef>
              <a:spcAft>
                <a:spcPts val="0"/>
              </a:spcAft>
              <a:buFontTx/>
              <a:buNone/>
            </a:pPr>
            <a:r>
              <a:rPr lang="en-US" sz="1600" b="1" dirty="0">
                <a:solidFill>
                  <a:srgbClr val="FF0000"/>
                </a:solidFill>
                <a:latin typeface="Calibri"/>
              </a:rPr>
              <a:t>5%</a:t>
            </a:r>
          </a:p>
        </p:txBody>
      </p:sp>
      <p:sp>
        <p:nvSpPr>
          <p:cNvPr id="46" name="TextBox 45"/>
          <p:cNvSpPr txBox="1"/>
          <p:nvPr/>
        </p:nvSpPr>
        <p:spPr>
          <a:xfrm>
            <a:off x="4038600" y="3208512"/>
            <a:ext cx="1676400" cy="707886"/>
          </a:xfrm>
          <a:prstGeom prst="rect">
            <a:avLst/>
          </a:prstGeom>
          <a:solidFill>
            <a:schemeClr val="bg1">
              <a:lumMod val="85000"/>
              <a:alpha val="75000"/>
            </a:schemeClr>
          </a:solidFill>
        </p:spPr>
        <p:txBody>
          <a:bodyPr wrap="square" rtlCol="0">
            <a:spAutoFit/>
          </a:bodyPr>
          <a:lstStyle/>
          <a:p>
            <a:pPr algn="ctr"/>
            <a:r>
              <a:rPr lang="en-US" sz="4000" b="1" dirty="0"/>
              <a:t>50</a:t>
            </a:r>
          </a:p>
        </p:txBody>
      </p:sp>
      <p:cxnSp>
        <p:nvCxnSpPr>
          <p:cNvPr id="9" name="Straight Connector 8"/>
          <p:cNvCxnSpPr/>
          <p:nvPr/>
        </p:nvCxnSpPr>
        <p:spPr>
          <a:xfrm>
            <a:off x="1346200" y="4119207"/>
            <a:ext cx="6197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85800" y="3027788"/>
            <a:ext cx="6858000"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764041"/>
            <a:ext cx="0" cy="44383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37000" y="2453358"/>
            <a:ext cx="0" cy="3749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867400" y="1764041"/>
            <a:ext cx="0" cy="44383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57400" y="1764041"/>
            <a:ext cx="381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057400" y="2453358"/>
            <a:ext cx="381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85800" y="5207388"/>
            <a:ext cx="6858000" cy="32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254782" y="4119207"/>
            <a:ext cx="21828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405618" y="4119207"/>
            <a:ext cx="21828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108200" y="1818054"/>
            <a:ext cx="37084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3200" b="1" i="1" dirty="0">
                <a:solidFill>
                  <a:srgbClr val="CC66FF"/>
                </a:solidFill>
                <a:latin typeface="Calibri"/>
                <a:cs typeface="+mn-cs"/>
              </a:rPr>
              <a:t>Have the ALK Gene</a:t>
            </a:r>
            <a:endParaRPr lang="en-US" sz="2800" b="1" dirty="0">
              <a:solidFill>
                <a:srgbClr val="CC66FF"/>
              </a:solidFill>
              <a:latin typeface="Calibri"/>
              <a:cs typeface="+mn-cs"/>
            </a:endParaRPr>
          </a:p>
        </p:txBody>
      </p:sp>
      <p:sp>
        <p:nvSpPr>
          <p:cNvPr id="33" name="TextBox 32"/>
          <p:cNvSpPr txBox="1"/>
          <p:nvPr/>
        </p:nvSpPr>
        <p:spPr>
          <a:xfrm rot="16200000">
            <a:off x="-212231" y="3872986"/>
            <a:ext cx="2412609" cy="492443"/>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600" b="1" dirty="0">
                <a:latin typeface="Calibri"/>
                <a:cs typeface="+mn-cs"/>
              </a:rPr>
              <a:t>Diagnostic Test</a:t>
            </a:r>
          </a:p>
        </p:txBody>
      </p:sp>
      <p:sp>
        <p:nvSpPr>
          <p:cNvPr id="34" name="TextBox 33"/>
          <p:cNvSpPr txBox="1"/>
          <p:nvPr/>
        </p:nvSpPr>
        <p:spPr>
          <a:xfrm>
            <a:off x="2006600" y="2529515"/>
            <a:ext cx="2032000" cy="46166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400" b="1" dirty="0">
                <a:latin typeface="Calibri"/>
                <a:cs typeface="+mn-cs"/>
              </a:rPr>
              <a:t>Positive</a:t>
            </a:r>
            <a:r>
              <a:rPr lang="en-US" sz="2400" b="1" dirty="0">
                <a:solidFill>
                  <a:schemeClr val="tx2"/>
                </a:solidFill>
                <a:latin typeface="Calibri"/>
                <a:cs typeface="+mn-cs"/>
              </a:rPr>
              <a:t> </a:t>
            </a:r>
            <a:r>
              <a:rPr lang="en-US" sz="2400" b="1" dirty="0">
                <a:solidFill>
                  <a:srgbClr val="00B050"/>
                </a:solidFill>
                <a:latin typeface="Calibri"/>
                <a:cs typeface="+mn-cs"/>
              </a:rPr>
              <a:t>(50%)</a:t>
            </a:r>
          </a:p>
        </p:txBody>
      </p:sp>
      <p:sp>
        <p:nvSpPr>
          <p:cNvPr id="35" name="TextBox 34"/>
          <p:cNvSpPr txBox="1"/>
          <p:nvPr/>
        </p:nvSpPr>
        <p:spPr>
          <a:xfrm>
            <a:off x="3837296" y="2529515"/>
            <a:ext cx="2133600" cy="46166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400" b="1" dirty="0">
                <a:latin typeface="Calibri"/>
                <a:cs typeface="+mn-cs"/>
              </a:rPr>
              <a:t>Negative</a:t>
            </a:r>
            <a:r>
              <a:rPr lang="en-US" sz="2400" b="1" dirty="0">
                <a:solidFill>
                  <a:schemeClr val="tx2"/>
                </a:solidFill>
                <a:latin typeface="Calibri"/>
                <a:cs typeface="+mn-cs"/>
              </a:rPr>
              <a:t> </a:t>
            </a:r>
            <a:r>
              <a:rPr lang="en-US" sz="2400" b="1" dirty="0">
                <a:solidFill>
                  <a:srgbClr val="00B050"/>
                </a:solidFill>
                <a:latin typeface="Calibri"/>
                <a:cs typeface="+mn-cs"/>
              </a:rPr>
              <a:t>(50%)</a:t>
            </a:r>
          </a:p>
        </p:txBody>
      </p:sp>
      <p:sp>
        <p:nvSpPr>
          <p:cNvPr id="36" name="TextBox 35"/>
          <p:cNvSpPr txBox="1"/>
          <p:nvPr/>
        </p:nvSpPr>
        <p:spPr>
          <a:xfrm rot="16200000">
            <a:off x="867244" y="4464861"/>
            <a:ext cx="1550963" cy="400110"/>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000" b="1" dirty="0">
                <a:latin typeface="Calibri"/>
                <a:cs typeface="+mn-cs"/>
              </a:rPr>
              <a:t>Negative</a:t>
            </a:r>
          </a:p>
        </p:txBody>
      </p:sp>
      <p:sp>
        <p:nvSpPr>
          <p:cNvPr id="37" name="TextBox 36"/>
          <p:cNvSpPr txBox="1"/>
          <p:nvPr/>
        </p:nvSpPr>
        <p:spPr>
          <a:xfrm rot="16200000">
            <a:off x="863658" y="3373442"/>
            <a:ext cx="1550963" cy="400110"/>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000" b="1" dirty="0">
                <a:latin typeface="Calibri"/>
                <a:cs typeface="+mn-cs"/>
              </a:rPr>
              <a:t>Positive</a:t>
            </a:r>
          </a:p>
        </p:txBody>
      </p:sp>
      <p:sp>
        <p:nvSpPr>
          <p:cNvPr id="42" name="TextBox 41"/>
          <p:cNvSpPr txBox="1"/>
          <p:nvPr/>
        </p:nvSpPr>
        <p:spPr>
          <a:xfrm>
            <a:off x="2260600" y="4345614"/>
            <a:ext cx="15494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1600" b="1" dirty="0">
                <a:solidFill>
                  <a:srgbClr val="FF0000"/>
                </a:solidFill>
                <a:latin typeface="Calibri"/>
              </a:rPr>
              <a:t>False Negative</a:t>
            </a:r>
          </a:p>
          <a:p>
            <a:pPr algn="ctr" fontAlgn="auto">
              <a:lnSpc>
                <a:spcPct val="100000"/>
              </a:lnSpc>
              <a:spcBef>
                <a:spcPts val="0"/>
              </a:spcBef>
              <a:spcAft>
                <a:spcPts val="0"/>
              </a:spcAft>
              <a:buFontTx/>
              <a:buNone/>
            </a:pPr>
            <a:r>
              <a:rPr lang="en-US" sz="1600" b="1" dirty="0">
                <a:solidFill>
                  <a:srgbClr val="FF0000"/>
                </a:solidFill>
                <a:latin typeface="Calibri"/>
              </a:rPr>
              <a:t>5%</a:t>
            </a:r>
          </a:p>
        </p:txBody>
      </p:sp>
      <p:sp>
        <p:nvSpPr>
          <p:cNvPr id="4" name="TextBox 3"/>
          <p:cNvSpPr txBox="1"/>
          <p:nvPr/>
        </p:nvSpPr>
        <p:spPr>
          <a:xfrm>
            <a:off x="5943600" y="5418312"/>
            <a:ext cx="1676400" cy="707886"/>
          </a:xfrm>
          <a:prstGeom prst="rect">
            <a:avLst/>
          </a:prstGeom>
          <a:noFill/>
        </p:spPr>
        <p:txBody>
          <a:bodyPr wrap="square" rtlCol="0">
            <a:spAutoFit/>
          </a:bodyPr>
          <a:lstStyle/>
          <a:p>
            <a:pPr algn="ctr"/>
            <a:r>
              <a:rPr lang="en-US" sz="4000" b="1" dirty="0"/>
              <a:t>2000</a:t>
            </a:r>
          </a:p>
        </p:txBody>
      </p:sp>
      <p:sp>
        <p:nvSpPr>
          <p:cNvPr id="38" name="TextBox 37"/>
          <p:cNvSpPr txBox="1"/>
          <p:nvPr/>
        </p:nvSpPr>
        <p:spPr>
          <a:xfrm>
            <a:off x="2133600" y="5418312"/>
            <a:ext cx="1676400" cy="707886"/>
          </a:xfrm>
          <a:prstGeom prst="rect">
            <a:avLst/>
          </a:prstGeom>
          <a:noFill/>
        </p:spPr>
        <p:txBody>
          <a:bodyPr wrap="square" rtlCol="0">
            <a:spAutoFit/>
          </a:bodyPr>
          <a:lstStyle/>
          <a:p>
            <a:pPr algn="ctr"/>
            <a:r>
              <a:rPr lang="en-US" sz="4000" b="1" dirty="0"/>
              <a:t>1000</a:t>
            </a:r>
          </a:p>
        </p:txBody>
      </p:sp>
      <p:sp>
        <p:nvSpPr>
          <p:cNvPr id="43" name="TextBox 42"/>
          <p:cNvSpPr txBox="1"/>
          <p:nvPr/>
        </p:nvSpPr>
        <p:spPr>
          <a:xfrm>
            <a:off x="4038600" y="5418312"/>
            <a:ext cx="1676400" cy="707886"/>
          </a:xfrm>
          <a:prstGeom prst="rect">
            <a:avLst/>
          </a:prstGeom>
          <a:noFill/>
        </p:spPr>
        <p:txBody>
          <a:bodyPr wrap="square" rtlCol="0">
            <a:spAutoFit/>
          </a:bodyPr>
          <a:lstStyle/>
          <a:p>
            <a:pPr algn="ctr"/>
            <a:r>
              <a:rPr lang="en-US" sz="4000" b="1" dirty="0"/>
              <a:t>1000</a:t>
            </a:r>
          </a:p>
        </p:txBody>
      </p:sp>
      <p:sp>
        <p:nvSpPr>
          <p:cNvPr id="44" name="TextBox 43"/>
          <p:cNvSpPr txBox="1"/>
          <p:nvPr/>
        </p:nvSpPr>
        <p:spPr>
          <a:xfrm>
            <a:off x="2133600" y="3208512"/>
            <a:ext cx="1676400" cy="707886"/>
          </a:xfrm>
          <a:prstGeom prst="rect">
            <a:avLst/>
          </a:prstGeom>
          <a:solidFill>
            <a:schemeClr val="bg1">
              <a:lumMod val="85000"/>
              <a:alpha val="75000"/>
            </a:schemeClr>
          </a:solidFill>
        </p:spPr>
        <p:txBody>
          <a:bodyPr wrap="square" rtlCol="0">
            <a:spAutoFit/>
          </a:bodyPr>
          <a:lstStyle/>
          <a:p>
            <a:pPr algn="ctr"/>
            <a:r>
              <a:rPr lang="en-US" sz="4000" b="1" dirty="0"/>
              <a:t>950</a:t>
            </a:r>
          </a:p>
        </p:txBody>
      </p:sp>
      <p:sp>
        <p:nvSpPr>
          <p:cNvPr id="45" name="TextBox 44"/>
          <p:cNvSpPr txBox="1"/>
          <p:nvPr/>
        </p:nvSpPr>
        <p:spPr>
          <a:xfrm>
            <a:off x="2133600" y="4275312"/>
            <a:ext cx="1676400" cy="707886"/>
          </a:xfrm>
          <a:prstGeom prst="rect">
            <a:avLst/>
          </a:prstGeom>
          <a:solidFill>
            <a:schemeClr val="bg1">
              <a:lumMod val="85000"/>
              <a:alpha val="75000"/>
            </a:schemeClr>
          </a:solidFill>
        </p:spPr>
        <p:txBody>
          <a:bodyPr wrap="square" rtlCol="0">
            <a:spAutoFit/>
          </a:bodyPr>
          <a:lstStyle/>
          <a:p>
            <a:pPr algn="ctr"/>
            <a:r>
              <a:rPr lang="en-US" sz="4000" b="1" dirty="0"/>
              <a:t>50</a:t>
            </a:r>
          </a:p>
        </p:txBody>
      </p:sp>
      <p:sp>
        <p:nvSpPr>
          <p:cNvPr id="47" name="TextBox 46"/>
          <p:cNvSpPr txBox="1"/>
          <p:nvPr/>
        </p:nvSpPr>
        <p:spPr>
          <a:xfrm>
            <a:off x="4038600" y="4275312"/>
            <a:ext cx="1676400" cy="707886"/>
          </a:xfrm>
          <a:prstGeom prst="rect">
            <a:avLst/>
          </a:prstGeom>
          <a:solidFill>
            <a:schemeClr val="bg1">
              <a:lumMod val="85000"/>
              <a:alpha val="75000"/>
            </a:schemeClr>
          </a:solidFill>
        </p:spPr>
        <p:txBody>
          <a:bodyPr wrap="square" rtlCol="0">
            <a:spAutoFit/>
          </a:bodyPr>
          <a:lstStyle/>
          <a:p>
            <a:pPr algn="ctr"/>
            <a:r>
              <a:rPr lang="en-US" sz="4000" b="1" dirty="0"/>
              <a:t>950</a:t>
            </a:r>
          </a:p>
        </p:txBody>
      </p:sp>
      <p:sp>
        <p:nvSpPr>
          <p:cNvPr id="50" name="TextBox 49"/>
          <p:cNvSpPr txBox="1"/>
          <p:nvPr/>
        </p:nvSpPr>
        <p:spPr>
          <a:xfrm>
            <a:off x="685800" y="1174258"/>
            <a:ext cx="7467600" cy="461665"/>
          </a:xfrm>
          <a:prstGeom prst="rect">
            <a:avLst/>
          </a:prstGeom>
          <a:noFill/>
          <a:ln>
            <a:noFill/>
          </a:ln>
        </p:spPr>
        <p:txBody>
          <a:bodyPr wrap="square" rtlCol="0">
            <a:spAutoFit/>
          </a:bodyPr>
          <a:lstStyle>
            <a:defPPr>
              <a:defRPr lang="en-US"/>
            </a:defPPr>
            <a:lvl1pPr algn="ctr">
              <a:defRPr sz="3200" b="1">
                <a:solidFill>
                  <a:schemeClr val="tx2"/>
                </a:solidFill>
              </a:defRPr>
            </a:lvl1pPr>
          </a:lstStyle>
          <a:p>
            <a:r>
              <a:rPr lang="en-US" sz="2400" dirty="0">
                <a:solidFill>
                  <a:schemeClr val="tx1"/>
                </a:solidFill>
              </a:rPr>
              <a:t>Prevalence of ALK in </a:t>
            </a:r>
            <a:r>
              <a:rPr lang="en-US" sz="2400" dirty="0">
                <a:solidFill>
                  <a:srgbClr val="CC66FF"/>
                </a:solidFill>
              </a:rPr>
              <a:t>patients who tested positive </a:t>
            </a:r>
            <a:r>
              <a:rPr lang="en-US" sz="2400" dirty="0">
                <a:solidFill>
                  <a:schemeClr val="tx1"/>
                </a:solidFill>
              </a:rPr>
              <a:t>is </a:t>
            </a:r>
            <a:r>
              <a:rPr lang="en-US" sz="2400" dirty="0">
                <a:solidFill>
                  <a:srgbClr val="00B050"/>
                </a:solidFill>
              </a:rPr>
              <a:t>50%</a:t>
            </a:r>
          </a:p>
        </p:txBody>
      </p:sp>
      <p:cxnSp>
        <p:nvCxnSpPr>
          <p:cNvPr id="48" name="Straight Connector 47"/>
          <p:cNvCxnSpPr/>
          <p:nvPr/>
        </p:nvCxnSpPr>
        <p:spPr>
          <a:xfrm>
            <a:off x="2057400" y="6202398"/>
            <a:ext cx="5486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543800" y="3027788"/>
            <a:ext cx="0" cy="3193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867400" y="3255423"/>
            <a:ext cx="16764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1600" b="1" dirty="0">
                <a:solidFill>
                  <a:srgbClr val="00B0F0"/>
                </a:solidFill>
                <a:latin typeface="Calibri"/>
              </a:rPr>
              <a:t>Positive Predictive Value</a:t>
            </a:r>
          </a:p>
        </p:txBody>
      </p:sp>
      <p:sp>
        <p:nvSpPr>
          <p:cNvPr id="53" name="TextBox 52"/>
          <p:cNvSpPr txBox="1"/>
          <p:nvPr/>
        </p:nvSpPr>
        <p:spPr>
          <a:xfrm>
            <a:off x="5867400" y="4373598"/>
            <a:ext cx="16764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1600" b="1" dirty="0">
                <a:solidFill>
                  <a:srgbClr val="00B0F0"/>
                </a:solidFill>
                <a:latin typeface="Calibri"/>
              </a:rPr>
              <a:t>Negative Predictive Value</a:t>
            </a:r>
          </a:p>
        </p:txBody>
      </p:sp>
      <p:sp>
        <p:nvSpPr>
          <p:cNvPr id="55" name="TextBox 54"/>
          <p:cNvSpPr txBox="1"/>
          <p:nvPr/>
        </p:nvSpPr>
        <p:spPr>
          <a:xfrm>
            <a:off x="6019800" y="3208512"/>
            <a:ext cx="1371600" cy="707886"/>
          </a:xfrm>
          <a:prstGeom prst="rect">
            <a:avLst/>
          </a:prstGeom>
          <a:solidFill>
            <a:schemeClr val="bg1">
              <a:lumMod val="85000"/>
              <a:alpha val="75000"/>
            </a:schemeClr>
          </a:solidFill>
        </p:spPr>
        <p:txBody>
          <a:bodyPr wrap="square" rtlCol="0">
            <a:spAutoFit/>
          </a:bodyPr>
          <a:lstStyle/>
          <a:p>
            <a:pPr algn="ctr"/>
            <a:r>
              <a:rPr lang="en-US" sz="4000" b="1" dirty="0"/>
              <a:t>95%</a:t>
            </a:r>
          </a:p>
        </p:txBody>
      </p:sp>
      <p:sp>
        <p:nvSpPr>
          <p:cNvPr id="56" name="TextBox 55"/>
          <p:cNvSpPr txBox="1"/>
          <p:nvPr/>
        </p:nvSpPr>
        <p:spPr>
          <a:xfrm>
            <a:off x="6019800" y="4275312"/>
            <a:ext cx="1371600" cy="707886"/>
          </a:xfrm>
          <a:prstGeom prst="rect">
            <a:avLst/>
          </a:prstGeom>
          <a:solidFill>
            <a:schemeClr val="bg1">
              <a:lumMod val="85000"/>
              <a:alpha val="75000"/>
            </a:schemeClr>
          </a:solidFill>
        </p:spPr>
        <p:txBody>
          <a:bodyPr wrap="square" rtlCol="0">
            <a:spAutoFit/>
          </a:bodyPr>
          <a:lstStyle/>
          <a:p>
            <a:pPr algn="ctr"/>
            <a:r>
              <a:rPr lang="en-US" sz="4000" b="1" dirty="0"/>
              <a:t>95%</a:t>
            </a:r>
          </a:p>
        </p:txBody>
      </p:sp>
      <p:sp>
        <p:nvSpPr>
          <p:cNvPr id="51" name="Down Arrow 50"/>
          <p:cNvSpPr/>
          <p:nvPr/>
        </p:nvSpPr>
        <p:spPr>
          <a:xfrm rot="16200000">
            <a:off x="3810000" y="2252410"/>
            <a:ext cx="457200" cy="3327976"/>
          </a:xfrm>
          <a:prstGeom prst="downArrow">
            <a:avLst/>
          </a:prstGeom>
          <a:solidFill>
            <a:srgbClr val="FFFF00">
              <a:alpha val="5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p:cNvSpPr/>
          <p:nvPr/>
        </p:nvSpPr>
        <p:spPr>
          <a:xfrm rot="16200000">
            <a:off x="3822412" y="3319211"/>
            <a:ext cx="457200" cy="3327976"/>
          </a:xfrm>
          <a:prstGeom prst="downArrow">
            <a:avLst/>
          </a:prstGeom>
          <a:solidFill>
            <a:srgbClr val="FFFF00">
              <a:alpha val="5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BEE523E0-563F-4A67-A090-5A531498275C}"/>
              </a:ext>
            </a:extLst>
          </p:cNvPr>
          <p:cNvSpPr>
            <a:spLocks noGrp="1"/>
          </p:cNvSpPr>
          <p:nvPr>
            <p:ph type="dt" sz="half" idx="10"/>
          </p:nvPr>
        </p:nvSpPr>
        <p:spPr/>
        <p:txBody>
          <a:bodyPr/>
          <a:lstStyle/>
          <a:p>
            <a:r>
              <a:rPr lang="en-US">
                <a:solidFill>
                  <a:schemeClr val="bg1"/>
                </a:solidFill>
              </a:rPr>
              <a:t>26 Aug 2022</a:t>
            </a:r>
          </a:p>
        </p:txBody>
      </p:sp>
      <p:sp>
        <p:nvSpPr>
          <p:cNvPr id="5" name="Footer Placeholder 4">
            <a:extLst>
              <a:ext uri="{FF2B5EF4-FFF2-40B4-BE49-F238E27FC236}">
                <a16:creationId xmlns:a16="http://schemas.microsoft.com/office/drawing/2014/main" id="{59ACD07A-1019-4E39-B3F8-64BE5746080E}"/>
              </a:ext>
            </a:extLst>
          </p:cNvPr>
          <p:cNvSpPr>
            <a:spLocks noGrp="1"/>
          </p:cNvSpPr>
          <p:nvPr>
            <p:ph type="ftr" sz="quarter" idx="11"/>
          </p:nvPr>
        </p:nvSpPr>
        <p:spPr/>
        <p:txBody>
          <a:bodyPr/>
          <a:lstStyle/>
          <a:p>
            <a:r>
              <a:rPr lang="en-US">
                <a:solidFill>
                  <a:schemeClr val="bg1"/>
                </a:solidFill>
              </a:rPr>
              <a:t>Analytix Thinking LLC 2022 (C)</a:t>
            </a:r>
          </a:p>
        </p:txBody>
      </p:sp>
      <p:sp>
        <p:nvSpPr>
          <p:cNvPr id="6" name="Slide Number Placeholder 5">
            <a:extLst>
              <a:ext uri="{FF2B5EF4-FFF2-40B4-BE49-F238E27FC236}">
                <a16:creationId xmlns:a16="http://schemas.microsoft.com/office/drawing/2014/main" id="{676665C8-C1FC-4308-B83E-57F1DEC2AE27}"/>
              </a:ext>
            </a:extLst>
          </p:cNvPr>
          <p:cNvSpPr>
            <a:spLocks noGrp="1"/>
          </p:cNvSpPr>
          <p:nvPr>
            <p:ph type="sldNum" sz="quarter" idx="12"/>
          </p:nvPr>
        </p:nvSpPr>
        <p:spPr/>
        <p:txBody>
          <a:bodyPr/>
          <a:lstStyle/>
          <a:p>
            <a:fld id="{5CCBA591-EC59-427C-BF09-70B47FC4ED92}" type="slidenum">
              <a:rPr lang="en-US" smtClean="0">
                <a:solidFill>
                  <a:schemeClr val="bg1"/>
                </a:solidFill>
              </a:rPr>
              <a:t>48</a:t>
            </a:fld>
            <a:endParaRPr lang="en-US">
              <a:solidFill>
                <a:schemeClr val="bg1"/>
              </a:solidFill>
            </a:endParaRPr>
          </a:p>
        </p:txBody>
      </p:sp>
      <p:cxnSp>
        <p:nvCxnSpPr>
          <p:cNvPr id="57" name="Straight Connector 56">
            <a:extLst>
              <a:ext uri="{FF2B5EF4-FFF2-40B4-BE49-F238E27FC236}">
                <a16:creationId xmlns:a16="http://schemas.microsoft.com/office/drawing/2014/main" id="{6EA1FDDF-8A11-4ACB-8083-C25D4F616617}"/>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itle 5">
            <a:extLst>
              <a:ext uri="{FF2B5EF4-FFF2-40B4-BE49-F238E27FC236}">
                <a16:creationId xmlns:a16="http://schemas.microsoft.com/office/drawing/2014/main" id="{AC5541E3-DD68-47C4-BA19-1FB74FC044C9}"/>
              </a:ext>
            </a:extLst>
          </p:cNvPr>
          <p:cNvSpPr txBox="1">
            <a:spLocks/>
          </p:cNvSpPr>
          <p:nvPr/>
        </p:nvSpPr>
        <p:spPr>
          <a:xfrm>
            <a:off x="800100" y="142720"/>
            <a:ext cx="7543800" cy="787450"/>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b="1" dirty="0"/>
              <a:t>Diagnostic Decision-Making</a:t>
            </a:r>
            <a:endParaRPr lang="en-US" dirty="0"/>
          </a:p>
        </p:txBody>
      </p:sp>
    </p:spTree>
    <p:extLst>
      <p:ext uri="{BB962C8B-B14F-4D97-AF65-F5344CB8AC3E}">
        <p14:creationId xmlns:p14="http://schemas.microsoft.com/office/powerpoint/2010/main" val="190082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500"/>
                                        <p:tgtEl>
                                          <p:spTgt spid="4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500"/>
                                        <p:tgtEl>
                                          <p:spTgt spid="4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 grpId="0"/>
      <p:bldP spid="38" grpId="0"/>
      <p:bldP spid="43" grpId="0"/>
      <p:bldP spid="44" grpId="0" animBg="1"/>
      <p:bldP spid="45" grpId="0" animBg="1"/>
      <p:bldP spid="47" grpId="0" animBg="1"/>
      <p:bldP spid="55" grpId="0" animBg="1"/>
      <p:bldP spid="56" grpId="0" animBg="1"/>
      <p:bldP spid="51" grpId="0" animBg="1"/>
      <p:bldP spid="5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73502" y="1600200"/>
            <a:ext cx="7596996" cy="4525963"/>
          </a:xfrm>
        </p:spPr>
        <p:txBody>
          <a:bodyPr>
            <a:normAutofit/>
          </a:bodyPr>
          <a:lstStyle/>
          <a:p>
            <a:pPr marL="0" indent="0">
              <a:buNone/>
            </a:pPr>
            <a:r>
              <a:rPr lang="en-US" sz="2800" b="1" u="sng" dirty="0"/>
              <a:t>KEY MESSAGES</a:t>
            </a:r>
          </a:p>
          <a:p>
            <a:r>
              <a:rPr lang="en-US" sz="2800" dirty="0"/>
              <a:t>Sensitivity and Specificity are the focus of </a:t>
            </a:r>
            <a:r>
              <a:rPr lang="en-US" sz="2800" b="1" i="1" dirty="0">
                <a:solidFill>
                  <a:srgbClr val="CC66FF"/>
                </a:solidFill>
              </a:rPr>
              <a:t>assay design and development</a:t>
            </a:r>
          </a:p>
          <a:p>
            <a:pPr lvl="1"/>
            <a:r>
              <a:rPr lang="en-US" sz="2400" dirty="0"/>
              <a:t>Sensitivity ≡ Power;   1-Specificity ≡ </a:t>
            </a:r>
            <a:r>
              <a:rPr lang="el-GR" sz="2400" dirty="0"/>
              <a:t>α</a:t>
            </a:r>
            <a:endParaRPr lang="en-US" sz="2400" dirty="0"/>
          </a:p>
          <a:p>
            <a:r>
              <a:rPr lang="en-US" sz="2800" dirty="0"/>
              <a:t>The</a:t>
            </a:r>
            <a:r>
              <a:rPr lang="en-US" sz="2800" dirty="0">
                <a:solidFill>
                  <a:schemeClr val="tx2"/>
                </a:solidFill>
              </a:rPr>
              <a:t> </a:t>
            </a:r>
            <a:r>
              <a:rPr lang="en-US" sz="2800" dirty="0">
                <a:solidFill>
                  <a:schemeClr val="accent1"/>
                </a:solidFill>
              </a:rPr>
              <a:t>Positive (Negative) Predictive Values </a:t>
            </a:r>
            <a:r>
              <a:rPr lang="en-US" sz="2800" dirty="0"/>
              <a:t>are the focus of </a:t>
            </a:r>
            <a:r>
              <a:rPr lang="en-US" sz="2800" b="1" i="1" dirty="0">
                <a:solidFill>
                  <a:srgbClr val="00B050"/>
                </a:solidFill>
              </a:rPr>
              <a:t>interpreting results </a:t>
            </a:r>
            <a:r>
              <a:rPr lang="en-US" sz="2800" dirty="0"/>
              <a:t>(assay outputs)</a:t>
            </a:r>
          </a:p>
          <a:p>
            <a:pPr lvl="1"/>
            <a:r>
              <a:rPr lang="en-US" sz="2400" dirty="0"/>
              <a:t>Everyone knows this</a:t>
            </a:r>
          </a:p>
          <a:p>
            <a:pPr lvl="1"/>
            <a:r>
              <a:rPr lang="en-US" sz="2400" dirty="0"/>
              <a:t>PPV is what matters to physicians and patients</a:t>
            </a:r>
          </a:p>
        </p:txBody>
      </p:sp>
      <p:sp>
        <p:nvSpPr>
          <p:cNvPr id="4" name="Date Placeholder 3">
            <a:extLst>
              <a:ext uri="{FF2B5EF4-FFF2-40B4-BE49-F238E27FC236}">
                <a16:creationId xmlns:a16="http://schemas.microsoft.com/office/drawing/2014/main" id="{11F045FD-B718-4EB4-A436-5EC295C0E00B}"/>
              </a:ext>
            </a:extLst>
          </p:cNvPr>
          <p:cNvSpPr>
            <a:spLocks noGrp="1"/>
          </p:cNvSpPr>
          <p:nvPr>
            <p:ph type="dt" sz="half" idx="10"/>
          </p:nvPr>
        </p:nvSpPr>
        <p:spPr/>
        <p:txBody>
          <a:bodyPr/>
          <a:lstStyle/>
          <a:p>
            <a:r>
              <a:rPr lang="en-US">
                <a:solidFill>
                  <a:schemeClr val="bg1"/>
                </a:solidFill>
              </a:rPr>
              <a:t>26 Aug 2022</a:t>
            </a:r>
          </a:p>
        </p:txBody>
      </p:sp>
      <p:sp>
        <p:nvSpPr>
          <p:cNvPr id="5" name="Footer Placeholder 4">
            <a:extLst>
              <a:ext uri="{FF2B5EF4-FFF2-40B4-BE49-F238E27FC236}">
                <a16:creationId xmlns:a16="http://schemas.microsoft.com/office/drawing/2014/main" id="{5B64D26E-5DA2-4033-A2AF-F6B94105EC5C}"/>
              </a:ext>
            </a:extLst>
          </p:cNvPr>
          <p:cNvSpPr>
            <a:spLocks noGrp="1"/>
          </p:cNvSpPr>
          <p:nvPr>
            <p:ph type="ftr" sz="quarter" idx="11"/>
          </p:nvPr>
        </p:nvSpPr>
        <p:spPr/>
        <p:txBody>
          <a:bodyPr/>
          <a:lstStyle/>
          <a:p>
            <a:r>
              <a:rPr lang="en-US">
                <a:solidFill>
                  <a:schemeClr val="bg1"/>
                </a:solidFill>
              </a:rPr>
              <a:t>Analytix Thinking LLC 2022 (C)</a:t>
            </a:r>
          </a:p>
        </p:txBody>
      </p:sp>
      <p:sp>
        <p:nvSpPr>
          <p:cNvPr id="6" name="Slide Number Placeholder 5">
            <a:extLst>
              <a:ext uri="{FF2B5EF4-FFF2-40B4-BE49-F238E27FC236}">
                <a16:creationId xmlns:a16="http://schemas.microsoft.com/office/drawing/2014/main" id="{CD362294-4DEA-4DA4-840D-B986B29DFA2E}"/>
              </a:ext>
            </a:extLst>
          </p:cNvPr>
          <p:cNvSpPr>
            <a:spLocks noGrp="1"/>
          </p:cNvSpPr>
          <p:nvPr>
            <p:ph type="sldNum" sz="quarter" idx="12"/>
          </p:nvPr>
        </p:nvSpPr>
        <p:spPr/>
        <p:txBody>
          <a:bodyPr/>
          <a:lstStyle/>
          <a:p>
            <a:fld id="{5CCBA591-EC59-427C-BF09-70B47FC4ED92}" type="slidenum">
              <a:rPr lang="en-US" smtClean="0">
                <a:solidFill>
                  <a:schemeClr val="bg1"/>
                </a:solidFill>
              </a:rPr>
              <a:t>49</a:t>
            </a:fld>
            <a:endParaRPr lang="en-US">
              <a:solidFill>
                <a:schemeClr val="bg1"/>
              </a:solidFill>
            </a:endParaRPr>
          </a:p>
        </p:txBody>
      </p:sp>
      <p:cxnSp>
        <p:nvCxnSpPr>
          <p:cNvPr id="7" name="Straight Connector 6">
            <a:extLst>
              <a:ext uri="{FF2B5EF4-FFF2-40B4-BE49-F238E27FC236}">
                <a16:creationId xmlns:a16="http://schemas.microsoft.com/office/drawing/2014/main" id="{21AD1CC8-4CB8-4840-9F4F-A4C54F44DE03}"/>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5">
            <a:extLst>
              <a:ext uri="{FF2B5EF4-FFF2-40B4-BE49-F238E27FC236}">
                <a16:creationId xmlns:a16="http://schemas.microsoft.com/office/drawing/2014/main" id="{BDFE36A8-3260-4282-9B6B-CB797ED08D7B}"/>
              </a:ext>
            </a:extLst>
          </p:cNvPr>
          <p:cNvSpPr txBox="1">
            <a:spLocks/>
          </p:cNvSpPr>
          <p:nvPr/>
        </p:nvSpPr>
        <p:spPr>
          <a:xfrm>
            <a:off x="800100" y="142720"/>
            <a:ext cx="7543800" cy="787450"/>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b="1" dirty="0"/>
              <a:t>Diagnostic Decision-Making</a:t>
            </a:r>
            <a:endParaRPr lang="en-US" dirty="0"/>
          </a:p>
        </p:txBody>
      </p:sp>
    </p:spTree>
    <p:extLst>
      <p:ext uri="{BB962C8B-B14F-4D97-AF65-F5344CB8AC3E}">
        <p14:creationId xmlns:p14="http://schemas.microsoft.com/office/powerpoint/2010/main" val="269406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up)">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up)">
                                      <p:cBhvr>
                                        <p:cTn id="15" dur="500"/>
                                        <p:tgtEl>
                                          <p:spTgt spid="3">
                                            <p:txEl>
                                              <p:pRg st="3" end="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up)">
                                      <p:cBhvr>
                                        <p:cTn id="18" dur="500"/>
                                        <p:tgtEl>
                                          <p:spTgt spid="3">
                                            <p:txEl>
                                              <p:pRg st="4" end="4"/>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up)">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EF9E6A-11D0-895A-52C7-C0D1CEDB54F8}"/>
              </a:ext>
            </a:extLst>
          </p:cNvPr>
          <p:cNvSpPr>
            <a:spLocks noGrp="1"/>
          </p:cNvSpPr>
          <p:nvPr>
            <p:ph type="title"/>
          </p:nvPr>
        </p:nvSpPr>
        <p:spPr/>
        <p:txBody>
          <a:bodyPr/>
          <a:lstStyle/>
          <a:p>
            <a:r>
              <a:rPr lang="en-US" b="1" dirty="0"/>
              <a:t>History</a:t>
            </a:r>
          </a:p>
        </p:txBody>
      </p:sp>
      <p:pic>
        <p:nvPicPr>
          <p:cNvPr id="2050" name="Picture 2">
            <a:extLst>
              <a:ext uri="{FF2B5EF4-FFF2-40B4-BE49-F238E27FC236}">
                <a16:creationId xmlns:a16="http://schemas.microsoft.com/office/drawing/2014/main" id="{C9A607FE-9A7B-A837-FC13-B0D1BAC86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4196" y="1186313"/>
            <a:ext cx="3607618" cy="45915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13FA9A19-08FC-4CB5-5156-668B5FF17E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5555"/>
          <a:stretch/>
        </p:blipFill>
        <p:spPr bwMode="auto">
          <a:xfrm>
            <a:off x="514322" y="1597612"/>
            <a:ext cx="2341181" cy="19202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A22914B-4358-85DD-98C2-7EF48D7F2636}"/>
              </a:ext>
            </a:extLst>
          </p:cNvPr>
          <p:cNvSpPr txBox="1"/>
          <p:nvPr/>
        </p:nvSpPr>
        <p:spPr>
          <a:xfrm>
            <a:off x="448574" y="3764233"/>
            <a:ext cx="2455864" cy="369332"/>
          </a:xfrm>
          <a:prstGeom prst="rect">
            <a:avLst/>
          </a:prstGeom>
          <a:noFill/>
        </p:spPr>
        <p:txBody>
          <a:bodyPr wrap="square" rtlCol="0">
            <a:spAutoFit/>
          </a:bodyPr>
          <a:lstStyle/>
          <a:p>
            <a:pPr algn="ctr"/>
            <a:r>
              <a:rPr lang="en-US" dirty="0"/>
              <a:t>Abraham de Moivre</a:t>
            </a:r>
          </a:p>
        </p:txBody>
      </p:sp>
      <p:sp>
        <p:nvSpPr>
          <p:cNvPr id="9" name="TextBox 8">
            <a:extLst>
              <a:ext uri="{FF2B5EF4-FFF2-40B4-BE49-F238E27FC236}">
                <a16:creationId xmlns:a16="http://schemas.microsoft.com/office/drawing/2014/main" id="{633983F5-4BBD-D097-3732-677727B9E14C}"/>
              </a:ext>
            </a:extLst>
          </p:cNvPr>
          <p:cNvSpPr txBox="1"/>
          <p:nvPr/>
        </p:nvSpPr>
        <p:spPr>
          <a:xfrm>
            <a:off x="5416520" y="5777826"/>
            <a:ext cx="1337119" cy="300082"/>
          </a:xfrm>
          <a:prstGeom prst="rect">
            <a:avLst/>
          </a:prstGeom>
          <a:noFill/>
        </p:spPr>
        <p:txBody>
          <a:bodyPr wrap="square" rtlCol="0">
            <a:spAutoFit/>
          </a:bodyPr>
          <a:lstStyle/>
          <a:p>
            <a:pPr algn="ctr"/>
            <a:r>
              <a:rPr lang="en-US" sz="1350" dirty="0"/>
              <a:t>1711, 1718, …</a:t>
            </a:r>
          </a:p>
        </p:txBody>
      </p:sp>
      <p:pic>
        <p:nvPicPr>
          <p:cNvPr id="3" name="Picture 2">
            <a:extLst>
              <a:ext uri="{FF2B5EF4-FFF2-40B4-BE49-F238E27FC236}">
                <a16:creationId xmlns:a16="http://schemas.microsoft.com/office/drawing/2014/main" id="{AE341CA8-1D4B-429A-788C-8EAB5F58FD71}"/>
              </a:ext>
            </a:extLst>
          </p:cNvPr>
          <p:cNvPicPr>
            <a:picLocks noChangeAspect="1"/>
          </p:cNvPicPr>
          <p:nvPr/>
        </p:nvPicPr>
        <p:blipFill>
          <a:blip r:embed="rId4"/>
          <a:stretch>
            <a:fillRect/>
          </a:stretch>
        </p:blipFill>
        <p:spPr>
          <a:xfrm>
            <a:off x="3437129" y="2514600"/>
            <a:ext cx="5295899" cy="914400"/>
          </a:xfrm>
          <a:prstGeom prst="rect">
            <a:avLst/>
          </a:prstGeom>
        </p:spPr>
      </p:pic>
      <p:sp>
        <p:nvSpPr>
          <p:cNvPr id="4" name="TextBox 3">
            <a:extLst>
              <a:ext uri="{FF2B5EF4-FFF2-40B4-BE49-F238E27FC236}">
                <a16:creationId xmlns:a16="http://schemas.microsoft.com/office/drawing/2014/main" id="{F888E6E0-9EF7-49AB-FBDA-6DC0C9C7F761}"/>
              </a:ext>
            </a:extLst>
          </p:cNvPr>
          <p:cNvSpPr txBox="1"/>
          <p:nvPr/>
        </p:nvSpPr>
        <p:spPr>
          <a:xfrm>
            <a:off x="232913" y="4597879"/>
            <a:ext cx="3347049" cy="1200329"/>
          </a:xfrm>
          <a:prstGeom prst="rect">
            <a:avLst/>
          </a:prstGeom>
          <a:noFill/>
          <a:ln>
            <a:solidFill>
              <a:schemeClr val="tx1"/>
            </a:solidFill>
          </a:ln>
        </p:spPr>
        <p:txBody>
          <a:bodyPr wrap="square" rtlCol="0">
            <a:spAutoFit/>
          </a:bodyPr>
          <a:lstStyle/>
          <a:p>
            <a:r>
              <a:rPr lang="en-US" dirty="0"/>
              <a:t>Know the “model” (i.e., truth)</a:t>
            </a:r>
          </a:p>
          <a:p>
            <a:pPr marL="91440" indent="-182880">
              <a:buFont typeface="Arial" panose="020B0604020202020204" pitchFamily="34" charset="0"/>
              <a:buChar char="•"/>
            </a:pPr>
            <a:r>
              <a:rPr lang="en-US" dirty="0"/>
              <a:t>Coin, dice, etc.</a:t>
            </a:r>
          </a:p>
          <a:p>
            <a:r>
              <a:rPr lang="en-US" dirty="0"/>
              <a:t>Probability ≡ Frequency of events</a:t>
            </a:r>
          </a:p>
          <a:p>
            <a:pPr marL="182880" indent="-182880">
              <a:buFont typeface="Arial" panose="020B0604020202020204" pitchFamily="34" charset="0"/>
              <a:buChar char="•"/>
            </a:pPr>
            <a:r>
              <a:rPr lang="en-US" dirty="0"/>
              <a:t>When N is infinite</a:t>
            </a:r>
          </a:p>
        </p:txBody>
      </p:sp>
    </p:spTree>
    <p:extLst>
      <p:ext uri="{BB962C8B-B14F-4D97-AF65-F5344CB8AC3E}">
        <p14:creationId xmlns:p14="http://schemas.microsoft.com/office/powerpoint/2010/main" val="316292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0-#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73502" y="1600200"/>
            <a:ext cx="7596996" cy="4525963"/>
          </a:xfrm>
        </p:spPr>
        <p:txBody>
          <a:bodyPr>
            <a:normAutofit/>
          </a:bodyPr>
          <a:lstStyle/>
          <a:p>
            <a:pPr marL="0" indent="0">
              <a:buNone/>
            </a:pPr>
            <a:r>
              <a:rPr lang="en-US" sz="2800" b="1" u="sng" dirty="0"/>
              <a:t>KEY MESSAGES</a:t>
            </a:r>
          </a:p>
          <a:p>
            <a:r>
              <a:rPr lang="en-US" sz="2800" b="1" dirty="0">
                <a:solidFill>
                  <a:schemeClr val="accent1"/>
                </a:solidFill>
              </a:rPr>
              <a:t>PPV (NPV) </a:t>
            </a:r>
            <a:r>
              <a:rPr lang="en-US" sz="2800" b="1" dirty="0">
                <a:solidFill>
                  <a:srgbClr val="FF0000"/>
                </a:solidFill>
              </a:rPr>
              <a:t>is dependent on the underlying </a:t>
            </a:r>
            <a:r>
              <a:rPr lang="en-US" sz="2800" b="1" dirty="0">
                <a:solidFill>
                  <a:srgbClr val="00B050"/>
                </a:solidFill>
              </a:rPr>
              <a:t>PREVALENCE</a:t>
            </a:r>
            <a:r>
              <a:rPr lang="en-US" sz="2800" b="1" dirty="0">
                <a:solidFill>
                  <a:srgbClr val="FF0000"/>
                </a:solidFill>
              </a:rPr>
              <a:t> of the characteristic of interest (e.g., disease/marker status)</a:t>
            </a:r>
          </a:p>
          <a:p>
            <a:endParaRPr lang="en-US" sz="2800" b="1" dirty="0">
              <a:solidFill>
                <a:srgbClr val="FF0000"/>
              </a:solidFill>
            </a:endParaRPr>
          </a:p>
          <a:p>
            <a:r>
              <a:rPr lang="en-US" sz="2800" b="1" dirty="0">
                <a:solidFill>
                  <a:srgbClr val="00B050"/>
                </a:solidFill>
              </a:rPr>
              <a:t>PREVALENCE is the “prior.”</a:t>
            </a:r>
          </a:p>
          <a:p>
            <a:endParaRPr lang="en-US" sz="2800" b="1" dirty="0">
              <a:solidFill>
                <a:srgbClr val="FF0000"/>
              </a:solidFill>
            </a:endParaRPr>
          </a:p>
          <a:p>
            <a:pPr algn="ctr"/>
            <a:r>
              <a:rPr lang="en-US" sz="3600" b="1" dirty="0">
                <a:solidFill>
                  <a:schemeClr val="accent1"/>
                </a:solidFill>
              </a:rPr>
              <a:t>PPV</a:t>
            </a:r>
            <a:r>
              <a:rPr lang="en-US" sz="3600" b="1" dirty="0">
                <a:solidFill>
                  <a:srgbClr val="FF0000"/>
                </a:solidFill>
              </a:rPr>
              <a:t> </a:t>
            </a:r>
            <a:r>
              <a:rPr lang="en-US" sz="3600" b="1" dirty="0"/>
              <a:t>≡</a:t>
            </a:r>
            <a:r>
              <a:rPr lang="en-US" sz="3600" b="1" dirty="0">
                <a:solidFill>
                  <a:srgbClr val="FF0000"/>
                </a:solidFill>
              </a:rPr>
              <a:t> Bayes Formula (slides 19, 25) !!!</a:t>
            </a:r>
          </a:p>
          <a:p>
            <a:pPr marL="0" indent="0">
              <a:buNone/>
            </a:pPr>
            <a:endParaRPr lang="en-US" sz="2800" b="1" dirty="0">
              <a:solidFill>
                <a:srgbClr val="FF0000"/>
              </a:solidFill>
            </a:endParaRPr>
          </a:p>
        </p:txBody>
      </p:sp>
      <p:sp>
        <p:nvSpPr>
          <p:cNvPr id="4" name="Date Placeholder 3">
            <a:extLst>
              <a:ext uri="{FF2B5EF4-FFF2-40B4-BE49-F238E27FC236}">
                <a16:creationId xmlns:a16="http://schemas.microsoft.com/office/drawing/2014/main" id="{11F045FD-B718-4EB4-A436-5EC295C0E00B}"/>
              </a:ext>
            </a:extLst>
          </p:cNvPr>
          <p:cNvSpPr>
            <a:spLocks noGrp="1"/>
          </p:cNvSpPr>
          <p:nvPr>
            <p:ph type="dt" sz="half" idx="10"/>
          </p:nvPr>
        </p:nvSpPr>
        <p:spPr/>
        <p:txBody>
          <a:bodyPr/>
          <a:lstStyle/>
          <a:p>
            <a:r>
              <a:rPr lang="en-US">
                <a:solidFill>
                  <a:schemeClr val="bg1"/>
                </a:solidFill>
              </a:rPr>
              <a:t>26 Aug 2022</a:t>
            </a:r>
          </a:p>
        </p:txBody>
      </p:sp>
      <p:sp>
        <p:nvSpPr>
          <p:cNvPr id="5" name="Footer Placeholder 4">
            <a:extLst>
              <a:ext uri="{FF2B5EF4-FFF2-40B4-BE49-F238E27FC236}">
                <a16:creationId xmlns:a16="http://schemas.microsoft.com/office/drawing/2014/main" id="{5B64D26E-5DA2-4033-A2AF-F6B94105EC5C}"/>
              </a:ext>
            </a:extLst>
          </p:cNvPr>
          <p:cNvSpPr>
            <a:spLocks noGrp="1"/>
          </p:cNvSpPr>
          <p:nvPr>
            <p:ph type="ftr" sz="quarter" idx="11"/>
          </p:nvPr>
        </p:nvSpPr>
        <p:spPr/>
        <p:txBody>
          <a:bodyPr/>
          <a:lstStyle/>
          <a:p>
            <a:r>
              <a:rPr lang="en-US">
                <a:solidFill>
                  <a:schemeClr val="bg1"/>
                </a:solidFill>
              </a:rPr>
              <a:t>Analytix Thinking LLC 2022 (C)</a:t>
            </a:r>
          </a:p>
        </p:txBody>
      </p:sp>
      <p:sp>
        <p:nvSpPr>
          <p:cNvPr id="6" name="Slide Number Placeholder 5">
            <a:extLst>
              <a:ext uri="{FF2B5EF4-FFF2-40B4-BE49-F238E27FC236}">
                <a16:creationId xmlns:a16="http://schemas.microsoft.com/office/drawing/2014/main" id="{CD362294-4DEA-4DA4-840D-B986B29DFA2E}"/>
              </a:ext>
            </a:extLst>
          </p:cNvPr>
          <p:cNvSpPr>
            <a:spLocks noGrp="1"/>
          </p:cNvSpPr>
          <p:nvPr>
            <p:ph type="sldNum" sz="quarter" idx="12"/>
          </p:nvPr>
        </p:nvSpPr>
        <p:spPr/>
        <p:txBody>
          <a:bodyPr/>
          <a:lstStyle/>
          <a:p>
            <a:fld id="{5CCBA591-EC59-427C-BF09-70B47FC4ED92}" type="slidenum">
              <a:rPr lang="en-US" smtClean="0">
                <a:solidFill>
                  <a:schemeClr val="bg1"/>
                </a:solidFill>
              </a:rPr>
              <a:t>50</a:t>
            </a:fld>
            <a:endParaRPr lang="en-US">
              <a:solidFill>
                <a:schemeClr val="bg1"/>
              </a:solidFill>
            </a:endParaRPr>
          </a:p>
        </p:txBody>
      </p:sp>
      <p:cxnSp>
        <p:nvCxnSpPr>
          <p:cNvPr id="7" name="Straight Connector 6">
            <a:extLst>
              <a:ext uri="{FF2B5EF4-FFF2-40B4-BE49-F238E27FC236}">
                <a16:creationId xmlns:a16="http://schemas.microsoft.com/office/drawing/2014/main" id="{21AD1CC8-4CB8-4840-9F4F-A4C54F44DE03}"/>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itle 5">
            <a:extLst>
              <a:ext uri="{FF2B5EF4-FFF2-40B4-BE49-F238E27FC236}">
                <a16:creationId xmlns:a16="http://schemas.microsoft.com/office/drawing/2014/main" id="{BDFE36A8-3260-4282-9B6B-CB797ED08D7B}"/>
              </a:ext>
            </a:extLst>
          </p:cNvPr>
          <p:cNvSpPr txBox="1">
            <a:spLocks/>
          </p:cNvSpPr>
          <p:nvPr/>
        </p:nvSpPr>
        <p:spPr>
          <a:xfrm>
            <a:off x="800100" y="142720"/>
            <a:ext cx="7543800" cy="787450"/>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b="1" dirty="0"/>
              <a:t>Diagnostic Decision-Making</a:t>
            </a:r>
            <a:endParaRPr lang="en-US" dirty="0"/>
          </a:p>
        </p:txBody>
      </p:sp>
      <p:sp>
        <p:nvSpPr>
          <p:cNvPr id="2" name="Rectangle: Rounded Corners 1">
            <a:extLst>
              <a:ext uri="{FF2B5EF4-FFF2-40B4-BE49-F238E27FC236}">
                <a16:creationId xmlns:a16="http://schemas.microsoft.com/office/drawing/2014/main" id="{15F842BC-2E6F-6EA8-8448-F5A6D1C63CF7}"/>
              </a:ext>
            </a:extLst>
          </p:cNvPr>
          <p:cNvSpPr/>
          <p:nvPr/>
        </p:nvSpPr>
        <p:spPr>
          <a:xfrm>
            <a:off x="500332" y="4891177"/>
            <a:ext cx="8065698" cy="1078299"/>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53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up)">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up)">
                                      <p:cBhvr>
                                        <p:cTn id="17" dur="500"/>
                                        <p:tgtEl>
                                          <p:spTgt spid="3">
                                            <p:txEl>
                                              <p:pRg st="5" end="5"/>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04800" y="1447800"/>
            <a:ext cx="8610600" cy="4876800"/>
          </a:xfrm>
        </p:spPr>
        <p:txBody>
          <a:bodyPr>
            <a:normAutofit/>
          </a:bodyPr>
          <a:lstStyle/>
          <a:p>
            <a:r>
              <a:rPr lang="en-US" sz="2800" dirty="0"/>
              <a:t>The diagnostic test is the clinical trial </a:t>
            </a:r>
          </a:p>
          <a:p>
            <a:r>
              <a:rPr lang="en-US" sz="2800" dirty="0"/>
              <a:t>The patient characteristic is whether the treatment meets its Critical Success Factors (unknown truth)</a:t>
            </a:r>
          </a:p>
          <a:p>
            <a:r>
              <a:rPr lang="en-US" sz="2800" dirty="0"/>
              <a:t>Sensitivity and (1-Specificity) are analogous to “power” and “significance level” of the hypothesis test for the CT</a:t>
            </a:r>
          </a:p>
          <a:p>
            <a:r>
              <a:rPr lang="en-US" sz="2800" dirty="0"/>
              <a:t>The PPV (NPV) is “Bayesian posterior probability” that the treatment meets (fails) the CSF</a:t>
            </a:r>
          </a:p>
          <a:p>
            <a:pPr>
              <a:buClr>
                <a:srgbClr val="FF0000"/>
              </a:buClr>
            </a:pPr>
            <a:r>
              <a:rPr lang="en-US" sz="2800" b="1" dirty="0">
                <a:solidFill>
                  <a:srgbClr val="FF0000"/>
                </a:solidFill>
              </a:rPr>
              <a:t>THE PPV (NPV) ARE DEPENDENT ON THE PRIOR PROBABILITY OF THE TREATMENT MEETING THE CSF</a:t>
            </a:r>
          </a:p>
          <a:p>
            <a:endParaRPr lang="en-US" b="1" dirty="0"/>
          </a:p>
        </p:txBody>
      </p:sp>
      <p:sp>
        <p:nvSpPr>
          <p:cNvPr id="4" name="Date Placeholder 3">
            <a:extLst>
              <a:ext uri="{FF2B5EF4-FFF2-40B4-BE49-F238E27FC236}">
                <a16:creationId xmlns:a16="http://schemas.microsoft.com/office/drawing/2014/main" id="{E0D6146B-1AC2-441B-825B-A8E2D6D09272}"/>
              </a:ext>
            </a:extLst>
          </p:cNvPr>
          <p:cNvSpPr>
            <a:spLocks noGrp="1"/>
          </p:cNvSpPr>
          <p:nvPr>
            <p:ph type="dt" sz="half" idx="10"/>
          </p:nvPr>
        </p:nvSpPr>
        <p:spPr/>
        <p:txBody>
          <a:bodyPr/>
          <a:lstStyle/>
          <a:p>
            <a:r>
              <a:rPr lang="en-US">
                <a:solidFill>
                  <a:schemeClr val="bg1"/>
                </a:solidFill>
              </a:rPr>
              <a:t>26 Aug 2022</a:t>
            </a:r>
          </a:p>
        </p:txBody>
      </p:sp>
      <p:sp>
        <p:nvSpPr>
          <p:cNvPr id="5" name="Footer Placeholder 4">
            <a:extLst>
              <a:ext uri="{FF2B5EF4-FFF2-40B4-BE49-F238E27FC236}">
                <a16:creationId xmlns:a16="http://schemas.microsoft.com/office/drawing/2014/main" id="{D9699BAF-5908-40D1-9E98-9A7F7FF035FC}"/>
              </a:ext>
            </a:extLst>
          </p:cNvPr>
          <p:cNvSpPr>
            <a:spLocks noGrp="1"/>
          </p:cNvSpPr>
          <p:nvPr>
            <p:ph type="ftr" sz="quarter" idx="11"/>
          </p:nvPr>
        </p:nvSpPr>
        <p:spPr/>
        <p:txBody>
          <a:bodyPr/>
          <a:lstStyle/>
          <a:p>
            <a:r>
              <a:rPr lang="en-US">
                <a:solidFill>
                  <a:schemeClr val="bg1"/>
                </a:solidFill>
              </a:rPr>
              <a:t>Analytix Thinking LLC 2022 (C)</a:t>
            </a:r>
          </a:p>
        </p:txBody>
      </p:sp>
      <p:sp>
        <p:nvSpPr>
          <p:cNvPr id="6" name="Slide Number Placeholder 5">
            <a:extLst>
              <a:ext uri="{FF2B5EF4-FFF2-40B4-BE49-F238E27FC236}">
                <a16:creationId xmlns:a16="http://schemas.microsoft.com/office/drawing/2014/main" id="{047F0EEA-F8C0-49BC-ADA9-D17078933D9A}"/>
              </a:ext>
            </a:extLst>
          </p:cNvPr>
          <p:cNvSpPr>
            <a:spLocks noGrp="1"/>
          </p:cNvSpPr>
          <p:nvPr>
            <p:ph type="sldNum" sz="quarter" idx="12"/>
          </p:nvPr>
        </p:nvSpPr>
        <p:spPr/>
        <p:txBody>
          <a:bodyPr/>
          <a:lstStyle/>
          <a:p>
            <a:fld id="{5CCBA591-EC59-427C-BF09-70B47FC4ED92}" type="slidenum">
              <a:rPr lang="en-US" smtClean="0">
                <a:solidFill>
                  <a:schemeClr val="bg1"/>
                </a:solidFill>
              </a:rPr>
              <a:t>51</a:t>
            </a:fld>
            <a:endParaRPr lang="en-US">
              <a:solidFill>
                <a:schemeClr val="bg1"/>
              </a:solidFill>
            </a:endParaRPr>
          </a:p>
        </p:txBody>
      </p:sp>
      <p:cxnSp>
        <p:nvCxnSpPr>
          <p:cNvPr id="7" name="Straight Connector 6">
            <a:extLst>
              <a:ext uri="{FF2B5EF4-FFF2-40B4-BE49-F238E27FC236}">
                <a16:creationId xmlns:a16="http://schemas.microsoft.com/office/drawing/2014/main" id="{3ACCF124-67EA-4F3E-ADF4-E0F9A8A96440}"/>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5">
            <a:extLst>
              <a:ext uri="{FF2B5EF4-FFF2-40B4-BE49-F238E27FC236}">
                <a16:creationId xmlns:a16="http://schemas.microsoft.com/office/drawing/2014/main" id="{32188E4E-0B3B-48EB-B050-0401BB9A907A}"/>
              </a:ext>
            </a:extLst>
          </p:cNvPr>
          <p:cNvSpPr txBox="1">
            <a:spLocks/>
          </p:cNvSpPr>
          <p:nvPr/>
        </p:nvSpPr>
        <p:spPr>
          <a:xfrm>
            <a:off x="800100" y="142720"/>
            <a:ext cx="7543800" cy="787450"/>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b="1" dirty="0"/>
              <a:t>The Clinical Trial Analogy</a:t>
            </a:r>
            <a:endParaRPr lang="en-US" dirty="0"/>
          </a:p>
        </p:txBody>
      </p:sp>
    </p:spTree>
    <p:extLst>
      <p:ext uri="{BB962C8B-B14F-4D97-AF65-F5344CB8AC3E}">
        <p14:creationId xmlns:p14="http://schemas.microsoft.com/office/powerpoint/2010/main" val="66688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4038600" y="3352800"/>
            <a:ext cx="1778000" cy="830997"/>
          </a:xfrm>
          <a:prstGeom prst="rect">
            <a:avLst/>
          </a:prstGeom>
          <a:solidFill>
            <a:srgbClr val="00B0F0"/>
          </a:solidFill>
        </p:spPr>
        <p:txBody>
          <a:bodyPr wrap="square" rtlCol="0">
            <a:spAutoFit/>
          </a:bodyPr>
          <a:lstStyle/>
          <a:p>
            <a:pPr algn="ctr" fontAlgn="auto">
              <a:lnSpc>
                <a:spcPct val="100000"/>
              </a:lnSpc>
              <a:spcBef>
                <a:spcPts val="0"/>
              </a:spcBef>
              <a:spcAft>
                <a:spcPts val="0"/>
              </a:spcAft>
              <a:buFontTx/>
              <a:buNone/>
            </a:pPr>
            <a:r>
              <a:rPr lang="en-US" sz="1600" b="1" dirty="0">
                <a:solidFill>
                  <a:schemeClr val="bg1"/>
                </a:solidFill>
                <a:latin typeface="Calibri"/>
              </a:rPr>
              <a:t>False Positive </a:t>
            </a:r>
            <a:r>
              <a:rPr lang="en-US" sz="1600" b="1" dirty="0">
                <a:solidFill>
                  <a:srgbClr val="FFFF00"/>
                </a:solidFill>
                <a:latin typeface="Calibri"/>
              </a:rPr>
              <a:t>10%</a:t>
            </a:r>
          </a:p>
          <a:p>
            <a:pPr algn="ctr" fontAlgn="auto">
              <a:lnSpc>
                <a:spcPct val="100000"/>
              </a:lnSpc>
              <a:spcBef>
                <a:spcPts val="0"/>
              </a:spcBef>
              <a:spcAft>
                <a:spcPts val="0"/>
              </a:spcAft>
              <a:buFontTx/>
              <a:buNone/>
            </a:pPr>
            <a:r>
              <a:rPr lang="en-US" sz="1600" b="1" dirty="0">
                <a:solidFill>
                  <a:schemeClr val="bg1"/>
                </a:solidFill>
                <a:latin typeface="Calibri"/>
              </a:rPr>
              <a:t>(“Significance Level” for Ph 2)</a:t>
            </a:r>
          </a:p>
        </p:txBody>
      </p:sp>
      <p:sp>
        <p:nvSpPr>
          <p:cNvPr id="46" name="TextBox 45"/>
          <p:cNvSpPr txBox="1"/>
          <p:nvPr/>
        </p:nvSpPr>
        <p:spPr>
          <a:xfrm>
            <a:off x="4076700" y="3406914"/>
            <a:ext cx="1676400" cy="707886"/>
          </a:xfrm>
          <a:prstGeom prst="rect">
            <a:avLst/>
          </a:prstGeom>
          <a:solidFill>
            <a:schemeClr val="bg1">
              <a:lumMod val="75000"/>
              <a:alpha val="85000"/>
            </a:schemeClr>
          </a:solidFill>
        </p:spPr>
        <p:txBody>
          <a:bodyPr wrap="square" rtlCol="0">
            <a:spAutoFit/>
          </a:bodyPr>
          <a:lstStyle/>
          <a:p>
            <a:pPr algn="ctr"/>
            <a:r>
              <a:rPr lang="en-US" sz="4000" b="1" dirty="0"/>
              <a:t>160</a:t>
            </a:r>
          </a:p>
        </p:txBody>
      </p:sp>
      <p:cxnSp>
        <p:nvCxnSpPr>
          <p:cNvPr id="9" name="Straight Connector 8"/>
          <p:cNvCxnSpPr/>
          <p:nvPr/>
        </p:nvCxnSpPr>
        <p:spPr>
          <a:xfrm>
            <a:off x="1346200" y="4317609"/>
            <a:ext cx="6197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85800" y="3226190"/>
            <a:ext cx="6858000" cy="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057400" y="1962443"/>
            <a:ext cx="0" cy="44383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37000" y="2651760"/>
            <a:ext cx="0" cy="3749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867400" y="1962443"/>
            <a:ext cx="0" cy="44383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057400" y="1962443"/>
            <a:ext cx="381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057400" y="2651760"/>
            <a:ext cx="381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85800" y="5405790"/>
            <a:ext cx="6858000" cy="32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254782" y="4317609"/>
            <a:ext cx="21828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405618" y="4317609"/>
            <a:ext cx="21828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108200" y="2007989"/>
            <a:ext cx="3708400" cy="646331"/>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3600" b="1" i="1" dirty="0">
                <a:latin typeface="Calibri"/>
              </a:rPr>
              <a:t>Meets CSFs</a:t>
            </a:r>
            <a:endParaRPr lang="en-US" sz="3200" b="1" dirty="0">
              <a:latin typeface="Calibri"/>
            </a:endParaRPr>
          </a:p>
        </p:txBody>
      </p:sp>
      <p:sp>
        <p:nvSpPr>
          <p:cNvPr id="33" name="TextBox 32"/>
          <p:cNvSpPr txBox="1"/>
          <p:nvPr/>
        </p:nvSpPr>
        <p:spPr>
          <a:xfrm rot="16200000">
            <a:off x="-212231" y="4025223"/>
            <a:ext cx="2412609"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3200" b="1" dirty="0">
                <a:latin typeface="Calibri"/>
                <a:cs typeface="+mn-cs"/>
              </a:rPr>
              <a:t>CT Result</a:t>
            </a:r>
          </a:p>
        </p:txBody>
      </p:sp>
      <p:sp>
        <p:nvSpPr>
          <p:cNvPr id="34" name="TextBox 33"/>
          <p:cNvSpPr txBox="1"/>
          <p:nvPr/>
        </p:nvSpPr>
        <p:spPr>
          <a:xfrm>
            <a:off x="2006600" y="2727917"/>
            <a:ext cx="2032000" cy="46166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400" b="1" dirty="0">
                <a:latin typeface="Calibri"/>
                <a:cs typeface="+mn-cs"/>
              </a:rPr>
              <a:t>Yes</a:t>
            </a:r>
            <a:r>
              <a:rPr lang="en-US" sz="2400" b="1" dirty="0">
                <a:solidFill>
                  <a:schemeClr val="tx2"/>
                </a:solidFill>
                <a:latin typeface="Calibri"/>
                <a:cs typeface="+mn-cs"/>
              </a:rPr>
              <a:t> </a:t>
            </a:r>
            <a:r>
              <a:rPr lang="en-US" sz="2400" b="1" dirty="0">
                <a:solidFill>
                  <a:srgbClr val="00B050"/>
                </a:solidFill>
                <a:latin typeface="Calibri"/>
                <a:cs typeface="+mn-cs"/>
              </a:rPr>
              <a:t>(20%)</a:t>
            </a:r>
          </a:p>
        </p:txBody>
      </p:sp>
      <p:sp>
        <p:nvSpPr>
          <p:cNvPr id="35" name="TextBox 34"/>
          <p:cNvSpPr txBox="1"/>
          <p:nvPr/>
        </p:nvSpPr>
        <p:spPr>
          <a:xfrm>
            <a:off x="3837296" y="2727917"/>
            <a:ext cx="2133600" cy="46166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400" b="1" dirty="0">
                <a:latin typeface="Calibri"/>
                <a:cs typeface="+mn-cs"/>
              </a:rPr>
              <a:t>No</a:t>
            </a:r>
            <a:r>
              <a:rPr lang="en-US" sz="2400" b="1" dirty="0">
                <a:solidFill>
                  <a:schemeClr val="tx2"/>
                </a:solidFill>
                <a:latin typeface="Calibri"/>
                <a:cs typeface="+mn-cs"/>
              </a:rPr>
              <a:t> </a:t>
            </a:r>
            <a:r>
              <a:rPr lang="en-US" sz="2400" b="1" dirty="0">
                <a:solidFill>
                  <a:srgbClr val="00B050"/>
                </a:solidFill>
                <a:latin typeface="Calibri"/>
                <a:cs typeface="+mn-cs"/>
              </a:rPr>
              <a:t>(80%)</a:t>
            </a:r>
          </a:p>
        </p:txBody>
      </p:sp>
      <p:sp>
        <p:nvSpPr>
          <p:cNvPr id="36" name="TextBox 35"/>
          <p:cNvSpPr txBox="1"/>
          <p:nvPr/>
        </p:nvSpPr>
        <p:spPr>
          <a:xfrm rot="16200000">
            <a:off x="867244" y="4663263"/>
            <a:ext cx="1550963" cy="400110"/>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000" b="1" dirty="0">
                <a:latin typeface="Calibri"/>
                <a:cs typeface="+mn-cs"/>
              </a:rPr>
              <a:t>Negative</a:t>
            </a:r>
          </a:p>
        </p:txBody>
      </p:sp>
      <p:sp>
        <p:nvSpPr>
          <p:cNvPr id="37" name="TextBox 36"/>
          <p:cNvSpPr txBox="1"/>
          <p:nvPr/>
        </p:nvSpPr>
        <p:spPr>
          <a:xfrm rot="16200000">
            <a:off x="863658" y="3571844"/>
            <a:ext cx="1550963" cy="400110"/>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2000" b="1" dirty="0">
                <a:latin typeface="Calibri"/>
                <a:cs typeface="+mn-cs"/>
              </a:rPr>
              <a:t>Positive</a:t>
            </a:r>
          </a:p>
        </p:txBody>
      </p:sp>
      <p:sp>
        <p:nvSpPr>
          <p:cNvPr id="39" name="TextBox 38"/>
          <p:cNvSpPr txBox="1"/>
          <p:nvPr/>
        </p:nvSpPr>
        <p:spPr>
          <a:xfrm>
            <a:off x="2120900" y="3352800"/>
            <a:ext cx="1765300" cy="861774"/>
          </a:xfrm>
          <a:prstGeom prst="rect">
            <a:avLst/>
          </a:prstGeom>
          <a:solidFill>
            <a:srgbClr val="00B0F0"/>
          </a:solidFill>
        </p:spPr>
        <p:txBody>
          <a:bodyPr wrap="square" rtlCol="0">
            <a:spAutoFit/>
          </a:bodyPr>
          <a:lstStyle/>
          <a:p>
            <a:pPr algn="ctr" fontAlgn="auto">
              <a:lnSpc>
                <a:spcPct val="100000"/>
              </a:lnSpc>
              <a:spcBef>
                <a:spcPts val="0"/>
              </a:spcBef>
              <a:spcAft>
                <a:spcPts val="0"/>
              </a:spcAft>
              <a:buFontTx/>
              <a:buNone/>
            </a:pPr>
            <a:r>
              <a:rPr lang="en-US" sz="1600" b="1" dirty="0">
                <a:solidFill>
                  <a:schemeClr val="bg1"/>
                </a:solidFill>
                <a:latin typeface="Calibri"/>
              </a:rPr>
              <a:t>True Positive </a:t>
            </a:r>
            <a:r>
              <a:rPr lang="en-US" sz="1600" b="1" dirty="0">
                <a:solidFill>
                  <a:srgbClr val="FFFF00"/>
                </a:solidFill>
                <a:latin typeface="Calibri"/>
              </a:rPr>
              <a:t>80%</a:t>
            </a:r>
          </a:p>
          <a:p>
            <a:pPr algn="ctr" fontAlgn="auto">
              <a:lnSpc>
                <a:spcPct val="100000"/>
              </a:lnSpc>
              <a:spcBef>
                <a:spcPts val="0"/>
              </a:spcBef>
              <a:spcAft>
                <a:spcPts val="0"/>
              </a:spcAft>
              <a:buFontTx/>
              <a:buNone/>
            </a:pPr>
            <a:r>
              <a:rPr lang="en-US" sz="1600" b="1" dirty="0">
                <a:solidFill>
                  <a:schemeClr val="bg1"/>
                </a:solidFill>
                <a:latin typeface="Calibri"/>
              </a:rPr>
              <a:t>(“Power” for a</a:t>
            </a:r>
          </a:p>
          <a:p>
            <a:pPr algn="ctr" fontAlgn="auto">
              <a:lnSpc>
                <a:spcPct val="100000"/>
              </a:lnSpc>
              <a:spcBef>
                <a:spcPts val="0"/>
              </a:spcBef>
              <a:spcAft>
                <a:spcPts val="0"/>
              </a:spcAft>
              <a:buFontTx/>
              <a:buNone/>
            </a:pPr>
            <a:r>
              <a:rPr lang="en-US" sz="1600" b="1" dirty="0">
                <a:solidFill>
                  <a:schemeClr val="bg1"/>
                </a:solidFill>
                <a:latin typeface="Calibri"/>
              </a:rPr>
              <a:t>Ph 2 Trial)</a:t>
            </a:r>
          </a:p>
        </p:txBody>
      </p:sp>
      <p:sp>
        <p:nvSpPr>
          <p:cNvPr id="41" name="TextBox 40"/>
          <p:cNvSpPr txBox="1"/>
          <p:nvPr/>
        </p:nvSpPr>
        <p:spPr>
          <a:xfrm>
            <a:off x="4241800" y="4544016"/>
            <a:ext cx="13716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1600" b="1" dirty="0">
                <a:latin typeface="Calibri"/>
              </a:rPr>
              <a:t>True Negative</a:t>
            </a:r>
          </a:p>
          <a:p>
            <a:pPr algn="ctr" fontAlgn="auto">
              <a:lnSpc>
                <a:spcPct val="100000"/>
              </a:lnSpc>
              <a:spcBef>
                <a:spcPts val="0"/>
              </a:spcBef>
              <a:spcAft>
                <a:spcPts val="0"/>
              </a:spcAft>
              <a:buFontTx/>
              <a:buNone/>
            </a:pPr>
            <a:r>
              <a:rPr lang="en-US" sz="1600" b="1" dirty="0">
                <a:latin typeface="Calibri"/>
              </a:rPr>
              <a:t>90%</a:t>
            </a:r>
          </a:p>
        </p:txBody>
      </p:sp>
      <p:sp>
        <p:nvSpPr>
          <p:cNvPr id="42" name="TextBox 41"/>
          <p:cNvSpPr txBox="1"/>
          <p:nvPr/>
        </p:nvSpPr>
        <p:spPr>
          <a:xfrm>
            <a:off x="2260600" y="4544016"/>
            <a:ext cx="15494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1600" b="1" dirty="0">
                <a:solidFill>
                  <a:srgbClr val="FF0000"/>
                </a:solidFill>
                <a:latin typeface="Calibri"/>
              </a:rPr>
              <a:t>False Negative</a:t>
            </a:r>
          </a:p>
          <a:p>
            <a:pPr algn="ctr" fontAlgn="auto">
              <a:lnSpc>
                <a:spcPct val="100000"/>
              </a:lnSpc>
              <a:spcBef>
                <a:spcPts val="0"/>
              </a:spcBef>
              <a:spcAft>
                <a:spcPts val="0"/>
              </a:spcAft>
              <a:buFontTx/>
              <a:buNone/>
            </a:pPr>
            <a:r>
              <a:rPr lang="en-US" sz="1600" b="1" dirty="0">
                <a:solidFill>
                  <a:srgbClr val="FF0000"/>
                </a:solidFill>
                <a:latin typeface="Calibri"/>
              </a:rPr>
              <a:t>20%</a:t>
            </a:r>
          </a:p>
        </p:txBody>
      </p:sp>
      <p:sp>
        <p:nvSpPr>
          <p:cNvPr id="4" name="TextBox 3"/>
          <p:cNvSpPr txBox="1"/>
          <p:nvPr/>
        </p:nvSpPr>
        <p:spPr>
          <a:xfrm>
            <a:off x="5943600" y="5616714"/>
            <a:ext cx="1676400" cy="707886"/>
          </a:xfrm>
          <a:prstGeom prst="rect">
            <a:avLst/>
          </a:prstGeom>
          <a:noFill/>
        </p:spPr>
        <p:txBody>
          <a:bodyPr wrap="square" rtlCol="0">
            <a:spAutoFit/>
          </a:bodyPr>
          <a:lstStyle/>
          <a:p>
            <a:pPr algn="ctr"/>
            <a:r>
              <a:rPr lang="en-US" sz="4000" b="1" dirty="0"/>
              <a:t>2000</a:t>
            </a:r>
          </a:p>
        </p:txBody>
      </p:sp>
      <p:sp>
        <p:nvSpPr>
          <p:cNvPr id="38" name="TextBox 37"/>
          <p:cNvSpPr txBox="1"/>
          <p:nvPr/>
        </p:nvSpPr>
        <p:spPr>
          <a:xfrm>
            <a:off x="2133600" y="5616714"/>
            <a:ext cx="1676400" cy="707886"/>
          </a:xfrm>
          <a:prstGeom prst="rect">
            <a:avLst/>
          </a:prstGeom>
          <a:noFill/>
        </p:spPr>
        <p:txBody>
          <a:bodyPr wrap="square" rtlCol="0">
            <a:spAutoFit/>
          </a:bodyPr>
          <a:lstStyle/>
          <a:p>
            <a:pPr algn="ctr"/>
            <a:r>
              <a:rPr lang="en-US" sz="4000" b="1" dirty="0"/>
              <a:t>400</a:t>
            </a:r>
          </a:p>
        </p:txBody>
      </p:sp>
      <p:sp>
        <p:nvSpPr>
          <p:cNvPr id="43" name="TextBox 42"/>
          <p:cNvSpPr txBox="1"/>
          <p:nvPr/>
        </p:nvSpPr>
        <p:spPr>
          <a:xfrm>
            <a:off x="4038600" y="5616714"/>
            <a:ext cx="1676400" cy="707886"/>
          </a:xfrm>
          <a:prstGeom prst="rect">
            <a:avLst/>
          </a:prstGeom>
          <a:noFill/>
        </p:spPr>
        <p:txBody>
          <a:bodyPr wrap="square" rtlCol="0">
            <a:spAutoFit/>
          </a:bodyPr>
          <a:lstStyle/>
          <a:p>
            <a:pPr algn="ctr"/>
            <a:r>
              <a:rPr lang="en-US" sz="4000" b="1" dirty="0"/>
              <a:t>1600</a:t>
            </a:r>
          </a:p>
        </p:txBody>
      </p:sp>
      <p:sp>
        <p:nvSpPr>
          <p:cNvPr id="44" name="TextBox 43"/>
          <p:cNvSpPr txBox="1"/>
          <p:nvPr/>
        </p:nvSpPr>
        <p:spPr>
          <a:xfrm>
            <a:off x="2171700" y="3406914"/>
            <a:ext cx="1676400" cy="707886"/>
          </a:xfrm>
          <a:prstGeom prst="rect">
            <a:avLst/>
          </a:prstGeom>
          <a:solidFill>
            <a:schemeClr val="bg1">
              <a:lumMod val="75000"/>
              <a:alpha val="85000"/>
            </a:schemeClr>
          </a:solidFill>
        </p:spPr>
        <p:txBody>
          <a:bodyPr wrap="square" rtlCol="0">
            <a:spAutoFit/>
          </a:bodyPr>
          <a:lstStyle/>
          <a:p>
            <a:pPr algn="ctr"/>
            <a:r>
              <a:rPr lang="en-US" sz="4000" b="1" dirty="0"/>
              <a:t>320</a:t>
            </a:r>
          </a:p>
        </p:txBody>
      </p:sp>
      <p:sp>
        <p:nvSpPr>
          <p:cNvPr id="45" name="TextBox 44"/>
          <p:cNvSpPr txBox="1"/>
          <p:nvPr/>
        </p:nvSpPr>
        <p:spPr>
          <a:xfrm>
            <a:off x="2184400" y="4495800"/>
            <a:ext cx="1676400" cy="707886"/>
          </a:xfrm>
          <a:prstGeom prst="rect">
            <a:avLst/>
          </a:prstGeom>
          <a:solidFill>
            <a:schemeClr val="bg1">
              <a:lumMod val="75000"/>
              <a:alpha val="85000"/>
            </a:schemeClr>
          </a:solidFill>
        </p:spPr>
        <p:txBody>
          <a:bodyPr wrap="square" rtlCol="0">
            <a:spAutoFit/>
          </a:bodyPr>
          <a:lstStyle/>
          <a:p>
            <a:pPr algn="ctr"/>
            <a:r>
              <a:rPr lang="en-US" sz="4000" b="1" dirty="0"/>
              <a:t>80</a:t>
            </a:r>
          </a:p>
        </p:txBody>
      </p:sp>
      <p:sp>
        <p:nvSpPr>
          <p:cNvPr id="47" name="TextBox 46"/>
          <p:cNvSpPr txBox="1"/>
          <p:nvPr/>
        </p:nvSpPr>
        <p:spPr>
          <a:xfrm>
            <a:off x="4076700" y="4495800"/>
            <a:ext cx="1676400" cy="707886"/>
          </a:xfrm>
          <a:prstGeom prst="rect">
            <a:avLst/>
          </a:prstGeom>
          <a:solidFill>
            <a:schemeClr val="bg1">
              <a:lumMod val="75000"/>
              <a:alpha val="85000"/>
            </a:schemeClr>
          </a:solidFill>
        </p:spPr>
        <p:txBody>
          <a:bodyPr wrap="square" rtlCol="0">
            <a:spAutoFit/>
          </a:bodyPr>
          <a:lstStyle/>
          <a:p>
            <a:pPr algn="ctr"/>
            <a:r>
              <a:rPr lang="en-US" sz="4000" b="1" dirty="0"/>
              <a:t>1440</a:t>
            </a:r>
          </a:p>
        </p:txBody>
      </p:sp>
      <p:sp>
        <p:nvSpPr>
          <p:cNvPr id="50" name="TextBox 49"/>
          <p:cNvSpPr txBox="1"/>
          <p:nvPr/>
        </p:nvSpPr>
        <p:spPr>
          <a:xfrm>
            <a:off x="533400" y="1027611"/>
            <a:ext cx="8077200" cy="584775"/>
          </a:xfrm>
          <a:prstGeom prst="rect">
            <a:avLst/>
          </a:prstGeom>
          <a:noFill/>
          <a:ln w="28575">
            <a:solidFill>
              <a:schemeClr val="tx1"/>
            </a:solidFill>
          </a:ln>
        </p:spPr>
        <p:txBody>
          <a:bodyPr wrap="square" rtlCol="0">
            <a:spAutoFit/>
          </a:bodyPr>
          <a:lstStyle/>
          <a:p>
            <a:pPr algn="ctr"/>
            <a:r>
              <a:rPr lang="en-US" sz="3200" b="1" dirty="0"/>
              <a:t>Entering Ph 2 </a:t>
            </a:r>
            <a:r>
              <a:rPr lang="en-US" sz="3200" b="1" dirty="0">
                <a:sym typeface="Symbol"/>
              </a:rPr>
              <a:t></a:t>
            </a:r>
            <a:r>
              <a:rPr lang="en-US" sz="3200" b="1" dirty="0"/>
              <a:t> Pr(drug meets CSFs) = </a:t>
            </a:r>
            <a:r>
              <a:rPr lang="en-US" sz="3200" b="1" dirty="0">
                <a:solidFill>
                  <a:srgbClr val="00B050"/>
                </a:solidFill>
              </a:rPr>
              <a:t>20%</a:t>
            </a:r>
          </a:p>
        </p:txBody>
      </p:sp>
      <p:cxnSp>
        <p:nvCxnSpPr>
          <p:cNvPr id="48" name="Straight Connector 47"/>
          <p:cNvCxnSpPr/>
          <p:nvPr/>
        </p:nvCxnSpPr>
        <p:spPr>
          <a:xfrm>
            <a:off x="2057400" y="6400800"/>
            <a:ext cx="5486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543800" y="3226190"/>
            <a:ext cx="0" cy="31933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867400" y="3453825"/>
            <a:ext cx="16764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1600" b="1" dirty="0">
                <a:solidFill>
                  <a:srgbClr val="0070C0"/>
                </a:solidFill>
                <a:latin typeface="Calibri"/>
              </a:rPr>
              <a:t>Positive Predictive Value</a:t>
            </a:r>
          </a:p>
        </p:txBody>
      </p:sp>
      <p:sp>
        <p:nvSpPr>
          <p:cNvPr id="53" name="TextBox 52"/>
          <p:cNvSpPr txBox="1"/>
          <p:nvPr/>
        </p:nvSpPr>
        <p:spPr>
          <a:xfrm>
            <a:off x="5867400" y="4572000"/>
            <a:ext cx="1676400" cy="584775"/>
          </a:xfrm>
          <a:prstGeom prst="rect">
            <a:avLst/>
          </a:prstGeom>
          <a:noFill/>
        </p:spPr>
        <p:txBody>
          <a:bodyPr wrap="square" rtlCol="0">
            <a:spAutoFit/>
          </a:bodyPr>
          <a:lstStyle/>
          <a:p>
            <a:pPr algn="ctr" fontAlgn="auto">
              <a:lnSpc>
                <a:spcPct val="100000"/>
              </a:lnSpc>
              <a:spcBef>
                <a:spcPts val="0"/>
              </a:spcBef>
              <a:spcAft>
                <a:spcPts val="0"/>
              </a:spcAft>
              <a:buFontTx/>
              <a:buNone/>
            </a:pPr>
            <a:r>
              <a:rPr lang="en-US" sz="1600" b="1" dirty="0">
                <a:solidFill>
                  <a:srgbClr val="0070C0"/>
                </a:solidFill>
                <a:latin typeface="Calibri"/>
              </a:rPr>
              <a:t>Negative Predictive Value</a:t>
            </a:r>
          </a:p>
        </p:txBody>
      </p:sp>
      <p:sp>
        <p:nvSpPr>
          <p:cNvPr id="55" name="TextBox 54"/>
          <p:cNvSpPr txBox="1"/>
          <p:nvPr/>
        </p:nvSpPr>
        <p:spPr>
          <a:xfrm>
            <a:off x="5943600" y="3453825"/>
            <a:ext cx="1524000" cy="707886"/>
          </a:xfrm>
          <a:prstGeom prst="rect">
            <a:avLst/>
          </a:prstGeom>
          <a:solidFill>
            <a:schemeClr val="bg2">
              <a:lumMod val="50000"/>
              <a:alpha val="75000"/>
            </a:schemeClr>
          </a:solidFill>
        </p:spPr>
        <p:txBody>
          <a:bodyPr wrap="square" rtlCol="0">
            <a:spAutoFit/>
          </a:bodyPr>
          <a:lstStyle/>
          <a:p>
            <a:pPr algn="ctr"/>
            <a:r>
              <a:rPr lang="en-US" sz="4000" b="1" dirty="0"/>
              <a:t>66.7%</a:t>
            </a:r>
          </a:p>
        </p:txBody>
      </p:sp>
      <p:sp>
        <p:nvSpPr>
          <p:cNvPr id="56" name="TextBox 55"/>
          <p:cNvSpPr txBox="1"/>
          <p:nvPr/>
        </p:nvSpPr>
        <p:spPr>
          <a:xfrm>
            <a:off x="5943600" y="4473714"/>
            <a:ext cx="1524000" cy="707886"/>
          </a:xfrm>
          <a:prstGeom prst="rect">
            <a:avLst/>
          </a:prstGeom>
          <a:solidFill>
            <a:schemeClr val="bg2">
              <a:lumMod val="50000"/>
              <a:alpha val="75000"/>
            </a:schemeClr>
          </a:solidFill>
        </p:spPr>
        <p:txBody>
          <a:bodyPr wrap="square" rtlCol="0">
            <a:spAutoFit/>
          </a:bodyPr>
          <a:lstStyle/>
          <a:p>
            <a:pPr algn="ctr"/>
            <a:r>
              <a:rPr lang="en-US" sz="4000" b="1" dirty="0"/>
              <a:t>94.7%</a:t>
            </a:r>
          </a:p>
        </p:txBody>
      </p:sp>
      <p:sp>
        <p:nvSpPr>
          <p:cNvPr id="51" name="Down Arrow 50"/>
          <p:cNvSpPr/>
          <p:nvPr/>
        </p:nvSpPr>
        <p:spPr>
          <a:xfrm rot="16200000">
            <a:off x="3822700" y="2450812"/>
            <a:ext cx="457200" cy="3327976"/>
          </a:xfrm>
          <a:prstGeom prst="downArrow">
            <a:avLst/>
          </a:prstGeom>
          <a:solidFill>
            <a:srgbClr val="FFFF00">
              <a:alpha val="8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2" idx="0"/>
          </p:cNvCxnSpPr>
          <p:nvPr/>
        </p:nvCxnSpPr>
        <p:spPr>
          <a:xfrm flipH="1" flipV="1">
            <a:off x="7772400" y="1534661"/>
            <a:ext cx="381000" cy="36587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a:stCxn id="54" idx="0"/>
            <a:endCxn id="52" idx="3"/>
          </p:cNvCxnSpPr>
          <p:nvPr/>
        </p:nvCxnSpPr>
        <p:spPr>
          <a:xfrm flipH="1" flipV="1">
            <a:off x="7543800" y="3746213"/>
            <a:ext cx="800100" cy="31840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cxnSpLocks/>
            <a:stCxn id="54" idx="2"/>
            <a:endCxn id="53" idx="3"/>
          </p:cNvCxnSpPr>
          <p:nvPr/>
        </p:nvCxnSpPr>
        <p:spPr>
          <a:xfrm flipH="1">
            <a:off x="7543800" y="4464725"/>
            <a:ext cx="800100" cy="39966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281419" y="2176046"/>
            <a:ext cx="1385581" cy="369332"/>
          </a:xfrm>
          <a:prstGeom prst="rect">
            <a:avLst/>
          </a:prstGeom>
          <a:solidFill>
            <a:schemeClr val="bg2">
              <a:lumMod val="75000"/>
              <a:lumOff val="25000"/>
            </a:schemeClr>
          </a:solidFill>
          <a:ln>
            <a:solidFill>
              <a:schemeClr val="tx1"/>
            </a:solidFill>
          </a:ln>
        </p:spPr>
        <p:txBody>
          <a:bodyPr wrap="square" rtlCol="0">
            <a:spAutoFit/>
          </a:bodyPr>
          <a:lstStyle/>
          <a:p>
            <a:pPr algn="ctr"/>
            <a:r>
              <a:rPr lang="en-US" b="1" dirty="0"/>
              <a:t>Unknown </a:t>
            </a:r>
            <a:r>
              <a:rPr lang="en-US" b="1" dirty="0">
                <a:sym typeface="Symbol"/>
              </a:rPr>
              <a:t></a:t>
            </a:r>
            <a:endParaRPr lang="en-US" b="1" dirty="0"/>
          </a:p>
        </p:txBody>
      </p:sp>
      <p:sp>
        <p:nvSpPr>
          <p:cNvPr id="2" name="TextBox 1"/>
          <p:cNvSpPr txBox="1"/>
          <p:nvPr/>
        </p:nvSpPr>
        <p:spPr>
          <a:xfrm>
            <a:off x="7543800" y="1900535"/>
            <a:ext cx="1219200" cy="400110"/>
          </a:xfrm>
          <a:prstGeom prst="rect">
            <a:avLst/>
          </a:prstGeom>
          <a:solidFill>
            <a:schemeClr val="bg1"/>
          </a:solidFill>
          <a:ln>
            <a:solidFill>
              <a:schemeClr val="tx1"/>
            </a:solidFill>
          </a:ln>
        </p:spPr>
        <p:txBody>
          <a:bodyPr wrap="square" rtlCol="0">
            <a:spAutoFit/>
          </a:bodyPr>
          <a:lstStyle/>
          <a:p>
            <a:pPr algn="ctr"/>
            <a:r>
              <a:rPr lang="en-US" sz="2000" b="1" dirty="0"/>
              <a:t>“Prior”</a:t>
            </a:r>
          </a:p>
        </p:txBody>
      </p:sp>
      <p:sp>
        <p:nvSpPr>
          <p:cNvPr id="54" name="TextBox 53"/>
          <p:cNvSpPr txBox="1"/>
          <p:nvPr/>
        </p:nvSpPr>
        <p:spPr>
          <a:xfrm>
            <a:off x="7620000" y="4064615"/>
            <a:ext cx="1447800" cy="400110"/>
          </a:xfrm>
          <a:prstGeom prst="rect">
            <a:avLst/>
          </a:prstGeom>
          <a:solidFill>
            <a:schemeClr val="bg1"/>
          </a:solidFill>
          <a:ln>
            <a:solidFill>
              <a:schemeClr val="tx1"/>
            </a:solidFill>
          </a:ln>
        </p:spPr>
        <p:txBody>
          <a:bodyPr wrap="square" rtlCol="0">
            <a:spAutoFit/>
          </a:bodyPr>
          <a:lstStyle>
            <a:defPPr>
              <a:defRPr lang="en-US"/>
            </a:defPPr>
            <a:lvl1pPr algn="ctr">
              <a:defRPr sz="2000" b="1"/>
            </a:lvl1pPr>
          </a:lstStyle>
          <a:p>
            <a:r>
              <a:rPr lang="en-US" dirty="0"/>
              <a:t>“Posterior”</a:t>
            </a:r>
          </a:p>
        </p:txBody>
      </p:sp>
      <p:sp>
        <p:nvSpPr>
          <p:cNvPr id="61" name="Down Arrow 60"/>
          <p:cNvSpPr/>
          <p:nvPr/>
        </p:nvSpPr>
        <p:spPr>
          <a:xfrm rot="16200000">
            <a:off x="3835112" y="3539698"/>
            <a:ext cx="457200" cy="3327976"/>
          </a:xfrm>
          <a:prstGeom prst="downArrow">
            <a:avLst/>
          </a:prstGeom>
          <a:solidFill>
            <a:srgbClr val="FFFF00">
              <a:alpha val="80000"/>
            </a:srgb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019799" y="2438400"/>
            <a:ext cx="2495543" cy="707886"/>
          </a:xfrm>
          <a:prstGeom prst="rect">
            <a:avLst/>
          </a:prstGeom>
          <a:solidFill>
            <a:srgbClr val="00B0F0"/>
          </a:solidFill>
        </p:spPr>
        <p:txBody>
          <a:bodyPr wrap="square" rtlCol="0">
            <a:spAutoFit/>
          </a:bodyPr>
          <a:lstStyle/>
          <a:p>
            <a:r>
              <a:rPr lang="en-US" sz="2000" b="1" dirty="0"/>
              <a:t>Moderately Rigorous Ph 2 Trial Design</a:t>
            </a:r>
          </a:p>
        </p:txBody>
      </p:sp>
      <p:sp>
        <p:nvSpPr>
          <p:cNvPr id="5" name="Date Placeholder 4">
            <a:extLst>
              <a:ext uri="{FF2B5EF4-FFF2-40B4-BE49-F238E27FC236}">
                <a16:creationId xmlns:a16="http://schemas.microsoft.com/office/drawing/2014/main" id="{BA4D74ED-E011-4069-8F12-643E40914AFB}"/>
              </a:ext>
            </a:extLst>
          </p:cNvPr>
          <p:cNvSpPr>
            <a:spLocks noGrp="1"/>
          </p:cNvSpPr>
          <p:nvPr>
            <p:ph type="dt" sz="half" idx="10"/>
          </p:nvPr>
        </p:nvSpPr>
        <p:spPr/>
        <p:txBody>
          <a:bodyPr/>
          <a:lstStyle/>
          <a:p>
            <a:r>
              <a:rPr lang="en-US">
                <a:solidFill>
                  <a:schemeClr val="bg1"/>
                </a:solidFill>
              </a:rPr>
              <a:t>26 Aug 2022</a:t>
            </a:r>
          </a:p>
        </p:txBody>
      </p:sp>
      <p:sp>
        <p:nvSpPr>
          <p:cNvPr id="7" name="Footer Placeholder 6">
            <a:extLst>
              <a:ext uri="{FF2B5EF4-FFF2-40B4-BE49-F238E27FC236}">
                <a16:creationId xmlns:a16="http://schemas.microsoft.com/office/drawing/2014/main" id="{C373ADD5-E874-4B96-A9FB-04ED58E74AE2}"/>
              </a:ext>
            </a:extLst>
          </p:cNvPr>
          <p:cNvSpPr>
            <a:spLocks noGrp="1"/>
          </p:cNvSpPr>
          <p:nvPr>
            <p:ph type="ftr" sz="quarter" idx="11"/>
          </p:nvPr>
        </p:nvSpPr>
        <p:spPr/>
        <p:txBody>
          <a:bodyPr/>
          <a:lstStyle/>
          <a:p>
            <a:r>
              <a:rPr lang="en-US">
                <a:solidFill>
                  <a:schemeClr val="bg1"/>
                </a:solidFill>
              </a:rPr>
              <a:t>Analytix Thinking LLC 2022 (C)</a:t>
            </a:r>
          </a:p>
        </p:txBody>
      </p:sp>
      <p:sp>
        <p:nvSpPr>
          <p:cNvPr id="8" name="Slide Number Placeholder 7">
            <a:extLst>
              <a:ext uri="{FF2B5EF4-FFF2-40B4-BE49-F238E27FC236}">
                <a16:creationId xmlns:a16="http://schemas.microsoft.com/office/drawing/2014/main" id="{C4EB7802-DD93-4CCE-9EB2-F08E9A5F091F}"/>
              </a:ext>
            </a:extLst>
          </p:cNvPr>
          <p:cNvSpPr>
            <a:spLocks noGrp="1"/>
          </p:cNvSpPr>
          <p:nvPr>
            <p:ph type="sldNum" sz="quarter" idx="12"/>
          </p:nvPr>
        </p:nvSpPr>
        <p:spPr/>
        <p:txBody>
          <a:bodyPr/>
          <a:lstStyle/>
          <a:p>
            <a:fld id="{5CCBA591-EC59-427C-BF09-70B47FC4ED92}" type="slidenum">
              <a:rPr lang="en-US" smtClean="0">
                <a:solidFill>
                  <a:schemeClr val="bg1"/>
                </a:solidFill>
              </a:rPr>
              <a:t>52</a:t>
            </a:fld>
            <a:endParaRPr lang="en-US">
              <a:solidFill>
                <a:schemeClr val="bg1"/>
              </a:solidFill>
            </a:endParaRPr>
          </a:p>
        </p:txBody>
      </p:sp>
      <p:sp>
        <p:nvSpPr>
          <p:cNvPr id="63" name="TextBox 62">
            <a:extLst>
              <a:ext uri="{FF2B5EF4-FFF2-40B4-BE49-F238E27FC236}">
                <a16:creationId xmlns:a16="http://schemas.microsoft.com/office/drawing/2014/main" id="{6860BBC5-8B7D-4547-B172-8CD63893D7BA}"/>
              </a:ext>
            </a:extLst>
          </p:cNvPr>
          <p:cNvSpPr txBox="1"/>
          <p:nvPr/>
        </p:nvSpPr>
        <p:spPr>
          <a:xfrm>
            <a:off x="458375" y="5412038"/>
            <a:ext cx="1166505" cy="646331"/>
          </a:xfrm>
          <a:prstGeom prst="rect">
            <a:avLst/>
          </a:prstGeom>
          <a:solidFill>
            <a:schemeClr val="bg2">
              <a:lumMod val="75000"/>
              <a:lumOff val="25000"/>
            </a:schemeClr>
          </a:solidFill>
          <a:ln>
            <a:solidFill>
              <a:schemeClr val="tx1"/>
            </a:solidFill>
          </a:ln>
        </p:spPr>
        <p:txBody>
          <a:bodyPr wrap="square" rtlCol="0">
            <a:spAutoFit/>
          </a:bodyPr>
          <a:lstStyle>
            <a:defPPr>
              <a:defRPr lang="en-US"/>
            </a:defPPr>
            <a:lvl1pPr algn="ctr">
              <a:defRPr b="1"/>
            </a:lvl1pPr>
          </a:lstStyle>
          <a:p>
            <a:r>
              <a:rPr lang="en-US" dirty="0">
                <a:sym typeface="Symbol"/>
              </a:rPr>
              <a:t></a:t>
            </a:r>
            <a:endParaRPr lang="en-US" dirty="0"/>
          </a:p>
          <a:p>
            <a:r>
              <a:rPr lang="en-US" dirty="0"/>
              <a:t>Observed</a:t>
            </a:r>
          </a:p>
        </p:txBody>
      </p:sp>
      <p:cxnSp>
        <p:nvCxnSpPr>
          <p:cNvPr id="60" name="Straight Connector 59">
            <a:extLst>
              <a:ext uri="{FF2B5EF4-FFF2-40B4-BE49-F238E27FC236}">
                <a16:creationId xmlns:a16="http://schemas.microsoft.com/office/drawing/2014/main" id="{E94D51B8-7603-4EE0-9745-66D4B765CA29}"/>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Title 5">
            <a:extLst>
              <a:ext uri="{FF2B5EF4-FFF2-40B4-BE49-F238E27FC236}">
                <a16:creationId xmlns:a16="http://schemas.microsoft.com/office/drawing/2014/main" id="{FBD1BB9B-32A0-4B8F-9EE1-7420D2EDB283}"/>
              </a:ext>
            </a:extLst>
          </p:cNvPr>
          <p:cNvSpPr txBox="1">
            <a:spLocks/>
          </p:cNvSpPr>
          <p:nvPr/>
        </p:nvSpPr>
        <p:spPr>
          <a:xfrm>
            <a:off x="800100" y="142720"/>
            <a:ext cx="7543800" cy="787450"/>
          </a:xfrm>
          <a:prstGeom prst="rect">
            <a:avLst/>
          </a:prstGeom>
        </p:spPr>
        <p:txBody>
          <a:bodyPr anchor="ct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b="1" dirty="0"/>
              <a:t>The Clinical Trial Analogy</a:t>
            </a:r>
            <a:endParaRPr lang="en-US" dirty="0"/>
          </a:p>
        </p:txBody>
      </p:sp>
    </p:spTree>
    <p:extLst>
      <p:ext uri="{BB962C8B-B14F-4D97-AF65-F5344CB8AC3E}">
        <p14:creationId xmlns:p14="http://schemas.microsoft.com/office/powerpoint/2010/main" val="211543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childTnLst>
                                </p:cTn>
                              </p:par>
                            </p:childTnLst>
                          </p:cTn>
                        </p:par>
                        <p:par>
                          <p:cTn id="12" fill="hold">
                            <p:stCondLst>
                              <p:cond delay="2000"/>
                            </p:stCondLst>
                            <p:childTnLst>
                              <p:par>
                                <p:cTn id="13" presetID="10" presetClass="entr" presetSubtype="0" fill="hold" grpId="0" nodeType="afterEffect">
                                  <p:stCondLst>
                                    <p:cond delay="20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childTnLst>
                          </p:cTn>
                        </p:par>
                        <p:par>
                          <p:cTn id="16" fill="hold">
                            <p:stCondLst>
                              <p:cond delay="4500"/>
                            </p:stCondLst>
                            <p:childTnLst>
                              <p:par>
                                <p:cTn id="17" presetID="10" presetClass="entr" presetSubtype="0" fill="hold" grpId="0" nodeType="afterEffect">
                                  <p:stCondLst>
                                    <p:cond delay="100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childTnLst>
                          </p:cTn>
                        </p:par>
                        <p:par>
                          <p:cTn id="20" fill="hold">
                            <p:stCondLst>
                              <p:cond delay="6000"/>
                            </p:stCondLst>
                            <p:childTnLst>
                              <p:par>
                                <p:cTn id="21" presetID="10" presetClass="entr" presetSubtype="0" fill="hold" grpId="0" nodeType="afterEffect">
                                  <p:stCondLst>
                                    <p:cond delay="100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500"/>
                                        <p:tgtEl>
                                          <p:spTgt spid="4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5"/>
                                        </p:tgtEl>
                                        <p:attrNameLst>
                                          <p:attrName>style.visibility</p:attrName>
                                        </p:attrNameLst>
                                      </p:cBhvr>
                                      <p:to>
                                        <p:strVal val="visible"/>
                                      </p:to>
                                    </p:set>
                                    <p:animEffect transition="in" filter="fade">
                                      <p:cBhvr>
                                        <p:cTn id="56" dur="500"/>
                                        <p:tgtEl>
                                          <p:spTgt spid="5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fade">
                                      <p:cBhvr>
                                        <p:cTn id="59" dur="500"/>
                                        <p:tgtEl>
                                          <p:spTgt spid="5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500"/>
                                        <p:tgtEl>
                                          <p:spTgt spid="5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fade">
                                      <p:cBhvr>
                                        <p:cTn id="67" dur="500"/>
                                        <p:tgtEl>
                                          <p:spTgt spid="61"/>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54"/>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57"/>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6" grpId="0" animBg="1"/>
      <p:bldP spid="39" grpId="0" animBg="1"/>
      <p:bldP spid="41" grpId="0"/>
      <p:bldP spid="42" grpId="0"/>
      <p:bldP spid="4" grpId="0"/>
      <p:bldP spid="38" grpId="0"/>
      <p:bldP spid="43" grpId="0"/>
      <p:bldP spid="44" grpId="0" animBg="1"/>
      <p:bldP spid="45" grpId="0" animBg="1"/>
      <p:bldP spid="47" grpId="0" animBg="1"/>
      <p:bldP spid="55" grpId="0" animBg="1"/>
      <p:bldP spid="56" grpId="0" animBg="1"/>
      <p:bldP spid="51" grpId="0" animBg="1"/>
      <p:bldP spid="2" grpId="0" animBg="1"/>
      <p:bldP spid="54" grpId="0" animBg="1"/>
      <p:bldP spid="61" grpId="0" animBg="1"/>
      <p:bldP spid="12" grpId="0" animBg="1"/>
      <p:bldP spid="6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63901CC-5D8A-4E53-9BCC-8408DB0AACCB}"/>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6D844E0F-219F-4B51-950E-5D19EE577387}"/>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DF0F6A8D-BB64-4FC7-B7D8-F72A844B707D}"/>
              </a:ext>
            </a:extLst>
          </p:cNvPr>
          <p:cNvSpPr>
            <a:spLocks noGrp="1"/>
          </p:cNvSpPr>
          <p:nvPr>
            <p:ph type="sldNum" sz="quarter" idx="12"/>
          </p:nvPr>
        </p:nvSpPr>
        <p:spPr/>
        <p:txBody>
          <a:bodyPr/>
          <a:lstStyle/>
          <a:p>
            <a:fld id="{1D66AC45-D9FE-4248-B91F-844B82F7A042}" type="slidenum">
              <a:rPr lang="en-US" smtClean="0"/>
              <a:pPr/>
              <a:t>53</a:t>
            </a:fld>
            <a:endParaRPr lang="en-US" dirty="0"/>
          </a:p>
        </p:txBody>
      </p:sp>
      <p:sp>
        <p:nvSpPr>
          <p:cNvPr id="6" name="Title 5">
            <a:extLst>
              <a:ext uri="{FF2B5EF4-FFF2-40B4-BE49-F238E27FC236}">
                <a16:creationId xmlns:a16="http://schemas.microsoft.com/office/drawing/2014/main" id="{AB38A825-318E-4F9A-8F3A-82473F57C3E1}"/>
              </a:ext>
            </a:extLst>
          </p:cNvPr>
          <p:cNvSpPr>
            <a:spLocks noGrp="1"/>
          </p:cNvSpPr>
          <p:nvPr>
            <p:ph type="title"/>
          </p:nvPr>
        </p:nvSpPr>
        <p:spPr/>
        <p:txBody>
          <a:bodyPr/>
          <a:lstStyle/>
          <a:p>
            <a:r>
              <a:rPr lang="en-US" b="1" dirty="0"/>
              <a:t>Conclusion on Inference</a:t>
            </a:r>
            <a:endParaRPr lang="en-US" dirty="0"/>
          </a:p>
        </p:txBody>
      </p:sp>
      <p:sp>
        <p:nvSpPr>
          <p:cNvPr id="9" name="Content Placeholder 8">
            <a:extLst>
              <a:ext uri="{FF2B5EF4-FFF2-40B4-BE49-F238E27FC236}">
                <a16:creationId xmlns:a16="http://schemas.microsoft.com/office/drawing/2014/main" id="{6018A667-7C54-4C37-9426-9FBA6058966B}"/>
              </a:ext>
            </a:extLst>
          </p:cNvPr>
          <p:cNvSpPr>
            <a:spLocks noGrp="1"/>
          </p:cNvSpPr>
          <p:nvPr>
            <p:ph idx="1"/>
          </p:nvPr>
        </p:nvSpPr>
        <p:spPr>
          <a:xfrm>
            <a:off x="674585" y="1322294"/>
            <a:ext cx="7794830" cy="4862846"/>
          </a:xfrm>
        </p:spPr>
        <p:txBody>
          <a:bodyPr>
            <a:normAutofit/>
          </a:bodyPr>
          <a:lstStyle/>
          <a:p>
            <a:r>
              <a:rPr lang="en-US" sz="2800" dirty="0"/>
              <a:t>If we all understand PPV is the proper metric for evaluating the likelihood of a (unknown) condition to be present/true using a diagnostic test …</a:t>
            </a:r>
          </a:p>
          <a:p>
            <a:r>
              <a:rPr lang="en-US" sz="2800" dirty="0"/>
              <a:t>and …</a:t>
            </a:r>
          </a:p>
          <a:p>
            <a:r>
              <a:rPr lang="en-US" sz="2800" dirty="0"/>
              <a:t>A clinical trial is a direct analogy to a diagnostic test …</a:t>
            </a:r>
          </a:p>
          <a:p>
            <a:r>
              <a:rPr lang="en-US" sz="2800" dirty="0"/>
              <a:t>then …</a:t>
            </a:r>
          </a:p>
          <a:p>
            <a:r>
              <a:rPr lang="en-US" sz="2800" dirty="0"/>
              <a:t>Why do we not routinely use the Bayesian Posterior Probability to interpret a clinical trial result ?!?!?!?!</a:t>
            </a:r>
          </a:p>
          <a:p>
            <a:endParaRPr lang="en-US" sz="1000" dirty="0"/>
          </a:p>
          <a:p>
            <a:pPr algn="ctr"/>
            <a:r>
              <a:rPr lang="en-US" sz="3600" b="1" dirty="0">
                <a:solidFill>
                  <a:srgbClr val="FF0000"/>
                </a:solidFill>
              </a:rPr>
              <a:t>We Should !!!</a:t>
            </a:r>
          </a:p>
        </p:txBody>
      </p:sp>
      <p:sp>
        <p:nvSpPr>
          <p:cNvPr id="7" name="Rectangle 6">
            <a:extLst>
              <a:ext uri="{FF2B5EF4-FFF2-40B4-BE49-F238E27FC236}">
                <a16:creationId xmlns:a16="http://schemas.microsoft.com/office/drawing/2014/main" id="{2ED4AE1D-DF7B-16F5-5035-627A85530633}"/>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06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4500"/>
                                  </p:stCondLst>
                                  <p:childTnLst>
                                    <p:set>
                                      <p:cBhvr>
                                        <p:cTn id="9" dur="1" fill="hold">
                                          <p:stCondLst>
                                            <p:cond delay="0"/>
                                          </p:stCondLst>
                                        </p:cTn>
                                        <p:tgtEl>
                                          <p:spTgt spid="9">
                                            <p:txEl>
                                              <p:pRg st="1" end="1"/>
                                            </p:txEl>
                                          </p:spTgt>
                                        </p:tgtEl>
                                        <p:attrNameLst>
                                          <p:attrName>style.visibility</p:attrName>
                                        </p:attrNameLst>
                                      </p:cBhvr>
                                      <p:to>
                                        <p:strVal val="visible"/>
                                      </p:to>
                                    </p:set>
                                  </p:childTnLst>
                                </p:cTn>
                              </p:par>
                            </p:childTnLst>
                          </p:cTn>
                        </p:par>
                        <p:par>
                          <p:cTn id="10" fill="hold">
                            <p:stCondLst>
                              <p:cond delay="4500"/>
                            </p:stCondLst>
                            <p:childTnLst>
                              <p:par>
                                <p:cTn id="11" presetID="1" presetClass="entr" presetSubtype="0" fill="hold" nodeType="afterEffect">
                                  <p:stCondLst>
                                    <p:cond delay="100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par>
                          <p:cTn id="13" fill="hold">
                            <p:stCondLst>
                              <p:cond delay="5500"/>
                            </p:stCondLst>
                            <p:childTnLst>
                              <p:par>
                                <p:cTn id="14" presetID="1" presetClass="entr" presetSubtype="0" fill="hold" nodeType="afterEffect">
                                  <p:stCondLst>
                                    <p:cond delay="2500"/>
                                  </p:stCondLst>
                                  <p:childTnLst>
                                    <p:set>
                                      <p:cBhvr>
                                        <p:cTn id="15" dur="1" fill="hold">
                                          <p:stCondLst>
                                            <p:cond delay="0"/>
                                          </p:stCondLst>
                                        </p:cTn>
                                        <p:tgtEl>
                                          <p:spTgt spid="9">
                                            <p:txEl>
                                              <p:pRg st="3" end="3"/>
                                            </p:txEl>
                                          </p:spTgt>
                                        </p:tgtEl>
                                        <p:attrNameLst>
                                          <p:attrName>style.visibility</p:attrName>
                                        </p:attrNameLst>
                                      </p:cBhvr>
                                      <p:to>
                                        <p:strVal val="visible"/>
                                      </p:to>
                                    </p:set>
                                  </p:childTnLst>
                                </p:cTn>
                              </p:par>
                            </p:childTnLst>
                          </p:cTn>
                        </p:par>
                        <p:par>
                          <p:cTn id="16" fill="hold">
                            <p:stCondLst>
                              <p:cond delay="8000"/>
                            </p:stCondLst>
                            <p:childTnLst>
                              <p:par>
                                <p:cTn id="17" presetID="1" presetClass="entr" presetSubtype="0" fill="hold" nodeType="afterEffect">
                                  <p:stCondLst>
                                    <p:cond delay="100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2CE53A-EA0D-4510-BD2A-7416A6172242}"/>
              </a:ext>
            </a:extLst>
          </p:cNvPr>
          <p:cNvSpPr>
            <a:spLocks noGrp="1"/>
          </p:cNvSpPr>
          <p:nvPr>
            <p:ph idx="1"/>
          </p:nvPr>
        </p:nvSpPr>
        <p:spPr/>
        <p:txBody>
          <a:bodyPr>
            <a:normAutofit/>
          </a:bodyPr>
          <a:lstStyle/>
          <a:p>
            <a:pPr algn="ctr"/>
            <a:r>
              <a:rPr lang="en-US" sz="11500" dirty="0"/>
              <a:t>PAUSE</a:t>
            </a:r>
          </a:p>
        </p:txBody>
      </p:sp>
      <p:sp>
        <p:nvSpPr>
          <p:cNvPr id="3" name="Date Placeholder 2">
            <a:extLst>
              <a:ext uri="{FF2B5EF4-FFF2-40B4-BE49-F238E27FC236}">
                <a16:creationId xmlns:a16="http://schemas.microsoft.com/office/drawing/2014/main" id="{5DBC5683-B19C-4C27-A2C9-A3840C113484}"/>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F3D6F0AB-C320-4B95-9587-8E909424D011}"/>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A45F509B-DA7F-471B-B25E-273CC86B3B5D}"/>
              </a:ext>
            </a:extLst>
          </p:cNvPr>
          <p:cNvSpPr>
            <a:spLocks noGrp="1"/>
          </p:cNvSpPr>
          <p:nvPr>
            <p:ph type="sldNum" sz="quarter" idx="12"/>
          </p:nvPr>
        </p:nvSpPr>
        <p:spPr/>
        <p:txBody>
          <a:bodyPr/>
          <a:lstStyle/>
          <a:p>
            <a:fld id="{1D66AC45-D9FE-4248-B91F-844B82F7A042}" type="slidenum">
              <a:rPr lang="en-US" smtClean="0"/>
              <a:pPr/>
              <a:t>54</a:t>
            </a:fld>
            <a:endParaRPr lang="en-US" dirty="0"/>
          </a:p>
        </p:txBody>
      </p:sp>
      <p:sp>
        <p:nvSpPr>
          <p:cNvPr id="6" name="Rectangle 5">
            <a:extLst>
              <a:ext uri="{FF2B5EF4-FFF2-40B4-BE49-F238E27FC236}">
                <a16:creationId xmlns:a16="http://schemas.microsoft.com/office/drawing/2014/main" id="{768E60A0-EAD6-87A3-DC3D-77EAB7475876}"/>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89360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2C822A-B8EC-44F7-AC0D-5245B911F19C}"/>
              </a:ext>
            </a:extLst>
          </p:cNvPr>
          <p:cNvSpPr>
            <a:spLocks noGrp="1"/>
          </p:cNvSpPr>
          <p:nvPr>
            <p:ph idx="1"/>
          </p:nvPr>
        </p:nvSpPr>
        <p:spPr>
          <a:xfrm>
            <a:off x="822959" y="1805396"/>
            <a:ext cx="7543801" cy="2273542"/>
          </a:xfrm>
        </p:spPr>
        <p:txBody>
          <a:bodyPr>
            <a:normAutofit/>
          </a:bodyPr>
          <a:lstStyle/>
          <a:p>
            <a:pPr algn="ctr"/>
            <a:r>
              <a:rPr lang="en-US" sz="6600" dirty="0"/>
              <a:t>How do we get </a:t>
            </a:r>
          </a:p>
          <a:p>
            <a:pPr algn="ctr"/>
            <a:r>
              <a:rPr lang="en-US" sz="6600" dirty="0"/>
              <a:t>out of this mess?</a:t>
            </a:r>
          </a:p>
        </p:txBody>
      </p:sp>
      <p:sp>
        <p:nvSpPr>
          <p:cNvPr id="3" name="Date Placeholder 2">
            <a:extLst>
              <a:ext uri="{FF2B5EF4-FFF2-40B4-BE49-F238E27FC236}">
                <a16:creationId xmlns:a16="http://schemas.microsoft.com/office/drawing/2014/main" id="{F63901CC-5D8A-4E53-9BCC-8408DB0AACCB}"/>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6D844E0F-219F-4B51-950E-5D19EE577387}"/>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DF0F6A8D-BB64-4FC7-B7D8-F72A844B707D}"/>
              </a:ext>
            </a:extLst>
          </p:cNvPr>
          <p:cNvSpPr>
            <a:spLocks noGrp="1"/>
          </p:cNvSpPr>
          <p:nvPr>
            <p:ph type="sldNum" sz="quarter" idx="12"/>
          </p:nvPr>
        </p:nvSpPr>
        <p:spPr/>
        <p:txBody>
          <a:bodyPr/>
          <a:lstStyle/>
          <a:p>
            <a:fld id="{1D66AC45-D9FE-4248-B91F-844B82F7A042}" type="slidenum">
              <a:rPr lang="en-US" smtClean="0"/>
              <a:pPr/>
              <a:t>55</a:t>
            </a:fld>
            <a:endParaRPr lang="en-US" dirty="0"/>
          </a:p>
        </p:txBody>
      </p:sp>
      <p:sp>
        <p:nvSpPr>
          <p:cNvPr id="6" name="Title 5">
            <a:extLst>
              <a:ext uri="{FF2B5EF4-FFF2-40B4-BE49-F238E27FC236}">
                <a16:creationId xmlns:a16="http://schemas.microsoft.com/office/drawing/2014/main" id="{AB38A825-318E-4F9A-8F3A-82473F57C3E1}"/>
              </a:ext>
            </a:extLst>
          </p:cNvPr>
          <p:cNvSpPr>
            <a:spLocks noGrp="1"/>
          </p:cNvSpPr>
          <p:nvPr>
            <p:ph type="title"/>
          </p:nvPr>
        </p:nvSpPr>
        <p:spPr/>
        <p:txBody>
          <a:bodyPr/>
          <a:lstStyle/>
          <a:p>
            <a:r>
              <a:rPr lang="en-US" b="1" dirty="0"/>
              <a:t>Part 4</a:t>
            </a:r>
            <a:endParaRPr lang="en-US" dirty="0"/>
          </a:p>
        </p:txBody>
      </p:sp>
      <p:sp>
        <p:nvSpPr>
          <p:cNvPr id="7" name="Rectangle 6">
            <a:extLst>
              <a:ext uri="{FF2B5EF4-FFF2-40B4-BE49-F238E27FC236}">
                <a16:creationId xmlns:a16="http://schemas.microsoft.com/office/drawing/2014/main" id="{E2FF5361-506E-BB42-EA62-6CEFEC4D3C85}"/>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23864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E88084-3BA3-4068-819D-81D387283974}"/>
              </a:ext>
            </a:extLst>
          </p:cNvPr>
          <p:cNvSpPr>
            <a:spLocks noGrp="1"/>
          </p:cNvSpPr>
          <p:nvPr>
            <p:ph idx="1"/>
          </p:nvPr>
        </p:nvSpPr>
        <p:spPr>
          <a:xfrm>
            <a:off x="822959" y="1424398"/>
            <a:ext cx="7769712" cy="4263707"/>
          </a:xfrm>
        </p:spPr>
        <p:txBody>
          <a:bodyPr>
            <a:normAutofit/>
          </a:bodyPr>
          <a:lstStyle/>
          <a:p>
            <a:r>
              <a:rPr lang="en-US" sz="3200" b="1" u="sng" dirty="0"/>
              <a:t>Three Inferential Questions</a:t>
            </a:r>
            <a:r>
              <a:rPr lang="en-US" sz="3200" u="sng" dirty="0"/>
              <a:t>*</a:t>
            </a:r>
          </a:p>
          <a:p>
            <a:r>
              <a:rPr lang="en-US" sz="3200" dirty="0">
                <a:solidFill>
                  <a:schemeClr val="accent1"/>
                </a:solidFill>
              </a:rPr>
              <a:t>What does the data say?</a:t>
            </a:r>
          </a:p>
          <a:p>
            <a:pPr lvl="1"/>
            <a:r>
              <a:rPr lang="en-US" sz="2800" dirty="0"/>
              <a:t>A p-value is a partial/poor answer.</a:t>
            </a:r>
          </a:p>
          <a:p>
            <a:r>
              <a:rPr lang="en-US" sz="3200" dirty="0">
                <a:solidFill>
                  <a:schemeClr val="accent1"/>
                </a:solidFill>
              </a:rPr>
              <a:t>What do I believe?</a:t>
            </a:r>
          </a:p>
          <a:p>
            <a:pPr lvl="1"/>
            <a:r>
              <a:rPr lang="en-US" sz="2800" dirty="0"/>
              <a:t>This requires incorporation of prior information.</a:t>
            </a:r>
          </a:p>
          <a:p>
            <a:r>
              <a:rPr lang="en-US" sz="3200" dirty="0">
                <a:solidFill>
                  <a:schemeClr val="accent1"/>
                </a:solidFill>
              </a:rPr>
              <a:t>What do I decide?</a:t>
            </a:r>
          </a:p>
          <a:p>
            <a:pPr lvl="1"/>
            <a:r>
              <a:rPr lang="en-US" sz="2800" dirty="0"/>
              <a:t>This requires a utility function.</a:t>
            </a:r>
          </a:p>
        </p:txBody>
      </p:sp>
      <p:sp>
        <p:nvSpPr>
          <p:cNvPr id="3" name="Date Placeholder 2">
            <a:extLst>
              <a:ext uri="{FF2B5EF4-FFF2-40B4-BE49-F238E27FC236}">
                <a16:creationId xmlns:a16="http://schemas.microsoft.com/office/drawing/2014/main" id="{C320CAA9-4770-4CA7-BCA7-33C6F5074BA3}"/>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6192497A-C6EC-4922-BBEE-4134EFFEF176}"/>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07F2547B-7FC3-47CA-B081-8C1CFF32A5F0}"/>
              </a:ext>
            </a:extLst>
          </p:cNvPr>
          <p:cNvSpPr>
            <a:spLocks noGrp="1"/>
          </p:cNvSpPr>
          <p:nvPr>
            <p:ph type="sldNum" sz="quarter" idx="12"/>
          </p:nvPr>
        </p:nvSpPr>
        <p:spPr/>
        <p:txBody>
          <a:bodyPr/>
          <a:lstStyle/>
          <a:p>
            <a:fld id="{1D66AC45-D9FE-4248-B91F-844B82F7A042}" type="slidenum">
              <a:rPr lang="en-US" smtClean="0"/>
              <a:pPr/>
              <a:t>56</a:t>
            </a:fld>
            <a:endParaRPr lang="en-US" dirty="0"/>
          </a:p>
        </p:txBody>
      </p:sp>
      <p:sp>
        <p:nvSpPr>
          <p:cNvPr id="6" name="Title 5">
            <a:extLst>
              <a:ext uri="{FF2B5EF4-FFF2-40B4-BE49-F238E27FC236}">
                <a16:creationId xmlns:a16="http://schemas.microsoft.com/office/drawing/2014/main" id="{61B2A321-35CB-4187-BB6E-56249B818DC4}"/>
              </a:ext>
            </a:extLst>
          </p:cNvPr>
          <p:cNvSpPr>
            <a:spLocks noGrp="1"/>
          </p:cNvSpPr>
          <p:nvPr>
            <p:ph type="title"/>
          </p:nvPr>
        </p:nvSpPr>
        <p:spPr/>
        <p:txBody>
          <a:bodyPr/>
          <a:lstStyle/>
          <a:p>
            <a:r>
              <a:rPr lang="en-US" b="1" dirty="0"/>
              <a:t>A Path Forward</a:t>
            </a:r>
          </a:p>
        </p:txBody>
      </p:sp>
      <p:sp>
        <p:nvSpPr>
          <p:cNvPr id="7" name="TextBox 6">
            <a:extLst>
              <a:ext uri="{FF2B5EF4-FFF2-40B4-BE49-F238E27FC236}">
                <a16:creationId xmlns:a16="http://schemas.microsoft.com/office/drawing/2014/main" id="{86D0F11F-A9CE-446A-BC37-F15EB2411580}"/>
              </a:ext>
            </a:extLst>
          </p:cNvPr>
          <p:cNvSpPr txBox="1"/>
          <p:nvPr/>
        </p:nvSpPr>
        <p:spPr>
          <a:xfrm>
            <a:off x="506506" y="5853953"/>
            <a:ext cx="7243482" cy="461665"/>
          </a:xfrm>
          <a:prstGeom prst="rect">
            <a:avLst/>
          </a:prstGeom>
          <a:noFill/>
        </p:spPr>
        <p:txBody>
          <a:bodyPr wrap="square" rtlCol="0">
            <a:spAutoFit/>
          </a:bodyPr>
          <a:lstStyle/>
          <a:p>
            <a:r>
              <a:rPr lang="en-US" sz="1200" b="1" dirty="0"/>
              <a:t>*Royall, R. M. (1997), Statistical Evidence: A Likelihood Paradigm, volume 71 of Monographs on Statistics and Applied Probability. London: Chapman &amp; Hall.</a:t>
            </a:r>
          </a:p>
        </p:txBody>
      </p:sp>
      <p:sp>
        <p:nvSpPr>
          <p:cNvPr id="8" name="Rectangle 7">
            <a:extLst>
              <a:ext uri="{FF2B5EF4-FFF2-40B4-BE49-F238E27FC236}">
                <a16:creationId xmlns:a16="http://schemas.microsoft.com/office/drawing/2014/main" id="{02BC42D2-9621-1FD6-BC64-959D0C6DFDA7}"/>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934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20747C9-78B4-3DCF-A0D8-614624C4741E}"/>
              </a:ext>
            </a:extLst>
          </p:cNvPr>
          <p:cNvSpPr/>
          <p:nvPr/>
        </p:nvSpPr>
        <p:spPr>
          <a:xfrm>
            <a:off x="7927761" y="5372402"/>
            <a:ext cx="1207363" cy="9541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hidden="1">
            <a:extLst>
              <a:ext uri="{FF2B5EF4-FFF2-40B4-BE49-F238E27FC236}">
                <a16:creationId xmlns:a16="http://schemas.microsoft.com/office/drawing/2014/main" id="{F11649BA-9C0C-9A8C-F0F4-84D086F763EE}"/>
              </a:ext>
            </a:extLst>
          </p:cNvPr>
          <p:cNvSpPr/>
          <p:nvPr/>
        </p:nvSpPr>
        <p:spPr>
          <a:xfrm>
            <a:off x="134224" y="2524680"/>
            <a:ext cx="8841996" cy="3171039"/>
          </a:xfrm>
          <a:prstGeom prst="roundRect">
            <a:avLst/>
          </a:prstGeom>
          <a:solidFill>
            <a:srgbClr val="00B0F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ontent Placeholder 1">
            <a:extLst>
              <a:ext uri="{FF2B5EF4-FFF2-40B4-BE49-F238E27FC236}">
                <a16:creationId xmlns:a16="http://schemas.microsoft.com/office/drawing/2014/main" id="{BAA9E6D1-702A-03AE-E976-D6D09D71AF3B}"/>
              </a:ext>
            </a:extLst>
          </p:cNvPr>
          <p:cNvSpPr>
            <a:spLocks noGrp="1"/>
          </p:cNvSpPr>
          <p:nvPr>
            <p:ph idx="1"/>
          </p:nvPr>
        </p:nvSpPr>
        <p:spPr>
          <a:xfrm>
            <a:off x="822959" y="1322294"/>
            <a:ext cx="7543801" cy="1030289"/>
          </a:xfrm>
        </p:spPr>
        <p:txBody>
          <a:bodyPr/>
          <a:lstStyle/>
          <a:p>
            <a:r>
              <a:rPr lang="en-US" b="1" u="sng" dirty="0"/>
              <a:t>Question 1 – What do the data say?</a:t>
            </a:r>
          </a:p>
          <a:p>
            <a:r>
              <a:rPr lang="en-US" dirty="0"/>
              <a:t>A p-value is only part of the story.</a:t>
            </a:r>
          </a:p>
          <a:p>
            <a:endParaRPr lang="en-US" dirty="0"/>
          </a:p>
        </p:txBody>
      </p:sp>
      <p:sp>
        <p:nvSpPr>
          <p:cNvPr id="3" name="Date Placeholder 2">
            <a:extLst>
              <a:ext uri="{FF2B5EF4-FFF2-40B4-BE49-F238E27FC236}">
                <a16:creationId xmlns:a16="http://schemas.microsoft.com/office/drawing/2014/main" id="{7485B779-4390-F79E-FAA4-F65798017E0E}"/>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D13EE075-1BD9-AC5E-8E79-08E10961497F}"/>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831D3B65-B7DD-D358-406F-01E71A740203}"/>
              </a:ext>
            </a:extLst>
          </p:cNvPr>
          <p:cNvSpPr>
            <a:spLocks noGrp="1"/>
          </p:cNvSpPr>
          <p:nvPr>
            <p:ph type="sldNum" sz="quarter" idx="12"/>
          </p:nvPr>
        </p:nvSpPr>
        <p:spPr/>
        <p:txBody>
          <a:bodyPr/>
          <a:lstStyle/>
          <a:p>
            <a:fld id="{1D66AC45-D9FE-4248-B91F-844B82F7A042}" type="slidenum">
              <a:rPr lang="en-US" smtClean="0"/>
              <a:pPr/>
              <a:t>57</a:t>
            </a:fld>
            <a:endParaRPr lang="en-US" dirty="0"/>
          </a:p>
        </p:txBody>
      </p:sp>
      <p:sp>
        <p:nvSpPr>
          <p:cNvPr id="6" name="Title 5">
            <a:extLst>
              <a:ext uri="{FF2B5EF4-FFF2-40B4-BE49-F238E27FC236}">
                <a16:creationId xmlns:a16="http://schemas.microsoft.com/office/drawing/2014/main" id="{732B52DB-D7C8-DF62-193A-4175B8AC538D}"/>
              </a:ext>
            </a:extLst>
          </p:cNvPr>
          <p:cNvSpPr>
            <a:spLocks noGrp="1"/>
          </p:cNvSpPr>
          <p:nvPr>
            <p:ph type="title"/>
          </p:nvPr>
        </p:nvSpPr>
        <p:spPr/>
        <p:txBody>
          <a:bodyPr/>
          <a:lstStyle/>
          <a:p>
            <a:r>
              <a:rPr lang="en-US" b="1" dirty="0"/>
              <a:t>A Path Forward</a:t>
            </a:r>
          </a:p>
        </p:txBody>
      </p:sp>
      <p:sp>
        <p:nvSpPr>
          <p:cNvPr id="7" name="TextBox 6">
            <a:extLst>
              <a:ext uri="{FF2B5EF4-FFF2-40B4-BE49-F238E27FC236}">
                <a16:creationId xmlns:a16="http://schemas.microsoft.com/office/drawing/2014/main" id="{EE1E4E2D-3339-65AC-6358-E76D278B8EC4}"/>
              </a:ext>
            </a:extLst>
          </p:cNvPr>
          <p:cNvSpPr txBox="1"/>
          <p:nvPr/>
        </p:nvSpPr>
        <p:spPr>
          <a:xfrm>
            <a:off x="569350" y="3335959"/>
            <a:ext cx="2260121" cy="954107"/>
          </a:xfrm>
          <a:prstGeom prst="rect">
            <a:avLst/>
          </a:prstGeom>
          <a:noFill/>
          <a:ln>
            <a:solidFill>
              <a:schemeClr val="tx1"/>
            </a:solidFill>
          </a:ln>
        </p:spPr>
        <p:txBody>
          <a:bodyPr wrap="square" rtlCol="0">
            <a:spAutoFit/>
          </a:bodyPr>
          <a:lstStyle/>
          <a:p>
            <a:pPr algn="ctr"/>
            <a:r>
              <a:rPr lang="en-US" sz="2800" b="1" dirty="0"/>
              <a:t>PRIOR KNOWLEDGE</a:t>
            </a:r>
          </a:p>
        </p:txBody>
      </p:sp>
      <p:sp>
        <p:nvSpPr>
          <p:cNvPr id="8" name="TextBox 7">
            <a:extLst>
              <a:ext uri="{FF2B5EF4-FFF2-40B4-BE49-F238E27FC236}">
                <a16:creationId xmlns:a16="http://schemas.microsoft.com/office/drawing/2014/main" id="{E2E04580-F7A1-F804-F567-2211E6B224D8}"/>
              </a:ext>
            </a:extLst>
          </p:cNvPr>
          <p:cNvSpPr txBox="1"/>
          <p:nvPr/>
        </p:nvSpPr>
        <p:spPr>
          <a:xfrm>
            <a:off x="3421818" y="3335959"/>
            <a:ext cx="2260121" cy="954107"/>
          </a:xfrm>
          <a:prstGeom prst="rect">
            <a:avLst/>
          </a:prstGeom>
          <a:noFill/>
          <a:ln>
            <a:solidFill>
              <a:schemeClr val="tx1"/>
            </a:solidFill>
          </a:ln>
        </p:spPr>
        <p:txBody>
          <a:bodyPr wrap="square" rtlCol="0">
            <a:spAutoFit/>
          </a:bodyPr>
          <a:lstStyle/>
          <a:p>
            <a:pPr algn="ctr"/>
            <a:r>
              <a:rPr lang="en-US" sz="2800" b="1" dirty="0"/>
              <a:t>NEW</a:t>
            </a:r>
          </a:p>
          <a:p>
            <a:pPr algn="ctr"/>
            <a:r>
              <a:rPr lang="en-US" sz="2800" b="1" dirty="0"/>
              <a:t>EXPERIMENT</a:t>
            </a:r>
          </a:p>
        </p:txBody>
      </p:sp>
      <p:sp>
        <p:nvSpPr>
          <p:cNvPr id="9" name="TextBox 8">
            <a:extLst>
              <a:ext uri="{FF2B5EF4-FFF2-40B4-BE49-F238E27FC236}">
                <a16:creationId xmlns:a16="http://schemas.microsoft.com/office/drawing/2014/main" id="{50A0051D-612A-5EB4-440D-58372842C3C3}"/>
              </a:ext>
            </a:extLst>
          </p:cNvPr>
          <p:cNvSpPr txBox="1"/>
          <p:nvPr/>
        </p:nvSpPr>
        <p:spPr>
          <a:xfrm>
            <a:off x="6274286" y="3335959"/>
            <a:ext cx="2260121" cy="954107"/>
          </a:xfrm>
          <a:prstGeom prst="rect">
            <a:avLst/>
          </a:prstGeom>
          <a:noFill/>
          <a:ln>
            <a:solidFill>
              <a:schemeClr val="tx1"/>
            </a:solidFill>
          </a:ln>
        </p:spPr>
        <p:txBody>
          <a:bodyPr wrap="square" rtlCol="0">
            <a:spAutoFit/>
          </a:bodyPr>
          <a:lstStyle/>
          <a:p>
            <a:pPr algn="ctr"/>
            <a:r>
              <a:rPr lang="en-US" sz="2800" b="1" dirty="0"/>
              <a:t>UPDATED BELIEF</a:t>
            </a:r>
          </a:p>
        </p:txBody>
      </p:sp>
      <p:sp>
        <p:nvSpPr>
          <p:cNvPr id="10" name="Plus Sign 9">
            <a:extLst>
              <a:ext uri="{FF2B5EF4-FFF2-40B4-BE49-F238E27FC236}">
                <a16:creationId xmlns:a16="http://schemas.microsoft.com/office/drawing/2014/main" id="{FFEA807D-CE15-A780-4575-CDBA27CFCCA1}"/>
              </a:ext>
            </a:extLst>
          </p:cNvPr>
          <p:cNvSpPr/>
          <p:nvPr/>
        </p:nvSpPr>
        <p:spPr>
          <a:xfrm>
            <a:off x="2958867" y="3593039"/>
            <a:ext cx="388189" cy="439947"/>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D161A57-ECF8-B151-4200-FC029AF1AEDE}"/>
              </a:ext>
            </a:extLst>
          </p:cNvPr>
          <p:cNvSpPr txBox="1"/>
          <p:nvPr/>
        </p:nvSpPr>
        <p:spPr>
          <a:xfrm>
            <a:off x="569350" y="4681681"/>
            <a:ext cx="2260121" cy="646331"/>
          </a:xfrm>
          <a:prstGeom prst="rect">
            <a:avLst/>
          </a:prstGeom>
          <a:noFill/>
          <a:ln>
            <a:solidFill>
              <a:schemeClr val="tx1"/>
            </a:solidFill>
          </a:ln>
        </p:spPr>
        <p:txBody>
          <a:bodyPr wrap="square" rtlCol="0">
            <a:spAutoFit/>
          </a:bodyPr>
          <a:lstStyle/>
          <a:p>
            <a:pPr algn="ctr"/>
            <a:r>
              <a:rPr lang="en-US" dirty="0"/>
              <a:t>Prior Probability</a:t>
            </a:r>
          </a:p>
          <a:p>
            <a:pPr algn="ctr"/>
            <a:r>
              <a:rPr lang="en-US" dirty="0"/>
              <a:t>H</a:t>
            </a:r>
            <a:r>
              <a:rPr lang="en-US" baseline="-25000" dirty="0"/>
              <a:t>0</a:t>
            </a:r>
            <a:r>
              <a:rPr lang="en-US" dirty="0"/>
              <a:t> is False</a:t>
            </a:r>
          </a:p>
        </p:txBody>
      </p:sp>
      <p:sp>
        <p:nvSpPr>
          <p:cNvPr id="12" name="TextBox 11">
            <a:extLst>
              <a:ext uri="{FF2B5EF4-FFF2-40B4-BE49-F238E27FC236}">
                <a16:creationId xmlns:a16="http://schemas.microsoft.com/office/drawing/2014/main" id="{698CF8B8-CA8D-325E-7199-8565DBC1C691}"/>
              </a:ext>
            </a:extLst>
          </p:cNvPr>
          <p:cNvSpPr txBox="1"/>
          <p:nvPr/>
        </p:nvSpPr>
        <p:spPr>
          <a:xfrm>
            <a:off x="3421817" y="4681681"/>
            <a:ext cx="2260121" cy="646331"/>
          </a:xfrm>
          <a:prstGeom prst="rect">
            <a:avLst/>
          </a:prstGeom>
          <a:noFill/>
          <a:ln>
            <a:solidFill>
              <a:schemeClr val="tx1"/>
            </a:solidFill>
          </a:ln>
        </p:spPr>
        <p:txBody>
          <a:bodyPr wrap="square" rtlCol="0">
            <a:spAutoFit/>
          </a:bodyPr>
          <a:lstStyle/>
          <a:p>
            <a:pPr algn="ctr"/>
            <a:r>
              <a:rPr lang="en-US" dirty="0"/>
              <a:t>New Evidence</a:t>
            </a:r>
          </a:p>
          <a:p>
            <a:pPr algn="ctr"/>
            <a:r>
              <a:rPr lang="en-US" dirty="0"/>
              <a:t>(e.g., p-value)</a:t>
            </a:r>
          </a:p>
        </p:txBody>
      </p:sp>
      <p:sp>
        <p:nvSpPr>
          <p:cNvPr id="13" name="TextBox 12">
            <a:extLst>
              <a:ext uri="{FF2B5EF4-FFF2-40B4-BE49-F238E27FC236}">
                <a16:creationId xmlns:a16="http://schemas.microsoft.com/office/drawing/2014/main" id="{F00BB28D-8EA1-1DCA-7215-B00F9CC0771B}"/>
              </a:ext>
            </a:extLst>
          </p:cNvPr>
          <p:cNvSpPr txBox="1"/>
          <p:nvPr/>
        </p:nvSpPr>
        <p:spPr>
          <a:xfrm>
            <a:off x="6274284" y="4681681"/>
            <a:ext cx="2260121" cy="646331"/>
          </a:xfrm>
          <a:prstGeom prst="rect">
            <a:avLst/>
          </a:prstGeom>
          <a:noFill/>
          <a:ln>
            <a:solidFill>
              <a:schemeClr val="tx1"/>
            </a:solidFill>
          </a:ln>
        </p:spPr>
        <p:txBody>
          <a:bodyPr wrap="square" rtlCol="0">
            <a:spAutoFit/>
          </a:bodyPr>
          <a:lstStyle/>
          <a:p>
            <a:pPr algn="ctr"/>
            <a:r>
              <a:rPr lang="en-US" dirty="0"/>
              <a:t>Posterior Probability</a:t>
            </a:r>
          </a:p>
          <a:p>
            <a:pPr algn="ctr"/>
            <a:r>
              <a:rPr lang="en-US" dirty="0"/>
              <a:t>H</a:t>
            </a:r>
            <a:r>
              <a:rPr lang="en-US" baseline="-25000" dirty="0"/>
              <a:t>0</a:t>
            </a:r>
            <a:r>
              <a:rPr lang="en-US" dirty="0"/>
              <a:t> is False</a:t>
            </a:r>
          </a:p>
        </p:txBody>
      </p:sp>
      <p:sp>
        <p:nvSpPr>
          <p:cNvPr id="14" name="TextBox 13">
            <a:extLst>
              <a:ext uri="{FF2B5EF4-FFF2-40B4-BE49-F238E27FC236}">
                <a16:creationId xmlns:a16="http://schemas.microsoft.com/office/drawing/2014/main" id="{C252483B-611F-B15E-EC5F-896EE347B46A}"/>
              </a:ext>
            </a:extLst>
          </p:cNvPr>
          <p:cNvSpPr txBox="1"/>
          <p:nvPr/>
        </p:nvSpPr>
        <p:spPr>
          <a:xfrm>
            <a:off x="3421817" y="2921893"/>
            <a:ext cx="2260121" cy="369332"/>
          </a:xfrm>
          <a:prstGeom prst="rect">
            <a:avLst/>
          </a:prstGeom>
          <a:solidFill>
            <a:srgbClr val="CC66FF"/>
          </a:solidFill>
        </p:spPr>
        <p:txBody>
          <a:bodyPr wrap="square" rtlCol="0">
            <a:spAutoFit/>
          </a:bodyPr>
          <a:lstStyle/>
          <a:p>
            <a:pPr algn="ctr"/>
            <a:r>
              <a:rPr lang="en-US" b="1" dirty="0">
                <a:solidFill>
                  <a:schemeClr val="bg1"/>
                </a:solidFill>
              </a:rPr>
              <a:t>Frequentist</a:t>
            </a:r>
          </a:p>
        </p:txBody>
      </p:sp>
      <p:sp>
        <p:nvSpPr>
          <p:cNvPr id="15" name="Arrow: Right 14">
            <a:extLst>
              <a:ext uri="{FF2B5EF4-FFF2-40B4-BE49-F238E27FC236}">
                <a16:creationId xmlns:a16="http://schemas.microsoft.com/office/drawing/2014/main" id="{A979423B-D886-8903-A45F-B24E7190E7EA}"/>
              </a:ext>
            </a:extLst>
          </p:cNvPr>
          <p:cNvSpPr/>
          <p:nvPr/>
        </p:nvSpPr>
        <p:spPr>
          <a:xfrm>
            <a:off x="5746459" y="3648805"/>
            <a:ext cx="469102" cy="33384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8E727BB-B42D-0180-D307-3B52E445F08B}"/>
              </a:ext>
            </a:extLst>
          </p:cNvPr>
          <p:cNvSpPr txBox="1"/>
          <p:nvPr/>
        </p:nvSpPr>
        <p:spPr>
          <a:xfrm>
            <a:off x="6578357" y="1509201"/>
            <a:ext cx="1686758" cy="1200329"/>
          </a:xfrm>
          <a:prstGeom prst="rect">
            <a:avLst/>
          </a:prstGeom>
          <a:noFill/>
          <a:ln>
            <a:solidFill>
              <a:schemeClr val="tx1"/>
            </a:solidFill>
          </a:ln>
        </p:spPr>
        <p:txBody>
          <a:bodyPr wrap="square" rtlCol="0">
            <a:spAutoFit/>
          </a:bodyPr>
          <a:lstStyle/>
          <a:p>
            <a:pPr algn="ctr"/>
            <a:r>
              <a:rPr lang="en-US" sz="2400" dirty="0"/>
              <a:t>Scientists (everyone!) wants this.</a:t>
            </a:r>
          </a:p>
        </p:txBody>
      </p:sp>
      <p:sp>
        <p:nvSpPr>
          <p:cNvPr id="18" name="Arrow: Right 17">
            <a:extLst>
              <a:ext uri="{FF2B5EF4-FFF2-40B4-BE49-F238E27FC236}">
                <a16:creationId xmlns:a16="http://schemas.microsoft.com/office/drawing/2014/main" id="{5D03DF97-E620-C32E-9960-B8ABD0DC608A}"/>
              </a:ext>
            </a:extLst>
          </p:cNvPr>
          <p:cNvSpPr/>
          <p:nvPr/>
        </p:nvSpPr>
        <p:spPr>
          <a:xfrm rot="5400000">
            <a:off x="7150183" y="2824018"/>
            <a:ext cx="550320" cy="35335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8861A54-AE45-79E3-34D3-0E215F9CF284}"/>
              </a:ext>
            </a:extLst>
          </p:cNvPr>
          <p:cNvSpPr txBox="1"/>
          <p:nvPr/>
        </p:nvSpPr>
        <p:spPr>
          <a:xfrm>
            <a:off x="6063446" y="5488806"/>
            <a:ext cx="2716567" cy="276999"/>
          </a:xfrm>
          <a:prstGeom prst="rect">
            <a:avLst/>
          </a:prstGeom>
          <a:solidFill>
            <a:schemeClr val="bg1"/>
          </a:solidFill>
        </p:spPr>
        <p:txBody>
          <a:bodyPr wrap="square" rtlCol="0">
            <a:spAutoFit/>
          </a:bodyPr>
          <a:lstStyle/>
          <a:p>
            <a:pPr algn="ctr"/>
            <a:r>
              <a:rPr lang="en-US" sz="1200" b="1" dirty="0"/>
              <a:t>Think: pr(I get money from the lottery).</a:t>
            </a:r>
          </a:p>
        </p:txBody>
      </p:sp>
    </p:spTree>
    <p:extLst>
      <p:ext uri="{BB962C8B-B14F-4D97-AF65-F5344CB8AC3E}">
        <p14:creationId xmlns:p14="http://schemas.microsoft.com/office/powerpoint/2010/main" val="185703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50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2000"/>
                            </p:stCondLst>
                            <p:childTnLst>
                              <p:par>
                                <p:cTn id="17" presetID="22" presetClass="entr" presetSubtype="8" fill="hold" grpId="0" nodeType="afterEffect">
                                  <p:stCondLst>
                                    <p:cond delay="50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3500"/>
                            </p:stCondLst>
                            <p:childTnLst>
                              <p:par>
                                <p:cTn id="25" presetID="22" presetClass="entr" presetSubtype="8" fill="hold" grpId="0" nodeType="afterEffect">
                                  <p:stCondLst>
                                    <p:cond delay="50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4500"/>
                            </p:stCondLst>
                            <p:childTnLst>
                              <p:par>
                                <p:cTn id="29" presetID="22" presetClass="entr" presetSubtype="8" fill="hold" grpId="0" nodeType="afterEffect">
                                  <p:stCondLst>
                                    <p:cond delay="50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5500"/>
                            </p:stCondLst>
                            <p:childTnLst>
                              <p:par>
                                <p:cTn id="33" presetID="22" presetClass="entr" presetSubtype="8"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up)">
                                      <p:cBhvr>
                                        <p:cTn id="40" dur="500"/>
                                        <p:tgtEl>
                                          <p:spTgt spid="17"/>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childTnLst>
                          </p:cTn>
                        </p:par>
                        <p:par>
                          <p:cTn id="44" fill="hold">
                            <p:stCondLst>
                              <p:cond delay="500"/>
                            </p:stCondLst>
                            <p:childTnLst>
                              <p:par>
                                <p:cTn id="45" presetID="42"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1000"/>
                                        <p:tgtEl>
                                          <p:spTgt spid="19"/>
                                        </p:tgtEl>
                                      </p:cBhvr>
                                    </p:animEffect>
                                    <p:anim calcmode="lin" valueType="num">
                                      <p:cBhvr>
                                        <p:cTn id="48" dur="1000" fill="hold"/>
                                        <p:tgtEl>
                                          <p:spTgt spid="19"/>
                                        </p:tgtEl>
                                        <p:attrNameLst>
                                          <p:attrName>ppt_x</p:attrName>
                                        </p:attrNameLst>
                                      </p:cBhvr>
                                      <p:tavLst>
                                        <p:tav tm="0">
                                          <p:val>
                                            <p:strVal val="#ppt_x"/>
                                          </p:val>
                                        </p:tav>
                                        <p:tav tm="100000">
                                          <p:val>
                                            <p:strVal val="#ppt_x"/>
                                          </p:val>
                                        </p:tav>
                                      </p:tavLst>
                                    </p:anim>
                                    <p:anim calcmode="lin" valueType="num">
                                      <p:cBhvr>
                                        <p:cTn id="4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par>
                                <p:cTn id="54" presetID="1" presetClass="emph" presetSubtype="2" fill="hold" nodeType="withEffect">
                                  <p:stCondLst>
                                    <p:cond delay="0"/>
                                  </p:stCondLst>
                                  <p:childTnLst>
                                    <p:animClr clrSpc="rgb" dir="cw">
                                      <p:cBhvr>
                                        <p:cTn id="55" dur="2000" fill="hold"/>
                                        <p:tgtEl>
                                          <p:spTgt spid="8"/>
                                        </p:tgtEl>
                                        <p:attrNameLst>
                                          <p:attrName>fillcolor</p:attrName>
                                        </p:attrNameLst>
                                      </p:cBhvr>
                                      <p:to>
                                        <a:srgbClr val="CC66FF"/>
                                      </p:to>
                                    </p:animClr>
                                    <p:set>
                                      <p:cBhvr>
                                        <p:cTn id="56" dur="2000" fill="hold"/>
                                        <p:tgtEl>
                                          <p:spTgt spid="8"/>
                                        </p:tgtEl>
                                        <p:attrNameLst>
                                          <p:attrName>fill.type</p:attrName>
                                        </p:attrNameLst>
                                      </p:cBhvr>
                                      <p:to>
                                        <p:strVal val="solid"/>
                                      </p:to>
                                    </p:set>
                                    <p:set>
                                      <p:cBhvr>
                                        <p:cTn id="57" dur="2000" fill="hold"/>
                                        <p:tgtEl>
                                          <p:spTgt spid="8"/>
                                        </p:tgtEl>
                                        <p:attrNameLst>
                                          <p:attrName>fill.on</p:attrName>
                                        </p:attrNameLst>
                                      </p:cBhvr>
                                      <p:to>
                                        <p:strVal val="true"/>
                                      </p:to>
                                    </p:set>
                                  </p:childTnLst>
                                </p:cTn>
                              </p:par>
                              <p:par>
                                <p:cTn id="58" presetID="1" presetClass="emph" presetSubtype="2" fill="hold" nodeType="withEffect">
                                  <p:stCondLst>
                                    <p:cond delay="0"/>
                                  </p:stCondLst>
                                  <p:childTnLst>
                                    <p:animClr clrSpc="rgb" dir="cw">
                                      <p:cBhvr>
                                        <p:cTn id="59" dur="2000" fill="hold"/>
                                        <p:tgtEl>
                                          <p:spTgt spid="12"/>
                                        </p:tgtEl>
                                        <p:attrNameLst>
                                          <p:attrName>fillcolor</p:attrName>
                                        </p:attrNameLst>
                                      </p:cBhvr>
                                      <p:to>
                                        <a:srgbClr val="CC66FF"/>
                                      </p:to>
                                    </p:animClr>
                                    <p:set>
                                      <p:cBhvr>
                                        <p:cTn id="60" dur="2000" fill="hold"/>
                                        <p:tgtEl>
                                          <p:spTgt spid="12"/>
                                        </p:tgtEl>
                                        <p:attrNameLst>
                                          <p:attrName>fill.type</p:attrName>
                                        </p:attrNameLst>
                                      </p:cBhvr>
                                      <p:to>
                                        <p:strVal val="solid"/>
                                      </p:to>
                                    </p:set>
                                    <p:set>
                                      <p:cBhvr>
                                        <p:cTn id="61" dur="20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7" grpId="0" animBg="1"/>
      <p:bldP spid="18" grpId="0" animBg="1"/>
      <p:bldP spid="1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E88084-3BA3-4068-819D-81D387283974}"/>
              </a:ext>
            </a:extLst>
          </p:cNvPr>
          <p:cNvSpPr>
            <a:spLocks noGrp="1"/>
          </p:cNvSpPr>
          <p:nvPr>
            <p:ph idx="1"/>
          </p:nvPr>
        </p:nvSpPr>
        <p:spPr>
          <a:xfrm>
            <a:off x="822959" y="1424398"/>
            <a:ext cx="7543801" cy="4263707"/>
          </a:xfrm>
        </p:spPr>
        <p:txBody>
          <a:bodyPr>
            <a:normAutofit/>
          </a:bodyPr>
          <a:lstStyle/>
          <a:p>
            <a:r>
              <a:rPr lang="en-US" b="1" u="sng" dirty="0"/>
              <a:t>Question 2 – What do I believe?</a:t>
            </a:r>
          </a:p>
          <a:p>
            <a:r>
              <a:rPr lang="en-US" dirty="0"/>
              <a:t>Let </a:t>
            </a:r>
            <a:r>
              <a:rPr lang="en-US" b="1" dirty="0">
                <a:solidFill>
                  <a:srgbClr val="FF0000"/>
                </a:solidFill>
              </a:rPr>
              <a:t>p</a:t>
            </a:r>
            <a:r>
              <a:rPr lang="en-US" b="1" baseline="-25000" dirty="0">
                <a:solidFill>
                  <a:srgbClr val="FF0000"/>
                </a:solidFill>
              </a:rPr>
              <a:t>0</a:t>
            </a:r>
            <a:r>
              <a:rPr lang="en-US" dirty="0"/>
              <a:t> be the prior probability that </a:t>
            </a:r>
            <a:r>
              <a:rPr lang="en-US" b="1" dirty="0">
                <a:solidFill>
                  <a:srgbClr val="FF0000"/>
                </a:solidFill>
              </a:rPr>
              <a:t>H</a:t>
            </a:r>
            <a:r>
              <a:rPr lang="en-US" b="1" baseline="-25000" dirty="0">
                <a:solidFill>
                  <a:srgbClr val="FF0000"/>
                </a:solidFill>
              </a:rPr>
              <a:t>0</a:t>
            </a:r>
            <a:r>
              <a:rPr lang="en-US" b="1" dirty="0">
                <a:solidFill>
                  <a:srgbClr val="FF0000"/>
                </a:solidFill>
              </a:rPr>
              <a:t> is false</a:t>
            </a:r>
            <a:r>
              <a:rPr lang="en-US" dirty="0"/>
              <a:t>.</a:t>
            </a:r>
          </a:p>
          <a:p>
            <a:r>
              <a:rPr lang="en-US" dirty="0"/>
              <a:t>Let </a:t>
            </a:r>
            <a:r>
              <a:rPr lang="en-US" b="1" dirty="0">
                <a:solidFill>
                  <a:srgbClr val="0070C0"/>
                </a:solidFill>
              </a:rPr>
              <a:t>p=p-value </a:t>
            </a:r>
            <a:r>
              <a:rPr lang="en-US" dirty="0"/>
              <a:t>from the test of H</a:t>
            </a:r>
            <a:r>
              <a:rPr lang="en-US" baseline="-25000" dirty="0"/>
              <a:t>0 </a:t>
            </a:r>
            <a:r>
              <a:rPr lang="en-US" dirty="0"/>
              <a:t>from the current experiment. </a:t>
            </a:r>
          </a:p>
          <a:p>
            <a:r>
              <a:rPr lang="en-US" dirty="0"/>
              <a:t>The Bayes Factor Bound is</a:t>
            </a:r>
          </a:p>
          <a:p>
            <a:pPr algn="ctr"/>
            <a:r>
              <a:rPr lang="en-US" b="1" dirty="0">
                <a:solidFill>
                  <a:srgbClr val="0070C0"/>
                </a:solidFill>
              </a:rPr>
              <a:t>BFB=1/[-</a:t>
            </a:r>
            <a:r>
              <a:rPr lang="en-US" b="1" i="1" dirty="0">
                <a:solidFill>
                  <a:srgbClr val="0070C0"/>
                </a:solidFill>
              </a:rPr>
              <a:t>e</a:t>
            </a:r>
            <a:r>
              <a:rPr lang="en-US" b="1" baseline="-10000" dirty="0">
                <a:solidFill>
                  <a:srgbClr val="0070C0"/>
                </a:solidFill>
              </a:rPr>
              <a:t>*</a:t>
            </a:r>
            <a:r>
              <a:rPr lang="en-US" b="1" dirty="0">
                <a:solidFill>
                  <a:srgbClr val="0070C0"/>
                </a:solidFill>
              </a:rPr>
              <a:t>p</a:t>
            </a:r>
            <a:r>
              <a:rPr lang="en-US" b="1" baseline="-10000" dirty="0">
                <a:solidFill>
                  <a:srgbClr val="0070C0"/>
                </a:solidFill>
              </a:rPr>
              <a:t>*</a:t>
            </a:r>
            <a:r>
              <a:rPr lang="en-US" b="1" dirty="0">
                <a:solidFill>
                  <a:srgbClr val="0070C0"/>
                </a:solidFill>
              </a:rPr>
              <a:t>ln(p)]                </a:t>
            </a:r>
            <a:r>
              <a:rPr lang="en-US" dirty="0"/>
              <a:t>(p &lt; 1/</a:t>
            </a:r>
            <a:r>
              <a:rPr lang="en-US" i="1" dirty="0"/>
              <a:t>e</a:t>
            </a:r>
            <a:r>
              <a:rPr lang="en-US" dirty="0"/>
              <a:t>).</a:t>
            </a:r>
          </a:p>
          <a:p>
            <a:r>
              <a:rPr lang="en-US" dirty="0"/>
              <a:t>The </a:t>
            </a:r>
            <a:r>
              <a:rPr lang="en-US" b="1" i="1" dirty="0"/>
              <a:t>upper bound</a:t>
            </a:r>
            <a:r>
              <a:rPr lang="en-US" b="1" dirty="0"/>
              <a:t> </a:t>
            </a:r>
            <a:r>
              <a:rPr lang="en-US" dirty="0"/>
              <a:t>on the posterior probability that H</a:t>
            </a:r>
            <a:r>
              <a:rPr lang="en-US" baseline="-25000" dirty="0"/>
              <a:t>0 </a:t>
            </a:r>
            <a:r>
              <a:rPr lang="en-US" dirty="0"/>
              <a:t>is false (</a:t>
            </a:r>
            <a:r>
              <a:rPr lang="en-US" b="1" dirty="0">
                <a:solidFill>
                  <a:srgbClr val="00B050"/>
                </a:solidFill>
              </a:rPr>
              <a:t>p</a:t>
            </a:r>
            <a:r>
              <a:rPr lang="en-US" b="1" baseline="-25000" dirty="0">
                <a:solidFill>
                  <a:srgbClr val="00B050"/>
                </a:solidFill>
              </a:rPr>
              <a:t>1</a:t>
            </a:r>
            <a:r>
              <a:rPr lang="en-US" dirty="0"/>
              <a:t>) given the observed data is</a:t>
            </a:r>
          </a:p>
          <a:p>
            <a:pPr algn="ctr"/>
            <a:r>
              <a:rPr lang="en-US" b="1" dirty="0">
                <a:solidFill>
                  <a:srgbClr val="00B050"/>
                </a:solidFill>
              </a:rPr>
              <a:t>p</a:t>
            </a:r>
            <a:r>
              <a:rPr lang="en-US" b="1" baseline="-25000" dirty="0">
                <a:solidFill>
                  <a:srgbClr val="00B050"/>
                </a:solidFill>
              </a:rPr>
              <a:t>1</a:t>
            </a:r>
            <a:r>
              <a:rPr lang="en-US" b="1" baseline="-25000" dirty="0"/>
              <a:t> </a:t>
            </a:r>
            <a:r>
              <a:rPr lang="en-US" b="1" dirty="0">
                <a:sym typeface="Symbol" panose="05050102010706020507" pitchFamily="18" charset="2"/>
              </a:rPr>
              <a:t></a:t>
            </a:r>
            <a:r>
              <a:rPr lang="en-US" b="1" dirty="0"/>
              <a:t> {1 + [</a:t>
            </a:r>
            <a:r>
              <a:rPr lang="en-US" b="1" dirty="0">
                <a:solidFill>
                  <a:srgbClr val="FF0000"/>
                </a:solidFill>
              </a:rPr>
              <a:t>(1-p</a:t>
            </a:r>
            <a:r>
              <a:rPr lang="en-US" b="1" baseline="-25000" dirty="0">
                <a:solidFill>
                  <a:srgbClr val="FF0000"/>
                </a:solidFill>
              </a:rPr>
              <a:t>0</a:t>
            </a:r>
            <a:r>
              <a:rPr lang="en-US" b="1" dirty="0">
                <a:solidFill>
                  <a:srgbClr val="FF0000"/>
                </a:solidFill>
              </a:rPr>
              <a:t>)/p</a:t>
            </a:r>
            <a:r>
              <a:rPr lang="en-US" b="1" baseline="-25000" dirty="0">
                <a:solidFill>
                  <a:srgbClr val="FF0000"/>
                </a:solidFill>
              </a:rPr>
              <a:t>0</a:t>
            </a:r>
            <a:r>
              <a:rPr lang="en-US" b="1" dirty="0"/>
              <a:t>] / </a:t>
            </a:r>
            <a:r>
              <a:rPr lang="en-US" b="1" dirty="0">
                <a:solidFill>
                  <a:srgbClr val="0070C0"/>
                </a:solidFill>
              </a:rPr>
              <a:t>BFB</a:t>
            </a:r>
            <a:r>
              <a:rPr lang="en-US" b="1" dirty="0"/>
              <a:t> }</a:t>
            </a:r>
            <a:r>
              <a:rPr lang="en-US" b="1" baseline="30000" dirty="0"/>
              <a:t>-1</a:t>
            </a:r>
            <a:r>
              <a:rPr lang="en-US" dirty="0"/>
              <a:t>.</a:t>
            </a:r>
            <a:endParaRPr lang="en-US" sz="2800" dirty="0"/>
          </a:p>
        </p:txBody>
      </p:sp>
      <p:sp>
        <p:nvSpPr>
          <p:cNvPr id="3" name="Date Placeholder 2">
            <a:extLst>
              <a:ext uri="{FF2B5EF4-FFF2-40B4-BE49-F238E27FC236}">
                <a16:creationId xmlns:a16="http://schemas.microsoft.com/office/drawing/2014/main" id="{C320CAA9-4770-4CA7-BCA7-33C6F5074BA3}"/>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6192497A-C6EC-4922-BBEE-4134EFFEF176}"/>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07F2547B-7FC3-47CA-B081-8C1CFF32A5F0}"/>
              </a:ext>
            </a:extLst>
          </p:cNvPr>
          <p:cNvSpPr>
            <a:spLocks noGrp="1"/>
          </p:cNvSpPr>
          <p:nvPr>
            <p:ph type="sldNum" sz="quarter" idx="12"/>
          </p:nvPr>
        </p:nvSpPr>
        <p:spPr/>
        <p:txBody>
          <a:bodyPr/>
          <a:lstStyle/>
          <a:p>
            <a:fld id="{1D66AC45-D9FE-4248-B91F-844B82F7A042}" type="slidenum">
              <a:rPr lang="en-US" smtClean="0"/>
              <a:pPr/>
              <a:t>58</a:t>
            </a:fld>
            <a:endParaRPr lang="en-US" dirty="0"/>
          </a:p>
        </p:txBody>
      </p:sp>
      <p:sp>
        <p:nvSpPr>
          <p:cNvPr id="6" name="Title 5">
            <a:extLst>
              <a:ext uri="{FF2B5EF4-FFF2-40B4-BE49-F238E27FC236}">
                <a16:creationId xmlns:a16="http://schemas.microsoft.com/office/drawing/2014/main" id="{61B2A321-35CB-4187-BB6E-56249B818DC4}"/>
              </a:ext>
            </a:extLst>
          </p:cNvPr>
          <p:cNvSpPr>
            <a:spLocks noGrp="1"/>
          </p:cNvSpPr>
          <p:nvPr>
            <p:ph type="title"/>
          </p:nvPr>
        </p:nvSpPr>
        <p:spPr/>
        <p:txBody>
          <a:bodyPr/>
          <a:lstStyle/>
          <a:p>
            <a:r>
              <a:rPr lang="en-US" b="1" dirty="0"/>
              <a:t>A Path Forward</a:t>
            </a:r>
          </a:p>
        </p:txBody>
      </p:sp>
      <p:sp>
        <p:nvSpPr>
          <p:cNvPr id="7" name="TextBox 6">
            <a:extLst>
              <a:ext uri="{FF2B5EF4-FFF2-40B4-BE49-F238E27FC236}">
                <a16:creationId xmlns:a16="http://schemas.microsoft.com/office/drawing/2014/main" id="{E928CE2D-9514-4AE8-9C2B-30E71B3A7053}"/>
              </a:ext>
            </a:extLst>
          </p:cNvPr>
          <p:cNvSpPr txBox="1"/>
          <p:nvPr/>
        </p:nvSpPr>
        <p:spPr>
          <a:xfrm>
            <a:off x="582707" y="5840498"/>
            <a:ext cx="6710082" cy="461665"/>
          </a:xfrm>
          <a:prstGeom prst="rect">
            <a:avLst/>
          </a:prstGeom>
          <a:noFill/>
        </p:spPr>
        <p:txBody>
          <a:bodyPr wrap="square" rtlCol="0">
            <a:spAutoFit/>
          </a:bodyPr>
          <a:lstStyle/>
          <a:p>
            <a:r>
              <a:rPr lang="en-US" sz="1200" b="1" dirty="0"/>
              <a:t>Thomas </a:t>
            </a:r>
            <a:r>
              <a:rPr lang="en-US" sz="1200" b="1" dirty="0" err="1"/>
              <a:t>Sellke</a:t>
            </a:r>
            <a:r>
              <a:rPr lang="en-US" sz="1200" b="1" dirty="0"/>
              <a:t>, M. J </a:t>
            </a:r>
            <a:r>
              <a:rPr lang="en-US" sz="1200" b="1" dirty="0" err="1"/>
              <a:t>Bayarri</a:t>
            </a:r>
            <a:r>
              <a:rPr lang="en-US" sz="1200" b="1" dirty="0"/>
              <a:t> &amp; James O Berger (2001) Calibration of p Values for Testing Precise Null Hypotheses, The American Statistician, 55:1, 62-71. </a:t>
            </a:r>
          </a:p>
        </p:txBody>
      </p:sp>
      <p:sp>
        <p:nvSpPr>
          <p:cNvPr id="8" name="TextBox 7">
            <a:extLst>
              <a:ext uri="{FF2B5EF4-FFF2-40B4-BE49-F238E27FC236}">
                <a16:creationId xmlns:a16="http://schemas.microsoft.com/office/drawing/2014/main" id="{D42A73DB-D4A6-4D1E-9D6B-9511C32FD446}"/>
              </a:ext>
            </a:extLst>
          </p:cNvPr>
          <p:cNvSpPr txBox="1"/>
          <p:nvPr/>
        </p:nvSpPr>
        <p:spPr>
          <a:xfrm>
            <a:off x="4159625" y="5495367"/>
            <a:ext cx="838200" cy="307777"/>
          </a:xfrm>
          <a:prstGeom prst="rect">
            <a:avLst/>
          </a:prstGeom>
          <a:noFill/>
        </p:spPr>
        <p:txBody>
          <a:bodyPr wrap="square" rtlCol="0">
            <a:spAutoFit/>
          </a:bodyPr>
          <a:lstStyle/>
          <a:p>
            <a:pPr algn="ctr"/>
            <a:r>
              <a:rPr lang="en-US" sz="1400" b="1" dirty="0">
                <a:solidFill>
                  <a:srgbClr val="FF0000"/>
                </a:solidFill>
              </a:rPr>
              <a:t>prior</a:t>
            </a:r>
          </a:p>
        </p:txBody>
      </p:sp>
      <p:sp>
        <p:nvSpPr>
          <p:cNvPr id="9" name="TextBox 8">
            <a:extLst>
              <a:ext uri="{FF2B5EF4-FFF2-40B4-BE49-F238E27FC236}">
                <a16:creationId xmlns:a16="http://schemas.microsoft.com/office/drawing/2014/main" id="{C425B982-6773-4A0C-91B6-EC9FF39B4420}"/>
              </a:ext>
            </a:extLst>
          </p:cNvPr>
          <p:cNvSpPr txBox="1"/>
          <p:nvPr/>
        </p:nvSpPr>
        <p:spPr>
          <a:xfrm>
            <a:off x="5248835" y="5495369"/>
            <a:ext cx="838200" cy="307777"/>
          </a:xfrm>
          <a:prstGeom prst="rect">
            <a:avLst/>
          </a:prstGeom>
          <a:noFill/>
        </p:spPr>
        <p:txBody>
          <a:bodyPr wrap="square" rtlCol="0">
            <a:spAutoFit/>
          </a:bodyPr>
          <a:lstStyle/>
          <a:p>
            <a:pPr algn="ctr"/>
            <a:r>
              <a:rPr lang="en-US" sz="1400" b="1" dirty="0">
                <a:solidFill>
                  <a:srgbClr val="0070C0"/>
                </a:solidFill>
              </a:rPr>
              <a:t>data</a:t>
            </a:r>
          </a:p>
        </p:txBody>
      </p:sp>
      <p:sp>
        <p:nvSpPr>
          <p:cNvPr id="10" name="TextBox 9">
            <a:extLst>
              <a:ext uri="{FF2B5EF4-FFF2-40B4-BE49-F238E27FC236}">
                <a16:creationId xmlns:a16="http://schemas.microsoft.com/office/drawing/2014/main" id="{65D48709-F85B-446E-920C-94CDF1DCAFF6}"/>
              </a:ext>
            </a:extLst>
          </p:cNvPr>
          <p:cNvSpPr txBox="1"/>
          <p:nvPr/>
        </p:nvSpPr>
        <p:spPr>
          <a:xfrm>
            <a:off x="2380129" y="5495367"/>
            <a:ext cx="986119" cy="307777"/>
          </a:xfrm>
          <a:prstGeom prst="rect">
            <a:avLst/>
          </a:prstGeom>
          <a:noFill/>
        </p:spPr>
        <p:txBody>
          <a:bodyPr wrap="square" rtlCol="0">
            <a:spAutoFit/>
          </a:bodyPr>
          <a:lstStyle/>
          <a:p>
            <a:pPr algn="ctr"/>
            <a:r>
              <a:rPr lang="en-US" sz="1400" b="1" dirty="0">
                <a:solidFill>
                  <a:srgbClr val="00B050"/>
                </a:solidFill>
              </a:rPr>
              <a:t>posterior</a:t>
            </a:r>
          </a:p>
        </p:txBody>
      </p:sp>
      <p:sp>
        <p:nvSpPr>
          <p:cNvPr id="11" name="Rectangle 10">
            <a:extLst>
              <a:ext uri="{FF2B5EF4-FFF2-40B4-BE49-F238E27FC236}">
                <a16:creationId xmlns:a16="http://schemas.microsoft.com/office/drawing/2014/main" id="{98E61AA0-ABF4-E139-1828-05EC30F13FEB}"/>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56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par>
                          <p:cTn id="21" fill="hold">
                            <p:stCondLst>
                              <p:cond delay="0"/>
                            </p:stCondLst>
                            <p:childTnLst>
                              <p:par>
                                <p:cTn id="22" presetID="42"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wipe(left)">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CA63C8-0F8A-48AE-AAF5-E82702729FE0}"/>
              </a:ext>
            </a:extLst>
          </p:cNvPr>
          <p:cNvSpPr>
            <a:spLocks noGrp="1"/>
          </p:cNvSpPr>
          <p:nvPr>
            <p:ph idx="1"/>
          </p:nvPr>
        </p:nvSpPr>
        <p:spPr>
          <a:xfrm>
            <a:off x="601980" y="1322294"/>
            <a:ext cx="7940041" cy="4849906"/>
          </a:xfrm>
        </p:spPr>
        <p:txBody>
          <a:bodyPr>
            <a:normAutofit/>
          </a:bodyPr>
          <a:lstStyle/>
          <a:p>
            <a:r>
              <a:rPr lang="en-US" sz="3200" dirty="0"/>
              <a:t>Suppose there are </a:t>
            </a:r>
            <a:r>
              <a:rPr lang="en-US" sz="3200" b="1" dirty="0">
                <a:solidFill>
                  <a:srgbClr val="00B050"/>
                </a:solidFill>
              </a:rPr>
              <a:t>100</a:t>
            </a:r>
            <a:r>
              <a:rPr lang="en-US" sz="3200" dirty="0"/>
              <a:t> potential predictive biomarkers that could be important for a new treatment.</a:t>
            </a:r>
          </a:p>
          <a:p>
            <a:pPr lvl="1"/>
            <a:r>
              <a:rPr lang="en-US" sz="2800" b="1" dirty="0">
                <a:solidFill>
                  <a:srgbClr val="00B050"/>
                </a:solidFill>
              </a:rPr>
              <a:t>100</a:t>
            </a:r>
            <a:r>
              <a:rPr lang="en-US" sz="2800" dirty="0"/>
              <a:t> hypothesis tests, one for each biomarker</a:t>
            </a:r>
          </a:p>
          <a:p>
            <a:endParaRPr lang="en-US" sz="1200" dirty="0"/>
          </a:p>
          <a:p>
            <a:r>
              <a:rPr lang="en-US" sz="2800" dirty="0"/>
              <a:t>Observed p-value = </a:t>
            </a:r>
            <a:r>
              <a:rPr lang="en-US" sz="2800" b="1" dirty="0">
                <a:solidFill>
                  <a:schemeClr val="accent5"/>
                </a:solidFill>
              </a:rPr>
              <a:t>0.0001</a:t>
            </a:r>
            <a:r>
              <a:rPr lang="en-US" sz="2800" dirty="0">
                <a:solidFill>
                  <a:schemeClr val="tx2"/>
                </a:solidFill>
              </a:rPr>
              <a:t> </a:t>
            </a:r>
            <a:r>
              <a:rPr lang="en-US" sz="2800" dirty="0"/>
              <a:t>for one biomarker test</a:t>
            </a:r>
          </a:p>
          <a:p>
            <a:pPr lvl="1"/>
            <a:r>
              <a:rPr lang="en-US" sz="2800" dirty="0"/>
              <a:t>Bonferroni adjusted p-value </a:t>
            </a:r>
            <a:r>
              <a:rPr lang="en-US" sz="2800" dirty="0">
                <a:sym typeface="Symbol"/>
              </a:rPr>
              <a:t></a:t>
            </a:r>
            <a:r>
              <a:rPr lang="en-US" sz="2800" dirty="0"/>
              <a:t> </a:t>
            </a:r>
            <a:r>
              <a:rPr lang="en-US" sz="2800" b="1" dirty="0">
                <a:solidFill>
                  <a:srgbClr val="00B050"/>
                </a:solidFill>
              </a:rPr>
              <a:t>100</a:t>
            </a:r>
            <a:r>
              <a:rPr lang="en-US" sz="2800" dirty="0">
                <a:solidFill>
                  <a:srgbClr val="00B0F0"/>
                </a:solidFill>
              </a:rPr>
              <a:t> </a:t>
            </a:r>
            <a:r>
              <a:rPr lang="en-US" sz="2800" dirty="0"/>
              <a:t>*</a:t>
            </a:r>
            <a:r>
              <a:rPr lang="en-US" sz="2800" dirty="0">
                <a:solidFill>
                  <a:schemeClr val="tx2"/>
                </a:solidFill>
              </a:rPr>
              <a:t> </a:t>
            </a:r>
            <a:r>
              <a:rPr lang="en-US" sz="2800" b="1" dirty="0">
                <a:solidFill>
                  <a:schemeClr val="accent5"/>
                </a:solidFill>
              </a:rPr>
              <a:t>0.0001</a:t>
            </a:r>
            <a:r>
              <a:rPr lang="en-US" sz="2800" dirty="0">
                <a:solidFill>
                  <a:srgbClr val="92D050"/>
                </a:solidFill>
              </a:rPr>
              <a:t> </a:t>
            </a:r>
            <a:r>
              <a:rPr lang="en-US" sz="2800" dirty="0"/>
              <a:t>=</a:t>
            </a:r>
            <a:r>
              <a:rPr lang="en-US" sz="2800" dirty="0">
                <a:solidFill>
                  <a:schemeClr val="tx2"/>
                </a:solidFill>
              </a:rPr>
              <a:t> </a:t>
            </a:r>
            <a:r>
              <a:rPr lang="en-US" sz="2800" b="1" dirty="0">
                <a:solidFill>
                  <a:schemeClr val="accent5">
                    <a:lumMod val="50000"/>
                  </a:schemeClr>
                </a:solidFill>
              </a:rPr>
              <a:t>0.01</a:t>
            </a:r>
          </a:p>
          <a:p>
            <a:endParaRPr lang="en-US" sz="1200" dirty="0"/>
          </a:p>
          <a:p>
            <a:r>
              <a:rPr lang="en-US" sz="3200" b="1" dirty="0">
                <a:solidFill>
                  <a:schemeClr val="accent5">
                    <a:lumMod val="50000"/>
                  </a:schemeClr>
                </a:solidFill>
              </a:rPr>
              <a:t>EUREKA! </a:t>
            </a:r>
            <a:r>
              <a:rPr lang="en-US" sz="3200" dirty="0"/>
              <a:t>We have discovered a novel biomarker-defined subgroup.</a:t>
            </a:r>
          </a:p>
        </p:txBody>
      </p:sp>
      <p:sp>
        <p:nvSpPr>
          <p:cNvPr id="3" name="Date Placeholder 2">
            <a:extLst>
              <a:ext uri="{FF2B5EF4-FFF2-40B4-BE49-F238E27FC236}">
                <a16:creationId xmlns:a16="http://schemas.microsoft.com/office/drawing/2014/main" id="{ACCD1713-269E-4BD9-AD3C-7653BE4E94E3}"/>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98CAB7C7-B400-417E-B21E-53A7EC01869A}"/>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61AF4082-6B2F-441B-A5C8-EC0B744EBF16}"/>
              </a:ext>
            </a:extLst>
          </p:cNvPr>
          <p:cNvSpPr>
            <a:spLocks noGrp="1"/>
          </p:cNvSpPr>
          <p:nvPr>
            <p:ph type="sldNum" sz="quarter" idx="12"/>
          </p:nvPr>
        </p:nvSpPr>
        <p:spPr/>
        <p:txBody>
          <a:bodyPr/>
          <a:lstStyle/>
          <a:p>
            <a:fld id="{1D66AC45-D9FE-4248-B91F-844B82F7A042}" type="slidenum">
              <a:rPr lang="en-US" smtClean="0"/>
              <a:pPr/>
              <a:t>59</a:t>
            </a:fld>
            <a:endParaRPr lang="en-US" dirty="0"/>
          </a:p>
        </p:txBody>
      </p:sp>
      <p:sp>
        <p:nvSpPr>
          <p:cNvPr id="6" name="Title 5">
            <a:extLst>
              <a:ext uri="{FF2B5EF4-FFF2-40B4-BE49-F238E27FC236}">
                <a16:creationId xmlns:a16="http://schemas.microsoft.com/office/drawing/2014/main" id="{91392790-15FA-4709-88E1-22534AAD65D0}"/>
              </a:ext>
            </a:extLst>
          </p:cNvPr>
          <p:cNvSpPr>
            <a:spLocks noGrp="1"/>
          </p:cNvSpPr>
          <p:nvPr>
            <p:ph type="title"/>
          </p:nvPr>
        </p:nvSpPr>
        <p:spPr/>
        <p:txBody>
          <a:bodyPr/>
          <a:lstStyle/>
          <a:p>
            <a:r>
              <a:rPr lang="en-US" b="1" dirty="0"/>
              <a:t>Another Thought Experiment</a:t>
            </a:r>
          </a:p>
        </p:txBody>
      </p:sp>
      <p:sp>
        <p:nvSpPr>
          <p:cNvPr id="7" name="Rectangle 6">
            <a:extLst>
              <a:ext uri="{FF2B5EF4-FFF2-40B4-BE49-F238E27FC236}">
                <a16:creationId xmlns:a16="http://schemas.microsoft.com/office/drawing/2014/main" id="{5E301571-5879-38C9-2810-E89F925A673D}"/>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010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E90ED4-CB38-91CB-B4D8-F2AAA6BCC634}"/>
              </a:ext>
            </a:extLst>
          </p:cNvPr>
          <p:cNvSpPr>
            <a:spLocks noGrp="1"/>
          </p:cNvSpPr>
          <p:nvPr>
            <p:ph type="title"/>
          </p:nvPr>
        </p:nvSpPr>
        <p:spPr/>
        <p:txBody>
          <a:bodyPr/>
          <a:lstStyle/>
          <a:p>
            <a:r>
              <a:rPr lang="en-US" b="1" dirty="0"/>
              <a:t>History</a:t>
            </a:r>
          </a:p>
        </p:txBody>
      </p:sp>
      <p:pic>
        <p:nvPicPr>
          <p:cNvPr id="8" name="Picture 7">
            <a:extLst>
              <a:ext uri="{FF2B5EF4-FFF2-40B4-BE49-F238E27FC236}">
                <a16:creationId xmlns:a16="http://schemas.microsoft.com/office/drawing/2014/main" id="{D9462C5C-4A05-6156-3141-2B57846934B7}"/>
              </a:ext>
            </a:extLst>
          </p:cNvPr>
          <p:cNvPicPr>
            <a:picLocks noChangeAspect="1"/>
          </p:cNvPicPr>
          <p:nvPr/>
        </p:nvPicPr>
        <p:blipFill>
          <a:blip r:embed="rId2"/>
          <a:stretch>
            <a:fillRect/>
          </a:stretch>
        </p:blipFill>
        <p:spPr>
          <a:xfrm>
            <a:off x="3080703" y="1319842"/>
            <a:ext cx="5141344" cy="4666890"/>
          </a:xfrm>
          <a:prstGeom prst="rect">
            <a:avLst/>
          </a:prstGeom>
        </p:spPr>
      </p:pic>
      <p:pic>
        <p:nvPicPr>
          <p:cNvPr id="2050" name="Picture 2" descr="Thomas Bayes (1702 - 1761) - Biography - MacTutor History of Mathematics">
            <a:extLst>
              <a:ext uri="{FF2B5EF4-FFF2-40B4-BE49-F238E27FC236}">
                <a16:creationId xmlns:a16="http://schemas.microsoft.com/office/drawing/2014/main" id="{4C67555B-F27B-D7EE-BDFB-098FE44D2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676110"/>
            <a:ext cx="1594485" cy="1851660"/>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5102D236-FF5E-A299-99C8-6684277779A5}"/>
              </a:ext>
            </a:extLst>
          </p:cNvPr>
          <p:cNvSpPr/>
          <p:nvPr/>
        </p:nvSpPr>
        <p:spPr>
          <a:xfrm>
            <a:off x="3017361" y="3783365"/>
            <a:ext cx="1338979" cy="49533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a:extLst>
              <a:ext uri="{FF2B5EF4-FFF2-40B4-BE49-F238E27FC236}">
                <a16:creationId xmlns:a16="http://schemas.microsoft.com/office/drawing/2014/main" id="{FD7B0B03-266D-6CC8-CFC8-85331F8E97C6}"/>
              </a:ext>
            </a:extLst>
          </p:cNvPr>
          <p:cNvSpPr txBox="1"/>
          <p:nvPr/>
        </p:nvSpPr>
        <p:spPr>
          <a:xfrm>
            <a:off x="645952" y="3659202"/>
            <a:ext cx="1849301" cy="507831"/>
          </a:xfrm>
          <a:prstGeom prst="rect">
            <a:avLst/>
          </a:prstGeom>
          <a:noFill/>
        </p:spPr>
        <p:txBody>
          <a:bodyPr wrap="square" rtlCol="0">
            <a:spAutoFit/>
          </a:bodyPr>
          <a:lstStyle/>
          <a:p>
            <a:pPr algn="ctr"/>
            <a:r>
              <a:rPr lang="en-US" sz="1350" dirty="0"/>
              <a:t>??</a:t>
            </a:r>
          </a:p>
          <a:p>
            <a:pPr algn="ctr"/>
            <a:r>
              <a:rPr lang="en-US" sz="1350" dirty="0"/>
              <a:t>Rev. Thomas Bayes, FRS</a:t>
            </a:r>
          </a:p>
        </p:txBody>
      </p:sp>
      <p:sp>
        <p:nvSpPr>
          <p:cNvPr id="2" name="Rectangle: Rounded Corners 1">
            <a:extLst>
              <a:ext uri="{FF2B5EF4-FFF2-40B4-BE49-F238E27FC236}">
                <a16:creationId xmlns:a16="http://schemas.microsoft.com/office/drawing/2014/main" id="{511CCB2B-658A-EB0A-F392-F7520960BE42}"/>
              </a:ext>
            </a:extLst>
          </p:cNvPr>
          <p:cNvSpPr/>
          <p:nvPr/>
        </p:nvSpPr>
        <p:spPr>
          <a:xfrm>
            <a:off x="3380763" y="2072081"/>
            <a:ext cx="2835479" cy="377504"/>
          </a:xfrm>
          <a:prstGeom prst="round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62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CA63C8-0F8A-48AE-AAF5-E82702729FE0}"/>
              </a:ext>
            </a:extLst>
          </p:cNvPr>
          <p:cNvSpPr>
            <a:spLocks noGrp="1"/>
          </p:cNvSpPr>
          <p:nvPr>
            <p:ph idx="1"/>
          </p:nvPr>
        </p:nvSpPr>
        <p:spPr>
          <a:xfrm>
            <a:off x="822959" y="1322294"/>
            <a:ext cx="7543801" cy="4849906"/>
          </a:xfrm>
        </p:spPr>
        <p:txBody>
          <a:bodyPr>
            <a:normAutofit/>
          </a:bodyPr>
          <a:lstStyle/>
          <a:p>
            <a:r>
              <a:rPr lang="en-US" sz="3600" b="1" i="1" dirty="0"/>
              <a:t>ARE YOU SURE?</a:t>
            </a:r>
          </a:p>
          <a:p>
            <a:r>
              <a:rPr lang="en-US" sz="2800" dirty="0"/>
              <a:t>Suppose further our prior belief is</a:t>
            </a:r>
          </a:p>
          <a:p>
            <a:pPr algn="ctr"/>
            <a:r>
              <a:rPr lang="en-US" sz="2800" dirty="0"/>
              <a:t>pr(finding a predictive biomarker)</a:t>
            </a:r>
          </a:p>
          <a:p>
            <a:pPr algn="ctr"/>
            <a:r>
              <a:rPr lang="en-US" sz="2800" dirty="0"/>
              <a:t>= pr(at least one H</a:t>
            </a:r>
            <a:r>
              <a:rPr lang="en-US" sz="2800" baseline="-25000" dirty="0"/>
              <a:t>0</a:t>
            </a:r>
            <a:r>
              <a:rPr lang="en-US" sz="2800" dirty="0"/>
              <a:t> is false) = </a:t>
            </a:r>
            <a:r>
              <a:rPr lang="en-US" sz="2800" b="1" dirty="0">
                <a:solidFill>
                  <a:srgbClr val="FF0000"/>
                </a:solidFill>
              </a:rPr>
              <a:t>0.20</a:t>
            </a:r>
          </a:p>
          <a:p>
            <a:r>
              <a:rPr lang="en-US" sz="2800" dirty="0"/>
              <a:t>Prior all H</a:t>
            </a:r>
            <a:r>
              <a:rPr lang="en-US" sz="2800" baseline="-25000" dirty="0"/>
              <a:t>0</a:t>
            </a:r>
            <a:r>
              <a:rPr lang="en-US" sz="2800" dirty="0"/>
              <a:t> are true (none are predictive) = 0.80</a:t>
            </a:r>
          </a:p>
          <a:p>
            <a:endParaRPr lang="en-US" sz="2800" dirty="0"/>
          </a:p>
          <a:p>
            <a:r>
              <a:rPr lang="en-US" sz="2800" dirty="0"/>
              <a:t>Uniform prior per biomarker = </a:t>
            </a:r>
            <a:r>
              <a:rPr lang="en-US" sz="2800" b="1" dirty="0">
                <a:solidFill>
                  <a:srgbClr val="FF0000"/>
                </a:solidFill>
              </a:rPr>
              <a:t>0.20</a:t>
            </a:r>
            <a:r>
              <a:rPr lang="en-US" sz="2800" dirty="0"/>
              <a:t>/</a:t>
            </a:r>
            <a:r>
              <a:rPr lang="en-US" sz="2800" b="1" dirty="0">
                <a:solidFill>
                  <a:srgbClr val="00B050"/>
                </a:solidFill>
              </a:rPr>
              <a:t>100</a:t>
            </a:r>
            <a:r>
              <a:rPr lang="en-US" sz="2800" dirty="0">
                <a:solidFill>
                  <a:schemeClr val="tx2"/>
                </a:solidFill>
              </a:rPr>
              <a:t> </a:t>
            </a:r>
            <a:r>
              <a:rPr lang="en-US" sz="2800" dirty="0"/>
              <a:t>=</a:t>
            </a:r>
            <a:r>
              <a:rPr lang="en-US" sz="2800" dirty="0">
                <a:solidFill>
                  <a:schemeClr val="accent1"/>
                </a:solidFill>
              </a:rPr>
              <a:t> </a:t>
            </a:r>
            <a:r>
              <a:rPr lang="en-US" sz="2800" b="1" dirty="0">
                <a:solidFill>
                  <a:schemeClr val="accent1"/>
                </a:solidFill>
              </a:rPr>
              <a:t>0.002</a:t>
            </a:r>
          </a:p>
        </p:txBody>
      </p:sp>
      <p:sp>
        <p:nvSpPr>
          <p:cNvPr id="3" name="Date Placeholder 2">
            <a:extLst>
              <a:ext uri="{FF2B5EF4-FFF2-40B4-BE49-F238E27FC236}">
                <a16:creationId xmlns:a16="http://schemas.microsoft.com/office/drawing/2014/main" id="{ACCD1713-269E-4BD9-AD3C-7653BE4E94E3}"/>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98CAB7C7-B400-417E-B21E-53A7EC01869A}"/>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61AF4082-6B2F-441B-A5C8-EC0B744EBF16}"/>
              </a:ext>
            </a:extLst>
          </p:cNvPr>
          <p:cNvSpPr>
            <a:spLocks noGrp="1"/>
          </p:cNvSpPr>
          <p:nvPr>
            <p:ph type="sldNum" sz="quarter" idx="12"/>
          </p:nvPr>
        </p:nvSpPr>
        <p:spPr/>
        <p:txBody>
          <a:bodyPr/>
          <a:lstStyle/>
          <a:p>
            <a:fld id="{1D66AC45-D9FE-4248-B91F-844B82F7A042}" type="slidenum">
              <a:rPr lang="en-US" smtClean="0"/>
              <a:pPr/>
              <a:t>60</a:t>
            </a:fld>
            <a:endParaRPr lang="en-US" dirty="0"/>
          </a:p>
        </p:txBody>
      </p:sp>
      <p:sp>
        <p:nvSpPr>
          <p:cNvPr id="6" name="Title 5">
            <a:extLst>
              <a:ext uri="{FF2B5EF4-FFF2-40B4-BE49-F238E27FC236}">
                <a16:creationId xmlns:a16="http://schemas.microsoft.com/office/drawing/2014/main" id="{91392790-15FA-4709-88E1-22534AAD65D0}"/>
              </a:ext>
            </a:extLst>
          </p:cNvPr>
          <p:cNvSpPr>
            <a:spLocks noGrp="1"/>
          </p:cNvSpPr>
          <p:nvPr>
            <p:ph type="title"/>
          </p:nvPr>
        </p:nvSpPr>
        <p:spPr/>
        <p:txBody>
          <a:bodyPr/>
          <a:lstStyle/>
          <a:p>
            <a:r>
              <a:rPr lang="en-US" b="1" dirty="0"/>
              <a:t>Another Thought Experiment</a:t>
            </a:r>
          </a:p>
        </p:txBody>
      </p:sp>
      <p:sp>
        <p:nvSpPr>
          <p:cNvPr id="7" name="Rectangle 6">
            <a:extLst>
              <a:ext uri="{FF2B5EF4-FFF2-40B4-BE49-F238E27FC236}">
                <a16:creationId xmlns:a16="http://schemas.microsoft.com/office/drawing/2014/main" id="{51DBA133-FA48-C7C8-8E5E-29B4D1B1B7CA}"/>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46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CA63C8-0F8A-48AE-AAF5-E82702729FE0}"/>
              </a:ext>
            </a:extLst>
          </p:cNvPr>
          <p:cNvSpPr>
            <a:spLocks noGrp="1"/>
          </p:cNvSpPr>
          <p:nvPr>
            <p:ph idx="1"/>
          </p:nvPr>
        </p:nvSpPr>
        <p:spPr>
          <a:xfrm>
            <a:off x="822959" y="1259546"/>
            <a:ext cx="7543801" cy="4849906"/>
          </a:xfrm>
        </p:spPr>
        <p:txBody>
          <a:bodyPr>
            <a:normAutofit/>
          </a:bodyPr>
          <a:lstStyle/>
          <a:p>
            <a:r>
              <a:rPr lang="en-US" sz="3600" b="1" i="1" dirty="0"/>
              <a:t>ARE YOU SURE?</a:t>
            </a:r>
          </a:p>
          <a:p>
            <a:r>
              <a:rPr lang="en-US" sz="2800" b="1" dirty="0">
                <a:solidFill>
                  <a:schemeClr val="accent1"/>
                </a:solidFill>
              </a:rPr>
              <a:t>p</a:t>
            </a:r>
            <a:r>
              <a:rPr lang="en-US" sz="2800" b="1" baseline="-25000" dirty="0">
                <a:solidFill>
                  <a:schemeClr val="accent1"/>
                </a:solidFill>
              </a:rPr>
              <a:t>0 </a:t>
            </a:r>
            <a:r>
              <a:rPr lang="en-US" sz="2800" b="1" dirty="0">
                <a:solidFill>
                  <a:schemeClr val="accent1"/>
                </a:solidFill>
              </a:rPr>
              <a:t>= 0.002 </a:t>
            </a:r>
            <a:r>
              <a:rPr lang="en-US" sz="2800" dirty="0"/>
              <a:t>(uniform prior across </a:t>
            </a:r>
            <a:r>
              <a:rPr lang="en-US" sz="2800" dirty="0">
                <a:solidFill>
                  <a:schemeClr val="accent1"/>
                </a:solidFill>
              </a:rPr>
              <a:t>100 </a:t>
            </a:r>
            <a:r>
              <a:rPr lang="en-US" sz="2800" dirty="0"/>
              <a:t>biomarkers)</a:t>
            </a:r>
          </a:p>
          <a:p>
            <a:pPr>
              <a:spcBef>
                <a:spcPts val="0"/>
              </a:spcBef>
              <a:spcAft>
                <a:spcPts val="0"/>
              </a:spcAft>
            </a:pPr>
            <a:r>
              <a:rPr lang="en-US" sz="2800" b="1" dirty="0">
                <a:solidFill>
                  <a:srgbClr val="CC66FF"/>
                </a:solidFill>
              </a:rPr>
              <a:t>p = 0.0001 </a:t>
            </a:r>
            <a:r>
              <a:rPr lang="en-US" sz="2800" dirty="0">
                <a:solidFill>
                  <a:srgbClr val="CC66FF"/>
                </a:solidFill>
              </a:rPr>
              <a:t>(from hypothesis test)</a:t>
            </a:r>
          </a:p>
          <a:p>
            <a:pPr>
              <a:spcBef>
                <a:spcPts val="0"/>
              </a:spcBef>
              <a:spcAft>
                <a:spcPts val="0"/>
              </a:spcAft>
            </a:pPr>
            <a:r>
              <a:rPr lang="en-US" sz="2800" dirty="0">
                <a:solidFill>
                  <a:srgbClr val="FF0000"/>
                </a:solidFill>
              </a:rPr>
              <a:t>	</a:t>
            </a:r>
            <a:r>
              <a:rPr lang="en-US" sz="2000" b="1" dirty="0">
                <a:solidFill>
                  <a:schemeClr val="accent5">
                    <a:lumMod val="50000"/>
                  </a:schemeClr>
                </a:solidFill>
              </a:rPr>
              <a:t>Recall Bonferroni adjusted p = 0.01</a:t>
            </a:r>
          </a:p>
          <a:p>
            <a:endParaRPr lang="en-US" sz="1000" b="1" dirty="0">
              <a:solidFill>
                <a:srgbClr val="00B050"/>
              </a:solidFill>
            </a:endParaRPr>
          </a:p>
          <a:p>
            <a:pPr algn="ctr"/>
            <a:r>
              <a:rPr lang="en-US" sz="3200" b="1" dirty="0">
                <a:solidFill>
                  <a:srgbClr val="00B050"/>
                </a:solidFill>
              </a:rPr>
              <a:t>p</a:t>
            </a:r>
            <a:r>
              <a:rPr lang="en-US" sz="3200" b="1" baseline="-25000" dirty="0">
                <a:solidFill>
                  <a:srgbClr val="00B050"/>
                </a:solidFill>
              </a:rPr>
              <a:t>1</a:t>
            </a:r>
            <a:r>
              <a:rPr lang="en-US" sz="3200" dirty="0">
                <a:solidFill>
                  <a:schemeClr val="accent1"/>
                </a:solidFill>
              </a:rPr>
              <a:t> </a:t>
            </a:r>
            <a:r>
              <a:rPr lang="en-US" sz="3200" dirty="0">
                <a:sym typeface="Symbol"/>
              </a:rPr>
              <a:t></a:t>
            </a:r>
            <a:r>
              <a:rPr lang="en-US" sz="3200" dirty="0"/>
              <a:t> {1 + [(1-</a:t>
            </a:r>
            <a:r>
              <a:rPr lang="en-US" sz="3200" b="1" dirty="0">
                <a:solidFill>
                  <a:schemeClr val="accent1"/>
                </a:solidFill>
              </a:rPr>
              <a:t>p</a:t>
            </a:r>
            <a:r>
              <a:rPr lang="en-US" sz="3200" b="1" baseline="-25000" dirty="0">
                <a:solidFill>
                  <a:schemeClr val="accent1"/>
                </a:solidFill>
              </a:rPr>
              <a:t>0</a:t>
            </a:r>
            <a:r>
              <a:rPr lang="en-US" sz="3200" dirty="0"/>
              <a:t>)/</a:t>
            </a:r>
            <a:r>
              <a:rPr lang="en-US" sz="3200" b="1" dirty="0">
                <a:solidFill>
                  <a:schemeClr val="accent1"/>
                </a:solidFill>
              </a:rPr>
              <a:t>p</a:t>
            </a:r>
            <a:r>
              <a:rPr lang="en-US" sz="3200" b="1" baseline="-25000" dirty="0">
                <a:solidFill>
                  <a:schemeClr val="accent1"/>
                </a:solidFill>
              </a:rPr>
              <a:t>0</a:t>
            </a:r>
            <a:r>
              <a:rPr lang="en-US" sz="3200" dirty="0"/>
              <a:t>] </a:t>
            </a:r>
            <a:r>
              <a:rPr lang="en-US" sz="3200" dirty="0">
                <a:sym typeface="Symbol"/>
              </a:rPr>
              <a:t> </a:t>
            </a:r>
            <a:r>
              <a:rPr lang="en-US" sz="3200" dirty="0">
                <a:solidFill>
                  <a:srgbClr val="FF0000"/>
                </a:solidFill>
              </a:rPr>
              <a:t>[-e </a:t>
            </a:r>
            <a:r>
              <a:rPr lang="en-US" sz="3200" dirty="0">
                <a:solidFill>
                  <a:srgbClr val="FF0000"/>
                </a:solidFill>
                <a:sym typeface="Symbol"/>
              </a:rPr>
              <a:t> </a:t>
            </a:r>
            <a:r>
              <a:rPr lang="en-US" sz="3200" b="1" dirty="0">
                <a:solidFill>
                  <a:srgbClr val="CC66FF"/>
                </a:solidFill>
              </a:rPr>
              <a:t>p</a:t>
            </a:r>
            <a:r>
              <a:rPr lang="en-US" sz="3200" dirty="0">
                <a:solidFill>
                  <a:srgbClr val="FF0000"/>
                </a:solidFill>
              </a:rPr>
              <a:t> </a:t>
            </a:r>
            <a:r>
              <a:rPr lang="en-US" sz="3200" dirty="0">
                <a:solidFill>
                  <a:srgbClr val="FF0000"/>
                </a:solidFill>
                <a:sym typeface="Symbol"/>
              </a:rPr>
              <a:t> </a:t>
            </a:r>
            <a:r>
              <a:rPr lang="en-US" sz="3200" dirty="0">
                <a:solidFill>
                  <a:srgbClr val="FF0000"/>
                </a:solidFill>
              </a:rPr>
              <a:t>ln(</a:t>
            </a:r>
            <a:r>
              <a:rPr lang="en-US" sz="3200" b="1" dirty="0">
                <a:solidFill>
                  <a:srgbClr val="CC66FF"/>
                </a:solidFill>
              </a:rPr>
              <a:t>p</a:t>
            </a:r>
            <a:r>
              <a:rPr lang="en-US" sz="3200" dirty="0">
                <a:solidFill>
                  <a:srgbClr val="FF0000"/>
                </a:solidFill>
              </a:rPr>
              <a:t>)] </a:t>
            </a:r>
            <a:r>
              <a:rPr lang="en-US" sz="3200" dirty="0"/>
              <a:t>}</a:t>
            </a:r>
            <a:r>
              <a:rPr lang="en-US" sz="3200" baseline="30000" dirty="0"/>
              <a:t>-1</a:t>
            </a:r>
          </a:p>
          <a:p>
            <a:endParaRPr lang="en-US" sz="1000" b="1" dirty="0">
              <a:solidFill>
                <a:schemeClr val="accent1"/>
              </a:solidFill>
            </a:endParaRPr>
          </a:p>
          <a:p>
            <a:r>
              <a:rPr lang="en-US" sz="3200" b="1" dirty="0"/>
              <a:t>Bayesian posterior pr(H</a:t>
            </a:r>
            <a:r>
              <a:rPr lang="en-US" sz="3200" b="1" baseline="-25000" dirty="0"/>
              <a:t>0 </a:t>
            </a:r>
            <a:r>
              <a:rPr lang="en-US" sz="3200" b="1" dirty="0"/>
              <a:t>is false) </a:t>
            </a:r>
            <a:r>
              <a:rPr lang="en-US" sz="3200" b="1" dirty="0">
                <a:sym typeface="Symbol"/>
              </a:rPr>
              <a:t></a:t>
            </a:r>
            <a:r>
              <a:rPr lang="en-US" sz="3200" b="1" dirty="0"/>
              <a:t> </a:t>
            </a:r>
            <a:r>
              <a:rPr lang="en-US" sz="3200" b="1" dirty="0">
                <a:solidFill>
                  <a:srgbClr val="00B050"/>
                </a:solidFill>
              </a:rPr>
              <a:t>0.44.</a:t>
            </a:r>
          </a:p>
          <a:p>
            <a:endParaRPr lang="en-US" sz="2800" dirty="0"/>
          </a:p>
        </p:txBody>
      </p:sp>
      <p:sp>
        <p:nvSpPr>
          <p:cNvPr id="3" name="Date Placeholder 2">
            <a:extLst>
              <a:ext uri="{FF2B5EF4-FFF2-40B4-BE49-F238E27FC236}">
                <a16:creationId xmlns:a16="http://schemas.microsoft.com/office/drawing/2014/main" id="{ACCD1713-269E-4BD9-AD3C-7653BE4E94E3}"/>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98CAB7C7-B400-417E-B21E-53A7EC01869A}"/>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61AF4082-6B2F-441B-A5C8-EC0B744EBF16}"/>
              </a:ext>
            </a:extLst>
          </p:cNvPr>
          <p:cNvSpPr>
            <a:spLocks noGrp="1"/>
          </p:cNvSpPr>
          <p:nvPr>
            <p:ph type="sldNum" sz="quarter" idx="12"/>
          </p:nvPr>
        </p:nvSpPr>
        <p:spPr/>
        <p:txBody>
          <a:bodyPr/>
          <a:lstStyle/>
          <a:p>
            <a:fld id="{1D66AC45-D9FE-4248-B91F-844B82F7A042}" type="slidenum">
              <a:rPr lang="en-US" smtClean="0"/>
              <a:pPr/>
              <a:t>61</a:t>
            </a:fld>
            <a:endParaRPr lang="en-US" dirty="0"/>
          </a:p>
        </p:txBody>
      </p:sp>
      <p:sp>
        <p:nvSpPr>
          <p:cNvPr id="6" name="Title 5">
            <a:extLst>
              <a:ext uri="{FF2B5EF4-FFF2-40B4-BE49-F238E27FC236}">
                <a16:creationId xmlns:a16="http://schemas.microsoft.com/office/drawing/2014/main" id="{91392790-15FA-4709-88E1-22534AAD65D0}"/>
              </a:ext>
            </a:extLst>
          </p:cNvPr>
          <p:cNvSpPr>
            <a:spLocks noGrp="1"/>
          </p:cNvSpPr>
          <p:nvPr>
            <p:ph type="title"/>
          </p:nvPr>
        </p:nvSpPr>
        <p:spPr/>
        <p:txBody>
          <a:bodyPr/>
          <a:lstStyle/>
          <a:p>
            <a:r>
              <a:rPr lang="en-US" b="1" dirty="0"/>
              <a:t>Another Thought Experiment</a:t>
            </a:r>
          </a:p>
        </p:txBody>
      </p:sp>
      <p:sp>
        <p:nvSpPr>
          <p:cNvPr id="7" name="TextBox 6">
            <a:extLst>
              <a:ext uri="{FF2B5EF4-FFF2-40B4-BE49-F238E27FC236}">
                <a16:creationId xmlns:a16="http://schemas.microsoft.com/office/drawing/2014/main" id="{0F7A1DD4-9A93-427B-8DF0-E2FB5F35AC02}"/>
              </a:ext>
            </a:extLst>
          </p:cNvPr>
          <p:cNvSpPr txBox="1"/>
          <p:nvPr/>
        </p:nvSpPr>
        <p:spPr>
          <a:xfrm>
            <a:off x="860525" y="5711463"/>
            <a:ext cx="5509500" cy="461665"/>
          </a:xfrm>
          <a:prstGeom prst="rect">
            <a:avLst/>
          </a:prstGeom>
          <a:noFill/>
        </p:spPr>
        <p:txBody>
          <a:bodyPr wrap="square" rtlCol="0">
            <a:spAutoFit/>
          </a:bodyPr>
          <a:lstStyle/>
          <a:p>
            <a:r>
              <a:rPr lang="en-US" sz="1200" b="1" dirty="0"/>
              <a:t>Berger J.O., Wang X., Shen L. (2014). A Bayesian approach to subgroup identification. </a:t>
            </a:r>
            <a:r>
              <a:rPr lang="en-US" sz="1200" b="1" i="1" dirty="0"/>
              <a:t>J Biopharm Stat,</a:t>
            </a:r>
            <a:r>
              <a:rPr lang="en-US" sz="1200" b="1" dirty="0"/>
              <a:t> 24(1), 110-29.</a:t>
            </a:r>
          </a:p>
        </p:txBody>
      </p:sp>
      <p:sp>
        <p:nvSpPr>
          <p:cNvPr id="8" name="Rectangle 7">
            <a:extLst>
              <a:ext uri="{FF2B5EF4-FFF2-40B4-BE49-F238E27FC236}">
                <a16:creationId xmlns:a16="http://schemas.microsoft.com/office/drawing/2014/main" id="{5F1184E4-0822-9572-B34B-1A9AAE06C89B}"/>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055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 calcmode="lin" valueType="num">
                                      <p:cBhvr additive="base">
                                        <p:cTn id="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7" end="7"/>
                                            </p:txEl>
                                          </p:spTgt>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04FC8-D7F7-427C-8038-C97A06E02F17}"/>
              </a:ext>
            </a:extLst>
          </p:cNvPr>
          <p:cNvSpPr>
            <a:spLocks noGrp="1"/>
          </p:cNvSpPr>
          <p:nvPr>
            <p:ph type="title"/>
          </p:nvPr>
        </p:nvSpPr>
        <p:spPr/>
        <p:txBody>
          <a:bodyPr/>
          <a:lstStyle/>
          <a:p>
            <a:r>
              <a:rPr lang="en-US" b="1" dirty="0"/>
              <a:t>Real Examples</a:t>
            </a:r>
            <a:endParaRPr lang="en-US" dirty="0"/>
          </a:p>
        </p:txBody>
      </p:sp>
      <p:sp>
        <p:nvSpPr>
          <p:cNvPr id="3" name="Date Placeholder 2">
            <a:extLst>
              <a:ext uri="{FF2B5EF4-FFF2-40B4-BE49-F238E27FC236}">
                <a16:creationId xmlns:a16="http://schemas.microsoft.com/office/drawing/2014/main" id="{7E7911DF-FB70-4BAE-85F5-2C46CF1942BE}"/>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8FA67C4C-6384-4190-BD9F-9F70CACE5306}"/>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E517F439-8577-4024-83FA-41E30EAAB4B3}"/>
              </a:ext>
            </a:extLst>
          </p:cNvPr>
          <p:cNvSpPr>
            <a:spLocks noGrp="1"/>
          </p:cNvSpPr>
          <p:nvPr>
            <p:ph type="sldNum" sz="quarter" idx="12"/>
          </p:nvPr>
        </p:nvSpPr>
        <p:spPr/>
        <p:txBody>
          <a:bodyPr/>
          <a:lstStyle/>
          <a:p>
            <a:fld id="{1D66AC45-D9FE-4248-B91F-844B82F7A042}" type="slidenum">
              <a:rPr lang="en-US" smtClean="0"/>
              <a:pPr/>
              <a:t>62</a:t>
            </a:fld>
            <a:endParaRPr lang="en-US" dirty="0"/>
          </a:p>
        </p:txBody>
      </p:sp>
      <p:sp>
        <p:nvSpPr>
          <p:cNvPr id="6" name="TextBox 5">
            <a:extLst>
              <a:ext uri="{FF2B5EF4-FFF2-40B4-BE49-F238E27FC236}">
                <a16:creationId xmlns:a16="http://schemas.microsoft.com/office/drawing/2014/main" id="{00F7FB95-5B62-4D69-94B4-E786BDC729C5}"/>
              </a:ext>
            </a:extLst>
          </p:cNvPr>
          <p:cNvSpPr txBox="1"/>
          <p:nvPr/>
        </p:nvSpPr>
        <p:spPr>
          <a:xfrm>
            <a:off x="606074" y="2102171"/>
            <a:ext cx="6902363" cy="400110"/>
          </a:xfrm>
          <a:prstGeom prst="rect">
            <a:avLst/>
          </a:prstGeom>
          <a:solidFill>
            <a:schemeClr val="accent5"/>
          </a:solidFill>
          <a:ln>
            <a:solidFill>
              <a:schemeClr val="tx1"/>
            </a:solidFill>
          </a:ln>
        </p:spPr>
        <p:txBody>
          <a:bodyPr wrap="square" rtlCol="0">
            <a:spAutoFit/>
          </a:bodyPr>
          <a:lstStyle/>
          <a:p>
            <a:pPr algn="ctr"/>
            <a:r>
              <a:rPr lang="en-US" sz="2000" b="1" dirty="0">
                <a:solidFill>
                  <a:schemeClr val="bg1"/>
                </a:solidFill>
              </a:rPr>
              <a:t>AnalytixThinking.Blog: Genetic Subgroups and CV Disease </a:t>
            </a:r>
            <a:endParaRPr lang="en-US" sz="2000" b="1" baseline="30000" dirty="0">
              <a:solidFill>
                <a:schemeClr val="bg1"/>
              </a:solidFill>
            </a:endParaRPr>
          </a:p>
        </p:txBody>
      </p:sp>
      <p:pic>
        <p:nvPicPr>
          <p:cNvPr id="7" name="Picture 6">
            <a:extLst>
              <a:ext uri="{FF2B5EF4-FFF2-40B4-BE49-F238E27FC236}">
                <a16:creationId xmlns:a16="http://schemas.microsoft.com/office/drawing/2014/main" id="{418C83A0-3EFF-4119-9418-7BCAA3F153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8001" y="4544724"/>
            <a:ext cx="1819529" cy="1582619"/>
          </a:xfrm>
          <a:prstGeom prst="rect">
            <a:avLst/>
          </a:prstGeom>
          <a:ln w="38100">
            <a:solidFill>
              <a:schemeClr val="accent5"/>
            </a:solidFill>
          </a:ln>
        </p:spPr>
      </p:pic>
      <p:sp>
        <p:nvSpPr>
          <p:cNvPr id="8" name="TextBox 7">
            <a:extLst>
              <a:ext uri="{FF2B5EF4-FFF2-40B4-BE49-F238E27FC236}">
                <a16:creationId xmlns:a16="http://schemas.microsoft.com/office/drawing/2014/main" id="{E364EA22-1433-4E64-8839-8536C42EE981}"/>
              </a:ext>
            </a:extLst>
          </p:cNvPr>
          <p:cNvSpPr txBox="1"/>
          <p:nvPr/>
        </p:nvSpPr>
        <p:spPr>
          <a:xfrm>
            <a:off x="1485907" y="5078660"/>
            <a:ext cx="4079629" cy="584775"/>
          </a:xfrm>
          <a:prstGeom prst="rect">
            <a:avLst/>
          </a:prstGeom>
          <a:solidFill>
            <a:schemeClr val="accent5"/>
          </a:solidFill>
          <a:ln w="28575">
            <a:solidFill>
              <a:schemeClr val="tx1"/>
            </a:solidFill>
          </a:ln>
        </p:spPr>
        <p:txBody>
          <a:bodyPr wrap="square" rtlCol="0">
            <a:spAutoFit/>
          </a:bodyPr>
          <a:lstStyle/>
          <a:p>
            <a:pPr algn="ctr"/>
            <a:r>
              <a:rPr lang="en-US" sz="3200" b="1" dirty="0">
                <a:solidFill>
                  <a:schemeClr val="bg1"/>
                </a:solidFill>
              </a:rPr>
              <a:t>AnalytixThinking.Blog</a:t>
            </a:r>
          </a:p>
        </p:txBody>
      </p:sp>
      <p:sp>
        <p:nvSpPr>
          <p:cNvPr id="9" name="TextBox 8">
            <a:extLst>
              <a:ext uri="{FF2B5EF4-FFF2-40B4-BE49-F238E27FC236}">
                <a16:creationId xmlns:a16="http://schemas.microsoft.com/office/drawing/2014/main" id="{8D25757F-C1F6-4DFB-B07E-B852A9EA9B73}"/>
              </a:ext>
            </a:extLst>
          </p:cNvPr>
          <p:cNvSpPr txBox="1"/>
          <p:nvPr/>
        </p:nvSpPr>
        <p:spPr>
          <a:xfrm>
            <a:off x="606074" y="1365373"/>
            <a:ext cx="6902363" cy="584775"/>
          </a:xfrm>
          <a:prstGeom prst="rect">
            <a:avLst/>
          </a:prstGeom>
          <a:noFill/>
        </p:spPr>
        <p:txBody>
          <a:bodyPr wrap="square" rtlCol="0">
            <a:spAutoFit/>
          </a:bodyPr>
          <a:lstStyle/>
          <a:p>
            <a:r>
              <a:rPr lang="en-US" sz="3200" b="1" dirty="0"/>
              <a:t>Dalcetrapib (CETP inhibitor)</a:t>
            </a:r>
          </a:p>
        </p:txBody>
      </p:sp>
      <p:sp>
        <p:nvSpPr>
          <p:cNvPr id="10" name="TextBox 9">
            <a:extLst>
              <a:ext uri="{FF2B5EF4-FFF2-40B4-BE49-F238E27FC236}">
                <a16:creationId xmlns:a16="http://schemas.microsoft.com/office/drawing/2014/main" id="{15A06DEE-3216-4FAF-A941-C14E08813BF5}"/>
              </a:ext>
            </a:extLst>
          </p:cNvPr>
          <p:cNvSpPr txBox="1"/>
          <p:nvPr/>
        </p:nvSpPr>
        <p:spPr>
          <a:xfrm>
            <a:off x="606074" y="2920348"/>
            <a:ext cx="7357357" cy="584775"/>
          </a:xfrm>
          <a:prstGeom prst="rect">
            <a:avLst/>
          </a:prstGeom>
          <a:noFill/>
        </p:spPr>
        <p:txBody>
          <a:bodyPr wrap="square" rtlCol="0">
            <a:spAutoFit/>
          </a:bodyPr>
          <a:lstStyle/>
          <a:p>
            <a:r>
              <a:rPr lang="en-US" sz="3200" b="1" dirty="0"/>
              <a:t>Fluvoxamine</a:t>
            </a:r>
            <a:r>
              <a:rPr lang="en-US" sz="2400" dirty="0"/>
              <a:t> </a:t>
            </a:r>
            <a:r>
              <a:rPr lang="en-US" sz="3200" b="1" dirty="0"/>
              <a:t>for COVID-9</a:t>
            </a:r>
            <a:endParaRPr lang="en-US" sz="2400" dirty="0"/>
          </a:p>
        </p:txBody>
      </p:sp>
      <p:sp>
        <p:nvSpPr>
          <p:cNvPr id="11" name="TextBox 10">
            <a:extLst>
              <a:ext uri="{FF2B5EF4-FFF2-40B4-BE49-F238E27FC236}">
                <a16:creationId xmlns:a16="http://schemas.microsoft.com/office/drawing/2014/main" id="{0F6D4B71-19BE-F543-3336-CD6154FAD173}"/>
              </a:ext>
            </a:extLst>
          </p:cNvPr>
          <p:cNvSpPr txBox="1"/>
          <p:nvPr/>
        </p:nvSpPr>
        <p:spPr>
          <a:xfrm>
            <a:off x="606074" y="3628595"/>
            <a:ext cx="4827183" cy="707886"/>
          </a:xfrm>
          <a:prstGeom prst="rect">
            <a:avLst/>
          </a:prstGeom>
          <a:solidFill>
            <a:schemeClr val="accent5"/>
          </a:solidFill>
          <a:ln>
            <a:solidFill>
              <a:schemeClr val="tx1"/>
            </a:solidFill>
          </a:ln>
        </p:spPr>
        <p:txBody>
          <a:bodyPr wrap="square" rtlCol="0">
            <a:spAutoFit/>
          </a:bodyPr>
          <a:lstStyle>
            <a:defPPr>
              <a:defRPr lang="en-US"/>
            </a:defPPr>
            <a:lvl1pPr algn="ctr">
              <a:defRPr sz="2000" b="1">
                <a:solidFill>
                  <a:schemeClr val="bg1"/>
                </a:solidFill>
              </a:defRPr>
            </a:lvl1pPr>
          </a:lstStyle>
          <a:p>
            <a:pPr algn="l"/>
            <a:r>
              <a:rPr lang="en-US" dirty="0"/>
              <a:t>Blog 19: We Won’t Get Fooled Again, Again</a:t>
            </a:r>
          </a:p>
          <a:p>
            <a:pPr algn="l"/>
            <a:r>
              <a:rPr lang="en-US" dirty="0"/>
              <a:t>Blog 20: I Am (Probably) Wrong, Maybe</a:t>
            </a:r>
          </a:p>
        </p:txBody>
      </p:sp>
      <p:sp>
        <p:nvSpPr>
          <p:cNvPr id="12" name="Rectangle 11">
            <a:extLst>
              <a:ext uri="{FF2B5EF4-FFF2-40B4-BE49-F238E27FC236}">
                <a16:creationId xmlns:a16="http://schemas.microsoft.com/office/drawing/2014/main" id="{2085626C-B791-EA24-7211-3A10CEE23AEF}"/>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79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CA8F78D-1EBD-57BB-E7BD-563FEFD6E538}"/>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A7856405-5272-8B7E-9FCB-30214D5C443E}"/>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B7B4EC96-D6C4-C832-057E-07FFE11A800D}"/>
              </a:ext>
            </a:extLst>
          </p:cNvPr>
          <p:cNvSpPr>
            <a:spLocks noGrp="1"/>
          </p:cNvSpPr>
          <p:nvPr>
            <p:ph type="sldNum" sz="quarter" idx="12"/>
          </p:nvPr>
        </p:nvSpPr>
        <p:spPr/>
        <p:txBody>
          <a:bodyPr/>
          <a:lstStyle/>
          <a:p>
            <a:fld id="{1D66AC45-D9FE-4248-B91F-844B82F7A042}" type="slidenum">
              <a:rPr lang="en-US" smtClean="0"/>
              <a:pPr/>
              <a:t>63</a:t>
            </a:fld>
            <a:endParaRPr lang="en-US" dirty="0"/>
          </a:p>
        </p:txBody>
      </p:sp>
      <p:sp>
        <p:nvSpPr>
          <p:cNvPr id="6" name="Title 5">
            <a:extLst>
              <a:ext uri="{FF2B5EF4-FFF2-40B4-BE49-F238E27FC236}">
                <a16:creationId xmlns:a16="http://schemas.microsoft.com/office/drawing/2014/main" id="{7FBAFB3F-4F86-F463-EE74-258E5F06872C}"/>
              </a:ext>
            </a:extLst>
          </p:cNvPr>
          <p:cNvSpPr>
            <a:spLocks noGrp="1"/>
          </p:cNvSpPr>
          <p:nvPr>
            <p:ph type="title"/>
          </p:nvPr>
        </p:nvSpPr>
        <p:spPr/>
        <p:txBody>
          <a:bodyPr>
            <a:normAutofit fontScale="90000"/>
          </a:bodyPr>
          <a:lstStyle/>
          <a:p>
            <a:r>
              <a:rPr lang="en-US" b="1" dirty="0"/>
              <a:t>Real Examples - Recent Outcomes</a:t>
            </a:r>
          </a:p>
        </p:txBody>
      </p:sp>
      <p:pic>
        <p:nvPicPr>
          <p:cNvPr id="10" name="Picture 9">
            <a:extLst>
              <a:ext uri="{FF2B5EF4-FFF2-40B4-BE49-F238E27FC236}">
                <a16:creationId xmlns:a16="http://schemas.microsoft.com/office/drawing/2014/main" id="{9F55F266-BDFA-5F5C-496B-BA1D1869BE1B}"/>
              </a:ext>
            </a:extLst>
          </p:cNvPr>
          <p:cNvPicPr>
            <a:picLocks noChangeAspect="1"/>
          </p:cNvPicPr>
          <p:nvPr/>
        </p:nvPicPr>
        <p:blipFill>
          <a:blip r:embed="rId2"/>
          <a:stretch>
            <a:fillRect/>
          </a:stretch>
        </p:blipFill>
        <p:spPr>
          <a:xfrm>
            <a:off x="465827" y="1277599"/>
            <a:ext cx="4179023" cy="4476225"/>
          </a:xfrm>
          <a:prstGeom prst="rect">
            <a:avLst/>
          </a:prstGeom>
          <a:ln w="28575">
            <a:solidFill>
              <a:schemeClr val="tx1"/>
            </a:solidFill>
          </a:ln>
        </p:spPr>
      </p:pic>
      <p:pic>
        <p:nvPicPr>
          <p:cNvPr id="12" name="Picture 11">
            <a:extLst>
              <a:ext uri="{FF2B5EF4-FFF2-40B4-BE49-F238E27FC236}">
                <a16:creationId xmlns:a16="http://schemas.microsoft.com/office/drawing/2014/main" id="{908D9A1C-8DFA-E3E6-71E5-B483BF62EC62}"/>
              </a:ext>
            </a:extLst>
          </p:cNvPr>
          <p:cNvPicPr>
            <a:picLocks noChangeAspect="1"/>
          </p:cNvPicPr>
          <p:nvPr/>
        </p:nvPicPr>
        <p:blipFill>
          <a:blip r:embed="rId3"/>
          <a:stretch>
            <a:fillRect/>
          </a:stretch>
        </p:blipFill>
        <p:spPr>
          <a:xfrm>
            <a:off x="4997458" y="1220432"/>
            <a:ext cx="3992940" cy="2759903"/>
          </a:xfrm>
          <a:prstGeom prst="rect">
            <a:avLst/>
          </a:prstGeom>
        </p:spPr>
      </p:pic>
      <p:pic>
        <p:nvPicPr>
          <p:cNvPr id="14" name="Picture 13">
            <a:extLst>
              <a:ext uri="{FF2B5EF4-FFF2-40B4-BE49-F238E27FC236}">
                <a16:creationId xmlns:a16="http://schemas.microsoft.com/office/drawing/2014/main" id="{83B7F3F9-4872-65AE-6881-28A72627195F}"/>
              </a:ext>
            </a:extLst>
          </p:cNvPr>
          <p:cNvPicPr>
            <a:picLocks noChangeAspect="1"/>
          </p:cNvPicPr>
          <p:nvPr/>
        </p:nvPicPr>
        <p:blipFill>
          <a:blip r:embed="rId4"/>
          <a:stretch>
            <a:fillRect/>
          </a:stretch>
        </p:blipFill>
        <p:spPr>
          <a:xfrm>
            <a:off x="4997458" y="4447224"/>
            <a:ext cx="4049772" cy="935783"/>
          </a:xfrm>
          <a:prstGeom prst="rect">
            <a:avLst/>
          </a:prstGeom>
        </p:spPr>
      </p:pic>
      <p:sp>
        <p:nvSpPr>
          <p:cNvPr id="15" name="TextBox 14">
            <a:extLst>
              <a:ext uri="{FF2B5EF4-FFF2-40B4-BE49-F238E27FC236}">
                <a16:creationId xmlns:a16="http://schemas.microsoft.com/office/drawing/2014/main" id="{B0FF6A92-7C2C-2861-8801-1F6370A21DD7}"/>
              </a:ext>
            </a:extLst>
          </p:cNvPr>
          <p:cNvSpPr txBox="1"/>
          <p:nvPr/>
        </p:nvSpPr>
        <p:spPr>
          <a:xfrm>
            <a:off x="6763109" y="3980335"/>
            <a:ext cx="534838" cy="505908"/>
          </a:xfrm>
          <a:prstGeom prst="rect">
            <a:avLst/>
          </a:prstGeom>
          <a:noFill/>
        </p:spPr>
        <p:txBody>
          <a:bodyPr wrap="square" rtlCol="0">
            <a:spAutoFit/>
          </a:bodyPr>
          <a:lstStyle/>
          <a:p>
            <a:pPr algn="ctr">
              <a:lnSpc>
                <a:spcPts val="1000"/>
              </a:lnSpc>
            </a:pPr>
            <a:r>
              <a:rPr lang="en-US" b="1" dirty="0"/>
              <a:t>.</a:t>
            </a:r>
          </a:p>
          <a:p>
            <a:pPr algn="ctr">
              <a:lnSpc>
                <a:spcPts val="1000"/>
              </a:lnSpc>
            </a:pPr>
            <a:r>
              <a:rPr lang="en-US" b="1" dirty="0"/>
              <a:t>.</a:t>
            </a:r>
          </a:p>
          <a:p>
            <a:pPr algn="ctr">
              <a:lnSpc>
                <a:spcPts val="1000"/>
              </a:lnSpc>
            </a:pPr>
            <a:r>
              <a:rPr lang="en-US" b="1" dirty="0"/>
              <a:t>.</a:t>
            </a:r>
          </a:p>
        </p:txBody>
      </p:sp>
      <p:sp>
        <p:nvSpPr>
          <p:cNvPr id="16" name="Rectangle 15">
            <a:extLst>
              <a:ext uri="{FF2B5EF4-FFF2-40B4-BE49-F238E27FC236}">
                <a16:creationId xmlns:a16="http://schemas.microsoft.com/office/drawing/2014/main" id="{3ED656F9-CC21-D849-00B3-743CE8CB6412}"/>
              </a:ext>
            </a:extLst>
          </p:cNvPr>
          <p:cNvSpPr/>
          <p:nvPr/>
        </p:nvSpPr>
        <p:spPr>
          <a:xfrm>
            <a:off x="5037828" y="1246310"/>
            <a:ext cx="3952570" cy="417560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F54EAEA-3771-3852-9182-B4C1F9BB9A91}"/>
              </a:ext>
            </a:extLst>
          </p:cNvPr>
          <p:cNvSpPr txBox="1"/>
          <p:nvPr/>
        </p:nvSpPr>
        <p:spPr>
          <a:xfrm>
            <a:off x="6381742" y="5469150"/>
            <a:ext cx="1347526" cy="307777"/>
          </a:xfrm>
          <a:prstGeom prst="rect">
            <a:avLst/>
          </a:prstGeom>
          <a:noFill/>
        </p:spPr>
        <p:txBody>
          <a:bodyPr wrap="square" rtlCol="0">
            <a:spAutoFit/>
          </a:bodyPr>
          <a:lstStyle/>
          <a:p>
            <a:pPr algn="ctr"/>
            <a:r>
              <a:rPr lang="en-US" sz="1400" b="1" dirty="0"/>
              <a:t>May 6, 2022</a:t>
            </a:r>
          </a:p>
        </p:txBody>
      </p:sp>
      <p:sp>
        <p:nvSpPr>
          <p:cNvPr id="18" name="TextBox 17">
            <a:extLst>
              <a:ext uri="{FF2B5EF4-FFF2-40B4-BE49-F238E27FC236}">
                <a16:creationId xmlns:a16="http://schemas.microsoft.com/office/drawing/2014/main" id="{6C1ADB4A-984F-C53A-035C-C3032C9521E0}"/>
              </a:ext>
            </a:extLst>
          </p:cNvPr>
          <p:cNvSpPr txBox="1"/>
          <p:nvPr/>
        </p:nvSpPr>
        <p:spPr>
          <a:xfrm>
            <a:off x="1881575" y="5810579"/>
            <a:ext cx="1347526" cy="307777"/>
          </a:xfrm>
          <a:prstGeom prst="rect">
            <a:avLst/>
          </a:prstGeom>
          <a:noFill/>
        </p:spPr>
        <p:txBody>
          <a:bodyPr wrap="square" rtlCol="0">
            <a:spAutoFit/>
          </a:bodyPr>
          <a:lstStyle/>
          <a:p>
            <a:pPr algn="ctr"/>
            <a:r>
              <a:rPr lang="en-US" sz="1400" b="1" dirty="0"/>
              <a:t>July 21, 2022</a:t>
            </a:r>
          </a:p>
        </p:txBody>
      </p:sp>
      <p:sp>
        <p:nvSpPr>
          <p:cNvPr id="19" name="Rectangle 18">
            <a:extLst>
              <a:ext uri="{FF2B5EF4-FFF2-40B4-BE49-F238E27FC236}">
                <a16:creationId xmlns:a16="http://schemas.microsoft.com/office/drawing/2014/main" id="{6AFE14D1-D115-B406-8304-749F44852F4D}"/>
              </a:ext>
            </a:extLst>
          </p:cNvPr>
          <p:cNvSpPr/>
          <p:nvPr/>
        </p:nvSpPr>
        <p:spPr>
          <a:xfrm>
            <a:off x="1121434" y="5421916"/>
            <a:ext cx="3450566" cy="158485"/>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6CC7EBB-7B10-EACB-44EF-99FCF2150142}"/>
              </a:ext>
            </a:extLst>
          </p:cNvPr>
          <p:cNvSpPr/>
          <p:nvPr/>
        </p:nvSpPr>
        <p:spPr>
          <a:xfrm>
            <a:off x="5124087" y="4591965"/>
            <a:ext cx="3450566" cy="278838"/>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5750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B0B519-2365-F2FF-C067-64036302DB93}"/>
              </a:ext>
            </a:extLst>
          </p:cNvPr>
          <p:cNvSpPr>
            <a:spLocks noGrp="1"/>
          </p:cNvSpPr>
          <p:nvPr>
            <p:ph idx="1"/>
          </p:nvPr>
        </p:nvSpPr>
        <p:spPr>
          <a:xfrm>
            <a:off x="822959" y="1188070"/>
            <a:ext cx="7543801" cy="566938"/>
          </a:xfrm>
        </p:spPr>
        <p:txBody>
          <a:bodyPr>
            <a:normAutofit/>
          </a:bodyPr>
          <a:lstStyle/>
          <a:p>
            <a:pPr algn="ctr"/>
            <a:r>
              <a:rPr lang="en-US" sz="3200" dirty="0"/>
              <a:t>A p-value is </a:t>
            </a:r>
            <a:r>
              <a:rPr lang="en-US" sz="3200" b="1" i="1" dirty="0"/>
              <a:t>literally</a:t>
            </a:r>
            <a:r>
              <a:rPr lang="en-US" sz="3200" dirty="0"/>
              <a:t> only part of the story!</a:t>
            </a:r>
          </a:p>
        </p:txBody>
      </p:sp>
      <p:sp>
        <p:nvSpPr>
          <p:cNvPr id="3" name="Date Placeholder 2">
            <a:extLst>
              <a:ext uri="{FF2B5EF4-FFF2-40B4-BE49-F238E27FC236}">
                <a16:creationId xmlns:a16="http://schemas.microsoft.com/office/drawing/2014/main" id="{18749F77-31A6-CD1C-086A-5E91CAAE60A7}"/>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F77A22D3-A976-4163-9974-37D4BD45209E}"/>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E318B8AC-7366-9474-888C-FBC5D651FB2B}"/>
              </a:ext>
            </a:extLst>
          </p:cNvPr>
          <p:cNvSpPr>
            <a:spLocks noGrp="1"/>
          </p:cNvSpPr>
          <p:nvPr>
            <p:ph type="sldNum" sz="quarter" idx="12"/>
          </p:nvPr>
        </p:nvSpPr>
        <p:spPr/>
        <p:txBody>
          <a:bodyPr/>
          <a:lstStyle/>
          <a:p>
            <a:fld id="{1D66AC45-D9FE-4248-B91F-844B82F7A042}" type="slidenum">
              <a:rPr lang="en-US" smtClean="0"/>
              <a:pPr/>
              <a:t>64</a:t>
            </a:fld>
            <a:endParaRPr lang="en-US" dirty="0"/>
          </a:p>
        </p:txBody>
      </p:sp>
      <p:sp>
        <p:nvSpPr>
          <p:cNvPr id="6" name="Title 5">
            <a:extLst>
              <a:ext uri="{FF2B5EF4-FFF2-40B4-BE49-F238E27FC236}">
                <a16:creationId xmlns:a16="http://schemas.microsoft.com/office/drawing/2014/main" id="{9800EEA8-412C-4AB4-1AC7-C71FF8109D1D}"/>
              </a:ext>
            </a:extLst>
          </p:cNvPr>
          <p:cNvSpPr>
            <a:spLocks noGrp="1"/>
          </p:cNvSpPr>
          <p:nvPr>
            <p:ph type="title"/>
          </p:nvPr>
        </p:nvSpPr>
        <p:spPr/>
        <p:txBody>
          <a:bodyPr/>
          <a:lstStyle/>
          <a:p>
            <a:r>
              <a:rPr lang="en-US" b="1" dirty="0"/>
              <a:t>A Path Forward</a:t>
            </a:r>
          </a:p>
        </p:txBody>
      </p:sp>
      <p:grpSp>
        <p:nvGrpSpPr>
          <p:cNvPr id="16" name="Group 15">
            <a:extLst>
              <a:ext uri="{FF2B5EF4-FFF2-40B4-BE49-F238E27FC236}">
                <a16:creationId xmlns:a16="http://schemas.microsoft.com/office/drawing/2014/main" id="{A7C7438C-2E23-CAA2-49AC-233A51DD3463}"/>
              </a:ext>
            </a:extLst>
          </p:cNvPr>
          <p:cNvGrpSpPr/>
          <p:nvPr/>
        </p:nvGrpSpPr>
        <p:grpSpPr>
          <a:xfrm>
            <a:off x="1455975" y="2516697"/>
            <a:ext cx="6277768" cy="1769469"/>
            <a:chOff x="569350" y="2921893"/>
            <a:chExt cx="7965057" cy="2498611"/>
          </a:xfrm>
        </p:grpSpPr>
        <p:sp>
          <p:nvSpPr>
            <p:cNvPr id="7" name="TextBox 6">
              <a:extLst>
                <a:ext uri="{FF2B5EF4-FFF2-40B4-BE49-F238E27FC236}">
                  <a16:creationId xmlns:a16="http://schemas.microsoft.com/office/drawing/2014/main" id="{401600BE-926E-6B3B-9805-33EFFDEDD9A6}"/>
                </a:ext>
              </a:extLst>
            </p:cNvPr>
            <p:cNvSpPr txBox="1"/>
            <p:nvPr/>
          </p:nvSpPr>
          <p:spPr>
            <a:xfrm>
              <a:off x="569350" y="3335959"/>
              <a:ext cx="2260121" cy="999583"/>
            </a:xfrm>
            <a:prstGeom prst="rect">
              <a:avLst/>
            </a:prstGeom>
            <a:noFill/>
            <a:ln>
              <a:solidFill>
                <a:schemeClr val="tx1"/>
              </a:solidFill>
            </a:ln>
          </p:spPr>
          <p:txBody>
            <a:bodyPr wrap="square" rtlCol="0">
              <a:spAutoFit/>
            </a:bodyPr>
            <a:lstStyle/>
            <a:p>
              <a:pPr algn="ctr"/>
              <a:r>
                <a:rPr lang="en-US" sz="2000" b="1" dirty="0"/>
                <a:t>PRIOR KNOWLEDGE</a:t>
              </a:r>
            </a:p>
          </p:txBody>
        </p:sp>
        <p:sp>
          <p:nvSpPr>
            <p:cNvPr id="8" name="TextBox 7">
              <a:extLst>
                <a:ext uri="{FF2B5EF4-FFF2-40B4-BE49-F238E27FC236}">
                  <a16:creationId xmlns:a16="http://schemas.microsoft.com/office/drawing/2014/main" id="{1EE9D723-F7E3-6A05-60FB-A5B692B8FC4E}"/>
                </a:ext>
              </a:extLst>
            </p:cNvPr>
            <p:cNvSpPr txBox="1"/>
            <p:nvPr/>
          </p:nvSpPr>
          <p:spPr>
            <a:xfrm>
              <a:off x="3421817" y="3335959"/>
              <a:ext cx="2260121" cy="999583"/>
            </a:xfrm>
            <a:prstGeom prst="rect">
              <a:avLst/>
            </a:prstGeom>
            <a:noFill/>
            <a:ln>
              <a:solidFill>
                <a:schemeClr val="tx1"/>
              </a:solidFill>
            </a:ln>
          </p:spPr>
          <p:txBody>
            <a:bodyPr wrap="square" rtlCol="0">
              <a:spAutoFit/>
            </a:bodyPr>
            <a:lstStyle/>
            <a:p>
              <a:pPr algn="ctr"/>
              <a:r>
                <a:rPr lang="en-US" sz="2000" b="1" dirty="0"/>
                <a:t>NEW</a:t>
              </a:r>
            </a:p>
            <a:p>
              <a:pPr algn="ctr"/>
              <a:r>
                <a:rPr lang="en-US" sz="2000" b="1" dirty="0"/>
                <a:t>EXPERIMENT</a:t>
              </a:r>
            </a:p>
          </p:txBody>
        </p:sp>
        <p:sp>
          <p:nvSpPr>
            <p:cNvPr id="9" name="TextBox 8">
              <a:extLst>
                <a:ext uri="{FF2B5EF4-FFF2-40B4-BE49-F238E27FC236}">
                  <a16:creationId xmlns:a16="http://schemas.microsoft.com/office/drawing/2014/main" id="{A03C275F-5D09-AA78-13DE-4CF9E674A396}"/>
                </a:ext>
              </a:extLst>
            </p:cNvPr>
            <p:cNvSpPr txBox="1"/>
            <p:nvPr/>
          </p:nvSpPr>
          <p:spPr>
            <a:xfrm>
              <a:off x="6274286" y="3335959"/>
              <a:ext cx="2260121" cy="999583"/>
            </a:xfrm>
            <a:prstGeom prst="rect">
              <a:avLst/>
            </a:prstGeom>
            <a:noFill/>
            <a:ln>
              <a:solidFill>
                <a:schemeClr val="tx1"/>
              </a:solidFill>
            </a:ln>
          </p:spPr>
          <p:txBody>
            <a:bodyPr wrap="square" rtlCol="0">
              <a:spAutoFit/>
            </a:bodyPr>
            <a:lstStyle/>
            <a:p>
              <a:pPr algn="ctr"/>
              <a:r>
                <a:rPr lang="en-US" sz="2000" b="1" dirty="0"/>
                <a:t>UPDATED BELIEF</a:t>
              </a:r>
            </a:p>
          </p:txBody>
        </p:sp>
        <p:sp>
          <p:nvSpPr>
            <p:cNvPr id="10" name="Plus Sign 9">
              <a:extLst>
                <a:ext uri="{FF2B5EF4-FFF2-40B4-BE49-F238E27FC236}">
                  <a16:creationId xmlns:a16="http://schemas.microsoft.com/office/drawing/2014/main" id="{D32F2704-7E60-7254-9949-17AC077A5883}"/>
                </a:ext>
              </a:extLst>
            </p:cNvPr>
            <p:cNvSpPr/>
            <p:nvPr/>
          </p:nvSpPr>
          <p:spPr>
            <a:xfrm>
              <a:off x="2958867" y="3593039"/>
              <a:ext cx="388189" cy="439947"/>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TextBox 10">
              <a:extLst>
                <a:ext uri="{FF2B5EF4-FFF2-40B4-BE49-F238E27FC236}">
                  <a16:creationId xmlns:a16="http://schemas.microsoft.com/office/drawing/2014/main" id="{62E962A8-A177-8099-F68B-52FBA47CB307}"/>
                </a:ext>
              </a:extLst>
            </p:cNvPr>
            <p:cNvSpPr txBox="1"/>
            <p:nvPr/>
          </p:nvSpPr>
          <p:spPr>
            <a:xfrm>
              <a:off x="569350" y="4681682"/>
              <a:ext cx="2260121" cy="738822"/>
            </a:xfrm>
            <a:prstGeom prst="rect">
              <a:avLst/>
            </a:prstGeom>
            <a:noFill/>
            <a:ln>
              <a:solidFill>
                <a:schemeClr val="tx1"/>
              </a:solidFill>
            </a:ln>
          </p:spPr>
          <p:txBody>
            <a:bodyPr wrap="square" rtlCol="0">
              <a:spAutoFit/>
            </a:bodyPr>
            <a:lstStyle/>
            <a:p>
              <a:pPr algn="ctr"/>
              <a:r>
                <a:rPr lang="en-US" sz="1400" dirty="0"/>
                <a:t>Prior Probability</a:t>
              </a:r>
            </a:p>
            <a:p>
              <a:pPr algn="ctr"/>
              <a:r>
                <a:rPr lang="en-US" sz="1400" dirty="0"/>
                <a:t>H</a:t>
              </a:r>
              <a:r>
                <a:rPr lang="en-US" sz="1400" baseline="-25000" dirty="0"/>
                <a:t>0</a:t>
              </a:r>
              <a:r>
                <a:rPr lang="en-US" sz="1400" dirty="0"/>
                <a:t> is False</a:t>
              </a:r>
            </a:p>
          </p:txBody>
        </p:sp>
        <p:sp>
          <p:nvSpPr>
            <p:cNvPr id="12" name="TextBox 11">
              <a:extLst>
                <a:ext uri="{FF2B5EF4-FFF2-40B4-BE49-F238E27FC236}">
                  <a16:creationId xmlns:a16="http://schemas.microsoft.com/office/drawing/2014/main" id="{29DF1D33-7028-A83F-EBA6-AB33F32EA10B}"/>
                </a:ext>
              </a:extLst>
            </p:cNvPr>
            <p:cNvSpPr txBox="1"/>
            <p:nvPr/>
          </p:nvSpPr>
          <p:spPr>
            <a:xfrm>
              <a:off x="3421817" y="4681680"/>
              <a:ext cx="2260121" cy="738822"/>
            </a:xfrm>
            <a:prstGeom prst="rect">
              <a:avLst/>
            </a:prstGeom>
            <a:noFill/>
            <a:ln>
              <a:solidFill>
                <a:schemeClr val="tx1"/>
              </a:solidFill>
            </a:ln>
          </p:spPr>
          <p:txBody>
            <a:bodyPr wrap="square" rtlCol="0">
              <a:spAutoFit/>
            </a:bodyPr>
            <a:lstStyle/>
            <a:p>
              <a:pPr algn="ctr"/>
              <a:r>
                <a:rPr lang="en-US" sz="1400" dirty="0"/>
                <a:t>New Evidence</a:t>
              </a:r>
            </a:p>
            <a:p>
              <a:pPr algn="ctr"/>
              <a:r>
                <a:rPr lang="en-US" sz="1400" dirty="0"/>
                <a:t>(e.g., </a:t>
              </a:r>
              <a:r>
                <a:rPr lang="en-US" sz="1400" b="1" dirty="0">
                  <a:solidFill>
                    <a:srgbClr val="CC66FF"/>
                  </a:solidFill>
                </a:rPr>
                <a:t>p-value</a:t>
              </a:r>
              <a:r>
                <a:rPr lang="en-US" sz="1400" dirty="0"/>
                <a:t>)</a:t>
              </a:r>
            </a:p>
          </p:txBody>
        </p:sp>
        <p:sp>
          <p:nvSpPr>
            <p:cNvPr id="13" name="TextBox 12">
              <a:extLst>
                <a:ext uri="{FF2B5EF4-FFF2-40B4-BE49-F238E27FC236}">
                  <a16:creationId xmlns:a16="http://schemas.microsoft.com/office/drawing/2014/main" id="{E0555B3E-42B1-B672-7F5F-F2991B897D46}"/>
                </a:ext>
              </a:extLst>
            </p:cNvPr>
            <p:cNvSpPr txBox="1"/>
            <p:nvPr/>
          </p:nvSpPr>
          <p:spPr>
            <a:xfrm>
              <a:off x="6274284" y="4681680"/>
              <a:ext cx="2260121" cy="738822"/>
            </a:xfrm>
            <a:prstGeom prst="rect">
              <a:avLst/>
            </a:prstGeom>
            <a:noFill/>
            <a:ln>
              <a:solidFill>
                <a:schemeClr val="tx1"/>
              </a:solidFill>
            </a:ln>
          </p:spPr>
          <p:txBody>
            <a:bodyPr wrap="square" rtlCol="0">
              <a:spAutoFit/>
            </a:bodyPr>
            <a:lstStyle/>
            <a:p>
              <a:pPr algn="ctr"/>
              <a:r>
                <a:rPr lang="en-US" sz="1400" dirty="0"/>
                <a:t>Posterior Probability</a:t>
              </a:r>
            </a:p>
            <a:p>
              <a:pPr algn="ctr"/>
              <a:r>
                <a:rPr lang="en-US" sz="1400" dirty="0"/>
                <a:t>H</a:t>
              </a:r>
              <a:r>
                <a:rPr lang="en-US" sz="1400" baseline="-25000" dirty="0"/>
                <a:t>0</a:t>
              </a:r>
              <a:r>
                <a:rPr lang="en-US" sz="1400" dirty="0"/>
                <a:t> is False</a:t>
              </a:r>
            </a:p>
          </p:txBody>
        </p:sp>
        <p:sp>
          <p:nvSpPr>
            <p:cNvPr id="14" name="TextBox 13">
              <a:extLst>
                <a:ext uri="{FF2B5EF4-FFF2-40B4-BE49-F238E27FC236}">
                  <a16:creationId xmlns:a16="http://schemas.microsoft.com/office/drawing/2014/main" id="{0E5304EB-DBA7-439B-BBA5-959DF6585EC3}"/>
                </a:ext>
              </a:extLst>
            </p:cNvPr>
            <p:cNvSpPr txBox="1"/>
            <p:nvPr/>
          </p:nvSpPr>
          <p:spPr>
            <a:xfrm>
              <a:off x="3421817" y="2921893"/>
              <a:ext cx="2260121" cy="434602"/>
            </a:xfrm>
            <a:prstGeom prst="rect">
              <a:avLst/>
            </a:prstGeom>
            <a:solidFill>
              <a:srgbClr val="CC66FF"/>
            </a:solidFill>
          </p:spPr>
          <p:txBody>
            <a:bodyPr wrap="square" rtlCol="0">
              <a:spAutoFit/>
            </a:bodyPr>
            <a:lstStyle/>
            <a:p>
              <a:pPr algn="ctr"/>
              <a:r>
                <a:rPr lang="en-US" sz="1400" b="1" dirty="0">
                  <a:solidFill>
                    <a:schemeClr val="bg1"/>
                  </a:solidFill>
                </a:rPr>
                <a:t>Frequentist</a:t>
              </a:r>
            </a:p>
          </p:txBody>
        </p:sp>
        <p:sp>
          <p:nvSpPr>
            <p:cNvPr id="15" name="Arrow: Right 14">
              <a:extLst>
                <a:ext uri="{FF2B5EF4-FFF2-40B4-BE49-F238E27FC236}">
                  <a16:creationId xmlns:a16="http://schemas.microsoft.com/office/drawing/2014/main" id="{06F43F17-7520-8C65-0C94-008ADC28C45D}"/>
                </a:ext>
              </a:extLst>
            </p:cNvPr>
            <p:cNvSpPr/>
            <p:nvPr/>
          </p:nvSpPr>
          <p:spPr>
            <a:xfrm>
              <a:off x="5746459" y="3648805"/>
              <a:ext cx="469102" cy="33384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7" name="Rectangle: Rounded Corners 16">
            <a:extLst>
              <a:ext uri="{FF2B5EF4-FFF2-40B4-BE49-F238E27FC236}">
                <a16:creationId xmlns:a16="http://schemas.microsoft.com/office/drawing/2014/main" id="{E44072A9-F89C-4482-D1CF-A86BB59A7F87}"/>
              </a:ext>
            </a:extLst>
          </p:cNvPr>
          <p:cNvSpPr/>
          <p:nvPr/>
        </p:nvSpPr>
        <p:spPr>
          <a:xfrm>
            <a:off x="1201513" y="2374086"/>
            <a:ext cx="6786693" cy="2130802"/>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21D1FC0-EFA3-0898-DF1C-E9C816544E46}"/>
              </a:ext>
            </a:extLst>
          </p:cNvPr>
          <p:cNvSpPr txBox="1"/>
          <p:nvPr/>
        </p:nvSpPr>
        <p:spPr>
          <a:xfrm>
            <a:off x="2791226" y="1803633"/>
            <a:ext cx="3607266" cy="523220"/>
          </a:xfrm>
          <a:prstGeom prst="rect">
            <a:avLst/>
          </a:prstGeom>
          <a:noFill/>
        </p:spPr>
        <p:txBody>
          <a:bodyPr wrap="square" rtlCol="0">
            <a:spAutoFit/>
          </a:bodyPr>
          <a:lstStyle/>
          <a:p>
            <a:pPr algn="ctr"/>
            <a:r>
              <a:rPr lang="en-US" sz="2800" b="1" dirty="0">
                <a:solidFill>
                  <a:srgbClr val="00B050"/>
                </a:solidFill>
              </a:rPr>
              <a:t>BAYESIAN INFERENCE</a:t>
            </a:r>
          </a:p>
        </p:txBody>
      </p:sp>
      <p:sp>
        <p:nvSpPr>
          <p:cNvPr id="19" name="TextBox 18">
            <a:extLst>
              <a:ext uri="{FF2B5EF4-FFF2-40B4-BE49-F238E27FC236}">
                <a16:creationId xmlns:a16="http://schemas.microsoft.com/office/drawing/2014/main" id="{288C259E-B962-A9F2-C17B-88F57AE9465D}"/>
              </a:ext>
            </a:extLst>
          </p:cNvPr>
          <p:cNvSpPr txBox="1"/>
          <p:nvPr/>
        </p:nvSpPr>
        <p:spPr>
          <a:xfrm>
            <a:off x="2248250" y="4974671"/>
            <a:ext cx="4647501" cy="1107996"/>
          </a:xfrm>
          <a:prstGeom prst="rect">
            <a:avLst/>
          </a:prstGeom>
          <a:noFill/>
        </p:spPr>
        <p:txBody>
          <a:bodyPr wrap="square" rtlCol="0">
            <a:spAutoFit/>
          </a:bodyPr>
          <a:lstStyle/>
          <a:p>
            <a:pPr algn="ctr"/>
            <a:r>
              <a:rPr lang="en-US" sz="2800" b="1" dirty="0">
                <a:solidFill>
                  <a:srgbClr val="0070C0"/>
                </a:solidFill>
              </a:rPr>
              <a:t>BFB=1/[-</a:t>
            </a:r>
            <a:r>
              <a:rPr lang="en-US" sz="2800" b="1" i="1" dirty="0">
                <a:solidFill>
                  <a:srgbClr val="0070C0"/>
                </a:solidFill>
              </a:rPr>
              <a:t>e</a:t>
            </a:r>
            <a:r>
              <a:rPr lang="en-US" sz="2800" b="1" baseline="-10000" dirty="0">
                <a:solidFill>
                  <a:srgbClr val="0070C0"/>
                </a:solidFill>
              </a:rPr>
              <a:t>*</a:t>
            </a:r>
            <a:r>
              <a:rPr lang="en-US" sz="2800" b="1" dirty="0">
                <a:solidFill>
                  <a:srgbClr val="CC66FF"/>
                </a:solidFill>
              </a:rPr>
              <a:t>p</a:t>
            </a:r>
            <a:r>
              <a:rPr lang="en-US" sz="2800" b="1" baseline="-10000" dirty="0">
                <a:solidFill>
                  <a:srgbClr val="0070C0"/>
                </a:solidFill>
              </a:rPr>
              <a:t>*</a:t>
            </a:r>
            <a:r>
              <a:rPr lang="en-US" sz="2800" b="1" dirty="0">
                <a:solidFill>
                  <a:srgbClr val="0070C0"/>
                </a:solidFill>
              </a:rPr>
              <a:t>ln(</a:t>
            </a:r>
            <a:r>
              <a:rPr lang="en-US" sz="2800" b="1" dirty="0">
                <a:solidFill>
                  <a:srgbClr val="CC66FF"/>
                </a:solidFill>
              </a:rPr>
              <a:t>p</a:t>
            </a:r>
            <a:r>
              <a:rPr lang="en-US" sz="2800" b="1" dirty="0">
                <a:solidFill>
                  <a:srgbClr val="0070C0"/>
                </a:solidFill>
              </a:rPr>
              <a:t>)]</a:t>
            </a:r>
          </a:p>
          <a:p>
            <a:pPr algn="ctr"/>
            <a:endParaRPr lang="en-US" sz="1000" b="1" dirty="0">
              <a:solidFill>
                <a:srgbClr val="0070C0"/>
              </a:solidFill>
            </a:endParaRPr>
          </a:p>
          <a:p>
            <a:pPr algn="ctr"/>
            <a:r>
              <a:rPr lang="en-US" sz="2800" b="1" dirty="0">
                <a:solidFill>
                  <a:srgbClr val="00B050"/>
                </a:solidFill>
              </a:rPr>
              <a:t>p</a:t>
            </a:r>
            <a:r>
              <a:rPr lang="en-US" sz="2800" b="1" baseline="-25000" dirty="0">
                <a:solidFill>
                  <a:srgbClr val="00B050"/>
                </a:solidFill>
              </a:rPr>
              <a:t>1</a:t>
            </a:r>
            <a:r>
              <a:rPr lang="en-US" sz="2800" b="1" baseline="-25000" dirty="0"/>
              <a:t> </a:t>
            </a:r>
            <a:r>
              <a:rPr lang="en-US" sz="2800" b="1" dirty="0">
                <a:sym typeface="Symbol" panose="05050102010706020507" pitchFamily="18" charset="2"/>
              </a:rPr>
              <a:t></a:t>
            </a:r>
            <a:r>
              <a:rPr lang="en-US" sz="2800" b="1" dirty="0"/>
              <a:t> {1 + [</a:t>
            </a:r>
            <a:r>
              <a:rPr lang="en-US" sz="2800" b="1" dirty="0">
                <a:solidFill>
                  <a:srgbClr val="FF0000"/>
                </a:solidFill>
              </a:rPr>
              <a:t>(1-p</a:t>
            </a:r>
            <a:r>
              <a:rPr lang="en-US" sz="2800" b="1" baseline="-25000" dirty="0">
                <a:solidFill>
                  <a:srgbClr val="FF0000"/>
                </a:solidFill>
              </a:rPr>
              <a:t>0</a:t>
            </a:r>
            <a:r>
              <a:rPr lang="en-US" sz="2800" b="1" dirty="0">
                <a:solidFill>
                  <a:srgbClr val="FF0000"/>
                </a:solidFill>
              </a:rPr>
              <a:t>)/p</a:t>
            </a:r>
            <a:r>
              <a:rPr lang="en-US" sz="2800" b="1" baseline="-25000" dirty="0">
                <a:solidFill>
                  <a:srgbClr val="FF0000"/>
                </a:solidFill>
              </a:rPr>
              <a:t>0</a:t>
            </a:r>
            <a:r>
              <a:rPr lang="en-US" sz="2800" b="1" dirty="0"/>
              <a:t>] / </a:t>
            </a:r>
            <a:r>
              <a:rPr lang="en-US" sz="2800" b="1" dirty="0">
                <a:solidFill>
                  <a:srgbClr val="0070C0"/>
                </a:solidFill>
              </a:rPr>
              <a:t>BFB</a:t>
            </a:r>
            <a:r>
              <a:rPr lang="en-US" sz="2800" b="1" dirty="0"/>
              <a:t> }</a:t>
            </a:r>
            <a:r>
              <a:rPr lang="en-US" sz="2800" b="1" baseline="30000" dirty="0"/>
              <a:t>-1</a:t>
            </a:r>
            <a:r>
              <a:rPr lang="en-US" sz="2800" dirty="0"/>
              <a:t>.</a:t>
            </a:r>
            <a:endParaRPr lang="en-US" sz="3200" dirty="0"/>
          </a:p>
        </p:txBody>
      </p:sp>
      <p:sp>
        <p:nvSpPr>
          <p:cNvPr id="20" name="Rectangle: Rounded Corners 19">
            <a:extLst>
              <a:ext uri="{FF2B5EF4-FFF2-40B4-BE49-F238E27FC236}">
                <a16:creationId xmlns:a16="http://schemas.microsoft.com/office/drawing/2014/main" id="{4791D047-152A-3AF6-406D-5042A9C8F687}"/>
              </a:ext>
            </a:extLst>
          </p:cNvPr>
          <p:cNvSpPr/>
          <p:nvPr/>
        </p:nvSpPr>
        <p:spPr>
          <a:xfrm>
            <a:off x="2139193" y="4974670"/>
            <a:ext cx="4756557" cy="1214109"/>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25110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81972B-0757-4356-AE97-8796BAA5037A}"/>
              </a:ext>
            </a:extLst>
          </p:cNvPr>
          <p:cNvSpPr>
            <a:spLocks noGrp="1"/>
          </p:cNvSpPr>
          <p:nvPr>
            <p:ph idx="1"/>
          </p:nvPr>
        </p:nvSpPr>
        <p:spPr/>
        <p:txBody>
          <a:bodyPr>
            <a:normAutofit/>
          </a:bodyPr>
          <a:lstStyle/>
          <a:p>
            <a:endParaRPr lang="en-US" sz="4000" dirty="0"/>
          </a:p>
          <a:p>
            <a:r>
              <a:rPr lang="en-US" sz="4000" dirty="0"/>
              <a:t>“Always use </a:t>
            </a:r>
            <a:r>
              <a:rPr lang="en-US" sz="4000" i="1" dirty="0">
                <a:solidFill>
                  <a:srgbClr val="FF0000"/>
                </a:solidFill>
              </a:rPr>
              <a:t>Bayesian thinking </a:t>
            </a:r>
            <a:r>
              <a:rPr lang="en-US" sz="4000" dirty="0"/>
              <a:t>when assessing clinical trial results so you can </a:t>
            </a:r>
            <a:r>
              <a:rPr lang="en-US" sz="4000" dirty="0">
                <a:solidFill>
                  <a:srgbClr val="FF0000"/>
                </a:solidFill>
              </a:rPr>
              <a:t>quantify how believable </a:t>
            </a:r>
            <a:r>
              <a:rPr lang="en-US" sz="4000" dirty="0"/>
              <a:t>the results are.”</a:t>
            </a:r>
          </a:p>
          <a:p>
            <a:pPr algn="r"/>
            <a:r>
              <a:rPr lang="en-US" sz="2800" dirty="0"/>
              <a:t>Steve Ruberg</a:t>
            </a:r>
          </a:p>
          <a:p>
            <a:pPr algn="r"/>
            <a:r>
              <a:rPr lang="en-US" sz="2800" dirty="0"/>
              <a:t>Your Run-of-the-Mill Bayesian Statistician</a:t>
            </a:r>
          </a:p>
        </p:txBody>
      </p:sp>
      <p:sp>
        <p:nvSpPr>
          <p:cNvPr id="3" name="Date Placeholder 2">
            <a:extLst>
              <a:ext uri="{FF2B5EF4-FFF2-40B4-BE49-F238E27FC236}">
                <a16:creationId xmlns:a16="http://schemas.microsoft.com/office/drawing/2014/main" id="{21EE04FF-B3F5-4A6E-9FD1-6B78016B260E}"/>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0FD0B8B4-FC0B-44CE-8B3C-D32921318C66}"/>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23EF9704-E613-47B6-B5B9-8C85C3447AB9}"/>
              </a:ext>
            </a:extLst>
          </p:cNvPr>
          <p:cNvSpPr>
            <a:spLocks noGrp="1"/>
          </p:cNvSpPr>
          <p:nvPr>
            <p:ph type="sldNum" sz="quarter" idx="12"/>
          </p:nvPr>
        </p:nvSpPr>
        <p:spPr/>
        <p:txBody>
          <a:bodyPr/>
          <a:lstStyle/>
          <a:p>
            <a:fld id="{1D66AC45-D9FE-4248-B91F-844B82F7A042}" type="slidenum">
              <a:rPr lang="en-US" smtClean="0"/>
              <a:pPr/>
              <a:t>65</a:t>
            </a:fld>
            <a:endParaRPr lang="en-US" dirty="0"/>
          </a:p>
        </p:txBody>
      </p:sp>
      <p:sp>
        <p:nvSpPr>
          <p:cNvPr id="6" name="Title 5">
            <a:extLst>
              <a:ext uri="{FF2B5EF4-FFF2-40B4-BE49-F238E27FC236}">
                <a16:creationId xmlns:a16="http://schemas.microsoft.com/office/drawing/2014/main" id="{054CAC15-6C1E-476C-8297-E0524703DD03}"/>
              </a:ext>
            </a:extLst>
          </p:cNvPr>
          <p:cNvSpPr>
            <a:spLocks noGrp="1"/>
          </p:cNvSpPr>
          <p:nvPr>
            <p:ph type="title"/>
          </p:nvPr>
        </p:nvSpPr>
        <p:spPr/>
        <p:txBody>
          <a:bodyPr/>
          <a:lstStyle/>
          <a:p>
            <a:r>
              <a:rPr lang="en-US" b="1" dirty="0"/>
              <a:t>Subgroup Identification</a:t>
            </a:r>
          </a:p>
        </p:txBody>
      </p:sp>
      <p:sp>
        <p:nvSpPr>
          <p:cNvPr id="7" name="Rectangle 6">
            <a:extLst>
              <a:ext uri="{FF2B5EF4-FFF2-40B4-BE49-F238E27FC236}">
                <a16:creationId xmlns:a16="http://schemas.microsoft.com/office/drawing/2014/main" id="{F279F598-12CC-A7BC-F457-181512790AD2}"/>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09690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076F02-7E8D-D679-0C6E-D8BA55344805}"/>
              </a:ext>
            </a:extLst>
          </p:cNvPr>
          <p:cNvSpPr>
            <a:spLocks noGrp="1"/>
          </p:cNvSpPr>
          <p:nvPr>
            <p:ph idx="1"/>
          </p:nvPr>
        </p:nvSpPr>
        <p:spPr>
          <a:xfrm>
            <a:off x="585470" y="1322294"/>
            <a:ext cx="7973060" cy="4546800"/>
          </a:xfrm>
        </p:spPr>
        <p:txBody>
          <a:bodyPr>
            <a:normAutofit/>
          </a:bodyPr>
          <a:lstStyle/>
          <a:p>
            <a:pPr algn="ctr"/>
            <a:r>
              <a:rPr lang="en-US" sz="4400" dirty="0"/>
              <a:t>Further investigation of</a:t>
            </a:r>
          </a:p>
          <a:p>
            <a:pPr algn="ctr"/>
            <a:r>
              <a:rPr lang="en-US" sz="4400" dirty="0"/>
              <a:t>P-values</a:t>
            </a:r>
          </a:p>
        </p:txBody>
      </p:sp>
      <p:sp>
        <p:nvSpPr>
          <p:cNvPr id="3" name="Date Placeholder 2">
            <a:extLst>
              <a:ext uri="{FF2B5EF4-FFF2-40B4-BE49-F238E27FC236}">
                <a16:creationId xmlns:a16="http://schemas.microsoft.com/office/drawing/2014/main" id="{5B2A89C4-9A8E-DE06-8C6B-1BCDF15D16D6}"/>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18EC4003-97A3-5AC7-218D-DF0872AE9600}"/>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46F0E040-3B0B-A65B-AE1F-7C88BA829658}"/>
              </a:ext>
            </a:extLst>
          </p:cNvPr>
          <p:cNvSpPr>
            <a:spLocks noGrp="1"/>
          </p:cNvSpPr>
          <p:nvPr>
            <p:ph type="sldNum" sz="quarter" idx="12"/>
          </p:nvPr>
        </p:nvSpPr>
        <p:spPr/>
        <p:txBody>
          <a:bodyPr/>
          <a:lstStyle/>
          <a:p>
            <a:fld id="{1D66AC45-D9FE-4248-B91F-844B82F7A042}" type="slidenum">
              <a:rPr lang="en-US" smtClean="0"/>
              <a:pPr/>
              <a:t>66</a:t>
            </a:fld>
            <a:endParaRPr lang="en-US" dirty="0"/>
          </a:p>
        </p:txBody>
      </p:sp>
      <p:sp>
        <p:nvSpPr>
          <p:cNvPr id="6" name="Title 5">
            <a:extLst>
              <a:ext uri="{FF2B5EF4-FFF2-40B4-BE49-F238E27FC236}">
                <a16:creationId xmlns:a16="http://schemas.microsoft.com/office/drawing/2014/main" id="{A806335D-4969-FEBF-4FD7-B423A8CEB93B}"/>
              </a:ext>
            </a:extLst>
          </p:cNvPr>
          <p:cNvSpPr>
            <a:spLocks noGrp="1"/>
          </p:cNvSpPr>
          <p:nvPr>
            <p:ph type="title"/>
          </p:nvPr>
        </p:nvSpPr>
        <p:spPr/>
        <p:txBody>
          <a:bodyPr/>
          <a:lstStyle/>
          <a:p>
            <a:r>
              <a:rPr lang="en-US" b="1" dirty="0"/>
              <a:t>A Path Forward</a:t>
            </a:r>
          </a:p>
        </p:txBody>
      </p:sp>
      <p:sp>
        <p:nvSpPr>
          <p:cNvPr id="7" name="TextBox 6">
            <a:extLst>
              <a:ext uri="{FF2B5EF4-FFF2-40B4-BE49-F238E27FC236}">
                <a16:creationId xmlns:a16="http://schemas.microsoft.com/office/drawing/2014/main" id="{2FE63543-B94E-DB1A-CC02-3D9567DAEF3C}"/>
              </a:ext>
            </a:extLst>
          </p:cNvPr>
          <p:cNvSpPr txBox="1"/>
          <p:nvPr/>
        </p:nvSpPr>
        <p:spPr>
          <a:xfrm>
            <a:off x="1120819" y="3252266"/>
            <a:ext cx="6902363" cy="954107"/>
          </a:xfrm>
          <a:prstGeom prst="rect">
            <a:avLst/>
          </a:prstGeom>
          <a:solidFill>
            <a:schemeClr val="accent5"/>
          </a:solidFill>
          <a:ln>
            <a:solidFill>
              <a:schemeClr val="tx1"/>
            </a:solidFill>
          </a:ln>
        </p:spPr>
        <p:txBody>
          <a:bodyPr wrap="square" rtlCol="0">
            <a:spAutoFit/>
          </a:bodyPr>
          <a:lstStyle/>
          <a:p>
            <a:r>
              <a:rPr lang="en-US" sz="2800" b="1" dirty="0">
                <a:solidFill>
                  <a:schemeClr val="bg1"/>
                </a:solidFill>
              </a:rPr>
              <a:t>AnalytixThinking.Blog</a:t>
            </a:r>
          </a:p>
          <a:p>
            <a:pPr algn="ctr"/>
            <a:r>
              <a:rPr lang="en-US" sz="2800" b="1" dirty="0">
                <a:solidFill>
                  <a:schemeClr val="bg1"/>
                </a:solidFill>
              </a:rPr>
              <a:t>No. 7: What does p&lt; 0.05 mean anyway?</a:t>
            </a:r>
            <a:endParaRPr lang="en-US" sz="2800" b="1" baseline="30000" dirty="0">
              <a:solidFill>
                <a:schemeClr val="bg1"/>
              </a:solidFill>
            </a:endParaRPr>
          </a:p>
        </p:txBody>
      </p:sp>
      <p:pic>
        <p:nvPicPr>
          <p:cNvPr id="8" name="Picture 7">
            <a:extLst>
              <a:ext uri="{FF2B5EF4-FFF2-40B4-BE49-F238E27FC236}">
                <a16:creationId xmlns:a16="http://schemas.microsoft.com/office/drawing/2014/main" id="{D5F67F2B-9BA9-797A-93AD-272D7F2CCD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8001" y="4544724"/>
            <a:ext cx="1819529" cy="1582619"/>
          </a:xfrm>
          <a:prstGeom prst="rect">
            <a:avLst/>
          </a:prstGeom>
          <a:ln w="38100">
            <a:solidFill>
              <a:schemeClr val="accent5"/>
            </a:solidFill>
          </a:ln>
        </p:spPr>
      </p:pic>
      <p:sp>
        <p:nvSpPr>
          <p:cNvPr id="9" name="Rectangle 8">
            <a:extLst>
              <a:ext uri="{FF2B5EF4-FFF2-40B4-BE49-F238E27FC236}">
                <a16:creationId xmlns:a16="http://schemas.microsoft.com/office/drawing/2014/main" id="{E75EF54A-C87D-78C9-6832-0959AA22CB85}"/>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471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DBAE-4638-4424-B3A4-11709D5F726C}"/>
              </a:ext>
            </a:extLst>
          </p:cNvPr>
          <p:cNvSpPr>
            <a:spLocks noGrp="1"/>
          </p:cNvSpPr>
          <p:nvPr>
            <p:ph type="title"/>
          </p:nvPr>
        </p:nvSpPr>
        <p:spPr/>
        <p:txBody>
          <a:bodyPr/>
          <a:lstStyle/>
          <a:p>
            <a:r>
              <a:rPr lang="en-US" b="1" dirty="0"/>
              <a:t>A Path Forward</a:t>
            </a:r>
            <a:endParaRPr lang="en-US" dirty="0"/>
          </a:p>
        </p:txBody>
      </p:sp>
      <p:sp>
        <p:nvSpPr>
          <p:cNvPr id="3" name="Date Placeholder 2">
            <a:extLst>
              <a:ext uri="{FF2B5EF4-FFF2-40B4-BE49-F238E27FC236}">
                <a16:creationId xmlns:a16="http://schemas.microsoft.com/office/drawing/2014/main" id="{E6C502ED-5C31-4BAD-AD3C-D95F5F147852}"/>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90C26756-E36C-4E57-AFE8-B6A6E7F06C1B}"/>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71A43C1A-3E3E-41A7-9AE2-1B62F3D7530B}"/>
              </a:ext>
            </a:extLst>
          </p:cNvPr>
          <p:cNvSpPr>
            <a:spLocks noGrp="1"/>
          </p:cNvSpPr>
          <p:nvPr>
            <p:ph type="sldNum" sz="quarter" idx="12"/>
          </p:nvPr>
        </p:nvSpPr>
        <p:spPr/>
        <p:txBody>
          <a:bodyPr/>
          <a:lstStyle/>
          <a:p>
            <a:fld id="{1D66AC45-D9FE-4248-B91F-844B82F7A042}" type="slidenum">
              <a:rPr lang="en-US" smtClean="0"/>
              <a:pPr/>
              <a:t>67</a:t>
            </a:fld>
            <a:endParaRPr lang="en-US" dirty="0"/>
          </a:p>
        </p:txBody>
      </p:sp>
      <p:graphicFrame>
        <p:nvGraphicFramePr>
          <p:cNvPr id="9" name="Table 8">
            <a:extLst>
              <a:ext uri="{FF2B5EF4-FFF2-40B4-BE49-F238E27FC236}">
                <a16:creationId xmlns:a16="http://schemas.microsoft.com/office/drawing/2014/main" id="{EF1B6D0B-5615-41E5-83D0-1D0C57741E00}"/>
              </a:ext>
            </a:extLst>
          </p:cNvPr>
          <p:cNvGraphicFramePr>
            <a:graphicFrameLocks noGrp="1"/>
          </p:cNvGraphicFramePr>
          <p:nvPr/>
        </p:nvGraphicFramePr>
        <p:xfrm>
          <a:off x="1568823" y="1456768"/>
          <a:ext cx="5992904" cy="3567950"/>
        </p:xfrm>
        <a:graphic>
          <a:graphicData uri="http://schemas.openxmlformats.org/drawingml/2006/table">
            <a:tbl>
              <a:tblPr>
                <a:tableStyleId>{5C22544A-7EE6-4342-B048-85BDC9FD1C3A}</a:tableStyleId>
              </a:tblPr>
              <a:tblGrid>
                <a:gridCol w="1420119">
                  <a:extLst>
                    <a:ext uri="{9D8B030D-6E8A-4147-A177-3AD203B41FA5}">
                      <a16:colId xmlns:a16="http://schemas.microsoft.com/office/drawing/2014/main" val="4260416042"/>
                    </a:ext>
                  </a:extLst>
                </a:gridCol>
                <a:gridCol w="1420119">
                  <a:extLst>
                    <a:ext uri="{9D8B030D-6E8A-4147-A177-3AD203B41FA5}">
                      <a16:colId xmlns:a16="http://schemas.microsoft.com/office/drawing/2014/main" val="1266309510"/>
                    </a:ext>
                  </a:extLst>
                </a:gridCol>
                <a:gridCol w="1732547">
                  <a:extLst>
                    <a:ext uri="{9D8B030D-6E8A-4147-A177-3AD203B41FA5}">
                      <a16:colId xmlns:a16="http://schemas.microsoft.com/office/drawing/2014/main" val="437976566"/>
                    </a:ext>
                  </a:extLst>
                </a:gridCol>
                <a:gridCol w="1420119">
                  <a:extLst>
                    <a:ext uri="{9D8B030D-6E8A-4147-A177-3AD203B41FA5}">
                      <a16:colId xmlns:a16="http://schemas.microsoft.com/office/drawing/2014/main" val="328414683"/>
                    </a:ext>
                  </a:extLst>
                </a:gridCol>
              </a:tblGrid>
              <a:tr h="792877">
                <a:tc>
                  <a:txBody>
                    <a:bodyPr/>
                    <a:lstStyle/>
                    <a:p>
                      <a:pPr algn="ctr" fontAlgn="b"/>
                      <a:r>
                        <a:rPr lang="en-US" sz="2400" b="1" u="none" strike="noStrike" dirty="0">
                          <a:solidFill>
                            <a:srgbClr val="FF0000"/>
                          </a:solidFill>
                          <a:effectLst/>
                        </a:rPr>
                        <a:t>Prior</a:t>
                      </a:r>
                      <a:endParaRPr lang="en-US" sz="2400" b="1" i="0" u="none" strike="noStrike" dirty="0">
                        <a:solidFill>
                          <a:srgbClr val="FF0000"/>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b="1" u="none" strike="noStrike" dirty="0">
                          <a:solidFill>
                            <a:srgbClr val="0070C0"/>
                          </a:solidFill>
                          <a:effectLst/>
                        </a:rPr>
                        <a:t>p-value</a:t>
                      </a:r>
                      <a:endParaRPr lang="en-US" sz="2400" b="1" i="0" u="none" strike="noStrike" dirty="0">
                        <a:solidFill>
                          <a:srgbClr val="0070C0"/>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b="1" u="none" strike="noStrike" dirty="0">
                          <a:solidFill>
                            <a:srgbClr val="00B050"/>
                          </a:solidFill>
                          <a:effectLst/>
                        </a:rPr>
                        <a:t>Posterior</a:t>
                      </a:r>
                    </a:p>
                    <a:p>
                      <a:pPr algn="ctr" fontAlgn="b"/>
                      <a:r>
                        <a:rPr lang="en-US" sz="1800" b="1" i="0" u="none" strike="noStrike" dirty="0">
                          <a:solidFill>
                            <a:srgbClr val="00B050"/>
                          </a:solidFill>
                          <a:effectLst/>
                          <a:latin typeface="Calibri" panose="020F0502020204030204" pitchFamily="34" charset="0"/>
                        </a:rPr>
                        <a:t>(upper bound)</a:t>
                      </a: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b="1" u="none" strike="noStrike" dirty="0">
                          <a:effectLst/>
                        </a:rPr>
                        <a:t>Increase</a:t>
                      </a:r>
                    </a:p>
                    <a:p>
                      <a:pPr marL="0" algn="ctr" defTabSz="914400" rtl="0" eaLnBrk="1" fontAlgn="b" latinLnBrk="0" hangingPunct="1"/>
                      <a:r>
                        <a:rPr lang="en-US" sz="1800" b="1" i="0" u="none" strike="noStrike" kern="1200" dirty="0">
                          <a:solidFill>
                            <a:srgbClr val="000000"/>
                          </a:solidFill>
                          <a:effectLst/>
                          <a:latin typeface="Calibri" panose="020F0502020204030204" pitchFamily="34" charset="0"/>
                          <a:ea typeface="+mn-ea"/>
                          <a:cs typeface="+mn-cs"/>
                        </a:rPr>
                        <a:t>(post – prior)</a:t>
                      </a: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2295401806"/>
                  </a:ext>
                </a:extLst>
              </a:tr>
              <a:tr h="396439">
                <a:tc>
                  <a:txBody>
                    <a:bodyPr/>
                    <a:lstStyle/>
                    <a:p>
                      <a:pPr algn="ctr" fontAlgn="b"/>
                      <a:r>
                        <a:rPr lang="en-US" sz="2400" u="none" strike="noStrike" dirty="0">
                          <a:solidFill>
                            <a:srgbClr val="FF0000"/>
                          </a:solidFill>
                          <a:effectLst/>
                        </a:rPr>
                        <a:t>0.1</a:t>
                      </a:r>
                      <a:endParaRPr lang="en-US" sz="2400" b="0" i="0" u="none" strike="noStrike" dirty="0">
                        <a:solidFill>
                          <a:srgbClr val="FF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70C0"/>
                          </a:solidFill>
                          <a:effectLst/>
                        </a:rPr>
                        <a:t>0.05</a:t>
                      </a:r>
                      <a:endParaRPr lang="en-US" sz="2400" b="0" i="0" u="none" strike="noStrike" dirty="0">
                        <a:solidFill>
                          <a:srgbClr val="0070C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B050"/>
                          </a:solidFill>
                          <a:effectLst/>
                        </a:rPr>
                        <a:t>0.214</a:t>
                      </a:r>
                      <a:endParaRPr lang="en-US" sz="2400" b="0" i="0" u="none" strike="noStrike" dirty="0">
                        <a:solidFill>
                          <a:srgbClr val="00B05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effectLst/>
                        </a:rPr>
                        <a:t>0.114</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3856837628"/>
                  </a:ext>
                </a:extLst>
              </a:tr>
              <a:tr h="396439">
                <a:tc>
                  <a:txBody>
                    <a:bodyPr/>
                    <a:lstStyle/>
                    <a:p>
                      <a:pPr algn="ctr" fontAlgn="b"/>
                      <a:r>
                        <a:rPr lang="en-US" sz="2400" u="none" strike="noStrike" dirty="0">
                          <a:solidFill>
                            <a:srgbClr val="FF0000"/>
                          </a:solidFill>
                          <a:effectLst/>
                        </a:rPr>
                        <a:t>0.2</a:t>
                      </a:r>
                      <a:endParaRPr lang="en-US" sz="2400" b="0" i="0" u="none" strike="noStrike" dirty="0">
                        <a:solidFill>
                          <a:srgbClr val="FF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70C0"/>
                          </a:solidFill>
                          <a:effectLst/>
                        </a:rPr>
                        <a:t>0.05</a:t>
                      </a:r>
                      <a:endParaRPr lang="en-US" sz="2400" b="0" i="0" u="none" strike="noStrike" dirty="0">
                        <a:solidFill>
                          <a:srgbClr val="0070C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B050"/>
                          </a:solidFill>
                          <a:effectLst/>
                        </a:rPr>
                        <a:t>0.380</a:t>
                      </a:r>
                      <a:endParaRPr lang="en-US" sz="2400" b="0" i="0" u="none" strike="noStrike" dirty="0">
                        <a:solidFill>
                          <a:srgbClr val="00B05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effectLst/>
                        </a:rPr>
                        <a:t>0.180</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332001354"/>
                  </a:ext>
                </a:extLst>
              </a:tr>
              <a:tr h="396439">
                <a:tc>
                  <a:txBody>
                    <a:bodyPr/>
                    <a:lstStyle/>
                    <a:p>
                      <a:pPr algn="ctr" fontAlgn="b"/>
                      <a:r>
                        <a:rPr lang="en-US" sz="2400" u="none" strike="noStrike" dirty="0">
                          <a:solidFill>
                            <a:srgbClr val="FF0000"/>
                          </a:solidFill>
                          <a:effectLst/>
                        </a:rPr>
                        <a:t>0.3</a:t>
                      </a:r>
                      <a:endParaRPr lang="en-US" sz="2400" b="0" i="0" u="none" strike="noStrike" dirty="0">
                        <a:solidFill>
                          <a:srgbClr val="FF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70C0"/>
                          </a:solidFill>
                          <a:effectLst/>
                        </a:rPr>
                        <a:t>0.05</a:t>
                      </a:r>
                      <a:endParaRPr lang="en-US" sz="2400" b="0" i="0" u="none" strike="noStrike" dirty="0">
                        <a:solidFill>
                          <a:srgbClr val="0070C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B050"/>
                          </a:solidFill>
                          <a:effectLst/>
                        </a:rPr>
                        <a:t>0.513</a:t>
                      </a:r>
                      <a:endParaRPr lang="en-US" sz="2400" b="0" i="0" u="none" strike="noStrike" dirty="0">
                        <a:solidFill>
                          <a:srgbClr val="00B05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effectLst/>
                        </a:rPr>
                        <a:t>0.213</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2724693283"/>
                  </a:ext>
                </a:extLst>
              </a:tr>
              <a:tr h="396439">
                <a:tc>
                  <a:txBody>
                    <a:bodyPr/>
                    <a:lstStyle/>
                    <a:p>
                      <a:pPr algn="ctr" fontAlgn="b"/>
                      <a:r>
                        <a:rPr lang="en-US" sz="2400" u="none" strike="noStrike" dirty="0">
                          <a:solidFill>
                            <a:srgbClr val="FF0000"/>
                          </a:solidFill>
                          <a:effectLst/>
                        </a:rPr>
                        <a:t>0.4</a:t>
                      </a:r>
                      <a:endParaRPr lang="en-US" sz="2400" b="0" i="0" u="none" strike="noStrike" dirty="0">
                        <a:solidFill>
                          <a:srgbClr val="FF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70C0"/>
                          </a:solidFill>
                          <a:effectLst/>
                        </a:rPr>
                        <a:t>0.05</a:t>
                      </a:r>
                      <a:endParaRPr lang="en-US" sz="2400" b="0" i="0" u="none" strike="noStrike" dirty="0">
                        <a:solidFill>
                          <a:srgbClr val="0070C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B050"/>
                          </a:solidFill>
                          <a:effectLst/>
                        </a:rPr>
                        <a:t>0.621</a:t>
                      </a:r>
                      <a:endParaRPr lang="en-US" sz="2400" b="0" i="0" u="none" strike="noStrike" dirty="0">
                        <a:solidFill>
                          <a:srgbClr val="00B05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effectLst/>
                        </a:rPr>
                        <a:t>0.221</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201067163"/>
                  </a:ext>
                </a:extLst>
              </a:tr>
              <a:tr h="396439">
                <a:tc>
                  <a:txBody>
                    <a:bodyPr/>
                    <a:lstStyle/>
                    <a:p>
                      <a:pPr algn="ctr" fontAlgn="b"/>
                      <a:r>
                        <a:rPr lang="en-US" sz="2400" u="none" strike="noStrike" dirty="0">
                          <a:solidFill>
                            <a:srgbClr val="FF0000"/>
                          </a:solidFill>
                          <a:effectLst/>
                        </a:rPr>
                        <a:t>0.5</a:t>
                      </a:r>
                      <a:endParaRPr lang="en-US" sz="2400" b="0" i="0" u="none" strike="noStrike" dirty="0">
                        <a:solidFill>
                          <a:srgbClr val="FF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70C0"/>
                          </a:solidFill>
                          <a:effectLst/>
                        </a:rPr>
                        <a:t>0.05</a:t>
                      </a:r>
                      <a:endParaRPr lang="en-US" sz="2400" b="0" i="0" u="none" strike="noStrike" dirty="0">
                        <a:solidFill>
                          <a:srgbClr val="0070C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B050"/>
                          </a:solidFill>
                          <a:effectLst/>
                        </a:rPr>
                        <a:t>0.711</a:t>
                      </a:r>
                      <a:endParaRPr lang="en-US" sz="2400" b="0" i="0" u="none" strike="noStrike" dirty="0">
                        <a:solidFill>
                          <a:srgbClr val="00B05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effectLst/>
                        </a:rPr>
                        <a:t>0.211</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3526723021"/>
                  </a:ext>
                </a:extLst>
              </a:tr>
              <a:tr h="396439">
                <a:tc>
                  <a:txBody>
                    <a:bodyPr/>
                    <a:lstStyle/>
                    <a:p>
                      <a:pPr algn="ctr" fontAlgn="b"/>
                      <a:r>
                        <a:rPr lang="en-US" sz="2400" u="none" strike="noStrike" dirty="0">
                          <a:solidFill>
                            <a:srgbClr val="FF0000"/>
                          </a:solidFill>
                          <a:effectLst/>
                        </a:rPr>
                        <a:t>0.6</a:t>
                      </a:r>
                      <a:endParaRPr lang="en-US" sz="2400" b="0" i="0" u="none" strike="noStrike" dirty="0">
                        <a:solidFill>
                          <a:srgbClr val="FF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70C0"/>
                          </a:solidFill>
                          <a:effectLst/>
                        </a:rPr>
                        <a:t>0.05</a:t>
                      </a:r>
                      <a:endParaRPr lang="en-US" sz="2400" b="0" i="0" u="none" strike="noStrike" dirty="0">
                        <a:solidFill>
                          <a:srgbClr val="0070C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B050"/>
                          </a:solidFill>
                          <a:effectLst/>
                        </a:rPr>
                        <a:t>0.787</a:t>
                      </a:r>
                      <a:endParaRPr lang="en-US" sz="2400" b="0" i="0" u="none" strike="noStrike" dirty="0">
                        <a:solidFill>
                          <a:srgbClr val="00B05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effectLst/>
                        </a:rPr>
                        <a:t>0.187</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399495437"/>
                  </a:ext>
                </a:extLst>
              </a:tr>
              <a:tr h="396439">
                <a:tc>
                  <a:txBody>
                    <a:bodyPr/>
                    <a:lstStyle/>
                    <a:p>
                      <a:pPr algn="ctr" fontAlgn="b"/>
                      <a:r>
                        <a:rPr lang="en-US" sz="2400" u="none" strike="noStrike" dirty="0">
                          <a:solidFill>
                            <a:srgbClr val="FF0000"/>
                          </a:solidFill>
                          <a:effectLst/>
                        </a:rPr>
                        <a:t>0.7</a:t>
                      </a:r>
                      <a:endParaRPr lang="en-US" sz="2400" b="0" i="0" u="none" strike="noStrike" dirty="0">
                        <a:solidFill>
                          <a:srgbClr val="FF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70C0"/>
                          </a:solidFill>
                          <a:effectLst/>
                        </a:rPr>
                        <a:t>0.05</a:t>
                      </a:r>
                      <a:endParaRPr lang="en-US" sz="2400" b="0" i="0" u="none" strike="noStrike" dirty="0">
                        <a:solidFill>
                          <a:srgbClr val="0070C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B050"/>
                          </a:solidFill>
                          <a:effectLst/>
                        </a:rPr>
                        <a:t>0.851</a:t>
                      </a:r>
                      <a:endParaRPr lang="en-US" sz="2400" b="0" i="0" u="none" strike="noStrike" dirty="0">
                        <a:solidFill>
                          <a:srgbClr val="00B05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effectLst/>
                        </a:rPr>
                        <a:t>0.151</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3084981696"/>
                  </a:ext>
                </a:extLst>
              </a:tr>
            </a:tbl>
          </a:graphicData>
        </a:graphic>
      </p:graphicFrame>
      <p:sp>
        <p:nvSpPr>
          <p:cNvPr id="10" name="Rectangle 9">
            <a:extLst>
              <a:ext uri="{FF2B5EF4-FFF2-40B4-BE49-F238E27FC236}">
                <a16:creationId xmlns:a16="http://schemas.microsoft.com/office/drawing/2014/main" id="{D95D52B3-4145-4270-8F81-03981CC1C7CE}"/>
              </a:ext>
            </a:extLst>
          </p:cNvPr>
          <p:cNvSpPr/>
          <p:nvPr/>
        </p:nvSpPr>
        <p:spPr>
          <a:xfrm>
            <a:off x="1568823" y="2268070"/>
            <a:ext cx="6046695" cy="7546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4767CD-E3D9-435A-843F-3A56E0EB0BF4}"/>
              </a:ext>
            </a:extLst>
          </p:cNvPr>
          <p:cNvSpPr/>
          <p:nvPr/>
        </p:nvSpPr>
        <p:spPr>
          <a:xfrm>
            <a:off x="1548652" y="3455895"/>
            <a:ext cx="6046695" cy="11519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0E9B11C-295E-4AEA-9DE3-66C7B4C94B41}"/>
              </a:ext>
            </a:extLst>
          </p:cNvPr>
          <p:cNvSpPr/>
          <p:nvPr/>
        </p:nvSpPr>
        <p:spPr>
          <a:xfrm>
            <a:off x="6158752" y="1260319"/>
            <a:ext cx="1602441" cy="4230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AC575D-D825-4FBE-B9CC-924B2D6154C7}"/>
              </a:ext>
            </a:extLst>
          </p:cNvPr>
          <p:cNvSpPr/>
          <p:nvPr/>
        </p:nvSpPr>
        <p:spPr>
          <a:xfrm>
            <a:off x="1515032" y="4616822"/>
            <a:ext cx="6060145" cy="11519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C2EDD5F-E7F8-4DC0-B0F7-7128CAC6CCF3}"/>
              </a:ext>
            </a:extLst>
          </p:cNvPr>
          <p:cNvSpPr txBox="1"/>
          <p:nvPr/>
        </p:nvSpPr>
        <p:spPr>
          <a:xfrm>
            <a:off x="1414183" y="5074022"/>
            <a:ext cx="6315635" cy="1077218"/>
          </a:xfrm>
          <a:prstGeom prst="rect">
            <a:avLst/>
          </a:prstGeom>
          <a:noFill/>
        </p:spPr>
        <p:txBody>
          <a:bodyPr wrap="square" rtlCol="0">
            <a:spAutoFit/>
          </a:bodyPr>
          <a:lstStyle/>
          <a:p>
            <a:pPr algn="ctr"/>
            <a:r>
              <a:rPr lang="en-US" sz="3200" dirty="0"/>
              <a:t>A p-value = 0.05 is not very strong evidence against the null hypothesis!</a:t>
            </a:r>
          </a:p>
        </p:txBody>
      </p:sp>
      <p:sp>
        <p:nvSpPr>
          <p:cNvPr id="15" name="Rectangle 14">
            <a:extLst>
              <a:ext uri="{FF2B5EF4-FFF2-40B4-BE49-F238E27FC236}">
                <a16:creationId xmlns:a16="http://schemas.microsoft.com/office/drawing/2014/main" id="{6594BA1A-3BBD-C59E-4F11-F8B4B2558050}"/>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35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DBAE-4638-4424-B3A4-11709D5F726C}"/>
              </a:ext>
            </a:extLst>
          </p:cNvPr>
          <p:cNvSpPr>
            <a:spLocks noGrp="1"/>
          </p:cNvSpPr>
          <p:nvPr>
            <p:ph type="title"/>
          </p:nvPr>
        </p:nvSpPr>
        <p:spPr/>
        <p:txBody>
          <a:bodyPr/>
          <a:lstStyle/>
          <a:p>
            <a:r>
              <a:rPr lang="en-US" b="1" dirty="0"/>
              <a:t>A Path Forward</a:t>
            </a:r>
            <a:endParaRPr lang="en-US" dirty="0"/>
          </a:p>
        </p:txBody>
      </p:sp>
      <p:sp>
        <p:nvSpPr>
          <p:cNvPr id="3" name="Date Placeholder 2">
            <a:extLst>
              <a:ext uri="{FF2B5EF4-FFF2-40B4-BE49-F238E27FC236}">
                <a16:creationId xmlns:a16="http://schemas.microsoft.com/office/drawing/2014/main" id="{E6C502ED-5C31-4BAD-AD3C-D95F5F147852}"/>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90C26756-E36C-4E57-AFE8-B6A6E7F06C1B}"/>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71A43C1A-3E3E-41A7-9AE2-1B62F3D7530B}"/>
              </a:ext>
            </a:extLst>
          </p:cNvPr>
          <p:cNvSpPr>
            <a:spLocks noGrp="1"/>
          </p:cNvSpPr>
          <p:nvPr>
            <p:ph type="sldNum" sz="quarter" idx="12"/>
          </p:nvPr>
        </p:nvSpPr>
        <p:spPr/>
        <p:txBody>
          <a:bodyPr/>
          <a:lstStyle/>
          <a:p>
            <a:fld id="{1D66AC45-D9FE-4248-B91F-844B82F7A042}" type="slidenum">
              <a:rPr lang="en-US" smtClean="0"/>
              <a:pPr/>
              <a:t>68</a:t>
            </a:fld>
            <a:endParaRPr lang="en-US" dirty="0"/>
          </a:p>
        </p:txBody>
      </p:sp>
      <p:graphicFrame>
        <p:nvGraphicFramePr>
          <p:cNvPr id="9" name="Table 8">
            <a:extLst>
              <a:ext uri="{FF2B5EF4-FFF2-40B4-BE49-F238E27FC236}">
                <a16:creationId xmlns:a16="http://schemas.microsoft.com/office/drawing/2014/main" id="{EF1B6D0B-5615-41E5-83D0-1D0C57741E00}"/>
              </a:ext>
            </a:extLst>
          </p:cNvPr>
          <p:cNvGraphicFramePr>
            <a:graphicFrameLocks noGrp="1"/>
          </p:cNvGraphicFramePr>
          <p:nvPr/>
        </p:nvGraphicFramePr>
        <p:xfrm>
          <a:off x="1568823" y="1456768"/>
          <a:ext cx="5992904" cy="3567950"/>
        </p:xfrm>
        <a:graphic>
          <a:graphicData uri="http://schemas.openxmlformats.org/drawingml/2006/table">
            <a:tbl>
              <a:tblPr>
                <a:tableStyleId>{5C22544A-7EE6-4342-B048-85BDC9FD1C3A}</a:tableStyleId>
              </a:tblPr>
              <a:tblGrid>
                <a:gridCol w="1420119">
                  <a:extLst>
                    <a:ext uri="{9D8B030D-6E8A-4147-A177-3AD203B41FA5}">
                      <a16:colId xmlns:a16="http://schemas.microsoft.com/office/drawing/2014/main" val="4260416042"/>
                    </a:ext>
                  </a:extLst>
                </a:gridCol>
                <a:gridCol w="1420119">
                  <a:extLst>
                    <a:ext uri="{9D8B030D-6E8A-4147-A177-3AD203B41FA5}">
                      <a16:colId xmlns:a16="http://schemas.microsoft.com/office/drawing/2014/main" val="1266309510"/>
                    </a:ext>
                  </a:extLst>
                </a:gridCol>
                <a:gridCol w="1732547">
                  <a:extLst>
                    <a:ext uri="{9D8B030D-6E8A-4147-A177-3AD203B41FA5}">
                      <a16:colId xmlns:a16="http://schemas.microsoft.com/office/drawing/2014/main" val="437976566"/>
                    </a:ext>
                  </a:extLst>
                </a:gridCol>
                <a:gridCol w="1420119">
                  <a:extLst>
                    <a:ext uri="{9D8B030D-6E8A-4147-A177-3AD203B41FA5}">
                      <a16:colId xmlns:a16="http://schemas.microsoft.com/office/drawing/2014/main" val="328414683"/>
                    </a:ext>
                  </a:extLst>
                </a:gridCol>
              </a:tblGrid>
              <a:tr h="792877">
                <a:tc>
                  <a:txBody>
                    <a:bodyPr/>
                    <a:lstStyle/>
                    <a:p>
                      <a:pPr algn="ctr" fontAlgn="b"/>
                      <a:r>
                        <a:rPr lang="en-US" sz="2400" b="1" u="none" strike="noStrike" dirty="0">
                          <a:solidFill>
                            <a:srgbClr val="FF0000"/>
                          </a:solidFill>
                          <a:effectLst/>
                        </a:rPr>
                        <a:t>Prior</a:t>
                      </a:r>
                      <a:endParaRPr lang="en-US" sz="2400" b="1" i="0" u="none" strike="noStrike" dirty="0">
                        <a:solidFill>
                          <a:srgbClr val="FF0000"/>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b="1" u="none" strike="noStrike" dirty="0">
                          <a:solidFill>
                            <a:srgbClr val="0070C0"/>
                          </a:solidFill>
                          <a:effectLst/>
                        </a:rPr>
                        <a:t>p-value</a:t>
                      </a:r>
                      <a:endParaRPr lang="en-US" sz="2400" b="1" i="0" u="none" strike="noStrike" dirty="0">
                        <a:solidFill>
                          <a:srgbClr val="0070C0"/>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b="1" u="none" strike="noStrike" dirty="0">
                          <a:solidFill>
                            <a:srgbClr val="00B050"/>
                          </a:solidFill>
                          <a:effectLst/>
                        </a:rPr>
                        <a:t>Posterior</a:t>
                      </a:r>
                    </a:p>
                    <a:p>
                      <a:pPr algn="ctr" fontAlgn="b"/>
                      <a:r>
                        <a:rPr lang="en-US" sz="1800" b="1" i="0" u="none" strike="noStrike" dirty="0">
                          <a:solidFill>
                            <a:srgbClr val="00B050"/>
                          </a:solidFill>
                          <a:effectLst/>
                          <a:latin typeface="Calibri" panose="020F0502020204030204" pitchFamily="34" charset="0"/>
                        </a:rPr>
                        <a:t>(upper bound)</a:t>
                      </a: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b="1" u="none" strike="noStrike" dirty="0">
                          <a:effectLst/>
                        </a:rPr>
                        <a:t>Increase</a:t>
                      </a:r>
                    </a:p>
                    <a:p>
                      <a:pPr marL="0" algn="ctr" defTabSz="914400" rtl="0" eaLnBrk="1" fontAlgn="b" latinLnBrk="0" hangingPunct="1"/>
                      <a:r>
                        <a:rPr lang="en-US" sz="1800" b="1" i="0" u="none" strike="noStrike" kern="1200" dirty="0">
                          <a:solidFill>
                            <a:srgbClr val="000000"/>
                          </a:solidFill>
                          <a:effectLst/>
                          <a:latin typeface="Calibri" panose="020F0502020204030204" pitchFamily="34" charset="0"/>
                          <a:ea typeface="+mn-ea"/>
                          <a:cs typeface="+mn-cs"/>
                        </a:rPr>
                        <a:t>(post – prior)</a:t>
                      </a: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2295401806"/>
                  </a:ext>
                </a:extLst>
              </a:tr>
              <a:tr h="396439">
                <a:tc>
                  <a:txBody>
                    <a:bodyPr/>
                    <a:lstStyle/>
                    <a:p>
                      <a:pPr algn="ctr" fontAlgn="b"/>
                      <a:r>
                        <a:rPr lang="en-US" sz="2400" u="none" strike="noStrike" dirty="0">
                          <a:solidFill>
                            <a:srgbClr val="FF0000"/>
                          </a:solidFill>
                          <a:effectLst/>
                        </a:rPr>
                        <a:t>0.1</a:t>
                      </a:r>
                      <a:endParaRPr lang="en-US" sz="2400" b="0" i="0" u="none" strike="noStrike" dirty="0">
                        <a:solidFill>
                          <a:srgbClr val="FF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70C0"/>
                          </a:solidFill>
                          <a:effectLst/>
                        </a:rPr>
                        <a:t>0.05</a:t>
                      </a:r>
                      <a:endParaRPr lang="en-US" sz="2400" b="0" i="0" u="none" strike="noStrike" dirty="0">
                        <a:solidFill>
                          <a:srgbClr val="0070C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B050"/>
                          </a:solidFill>
                          <a:effectLst/>
                        </a:rPr>
                        <a:t>0.214</a:t>
                      </a:r>
                      <a:endParaRPr lang="en-US" sz="2400" b="0" i="0" u="none" strike="noStrike" dirty="0">
                        <a:solidFill>
                          <a:srgbClr val="00B05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effectLst/>
                        </a:rPr>
                        <a:t>0.114</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3856837628"/>
                  </a:ext>
                </a:extLst>
              </a:tr>
              <a:tr h="396439">
                <a:tc>
                  <a:txBody>
                    <a:bodyPr/>
                    <a:lstStyle/>
                    <a:p>
                      <a:pPr algn="ctr" fontAlgn="b"/>
                      <a:r>
                        <a:rPr lang="en-US" sz="2400" u="none" strike="noStrike" dirty="0">
                          <a:solidFill>
                            <a:srgbClr val="FF0000"/>
                          </a:solidFill>
                          <a:effectLst/>
                        </a:rPr>
                        <a:t>0.2</a:t>
                      </a:r>
                      <a:endParaRPr lang="en-US" sz="2400" b="0" i="0" u="none" strike="noStrike" dirty="0">
                        <a:solidFill>
                          <a:srgbClr val="FF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70C0"/>
                          </a:solidFill>
                          <a:effectLst/>
                        </a:rPr>
                        <a:t>0.05</a:t>
                      </a:r>
                      <a:endParaRPr lang="en-US" sz="2400" b="0" i="0" u="none" strike="noStrike" dirty="0">
                        <a:solidFill>
                          <a:srgbClr val="0070C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B050"/>
                          </a:solidFill>
                          <a:effectLst/>
                        </a:rPr>
                        <a:t>0.380</a:t>
                      </a:r>
                      <a:endParaRPr lang="en-US" sz="2400" b="0" i="0" u="none" strike="noStrike" dirty="0">
                        <a:solidFill>
                          <a:srgbClr val="00B05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effectLst/>
                        </a:rPr>
                        <a:t>0.180</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332001354"/>
                  </a:ext>
                </a:extLst>
              </a:tr>
              <a:tr h="396439">
                <a:tc>
                  <a:txBody>
                    <a:bodyPr/>
                    <a:lstStyle/>
                    <a:p>
                      <a:pPr algn="ctr" fontAlgn="b"/>
                      <a:r>
                        <a:rPr lang="en-US" sz="2400" u="none" strike="noStrike" dirty="0">
                          <a:solidFill>
                            <a:srgbClr val="FF0000"/>
                          </a:solidFill>
                          <a:effectLst/>
                        </a:rPr>
                        <a:t>0.3</a:t>
                      </a:r>
                      <a:endParaRPr lang="en-US" sz="2400" b="0" i="0" u="none" strike="noStrike" dirty="0">
                        <a:solidFill>
                          <a:srgbClr val="FF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70C0"/>
                          </a:solidFill>
                          <a:effectLst/>
                        </a:rPr>
                        <a:t>0.05</a:t>
                      </a:r>
                      <a:endParaRPr lang="en-US" sz="2400" b="0" i="0" u="none" strike="noStrike" dirty="0">
                        <a:solidFill>
                          <a:srgbClr val="0070C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B050"/>
                          </a:solidFill>
                          <a:effectLst/>
                        </a:rPr>
                        <a:t>0.513</a:t>
                      </a:r>
                      <a:endParaRPr lang="en-US" sz="2400" b="0" i="0" u="none" strike="noStrike" dirty="0">
                        <a:solidFill>
                          <a:srgbClr val="00B05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effectLst/>
                        </a:rPr>
                        <a:t>0.213</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2724693283"/>
                  </a:ext>
                </a:extLst>
              </a:tr>
              <a:tr h="396439">
                <a:tc>
                  <a:txBody>
                    <a:bodyPr/>
                    <a:lstStyle/>
                    <a:p>
                      <a:pPr algn="ctr" fontAlgn="b"/>
                      <a:r>
                        <a:rPr lang="en-US" sz="2400" u="none" strike="noStrike" dirty="0">
                          <a:solidFill>
                            <a:srgbClr val="FF0000"/>
                          </a:solidFill>
                          <a:effectLst/>
                        </a:rPr>
                        <a:t>0.4</a:t>
                      </a:r>
                      <a:endParaRPr lang="en-US" sz="2400" b="0" i="0" u="none" strike="noStrike" dirty="0">
                        <a:solidFill>
                          <a:srgbClr val="FF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70C0"/>
                          </a:solidFill>
                          <a:effectLst/>
                        </a:rPr>
                        <a:t>0.05</a:t>
                      </a:r>
                      <a:endParaRPr lang="en-US" sz="2400" b="0" i="0" u="none" strike="noStrike" dirty="0">
                        <a:solidFill>
                          <a:srgbClr val="0070C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B050"/>
                          </a:solidFill>
                          <a:effectLst/>
                        </a:rPr>
                        <a:t>0.621</a:t>
                      </a:r>
                      <a:endParaRPr lang="en-US" sz="2400" b="0" i="0" u="none" strike="noStrike" dirty="0">
                        <a:solidFill>
                          <a:srgbClr val="00B05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effectLst/>
                        </a:rPr>
                        <a:t>0.221</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201067163"/>
                  </a:ext>
                </a:extLst>
              </a:tr>
              <a:tr h="396439">
                <a:tc>
                  <a:txBody>
                    <a:bodyPr/>
                    <a:lstStyle/>
                    <a:p>
                      <a:pPr algn="ctr" fontAlgn="b"/>
                      <a:r>
                        <a:rPr lang="en-US" sz="2400" u="none" strike="noStrike" dirty="0">
                          <a:solidFill>
                            <a:srgbClr val="FF0000"/>
                          </a:solidFill>
                          <a:effectLst/>
                        </a:rPr>
                        <a:t>0.5</a:t>
                      </a:r>
                      <a:endParaRPr lang="en-US" sz="2400" b="0" i="0" u="none" strike="noStrike" dirty="0">
                        <a:solidFill>
                          <a:srgbClr val="FF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70C0"/>
                          </a:solidFill>
                          <a:effectLst/>
                        </a:rPr>
                        <a:t>0.05</a:t>
                      </a:r>
                      <a:endParaRPr lang="en-US" sz="2400" b="0" i="0" u="none" strike="noStrike" dirty="0">
                        <a:solidFill>
                          <a:srgbClr val="0070C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B050"/>
                          </a:solidFill>
                          <a:effectLst/>
                        </a:rPr>
                        <a:t>0.711</a:t>
                      </a:r>
                      <a:endParaRPr lang="en-US" sz="2400" b="0" i="0" u="none" strike="noStrike" dirty="0">
                        <a:solidFill>
                          <a:srgbClr val="00B05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effectLst/>
                        </a:rPr>
                        <a:t>0.211</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3526723021"/>
                  </a:ext>
                </a:extLst>
              </a:tr>
              <a:tr h="396439">
                <a:tc>
                  <a:txBody>
                    <a:bodyPr/>
                    <a:lstStyle/>
                    <a:p>
                      <a:pPr algn="ctr" fontAlgn="b"/>
                      <a:r>
                        <a:rPr lang="en-US" sz="2400" u="none" strike="noStrike" dirty="0">
                          <a:solidFill>
                            <a:srgbClr val="FF0000"/>
                          </a:solidFill>
                          <a:effectLst/>
                        </a:rPr>
                        <a:t>0.6</a:t>
                      </a:r>
                      <a:endParaRPr lang="en-US" sz="2400" b="0" i="0" u="none" strike="noStrike" dirty="0">
                        <a:solidFill>
                          <a:srgbClr val="FF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70C0"/>
                          </a:solidFill>
                          <a:effectLst/>
                        </a:rPr>
                        <a:t>0.05</a:t>
                      </a:r>
                      <a:endParaRPr lang="en-US" sz="2400" b="0" i="0" u="none" strike="noStrike" dirty="0">
                        <a:solidFill>
                          <a:srgbClr val="0070C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B050"/>
                          </a:solidFill>
                          <a:effectLst/>
                        </a:rPr>
                        <a:t>0.787</a:t>
                      </a:r>
                      <a:endParaRPr lang="en-US" sz="2400" b="0" i="0" u="none" strike="noStrike" dirty="0">
                        <a:solidFill>
                          <a:srgbClr val="00B05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effectLst/>
                        </a:rPr>
                        <a:t>0.187</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399495437"/>
                  </a:ext>
                </a:extLst>
              </a:tr>
              <a:tr h="396439">
                <a:tc>
                  <a:txBody>
                    <a:bodyPr/>
                    <a:lstStyle/>
                    <a:p>
                      <a:pPr algn="ctr" fontAlgn="b"/>
                      <a:r>
                        <a:rPr lang="en-US" sz="2400" u="none" strike="noStrike" dirty="0">
                          <a:solidFill>
                            <a:srgbClr val="FF0000"/>
                          </a:solidFill>
                          <a:effectLst/>
                        </a:rPr>
                        <a:t>0.7</a:t>
                      </a:r>
                      <a:endParaRPr lang="en-US" sz="2400" b="0" i="0" u="none" strike="noStrike" dirty="0">
                        <a:solidFill>
                          <a:srgbClr val="FF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70C0"/>
                          </a:solidFill>
                          <a:effectLst/>
                        </a:rPr>
                        <a:t>0.05</a:t>
                      </a:r>
                      <a:endParaRPr lang="en-US" sz="2400" b="0" i="0" u="none" strike="noStrike" dirty="0">
                        <a:solidFill>
                          <a:srgbClr val="0070C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B050"/>
                          </a:solidFill>
                          <a:effectLst/>
                        </a:rPr>
                        <a:t>0.851</a:t>
                      </a:r>
                      <a:endParaRPr lang="en-US" sz="2400" b="0" i="0" u="none" strike="noStrike" dirty="0">
                        <a:solidFill>
                          <a:srgbClr val="00B05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effectLst/>
                        </a:rPr>
                        <a:t>0.151</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3084981696"/>
                  </a:ext>
                </a:extLst>
              </a:tr>
            </a:tbl>
          </a:graphicData>
        </a:graphic>
      </p:graphicFrame>
      <p:sp>
        <p:nvSpPr>
          <p:cNvPr id="10" name="Rectangle 9">
            <a:extLst>
              <a:ext uri="{FF2B5EF4-FFF2-40B4-BE49-F238E27FC236}">
                <a16:creationId xmlns:a16="http://schemas.microsoft.com/office/drawing/2014/main" id="{D95D52B3-4145-4270-8F81-03981CC1C7CE}"/>
              </a:ext>
            </a:extLst>
          </p:cNvPr>
          <p:cNvSpPr/>
          <p:nvPr/>
        </p:nvSpPr>
        <p:spPr>
          <a:xfrm>
            <a:off x="1568823" y="2268070"/>
            <a:ext cx="6046695" cy="7546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4767CD-E3D9-435A-843F-3A56E0EB0BF4}"/>
              </a:ext>
            </a:extLst>
          </p:cNvPr>
          <p:cNvSpPr/>
          <p:nvPr/>
        </p:nvSpPr>
        <p:spPr>
          <a:xfrm>
            <a:off x="1548652" y="3455895"/>
            <a:ext cx="6046695" cy="11519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0E9B11C-295E-4AEA-9DE3-66C7B4C94B41}"/>
              </a:ext>
            </a:extLst>
          </p:cNvPr>
          <p:cNvSpPr/>
          <p:nvPr/>
        </p:nvSpPr>
        <p:spPr>
          <a:xfrm>
            <a:off x="6158752" y="1260319"/>
            <a:ext cx="1602441" cy="4230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C2EDD5F-E7F8-4DC0-B0F7-7128CAC6CCF3}"/>
              </a:ext>
            </a:extLst>
          </p:cNvPr>
          <p:cNvSpPr txBox="1"/>
          <p:nvPr/>
        </p:nvSpPr>
        <p:spPr>
          <a:xfrm>
            <a:off x="1414183" y="5074022"/>
            <a:ext cx="6315635" cy="1077218"/>
          </a:xfrm>
          <a:prstGeom prst="rect">
            <a:avLst/>
          </a:prstGeom>
          <a:noFill/>
        </p:spPr>
        <p:txBody>
          <a:bodyPr wrap="square" rtlCol="0">
            <a:spAutoFit/>
          </a:bodyPr>
          <a:lstStyle/>
          <a:p>
            <a:pPr algn="ctr"/>
            <a:r>
              <a:rPr lang="en-US" sz="3200" dirty="0"/>
              <a:t>A p-value = 0.05 </a:t>
            </a:r>
            <a:r>
              <a:rPr lang="en-US" sz="3200" dirty="0">
                <a:solidFill>
                  <a:srgbClr val="FF0000"/>
                </a:solidFill>
              </a:rPr>
              <a:t>might be enough </a:t>
            </a:r>
            <a:r>
              <a:rPr lang="en-US" sz="3200" dirty="0"/>
              <a:t>evidence against the null hypothesis.</a:t>
            </a:r>
          </a:p>
        </p:txBody>
      </p:sp>
      <p:sp>
        <p:nvSpPr>
          <p:cNvPr id="13" name="Rectangle 12">
            <a:extLst>
              <a:ext uri="{FF2B5EF4-FFF2-40B4-BE49-F238E27FC236}">
                <a16:creationId xmlns:a16="http://schemas.microsoft.com/office/drawing/2014/main" id="{54B1845F-96D5-8837-CD58-872DBAFE799A}"/>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39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5DBAE-4638-4424-B3A4-11709D5F726C}"/>
              </a:ext>
            </a:extLst>
          </p:cNvPr>
          <p:cNvSpPr>
            <a:spLocks noGrp="1"/>
          </p:cNvSpPr>
          <p:nvPr>
            <p:ph type="title"/>
          </p:nvPr>
        </p:nvSpPr>
        <p:spPr/>
        <p:txBody>
          <a:bodyPr/>
          <a:lstStyle/>
          <a:p>
            <a:r>
              <a:rPr lang="en-US" b="1" dirty="0"/>
              <a:t>A Path Forward</a:t>
            </a:r>
            <a:endParaRPr lang="en-US" dirty="0"/>
          </a:p>
        </p:txBody>
      </p:sp>
      <p:sp>
        <p:nvSpPr>
          <p:cNvPr id="3" name="Date Placeholder 2">
            <a:extLst>
              <a:ext uri="{FF2B5EF4-FFF2-40B4-BE49-F238E27FC236}">
                <a16:creationId xmlns:a16="http://schemas.microsoft.com/office/drawing/2014/main" id="{E6C502ED-5C31-4BAD-AD3C-D95F5F147852}"/>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90C26756-E36C-4E57-AFE8-B6A6E7F06C1B}"/>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71A43C1A-3E3E-41A7-9AE2-1B62F3D7530B}"/>
              </a:ext>
            </a:extLst>
          </p:cNvPr>
          <p:cNvSpPr>
            <a:spLocks noGrp="1"/>
          </p:cNvSpPr>
          <p:nvPr>
            <p:ph type="sldNum" sz="quarter" idx="12"/>
          </p:nvPr>
        </p:nvSpPr>
        <p:spPr/>
        <p:txBody>
          <a:bodyPr/>
          <a:lstStyle/>
          <a:p>
            <a:fld id="{1D66AC45-D9FE-4248-B91F-844B82F7A042}" type="slidenum">
              <a:rPr lang="en-US" smtClean="0"/>
              <a:pPr/>
              <a:t>69</a:t>
            </a:fld>
            <a:endParaRPr lang="en-US" dirty="0"/>
          </a:p>
        </p:txBody>
      </p:sp>
      <p:graphicFrame>
        <p:nvGraphicFramePr>
          <p:cNvPr id="9" name="Table 8">
            <a:extLst>
              <a:ext uri="{FF2B5EF4-FFF2-40B4-BE49-F238E27FC236}">
                <a16:creationId xmlns:a16="http://schemas.microsoft.com/office/drawing/2014/main" id="{EF1B6D0B-5615-41E5-83D0-1D0C57741E00}"/>
              </a:ext>
            </a:extLst>
          </p:cNvPr>
          <p:cNvGraphicFramePr>
            <a:graphicFrameLocks noGrp="1"/>
          </p:cNvGraphicFramePr>
          <p:nvPr/>
        </p:nvGraphicFramePr>
        <p:xfrm>
          <a:off x="1568823" y="1456768"/>
          <a:ext cx="5992904" cy="3567950"/>
        </p:xfrm>
        <a:graphic>
          <a:graphicData uri="http://schemas.openxmlformats.org/drawingml/2006/table">
            <a:tbl>
              <a:tblPr>
                <a:tableStyleId>{5C22544A-7EE6-4342-B048-85BDC9FD1C3A}</a:tableStyleId>
              </a:tblPr>
              <a:tblGrid>
                <a:gridCol w="1420119">
                  <a:extLst>
                    <a:ext uri="{9D8B030D-6E8A-4147-A177-3AD203B41FA5}">
                      <a16:colId xmlns:a16="http://schemas.microsoft.com/office/drawing/2014/main" val="4260416042"/>
                    </a:ext>
                  </a:extLst>
                </a:gridCol>
                <a:gridCol w="1420119">
                  <a:extLst>
                    <a:ext uri="{9D8B030D-6E8A-4147-A177-3AD203B41FA5}">
                      <a16:colId xmlns:a16="http://schemas.microsoft.com/office/drawing/2014/main" val="1266309510"/>
                    </a:ext>
                  </a:extLst>
                </a:gridCol>
                <a:gridCol w="1732547">
                  <a:extLst>
                    <a:ext uri="{9D8B030D-6E8A-4147-A177-3AD203B41FA5}">
                      <a16:colId xmlns:a16="http://schemas.microsoft.com/office/drawing/2014/main" val="437976566"/>
                    </a:ext>
                  </a:extLst>
                </a:gridCol>
                <a:gridCol w="1420119">
                  <a:extLst>
                    <a:ext uri="{9D8B030D-6E8A-4147-A177-3AD203B41FA5}">
                      <a16:colId xmlns:a16="http://schemas.microsoft.com/office/drawing/2014/main" val="328414683"/>
                    </a:ext>
                  </a:extLst>
                </a:gridCol>
              </a:tblGrid>
              <a:tr h="792877">
                <a:tc>
                  <a:txBody>
                    <a:bodyPr/>
                    <a:lstStyle/>
                    <a:p>
                      <a:pPr algn="ctr" fontAlgn="b"/>
                      <a:r>
                        <a:rPr lang="en-US" sz="2400" b="1" u="none" strike="noStrike" dirty="0">
                          <a:solidFill>
                            <a:srgbClr val="FF0000"/>
                          </a:solidFill>
                          <a:effectLst/>
                        </a:rPr>
                        <a:t>Prior</a:t>
                      </a:r>
                      <a:endParaRPr lang="en-US" sz="2400" b="1" i="0" u="none" strike="noStrike" dirty="0">
                        <a:solidFill>
                          <a:srgbClr val="FF0000"/>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b="1" u="none" strike="noStrike" dirty="0">
                          <a:solidFill>
                            <a:srgbClr val="0070C0"/>
                          </a:solidFill>
                          <a:effectLst/>
                        </a:rPr>
                        <a:t>p-value</a:t>
                      </a:r>
                      <a:endParaRPr lang="en-US" sz="2400" b="1" i="0" u="none" strike="noStrike" dirty="0">
                        <a:solidFill>
                          <a:srgbClr val="0070C0"/>
                        </a:solidFill>
                        <a:effectLst/>
                        <a:latin typeface="Calibri" panose="020F0502020204030204" pitchFamily="34" charset="0"/>
                      </a:endParaRP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b="1" u="none" strike="noStrike" dirty="0">
                          <a:solidFill>
                            <a:srgbClr val="00B050"/>
                          </a:solidFill>
                          <a:effectLst/>
                        </a:rPr>
                        <a:t>Posterior</a:t>
                      </a:r>
                    </a:p>
                    <a:p>
                      <a:pPr algn="ctr" fontAlgn="b"/>
                      <a:r>
                        <a:rPr lang="en-US" sz="1800" b="1" i="0" u="none" strike="noStrike" dirty="0">
                          <a:solidFill>
                            <a:srgbClr val="00B050"/>
                          </a:solidFill>
                          <a:effectLst/>
                          <a:latin typeface="Calibri" panose="020F0502020204030204" pitchFamily="34" charset="0"/>
                        </a:rPr>
                        <a:t>(upper bound)</a:t>
                      </a: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b="1" u="none" strike="noStrike" dirty="0">
                          <a:effectLst/>
                        </a:rPr>
                        <a:t>Increase</a:t>
                      </a:r>
                    </a:p>
                    <a:p>
                      <a:pPr marL="0" algn="ctr" defTabSz="914400" rtl="0" eaLnBrk="1" fontAlgn="b" latinLnBrk="0" hangingPunct="1"/>
                      <a:r>
                        <a:rPr lang="en-US" sz="1800" b="1" i="0" u="none" strike="noStrike" kern="1200" dirty="0">
                          <a:solidFill>
                            <a:srgbClr val="000000"/>
                          </a:solidFill>
                          <a:effectLst/>
                          <a:latin typeface="Calibri" panose="020F0502020204030204" pitchFamily="34" charset="0"/>
                          <a:ea typeface="+mn-ea"/>
                          <a:cs typeface="+mn-cs"/>
                        </a:rPr>
                        <a:t>(post – prior)</a:t>
                      </a:r>
                    </a:p>
                  </a:txBody>
                  <a:tcPr marL="3810" marR="3810" marT="381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2295401806"/>
                  </a:ext>
                </a:extLst>
              </a:tr>
              <a:tr h="396439">
                <a:tc>
                  <a:txBody>
                    <a:bodyPr/>
                    <a:lstStyle/>
                    <a:p>
                      <a:pPr algn="ctr" fontAlgn="b"/>
                      <a:r>
                        <a:rPr lang="en-US" sz="2400" u="none" strike="noStrike" dirty="0">
                          <a:solidFill>
                            <a:srgbClr val="FF0000"/>
                          </a:solidFill>
                          <a:effectLst/>
                        </a:rPr>
                        <a:t>0.1</a:t>
                      </a:r>
                      <a:endParaRPr lang="en-US" sz="2400" b="0" i="0" u="none" strike="noStrike" dirty="0">
                        <a:solidFill>
                          <a:srgbClr val="FF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70C0"/>
                          </a:solidFill>
                          <a:effectLst/>
                        </a:rPr>
                        <a:t>0.05</a:t>
                      </a:r>
                      <a:endParaRPr lang="en-US" sz="2400" b="0" i="0" u="none" strike="noStrike" dirty="0">
                        <a:solidFill>
                          <a:srgbClr val="0070C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B050"/>
                          </a:solidFill>
                          <a:effectLst/>
                        </a:rPr>
                        <a:t>0.214</a:t>
                      </a:r>
                      <a:endParaRPr lang="en-US" sz="2400" b="0" i="0" u="none" strike="noStrike" dirty="0">
                        <a:solidFill>
                          <a:srgbClr val="00B05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effectLst/>
                        </a:rPr>
                        <a:t>0.114</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3856837628"/>
                  </a:ext>
                </a:extLst>
              </a:tr>
              <a:tr h="396439">
                <a:tc>
                  <a:txBody>
                    <a:bodyPr/>
                    <a:lstStyle/>
                    <a:p>
                      <a:pPr algn="ctr" fontAlgn="b"/>
                      <a:r>
                        <a:rPr lang="en-US" sz="2400" u="none" strike="noStrike" dirty="0">
                          <a:solidFill>
                            <a:srgbClr val="FF0000"/>
                          </a:solidFill>
                          <a:effectLst/>
                        </a:rPr>
                        <a:t>0.2</a:t>
                      </a:r>
                      <a:endParaRPr lang="en-US" sz="2400" b="0" i="0" u="none" strike="noStrike" dirty="0">
                        <a:solidFill>
                          <a:srgbClr val="FF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70C0"/>
                          </a:solidFill>
                          <a:effectLst/>
                        </a:rPr>
                        <a:t>0.05</a:t>
                      </a:r>
                      <a:endParaRPr lang="en-US" sz="2400" b="0" i="0" u="none" strike="noStrike" dirty="0">
                        <a:solidFill>
                          <a:srgbClr val="0070C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B050"/>
                          </a:solidFill>
                          <a:effectLst/>
                        </a:rPr>
                        <a:t>0.380</a:t>
                      </a:r>
                      <a:endParaRPr lang="en-US" sz="2400" b="0" i="0" u="none" strike="noStrike" dirty="0">
                        <a:solidFill>
                          <a:srgbClr val="00B05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effectLst/>
                        </a:rPr>
                        <a:t>0.180</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332001354"/>
                  </a:ext>
                </a:extLst>
              </a:tr>
              <a:tr h="396439">
                <a:tc>
                  <a:txBody>
                    <a:bodyPr/>
                    <a:lstStyle/>
                    <a:p>
                      <a:pPr algn="ctr" fontAlgn="b"/>
                      <a:r>
                        <a:rPr lang="en-US" sz="2400" u="none" strike="noStrike" dirty="0">
                          <a:solidFill>
                            <a:srgbClr val="FF0000"/>
                          </a:solidFill>
                          <a:effectLst/>
                        </a:rPr>
                        <a:t>0.3</a:t>
                      </a:r>
                      <a:endParaRPr lang="en-US" sz="2400" b="0" i="0" u="none" strike="noStrike" dirty="0">
                        <a:solidFill>
                          <a:srgbClr val="FF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70C0"/>
                          </a:solidFill>
                          <a:effectLst/>
                        </a:rPr>
                        <a:t>0.05</a:t>
                      </a:r>
                      <a:endParaRPr lang="en-US" sz="2400" b="0" i="0" u="none" strike="noStrike" dirty="0">
                        <a:solidFill>
                          <a:srgbClr val="0070C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B050"/>
                          </a:solidFill>
                          <a:effectLst/>
                        </a:rPr>
                        <a:t>0.513</a:t>
                      </a:r>
                      <a:endParaRPr lang="en-US" sz="2400" b="0" i="0" u="none" strike="noStrike" dirty="0">
                        <a:solidFill>
                          <a:srgbClr val="00B05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effectLst/>
                        </a:rPr>
                        <a:t>0.213</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2724693283"/>
                  </a:ext>
                </a:extLst>
              </a:tr>
              <a:tr h="396439">
                <a:tc>
                  <a:txBody>
                    <a:bodyPr/>
                    <a:lstStyle/>
                    <a:p>
                      <a:pPr algn="ctr" fontAlgn="b"/>
                      <a:r>
                        <a:rPr lang="en-US" sz="2400" u="none" strike="noStrike" dirty="0">
                          <a:solidFill>
                            <a:srgbClr val="FF0000"/>
                          </a:solidFill>
                          <a:effectLst/>
                        </a:rPr>
                        <a:t>0.4</a:t>
                      </a:r>
                      <a:endParaRPr lang="en-US" sz="2400" b="0" i="0" u="none" strike="noStrike" dirty="0">
                        <a:solidFill>
                          <a:srgbClr val="FF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70C0"/>
                          </a:solidFill>
                          <a:effectLst/>
                        </a:rPr>
                        <a:t>0.05</a:t>
                      </a:r>
                      <a:endParaRPr lang="en-US" sz="2400" b="0" i="0" u="none" strike="noStrike" dirty="0">
                        <a:solidFill>
                          <a:srgbClr val="0070C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B050"/>
                          </a:solidFill>
                          <a:effectLst/>
                        </a:rPr>
                        <a:t>0.621</a:t>
                      </a:r>
                      <a:endParaRPr lang="en-US" sz="2400" b="0" i="0" u="none" strike="noStrike" dirty="0">
                        <a:solidFill>
                          <a:srgbClr val="00B05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effectLst/>
                        </a:rPr>
                        <a:t>0.221</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201067163"/>
                  </a:ext>
                </a:extLst>
              </a:tr>
              <a:tr h="396439">
                <a:tc>
                  <a:txBody>
                    <a:bodyPr/>
                    <a:lstStyle/>
                    <a:p>
                      <a:pPr algn="ctr" fontAlgn="b"/>
                      <a:r>
                        <a:rPr lang="en-US" sz="2400" u="none" strike="noStrike" dirty="0">
                          <a:solidFill>
                            <a:srgbClr val="FF0000"/>
                          </a:solidFill>
                          <a:effectLst/>
                        </a:rPr>
                        <a:t>0.5</a:t>
                      </a:r>
                      <a:endParaRPr lang="en-US" sz="2400" b="0" i="0" u="none" strike="noStrike" dirty="0">
                        <a:solidFill>
                          <a:srgbClr val="FF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70C0"/>
                          </a:solidFill>
                          <a:effectLst/>
                        </a:rPr>
                        <a:t>0.05</a:t>
                      </a:r>
                      <a:endParaRPr lang="en-US" sz="2400" b="0" i="0" u="none" strike="noStrike" dirty="0">
                        <a:solidFill>
                          <a:srgbClr val="0070C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B050"/>
                          </a:solidFill>
                          <a:effectLst/>
                        </a:rPr>
                        <a:t>0.711</a:t>
                      </a:r>
                      <a:endParaRPr lang="en-US" sz="2400" b="0" i="0" u="none" strike="noStrike" dirty="0">
                        <a:solidFill>
                          <a:srgbClr val="00B05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effectLst/>
                        </a:rPr>
                        <a:t>0.211</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3526723021"/>
                  </a:ext>
                </a:extLst>
              </a:tr>
              <a:tr h="396439">
                <a:tc>
                  <a:txBody>
                    <a:bodyPr/>
                    <a:lstStyle/>
                    <a:p>
                      <a:pPr algn="ctr" fontAlgn="b"/>
                      <a:r>
                        <a:rPr lang="en-US" sz="2400" u="none" strike="noStrike" dirty="0">
                          <a:solidFill>
                            <a:srgbClr val="FF0000"/>
                          </a:solidFill>
                          <a:effectLst/>
                        </a:rPr>
                        <a:t>0.6</a:t>
                      </a:r>
                      <a:endParaRPr lang="en-US" sz="2400" b="0" i="0" u="none" strike="noStrike" dirty="0">
                        <a:solidFill>
                          <a:srgbClr val="FF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70C0"/>
                          </a:solidFill>
                          <a:effectLst/>
                        </a:rPr>
                        <a:t>0.05</a:t>
                      </a:r>
                      <a:endParaRPr lang="en-US" sz="2400" b="0" i="0" u="none" strike="noStrike" dirty="0">
                        <a:solidFill>
                          <a:srgbClr val="0070C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B050"/>
                          </a:solidFill>
                          <a:effectLst/>
                        </a:rPr>
                        <a:t>0.787</a:t>
                      </a:r>
                      <a:endParaRPr lang="en-US" sz="2400" b="0" i="0" u="none" strike="noStrike" dirty="0">
                        <a:solidFill>
                          <a:srgbClr val="00B05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effectLst/>
                        </a:rPr>
                        <a:t>0.187</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1399495437"/>
                  </a:ext>
                </a:extLst>
              </a:tr>
              <a:tr h="396439">
                <a:tc>
                  <a:txBody>
                    <a:bodyPr/>
                    <a:lstStyle/>
                    <a:p>
                      <a:pPr algn="ctr" fontAlgn="b"/>
                      <a:r>
                        <a:rPr lang="en-US" sz="2400" u="none" strike="noStrike" dirty="0">
                          <a:solidFill>
                            <a:srgbClr val="FF0000"/>
                          </a:solidFill>
                          <a:effectLst/>
                        </a:rPr>
                        <a:t>0.7</a:t>
                      </a:r>
                      <a:endParaRPr lang="en-US" sz="2400" b="0" i="0" u="none" strike="noStrike" dirty="0">
                        <a:solidFill>
                          <a:srgbClr val="FF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70C0"/>
                          </a:solidFill>
                          <a:effectLst/>
                        </a:rPr>
                        <a:t>0.05</a:t>
                      </a:r>
                      <a:endParaRPr lang="en-US" sz="2400" b="0" i="0" u="none" strike="noStrike" dirty="0">
                        <a:solidFill>
                          <a:srgbClr val="0070C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solidFill>
                            <a:srgbClr val="00B050"/>
                          </a:solidFill>
                          <a:effectLst/>
                        </a:rPr>
                        <a:t>0.851</a:t>
                      </a:r>
                      <a:endParaRPr lang="en-US" sz="2400" b="0" i="0" u="none" strike="noStrike" dirty="0">
                        <a:solidFill>
                          <a:srgbClr val="00B05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fontAlgn="b"/>
                      <a:r>
                        <a:rPr lang="en-US" sz="2400" u="none" strike="noStrike" dirty="0">
                          <a:effectLst/>
                        </a:rPr>
                        <a:t>0.151</a:t>
                      </a:r>
                      <a:endParaRPr lang="en-US" sz="2400" b="0" i="0" u="none" strike="noStrike" dirty="0">
                        <a:solidFill>
                          <a:srgbClr val="000000"/>
                        </a:solidFill>
                        <a:effectLst/>
                        <a:latin typeface="Calibri" panose="020F0502020204030204" pitchFamily="34" charset="0"/>
                      </a:endParaRPr>
                    </a:p>
                  </a:txBody>
                  <a:tcPr marL="3810" marR="3810" marT="381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3084981696"/>
                  </a:ext>
                </a:extLst>
              </a:tr>
            </a:tbl>
          </a:graphicData>
        </a:graphic>
      </p:graphicFrame>
      <p:sp>
        <p:nvSpPr>
          <p:cNvPr id="12" name="Rectangle 11">
            <a:extLst>
              <a:ext uri="{FF2B5EF4-FFF2-40B4-BE49-F238E27FC236}">
                <a16:creationId xmlns:a16="http://schemas.microsoft.com/office/drawing/2014/main" id="{00E9B11C-295E-4AEA-9DE3-66C7B4C94B41}"/>
              </a:ext>
            </a:extLst>
          </p:cNvPr>
          <p:cNvSpPr/>
          <p:nvPr/>
        </p:nvSpPr>
        <p:spPr>
          <a:xfrm>
            <a:off x="6158752" y="1260319"/>
            <a:ext cx="1602441" cy="4230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CCD29FB-414C-49E7-AB9F-05B9E2FD90E0}"/>
              </a:ext>
            </a:extLst>
          </p:cNvPr>
          <p:cNvSpPr txBox="1"/>
          <p:nvPr/>
        </p:nvSpPr>
        <p:spPr>
          <a:xfrm>
            <a:off x="1592754" y="5074756"/>
            <a:ext cx="6315635" cy="1077218"/>
          </a:xfrm>
          <a:prstGeom prst="rect">
            <a:avLst/>
          </a:prstGeom>
          <a:noFill/>
        </p:spPr>
        <p:txBody>
          <a:bodyPr wrap="square" rtlCol="0">
            <a:spAutoFit/>
          </a:bodyPr>
          <a:lstStyle/>
          <a:p>
            <a:pPr algn="ctr"/>
            <a:r>
              <a:rPr lang="en-US" sz="3200" b="1" dirty="0"/>
              <a:t>A p-value = 0.05 does not move the “evidentiary needle” very much!</a:t>
            </a:r>
          </a:p>
        </p:txBody>
      </p:sp>
      <p:sp>
        <p:nvSpPr>
          <p:cNvPr id="10" name="Rectangle 9">
            <a:extLst>
              <a:ext uri="{FF2B5EF4-FFF2-40B4-BE49-F238E27FC236}">
                <a16:creationId xmlns:a16="http://schemas.microsoft.com/office/drawing/2014/main" id="{AE0FC084-9437-D5F8-78A1-3BCE12B41701}"/>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581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0BF7DB-5B5A-14E4-1D80-39C5D622741C}"/>
              </a:ext>
            </a:extLst>
          </p:cNvPr>
          <p:cNvSpPr>
            <a:spLocks noGrp="1"/>
          </p:cNvSpPr>
          <p:nvPr>
            <p:ph idx="1"/>
          </p:nvPr>
        </p:nvSpPr>
        <p:spPr>
          <a:xfrm>
            <a:off x="3752491" y="1322294"/>
            <a:ext cx="4614269" cy="4546800"/>
          </a:xfrm>
        </p:spPr>
        <p:txBody>
          <a:bodyPr>
            <a:normAutofit/>
          </a:bodyPr>
          <a:lstStyle/>
          <a:p>
            <a:r>
              <a:rPr lang="en-US" sz="2800" dirty="0"/>
              <a:t>“But I know of no person who has shown how to deduce the solution of the converse problem to this; namely, the number of times an unknown event has happened and failed being given, to find the chance that the probability of its happening should lie somewhere between any two named degrees of probability.”</a:t>
            </a:r>
          </a:p>
        </p:txBody>
      </p:sp>
      <p:sp>
        <p:nvSpPr>
          <p:cNvPr id="3" name="Date Placeholder 2">
            <a:extLst>
              <a:ext uri="{FF2B5EF4-FFF2-40B4-BE49-F238E27FC236}">
                <a16:creationId xmlns:a16="http://schemas.microsoft.com/office/drawing/2014/main" id="{DB636CF2-E1D1-BAB5-618A-A1758E77C96A}"/>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71FEF924-E339-706E-3CF5-9AC6059A5618}"/>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3FE02D85-DD41-171A-656C-279E151EB5BF}"/>
              </a:ext>
            </a:extLst>
          </p:cNvPr>
          <p:cNvSpPr>
            <a:spLocks noGrp="1"/>
          </p:cNvSpPr>
          <p:nvPr>
            <p:ph type="sldNum" sz="quarter" idx="12"/>
          </p:nvPr>
        </p:nvSpPr>
        <p:spPr/>
        <p:txBody>
          <a:bodyPr/>
          <a:lstStyle/>
          <a:p>
            <a:fld id="{1D66AC45-D9FE-4248-B91F-844B82F7A042}" type="slidenum">
              <a:rPr lang="en-US" smtClean="0"/>
              <a:pPr/>
              <a:t>7</a:t>
            </a:fld>
            <a:endParaRPr lang="en-US" dirty="0"/>
          </a:p>
        </p:txBody>
      </p:sp>
      <p:sp>
        <p:nvSpPr>
          <p:cNvPr id="6" name="Title 5">
            <a:extLst>
              <a:ext uri="{FF2B5EF4-FFF2-40B4-BE49-F238E27FC236}">
                <a16:creationId xmlns:a16="http://schemas.microsoft.com/office/drawing/2014/main" id="{9B4FBEF4-0D92-8180-9018-6AEB638F2D20}"/>
              </a:ext>
            </a:extLst>
          </p:cNvPr>
          <p:cNvSpPr>
            <a:spLocks noGrp="1"/>
          </p:cNvSpPr>
          <p:nvPr>
            <p:ph type="title"/>
          </p:nvPr>
        </p:nvSpPr>
        <p:spPr/>
        <p:txBody>
          <a:bodyPr/>
          <a:lstStyle/>
          <a:p>
            <a:r>
              <a:rPr lang="en-US" b="1" dirty="0"/>
              <a:t>History</a:t>
            </a:r>
          </a:p>
        </p:txBody>
      </p:sp>
      <p:sp>
        <p:nvSpPr>
          <p:cNvPr id="8" name="TextBox 7">
            <a:extLst>
              <a:ext uri="{FF2B5EF4-FFF2-40B4-BE49-F238E27FC236}">
                <a16:creationId xmlns:a16="http://schemas.microsoft.com/office/drawing/2014/main" id="{D1E04ED5-5E0C-A6E7-3185-AEB141DA7087}"/>
              </a:ext>
            </a:extLst>
          </p:cNvPr>
          <p:cNvSpPr txBox="1"/>
          <p:nvPr/>
        </p:nvSpPr>
        <p:spPr>
          <a:xfrm>
            <a:off x="661154" y="3659202"/>
            <a:ext cx="1854202" cy="300082"/>
          </a:xfrm>
          <a:prstGeom prst="rect">
            <a:avLst/>
          </a:prstGeom>
          <a:noFill/>
        </p:spPr>
        <p:txBody>
          <a:bodyPr wrap="square" rtlCol="0">
            <a:spAutoFit/>
          </a:bodyPr>
          <a:lstStyle/>
          <a:p>
            <a:pPr algn="ctr"/>
            <a:r>
              <a:rPr lang="en-US" sz="1350" dirty="0"/>
              <a:t>Rev. Richard Price, FRS</a:t>
            </a:r>
          </a:p>
        </p:txBody>
      </p:sp>
      <p:pic>
        <p:nvPicPr>
          <p:cNvPr id="1026" name="Picture 2">
            <a:extLst>
              <a:ext uri="{FF2B5EF4-FFF2-40B4-BE49-F238E27FC236}">
                <a16:creationId xmlns:a16="http://schemas.microsoft.com/office/drawing/2014/main" id="{9C0CAA45-71F5-8CE0-D91D-DDA773DCA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 y="1520862"/>
            <a:ext cx="1617345" cy="2117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2195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2C822A-B8EC-44F7-AC0D-5245B911F19C}"/>
              </a:ext>
            </a:extLst>
          </p:cNvPr>
          <p:cNvSpPr>
            <a:spLocks noGrp="1"/>
          </p:cNvSpPr>
          <p:nvPr>
            <p:ph idx="1"/>
          </p:nvPr>
        </p:nvSpPr>
        <p:spPr>
          <a:xfrm>
            <a:off x="822959" y="1805396"/>
            <a:ext cx="7543801" cy="2273542"/>
          </a:xfrm>
        </p:spPr>
        <p:txBody>
          <a:bodyPr>
            <a:normAutofit/>
          </a:bodyPr>
          <a:lstStyle/>
          <a:p>
            <a:pPr algn="ctr"/>
            <a:r>
              <a:rPr lang="en-US" sz="6600" dirty="0"/>
              <a:t>Probability of a False Positive Finding</a:t>
            </a:r>
          </a:p>
        </p:txBody>
      </p:sp>
      <p:sp>
        <p:nvSpPr>
          <p:cNvPr id="3" name="Date Placeholder 2">
            <a:extLst>
              <a:ext uri="{FF2B5EF4-FFF2-40B4-BE49-F238E27FC236}">
                <a16:creationId xmlns:a16="http://schemas.microsoft.com/office/drawing/2014/main" id="{F63901CC-5D8A-4E53-9BCC-8408DB0AACCB}"/>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6D844E0F-219F-4B51-950E-5D19EE577387}"/>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DF0F6A8D-BB64-4FC7-B7D8-F72A844B707D}"/>
              </a:ext>
            </a:extLst>
          </p:cNvPr>
          <p:cNvSpPr>
            <a:spLocks noGrp="1"/>
          </p:cNvSpPr>
          <p:nvPr>
            <p:ph type="sldNum" sz="quarter" idx="12"/>
          </p:nvPr>
        </p:nvSpPr>
        <p:spPr/>
        <p:txBody>
          <a:bodyPr/>
          <a:lstStyle/>
          <a:p>
            <a:fld id="{1D66AC45-D9FE-4248-B91F-844B82F7A042}" type="slidenum">
              <a:rPr lang="en-US" smtClean="0"/>
              <a:pPr/>
              <a:t>70</a:t>
            </a:fld>
            <a:endParaRPr lang="en-US" dirty="0"/>
          </a:p>
        </p:txBody>
      </p:sp>
      <p:sp>
        <p:nvSpPr>
          <p:cNvPr id="6" name="Title 5">
            <a:extLst>
              <a:ext uri="{FF2B5EF4-FFF2-40B4-BE49-F238E27FC236}">
                <a16:creationId xmlns:a16="http://schemas.microsoft.com/office/drawing/2014/main" id="{AB38A825-318E-4F9A-8F3A-82473F57C3E1}"/>
              </a:ext>
            </a:extLst>
          </p:cNvPr>
          <p:cNvSpPr>
            <a:spLocks noGrp="1"/>
          </p:cNvSpPr>
          <p:nvPr>
            <p:ph type="title"/>
          </p:nvPr>
        </p:nvSpPr>
        <p:spPr/>
        <p:txBody>
          <a:bodyPr/>
          <a:lstStyle/>
          <a:p>
            <a:r>
              <a:rPr lang="en-US" b="1" dirty="0"/>
              <a:t>Part 5</a:t>
            </a:r>
            <a:endParaRPr lang="en-US" dirty="0"/>
          </a:p>
        </p:txBody>
      </p:sp>
      <p:sp>
        <p:nvSpPr>
          <p:cNvPr id="7" name="Rectangle 6">
            <a:extLst>
              <a:ext uri="{FF2B5EF4-FFF2-40B4-BE49-F238E27FC236}">
                <a16:creationId xmlns:a16="http://schemas.microsoft.com/office/drawing/2014/main" id="{33A7BC25-6A6E-B71B-527F-F4C6EE735075}"/>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7842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D16882-9EAB-4996-96F7-0A6BFA18EC47}"/>
              </a:ext>
            </a:extLst>
          </p:cNvPr>
          <p:cNvSpPr>
            <a:spLocks noGrp="1"/>
          </p:cNvSpPr>
          <p:nvPr>
            <p:ph idx="1"/>
          </p:nvPr>
        </p:nvSpPr>
        <p:spPr/>
        <p:txBody>
          <a:bodyPr>
            <a:normAutofit/>
          </a:bodyPr>
          <a:lstStyle/>
          <a:p>
            <a:r>
              <a:rPr lang="en-US" sz="2800" dirty="0"/>
              <a:t>P-value is </a:t>
            </a:r>
            <a:r>
              <a:rPr lang="en-US" sz="2800" b="1" dirty="0">
                <a:solidFill>
                  <a:srgbClr val="FF0000"/>
                </a:solidFill>
              </a:rPr>
              <a:t>conditional</a:t>
            </a:r>
            <a:r>
              <a:rPr lang="en-US" sz="2800" dirty="0"/>
              <a:t> on H</a:t>
            </a:r>
            <a:r>
              <a:rPr lang="en-US" sz="2800" baseline="-25000" dirty="0"/>
              <a:t>0</a:t>
            </a:r>
            <a:r>
              <a:rPr lang="en-US" sz="2800" dirty="0"/>
              <a:t> being true.</a:t>
            </a:r>
          </a:p>
          <a:p>
            <a:pPr algn="ctr"/>
            <a:r>
              <a:rPr lang="en-US" sz="2800" b="1" dirty="0">
                <a:solidFill>
                  <a:srgbClr val="CC66FF"/>
                </a:solidFill>
              </a:rPr>
              <a:t>P-value = Pr(reject H</a:t>
            </a:r>
            <a:r>
              <a:rPr lang="en-US" sz="2800" b="1" baseline="-25000" dirty="0">
                <a:solidFill>
                  <a:srgbClr val="CC66FF"/>
                </a:solidFill>
              </a:rPr>
              <a:t>0</a:t>
            </a:r>
            <a:r>
              <a:rPr lang="en-US" sz="2800" b="1" dirty="0">
                <a:solidFill>
                  <a:srgbClr val="CC66FF"/>
                </a:solidFill>
              </a:rPr>
              <a:t> | H</a:t>
            </a:r>
            <a:r>
              <a:rPr lang="en-US" sz="2800" b="1" baseline="-25000" dirty="0">
                <a:solidFill>
                  <a:srgbClr val="CC66FF"/>
                </a:solidFill>
              </a:rPr>
              <a:t>0</a:t>
            </a:r>
            <a:r>
              <a:rPr lang="en-US" sz="2800" b="1" dirty="0">
                <a:solidFill>
                  <a:srgbClr val="CC66FF"/>
                </a:solidFill>
              </a:rPr>
              <a:t> is true)</a:t>
            </a:r>
          </a:p>
          <a:p>
            <a:endParaRPr lang="en-US" sz="1400" dirty="0">
              <a:solidFill>
                <a:srgbClr val="CC66FF"/>
              </a:solidFill>
            </a:endParaRPr>
          </a:p>
          <a:p>
            <a:r>
              <a:rPr lang="en-US" sz="2800" u="sng" dirty="0"/>
              <a:t>Recall the Lottery Example</a:t>
            </a:r>
          </a:p>
          <a:p>
            <a:pPr marL="365760" lvl="1" indent="0">
              <a:buNone/>
            </a:pPr>
            <a:r>
              <a:rPr lang="en-US" sz="2800" dirty="0"/>
              <a:t>Pr (</a:t>
            </a:r>
            <a:r>
              <a:rPr lang="en-US" sz="2800" b="1" dirty="0">
                <a:solidFill>
                  <a:schemeClr val="accent1"/>
                </a:solidFill>
              </a:rPr>
              <a:t>you receive a share</a:t>
            </a:r>
            <a:r>
              <a:rPr lang="en-US" sz="2800" dirty="0"/>
              <a:t>) </a:t>
            </a:r>
          </a:p>
          <a:p>
            <a:pPr lvl="1">
              <a:buNone/>
            </a:pPr>
            <a:r>
              <a:rPr lang="en-US" sz="2800" dirty="0"/>
              <a:t>	</a:t>
            </a:r>
            <a:r>
              <a:rPr lang="en-US" sz="2800" b="1" dirty="0"/>
              <a:t>=</a:t>
            </a:r>
            <a:r>
              <a:rPr lang="en-US" sz="2800" dirty="0"/>
              <a:t> Pr (</a:t>
            </a:r>
            <a:r>
              <a:rPr lang="en-US" sz="2800" b="1" dirty="0">
                <a:solidFill>
                  <a:srgbClr val="00B050"/>
                </a:solidFill>
              </a:rPr>
              <a:t>I choose to share </a:t>
            </a:r>
            <a:r>
              <a:rPr lang="en-US" sz="2800" b="1" dirty="0">
                <a:solidFill>
                  <a:srgbClr val="FF0000"/>
                </a:solidFill>
              </a:rPr>
              <a:t>IF</a:t>
            </a:r>
            <a:r>
              <a:rPr lang="en-US" sz="2800" dirty="0"/>
              <a:t> I win) * Pr (</a:t>
            </a:r>
            <a:r>
              <a:rPr lang="en-US" sz="2800" b="1" dirty="0">
                <a:solidFill>
                  <a:schemeClr val="accent1"/>
                </a:solidFill>
              </a:rPr>
              <a:t>I win</a:t>
            </a:r>
            <a:r>
              <a:rPr lang="en-US" sz="2800" dirty="0"/>
              <a:t>) </a:t>
            </a:r>
          </a:p>
          <a:p>
            <a:endParaRPr lang="en-US" sz="2800" dirty="0"/>
          </a:p>
          <a:p>
            <a:r>
              <a:rPr lang="en-US" sz="2800" dirty="0"/>
              <a:t>What’s Pr(H</a:t>
            </a:r>
            <a:r>
              <a:rPr lang="en-US" sz="2800" baseline="-25000" dirty="0"/>
              <a:t>0</a:t>
            </a:r>
            <a:r>
              <a:rPr lang="en-US" sz="2800" dirty="0"/>
              <a:t> is true)?</a:t>
            </a:r>
          </a:p>
        </p:txBody>
      </p:sp>
      <p:sp>
        <p:nvSpPr>
          <p:cNvPr id="3" name="Date Placeholder 2">
            <a:extLst>
              <a:ext uri="{FF2B5EF4-FFF2-40B4-BE49-F238E27FC236}">
                <a16:creationId xmlns:a16="http://schemas.microsoft.com/office/drawing/2014/main" id="{AF71D5E0-C472-4099-B599-43CDF7AFC6BE}"/>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AA8E1ED6-0224-40DB-95CE-3CCB5216BF78}"/>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16AC0190-448B-451F-B87B-B673323CC022}"/>
              </a:ext>
            </a:extLst>
          </p:cNvPr>
          <p:cNvSpPr>
            <a:spLocks noGrp="1"/>
          </p:cNvSpPr>
          <p:nvPr>
            <p:ph type="sldNum" sz="quarter" idx="12"/>
          </p:nvPr>
        </p:nvSpPr>
        <p:spPr/>
        <p:txBody>
          <a:bodyPr/>
          <a:lstStyle/>
          <a:p>
            <a:fld id="{1D66AC45-D9FE-4248-B91F-844B82F7A042}" type="slidenum">
              <a:rPr lang="en-US" smtClean="0"/>
              <a:pPr/>
              <a:t>71</a:t>
            </a:fld>
            <a:endParaRPr lang="en-US" dirty="0"/>
          </a:p>
        </p:txBody>
      </p:sp>
      <p:sp>
        <p:nvSpPr>
          <p:cNvPr id="7" name="Title 1">
            <a:extLst>
              <a:ext uri="{FF2B5EF4-FFF2-40B4-BE49-F238E27FC236}">
                <a16:creationId xmlns:a16="http://schemas.microsoft.com/office/drawing/2014/main" id="{225C73BD-4E87-4B38-B761-72A95E3DE576}"/>
              </a:ext>
            </a:extLst>
          </p:cNvPr>
          <p:cNvSpPr txBox="1">
            <a:spLocks/>
          </p:cNvSpPr>
          <p:nvPr/>
        </p:nvSpPr>
        <p:spPr>
          <a:xfrm>
            <a:off x="800100" y="142720"/>
            <a:ext cx="7543800" cy="787450"/>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sz="4800" b="1" dirty="0"/>
              <a:t>Pr (False Positive)</a:t>
            </a:r>
            <a:endParaRPr lang="en-US" b="1" dirty="0"/>
          </a:p>
        </p:txBody>
      </p:sp>
      <p:sp>
        <p:nvSpPr>
          <p:cNvPr id="8" name="Arrow: Curved Down 7">
            <a:extLst>
              <a:ext uri="{FF2B5EF4-FFF2-40B4-BE49-F238E27FC236}">
                <a16:creationId xmlns:a16="http://schemas.microsoft.com/office/drawing/2014/main" id="{C28A4F34-BE43-4A2A-8D9F-7337DE90A231}"/>
              </a:ext>
            </a:extLst>
          </p:cNvPr>
          <p:cNvSpPr/>
          <p:nvPr/>
        </p:nvSpPr>
        <p:spPr>
          <a:xfrm>
            <a:off x="5469147" y="3142354"/>
            <a:ext cx="1716657" cy="560717"/>
          </a:xfrm>
          <a:prstGeom prst="curvedDownArrow">
            <a:avLst/>
          </a:prstGeom>
          <a:gradFill flip="none" rotWithShape="1">
            <a:gsLst>
              <a:gs pos="0">
                <a:schemeClr val="tx1"/>
              </a:gs>
              <a:gs pos="100000">
                <a:schemeClr val="accent1"/>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DA3A9481-0A47-4879-8BEA-0D49F9252885}"/>
              </a:ext>
            </a:extLst>
          </p:cNvPr>
          <p:cNvSpPr txBox="1"/>
          <p:nvPr/>
        </p:nvSpPr>
        <p:spPr>
          <a:xfrm>
            <a:off x="4166559" y="4808046"/>
            <a:ext cx="2295489" cy="523220"/>
          </a:xfrm>
          <a:prstGeom prst="rect">
            <a:avLst/>
          </a:prstGeom>
          <a:noFill/>
        </p:spPr>
        <p:txBody>
          <a:bodyPr wrap="square" rtlCol="0">
            <a:spAutoFit/>
          </a:bodyPr>
          <a:lstStyle/>
          <a:p>
            <a:pPr algn="ctr"/>
            <a:r>
              <a:rPr lang="en-US" sz="2800" dirty="0"/>
              <a:t>9,999/10,000</a:t>
            </a:r>
          </a:p>
        </p:txBody>
      </p:sp>
      <p:sp>
        <p:nvSpPr>
          <p:cNvPr id="6" name="TextBox 5">
            <a:extLst>
              <a:ext uri="{FF2B5EF4-FFF2-40B4-BE49-F238E27FC236}">
                <a16:creationId xmlns:a16="http://schemas.microsoft.com/office/drawing/2014/main" id="{54A04B17-5E33-F9BA-9161-CF6C87F0BA18}"/>
              </a:ext>
            </a:extLst>
          </p:cNvPr>
          <p:cNvSpPr txBox="1"/>
          <p:nvPr/>
        </p:nvSpPr>
        <p:spPr>
          <a:xfrm>
            <a:off x="2732103" y="5593884"/>
            <a:ext cx="3679794" cy="584775"/>
          </a:xfrm>
          <a:prstGeom prst="rect">
            <a:avLst/>
          </a:prstGeom>
          <a:solidFill>
            <a:srgbClr val="FFFF99"/>
          </a:solidFill>
          <a:ln w="28575">
            <a:solidFill>
              <a:schemeClr val="tx1"/>
            </a:solidFill>
          </a:ln>
        </p:spPr>
        <p:txBody>
          <a:bodyPr wrap="square" rtlCol="0">
            <a:spAutoFit/>
          </a:bodyPr>
          <a:lstStyle/>
          <a:p>
            <a:pPr algn="ctr"/>
            <a:r>
              <a:rPr lang="en-US" sz="3200" dirty="0"/>
              <a:t>More on this later !!</a:t>
            </a:r>
          </a:p>
        </p:txBody>
      </p:sp>
      <p:sp>
        <p:nvSpPr>
          <p:cNvPr id="10" name="Rectangle 9">
            <a:extLst>
              <a:ext uri="{FF2B5EF4-FFF2-40B4-BE49-F238E27FC236}">
                <a16:creationId xmlns:a16="http://schemas.microsoft.com/office/drawing/2014/main" id="{3258EA83-A664-1B8C-CD65-236224968B71}"/>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97278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D16882-9EAB-4996-96F7-0A6BFA18EC47}"/>
              </a:ext>
            </a:extLst>
          </p:cNvPr>
          <p:cNvSpPr>
            <a:spLocks noGrp="1"/>
          </p:cNvSpPr>
          <p:nvPr>
            <p:ph idx="1"/>
          </p:nvPr>
        </p:nvSpPr>
        <p:spPr/>
        <p:txBody>
          <a:bodyPr>
            <a:normAutofit/>
          </a:bodyPr>
          <a:lstStyle/>
          <a:p>
            <a:pPr algn="ctr"/>
            <a:r>
              <a:rPr lang="en-US" sz="3600" dirty="0"/>
              <a:t>Pr(reject H</a:t>
            </a:r>
            <a:r>
              <a:rPr lang="en-US" sz="3600" baseline="-25000" dirty="0"/>
              <a:t>0</a:t>
            </a:r>
            <a:r>
              <a:rPr lang="en-US" sz="3600" dirty="0"/>
              <a:t> | H</a:t>
            </a:r>
            <a:r>
              <a:rPr lang="en-US" sz="3600" baseline="-25000" dirty="0"/>
              <a:t>0</a:t>
            </a:r>
            <a:r>
              <a:rPr lang="en-US" sz="3600" dirty="0"/>
              <a:t> is true)</a:t>
            </a:r>
          </a:p>
          <a:p>
            <a:br>
              <a:rPr lang="en-US" sz="3600" dirty="0"/>
            </a:br>
            <a:r>
              <a:rPr lang="en-US" sz="3200" dirty="0"/>
              <a:t>Designing experiment = significance level</a:t>
            </a:r>
          </a:p>
          <a:p>
            <a:pPr lvl="1"/>
            <a:r>
              <a:rPr lang="el-GR" sz="2800" dirty="0"/>
              <a:t>α</a:t>
            </a:r>
            <a:r>
              <a:rPr lang="en-US" sz="2800" dirty="0"/>
              <a:t>-level, false positive rate</a:t>
            </a:r>
          </a:p>
          <a:p>
            <a:r>
              <a:rPr lang="en-US" sz="3200" dirty="0"/>
              <a:t>After data is collected = significance level</a:t>
            </a:r>
          </a:p>
          <a:p>
            <a:pPr lvl="1"/>
            <a:r>
              <a:rPr lang="en-US" sz="2800" dirty="0"/>
              <a:t>Smallest p-value for which we would have rejected the null hypothesis</a:t>
            </a:r>
          </a:p>
          <a:p>
            <a:endParaRPr lang="en-US" sz="1400" dirty="0">
              <a:solidFill>
                <a:srgbClr val="CC66FF"/>
              </a:solidFill>
            </a:endParaRPr>
          </a:p>
        </p:txBody>
      </p:sp>
      <p:sp>
        <p:nvSpPr>
          <p:cNvPr id="3" name="Date Placeholder 2">
            <a:extLst>
              <a:ext uri="{FF2B5EF4-FFF2-40B4-BE49-F238E27FC236}">
                <a16:creationId xmlns:a16="http://schemas.microsoft.com/office/drawing/2014/main" id="{AF71D5E0-C472-4099-B599-43CDF7AFC6BE}"/>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AA8E1ED6-0224-40DB-95CE-3CCB5216BF78}"/>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16AC0190-448B-451F-B87B-B673323CC022}"/>
              </a:ext>
            </a:extLst>
          </p:cNvPr>
          <p:cNvSpPr>
            <a:spLocks noGrp="1"/>
          </p:cNvSpPr>
          <p:nvPr>
            <p:ph type="sldNum" sz="quarter" idx="12"/>
          </p:nvPr>
        </p:nvSpPr>
        <p:spPr/>
        <p:txBody>
          <a:bodyPr/>
          <a:lstStyle/>
          <a:p>
            <a:fld id="{1D66AC45-D9FE-4248-B91F-844B82F7A042}" type="slidenum">
              <a:rPr lang="en-US" smtClean="0"/>
              <a:pPr/>
              <a:t>72</a:t>
            </a:fld>
            <a:endParaRPr lang="en-US" dirty="0"/>
          </a:p>
        </p:txBody>
      </p:sp>
      <p:sp>
        <p:nvSpPr>
          <p:cNvPr id="7" name="Title 1">
            <a:extLst>
              <a:ext uri="{FF2B5EF4-FFF2-40B4-BE49-F238E27FC236}">
                <a16:creationId xmlns:a16="http://schemas.microsoft.com/office/drawing/2014/main" id="{225C73BD-4E87-4B38-B761-72A95E3DE576}"/>
              </a:ext>
            </a:extLst>
          </p:cNvPr>
          <p:cNvSpPr txBox="1">
            <a:spLocks/>
          </p:cNvSpPr>
          <p:nvPr/>
        </p:nvSpPr>
        <p:spPr>
          <a:xfrm>
            <a:off x="800100" y="142720"/>
            <a:ext cx="7543800" cy="787450"/>
          </a:xfrm>
          <a:prstGeom prst="rect">
            <a:avLst/>
          </a:prstGeom>
        </p:spPr>
        <p:txBody>
          <a:bodyPr vert="horz" lIns="91440" tIns="45720" rIns="91440" bIns="45720" rtlCol="0" anchor="ctr" anchorCtr="0">
            <a:noAutofit/>
          </a:bodyPr>
          <a:lstStyle>
            <a:lvl1pPr algn="l"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pPr algn="ctr"/>
            <a:r>
              <a:rPr lang="en-US" sz="4800" b="1" dirty="0"/>
              <a:t>Pr (False Positive)</a:t>
            </a:r>
            <a:endParaRPr lang="en-US" b="1" dirty="0"/>
          </a:p>
        </p:txBody>
      </p:sp>
      <p:sp>
        <p:nvSpPr>
          <p:cNvPr id="8" name="Rectangle 7">
            <a:extLst>
              <a:ext uri="{FF2B5EF4-FFF2-40B4-BE49-F238E27FC236}">
                <a16:creationId xmlns:a16="http://schemas.microsoft.com/office/drawing/2014/main" id="{4170A036-B8F6-066C-223F-D2FD02B39D93}"/>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41657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7F38C0-5D51-50D2-0451-6629E6BB9E8C}"/>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88E3F878-5D6A-48EA-9919-D03451A4F735}"/>
              </a:ext>
            </a:extLst>
          </p:cNvPr>
          <p:cNvSpPr>
            <a:spLocks noGrp="1"/>
          </p:cNvSpPr>
          <p:nvPr>
            <p:ph idx="1"/>
          </p:nvPr>
        </p:nvSpPr>
        <p:spPr>
          <a:xfrm>
            <a:off x="596675" y="1250070"/>
            <a:ext cx="7950651" cy="4520643"/>
          </a:xfrm>
        </p:spPr>
        <p:txBody>
          <a:bodyPr>
            <a:noAutofit/>
          </a:bodyPr>
          <a:lstStyle/>
          <a:p>
            <a:r>
              <a:rPr lang="en-US" sz="2800" dirty="0"/>
              <a:t>P-value as evidence (Fisher, 1925, 1926)</a:t>
            </a:r>
          </a:p>
          <a:p>
            <a:pPr lvl="1"/>
            <a:r>
              <a:rPr lang="en-US" sz="2400" dirty="0"/>
              <a:t>“The value for which p=0.05 … is to be considered significant or not.” </a:t>
            </a:r>
          </a:p>
          <a:p>
            <a:r>
              <a:rPr lang="en-US" sz="2800" dirty="0"/>
              <a:t>P-value as decision-maker (</a:t>
            </a:r>
            <a:r>
              <a:rPr lang="en-US" sz="2800" dirty="0" err="1"/>
              <a:t>Neyman</a:t>
            </a:r>
            <a:r>
              <a:rPr lang="en-US" sz="2800" dirty="0"/>
              <a:t>-Pearson, 1933)</a:t>
            </a:r>
          </a:p>
          <a:p>
            <a:pPr lvl="1"/>
            <a:r>
              <a:rPr lang="en-US" sz="2400" dirty="0"/>
              <a:t>Balance Type 1 and Type 2 errors using sample size</a:t>
            </a:r>
          </a:p>
          <a:p>
            <a:r>
              <a:rPr lang="en-US" sz="2800" dirty="0"/>
              <a:t>P-value as both (Lehman, 1986, p. 70).</a:t>
            </a:r>
          </a:p>
          <a:p>
            <a:pPr lvl="1"/>
            <a:r>
              <a:rPr lang="en-US" sz="2400" dirty="0"/>
              <a:t>“It is then good practice to determine not only whether the hypothesis is accepted or rejected at the given significance level, but also to determine the smallest significance level </a:t>
            </a:r>
            <a:r>
              <a:rPr lang="en-US" sz="2400" dirty="0">
                <a:latin typeface="Abadi" panose="020B0604020202020204" pitchFamily="34" charset="0"/>
              </a:rPr>
              <a:t>â</a:t>
            </a:r>
            <a:r>
              <a:rPr lang="en-US" sz="2400" dirty="0"/>
              <a:t> = </a:t>
            </a:r>
            <a:r>
              <a:rPr lang="en-US" sz="2400" dirty="0">
                <a:latin typeface="Abadi" panose="020B0604020202020204" pitchFamily="34" charset="0"/>
              </a:rPr>
              <a:t>â</a:t>
            </a:r>
            <a:r>
              <a:rPr lang="en-US" sz="2400" dirty="0"/>
              <a:t>(x), the significance probability or p-value, at which the hypothesis would be rejected for the given observation.”</a:t>
            </a:r>
          </a:p>
        </p:txBody>
      </p:sp>
      <p:sp>
        <p:nvSpPr>
          <p:cNvPr id="3" name="Date Placeholder 2">
            <a:extLst>
              <a:ext uri="{FF2B5EF4-FFF2-40B4-BE49-F238E27FC236}">
                <a16:creationId xmlns:a16="http://schemas.microsoft.com/office/drawing/2014/main" id="{8AFA25A7-6E0A-4ABB-B0B5-DC20836873CD}"/>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E48C677A-211D-4AE2-9EDA-41AE8A509D2F}"/>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C0DD7214-EE83-4CD6-9D0D-DE79F17DB586}"/>
              </a:ext>
            </a:extLst>
          </p:cNvPr>
          <p:cNvSpPr>
            <a:spLocks noGrp="1"/>
          </p:cNvSpPr>
          <p:nvPr>
            <p:ph type="sldNum" sz="quarter" idx="12"/>
          </p:nvPr>
        </p:nvSpPr>
        <p:spPr/>
        <p:txBody>
          <a:bodyPr/>
          <a:lstStyle/>
          <a:p>
            <a:fld id="{1D66AC45-D9FE-4248-B91F-844B82F7A042}" type="slidenum">
              <a:rPr lang="en-US" smtClean="0"/>
              <a:pPr/>
              <a:t>73</a:t>
            </a:fld>
            <a:endParaRPr lang="en-US" dirty="0"/>
          </a:p>
        </p:txBody>
      </p:sp>
      <p:sp>
        <p:nvSpPr>
          <p:cNvPr id="6" name="Title 5">
            <a:extLst>
              <a:ext uri="{FF2B5EF4-FFF2-40B4-BE49-F238E27FC236}">
                <a16:creationId xmlns:a16="http://schemas.microsoft.com/office/drawing/2014/main" id="{3288AF73-EE35-44C9-9C1C-236499EB0004}"/>
              </a:ext>
            </a:extLst>
          </p:cNvPr>
          <p:cNvSpPr>
            <a:spLocks noGrp="1"/>
          </p:cNvSpPr>
          <p:nvPr>
            <p:ph type="title"/>
          </p:nvPr>
        </p:nvSpPr>
        <p:spPr/>
        <p:txBody>
          <a:bodyPr/>
          <a:lstStyle/>
          <a:p>
            <a:pPr algn="ctr"/>
            <a:r>
              <a:rPr lang="en-US" sz="4800" b="1" dirty="0"/>
              <a:t>Pr (False Positive)</a:t>
            </a:r>
            <a:endParaRPr lang="en-US" b="1" dirty="0"/>
          </a:p>
        </p:txBody>
      </p:sp>
    </p:spTree>
    <p:extLst>
      <p:ext uri="{BB962C8B-B14F-4D97-AF65-F5344CB8AC3E}">
        <p14:creationId xmlns:p14="http://schemas.microsoft.com/office/powerpoint/2010/main" val="40380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6BA54BE-79EB-1A83-C031-6580E903992C}"/>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69D6B0A7-BD05-46F2-B3D3-DF367995E912}"/>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3C7B9D45-D938-4E6B-99D8-BB6E979801D3}"/>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12ED0D55-2AA7-485A-B2C3-2EB1335F4291}"/>
              </a:ext>
            </a:extLst>
          </p:cNvPr>
          <p:cNvSpPr>
            <a:spLocks noGrp="1"/>
          </p:cNvSpPr>
          <p:nvPr>
            <p:ph type="sldNum" sz="quarter" idx="12"/>
          </p:nvPr>
        </p:nvSpPr>
        <p:spPr/>
        <p:txBody>
          <a:bodyPr/>
          <a:lstStyle/>
          <a:p>
            <a:fld id="{1D66AC45-D9FE-4248-B91F-844B82F7A042}" type="slidenum">
              <a:rPr lang="en-US" smtClean="0"/>
              <a:pPr/>
              <a:t>74</a:t>
            </a:fld>
            <a:endParaRPr lang="en-US" dirty="0"/>
          </a:p>
        </p:txBody>
      </p:sp>
      <p:sp>
        <p:nvSpPr>
          <p:cNvPr id="6" name="Title 5">
            <a:extLst>
              <a:ext uri="{FF2B5EF4-FFF2-40B4-BE49-F238E27FC236}">
                <a16:creationId xmlns:a16="http://schemas.microsoft.com/office/drawing/2014/main" id="{DA02173A-C8AC-453A-B3CA-E2DB4342DC1E}"/>
              </a:ext>
            </a:extLst>
          </p:cNvPr>
          <p:cNvSpPr>
            <a:spLocks noGrp="1"/>
          </p:cNvSpPr>
          <p:nvPr>
            <p:ph type="title"/>
          </p:nvPr>
        </p:nvSpPr>
        <p:spPr/>
        <p:txBody>
          <a:bodyPr/>
          <a:lstStyle/>
          <a:p>
            <a:r>
              <a:rPr lang="en-US" b="1" dirty="0"/>
              <a:t>A Problem of Inference</a:t>
            </a:r>
            <a:endParaRPr lang="en-US" dirty="0"/>
          </a:p>
        </p:txBody>
      </p:sp>
      <p:grpSp>
        <p:nvGrpSpPr>
          <p:cNvPr id="51" name="Group 50">
            <a:extLst>
              <a:ext uri="{FF2B5EF4-FFF2-40B4-BE49-F238E27FC236}">
                <a16:creationId xmlns:a16="http://schemas.microsoft.com/office/drawing/2014/main" id="{A032F0C2-0852-4698-B3AF-4F2C4EB3F724}"/>
              </a:ext>
            </a:extLst>
          </p:cNvPr>
          <p:cNvGrpSpPr/>
          <p:nvPr/>
        </p:nvGrpSpPr>
        <p:grpSpPr>
          <a:xfrm>
            <a:off x="1333368" y="3915988"/>
            <a:ext cx="1342663" cy="1444008"/>
            <a:chOff x="1078731" y="3915988"/>
            <a:chExt cx="1342663" cy="1444008"/>
          </a:xfrm>
        </p:grpSpPr>
        <p:sp>
          <p:nvSpPr>
            <p:cNvPr id="8" name="Rectangle 7">
              <a:extLst>
                <a:ext uri="{FF2B5EF4-FFF2-40B4-BE49-F238E27FC236}">
                  <a16:creationId xmlns:a16="http://schemas.microsoft.com/office/drawing/2014/main" id="{A5979FE6-17A4-43AA-95C9-EEE6D225B4CA}"/>
                </a:ext>
              </a:extLst>
            </p:cNvPr>
            <p:cNvSpPr/>
            <p:nvPr/>
          </p:nvSpPr>
          <p:spPr>
            <a:xfrm>
              <a:off x="1078731" y="3915988"/>
              <a:ext cx="1342663" cy="1444008"/>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FC09CA4-5BD9-49E5-8E8D-FDA72C17325A}"/>
                </a:ext>
              </a:extLst>
            </p:cNvPr>
            <p:cNvSpPr txBox="1"/>
            <p:nvPr/>
          </p:nvSpPr>
          <p:spPr>
            <a:xfrm>
              <a:off x="1078731" y="4160939"/>
              <a:ext cx="1342663" cy="954107"/>
            </a:xfrm>
            <a:prstGeom prst="rect">
              <a:avLst/>
            </a:prstGeom>
            <a:noFill/>
          </p:spPr>
          <p:txBody>
            <a:bodyPr wrap="square" rtlCol="0">
              <a:spAutoFit/>
            </a:bodyPr>
            <a:lstStyle/>
            <a:p>
              <a:pPr algn="ctr"/>
              <a:r>
                <a:rPr lang="en-US" sz="2800" b="1" dirty="0"/>
                <a:t>RUN MODEL</a:t>
              </a:r>
            </a:p>
          </p:txBody>
        </p:sp>
      </p:grpSp>
      <p:grpSp>
        <p:nvGrpSpPr>
          <p:cNvPr id="54" name="Group 53">
            <a:extLst>
              <a:ext uri="{FF2B5EF4-FFF2-40B4-BE49-F238E27FC236}">
                <a16:creationId xmlns:a16="http://schemas.microsoft.com/office/drawing/2014/main" id="{1F729E8A-BC80-4FEF-96D3-059DF06B5787}"/>
              </a:ext>
            </a:extLst>
          </p:cNvPr>
          <p:cNvGrpSpPr/>
          <p:nvPr/>
        </p:nvGrpSpPr>
        <p:grpSpPr>
          <a:xfrm>
            <a:off x="2854740" y="3915988"/>
            <a:ext cx="2007687" cy="1444005"/>
            <a:chOff x="2494344" y="4020480"/>
            <a:chExt cx="2007687" cy="1436542"/>
          </a:xfrm>
        </p:grpSpPr>
        <p:sp>
          <p:nvSpPr>
            <p:cNvPr id="9" name="Rectangle 8">
              <a:extLst>
                <a:ext uri="{FF2B5EF4-FFF2-40B4-BE49-F238E27FC236}">
                  <a16:creationId xmlns:a16="http://schemas.microsoft.com/office/drawing/2014/main" id="{3840BA49-67C5-4E07-A8A1-8BDAFA95F55B}"/>
                </a:ext>
              </a:extLst>
            </p:cNvPr>
            <p:cNvSpPr/>
            <p:nvPr/>
          </p:nvSpPr>
          <p:spPr>
            <a:xfrm>
              <a:off x="2494344" y="4020480"/>
              <a:ext cx="2007687" cy="143654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5535055-75D1-4964-9BF4-2651B091DE07}"/>
                </a:ext>
              </a:extLst>
            </p:cNvPr>
            <p:cNvSpPr txBox="1"/>
            <p:nvPr/>
          </p:nvSpPr>
          <p:spPr>
            <a:xfrm>
              <a:off x="2494344" y="4046254"/>
              <a:ext cx="2007687" cy="1384995"/>
            </a:xfrm>
            <a:prstGeom prst="rect">
              <a:avLst/>
            </a:prstGeom>
            <a:noFill/>
          </p:spPr>
          <p:txBody>
            <a:bodyPr wrap="square" rtlCol="0">
              <a:spAutoFit/>
            </a:bodyPr>
            <a:lstStyle/>
            <a:p>
              <a:pPr algn="ctr"/>
              <a:r>
                <a:rPr lang="en-US" sz="2800" b="1" dirty="0"/>
                <a:t>COMPUTE TEST</a:t>
              </a:r>
            </a:p>
            <a:p>
              <a:pPr algn="ctr"/>
              <a:r>
                <a:rPr lang="en-US" sz="2800" b="1" dirty="0"/>
                <a:t>STAT</a:t>
              </a:r>
            </a:p>
          </p:txBody>
        </p:sp>
      </p:grpSp>
      <p:grpSp>
        <p:nvGrpSpPr>
          <p:cNvPr id="15" name="Group 14">
            <a:extLst>
              <a:ext uri="{FF2B5EF4-FFF2-40B4-BE49-F238E27FC236}">
                <a16:creationId xmlns:a16="http://schemas.microsoft.com/office/drawing/2014/main" id="{5ADD45D9-2CCB-4915-B3EE-637349D38BDF}"/>
              </a:ext>
            </a:extLst>
          </p:cNvPr>
          <p:cNvGrpSpPr/>
          <p:nvPr/>
        </p:nvGrpSpPr>
        <p:grpSpPr>
          <a:xfrm>
            <a:off x="5041136" y="3674542"/>
            <a:ext cx="1961378" cy="1369822"/>
            <a:chOff x="5162309" y="3452148"/>
            <a:chExt cx="1961378" cy="1369822"/>
          </a:xfrm>
        </p:grpSpPr>
        <p:pic>
          <p:nvPicPr>
            <p:cNvPr id="3074" name="Picture 2" descr="Image result for PROBABILITY DISTRIBUTION">
              <a:extLst>
                <a:ext uri="{FF2B5EF4-FFF2-40B4-BE49-F238E27FC236}">
                  <a16:creationId xmlns:a16="http://schemas.microsoft.com/office/drawing/2014/main" id="{92E571FD-7554-4CE8-9F9E-F7737F6AF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205182" y="3542967"/>
              <a:ext cx="1918505" cy="127900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F8A9907C-5B05-4924-B2AF-9DCDC0359AB2}"/>
                </a:ext>
              </a:extLst>
            </p:cNvPr>
            <p:cNvSpPr/>
            <p:nvPr/>
          </p:nvSpPr>
          <p:spPr>
            <a:xfrm>
              <a:off x="5162309" y="3452148"/>
              <a:ext cx="1961378" cy="3211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D844B0F3-E208-4E66-AC39-73DB28822031}"/>
              </a:ext>
            </a:extLst>
          </p:cNvPr>
          <p:cNvGrpSpPr/>
          <p:nvPr/>
        </p:nvGrpSpPr>
        <p:grpSpPr>
          <a:xfrm>
            <a:off x="7181223" y="3921878"/>
            <a:ext cx="1626916" cy="1444005"/>
            <a:chOff x="6978667" y="3960709"/>
            <a:chExt cx="1626916" cy="1357726"/>
          </a:xfrm>
        </p:grpSpPr>
        <p:sp>
          <p:nvSpPr>
            <p:cNvPr id="10" name="Rectangle 9">
              <a:extLst>
                <a:ext uri="{FF2B5EF4-FFF2-40B4-BE49-F238E27FC236}">
                  <a16:creationId xmlns:a16="http://schemas.microsoft.com/office/drawing/2014/main" id="{B9657CFA-8428-4570-A6B4-947CF4139E69}"/>
                </a:ext>
              </a:extLst>
            </p:cNvPr>
            <p:cNvSpPr/>
            <p:nvPr/>
          </p:nvSpPr>
          <p:spPr>
            <a:xfrm>
              <a:off x="6978667" y="3960709"/>
              <a:ext cx="1626916" cy="1357726"/>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138A89E-F7D1-4021-B67F-D633D6565E48}"/>
                </a:ext>
              </a:extLst>
            </p:cNvPr>
            <p:cNvSpPr txBox="1"/>
            <p:nvPr/>
          </p:nvSpPr>
          <p:spPr>
            <a:xfrm>
              <a:off x="6978667" y="4377962"/>
              <a:ext cx="1626916" cy="523220"/>
            </a:xfrm>
            <a:prstGeom prst="rect">
              <a:avLst/>
            </a:prstGeom>
            <a:noFill/>
          </p:spPr>
          <p:txBody>
            <a:bodyPr wrap="square" rtlCol="0">
              <a:spAutoFit/>
            </a:bodyPr>
            <a:lstStyle/>
            <a:p>
              <a:pPr algn="ctr"/>
              <a:r>
                <a:rPr lang="en-US" sz="2800" b="1" dirty="0">
                  <a:solidFill>
                    <a:schemeClr val="accent5"/>
                  </a:solidFill>
                </a:rPr>
                <a:t>P-VALUE</a:t>
              </a:r>
            </a:p>
          </p:txBody>
        </p:sp>
      </p:grpSp>
      <p:sp>
        <p:nvSpPr>
          <p:cNvPr id="21" name="Arrow: Right 20">
            <a:extLst>
              <a:ext uri="{FF2B5EF4-FFF2-40B4-BE49-F238E27FC236}">
                <a16:creationId xmlns:a16="http://schemas.microsoft.com/office/drawing/2014/main" id="{E6F102D8-8299-423E-9B7F-8147D772309E}"/>
              </a:ext>
            </a:extLst>
          </p:cNvPr>
          <p:cNvSpPr/>
          <p:nvPr/>
        </p:nvSpPr>
        <p:spPr>
          <a:xfrm>
            <a:off x="4722471" y="5000811"/>
            <a:ext cx="2558006" cy="413864"/>
          </a:xfrm>
          <a:prstGeom prst="rightArrow">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524DBDF-9BAE-4F56-8F4B-27DA295F5BC1}"/>
              </a:ext>
            </a:extLst>
          </p:cNvPr>
          <p:cNvSpPr txBox="1"/>
          <p:nvPr/>
        </p:nvSpPr>
        <p:spPr>
          <a:xfrm>
            <a:off x="4385394" y="5434748"/>
            <a:ext cx="3246884" cy="646331"/>
          </a:xfrm>
          <a:prstGeom prst="rect">
            <a:avLst/>
          </a:prstGeom>
          <a:solidFill>
            <a:schemeClr val="accent5"/>
          </a:solidFill>
          <a:ln>
            <a:solidFill>
              <a:schemeClr val="tx1"/>
            </a:solidFill>
          </a:ln>
        </p:spPr>
        <p:txBody>
          <a:bodyPr wrap="square" rtlCol="0">
            <a:spAutoFit/>
          </a:bodyPr>
          <a:lstStyle/>
          <a:p>
            <a:pPr algn="ctr"/>
            <a:r>
              <a:rPr lang="en-US" b="1" dirty="0">
                <a:solidFill>
                  <a:schemeClr val="bg1"/>
                </a:solidFill>
              </a:rPr>
              <a:t>A 1-1 and onto mapping via an inverse probability function.*</a:t>
            </a:r>
          </a:p>
        </p:txBody>
      </p:sp>
      <p:cxnSp>
        <p:nvCxnSpPr>
          <p:cNvPr id="24" name="Straight Connector 23">
            <a:extLst>
              <a:ext uri="{FF2B5EF4-FFF2-40B4-BE49-F238E27FC236}">
                <a16:creationId xmlns:a16="http://schemas.microsoft.com/office/drawing/2014/main" id="{6EE1141A-7FEA-4694-8955-BF90B760E06A}"/>
              </a:ext>
            </a:extLst>
          </p:cNvPr>
          <p:cNvCxnSpPr/>
          <p:nvPr/>
        </p:nvCxnSpPr>
        <p:spPr>
          <a:xfrm>
            <a:off x="34724" y="3301672"/>
            <a:ext cx="9074552" cy="0"/>
          </a:xfrm>
          <a:prstGeom prst="line">
            <a:avLst/>
          </a:prstGeom>
          <a:ln w="28575">
            <a:solidFill>
              <a:schemeClr val="accent1"/>
            </a:solidFill>
            <a:prstDash val="solid"/>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1CD5B2A0-CB63-4E5D-8FE3-43B1F78A833F}"/>
              </a:ext>
            </a:extLst>
          </p:cNvPr>
          <p:cNvGrpSpPr/>
          <p:nvPr/>
        </p:nvGrpSpPr>
        <p:grpSpPr>
          <a:xfrm>
            <a:off x="1145986" y="1295539"/>
            <a:ext cx="2426381" cy="1444008"/>
            <a:chOff x="1145986" y="1364791"/>
            <a:chExt cx="2426381" cy="1444008"/>
          </a:xfrm>
        </p:grpSpPr>
        <p:sp>
          <p:nvSpPr>
            <p:cNvPr id="27" name="Rectangle 26">
              <a:extLst>
                <a:ext uri="{FF2B5EF4-FFF2-40B4-BE49-F238E27FC236}">
                  <a16:creationId xmlns:a16="http://schemas.microsoft.com/office/drawing/2014/main" id="{7B3A002F-4AC8-44F2-8F49-561442C394ED}"/>
                </a:ext>
              </a:extLst>
            </p:cNvPr>
            <p:cNvSpPr/>
            <p:nvPr/>
          </p:nvSpPr>
          <p:spPr>
            <a:xfrm>
              <a:off x="1145986" y="1364791"/>
              <a:ext cx="2426381" cy="14440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8" name="TextBox 27">
              <a:extLst>
                <a:ext uri="{FF2B5EF4-FFF2-40B4-BE49-F238E27FC236}">
                  <a16:creationId xmlns:a16="http://schemas.microsoft.com/office/drawing/2014/main" id="{9A3ECC0E-985D-4E20-9E02-EA2440598B36}"/>
                </a:ext>
              </a:extLst>
            </p:cNvPr>
            <p:cNvSpPr txBox="1"/>
            <p:nvPr/>
          </p:nvSpPr>
          <p:spPr>
            <a:xfrm>
              <a:off x="1145986" y="1603195"/>
              <a:ext cx="2426381" cy="954107"/>
            </a:xfrm>
            <a:prstGeom prst="rect">
              <a:avLst/>
            </a:prstGeom>
            <a:noFill/>
          </p:spPr>
          <p:txBody>
            <a:bodyPr wrap="square" rtlCol="0">
              <a:spAutoFit/>
            </a:bodyPr>
            <a:lstStyle/>
            <a:p>
              <a:pPr algn="ctr"/>
              <a:r>
                <a:rPr lang="en-US" sz="2800" b="1" dirty="0"/>
                <a:t>HYPOTHESIS,</a:t>
              </a:r>
            </a:p>
            <a:p>
              <a:pPr algn="ctr"/>
              <a:r>
                <a:rPr lang="en-US" sz="2800" b="1" dirty="0"/>
                <a:t>EXPERIMENT</a:t>
              </a:r>
            </a:p>
          </p:txBody>
        </p:sp>
      </p:grpSp>
      <p:grpSp>
        <p:nvGrpSpPr>
          <p:cNvPr id="40" name="Group 39">
            <a:extLst>
              <a:ext uri="{FF2B5EF4-FFF2-40B4-BE49-F238E27FC236}">
                <a16:creationId xmlns:a16="http://schemas.microsoft.com/office/drawing/2014/main" id="{954A0490-E3BE-4D3A-BECE-4E21BDFA5921}"/>
              </a:ext>
            </a:extLst>
          </p:cNvPr>
          <p:cNvGrpSpPr/>
          <p:nvPr/>
        </p:nvGrpSpPr>
        <p:grpSpPr>
          <a:xfrm>
            <a:off x="5264300" y="1295539"/>
            <a:ext cx="1462073" cy="1444008"/>
            <a:chOff x="5272698" y="1364791"/>
            <a:chExt cx="1462073" cy="1444008"/>
          </a:xfrm>
        </p:grpSpPr>
        <p:sp>
          <p:nvSpPr>
            <p:cNvPr id="30" name="Rectangle 29">
              <a:extLst>
                <a:ext uri="{FF2B5EF4-FFF2-40B4-BE49-F238E27FC236}">
                  <a16:creationId xmlns:a16="http://schemas.microsoft.com/office/drawing/2014/main" id="{EB27F808-6AAE-4AD5-BB82-09941FAE896C}"/>
                </a:ext>
              </a:extLst>
            </p:cNvPr>
            <p:cNvSpPr/>
            <p:nvPr/>
          </p:nvSpPr>
          <p:spPr>
            <a:xfrm>
              <a:off x="5272698" y="1364791"/>
              <a:ext cx="1462073" cy="144400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AA1DA79-AA04-4FE2-988F-650FB3C42884}"/>
                </a:ext>
              </a:extLst>
            </p:cNvPr>
            <p:cNvSpPr txBox="1"/>
            <p:nvPr/>
          </p:nvSpPr>
          <p:spPr>
            <a:xfrm>
              <a:off x="5272698" y="1609637"/>
              <a:ext cx="1462073" cy="954107"/>
            </a:xfrm>
            <a:prstGeom prst="rect">
              <a:avLst/>
            </a:prstGeom>
            <a:noFill/>
          </p:spPr>
          <p:txBody>
            <a:bodyPr wrap="square" rtlCol="0">
              <a:spAutoFit/>
            </a:bodyPr>
            <a:lstStyle/>
            <a:p>
              <a:pPr algn="ctr"/>
              <a:r>
                <a:rPr lang="en-US" sz="2800" b="1" dirty="0"/>
                <a:t>TEST SIZE</a:t>
              </a:r>
            </a:p>
          </p:txBody>
        </p:sp>
      </p:grpSp>
      <p:grpSp>
        <p:nvGrpSpPr>
          <p:cNvPr id="39" name="Group 38">
            <a:extLst>
              <a:ext uri="{FF2B5EF4-FFF2-40B4-BE49-F238E27FC236}">
                <a16:creationId xmlns:a16="http://schemas.microsoft.com/office/drawing/2014/main" id="{83965B12-9342-4EEE-9AAB-504ADA53C718}"/>
              </a:ext>
            </a:extLst>
          </p:cNvPr>
          <p:cNvGrpSpPr/>
          <p:nvPr/>
        </p:nvGrpSpPr>
        <p:grpSpPr>
          <a:xfrm>
            <a:off x="3687297" y="1287748"/>
            <a:ext cx="1462073" cy="1459590"/>
            <a:chOff x="3684818" y="1349209"/>
            <a:chExt cx="1462073" cy="1459590"/>
          </a:xfrm>
        </p:grpSpPr>
        <p:sp>
          <p:nvSpPr>
            <p:cNvPr id="33" name="Rectangle 32">
              <a:extLst>
                <a:ext uri="{FF2B5EF4-FFF2-40B4-BE49-F238E27FC236}">
                  <a16:creationId xmlns:a16="http://schemas.microsoft.com/office/drawing/2014/main" id="{E189B45C-4E00-4685-A355-432997D7626C}"/>
                </a:ext>
              </a:extLst>
            </p:cNvPr>
            <p:cNvSpPr/>
            <p:nvPr/>
          </p:nvSpPr>
          <p:spPr>
            <a:xfrm>
              <a:off x="3684818" y="1349209"/>
              <a:ext cx="1462073" cy="145959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148AA70-9DCE-40AE-9378-48C7E5294F1D}"/>
                </a:ext>
              </a:extLst>
            </p:cNvPr>
            <p:cNvSpPr txBox="1"/>
            <p:nvPr/>
          </p:nvSpPr>
          <p:spPr>
            <a:xfrm>
              <a:off x="3684818" y="1603195"/>
              <a:ext cx="1462073" cy="954107"/>
            </a:xfrm>
            <a:prstGeom prst="rect">
              <a:avLst/>
            </a:prstGeom>
            <a:noFill/>
          </p:spPr>
          <p:txBody>
            <a:bodyPr wrap="square" rtlCol="0">
              <a:spAutoFit/>
            </a:bodyPr>
            <a:lstStyle/>
            <a:p>
              <a:pPr algn="ctr"/>
              <a:r>
                <a:rPr lang="en-US" sz="2800" b="1" dirty="0"/>
                <a:t>TEST</a:t>
              </a:r>
            </a:p>
            <a:p>
              <a:pPr algn="ctr"/>
              <a:r>
                <a:rPr lang="en-US" sz="2800" b="1" dirty="0"/>
                <a:t>STAT</a:t>
              </a:r>
            </a:p>
          </p:txBody>
        </p:sp>
      </p:grpSp>
      <p:grpSp>
        <p:nvGrpSpPr>
          <p:cNvPr id="42" name="Group 41">
            <a:extLst>
              <a:ext uri="{FF2B5EF4-FFF2-40B4-BE49-F238E27FC236}">
                <a16:creationId xmlns:a16="http://schemas.microsoft.com/office/drawing/2014/main" id="{645E6E45-EEE8-4B56-8C5A-3181CB6913CC}"/>
              </a:ext>
            </a:extLst>
          </p:cNvPr>
          <p:cNvGrpSpPr/>
          <p:nvPr/>
        </p:nvGrpSpPr>
        <p:grpSpPr>
          <a:xfrm>
            <a:off x="6841304" y="1295539"/>
            <a:ext cx="2094803" cy="1444009"/>
            <a:chOff x="6841304" y="1364791"/>
            <a:chExt cx="2094803" cy="1444009"/>
          </a:xfrm>
        </p:grpSpPr>
        <p:sp>
          <p:nvSpPr>
            <p:cNvPr id="36" name="Rectangle 35">
              <a:extLst>
                <a:ext uri="{FF2B5EF4-FFF2-40B4-BE49-F238E27FC236}">
                  <a16:creationId xmlns:a16="http://schemas.microsoft.com/office/drawing/2014/main" id="{BC628864-71C8-44E7-AB8E-1CDBA76485FB}"/>
                </a:ext>
              </a:extLst>
            </p:cNvPr>
            <p:cNvSpPr/>
            <p:nvPr/>
          </p:nvSpPr>
          <p:spPr>
            <a:xfrm>
              <a:off x="6841304" y="1364791"/>
              <a:ext cx="2094803" cy="144400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D9F7989-F034-4D72-944B-42F7B82DB63F}"/>
                </a:ext>
              </a:extLst>
            </p:cNvPr>
            <p:cNvSpPr txBox="1"/>
            <p:nvPr/>
          </p:nvSpPr>
          <p:spPr>
            <a:xfrm>
              <a:off x="6841304" y="1609742"/>
              <a:ext cx="2094803" cy="954107"/>
            </a:xfrm>
            <a:prstGeom prst="rect">
              <a:avLst/>
            </a:prstGeom>
            <a:noFill/>
          </p:spPr>
          <p:txBody>
            <a:bodyPr wrap="square" rtlCol="0">
              <a:spAutoFit/>
            </a:bodyPr>
            <a:lstStyle/>
            <a:p>
              <a:pPr algn="ctr"/>
              <a:r>
                <a:rPr lang="en-US" sz="2800" b="1" dirty="0"/>
                <a:t>REJECTION REGION</a:t>
              </a:r>
            </a:p>
          </p:txBody>
        </p:sp>
      </p:grpSp>
      <p:sp>
        <p:nvSpPr>
          <p:cNvPr id="44" name="TextBox 43">
            <a:extLst>
              <a:ext uri="{FF2B5EF4-FFF2-40B4-BE49-F238E27FC236}">
                <a16:creationId xmlns:a16="http://schemas.microsoft.com/office/drawing/2014/main" id="{9BEDCE26-B99D-4AC3-ABE9-5832C66A5948}"/>
              </a:ext>
            </a:extLst>
          </p:cNvPr>
          <p:cNvSpPr txBox="1"/>
          <p:nvPr/>
        </p:nvSpPr>
        <p:spPr>
          <a:xfrm rot="16200000">
            <a:off x="-336883" y="1725156"/>
            <a:ext cx="1734916" cy="584775"/>
          </a:xfrm>
          <a:prstGeom prst="rect">
            <a:avLst/>
          </a:prstGeom>
          <a:solidFill>
            <a:schemeClr val="tx1"/>
          </a:solidFill>
        </p:spPr>
        <p:txBody>
          <a:bodyPr wrap="square" rtlCol="0">
            <a:spAutoFit/>
          </a:bodyPr>
          <a:lstStyle/>
          <a:p>
            <a:pPr algn="ctr"/>
            <a:r>
              <a:rPr lang="en-US" sz="3200" b="1" dirty="0">
                <a:solidFill>
                  <a:schemeClr val="bg1"/>
                </a:solidFill>
              </a:rPr>
              <a:t>DESIGN</a:t>
            </a:r>
          </a:p>
        </p:txBody>
      </p:sp>
      <p:grpSp>
        <p:nvGrpSpPr>
          <p:cNvPr id="45" name="Group 44">
            <a:extLst>
              <a:ext uri="{FF2B5EF4-FFF2-40B4-BE49-F238E27FC236}">
                <a16:creationId xmlns:a16="http://schemas.microsoft.com/office/drawing/2014/main" id="{8EEAFB9C-A42D-4FF5-BBD9-0582E9CB100B}"/>
              </a:ext>
            </a:extLst>
          </p:cNvPr>
          <p:cNvGrpSpPr/>
          <p:nvPr/>
        </p:nvGrpSpPr>
        <p:grpSpPr>
          <a:xfrm>
            <a:off x="2314939" y="2970256"/>
            <a:ext cx="4514122" cy="675197"/>
            <a:chOff x="2499605" y="2970256"/>
            <a:chExt cx="4514122" cy="675197"/>
          </a:xfrm>
        </p:grpSpPr>
        <p:sp>
          <p:nvSpPr>
            <p:cNvPr id="7" name="Rectangle 6">
              <a:extLst>
                <a:ext uri="{FF2B5EF4-FFF2-40B4-BE49-F238E27FC236}">
                  <a16:creationId xmlns:a16="http://schemas.microsoft.com/office/drawing/2014/main" id="{167B12FA-134F-4464-8A3B-51FC116359AD}"/>
                </a:ext>
              </a:extLst>
            </p:cNvPr>
            <p:cNvSpPr/>
            <p:nvPr/>
          </p:nvSpPr>
          <p:spPr>
            <a:xfrm>
              <a:off x="2499605" y="2970256"/>
              <a:ext cx="4514122" cy="67519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8" name="TextBox 47">
              <a:extLst>
                <a:ext uri="{FF2B5EF4-FFF2-40B4-BE49-F238E27FC236}">
                  <a16:creationId xmlns:a16="http://schemas.microsoft.com/office/drawing/2014/main" id="{1DF6158B-EEB9-4079-8630-B0D0CD3495EF}"/>
                </a:ext>
              </a:extLst>
            </p:cNvPr>
            <p:cNvSpPr txBox="1"/>
            <p:nvPr/>
          </p:nvSpPr>
          <p:spPr>
            <a:xfrm>
              <a:off x="4085335" y="3046974"/>
              <a:ext cx="1342663" cy="523220"/>
            </a:xfrm>
            <a:prstGeom prst="rect">
              <a:avLst/>
            </a:prstGeom>
            <a:noFill/>
          </p:spPr>
          <p:txBody>
            <a:bodyPr wrap="square" rtlCol="0">
              <a:spAutoFit/>
            </a:bodyPr>
            <a:lstStyle/>
            <a:p>
              <a:pPr algn="ctr"/>
              <a:r>
                <a:rPr lang="en-US" sz="2800" b="1" dirty="0"/>
                <a:t>DATA</a:t>
              </a:r>
            </a:p>
          </p:txBody>
        </p:sp>
      </p:grpSp>
      <p:sp>
        <p:nvSpPr>
          <p:cNvPr id="56" name="TextBox 55">
            <a:extLst>
              <a:ext uri="{FF2B5EF4-FFF2-40B4-BE49-F238E27FC236}">
                <a16:creationId xmlns:a16="http://schemas.microsoft.com/office/drawing/2014/main" id="{8B95D555-271B-4CD8-B5FC-AFAEA3C138F7}"/>
              </a:ext>
            </a:extLst>
          </p:cNvPr>
          <p:cNvSpPr txBox="1"/>
          <p:nvPr/>
        </p:nvSpPr>
        <p:spPr>
          <a:xfrm rot="16200000">
            <a:off x="-504952" y="4195907"/>
            <a:ext cx="2030932" cy="584775"/>
          </a:xfrm>
          <a:prstGeom prst="rect">
            <a:avLst/>
          </a:prstGeom>
          <a:solidFill>
            <a:schemeClr val="tx1"/>
          </a:solidFill>
        </p:spPr>
        <p:txBody>
          <a:bodyPr wrap="square" rtlCol="0">
            <a:spAutoFit/>
          </a:bodyPr>
          <a:lstStyle/>
          <a:p>
            <a:pPr algn="ctr"/>
            <a:r>
              <a:rPr lang="en-US" sz="3200" b="1" dirty="0">
                <a:solidFill>
                  <a:schemeClr val="bg1"/>
                </a:solidFill>
              </a:rPr>
              <a:t>ANALYSIS</a:t>
            </a:r>
          </a:p>
        </p:txBody>
      </p:sp>
      <p:grpSp>
        <p:nvGrpSpPr>
          <p:cNvPr id="60" name="Group 59">
            <a:extLst>
              <a:ext uri="{FF2B5EF4-FFF2-40B4-BE49-F238E27FC236}">
                <a16:creationId xmlns:a16="http://schemas.microsoft.com/office/drawing/2014/main" id="{EA32D98B-5E4F-4A7E-8CDB-1EF37388A536}"/>
              </a:ext>
            </a:extLst>
          </p:cNvPr>
          <p:cNvGrpSpPr/>
          <p:nvPr/>
        </p:nvGrpSpPr>
        <p:grpSpPr>
          <a:xfrm>
            <a:off x="6735100" y="1802718"/>
            <a:ext cx="1362016" cy="2040464"/>
            <a:chOff x="6735100" y="1802718"/>
            <a:chExt cx="1362016" cy="2040464"/>
          </a:xfrm>
        </p:grpSpPr>
        <p:sp>
          <p:nvSpPr>
            <p:cNvPr id="58" name="Arrow: Bent 57">
              <a:extLst>
                <a:ext uri="{FF2B5EF4-FFF2-40B4-BE49-F238E27FC236}">
                  <a16:creationId xmlns:a16="http://schemas.microsoft.com/office/drawing/2014/main" id="{5E9EA07C-45F6-4F6D-82AE-BF34A0AB2D54}"/>
                </a:ext>
              </a:extLst>
            </p:cNvPr>
            <p:cNvSpPr/>
            <p:nvPr/>
          </p:nvSpPr>
          <p:spPr>
            <a:xfrm flipH="1">
              <a:off x="6735100" y="1812249"/>
              <a:ext cx="1278604" cy="2030933"/>
            </a:xfrm>
            <a:prstGeom prst="bentArrow">
              <a:avLst>
                <a:gd name="adj1" fmla="val 25000"/>
                <a:gd name="adj2" fmla="val 25000"/>
                <a:gd name="adj3" fmla="val 25000"/>
                <a:gd name="adj4" fmla="val 4660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TextBox 58">
              <a:extLst>
                <a:ext uri="{FF2B5EF4-FFF2-40B4-BE49-F238E27FC236}">
                  <a16:creationId xmlns:a16="http://schemas.microsoft.com/office/drawing/2014/main" id="{9E3D5AE8-41AC-4425-8DFC-AE83F168C367}"/>
                </a:ext>
              </a:extLst>
            </p:cNvPr>
            <p:cNvSpPr txBox="1"/>
            <p:nvPr/>
          </p:nvSpPr>
          <p:spPr>
            <a:xfrm>
              <a:off x="7616054" y="2319987"/>
              <a:ext cx="480706" cy="646331"/>
            </a:xfrm>
            <a:prstGeom prst="rect">
              <a:avLst/>
            </a:prstGeom>
            <a:noFill/>
            <a:ln>
              <a:noFill/>
            </a:ln>
          </p:spPr>
          <p:txBody>
            <a:bodyPr wrap="square" rtlCol="0">
              <a:spAutoFit/>
            </a:bodyPr>
            <a:lstStyle/>
            <a:p>
              <a:pPr algn="ctr"/>
              <a:r>
                <a:rPr lang="en-US" sz="3600" b="1" dirty="0">
                  <a:solidFill>
                    <a:srgbClr val="FFFF00"/>
                  </a:solidFill>
                </a:rPr>
                <a:t>?</a:t>
              </a:r>
            </a:p>
          </p:txBody>
        </p:sp>
        <p:sp>
          <p:nvSpPr>
            <p:cNvPr id="61" name="TextBox 60">
              <a:extLst>
                <a:ext uri="{FF2B5EF4-FFF2-40B4-BE49-F238E27FC236}">
                  <a16:creationId xmlns:a16="http://schemas.microsoft.com/office/drawing/2014/main" id="{EEE756F8-E2AA-4FE6-9A40-022D983F72F1}"/>
                </a:ext>
              </a:extLst>
            </p:cNvPr>
            <p:cNvSpPr txBox="1"/>
            <p:nvPr/>
          </p:nvSpPr>
          <p:spPr>
            <a:xfrm>
              <a:off x="7148859" y="1802718"/>
              <a:ext cx="480706" cy="646331"/>
            </a:xfrm>
            <a:prstGeom prst="rect">
              <a:avLst/>
            </a:prstGeom>
            <a:noFill/>
            <a:ln>
              <a:noFill/>
            </a:ln>
          </p:spPr>
          <p:txBody>
            <a:bodyPr wrap="square" rtlCol="0">
              <a:spAutoFit/>
            </a:bodyPr>
            <a:lstStyle/>
            <a:p>
              <a:pPr algn="ctr"/>
              <a:r>
                <a:rPr lang="en-US" sz="3600" b="1" dirty="0">
                  <a:solidFill>
                    <a:srgbClr val="FFFF00"/>
                  </a:solidFill>
                </a:rPr>
                <a:t>?</a:t>
              </a:r>
            </a:p>
          </p:txBody>
        </p:sp>
        <p:sp>
          <p:nvSpPr>
            <p:cNvPr id="62" name="TextBox 61">
              <a:extLst>
                <a:ext uri="{FF2B5EF4-FFF2-40B4-BE49-F238E27FC236}">
                  <a16:creationId xmlns:a16="http://schemas.microsoft.com/office/drawing/2014/main" id="{71FF6803-13C8-4BD8-97AB-BC427491CA60}"/>
                </a:ext>
              </a:extLst>
            </p:cNvPr>
            <p:cNvSpPr txBox="1"/>
            <p:nvPr/>
          </p:nvSpPr>
          <p:spPr>
            <a:xfrm>
              <a:off x="7616410" y="3181711"/>
              <a:ext cx="480706" cy="646331"/>
            </a:xfrm>
            <a:prstGeom prst="rect">
              <a:avLst/>
            </a:prstGeom>
            <a:noFill/>
            <a:ln>
              <a:noFill/>
            </a:ln>
          </p:spPr>
          <p:txBody>
            <a:bodyPr wrap="square" rtlCol="0">
              <a:spAutoFit/>
            </a:bodyPr>
            <a:lstStyle/>
            <a:p>
              <a:pPr algn="ctr"/>
              <a:r>
                <a:rPr lang="en-US" sz="3600" b="1" dirty="0">
                  <a:solidFill>
                    <a:srgbClr val="FFFF00"/>
                  </a:solidFill>
                </a:rPr>
                <a:t>?</a:t>
              </a:r>
            </a:p>
          </p:txBody>
        </p:sp>
      </p:grpSp>
      <p:sp>
        <p:nvSpPr>
          <p:cNvPr id="63" name="TextBox 62">
            <a:extLst>
              <a:ext uri="{FF2B5EF4-FFF2-40B4-BE49-F238E27FC236}">
                <a16:creationId xmlns:a16="http://schemas.microsoft.com/office/drawing/2014/main" id="{81001776-5C14-4F17-A466-424CDF7EB39D}"/>
              </a:ext>
            </a:extLst>
          </p:cNvPr>
          <p:cNvSpPr txBox="1"/>
          <p:nvPr/>
        </p:nvSpPr>
        <p:spPr>
          <a:xfrm>
            <a:off x="85018" y="5874146"/>
            <a:ext cx="4167268" cy="461665"/>
          </a:xfrm>
          <a:prstGeom prst="rect">
            <a:avLst/>
          </a:prstGeom>
          <a:noFill/>
        </p:spPr>
        <p:txBody>
          <a:bodyPr wrap="square" rtlCol="0">
            <a:spAutoFit/>
          </a:bodyPr>
          <a:lstStyle/>
          <a:p>
            <a:r>
              <a:rPr lang="en-US" sz="1200" b="1" dirty="0"/>
              <a:t>*Kuffner, T. A., Walker, S. G.  (2019) “Why are p-Values Controversial?”, The American Statistician, 73(1), 1-3.</a:t>
            </a:r>
          </a:p>
        </p:txBody>
      </p:sp>
    </p:spTree>
    <p:extLst>
      <p:ext uri="{BB962C8B-B14F-4D97-AF65-F5344CB8AC3E}">
        <p14:creationId xmlns:p14="http://schemas.microsoft.com/office/powerpoint/2010/main" val="255900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1"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up)">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par>
                                <p:cTn id="16" presetID="10"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fade">
                                      <p:cBhvr>
                                        <p:cTn id="21" dur="500"/>
                                        <p:tgtEl>
                                          <p:spTgt spid="5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par>
                                <p:cTn id="27" presetID="22" presetClass="entr" presetSubtype="8"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par>
                          <p:cTn id="30" fill="hold">
                            <p:stCondLst>
                              <p:cond delay="500"/>
                            </p:stCondLst>
                            <p:childTnLst>
                              <p:par>
                                <p:cTn id="31" presetID="22" presetClass="entr" presetSubtype="8" fill="hold" nodeType="afterEffect">
                                  <p:stCondLst>
                                    <p:cond delay="1000"/>
                                  </p:stCondLst>
                                  <p:childTnLst>
                                    <p:set>
                                      <p:cBhvr>
                                        <p:cTn id="32" dur="1" fill="hold">
                                          <p:stCondLst>
                                            <p:cond delay="0"/>
                                          </p:stCondLst>
                                        </p:cTn>
                                        <p:tgtEl>
                                          <p:spTgt spid="52"/>
                                        </p:tgtEl>
                                        <p:attrNameLst>
                                          <p:attrName>style.visibility</p:attrName>
                                        </p:attrNameLst>
                                      </p:cBhvr>
                                      <p:to>
                                        <p:strVal val="visible"/>
                                      </p:to>
                                    </p:set>
                                    <p:animEffect transition="in" filter="wipe(left)">
                                      <p:cBhvr>
                                        <p:cTn id="33" dur="500"/>
                                        <p:tgtEl>
                                          <p:spTgt spid="52"/>
                                        </p:tgtEl>
                                      </p:cBhvr>
                                    </p:animEffect>
                                  </p:childTnLst>
                                </p:cTn>
                              </p:par>
                            </p:childTnLst>
                          </p:cTn>
                        </p:par>
                        <p:par>
                          <p:cTn id="34" fill="hold">
                            <p:stCondLst>
                              <p:cond delay="2000"/>
                            </p:stCondLst>
                            <p:childTnLst>
                              <p:par>
                                <p:cTn id="35" presetID="22" presetClass="entr" presetSubtype="8" fill="hold" grpId="0" nodeType="afterEffect">
                                  <p:stCondLst>
                                    <p:cond delay="75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childTnLst>
                          </p:cTn>
                        </p:par>
                        <p:par>
                          <p:cTn id="38" fill="hold">
                            <p:stCondLst>
                              <p:cond delay="3250"/>
                            </p:stCondLst>
                            <p:childTnLst>
                              <p:par>
                                <p:cTn id="39" presetID="42" presetClass="entr" presetSubtype="0" fill="hold" grpId="0" nodeType="afterEffect">
                                  <p:stCondLst>
                                    <p:cond delay="100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1000"/>
                                        <p:tgtEl>
                                          <p:spTgt spid="63"/>
                                        </p:tgtEl>
                                      </p:cBhvr>
                                    </p:animEffect>
                                    <p:anim calcmode="lin" valueType="num">
                                      <p:cBhvr>
                                        <p:cTn id="42" dur="1000" fill="hold"/>
                                        <p:tgtEl>
                                          <p:spTgt spid="63"/>
                                        </p:tgtEl>
                                        <p:attrNameLst>
                                          <p:attrName>ppt_x</p:attrName>
                                        </p:attrNameLst>
                                      </p:cBhvr>
                                      <p:tavLst>
                                        <p:tav tm="0">
                                          <p:val>
                                            <p:strVal val="#ppt_x"/>
                                          </p:val>
                                        </p:tav>
                                        <p:tav tm="100000">
                                          <p:val>
                                            <p:strVal val="#ppt_x"/>
                                          </p:val>
                                        </p:tav>
                                      </p:tavLst>
                                    </p:anim>
                                    <p:anim calcmode="lin" valueType="num">
                                      <p:cBhvr>
                                        <p:cTn id="43"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60"/>
                                        </p:tgtEl>
                                        <p:attrNameLst>
                                          <p:attrName>style.visibility</p:attrName>
                                        </p:attrNameLst>
                                      </p:cBhvr>
                                      <p:to>
                                        <p:strVal val="visible"/>
                                      </p:to>
                                    </p:set>
                                    <p:animEffect transition="in" filter="wipe(down)">
                                      <p:cBhvr>
                                        <p:cTn id="4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56" grpId="0" animBg="1"/>
      <p:bldP spid="6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102C28-092C-4B3C-8DF4-BBB8C990EFCB}"/>
              </a:ext>
            </a:extLst>
          </p:cNvPr>
          <p:cNvSpPr>
            <a:spLocks noGrp="1"/>
          </p:cNvSpPr>
          <p:nvPr>
            <p:ph idx="1"/>
          </p:nvPr>
        </p:nvSpPr>
        <p:spPr>
          <a:xfrm>
            <a:off x="506971" y="1290579"/>
            <a:ext cx="8130059" cy="4474345"/>
          </a:xfrm>
        </p:spPr>
        <p:txBody>
          <a:bodyPr>
            <a:normAutofit/>
          </a:bodyPr>
          <a:lstStyle/>
          <a:p>
            <a:pPr algn="ctr"/>
            <a:r>
              <a:rPr lang="en-US" sz="4800" dirty="0"/>
              <a:t>Conflating</a:t>
            </a:r>
            <a:r>
              <a:rPr lang="en-US" sz="4000" dirty="0"/>
              <a:t> </a:t>
            </a:r>
          </a:p>
          <a:p>
            <a:pPr algn="ctr"/>
            <a:r>
              <a:rPr lang="en-US" sz="4000" dirty="0">
                <a:solidFill>
                  <a:srgbClr val="00B050"/>
                </a:solidFill>
              </a:rPr>
              <a:t>the significance level</a:t>
            </a:r>
          </a:p>
          <a:p>
            <a:pPr algn="ctr"/>
            <a:r>
              <a:rPr lang="en-US" sz="4000" dirty="0">
                <a:solidFill>
                  <a:srgbClr val="00B050"/>
                </a:solidFill>
              </a:rPr>
              <a:t>of the test (</a:t>
            </a:r>
            <a:r>
              <a:rPr lang="en-US" sz="4000" dirty="0">
                <a:solidFill>
                  <a:srgbClr val="00B050"/>
                </a:solidFill>
                <a:sym typeface="Symbol" panose="05050102010706020507" pitchFamily="18" charset="2"/>
              </a:rPr>
              <a:t>)</a:t>
            </a:r>
          </a:p>
          <a:p>
            <a:pPr algn="ctr"/>
            <a:r>
              <a:rPr lang="en-US" sz="3200" dirty="0"/>
              <a:t>with</a:t>
            </a:r>
            <a:endParaRPr lang="en-US" sz="4000" dirty="0"/>
          </a:p>
          <a:p>
            <a:pPr algn="ctr"/>
            <a:r>
              <a:rPr lang="en-US" sz="4000" dirty="0">
                <a:solidFill>
                  <a:schemeClr val="accent5"/>
                </a:solidFill>
              </a:rPr>
              <a:t>the significance level </a:t>
            </a:r>
          </a:p>
          <a:p>
            <a:pPr algn="ctr"/>
            <a:r>
              <a:rPr lang="en-US" sz="4000" dirty="0">
                <a:solidFill>
                  <a:schemeClr val="accent5"/>
                </a:solidFill>
              </a:rPr>
              <a:t>of the data (p-value)</a:t>
            </a:r>
          </a:p>
        </p:txBody>
      </p:sp>
      <p:sp>
        <p:nvSpPr>
          <p:cNvPr id="3" name="Date Placeholder 2">
            <a:extLst>
              <a:ext uri="{FF2B5EF4-FFF2-40B4-BE49-F238E27FC236}">
                <a16:creationId xmlns:a16="http://schemas.microsoft.com/office/drawing/2014/main" id="{DD298B0A-65A6-48A3-B4F4-58BF07DFE55D}"/>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9A0C5728-0479-4945-A912-5F04DD6C4F30}"/>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E294F909-A1FD-442E-8FB3-C5048C98827E}"/>
              </a:ext>
            </a:extLst>
          </p:cNvPr>
          <p:cNvSpPr>
            <a:spLocks noGrp="1"/>
          </p:cNvSpPr>
          <p:nvPr>
            <p:ph type="sldNum" sz="quarter" idx="12"/>
          </p:nvPr>
        </p:nvSpPr>
        <p:spPr/>
        <p:txBody>
          <a:bodyPr/>
          <a:lstStyle/>
          <a:p>
            <a:fld id="{1D66AC45-D9FE-4248-B91F-844B82F7A042}" type="slidenum">
              <a:rPr lang="en-US" smtClean="0"/>
              <a:pPr/>
              <a:t>75</a:t>
            </a:fld>
            <a:endParaRPr lang="en-US" dirty="0"/>
          </a:p>
        </p:txBody>
      </p:sp>
      <p:sp>
        <p:nvSpPr>
          <p:cNvPr id="6" name="Title 5">
            <a:extLst>
              <a:ext uri="{FF2B5EF4-FFF2-40B4-BE49-F238E27FC236}">
                <a16:creationId xmlns:a16="http://schemas.microsoft.com/office/drawing/2014/main" id="{EB2127D1-A9E4-4E49-90E9-1F1EA7817D59}"/>
              </a:ext>
            </a:extLst>
          </p:cNvPr>
          <p:cNvSpPr>
            <a:spLocks noGrp="1"/>
          </p:cNvSpPr>
          <p:nvPr>
            <p:ph type="title"/>
          </p:nvPr>
        </p:nvSpPr>
        <p:spPr/>
        <p:txBody>
          <a:bodyPr/>
          <a:lstStyle/>
          <a:p>
            <a:pPr algn="ctr"/>
            <a:r>
              <a:rPr lang="en-US" sz="4800" b="1" dirty="0"/>
              <a:t>Pr (False Positive)</a:t>
            </a:r>
            <a:endParaRPr lang="en-US" b="1" dirty="0"/>
          </a:p>
        </p:txBody>
      </p:sp>
      <p:sp>
        <p:nvSpPr>
          <p:cNvPr id="7" name="TextBox 6">
            <a:extLst>
              <a:ext uri="{FF2B5EF4-FFF2-40B4-BE49-F238E27FC236}">
                <a16:creationId xmlns:a16="http://schemas.microsoft.com/office/drawing/2014/main" id="{D85B962B-F49D-41B6-B134-A60B745FFB1D}"/>
              </a:ext>
            </a:extLst>
          </p:cNvPr>
          <p:cNvSpPr txBox="1"/>
          <p:nvPr/>
        </p:nvSpPr>
        <p:spPr>
          <a:xfrm>
            <a:off x="341453" y="5700532"/>
            <a:ext cx="7228390" cy="400110"/>
          </a:xfrm>
          <a:prstGeom prst="rect">
            <a:avLst/>
          </a:prstGeom>
          <a:noFill/>
        </p:spPr>
        <p:txBody>
          <a:bodyPr wrap="square" rtlCol="0">
            <a:spAutoFit/>
          </a:bodyPr>
          <a:lstStyle/>
          <a:p>
            <a:r>
              <a:rPr lang="en-US" sz="2000" dirty="0"/>
              <a:t>The “silent hybrid solution” (</a:t>
            </a:r>
            <a:r>
              <a:rPr lang="en-US" sz="2000" dirty="0" err="1"/>
              <a:t>Gigerenzer</a:t>
            </a:r>
            <a:r>
              <a:rPr lang="en-US" sz="2000" dirty="0"/>
              <a:t>, 1989).</a:t>
            </a:r>
          </a:p>
        </p:txBody>
      </p:sp>
      <p:sp>
        <p:nvSpPr>
          <p:cNvPr id="8" name="Rectangle 7">
            <a:extLst>
              <a:ext uri="{FF2B5EF4-FFF2-40B4-BE49-F238E27FC236}">
                <a16:creationId xmlns:a16="http://schemas.microsoft.com/office/drawing/2014/main" id="{BE381FE8-9747-74AB-3B68-09A016116A2F}"/>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5869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E3F878-5D6A-48EA-9919-D03451A4F735}"/>
              </a:ext>
            </a:extLst>
          </p:cNvPr>
          <p:cNvSpPr>
            <a:spLocks noGrp="1"/>
          </p:cNvSpPr>
          <p:nvPr>
            <p:ph idx="1"/>
          </p:nvPr>
        </p:nvSpPr>
        <p:spPr>
          <a:xfrm>
            <a:off x="596675" y="1250070"/>
            <a:ext cx="7950651" cy="4520643"/>
          </a:xfrm>
        </p:spPr>
        <p:txBody>
          <a:bodyPr>
            <a:noAutofit/>
          </a:bodyPr>
          <a:lstStyle/>
          <a:p>
            <a:r>
              <a:rPr lang="en-US" sz="3200" b="1" u="sng" strike="sngStrike" dirty="0"/>
              <a:t>Philosophical</a:t>
            </a:r>
            <a:r>
              <a:rPr lang="en-US" sz="3200" b="1" u="sng" dirty="0"/>
              <a:t> Practical Question</a:t>
            </a:r>
          </a:p>
          <a:p>
            <a:r>
              <a:rPr lang="en-US" sz="3200" dirty="0"/>
              <a:t>Design an experiment and accompanying suitable statistical test with a significance level of </a:t>
            </a:r>
            <a:r>
              <a:rPr lang="el-GR" sz="3200" dirty="0"/>
              <a:t>α</a:t>
            </a:r>
            <a:r>
              <a:rPr lang="en-US" sz="3200" dirty="0"/>
              <a:t>=0.05.</a:t>
            </a:r>
          </a:p>
          <a:p>
            <a:r>
              <a:rPr lang="en-US" sz="3200" dirty="0"/>
              <a:t>Conduct the experiment and observe p=0.01.</a:t>
            </a:r>
          </a:p>
          <a:p>
            <a:r>
              <a:rPr lang="en-US" sz="3200" dirty="0"/>
              <a:t>Reject the null hypothesis -  “a positive finding.”</a:t>
            </a:r>
          </a:p>
          <a:p>
            <a:r>
              <a:rPr lang="en-US" sz="3200" dirty="0"/>
              <a:t>What is the probability that this is a false positive finding?</a:t>
            </a:r>
          </a:p>
          <a:p>
            <a:endParaRPr lang="en-US" sz="2400" dirty="0"/>
          </a:p>
        </p:txBody>
      </p:sp>
      <p:sp>
        <p:nvSpPr>
          <p:cNvPr id="3" name="Date Placeholder 2">
            <a:extLst>
              <a:ext uri="{FF2B5EF4-FFF2-40B4-BE49-F238E27FC236}">
                <a16:creationId xmlns:a16="http://schemas.microsoft.com/office/drawing/2014/main" id="{8AFA25A7-6E0A-4ABB-B0B5-DC20836873CD}"/>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E48C677A-211D-4AE2-9EDA-41AE8A509D2F}"/>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C0DD7214-EE83-4CD6-9D0D-DE79F17DB586}"/>
              </a:ext>
            </a:extLst>
          </p:cNvPr>
          <p:cNvSpPr>
            <a:spLocks noGrp="1"/>
          </p:cNvSpPr>
          <p:nvPr>
            <p:ph type="sldNum" sz="quarter" idx="12"/>
          </p:nvPr>
        </p:nvSpPr>
        <p:spPr/>
        <p:txBody>
          <a:bodyPr/>
          <a:lstStyle/>
          <a:p>
            <a:fld id="{1D66AC45-D9FE-4248-B91F-844B82F7A042}" type="slidenum">
              <a:rPr lang="en-US" smtClean="0"/>
              <a:pPr/>
              <a:t>76</a:t>
            </a:fld>
            <a:endParaRPr lang="en-US" dirty="0"/>
          </a:p>
        </p:txBody>
      </p:sp>
      <p:sp>
        <p:nvSpPr>
          <p:cNvPr id="6" name="Title 5">
            <a:extLst>
              <a:ext uri="{FF2B5EF4-FFF2-40B4-BE49-F238E27FC236}">
                <a16:creationId xmlns:a16="http://schemas.microsoft.com/office/drawing/2014/main" id="{3288AF73-EE35-44C9-9C1C-236499EB0004}"/>
              </a:ext>
            </a:extLst>
          </p:cNvPr>
          <p:cNvSpPr>
            <a:spLocks noGrp="1"/>
          </p:cNvSpPr>
          <p:nvPr>
            <p:ph type="title"/>
          </p:nvPr>
        </p:nvSpPr>
        <p:spPr/>
        <p:txBody>
          <a:bodyPr/>
          <a:lstStyle/>
          <a:p>
            <a:pPr algn="ctr"/>
            <a:r>
              <a:rPr lang="en-US" sz="4800" b="1" dirty="0"/>
              <a:t>Pr (False Positive)</a:t>
            </a:r>
            <a:endParaRPr lang="en-US" b="1" dirty="0"/>
          </a:p>
        </p:txBody>
      </p:sp>
      <p:sp>
        <p:nvSpPr>
          <p:cNvPr id="7" name="Rectangle 6">
            <a:extLst>
              <a:ext uri="{FF2B5EF4-FFF2-40B4-BE49-F238E27FC236}">
                <a16:creationId xmlns:a16="http://schemas.microsoft.com/office/drawing/2014/main" id="{9861F771-A27D-A351-08AB-3E754D504B71}"/>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800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1000"/>
                                        <p:tgtEl>
                                          <p:spTgt spid="2">
                                            <p:txEl>
                                              <p:pRg st="4" end="4"/>
                                            </p:txEl>
                                          </p:spTgt>
                                        </p:tgtEl>
                                      </p:cBhvr>
                                    </p:animEffect>
                                    <p:anim calcmode="lin" valueType="num">
                                      <p:cBhvr>
                                        <p:cTn id="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73B916-2990-6453-0F60-E475BA052ABC}"/>
              </a:ext>
            </a:extLst>
          </p:cNvPr>
          <p:cNvSpPr>
            <a:spLocks noGrp="1"/>
          </p:cNvSpPr>
          <p:nvPr>
            <p:ph idx="1"/>
          </p:nvPr>
        </p:nvSpPr>
        <p:spPr/>
        <p:txBody>
          <a:bodyPr>
            <a:normAutofit/>
          </a:bodyPr>
          <a:lstStyle/>
          <a:p>
            <a:pPr algn="ctr"/>
            <a:r>
              <a:rPr lang="en-US" sz="3200" dirty="0"/>
              <a:t>Pr(false positive finding) = </a:t>
            </a:r>
          </a:p>
          <a:p>
            <a:pPr algn="ctr"/>
            <a:r>
              <a:rPr lang="en-US" sz="3200" dirty="0"/>
              <a:t>Pr(H</a:t>
            </a:r>
            <a:r>
              <a:rPr lang="en-US" sz="3200" baseline="-25000" dirty="0"/>
              <a:t>0</a:t>
            </a:r>
            <a:r>
              <a:rPr lang="en-US" sz="3200" dirty="0"/>
              <a:t> is true | p=0.01) = </a:t>
            </a:r>
          </a:p>
          <a:p>
            <a:pPr algn="ctr"/>
            <a:r>
              <a:rPr lang="en-US" sz="3200" dirty="0"/>
              <a:t>1 – Pr(H</a:t>
            </a:r>
            <a:r>
              <a:rPr lang="en-US" sz="3200" baseline="-25000" dirty="0"/>
              <a:t>0</a:t>
            </a:r>
            <a:r>
              <a:rPr lang="en-US" sz="3200" dirty="0"/>
              <a:t> is false | p=0.01)</a:t>
            </a:r>
          </a:p>
          <a:p>
            <a:r>
              <a:rPr lang="en-US" sz="3200" dirty="0"/>
              <a:t>This is the REAL question of interest!</a:t>
            </a:r>
          </a:p>
          <a:p>
            <a:r>
              <a:rPr lang="en-US" sz="3200" dirty="0"/>
              <a:t>This is decidedly a Bayesian formulation.</a:t>
            </a:r>
          </a:p>
          <a:p>
            <a:pPr algn="ctr"/>
            <a:r>
              <a:rPr lang="en-US" sz="3200" dirty="0"/>
              <a:t>1 – Pr(</a:t>
            </a:r>
            <a:r>
              <a:rPr lang="en-US" sz="3200" b="1" dirty="0">
                <a:solidFill>
                  <a:srgbClr val="00B050"/>
                </a:solidFill>
              </a:rPr>
              <a:t>H</a:t>
            </a:r>
            <a:r>
              <a:rPr lang="en-US" sz="3200" b="1" baseline="-25000" dirty="0">
                <a:solidFill>
                  <a:srgbClr val="00B050"/>
                </a:solidFill>
              </a:rPr>
              <a:t>0</a:t>
            </a:r>
            <a:r>
              <a:rPr lang="en-US" sz="3200" b="1" dirty="0">
                <a:solidFill>
                  <a:srgbClr val="00B050"/>
                </a:solidFill>
              </a:rPr>
              <a:t> is false </a:t>
            </a:r>
            <a:r>
              <a:rPr lang="en-US" sz="3200" dirty="0"/>
              <a:t>| </a:t>
            </a:r>
            <a:r>
              <a:rPr lang="en-US" sz="3200" b="1" dirty="0">
                <a:solidFill>
                  <a:schemeClr val="accent1"/>
                </a:solidFill>
              </a:rPr>
              <a:t>p=0.01</a:t>
            </a:r>
            <a:r>
              <a:rPr lang="en-US" sz="3200" dirty="0"/>
              <a:t>)</a:t>
            </a:r>
          </a:p>
          <a:p>
            <a:endParaRPr lang="en-US" sz="3200" dirty="0"/>
          </a:p>
        </p:txBody>
      </p:sp>
      <p:sp>
        <p:nvSpPr>
          <p:cNvPr id="3" name="Date Placeholder 2">
            <a:extLst>
              <a:ext uri="{FF2B5EF4-FFF2-40B4-BE49-F238E27FC236}">
                <a16:creationId xmlns:a16="http://schemas.microsoft.com/office/drawing/2014/main" id="{B0E36868-3F55-88C5-0D40-2AB6967E0766}"/>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07C3D624-B28F-2E7B-E3D9-ED1177AE4DEA}"/>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3DD65E93-D52D-478D-F8A3-331E02A1D4F6}"/>
              </a:ext>
            </a:extLst>
          </p:cNvPr>
          <p:cNvSpPr>
            <a:spLocks noGrp="1"/>
          </p:cNvSpPr>
          <p:nvPr>
            <p:ph type="sldNum" sz="quarter" idx="12"/>
          </p:nvPr>
        </p:nvSpPr>
        <p:spPr/>
        <p:txBody>
          <a:bodyPr/>
          <a:lstStyle/>
          <a:p>
            <a:fld id="{1D66AC45-D9FE-4248-B91F-844B82F7A042}" type="slidenum">
              <a:rPr lang="en-US" smtClean="0"/>
              <a:pPr/>
              <a:t>77</a:t>
            </a:fld>
            <a:endParaRPr lang="en-US" dirty="0"/>
          </a:p>
        </p:txBody>
      </p:sp>
      <p:sp>
        <p:nvSpPr>
          <p:cNvPr id="6" name="Title 5">
            <a:extLst>
              <a:ext uri="{FF2B5EF4-FFF2-40B4-BE49-F238E27FC236}">
                <a16:creationId xmlns:a16="http://schemas.microsoft.com/office/drawing/2014/main" id="{5664E254-7EB1-CE1E-3EA6-38BC89F1ED9B}"/>
              </a:ext>
            </a:extLst>
          </p:cNvPr>
          <p:cNvSpPr>
            <a:spLocks noGrp="1"/>
          </p:cNvSpPr>
          <p:nvPr>
            <p:ph type="title"/>
          </p:nvPr>
        </p:nvSpPr>
        <p:spPr/>
        <p:txBody>
          <a:bodyPr/>
          <a:lstStyle/>
          <a:p>
            <a:r>
              <a:rPr lang="en-US" sz="4800" b="1" dirty="0"/>
              <a:t>Pr (False Positive)</a:t>
            </a:r>
            <a:endParaRPr lang="en-US" dirty="0"/>
          </a:p>
        </p:txBody>
      </p:sp>
      <p:sp>
        <p:nvSpPr>
          <p:cNvPr id="7" name="TextBox 6">
            <a:extLst>
              <a:ext uri="{FF2B5EF4-FFF2-40B4-BE49-F238E27FC236}">
                <a16:creationId xmlns:a16="http://schemas.microsoft.com/office/drawing/2014/main" id="{FC0B4C10-D73E-4F02-E1CB-4C54AE9E3872}"/>
              </a:ext>
            </a:extLst>
          </p:cNvPr>
          <p:cNvSpPr txBox="1"/>
          <p:nvPr/>
        </p:nvSpPr>
        <p:spPr>
          <a:xfrm>
            <a:off x="3409025" y="5074041"/>
            <a:ext cx="1677880" cy="461665"/>
          </a:xfrm>
          <a:prstGeom prst="rect">
            <a:avLst/>
          </a:prstGeom>
          <a:noFill/>
        </p:spPr>
        <p:txBody>
          <a:bodyPr wrap="square" rtlCol="0">
            <a:spAutoFit/>
          </a:bodyPr>
          <a:lstStyle/>
          <a:p>
            <a:pPr algn="ctr"/>
            <a:r>
              <a:rPr lang="en-US" sz="2400" b="1" dirty="0">
                <a:solidFill>
                  <a:srgbClr val="00B050"/>
                </a:solidFill>
              </a:rPr>
              <a:t>hypothesis</a:t>
            </a:r>
          </a:p>
        </p:txBody>
      </p:sp>
      <p:sp>
        <p:nvSpPr>
          <p:cNvPr id="8" name="TextBox 7">
            <a:extLst>
              <a:ext uri="{FF2B5EF4-FFF2-40B4-BE49-F238E27FC236}">
                <a16:creationId xmlns:a16="http://schemas.microsoft.com/office/drawing/2014/main" id="{8914E363-AA26-E169-5886-099ECCF10D2B}"/>
              </a:ext>
            </a:extLst>
          </p:cNvPr>
          <p:cNvSpPr txBox="1"/>
          <p:nvPr/>
        </p:nvSpPr>
        <p:spPr>
          <a:xfrm>
            <a:off x="5230427" y="5074040"/>
            <a:ext cx="1677880" cy="461665"/>
          </a:xfrm>
          <a:prstGeom prst="rect">
            <a:avLst/>
          </a:prstGeom>
          <a:noFill/>
        </p:spPr>
        <p:txBody>
          <a:bodyPr wrap="square" rtlCol="0">
            <a:spAutoFit/>
          </a:bodyPr>
          <a:lstStyle/>
          <a:p>
            <a:pPr algn="ctr"/>
            <a:r>
              <a:rPr lang="en-US" sz="2400" b="1" dirty="0">
                <a:solidFill>
                  <a:schemeClr val="accent1"/>
                </a:solidFill>
              </a:rPr>
              <a:t>data</a:t>
            </a:r>
          </a:p>
        </p:txBody>
      </p:sp>
      <p:sp>
        <p:nvSpPr>
          <p:cNvPr id="9" name="TextBox 8">
            <a:extLst>
              <a:ext uri="{FF2B5EF4-FFF2-40B4-BE49-F238E27FC236}">
                <a16:creationId xmlns:a16="http://schemas.microsoft.com/office/drawing/2014/main" id="{925C51DD-B1AC-72AB-CC68-9B209C42C990}"/>
              </a:ext>
            </a:extLst>
          </p:cNvPr>
          <p:cNvSpPr txBox="1"/>
          <p:nvPr/>
        </p:nvSpPr>
        <p:spPr>
          <a:xfrm>
            <a:off x="5540036" y="5415552"/>
            <a:ext cx="1058661" cy="276999"/>
          </a:xfrm>
          <a:prstGeom prst="rect">
            <a:avLst/>
          </a:prstGeom>
          <a:noFill/>
        </p:spPr>
        <p:txBody>
          <a:bodyPr wrap="square" rtlCol="0">
            <a:spAutoFit/>
          </a:bodyPr>
          <a:lstStyle/>
          <a:p>
            <a:r>
              <a:rPr lang="en-US" sz="1200" b="1" dirty="0">
                <a:solidFill>
                  <a:schemeClr val="accent1"/>
                </a:solidFill>
              </a:rPr>
              <a:t>(test statistic)</a:t>
            </a:r>
          </a:p>
        </p:txBody>
      </p:sp>
      <p:sp>
        <p:nvSpPr>
          <p:cNvPr id="10" name="Rectangle 9">
            <a:extLst>
              <a:ext uri="{FF2B5EF4-FFF2-40B4-BE49-F238E27FC236}">
                <a16:creationId xmlns:a16="http://schemas.microsoft.com/office/drawing/2014/main" id="{968CF9BF-D002-2B5D-524D-D036E0615AA1}"/>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131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par>
                          <p:cTn id="23" fill="hold">
                            <p:stCondLst>
                              <p:cond delay="500"/>
                            </p:stCondLst>
                            <p:childTnLst>
                              <p:par>
                                <p:cTn id="24" presetID="22" presetClass="entr" presetSubtype="8" fill="hold" nodeType="afterEffect">
                                  <p:stCondLst>
                                    <p:cond delay="150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left)">
                                      <p:cBhvr>
                                        <p:cTn id="26" dur="500"/>
                                        <p:tgtEl>
                                          <p:spTgt spid="2">
                                            <p:txEl>
                                              <p:pRg st="5" end="5"/>
                                            </p:txEl>
                                          </p:spTgt>
                                        </p:tgtEl>
                                      </p:cBhvr>
                                    </p:animEffect>
                                  </p:childTnLst>
                                </p:cTn>
                              </p:par>
                            </p:childTnLst>
                          </p:cTn>
                        </p:par>
                        <p:par>
                          <p:cTn id="27" fill="hold">
                            <p:stCondLst>
                              <p:cond delay="2500"/>
                            </p:stCondLst>
                            <p:childTnLst>
                              <p:par>
                                <p:cTn id="28" presetID="42"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42"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F599E255-B4BC-8AB9-38A8-539297516045}"/>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FCE517B5-819D-D009-82E3-C50A0EB1026E}"/>
              </a:ext>
            </a:extLst>
          </p:cNvPr>
          <p:cNvSpPr/>
          <p:nvPr/>
        </p:nvSpPr>
        <p:spPr>
          <a:xfrm>
            <a:off x="5085401" y="1784412"/>
            <a:ext cx="2112885" cy="2317071"/>
          </a:xfrm>
          <a:custGeom>
            <a:avLst/>
            <a:gdLst>
              <a:gd name="connsiteX0" fmla="*/ 35510 w 2112885"/>
              <a:gd name="connsiteY0" fmla="*/ 2246050 h 2317071"/>
              <a:gd name="connsiteX1" fmla="*/ 97654 w 2112885"/>
              <a:gd name="connsiteY1" fmla="*/ 2237172 h 2317071"/>
              <a:gd name="connsiteX2" fmla="*/ 213064 w 2112885"/>
              <a:gd name="connsiteY2" fmla="*/ 2175029 h 2317071"/>
              <a:gd name="connsiteX3" fmla="*/ 372862 w 2112885"/>
              <a:gd name="connsiteY3" fmla="*/ 1926454 h 2317071"/>
              <a:gd name="connsiteX4" fmla="*/ 594803 w 2112885"/>
              <a:gd name="connsiteY4" fmla="*/ 1331650 h 2317071"/>
              <a:gd name="connsiteX5" fmla="*/ 790112 w 2112885"/>
              <a:gd name="connsiteY5" fmla="*/ 754602 h 2317071"/>
              <a:gd name="connsiteX6" fmla="*/ 923277 w 2112885"/>
              <a:gd name="connsiteY6" fmla="*/ 390617 h 2317071"/>
              <a:gd name="connsiteX7" fmla="*/ 1020932 w 2112885"/>
              <a:gd name="connsiteY7" fmla="*/ 213064 h 2317071"/>
              <a:gd name="connsiteX8" fmla="*/ 1083075 w 2112885"/>
              <a:gd name="connsiteY8" fmla="*/ 115409 h 2317071"/>
              <a:gd name="connsiteX9" fmla="*/ 1154097 w 2112885"/>
              <a:gd name="connsiteY9" fmla="*/ 44388 h 2317071"/>
              <a:gd name="connsiteX10" fmla="*/ 1251751 w 2112885"/>
              <a:gd name="connsiteY10" fmla="*/ 0 h 2317071"/>
              <a:gd name="connsiteX11" fmla="*/ 1376038 w 2112885"/>
              <a:gd name="connsiteY11" fmla="*/ 17755 h 2317071"/>
              <a:gd name="connsiteX12" fmla="*/ 1464815 w 2112885"/>
              <a:gd name="connsiteY12" fmla="*/ 88776 h 2317071"/>
              <a:gd name="connsiteX13" fmla="*/ 1553592 w 2112885"/>
              <a:gd name="connsiteY13" fmla="*/ 177553 h 2317071"/>
              <a:gd name="connsiteX14" fmla="*/ 1704512 w 2112885"/>
              <a:gd name="connsiteY14" fmla="*/ 381739 h 2317071"/>
              <a:gd name="connsiteX15" fmla="*/ 1802167 w 2112885"/>
              <a:gd name="connsiteY15" fmla="*/ 559293 h 2317071"/>
              <a:gd name="connsiteX16" fmla="*/ 1970842 w 2112885"/>
              <a:gd name="connsiteY16" fmla="*/ 861134 h 2317071"/>
              <a:gd name="connsiteX17" fmla="*/ 2095130 w 2112885"/>
              <a:gd name="connsiteY17" fmla="*/ 1065320 h 2317071"/>
              <a:gd name="connsiteX18" fmla="*/ 2112885 w 2112885"/>
              <a:gd name="connsiteY18" fmla="*/ 2308194 h 2317071"/>
              <a:gd name="connsiteX19" fmla="*/ 0 w 2112885"/>
              <a:gd name="connsiteY19" fmla="*/ 2317071 h 2317071"/>
              <a:gd name="connsiteX20" fmla="*/ 35510 w 2112885"/>
              <a:gd name="connsiteY20" fmla="*/ 2246050 h 231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12885" h="2317071">
                <a:moveTo>
                  <a:pt x="35510" y="2246050"/>
                </a:moveTo>
                <a:lnTo>
                  <a:pt x="97654" y="2237172"/>
                </a:lnTo>
                <a:lnTo>
                  <a:pt x="213064" y="2175029"/>
                </a:lnTo>
                <a:lnTo>
                  <a:pt x="372862" y="1926454"/>
                </a:lnTo>
                <a:lnTo>
                  <a:pt x="594803" y="1331650"/>
                </a:lnTo>
                <a:lnTo>
                  <a:pt x="790112" y="754602"/>
                </a:lnTo>
                <a:lnTo>
                  <a:pt x="923277" y="390617"/>
                </a:lnTo>
                <a:lnTo>
                  <a:pt x="1020932" y="213064"/>
                </a:lnTo>
                <a:lnTo>
                  <a:pt x="1083075" y="115409"/>
                </a:lnTo>
                <a:lnTo>
                  <a:pt x="1154097" y="44388"/>
                </a:lnTo>
                <a:lnTo>
                  <a:pt x="1251751" y="0"/>
                </a:lnTo>
                <a:lnTo>
                  <a:pt x="1376038" y="17755"/>
                </a:lnTo>
                <a:lnTo>
                  <a:pt x="1464815" y="88776"/>
                </a:lnTo>
                <a:lnTo>
                  <a:pt x="1553592" y="177553"/>
                </a:lnTo>
                <a:lnTo>
                  <a:pt x="1704512" y="381739"/>
                </a:lnTo>
                <a:lnTo>
                  <a:pt x="1802167" y="559293"/>
                </a:lnTo>
                <a:lnTo>
                  <a:pt x="1970842" y="861134"/>
                </a:lnTo>
                <a:lnTo>
                  <a:pt x="2095130" y="1065320"/>
                </a:lnTo>
                <a:lnTo>
                  <a:pt x="2112885" y="2308194"/>
                </a:lnTo>
                <a:lnTo>
                  <a:pt x="0" y="2317071"/>
                </a:lnTo>
                <a:lnTo>
                  <a:pt x="35510" y="2246050"/>
                </a:lnTo>
                <a:close/>
              </a:path>
            </a:pathLst>
          </a:cu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5176261D-8A5E-43E2-8EA2-4778A8F7D14D}"/>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68E23B12-4F48-42E5-B4F1-F7CEBE2D90B6}"/>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D9E38423-0784-41F7-84D0-BB7339862918}"/>
              </a:ext>
            </a:extLst>
          </p:cNvPr>
          <p:cNvSpPr>
            <a:spLocks noGrp="1"/>
          </p:cNvSpPr>
          <p:nvPr>
            <p:ph type="sldNum" sz="quarter" idx="12"/>
          </p:nvPr>
        </p:nvSpPr>
        <p:spPr/>
        <p:txBody>
          <a:bodyPr/>
          <a:lstStyle/>
          <a:p>
            <a:fld id="{1D66AC45-D9FE-4248-B91F-844B82F7A042}" type="slidenum">
              <a:rPr lang="en-US" smtClean="0"/>
              <a:pPr/>
              <a:t>78</a:t>
            </a:fld>
            <a:endParaRPr lang="en-US" dirty="0"/>
          </a:p>
        </p:txBody>
      </p:sp>
      <p:sp>
        <p:nvSpPr>
          <p:cNvPr id="6" name="Title 5">
            <a:extLst>
              <a:ext uri="{FF2B5EF4-FFF2-40B4-BE49-F238E27FC236}">
                <a16:creationId xmlns:a16="http://schemas.microsoft.com/office/drawing/2014/main" id="{46A254CD-81B6-4183-8BC2-E09ACEA1FAA1}"/>
              </a:ext>
            </a:extLst>
          </p:cNvPr>
          <p:cNvSpPr>
            <a:spLocks noGrp="1"/>
          </p:cNvSpPr>
          <p:nvPr>
            <p:ph type="title"/>
          </p:nvPr>
        </p:nvSpPr>
        <p:spPr/>
        <p:txBody>
          <a:bodyPr/>
          <a:lstStyle/>
          <a:p>
            <a:r>
              <a:rPr lang="en-US" sz="4800" b="1" dirty="0"/>
              <a:t>Pr (False Positive)</a:t>
            </a:r>
            <a:endParaRPr lang="en-US" b="1" dirty="0"/>
          </a:p>
        </p:txBody>
      </p:sp>
      <p:graphicFrame>
        <p:nvGraphicFramePr>
          <p:cNvPr id="7" name="Chart 6">
            <a:extLst>
              <a:ext uri="{FF2B5EF4-FFF2-40B4-BE49-F238E27FC236}">
                <a16:creationId xmlns:a16="http://schemas.microsoft.com/office/drawing/2014/main" id="{749C7C82-1524-43FC-9F08-0C112F2A47DF}"/>
              </a:ext>
            </a:extLst>
          </p:cNvPr>
          <p:cNvGraphicFramePr>
            <a:graphicFrameLocks/>
          </p:cNvGraphicFramePr>
          <p:nvPr>
            <p:extLst>
              <p:ext uri="{D42A27DB-BD31-4B8C-83A1-F6EECF244321}">
                <p14:modId xmlns:p14="http://schemas.microsoft.com/office/powerpoint/2010/main" val="3468868445"/>
              </p:ext>
            </p:extLst>
          </p:nvPr>
        </p:nvGraphicFramePr>
        <p:xfrm>
          <a:off x="4769658" y="1359348"/>
          <a:ext cx="4339590" cy="2857500"/>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Straight Connector 7">
            <a:extLst>
              <a:ext uri="{FF2B5EF4-FFF2-40B4-BE49-F238E27FC236}">
                <a16:creationId xmlns:a16="http://schemas.microsoft.com/office/drawing/2014/main" id="{5E8311D2-8A8C-44A8-AEE2-266EC63E74F2}"/>
              </a:ext>
            </a:extLst>
          </p:cNvPr>
          <p:cNvCxnSpPr>
            <a:cxnSpLocks/>
          </p:cNvCxnSpPr>
          <p:nvPr/>
        </p:nvCxnSpPr>
        <p:spPr>
          <a:xfrm>
            <a:off x="4693072" y="4090489"/>
            <a:ext cx="446717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24C959B-243E-4A23-A389-B38D41C1D1B8}"/>
              </a:ext>
            </a:extLst>
          </p:cNvPr>
          <p:cNvCxnSpPr>
            <a:cxnSpLocks/>
          </p:cNvCxnSpPr>
          <p:nvPr/>
        </p:nvCxnSpPr>
        <p:spPr>
          <a:xfrm flipH="1" flipV="1">
            <a:off x="7189649" y="1624614"/>
            <a:ext cx="8391" cy="26252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AD643C4-1624-4C4B-B47A-AD893678AFFD}"/>
              </a:ext>
            </a:extLst>
          </p:cNvPr>
          <p:cNvSpPr txBox="1"/>
          <p:nvPr/>
        </p:nvSpPr>
        <p:spPr>
          <a:xfrm>
            <a:off x="6997192" y="4208668"/>
            <a:ext cx="402671" cy="377931"/>
          </a:xfrm>
          <a:prstGeom prst="rect">
            <a:avLst/>
          </a:prstGeom>
          <a:noFill/>
        </p:spPr>
        <p:txBody>
          <a:bodyPr wrap="square" rtlCol="0">
            <a:spAutoFit/>
          </a:bodyPr>
          <a:lstStyle/>
          <a:p>
            <a:pPr algn="ctr"/>
            <a:r>
              <a:rPr lang="en-US" b="1" dirty="0"/>
              <a:t>0</a:t>
            </a:r>
          </a:p>
        </p:txBody>
      </p:sp>
      <p:cxnSp>
        <p:nvCxnSpPr>
          <p:cNvPr id="18" name="Straight Arrow Connector 17">
            <a:extLst>
              <a:ext uri="{FF2B5EF4-FFF2-40B4-BE49-F238E27FC236}">
                <a16:creationId xmlns:a16="http://schemas.microsoft.com/office/drawing/2014/main" id="{D2E2DB2C-A0B8-4A56-B32F-D15342889FAE}"/>
              </a:ext>
            </a:extLst>
          </p:cNvPr>
          <p:cNvCxnSpPr>
            <a:cxnSpLocks/>
          </p:cNvCxnSpPr>
          <p:nvPr/>
        </p:nvCxnSpPr>
        <p:spPr>
          <a:xfrm>
            <a:off x="5467585" y="1748533"/>
            <a:ext cx="355378" cy="5965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E103D2B-1295-E253-2FFE-44C85A70B7B1}"/>
              </a:ext>
            </a:extLst>
          </p:cNvPr>
          <p:cNvSpPr txBox="1"/>
          <p:nvPr/>
        </p:nvSpPr>
        <p:spPr>
          <a:xfrm>
            <a:off x="4769658" y="1384051"/>
            <a:ext cx="1492424" cy="369332"/>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dirty="0"/>
              <a:t>Pr(H</a:t>
            </a:r>
            <a:r>
              <a:rPr lang="en-US" baseline="-25000" dirty="0"/>
              <a:t>0</a:t>
            </a:r>
            <a:r>
              <a:rPr lang="en-US" dirty="0"/>
              <a:t> is true)</a:t>
            </a:r>
          </a:p>
        </p:txBody>
      </p:sp>
      <p:graphicFrame>
        <p:nvGraphicFramePr>
          <p:cNvPr id="26" name="Chart 25">
            <a:extLst>
              <a:ext uri="{FF2B5EF4-FFF2-40B4-BE49-F238E27FC236}">
                <a16:creationId xmlns:a16="http://schemas.microsoft.com/office/drawing/2014/main" id="{4BCC2ECA-34DD-C0F4-CAA7-095150A931DF}"/>
              </a:ext>
            </a:extLst>
          </p:cNvPr>
          <p:cNvGraphicFramePr>
            <a:graphicFrameLocks/>
          </p:cNvGraphicFramePr>
          <p:nvPr>
            <p:extLst>
              <p:ext uri="{D42A27DB-BD31-4B8C-83A1-F6EECF244321}">
                <p14:modId xmlns:p14="http://schemas.microsoft.com/office/powerpoint/2010/main" val="1214261735"/>
              </p:ext>
            </p:extLst>
          </p:nvPr>
        </p:nvGraphicFramePr>
        <p:xfrm>
          <a:off x="95591" y="461645"/>
          <a:ext cx="4358640" cy="3994186"/>
        </p:xfrm>
        <a:graphic>
          <a:graphicData uri="http://schemas.openxmlformats.org/drawingml/2006/chart">
            <c:chart xmlns:c="http://schemas.openxmlformats.org/drawingml/2006/chart" xmlns:r="http://schemas.openxmlformats.org/officeDocument/2006/relationships" r:id="rId3"/>
          </a:graphicData>
        </a:graphic>
      </p:graphicFrame>
      <p:sp>
        <p:nvSpPr>
          <p:cNvPr id="27" name="TextBox 26">
            <a:extLst>
              <a:ext uri="{FF2B5EF4-FFF2-40B4-BE49-F238E27FC236}">
                <a16:creationId xmlns:a16="http://schemas.microsoft.com/office/drawing/2014/main" id="{A707161F-2E8D-69A2-E41F-C95A51EE2EC0}"/>
              </a:ext>
            </a:extLst>
          </p:cNvPr>
          <p:cNvSpPr txBox="1"/>
          <p:nvPr/>
        </p:nvSpPr>
        <p:spPr>
          <a:xfrm>
            <a:off x="2182965" y="4187167"/>
            <a:ext cx="435563" cy="369332"/>
          </a:xfrm>
          <a:prstGeom prst="rect">
            <a:avLst/>
          </a:prstGeom>
          <a:noFill/>
        </p:spPr>
        <p:txBody>
          <a:bodyPr wrap="square" rtlCol="0">
            <a:spAutoFit/>
          </a:bodyPr>
          <a:lstStyle/>
          <a:p>
            <a:pPr algn="ctr"/>
            <a:r>
              <a:rPr lang="en-US" b="1" dirty="0"/>
              <a:t>0</a:t>
            </a:r>
          </a:p>
        </p:txBody>
      </p:sp>
      <p:cxnSp>
        <p:nvCxnSpPr>
          <p:cNvPr id="28" name="Straight Connector 27">
            <a:extLst>
              <a:ext uri="{FF2B5EF4-FFF2-40B4-BE49-F238E27FC236}">
                <a16:creationId xmlns:a16="http://schemas.microsoft.com/office/drawing/2014/main" id="{FA502DB1-A763-6B68-FB65-836FA8888EED}"/>
              </a:ext>
            </a:extLst>
          </p:cNvPr>
          <p:cNvCxnSpPr>
            <a:cxnSpLocks/>
          </p:cNvCxnSpPr>
          <p:nvPr/>
        </p:nvCxnSpPr>
        <p:spPr>
          <a:xfrm>
            <a:off x="2405076" y="1917582"/>
            <a:ext cx="0" cy="2269585"/>
          </a:xfrm>
          <a:prstGeom prst="line">
            <a:avLst/>
          </a:prstGeom>
          <a:ln w="28575">
            <a:solidFill>
              <a:srgbClr val="00B050"/>
            </a:solidFill>
            <a:prstDash val="sysDash"/>
          </a:ln>
        </p:spPr>
        <p:style>
          <a:lnRef idx="1">
            <a:schemeClr val="accent6"/>
          </a:lnRef>
          <a:fillRef idx="0">
            <a:schemeClr val="accent6"/>
          </a:fillRef>
          <a:effectRef idx="0">
            <a:schemeClr val="accent6"/>
          </a:effectRef>
          <a:fontRef idx="minor">
            <a:schemeClr val="tx1"/>
          </a:fontRef>
        </p:style>
      </p:cxnSp>
      <p:sp>
        <p:nvSpPr>
          <p:cNvPr id="29" name="TextBox 28">
            <a:extLst>
              <a:ext uri="{FF2B5EF4-FFF2-40B4-BE49-F238E27FC236}">
                <a16:creationId xmlns:a16="http://schemas.microsoft.com/office/drawing/2014/main" id="{FEF7AA75-0955-6574-5225-4D11B9ECC590}"/>
              </a:ext>
            </a:extLst>
          </p:cNvPr>
          <p:cNvSpPr txBox="1"/>
          <p:nvPr/>
        </p:nvSpPr>
        <p:spPr>
          <a:xfrm>
            <a:off x="3399036" y="4094691"/>
            <a:ext cx="435563"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a:t>
            </a:r>
          </a:p>
        </p:txBody>
      </p:sp>
      <p:sp>
        <p:nvSpPr>
          <p:cNvPr id="30" name="Freeform: Shape 29">
            <a:extLst>
              <a:ext uri="{FF2B5EF4-FFF2-40B4-BE49-F238E27FC236}">
                <a16:creationId xmlns:a16="http://schemas.microsoft.com/office/drawing/2014/main" id="{E37A8FAC-0A05-6DD9-2BB9-FC4EB0EF8101}"/>
              </a:ext>
            </a:extLst>
          </p:cNvPr>
          <p:cNvSpPr/>
          <p:nvPr/>
        </p:nvSpPr>
        <p:spPr>
          <a:xfrm>
            <a:off x="3608761" y="3781892"/>
            <a:ext cx="679508" cy="295324"/>
          </a:xfrm>
          <a:custGeom>
            <a:avLst/>
            <a:gdLst>
              <a:gd name="connsiteX0" fmla="*/ 0 w 679508"/>
              <a:gd name="connsiteY0" fmla="*/ 0 h 234892"/>
              <a:gd name="connsiteX1" fmla="*/ 92278 w 679508"/>
              <a:gd name="connsiteY1" fmla="*/ 58723 h 234892"/>
              <a:gd name="connsiteX2" fmla="*/ 142612 w 679508"/>
              <a:gd name="connsiteY2" fmla="*/ 83890 h 234892"/>
              <a:gd name="connsiteX3" fmla="*/ 218113 w 679508"/>
              <a:gd name="connsiteY3" fmla="*/ 117446 h 234892"/>
              <a:gd name="connsiteX4" fmla="*/ 293614 w 679508"/>
              <a:gd name="connsiteY4" fmla="*/ 134224 h 234892"/>
              <a:gd name="connsiteX5" fmla="*/ 377504 w 679508"/>
              <a:gd name="connsiteY5" fmla="*/ 151002 h 234892"/>
              <a:gd name="connsiteX6" fmla="*/ 419449 w 679508"/>
              <a:gd name="connsiteY6" fmla="*/ 159391 h 234892"/>
              <a:gd name="connsiteX7" fmla="*/ 486561 w 679508"/>
              <a:gd name="connsiteY7" fmla="*/ 167780 h 234892"/>
              <a:gd name="connsiteX8" fmla="*/ 604007 w 679508"/>
              <a:gd name="connsiteY8" fmla="*/ 176169 h 234892"/>
              <a:gd name="connsiteX9" fmla="*/ 637563 w 679508"/>
              <a:gd name="connsiteY9" fmla="*/ 184558 h 234892"/>
              <a:gd name="connsiteX10" fmla="*/ 679508 w 679508"/>
              <a:gd name="connsiteY10" fmla="*/ 192947 h 234892"/>
              <a:gd name="connsiteX11" fmla="*/ 671119 w 679508"/>
              <a:gd name="connsiteY11" fmla="*/ 234892 h 234892"/>
              <a:gd name="connsiteX12" fmla="*/ 0 w 679508"/>
              <a:gd name="connsiteY12" fmla="*/ 234892 h 234892"/>
              <a:gd name="connsiteX13" fmla="*/ 0 w 679508"/>
              <a:gd name="connsiteY13" fmla="*/ 0 h 23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9508" h="234892">
                <a:moveTo>
                  <a:pt x="0" y="0"/>
                </a:moveTo>
                <a:lnTo>
                  <a:pt x="92278" y="58723"/>
                </a:lnTo>
                <a:lnTo>
                  <a:pt x="142612" y="83890"/>
                </a:lnTo>
                <a:lnTo>
                  <a:pt x="218113" y="117446"/>
                </a:lnTo>
                <a:lnTo>
                  <a:pt x="293614" y="134224"/>
                </a:lnTo>
                <a:lnTo>
                  <a:pt x="377504" y="151002"/>
                </a:lnTo>
                <a:lnTo>
                  <a:pt x="419449" y="159391"/>
                </a:lnTo>
                <a:lnTo>
                  <a:pt x="486561" y="167780"/>
                </a:lnTo>
                <a:lnTo>
                  <a:pt x="604007" y="176169"/>
                </a:lnTo>
                <a:lnTo>
                  <a:pt x="637563" y="184558"/>
                </a:lnTo>
                <a:lnTo>
                  <a:pt x="679508" y="192947"/>
                </a:lnTo>
                <a:lnTo>
                  <a:pt x="671119" y="234892"/>
                </a:lnTo>
                <a:lnTo>
                  <a:pt x="0" y="234892"/>
                </a:lnTo>
                <a:lnTo>
                  <a:pt x="0" y="0"/>
                </a:lnTo>
                <a:close/>
              </a:path>
            </a:pathLst>
          </a:custGeom>
          <a:solidFill>
            <a:srgbClr val="00B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E016B0E-7863-D685-0FF4-86533767107A}"/>
              </a:ext>
            </a:extLst>
          </p:cNvPr>
          <p:cNvSpPr txBox="1"/>
          <p:nvPr/>
        </p:nvSpPr>
        <p:spPr>
          <a:xfrm>
            <a:off x="3223091" y="4371358"/>
            <a:ext cx="804211" cy="369332"/>
          </a:xfrm>
          <a:prstGeom prst="rect">
            <a:avLst/>
          </a:prstGeom>
          <a:noFill/>
        </p:spPr>
        <p:txBody>
          <a:bodyPr wrap="square" rtlCol="0">
            <a:spAutoFit/>
          </a:bodyPr>
          <a:lstStyle/>
          <a:p>
            <a:pPr algn="ctr"/>
            <a:r>
              <a:rPr lang="en-US" b="1" dirty="0">
                <a:solidFill>
                  <a:srgbClr val="00B050"/>
                </a:solidFill>
              </a:rPr>
              <a:t>1.96</a:t>
            </a:r>
          </a:p>
        </p:txBody>
      </p:sp>
      <p:sp>
        <p:nvSpPr>
          <p:cNvPr id="32" name="TextBox 31">
            <a:extLst>
              <a:ext uri="{FF2B5EF4-FFF2-40B4-BE49-F238E27FC236}">
                <a16:creationId xmlns:a16="http://schemas.microsoft.com/office/drawing/2014/main" id="{75192764-A10F-25C9-B1B5-39637C94CBE4}"/>
              </a:ext>
            </a:extLst>
          </p:cNvPr>
          <p:cNvSpPr txBox="1"/>
          <p:nvPr/>
        </p:nvSpPr>
        <p:spPr>
          <a:xfrm>
            <a:off x="3708401" y="3496558"/>
            <a:ext cx="726780" cy="369332"/>
          </a:xfrm>
          <a:prstGeom prst="rect">
            <a:avLst/>
          </a:prstGeom>
          <a:noFill/>
        </p:spPr>
        <p:txBody>
          <a:bodyPr wrap="square" rtlCol="0">
            <a:spAutoFit/>
          </a:bodyPr>
          <a:lstStyle/>
          <a:p>
            <a:pPr algn="ctr"/>
            <a:r>
              <a:rPr lang="en-US" b="1" dirty="0">
                <a:solidFill>
                  <a:srgbClr val="00B050"/>
                </a:solidFill>
              </a:rPr>
              <a:t>0.025</a:t>
            </a:r>
          </a:p>
        </p:txBody>
      </p:sp>
      <p:sp>
        <p:nvSpPr>
          <p:cNvPr id="34" name="TextBox 33">
            <a:extLst>
              <a:ext uri="{FF2B5EF4-FFF2-40B4-BE49-F238E27FC236}">
                <a16:creationId xmlns:a16="http://schemas.microsoft.com/office/drawing/2014/main" id="{D2DFF61E-4085-2633-6716-11F38BC061FB}"/>
              </a:ext>
            </a:extLst>
          </p:cNvPr>
          <p:cNvSpPr txBox="1"/>
          <p:nvPr/>
        </p:nvSpPr>
        <p:spPr>
          <a:xfrm>
            <a:off x="268448" y="4873301"/>
            <a:ext cx="8623881" cy="1323439"/>
          </a:xfrm>
          <a:prstGeom prst="rect">
            <a:avLst/>
          </a:prstGeom>
          <a:noFill/>
        </p:spPr>
        <p:txBody>
          <a:bodyPr wrap="square" rtlCol="0">
            <a:spAutoFit/>
          </a:bodyPr>
          <a:lstStyle/>
          <a:p>
            <a:r>
              <a:rPr lang="en-US" sz="2000" b="1" dirty="0"/>
              <a:t>Significance level of the test = </a:t>
            </a:r>
            <a:r>
              <a:rPr lang="el-GR" sz="2000" b="1" dirty="0"/>
              <a:t>α</a:t>
            </a:r>
            <a:r>
              <a:rPr lang="en-US" sz="2000" b="1" dirty="0"/>
              <a:t> = </a:t>
            </a:r>
            <a:r>
              <a:rPr lang="en-US" sz="2000" b="1" dirty="0">
                <a:solidFill>
                  <a:srgbClr val="00B050"/>
                </a:solidFill>
              </a:rPr>
              <a:t>Pr(Reject H</a:t>
            </a:r>
            <a:r>
              <a:rPr lang="en-US" sz="2000" b="1" baseline="-25000" dirty="0">
                <a:solidFill>
                  <a:srgbClr val="00B050"/>
                </a:solidFill>
              </a:rPr>
              <a:t>0</a:t>
            </a:r>
            <a:r>
              <a:rPr lang="en-US" sz="2000" b="1" dirty="0">
                <a:solidFill>
                  <a:srgbClr val="00B050"/>
                </a:solidFill>
              </a:rPr>
              <a:t> | H</a:t>
            </a:r>
            <a:r>
              <a:rPr lang="en-US" sz="2000" b="1" baseline="-25000" dirty="0">
                <a:solidFill>
                  <a:srgbClr val="00B050"/>
                </a:solidFill>
              </a:rPr>
              <a:t>0</a:t>
            </a:r>
            <a:r>
              <a:rPr lang="en-US" sz="2000" b="1" dirty="0">
                <a:solidFill>
                  <a:srgbClr val="00B050"/>
                </a:solidFill>
              </a:rPr>
              <a:t> is true)</a:t>
            </a:r>
            <a:endParaRPr lang="en-US" sz="2000" b="1" dirty="0"/>
          </a:p>
          <a:p>
            <a:r>
              <a:rPr lang="en-US" sz="2000" b="1" dirty="0"/>
              <a:t>Significance level of the test = </a:t>
            </a:r>
            <a:r>
              <a:rPr lang="el-GR" sz="2000" b="1" dirty="0"/>
              <a:t>α</a:t>
            </a:r>
            <a:r>
              <a:rPr lang="en-US" sz="2000" b="1" dirty="0"/>
              <a:t> = </a:t>
            </a:r>
            <a:r>
              <a:rPr lang="en-US" sz="2000" b="1" dirty="0">
                <a:solidFill>
                  <a:srgbClr val="00B050"/>
                </a:solidFill>
              </a:rPr>
              <a:t>Pr(Reject H</a:t>
            </a:r>
            <a:r>
              <a:rPr lang="en-US" sz="2000" b="1" baseline="-25000" dirty="0">
                <a:solidFill>
                  <a:srgbClr val="00B050"/>
                </a:solidFill>
              </a:rPr>
              <a:t>0</a:t>
            </a:r>
            <a:r>
              <a:rPr lang="en-US" sz="2000" b="1" dirty="0">
                <a:solidFill>
                  <a:srgbClr val="00B050"/>
                </a:solidFill>
              </a:rPr>
              <a:t> | H</a:t>
            </a:r>
            <a:r>
              <a:rPr lang="en-US" sz="2000" b="1" baseline="-25000" dirty="0">
                <a:solidFill>
                  <a:srgbClr val="00B050"/>
                </a:solidFill>
              </a:rPr>
              <a:t>0</a:t>
            </a:r>
            <a:r>
              <a:rPr lang="en-US" sz="2000" b="1" dirty="0">
                <a:solidFill>
                  <a:srgbClr val="00B050"/>
                </a:solidFill>
              </a:rPr>
              <a:t> is true) </a:t>
            </a:r>
            <a:r>
              <a:rPr lang="en-US" sz="2000" b="1" dirty="0"/>
              <a:t>* </a:t>
            </a:r>
            <a:r>
              <a:rPr lang="en-US" sz="2000" b="1" dirty="0">
                <a:solidFill>
                  <a:srgbClr val="FF0000"/>
                </a:solidFill>
              </a:rPr>
              <a:t>Pr(H</a:t>
            </a:r>
            <a:r>
              <a:rPr lang="en-US" sz="2000" b="1" baseline="-25000" dirty="0">
                <a:solidFill>
                  <a:srgbClr val="FF0000"/>
                </a:solidFill>
              </a:rPr>
              <a:t>0</a:t>
            </a:r>
            <a:r>
              <a:rPr lang="en-US" sz="2000" b="1" dirty="0">
                <a:solidFill>
                  <a:srgbClr val="FF0000"/>
                </a:solidFill>
              </a:rPr>
              <a:t> is true)</a:t>
            </a:r>
          </a:p>
          <a:p>
            <a:r>
              <a:rPr lang="en-US" sz="2000" dirty="0">
                <a:solidFill>
                  <a:srgbClr val="FF0000"/>
                </a:solidFill>
              </a:rPr>
              <a:t>						</a:t>
            </a:r>
            <a:r>
              <a:rPr lang="en-US" sz="2000" b="1" dirty="0">
                <a:solidFill>
                  <a:srgbClr val="FF0000"/>
                </a:solidFill>
              </a:rPr>
              <a:t>     </a:t>
            </a:r>
            <a:r>
              <a:rPr lang="en-US" sz="2000" b="1" dirty="0"/>
              <a:t>=</a:t>
            </a:r>
            <a:r>
              <a:rPr lang="en-US" sz="2000" b="1" dirty="0">
                <a:solidFill>
                  <a:srgbClr val="FF0000"/>
                </a:solidFill>
              </a:rPr>
              <a:t> </a:t>
            </a:r>
            <a:r>
              <a:rPr lang="en-US" sz="2000" b="1" dirty="0">
                <a:solidFill>
                  <a:srgbClr val="00B050"/>
                </a:solidFill>
              </a:rPr>
              <a:t>0.025</a:t>
            </a:r>
            <a:r>
              <a:rPr lang="en-US" sz="2000" b="1" dirty="0">
                <a:solidFill>
                  <a:srgbClr val="FF0000"/>
                </a:solidFill>
              </a:rPr>
              <a:t> </a:t>
            </a:r>
            <a:r>
              <a:rPr lang="en-US" sz="2000" b="1" dirty="0"/>
              <a:t>* </a:t>
            </a:r>
            <a:r>
              <a:rPr lang="en-US" sz="2000" b="1" dirty="0">
                <a:solidFill>
                  <a:srgbClr val="FF0000"/>
                </a:solidFill>
              </a:rPr>
              <a:t>0.70</a:t>
            </a:r>
          </a:p>
          <a:p>
            <a:r>
              <a:rPr lang="en-US" sz="2000" dirty="0">
                <a:solidFill>
                  <a:srgbClr val="FF0000"/>
                </a:solidFill>
              </a:rPr>
              <a:t>						     </a:t>
            </a:r>
            <a:r>
              <a:rPr lang="en-US" sz="2000" b="1" dirty="0"/>
              <a:t>= 0.0175</a:t>
            </a:r>
          </a:p>
        </p:txBody>
      </p:sp>
      <p:sp>
        <p:nvSpPr>
          <p:cNvPr id="35" name="TextBox 34">
            <a:extLst>
              <a:ext uri="{FF2B5EF4-FFF2-40B4-BE49-F238E27FC236}">
                <a16:creationId xmlns:a16="http://schemas.microsoft.com/office/drawing/2014/main" id="{E40AD41A-9646-0D71-41DE-323608E64ACC}"/>
              </a:ext>
            </a:extLst>
          </p:cNvPr>
          <p:cNvSpPr txBox="1"/>
          <p:nvPr/>
        </p:nvSpPr>
        <p:spPr>
          <a:xfrm>
            <a:off x="5938982" y="2900218"/>
            <a:ext cx="824734" cy="369332"/>
          </a:xfrm>
          <a:prstGeom prst="rect">
            <a:avLst/>
          </a:prstGeom>
          <a:noFill/>
        </p:spPr>
        <p:txBody>
          <a:bodyPr wrap="square" rtlCol="0">
            <a:spAutoFit/>
          </a:bodyPr>
          <a:lstStyle/>
          <a:p>
            <a:pPr algn="ctr"/>
            <a:r>
              <a:rPr lang="en-US" b="1" dirty="0"/>
              <a:t>0.70</a:t>
            </a:r>
          </a:p>
        </p:txBody>
      </p:sp>
      <p:sp>
        <p:nvSpPr>
          <p:cNvPr id="36" name="TextBox 35">
            <a:extLst>
              <a:ext uri="{FF2B5EF4-FFF2-40B4-BE49-F238E27FC236}">
                <a16:creationId xmlns:a16="http://schemas.microsoft.com/office/drawing/2014/main" id="{58BA09BF-F2CA-9243-4557-648B386AF440}"/>
              </a:ext>
            </a:extLst>
          </p:cNvPr>
          <p:cNvSpPr txBox="1"/>
          <p:nvPr/>
        </p:nvSpPr>
        <p:spPr>
          <a:xfrm>
            <a:off x="7505076" y="1693156"/>
            <a:ext cx="1492424" cy="369332"/>
          </a:xfrm>
          <a:prstGeom prst="rect">
            <a:avLst/>
          </a:prstGeom>
          <a:noFill/>
          <a:ln>
            <a:solidFill>
              <a:schemeClr val="tx1"/>
            </a:solidFill>
          </a:ln>
        </p:spPr>
        <p:txBody>
          <a:bodyPr wrap="square" rtlCol="0">
            <a:spAutoFit/>
          </a:bodyPr>
          <a:lstStyle/>
          <a:p>
            <a:pPr algn="ctr"/>
            <a:r>
              <a:rPr lang="en-US" dirty="0"/>
              <a:t>Pr(H</a:t>
            </a:r>
            <a:r>
              <a:rPr lang="en-US" baseline="-25000" dirty="0"/>
              <a:t>0</a:t>
            </a:r>
            <a:r>
              <a:rPr lang="en-US" dirty="0"/>
              <a:t> is false)</a:t>
            </a:r>
          </a:p>
        </p:txBody>
      </p:sp>
      <p:cxnSp>
        <p:nvCxnSpPr>
          <p:cNvPr id="37" name="Straight Arrow Connector 36">
            <a:extLst>
              <a:ext uri="{FF2B5EF4-FFF2-40B4-BE49-F238E27FC236}">
                <a16:creationId xmlns:a16="http://schemas.microsoft.com/office/drawing/2014/main" id="{54002678-C42B-6A78-0468-F62B8B2024F6}"/>
              </a:ext>
            </a:extLst>
          </p:cNvPr>
          <p:cNvCxnSpPr>
            <a:cxnSpLocks/>
          </p:cNvCxnSpPr>
          <p:nvPr/>
        </p:nvCxnSpPr>
        <p:spPr>
          <a:xfrm flipH="1">
            <a:off x="7623973" y="2062488"/>
            <a:ext cx="627315" cy="13665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FDCCAD3-0F57-22FD-692A-388C1FEFEA5D}"/>
              </a:ext>
            </a:extLst>
          </p:cNvPr>
          <p:cNvSpPr txBox="1"/>
          <p:nvPr/>
        </p:nvSpPr>
        <p:spPr>
          <a:xfrm>
            <a:off x="7113278" y="3657931"/>
            <a:ext cx="824734" cy="369332"/>
          </a:xfrm>
          <a:prstGeom prst="rect">
            <a:avLst/>
          </a:prstGeom>
          <a:noFill/>
        </p:spPr>
        <p:txBody>
          <a:bodyPr wrap="square" rtlCol="0">
            <a:spAutoFit/>
          </a:bodyPr>
          <a:lstStyle/>
          <a:p>
            <a:pPr algn="ctr"/>
            <a:r>
              <a:rPr lang="en-US" b="1" dirty="0"/>
              <a:t>0.30</a:t>
            </a:r>
          </a:p>
        </p:txBody>
      </p:sp>
      <p:sp>
        <p:nvSpPr>
          <p:cNvPr id="42" name="Rectangle 41">
            <a:extLst>
              <a:ext uri="{FF2B5EF4-FFF2-40B4-BE49-F238E27FC236}">
                <a16:creationId xmlns:a16="http://schemas.microsoft.com/office/drawing/2014/main" id="{46566D33-B769-D6E7-D806-38BAB18F4DAF}"/>
              </a:ext>
            </a:extLst>
          </p:cNvPr>
          <p:cNvSpPr/>
          <p:nvPr/>
        </p:nvSpPr>
        <p:spPr>
          <a:xfrm>
            <a:off x="159798" y="1296140"/>
            <a:ext cx="4370804" cy="347861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680F969-F54E-7808-A9D4-B232CEA791B9}"/>
              </a:ext>
            </a:extLst>
          </p:cNvPr>
          <p:cNvSpPr/>
          <p:nvPr/>
        </p:nvSpPr>
        <p:spPr>
          <a:xfrm>
            <a:off x="4634035" y="1313067"/>
            <a:ext cx="4370804" cy="34786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9DDF232-1E67-6DCC-6F27-33842B397788}"/>
              </a:ext>
            </a:extLst>
          </p:cNvPr>
          <p:cNvSpPr txBox="1"/>
          <p:nvPr/>
        </p:nvSpPr>
        <p:spPr>
          <a:xfrm>
            <a:off x="5352176" y="4464220"/>
            <a:ext cx="3023631" cy="338554"/>
          </a:xfrm>
          <a:prstGeom prst="rect">
            <a:avLst/>
          </a:prstGeom>
          <a:noFill/>
        </p:spPr>
        <p:txBody>
          <a:bodyPr wrap="square" rtlCol="0">
            <a:spAutoFit/>
          </a:bodyPr>
          <a:lstStyle/>
          <a:p>
            <a:pPr algn="ctr"/>
            <a:r>
              <a:rPr lang="en-US" sz="1600" b="1" dirty="0"/>
              <a:t>Prior Distribution of Effect</a:t>
            </a:r>
          </a:p>
        </p:txBody>
      </p:sp>
    </p:spTree>
    <p:extLst>
      <p:ext uri="{BB962C8B-B14F-4D97-AF65-F5344CB8AC3E}">
        <p14:creationId xmlns:p14="http://schemas.microsoft.com/office/powerpoint/2010/main" val="179619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53" presetClass="entr" presetSubtype="16"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p:cTn id="21" dur="1500" fill="hold"/>
                                        <p:tgtEl>
                                          <p:spTgt spid="42"/>
                                        </p:tgtEl>
                                        <p:attrNameLst>
                                          <p:attrName>ppt_w</p:attrName>
                                        </p:attrNameLst>
                                      </p:cBhvr>
                                      <p:tavLst>
                                        <p:tav tm="0">
                                          <p:val>
                                            <p:fltVal val="0"/>
                                          </p:val>
                                        </p:tav>
                                        <p:tav tm="100000">
                                          <p:val>
                                            <p:strVal val="#ppt_w"/>
                                          </p:val>
                                        </p:tav>
                                      </p:tavLst>
                                    </p:anim>
                                    <p:anim calcmode="lin" valueType="num">
                                      <p:cBhvr>
                                        <p:cTn id="22" dur="1500" fill="hold"/>
                                        <p:tgtEl>
                                          <p:spTgt spid="42"/>
                                        </p:tgtEl>
                                        <p:attrNameLst>
                                          <p:attrName>ppt_h</p:attrName>
                                        </p:attrNameLst>
                                      </p:cBhvr>
                                      <p:tavLst>
                                        <p:tav tm="0">
                                          <p:val>
                                            <p:fltVal val="0"/>
                                          </p:val>
                                        </p:tav>
                                        <p:tav tm="100000">
                                          <p:val>
                                            <p:strVal val="#ppt_h"/>
                                          </p:val>
                                        </p:tav>
                                      </p:tavLst>
                                    </p:anim>
                                    <p:animEffect transition="in" filter="fade">
                                      <p:cBhvr>
                                        <p:cTn id="23" dur="1500"/>
                                        <p:tgtEl>
                                          <p:spTgt spid="42"/>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animEffect transition="in" filter="wipe(left)">
                                      <p:cBhvr>
                                        <p:cTn id="27" dur="500"/>
                                        <p:tgtEl>
                                          <p:spTgt spid="3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childTnLst>
                                </p:cTn>
                              </p:par>
                              <p:par>
                                <p:cTn id="52" presetID="53" presetClass="entr" presetSubtype="16" fill="hold" grpId="0" nodeType="with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p:cTn id="54" dur="500" fill="hold"/>
                                        <p:tgtEl>
                                          <p:spTgt spid="2"/>
                                        </p:tgtEl>
                                        <p:attrNameLst>
                                          <p:attrName>ppt_w</p:attrName>
                                        </p:attrNameLst>
                                      </p:cBhvr>
                                      <p:tavLst>
                                        <p:tav tm="0">
                                          <p:val>
                                            <p:fltVal val="0"/>
                                          </p:val>
                                        </p:tav>
                                        <p:tav tm="100000">
                                          <p:val>
                                            <p:strVal val="#ppt_w"/>
                                          </p:val>
                                        </p:tav>
                                      </p:tavLst>
                                    </p:anim>
                                    <p:anim calcmode="lin" valueType="num">
                                      <p:cBhvr>
                                        <p:cTn id="55" dur="500" fill="hold"/>
                                        <p:tgtEl>
                                          <p:spTgt spid="2"/>
                                        </p:tgtEl>
                                        <p:attrNameLst>
                                          <p:attrName>ppt_h</p:attrName>
                                        </p:attrNameLst>
                                      </p:cBhvr>
                                      <p:tavLst>
                                        <p:tav tm="0">
                                          <p:val>
                                            <p:fltVal val="0"/>
                                          </p:val>
                                        </p:tav>
                                        <p:tav tm="100000">
                                          <p:val>
                                            <p:strVal val="#ppt_h"/>
                                          </p:val>
                                        </p:tav>
                                      </p:tavLst>
                                    </p:anim>
                                    <p:animEffect transition="in" filter="fade">
                                      <p:cBhvr>
                                        <p:cTn id="56" dur="500"/>
                                        <p:tgtEl>
                                          <p:spTgt spid="2"/>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p:cTn id="59" dur="1500" fill="hold"/>
                                        <p:tgtEl>
                                          <p:spTgt spid="43"/>
                                        </p:tgtEl>
                                        <p:attrNameLst>
                                          <p:attrName>ppt_w</p:attrName>
                                        </p:attrNameLst>
                                      </p:cBhvr>
                                      <p:tavLst>
                                        <p:tav tm="0">
                                          <p:val>
                                            <p:fltVal val="0"/>
                                          </p:val>
                                        </p:tav>
                                        <p:tav tm="100000">
                                          <p:val>
                                            <p:strVal val="#ppt_w"/>
                                          </p:val>
                                        </p:tav>
                                      </p:tavLst>
                                    </p:anim>
                                    <p:anim calcmode="lin" valueType="num">
                                      <p:cBhvr>
                                        <p:cTn id="60" dur="1500" fill="hold"/>
                                        <p:tgtEl>
                                          <p:spTgt spid="43"/>
                                        </p:tgtEl>
                                        <p:attrNameLst>
                                          <p:attrName>ppt_h</p:attrName>
                                        </p:attrNameLst>
                                      </p:cBhvr>
                                      <p:tavLst>
                                        <p:tav tm="0">
                                          <p:val>
                                            <p:fltVal val="0"/>
                                          </p:val>
                                        </p:tav>
                                        <p:tav tm="100000">
                                          <p:val>
                                            <p:strVal val="#ppt_h"/>
                                          </p:val>
                                        </p:tav>
                                      </p:tavLst>
                                    </p:anim>
                                    <p:animEffect transition="in" filter="fade">
                                      <p:cBhvr>
                                        <p:cTn id="61" dur="1500"/>
                                        <p:tgtEl>
                                          <p:spTgt spid="43"/>
                                        </p:tgtEl>
                                      </p:cBhvr>
                                    </p:animEffect>
                                  </p:childTnLst>
                                </p:cTn>
                              </p:par>
                            </p:childTnLst>
                          </p:cTn>
                        </p:par>
                        <p:par>
                          <p:cTn id="62" fill="hold">
                            <p:stCondLst>
                              <p:cond delay="1500"/>
                            </p:stCondLst>
                            <p:childTnLst>
                              <p:par>
                                <p:cTn id="63" presetID="22" presetClass="entr" presetSubtype="8" fill="hold" nodeType="afterEffect">
                                  <p:stCondLst>
                                    <p:cond delay="0"/>
                                  </p:stCondLst>
                                  <p:childTnLst>
                                    <p:set>
                                      <p:cBhvr>
                                        <p:cTn id="64" dur="1" fill="hold">
                                          <p:stCondLst>
                                            <p:cond delay="0"/>
                                          </p:stCondLst>
                                        </p:cTn>
                                        <p:tgtEl>
                                          <p:spTgt spid="34">
                                            <p:txEl>
                                              <p:pRg st="1" end="1"/>
                                            </p:txEl>
                                          </p:spTgt>
                                        </p:tgtEl>
                                        <p:attrNameLst>
                                          <p:attrName>style.visibility</p:attrName>
                                        </p:attrNameLst>
                                      </p:cBhvr>
                                      <p:to>
                                        <p:strVal val="visible"/>
                                      </p:to>
                                    </p:set>
                                    <p:animEffect transition="in" filter="wipe(left)">
                                      <p:cBhvr>
                                        <p:cTn id="65" dur="500"/>
                                        <p:tgtEl>
                                          <p:spTgt spid="34">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34">
                                            <p:txEl>
                                              <p:pRg st="2" end="2"/>
                                            </p:txEl>
                                          </p:spTgt>
                                        </p:tgtEl>
                                        <p:attrNameLst>
                                          <p:attrName>style.visibility</p:attrName>
                                        </p:attrNameLst>
                                      </p:cBhvr>
                                      <p:to>
                                        <p:strVal val="visible"/>
                                      </p:to>
                                    </p:set>
                                    <p:animEffect transition="in" filter="wipe(left)">
                                      <p:cBhvr>
                                        <p:cTn id="70" dur="500"/>
                                        <p:tgtEl>
                                          <p:spTgt spid="34">
                                            <p:txEl>
                                              <p:pRg st="2" end="2"/>
                                            </p:txEl>
                                          </p:spTgt>
                                        </p:tgtEl>
                                      </p:cBhvr>
                                    </p:animEffect>
                                  </p:childTnLst>
                                </p:cTn>
                              </p:par>
                            </p:childTnLst>
                          </p:cTn>
                        </p:par>
                        <p:par>
                          <p:cTn id="71" fill="hold">
                            <p:stCondLst>
                              <p:cond delay="500"/>
                            </p:stCondLst>
                            <p:childTnLst>
                              <p:par>
                                <p:cTn id="72" presetID="22" presetClass="entr" presetSubtype="8" fill="hold" nodeType="afterEffect">
                                  <p:stCondLst>
                                    <p:cond delay="1000"/>
                                  </p:stCondLst>
                                  <p:childTnLst>
                                    <p:set>
                                      <p:cBhvr>
                                        <p:cTn id="73" dur="1" fill="hold">
                                          <p:stCondLst>
                                            <p:cond delay="0"/>
                                          </p:stCondLst>
                                        </p:cTn>
                                        <p:tgtEl>
                                          <p:spTgt spid="34">
                                            <p:txEl>
                                              <p:pRg st="3" end="3"/>
                                            </p:txEl>
                                          </p:spTgt>
                                        </p:tgtEl>
                                        <p:attrNameLst>
                                          <p:attrName>style.visibility</p:attrName>
                                        </p:attrNameLst>
                                      </p:cBhvr>
                                      <p:to>
                                        <p:strVal val="visible"/>
                                      </p:to>
                                    </p:set>
                                    <p:animEffect transition="in" filter="wipe(left)">
                                      <p:cBhvr>
                                        <p:cTn id="74" dur="500"/>
                                        <p:tgtEl>
                                          <p:spTgt spid="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Graphic spid="7" grpId="0">
        <p:bldAsOne/>
      </p:bldGraphic>
      <p:bldP spid="10" grpId="0"/>
      <p:bldP spid="24" grpId="0" animBg="1"/>
      <p:bldGraphic spid="26" grpId="0">
        <p:bldAsOne/>
      </p:bldGraphic>
      <p:bldP spid="27" grpId="0"/>
      <p:bldP spid="29" grpId="0"/>
      <p:bldP spid="30" grpId="0" animBg="1"/>
      <p:bldP spid="31" grpId="0"/>
      <p:bldP spid="32" grpId="0"/>
      <p:bldP spid="35" grpId="0"/>
      <p:bldP spid="36" grpId="0" animBg="1"/>
      <p:bldP spid="41" grpId="0"/>
      <p:bldP spid="42" grpId="0" animBg="1"/>
      <p:bldP spid="43" grpId="0" animBg="1"/>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FCE517B5-819D-D009-82E3-C50A0EB1026E}"/>
              </a:ext>
            </a:extLst>
          </p:cNvPr>
          <p:cNvSpPr/>
          <p:nvPr/>
        </p:nvSpPr>
        <p:spPr>
          <a:xfrm>
            <a:off x="5085401" y="1784412"/>
            <a:ext cx="2112885" cy="2317071"/>
          </a:xfrm>
          <a:custGeom>
            <a:avLst/>
            <a:gdLst>
              <a:gd name="connsiteX0" fmla="*/ 35510 w 2112885"/>
              <a:gd name="connsiteY0" fmla="*/ 2246050 h 2317071"/>
              <a:gd name="connsiteX1" fmla="*/ 97654 w 2112885"/>
              <a:gd name="connsiteY1" fmla="*/ 2237172 h 2317071"/>
              <a:gd name="connsiteX2" fmla="*/ 213064 w 2112885"/>
              <a:gd name="connsiteY2" fmla="*/ 2175029 h 2317071"/>
              <a:gd name="connsiteX3" fmla="*/ 372862 w 2112885"/>
              <a:gd name="connsiteY3" fmla="*/ 1926454 h 2317071"/>
              <a:gd name="connsiteX4" fmla="*/ 594803 w 2112885"/>
              <a:gd name="connsiteY4" fmla="*/ 1331650 h 2317071"/>
              <a:gd name="connsiteX5" fmla="*/ 790112 w 2112885"/>
              <a:gd name="connsiteY5" fmla="*/ 754602 h 2317071"/>
              <a:gd name="connsiteX6" fmla="*/ 923277 w 2112885"/>
              <a:gd name="connsiteY6" fmla="*/ 390617 h 2317071"/>
              <a:gd name="connsiteX7" fmla="*/ 1020932 w 2112885"/>
              <a:gd name="connsiteY7" fmla="*/ 213064 h 2317071"/>
              <a:gd name="connsiteX8" fmla="*/ 1083075 w 2112885"/>
              <a:gd name="connsiteY8" fmla="*/ 115409 h 2317071"/>
              <a:gd name="connsiteX9" fmla="*/ 1154097 w 2112885"/>
              <a:gd name="connsiteY9" fmla="*/ 44388 h 2317071"/>
              <a:gd name="connsiteX10" fmla="*/ 1251751 w 2112885"/>
              <a:gd name="connsiteY10" fmla="*/ 0 h 2317071"/>
              <a:gd name="connsiteX11" fmla="*/ 1376038 w 2112885"/>
              <a:gd name="connsiteY11" fmla="*/ 17755 h 2317071"/>
              <a:gd name="connsiteX12" fmla="*/ 1464815 w 2112885"/>
              <a:gd name="connsiteY12" fmla="*/ 88776 h 2317071"/>
              <a:gd name="connsiteX13" fmla="*/ 1553592 w 2112885"/>
              <a:gd name="connsiteY13" fmla="*/ 177553 h 2317071"/>
              <a:gd name="connsiteX14" fmla="*/ 1704512 w 2112885"/>
              <a:gd name="connsiteY14" fmla="*/ 381739 h 2317071"/>
              <a:gd name="connsiteX15" fmla="*/ 1802167 w 2112885"/>
              <a:gd name="connsiteY15" fmla="*/ 559293 h 2317071"/>
              <a:gd name="connsiteX16" fmla="*/ 1970842 w 2112885"/>
              <a:gd name="connsiteY16" fmla="*/ 861134 h 2317071"/>
              <a:gd name="connsiteX17" fmla="*/ 2095130 w 2112885"/>
              <a:gd name="connsiteY17" fmla="*/ 1065320 h 2317071"/>
              <a:gd name="connsiteX18" fmla="*/ 2112885 w 2112885"/>
              <a:gd name="connsiteY18" fmla="*/ 2308194 h 2317071"/>
              <a:gd name="connsiteX19" fmla="*/ 0 w 2112885"/>
              <a:gd name="connsiteY19" fmla="*/ 2317071 h 2317071"/>
              <a:gd name="connsiteX20" fmla="*/ 35510 w 2112885"/>
              <a:gd name="connsiteY20" fmla="*/ 2246050 h 231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12885" h="2317071">
                <a:moveTo>
                  <a:pt x="35510" y="2246050"/>
                </a:moveTo>
                <a:lnTo>
                  <a:pt x="97654" y="2237172"/>
                </a:lnTo>
                <a:lnTo>
                  <a:pt x="213064" y="2175029"/>
                </a:lnTo>
                <a:lnTo>
                  <a:pt x="372862" y="1926454"/>
                </a:lnTo>
                <a:lnTo>
                  <a:pt x="594803" y="1331650"/>
                </a:lnTo>
                <a:lnTo>
                  <a:pt x="790112" y="754602"/>
                </a:lnTo>
                <a:lnTo>
                  <a:pt x="923277" y="390617"/>
                </a:lnTo>
                <a:lnTo>
                  <a:pt x="1020932" y="213064"/>
                </a:lnTo>
                <a:lnTo>
                  <a:pt x="1083075" y="115409"/>
                </a:lnTo>
                <a:lnTo>
                  <a:pt x="1154097" y="44388"/>
                </a:lnTo>
                <a:lnTo>
                  <a:pt x="1251751" y="0"/>
                </a:lnTo>
                <a:lnTo>
                  <a:pt x="1376038" y="17755"/>
                </a:lnTo>
                <a:lnTo>
                  <a:pt x="1464815" y="88776"/>
                </a:lnTo>
                <a:lnTo>
                  <a:pt x="1553592" y="177553"/>
                </a:lnTo>
                <a:lnTo>
                  <a:pt x="1704512" y="381739"/>
                </a:lnTo>
                <a:lnTo>
                  <a:pt x="1802167" y="559293"/>
                </a:lnTo>
                <a:lnTo>
                  <a:pt x="1970842" y="861134"/>
                </a:lnTo>
                <a:lnTo>
                  <a:pt x="2095130" y="1065320"/>
                </a:lnTo>
                <a:lnTo>
                  <a:pt x="2112885" y="2308194"/>
                </a:lnTo>
                <a:lnTo>
                  <a:pt x="0" y="2317071"/>
                </a:lnTo>
                <a:lnTo>
                  <a:pt x="35510" y="2246050"/>
                </a:lnTo>
                <a:close/>
              </a:path>
            </a:pathLst>
          </a:cu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5176261D-8A5E-43E2-8EA2-4778A8F7D14D}"/>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68E23B12-4F48-42E5-B4F1-F7CEBE2D90B6}"/>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D9E38423-0784-41F7-84D0-BB7339862918}"/>
              </a:ext>
            </a:extLst>
          </p:cNvPr>
          <p:cNvSpPr>
            <a:spLocks noGrp="1"/>
          </p:cNvSpPr>
          <p:nvPr>
            <p:ph type="sldNum" sz="quarter" idx="12"/>
          </p:nvPr>
        </p:nvSpPr>
        <p:spPr/>
        <p:txBody>
          <a:bodyPr/>
          <a:lstStyle/>
          <a:p>
            <a:fld id="{1D66AC45-D9FE-4248-B91F-844B82F7A042}" type="slidenum">
              <a:rPr lang="en-US" smtClean="0"/>
              <a:pPr/>
              <a:t>79</a:t>
            </a:fld>
            <a:endParaRPr lang="en-US" dirty="0"/>
          </a:p>
        </p:txBody>
      </p:sp>
      <p:sp>
        <p:nvSpPr>
          <p:cNvPr id="6" name="Title 5">
            <a:extLst>
              <a:ext uri="{FF2B5EF4-FFF2-40B4-BE49-F238E27FC236}">
                <a16:creationId xmlns:a16="http://schemas.microsoft.com/office/drawing/2014/main" id="{46A254CD-81B6-4183-8BC2-E09ACEA1FAA1}"/>
              </a:ext>
            </a:extLst>
          </p:cNvPr>
          <p:cNvSpPr>
            <a:spLocks noGrp="1"/>
          </p:cNvSpPr>
          <p:nvPr>
            <p:ph type="title"/>
          </p:nvPr>
        </p:nvSpPr>
        <p:spPr/>
        <p:txBody>
          <a:bodyPr/>
          <a:lstStyle/>
          <a:p>
            <a:r>
              <a:rPr lang="en-US" sz="4800" b="1" dirty="0"/>
              <a:t>Pr (False Positive)</a:t>
            </a:r>
            <a:endParaRPr lang="en-US" b="1" dirty="0"/>
          </a:p>
        </p:txBody>
      </p:sp>
      <p:graphicFrame>
        <p:nvGraphicFramePr>
          <p:cNvPr id="7" name="Chart 6">
            <a:extLst>
              <a:ext uri="{FF2B5EF4-FFF2-40B4-BE49-F238E27FC236}">
                <a16:creationId xmlns:a16="http://schemas.microsoft.com/office/drawing/2014/main" id="{749C7C82-1524-43FC-9F08-0C112F2A47DF}"/>
              </a:ext>
            </a:extLst>
          </p:cNvPr>
          <p:cNvGraphicFramePr>
            <a:graphicFrameLocks/>
          </p:cNvGraphicFramePr>
          <p:nvPr/>
        </p:nvGraphicFramePr>
        <p:xfrm>
          <a:off x="4769658" y="1359348"/>
          <a:ext cx="4339590" cy="2857500"/>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Straight Connector 7">
            <a:extLst>
              <a:ext uri="{FF2B5EF4-FFF2-40B4-BE49-F238E27FC236}">
                <a16:creationId xmlns:a16="http://schemas.microsoft.com/office/drawing/2014/main" id="{5E8311D2-8A8C-44A8-AEE2-266EC63E74F2}"/>
              </a:ext>
            </a:extLst>
          </p:cNvPr>
          <p:cNvCxnSpPr>
            <a:cxnSpLocks/>
          </p:cNvCxnSpPr>
          <p:nvPr/>
        </p:nvCxnSpPr>
        <p:spPr>
          <a:xfrm>
            <a:off x="4693072" y="4090489"/>
            <a:ext cx="446717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24C959B-243E-4A23-A389-B38D41C1D1B8}"/>
              </a:ext>
            </a:extLst>
          </p:cNvPr>
          <p:cNvCxnSpPr>
            <a:cxnSpLocks/>
          </p:cNvCxnSpPr>
          <p:nvPr/>
        </p:nvCxnSpPr>
        <p:spPr>
          <a:xfrm flipH="1" flipV="1">
            <a:off x="7189649" y="1624614"/>
            <a:ext cx="8391" cy="26252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AD643C4-1624-4C4B-B47A-AD893678AFFD}"/>
              </a:ext>
            </a:extLst>
          </p:cNvPr>
          <p:cNvSpPr txBox="1"/>
          <p:nvPr/>
        </p:nvSpPr>
        <p:spPr>
          <a:xfrm>
            <a:off x="6988314" y="4226428"/>
            <a:ext cx="402671" cy="377931"/>
          </a:xfrm>
          <a:prstGeom prst="rect">
            <a:avLst/>
          </a:prstGeom>
          <a:noFill/>
        </p:spPr>
        <p:txBody>
          <a:bodyPr wrap="square" rtlCol="0">
            <a:spAutoFit/>
          </a:bodyPr>
          <a:lstStyle/>
          <a:p>
            <a:pPr algn="ctr"/>
            <a:r>
              <a:rPr lang="en-US" b="1" dirty="0"/>
              <a:t>0</a:t>
            </a:r>
          </a:p>
        </p:txBody>
      </p:sp>
      <p:cxnSp>
        <p:nvCxnSpPr>
          <p:cNvPr id="18" name="Straight Arrow Connector 17">
            <a:extLst>
              <a:ext uri="{FF2B5EF4-FFF2-40B4-BE49-F238E27FC236}">
                <a16:creationId xmlns:a16="http://schemas.microsoft.com/office/drawing/2014/main" id="{D2E2DB2C-A0B8-4A56-B32F-D15342889FAE}"/>
              </a:ext>
            </a:extLst>
          </p:cNvPr>
          <p:cNvCxnSpPr>
            <a:cxnSpLocks/>
          </p:cNvCxnSpPr>
          <p:nvPr/>
        </p:nvCxnSpPr>
        <p:spPr>
          <a:xfrm>
            <a:off x="5467585" y="1748533"/>
            <a:ext cx="355378" cy="5965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E103D2B-1295-E253-2FFE-44C85A70B7B1}"/>
              </a:ext>
            </a:extLst>
          </p:cNvPr>
          <p:cNvSpPr txBox="1"/>
          <p:nvPr/>
        </p:nvSpPr>
        <p:spPr>
          <a:xfrm>
            <a:off x="4769658" y="1384051"/>
            <a:ext cx="1492424" cy="369332"/>
          </a:xfrm>
          <a:prstGeom prst="rect">
            <a:avLst/>
          </a:prstGeom>
          <a:solidFill>
            <a:schemeClr val="accent6">
              <a:lumMod val="20000"/>
              <a:lumOff val="80000"/>
            </a:schemeClr>
          </a:solidFill>
          <a:ln>
            <a:solidFill>
              <a:schemeClr val="tx1"/>
            </a:solidFill>
          </a:ln>
        </p:spPr>
        <p:txBody>
          <a:bodyPr wrap="square" rtlCol="0">
            <a:spAutoFit/>
          </a:bodyPr>
          <a:lstStyle/>
          <a:p>
            <a:pPr algn="ctr"/>
            <a:r>
              <a:rPr lang="en-US" dirty="0"/>
              <a:t>Pr(H</a:t>
            </a:r>
            <a:r>
              <a:rPr lang="en-US" baseline="-25000" dirty="0"/>
              <a:t>0</a:t>
            </a:r>
            <a:r>
              <a:rPr lang="en-US" dirty="0"/>
              <a:t>) is true)</a:t>
            </a:r>
          </a:p>
        </p:txBody>
      </p:sp>
      <p:graphicFrame>
        <p:nvGraphicFramePr>
          <p:cNvPr id="26" name="Chart 25">
            <a:extLst>
              <a:ext uri="{FF2B5EF4-FFF2-40B4-BE49-F238E27FC236}">
                <a16:creationId xmlns:a16="http://schemas.microsoft.com/office/drawing/2014/main" id="{4BCC2ECA-34DD-C0F4-CAA7-095150A931DF}"/>
              </a:ext>
            </a:extLst>
          </p:cNvPr>
          <p:cNvGraphicFramePr>
            <a:graphicFrameLocks/>
          </p:cNvGraphicFramePr>
          <p:nvPr>
            <p:extLst>
              <p:ext uri="{D42A27DB-BD31-4B8C-83A1-F6EECF244321}">
                <p14:modId xmlns:p14="http://schemas.microsoft.com/office/powerpoint/2010/main" val="3007596325"/>
              </p:ext>
            </p:extLst>
          </p:nvPr>
        </p:nvGraphicFramePr>
        <p:xfrm>
          <a:off x="95591" y="461645"/>
          <a:ext cx="4358640" cy="3994186"/>
        </p:xfrm>
        <a:graphic>
          <a:graphicData uri="http://schemas.openxmlformats.org/drawingml/2006/chart">
            <c:chart xmlns:c="http://schemas.openxmlformats.org/drawingml/2006/chart" xmlns:r="http://schemas.openxmlformats.org/officeDocument/2006/relationships" r:id="rId3"/>
          </a:graphicData>
        </a:graphic>
      </p:graphicFrame>
      <p:sp>
        <p:nvSpPr>
          <p:cNvPr id="27" name="TextBox 26">
            <a:extLst>
              <a:ext uri="{FF2B5EF4-FFF2-40B4-BE49-F238E27FC236}">
                <a16:creationId xmlns:a16="http://schemas.microsoft.com/office/drawing/2014/main" id="{A707161F-2E8D-69A2-E41F-C95A51EE2EC0}"/>
              </a:ext>
            </a:extLst>
          </p:cNvPr>
          <p:cNvSpPr txBox="1"/>
          <p:nvPr/>
        </p:nvSpPr>
        <p:spPr>
          <a:xfrm>
            <a:off x="2182965" y="4187167"/>
            <a:ext cx="435563" cy="369332"/>
          </a:xfrm>
          <a:prstGeom prst="rect">
            <a:avLst/>
          </a:prstGeom>
          <a:noFill/>
        </p:spPr>
        <p:txBody>
          <a:bodyPr wrap="square" rtlCol="0">
            <a:spAutoFit/>
          </a:bodyPr>
          <a:lstStyle/>
          <a:p>
            <a:pPr algn="ctr"/>
            <a:r>
              <a:rPr lang="en-US" b="1" dirty="0"/>
              <a:t>0</a:t>
            </a:r>
          </a:p>
        </p:txBody>
      </p:sp>
      <p:cxnSp>
        <p:nvCxnSpPr>
          <p:cNvPr id="28" name="Straight Connector 27">
            <a:extLst>
              <a:ext uri="{FF2B5EF4-FFF2-40B4-BE49-F238E27FC236}">
                <a16:creationId xmlns:a16="http://schemas.microsoft.com/office/drawing/2014/main" id="{FA502DB1-A763-6B68-FB65-836FA8888EED}"/>
              </a:ext>
            </a:extLst>
          </p:cNvPr>
          <p:cNvCxnSpPr>
            <a:cxnSpLocks/>
          </p:cNvCxnSpPr>
          <p:nvPr/>
        </p:nvCxnSpPr>
        <p:spPr>
          <a:xfrm>
            <a:off x="2405076" y="1917582"/>
            <a:ext cx="0" cy="2269585"/>
          </a:xfrm>
          <a:prstGeom prst="line">
            <a:avLst/>
          </a:prstGeom>
          <a:ln w="28575">
            <a:solidFill>
              <a:srgbClr val="00B050"/>
            </a:solidFill>
            <a:prstDash val="sysDash"/>
          </a:ln>
        </p:spPr>
        <p:style>
          <a:lnRef idx="1">
            <a:schemeClr val="accent6"/>
          </a:lnRef>
          <a:fillRef idx="0">
            <a:schemeClr val="accent6"/>
          </a:fillRef>
          <a:effectRef idx="0">
            <a:schemeClr val="accent6"/>
          </a:effectRef>
          <a:fontRef idx="minor">
            <a:schemeClr val="tx1"/>
          </a:fontRef>
        </p:style>
      </p:cxnSp>
      <p:sp>
        <p:nvSpPr>
          <p:cNvPr id="29" name="TextBox 28">
            <a:extLst>
              <a:ext uri="{FF2B5EF4-FFF2-40B4-BE49-F238E27FC236}">
                <a16:creationId xmlns:a16="http://schemas.microsoft.com/office/drawing/2014/main" id="{FEF7AA75-0955-6574-5225-4D11B9ECC590}"/>
              </a:ext>
            </a:extLst>
          </p:cNvPr>
          <p:cNvSpPr txBox="1"/>
          <p:nvPr/>
        </p:nvSpPr>
        <p:spPr>
          <a:xfrm>
            <a:off x="3221476" y="4094691"/>
            <a:ext cx="435563"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T</a:t>
            </a:r>
          </a:p>
        </p:txBody>
      </p:sp>
      <p:sp>
        <p:nvSpPr>
          <p:cNvPr id="30" name="Freeform: Shape 29">
            <a:extLst>
              <a:ext uri="{FF2B5EF4-FFF2-40B4-BE49-F238E27FC236}">
                <a16:creationId xmlns:a16="http://schemas.microsoft.com/office/drawing/2014/main" id="{E37A8FAC-0A05-6DD9-2BB9-FC4EB0EF8101}"/>
              </a:ext>
            </a:extLst>
          </p:cNvPr>
          <p:cNvSpPr/>
          <p:nvPr/>
        </p:nvSpPr>
        <p:spPr>
          <a:xfrm>
            <a:off x="3484058" y="3657931"/>
            <a:ext cx="804211" cy="419285"/>
          </a:xfrm>
          <a:custGeom>
            <a:avLst/>
            <a:gdLst>
              <a:gd name="connsiteX0" fmla="*/ 0 w 679508"/>
              <a:gd name="connsiteY0" fmla="*/ 0 h 234892"/>
              <a:gd name="connsiteX1" fmla="*/ 92278 w 679508"/>
              <a:gd name="connsiteY1" fmla="*/ 58723 h 234892"/>
              <a:gd name="connsiteX2" fmla="*/ 142612 w 679508"/>
              <a:gd name="connsiteY2" fmla="*/ 83890 h 234892"/>
              <a:gd name="connsiteX3" fmla="*/ 218113 w 679508"/>
              <a:gd name="connsiteY3" fmla="*/ 117446 h 234892"/>
              <a:gd name="connsiteX4" fmla="*/ 293614 w 679508"/>
              <a:gd name="connsiteY4" fmla="*/ 134224 h 234892"/>
              <a:gd name="connsiteX5" fmla="*/ 377504 w 679508"/>
              <a:gd name="connsiteY5" fmla="*/ 151002 h 234892"/>
              <a:gd name="connsiteX6" fmla="*/ 419449 w 679508"/>
              <a:gd name="connsiteY6" fmla="*/ 159391 h 234892"/>
              <a:gd name="connsiteX7" fmla="*/ 486561 w 679508"/>
              <a:gd name="connsiteY7" fmla="*/ 167780 h 234892"/>
              <a:gd name="connsiteX8" fmla="*/ 604007 w 679508"/>
              <a:gd name="connsiteY8" fmla="*/ 176169 h 234892"/>
              <a:gd name="connsiteX9" fmla="*/ 637563 w 679508"/>
              <a:gd name="connsiteY9" fmla="*/ 184558 h 234892"/>
              <a:gd name="connsiteX10" fmla="*/ 679508 w 679508"/>
              <a:gd name="connsiteY10" fmla="*/ 192947 h 234892"/>
              <a:gd name="connsiteX11" fmla="*/ 671119 w 679508"/>
              <a:gd name="connsiteY11" fmla="*/ 234892 h 234892"/>
              <a:gd name="connsiteX12" fmla="*/ 0 w 679508"/>
              <a:gd name="connsiteY12" fmla="*/ 234892 h 234892"/>
              <a:gd name="connsiteX13" fmla="*/ 0 w 679508"/>
              <a:gd name="connsiteY13" fmla="*/ 0 h 23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9508" h="234892">
                <a:moveTo>
                  <a:pt x="0" y="0"/>
                </a:moveTo>
                <a:lnTo>
                  <a:pt x="92278" y="58723"/>
                </a:lnTo>
                <a:lnTo>
                  <a:pt x="142612" y="83890"/>
                </a:lnTo>
                <a:lnTo>
                  <a:pt x="218113" y="117446"/>
                </a:lnTo>
                <a:lnTo>
                  <a:pt x="293614" y="134224"/>
                </a:lnTo>
                <a:lnTo>
                  <a:pt x="377504" y="151002"/>
                </a:lnTo>
                <a:lnTo>
                  <a:pt x="419449" y="159391"/>
                </a:lnTo>
                <a:lnTo>
                  <a:pt x="486561" y="167780"/>
                </a:lnTo>
                <a:lnTo>
                  <a:pt x="604007" y="176169"/>
                </a:lnTo>
                <a:lnTo>
                  <a:pt x="637563" y="184558"/>
                </a:lnTo>
                <a:lnTo>
                  <a:pt x="679508" y="192947"/>
                </a:lnTo>
                <a:lnTo>
                  <a:pt x="671119" y="234892"/>
                </a:lnTo>
                <a:lnTo>
                  <a:pt x="0" y="234892"/>
                </a:lnTo>
                <a:lnTo>
                  <a:pt x="0" y="0"/>
                </a:lnTo>
                <a:close/>
              </a:path>
            </a:pathLst>
          </a:custGeom>
          <a:solidFill>
            <a:srgbClr val="00B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E016B0E-7863-D685-0FF4-86533767107A}"/>
              </a:ext>
            </a:extLst>
          </p:cNvPr>
          <p:cNvSpPr txBox="1"/>
          <p:nvPr/>
        </p:nvSpPr>
        <p:spPr>
          <a:xfrm>
            <a:off x="3045531" y="4371358"/>
            <a:ext cx="804211" cy="369332"/>
          </a:xfrm>
          <a:prstGeom prst="rect">
            <a:avLst/>
          </a:prstGeom>
          <a:noFill/>
        </p:spPr>
        <p:txBody>
          <a:bodyPr wrap="square" rtlCol="0">
            <a:spAutoFit/>
          </a:bodyPr>
          <a:lstStyle/>
          <a:p>
            <a:pPr algn="ctr"/>
            <a:r>
              <a:rPr lang="en-US" b="1" dirty="0"/>
              <a:t>1.80</a:t>
            </a:r>
          </a:p>
        </p:txBody>
      </p:sp>
      <p:sp>
        <p:nvSpPr>
          <p:cNvPr id="32" name="TextBox 31">
            <a:extLst>
              <a:ext uri="{FF2B5EF4-FFF2-40B4-BE49-F238E27FC236}">
                <a16:creationId xmlns:a16="http://schemas.microsoft.com/office/drawing/2014/main" id="{75192764-A10F-25C9-B1B5-39637C94CBE4}"/>
              </a:ext>
            </a:extLst>
          </p:cNvPr>
          <p:cNvSpPr txBox="1"/>
          <p:nvPr/>
        </p:nvSpPr>
        <p:spPr>
          <a:xfrm>
            <a:off x="3708400" y="3496558"/>
            <a:ext cx="895296" cy="369332"/>
          </a:xfrm>
          <a:prstGeom prst="rect">
            <a:avLst/>
          </a:prstGeom>
          <a:noFill/>
        </p:spPr>
        <p:txBody>
          <a:bodyPr wrap="square" rtlCol="0">
            <a:spAutoFit/>
          </a:bodyPr>
          <a:lstStyle/>
          <a:p>
            <a:pPr algn="ctr"/>
            <a:r>
              <a:rPr lang="en-US" b="1" dirty="0">
                <a:solidFill>
                  <a:srgbClr val="00B050"/>
                </a:solidFill>
              </a:rPr>
              <a:t>0.0357</a:t>
            </a:r>
          </a:p>
        </p:txBody>
      </p:sp>
      <p:sp>
        <p:nvSpPr>
          <p:cNvPr id="34" name="TextBox 33">
            <a:extLst>
              <a:ext uri="{FF2B5EF4-FFF2-40B4-BE49-F238E27FC236}">
                <a16:creationId xmlns:a16="http://schemas.microsoft.com/office/drawing/2014/main" id="{D2DFF61E-4085-2633-6716-11F38BC061FB}"/>
              </a:ext>
            </a:extLst>
          </p:cNvPr>
          <p:cNvSpPr txBox="1"/>
          <p:nvPr/>
        </p:nvSpPr>
        <p:spPr>
          <a:xfrm>
            <a:off x="497150" y="4979834"/>
            <a:ext cx="7912213" cy="954107"/>
          </a:xfrm>
          <a:prstGeom prst="rect">
            <a:avLst/>
          </a:prstGeom>
          <a:noFill/>
        </p:spPr>
        <p:txBody>
          <a:bodyPr wrap="square" rtlCol="0">
            <a:spAutoFit/>
          </a:bodyPr>
          <a:lstStyle/>
          <a:p>
            <a:r>
              <a:rPr lang="en-US" sz="2000" b="1" dirty="0"/>
              <a:t>Significance level of the test = </a:t>
            </a:r>
            <a:r>
              <a:rPr lang="el-GR" sz="2000" b="1" dirty="0"/>
              <a:t>α</a:t>
            </a:r>
            <a:r>
              <a:rPr lang="en-US" sz="2000" b="1" dirty="0"/>
              <a:t> = </a:t>
            </a:r>
            <a:r>
              <a:rPr lang="en-US" sz="2000" b="1" dirty="0">
                <a:solidFill>
                  <a:srgbClr val="00B050"/>
                </a:solidFill>
              </a:rPr>
              <a:t>Pr(Reject H</a:t>
            </a:r>
            <a:r>
              <a:rPr lang="en-US" sz="2000" b="1" baseline="-25000" dirty="0">
                <a:solidFill>
                  <a:srgbClr val="00B050"/>
                </a:solidFill>
              </a:rPr>
              <a:t>0</a:t>
            </a:r>
            <a:r>
              <a:rPr lang="en-US" sz="2000" b="1" dirty="0">
                <a:solidFill>
                  <a:srgbClr val="00B050"/>
                </a:solidFill>
              </a:rPr>
              <a:t> | H</a:t>
            </a:r>
            <a:r>
              <a:rPr lang="en-US" sz="2000" b="1" baseline="-25000" dirty="0">
                <a:solidFill>
                  <a:srgbClr val="00B050"/>
                </a:solidFill>
              </a:rPr>
              <a:t>0</a:t>
            </a:r>
            <a:r>
              <a:rPr lang="en-US" sz="2000" b="1" dirty="0">
                <a:solidFill>
                  <a:srgbClr val="00B050"/>
                </a:solidFill>
              </a:rPr>
              <a:t> is true) </a:t>
            </a:r>
            <a:r>
              <a:rPr lang="en-US" sz="2000" b="1" dirty="0"/>
              <a:t>* </a:t>
            </a:r>
            <a:r>
              <a:rPr lang="en-US" sz="2000" b="1" dirty="0">
                <a:solidFill>
                  <a:srgbClr val="FF0000"/>
                </a:solidFill>
              </a:rPr>
              <a:t>Pr(H</a:t>
            </a:r>
            <a:r>
              <a:rPr lang="en-US" sz="2000" b="1" baseline="-25000" dirty="0">
                <a:solidFill>
                  <a:srgbClr val="FF0000"/>
                </a:solidFill>
              </a:rPr>
              <a:t>0</a:t>
            </a:r>
            <a:r>
              <a:rPr lang="en-US" sz="2000" b="1" dirty="0">
                <a:solidFill>
                  <a:srgbClr val="FF0000"/>
                </a:solidFill>
              </a:rPr>
              <a:t> is true)</a:t>
            </a:r>
          </a:p>
          <a:p>
            <a:r>
              <a:rPr lang="en-US" dirty="0">
                <a:solidFill>
                  <a:srgbClr val="FF0000"/>
                </a:solidFill>
              </a:rPr>
              <a:t>						     </a:t>
            </a:r>
            <a:r>
              <a:rPr lang="en-US" b="1" dirty="0"/>
              <a:t>=</a:t>
            </a:r>
            <a:r>
              <a:rPr lang="en-US" dirty="0">
                <a:solidFill>
                  <a:srgbClr val="FF0000"/>
                </a:solidFill>
              </a:rPr>
              <a:t> </a:t>
            </a:r>
            <a:r>
              <a:rPr lang="en-US" b="1" dirty="0">
                <a:solidFill>
                  <a:srgbClr val="00B050"/>
                </a:solidFill>
              </a:rPr>
              <a:t>X</a:t>
            </a:r>
            <a:r>
              <a:rPr lang="en-US" b="1" dirty="0">
                <a:solidFill>
                  <a:srgbClr val="FF0000"/>
                </a:solidFill>
              </a:rPr>
              <a:t> </a:t>
            </a:r>
            <a:r>
              <a:rPr lang="en-US" b="1" dirty="0"/>
              <a:t>* </a:t>
            </a:r>
            <a:r>
              <a:rPr lang="en-US" b="1" dirty="0">
                <a:solidFill>
                  <a:srgbClr val="FF0000"/>
                </a:solidFill>
              </a:rPr>
              <a:t>0.70</a:t>
            </a:r>
          </a:p>
          <a:p>
            <a:r>
              <a:rPr lang="en-US" dirty="0">
                <a:solidFill>
                  <a:srgbClr val="FF0000"/>
                </a:solidFill>
              </a:rPr>
              <a:t>						     </a:t>
            </a:r>
            <a:r>
              <a:rPr lang="en-US" b="1" dirty="0"/>
              <a:t>= 0.025</a:t>
            </a:r>
          </a:p>
        </p:txBody>
      </p:sp>
      <p:sp>
        <p:nvSpPr>
          <p:cNvPr id="35" name="TextBox 34">
            <a:extLst>
              <a:ext uri="{FF2B5EF4-FFF2-40B4-BE49-F238E27FC236}">
                <a16:creationId xmlns:a16="http://schemas.microsoft.com/office/drawing/2014/main" id="{E40AD41A-9646-0D71-41DE-323608E64ACC}"/>
              </a:ext>
            </a:extLst>
          </p:cNvPr>
          <p:cNvSpPr txBox="1"/>
          <p:nvPr/>
        </p:nvSpPr>
        <p:spPr>
          <a:xfrm>
            <a:off x="5938982" y="2900218"/>
            <a:ext cx="824734" cy="369332"/>
          </a:xfrm>
          <a:prstGeom prst="rect">
            <a:avLst/>
          </a:prstGeom>
          <a:noFill/>
        </p:spPr>
        <p:txBody>
          <a:bodyPr wrap="square" rtlCol="0">
            <a:spAutoFit/>
          </a:bodyPr>
          <a:lstStyle/>
          <a:p>
            <a:pPr algn="ctr"/>
            <a:r>
              <a:rPr lang="en-US" b="1" dirty="0"/>
              <a:t>0.70</a:t>
            </a:r>
          </a:p>
        </p:txBody>
      </p:sp>
      <p:sp>
        <p:nvSpPr>
          <p:cNvPr id="36" name="TextBox 35">
            <a:extLst>
              <a:ext uri="{FF2B5EF4-FFF2-40B4-BE49-F238E27FC236}">
                <a16:creationId xmlns:a16="http://schemas.microsoft.com/office/drawing/2014/main" id="{58BA09BF-F2CA-9243-4557-648B386AF440}"/>
              </a:ext>
            </a:extLst>
          </p:cNvPr>
          <p:cNvSpPr txBox="1"/>
          <p:nvPr/>
        </p:nvSpPr>
        <p:spPr>
          <a:xfrm>
            <a:off x="7505076" y="1693156"/>
            <a:ext cx="1492424" cy="369332"/>
          </a:xfrm>
          <a:prstGeom prst="rect">
            <a:avLst/>
          </a:prstGeom>
          <a:noFill/>
          <a:ln>
            <a:solidFill>
              <a:schemeClr val="tx1"/>
            </a:solidFill>
          </a:ln>
        </p:spPr>
        <p:txBody>
          <a:bodyPr wrap="square" rtlCol="0">
            <a:spAutoFit/>
          </a:bodyPr>
          <a:lstStyle/>
          <a:p>
            <a:pPr algn="ctr"/>
            <a:r>
              <a:rPr lang="en-US" dirty="0"/>
              <a:t>Pr(H</a:t>
            </a:r>
            <a:r>
              <a:rPr lang="en-US" baseline="-25000" dirty="0"/>
              <a:t>0</a:t>
            </a:r>
            <a:r>
              <a:rPr lang="en-US" dirty="0"/>
              <a:t>) is false)</a:t>
            </a:r>
          </a:p>
        </p:txBody>
      </p:sp>
      <p:cxnSp>
        <p:nvCxnSpPr>
          <p:cNvPr id="37" name="Straight Arrow Connector 36">
            <a:extLst>
              <a:ext uri="{FF2B5EF4-FFF2-40B4-BE49-F238E27FC236}">
                <a16:creationId xmlns:a16="http://schemas.microsoft.com/office/drawing/2014/main" id="{54002678-C42B-6A78-0468-F62B8B2024F6}"/>
              </a:ext>
            </a:extLst>
          </p:cNvPr>
          <p:cNvCxnSpPr>
            <a:cxnSpLocks/>
          </p:cNvCxnSpPr>
          <p:nvPr/>
        </p:nvCxnSpPr>
        <p:spPr>
          <a:xfrm flipH="1">
            <a:off x="7623973" y="2062488"/>
            <a:ext cx="627315" cy="13665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FDCCAD3-0F57-22FD-692A-388C1FEFEA5D}"/>
              </a:ext>
            </a:extLst>
          </p:cNvPr>
          <p:cNvSpPr txBox="1"/>
          <p:nvPr/>
        </p:nvSpPr>
        <p:spPr>
          <a:xfrm>
            <a:off x="7113278" y="3657931"/>
            <a:ext cx="824734" cy="369332"/>
          </a:xfrm>
          <a:prstGeom prst="rect">
            <a:avLst/>
          </a:prstGeom>
          <a:noFill/>
        </p:spPr>
        <p:txBody>
          <a:bodyPr wrap="square" rtlCol="0">
            <a:spAutoFit/>
          </a:bodyPr>
          <a:lstStyle/>
          <a:p>
            <a:pPr algn="ctr"/>
            <a:r>
              <a:rPr lang="en-US" b="1" dirty="0"/>
              <a:t>0.30</a:t>
            </a:r>
          </a:p>
        </p:txBody>
      </p:sp>
      <p:sp>
        <p:nvSpPr>
          <p:cNvPr id="2" name="Oval 1">
            <a:extLst>
              <a:ext uri="{FF2B5EF4-FFF2-40B4-BE49-F238E27FC236}">
                <a16:creationId xmlns:a16="http://schemas.microsoft.com/office/drawing/2014/main" id="{C56723C1-BF06-3AE7-B437-A8B98109CDFE}"/>
              </a:ext>
            </a:extLst>
          </p:cNvPr>
          <p:cNvSpPr/>
          <p:nvPr/>
        </p:nvSpPr>
        <p:spPr>
          <a:xfrm>
            <a:off x="3708400" y="5291092"/>
            <a:ext cx="233285" cy="34782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0C0FBB0-159F-3015-52B7-685C4DD26096}"/>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224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right)">
                                      <p:cBhvr>
                                        <p:cTn id="14" dur="500"/>
                                        <p:tgtEl>
                                          <p:spTgt spid="30"/>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2000"/>
                                  </p:stCondLst>
                                  <p:childTnLst>
                                    <p:set>
                                      <p:cBhvr>
                                        <p:cTn id="19" dur="1" fill="hold">
                                          <p:stCondLst>
                                            <p:cond delay="0"/>
                                          </p:stCondLst>
                                        </p:cTn>
                                        <p:tgtEl>
                                          <p:spTgt spid="31"/>
                                        </p:tgtEl>
                                        <p:attrNameLst>
                                          <p:attrName>style.visibility</p:attrName>
                                        </p:attrNameLst>
                                      </p:cBhvr>
                                      <p:to>
                                        <p:strVal val="visible"/>
                                      </p:to>
                                    </p:set>
                                  </p:childTnLst>
                                </p:cTn>
                              </p:par>
                              <p:par>
                                <p:cTn id="20" presetID="1" presetClass="entr" presetSubtype="0" fill="hold" grpId="0" nodeType="withEffect">
                                  <p:stCondLst>
                                    <p:cond delay="2000"/>
                                  </p:stCondLst>
                                  <p:childTnLst>
                                    <p:set>
                                      <p:cBhvr>
                                        <p:cTn id="2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1" grpId="0"/>
      <p:bldP spid="32"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2C822A-B8EC-44F7-AC0D-5245B911F19C}"/>
              </a:ext>
            </a:extLst>
          </p:cNvPr>
          <p:cNvSpPr>
            <a:spLocks noGrp="1"/>
          </p:cNvSpPr>
          <p:nvPr>
            <p:ph idx="1"/>
          </p:nvPr>
        </p:nvSpPr>
        <p:spPr>
          <a:xfrm>
            <a:off x="822959" y="1805395"/>
            <a:ext cx="7543801" cy="3396919"/>
          </a:xfrm>
        </p:spPr>
        <p:txBody>
          <a:bodyPr>
            <a:normAutofit/>
          </a:bodyPr>
          <a:lstStyle/>
          <a:p>
            <a:pPr algn="ctr"/>
            <a:r>
              <a:rPr lang="en-US" sz="6600" dirty="0"/>
              <a:t>The First</a:t>
            </a:r>
          </a:p>
          <a:p>
            <a:pPr algn="ctr"/>
            <a:r>
              <a:rPr lang="en-US" sz="6600" dirty="0"/>
              <a:t> Story on</a:t>
            </a:r>
          </a:p>
          <a:p>
            <a:pPr algn="ctr"/>
            <a:r>
              <a:rPr lang="en-US" sz="6600" dirty="0"/>
              <a:t>My Journey</a:t>
            </a:r>
          </a:p>
        </p:txBody>
      </p:sp>
      <p:sp>
        <p:nvSpPr>
          <p:cNvPr id="3" name="Date Placeholder 2">
            <a:extLst>
              <a:ext uri="{FF2B5EF4-FFF2-40B4-BE49-F238E27FC236}">
                <a16:creationId xmlns:a16="http://schemas.microsoft.com/office/drawing/2014/main" id="{F63901CC-5D8A-4E53-9BCC-8408DB0AACCB}"/>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6D844E0F-219F-4B51-950E-5D19EE577387}"/>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DF0F6A8D-BB64-4FC7-B7D8-F72A844B707D}"/>
              </a:ext>
            </a:extLst>
          </p:cNvPr>
          <p:cNvSpPr>
            <a:spLocks noGrp="1"/>
          </p:cNvSpPr>
          <p:nvPr>
            <p:ph type="sldNum" sz="quarter" idx="12"/>
          </p:nvPr>
        </p:nvSpPr>
        <p:spPr/>
        <p:txBody>
          <a:bodyPr/>
          <a:lstStyle/>
          <a:p>
            <a:fld id="{1D66AC45-D9FE-4248-B91F-844B82F7A042}" type="slidenum">
              <a:rPr lang="en-US" smtClean="0"/>
              <a:pPr/>
              <a:t>8</a:t>
            </a:fld>
            <a:endParaRPr lang="en-US" dirty="0"/>
          </a:p>
        </p:txBody>
      </p:sp>
      <p:sp>
        <p:nvSpPr>
          <p:cNvPr id="6" name="Title 5">
            <a:extLst>
              <a:ext uri="{FF2B5EF4-FFF2-40B4-BE49-F238E27FC236}">
                <a16:creationId xmlns:a16="http://schemas.microsoft.com/office/drawing/2014/main" id="{AB38A825-318E-4F9A-8F3A-82473F57C3E1}"/>
              </a:ext>
            </a:extLst>
          </p:cNvPr>
          <p:cNvSpPr>
            <a:spLocks noGrp="1"/>
          </p:cNvSpPr>
          <p:nvPr>
            <p:ph type="title"/>
          </p:nvPr>
        </p:nvSpPr>
        <p:spPr/>
        <p:txBody>
          <a:bodyPr/>
          <a:lstStyle/>
          <a:p>
            <a:r>
              <a:rPr lang="en-US" b="1" dirty="0"/>
              <a:t>Part 1</a:t>
            </a:r>
            <a:endParaRPr lang="en-US" dirty="0"/>
          </a:p>
        </p:txBody>
      </p:sp>
      <p:sp>
        <p:nvSpPr>
          <p:cNvPr id="7" name="Rectangle 6">
            <a:extLst>
              <a:ext uri="{FF2B5EF4-FFF2-40B4-BE49-F238E27FC236}">
                <a16:creationId xmlns:a16="http://schemas.microsoft.com/office/drawing/2014/main" id="{8723329B-4B2A-8CCF-BD18-D09AE639C029}"/>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12189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1457AD-3DFE-16AB-1DD5-E54A42AACAEA}"/>
              </a:ext>
            </a:extLst>
          </p:cNvPr>
          <p:cNvSpPr>
            <a:spLocks noGrp="1"/>
          </p:cNvSpPr>
          <p:nvPr>
            <p:ph idx="1"/>
          </p:nvPr>
        </p:nvSpPr>
        <p:spPr>
          <a:xfrm>
            <a:off x="411480" y="1322294"/>
            <a:ext cx="8321041" cy="4546800"/>
          </a:xfrm>
        </p:spPr>
        <p:txBody>
          <a:bodyPr>
            <a:normAutofit/>
          </a:bodyPr>
          <a:lstStyle/>
          <a:p>
            <a:pPr algn="ctr"/>
            <a:r>
              <a:rPr lang="en-US" sz="7200" dirty="0">
                <a:solidFill>
                  <a:schemeClr val="accent1"/>
                </a:solidFill>
              </a:rPr>
              <a:t>WOW!</a:t>
            </a:r>
          </a:p>
          <a:p>
            <a:r>
              <a:rPr lang="en-US" sz="3200" dirty="0"/>
              <a:t>Difficult to reconcile Frequentist approach and Bayesian approach.</a:t>
            </a:r>
          </a:p>
          <a:p>
            <a:pPr lvl="1"/>
            <a:r>
              <a:rPr lang="en-US" sz="2800" dirty="0"/>
              <a:t>e.g., “frequentist properties of Bayesian methods”</a:t>
            </a:r>
          </a:p>
          <a:p>
            <a:r>
              <a:rPr lang="en-US" sz="3200" dirty="0">
                <a:solidFill>
                  <a:srgbClr val="CC66FF"/>
                </a:solidFill>
              </a:rPr>
              <a:t>Frequentist: pr(H</a:t>
            </a:r>
            <a:r>
              <a:rPr lang="en-US" sz="3200" baseline="-25000" dirty="0">
                <a:solidFill>
                  <a:srgbClr val="CC66FF"/>
                </a:solidFill>
              </a:rPr>
              <a:t>0</a:t>
            </a:r>
            <a:r>
              <a:rPr lang="en-US" sz="3200" dirty="0">
                <a:solidFill>
                  <a:srgbClr val="CC66FF"/>
                </a:solidFill>
              </a:rPr>
              <a:t> is true) = 1.</a:t>
            </a:r>
          </a:p>
          <a:p>
            <a:r>
              <a:rPr lang="en-US" sz="3200" dirty="0">
                <a:solidFill>
                  <a:srgbClr val="00B050"/>
                </a:solidFill>
              </a:rPr>
              <a:t>Bayesian: pr(H</a:t>
            </a:r>
            <a:r>
              <a:rPr lang="en-US" sz="3200" baseline="-25000" dirty="0">
                <a:solidFill>
                  <a:srgbClr val="00B050"/>
                </a:solidFill>
              </a:rPr>
              <a:t>0</a:t>
            </a:r>
            <a:r>
              <a:rPr lang="en-US" sz="3200" dirty="0">
                <a:solidFill>
                  <a:srgbClr val="00B050"/>
                </a:solidFill>
              </a:rPr>
              <a:t> is true) &lt; 1.</a:t>
            </a:r>
          </a:p>
        </p:txBody>
      </p:sp>
      <p:sp>
        <p:nvSpPr>
          <p:cNvPr id="3" name="Date Placeholder 2">
            <a:extLst>
              <a:ext uri="{FF2B5EF4-FFF2-40B4-BE49-F238E27FC236}">
                <a16:creationId xmlns:a16="http://schemas.microsoft.com/office/drawing/2014/main" id="{E9FC241A-FEEF-6C71-F03A-4282004EB41D}"/>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B6525C3F-0170-E823-6FDF-3B2C7E0F7BA4}"/>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88C46F5E-13B7-C5F6-8D86-33754AAF2FE2}"/>
              </a:ext>
            </a:extLst>
          </p:cNvPr>
          <p:cNvSpPr>
            <a:spLocks noGrp="1"/>
          </p:cNvSpPr>
          <p:nvPr>
            <p:ph type="sldNum" sz="quarter" idx="12"/>
          </p:nvPr>
        </p:nvSpPr>
        <p:spPr/>
        <p:txBody>
          <a:bodyPr/>
          <a:lstStyle/>
          <a:p>
            <a:fld id="{1D66AC45-D9FE-4248-B91F-844B82F7A042}" type="slidenum">
              <a:rPr lang="en-US" smtClean="0"/>
              <a:pPr/>
              <a:t>80</a:t>
            </a:fld>
            <a:endParaRPr lang="en-US" dirty="0"/>
          </a:p>
        </p:txBody>
      </p:sp>
      <p:sp>
        <p:nvSpPr>
          <p:cNvPr id="6" name="Title 5">
            <a:extLst>
              <a:ext uri="{FF2B5EF4-FFF2-40B4-BE49-F238E27FC236}">
                <a16:creationId xmlns:a16="http://schemas.microsoft.com/office/drawing/2014/main" id="{EC3C3A54-F0A2-AFA7-8040-D2BA4FDCC141}"/>
              </a:ext>
            </a:extLst>
          </p:cNvPr>
          <p:cNvSpPr>
            <a:spLocks noGrp="1"/>
          </p:cNvSpPr>
          <p:nvPr>
            <p:ph type="title"/>
          </p:nvPr>
        </p:nvSpPr>
        <p:spPr/>
        <p:txBody>
          <a:bodyPr/>
          <a:lstStyle/>
          <a:p>
            <a:r>
              <a:rPr lang="en-US" sz="4800" b="1" dirty="0"/>
              <a:t>Pr (False Positive)</a:t>
            </a:r>
            <a:endParaRPr lang="en-US" dirty="0"/>
          </a:p>
        </p:txBody>
      </p:sp>
      <p:sp>
        <p:nvSpPr>
          <p:cNvPr id="7" name="Rectangle 6">
            <a:extLst>
              <a:ext uri="{FF2B5EF4-FFF2-40B4-BE49-F238E27FC236}">
                <a16:creationId xmlns:a16="http://schemas.microsoft.com/office/drawing/2014/main" id="{507913B9-07EE-7F03-2CB7-8CF741D7E24C}"/>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480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69AB-09A0-4F7C-AAEC-0075F0194495}"/>
              </a:ext>
            </a:extLst>
          </p:cNvPr>
          <p:cNvSpPr>
            <a:spLocks noGrp="1"/>
          </p:cNvSpPr>
          <p:nvPr>
            <p:ph type="title"/>
          </p:nvPr>
        </p:nvSpPr>
        <p:spPr>
          <a:xfrm>
            <a:off x="800100" y="1466491"/>
            <a:ext cx="7543800" cy="4270075"/>
          </a:xfrm>
        </p:spPr>
        <p:txBody>
          <a:bodyPr anchor="t">
            <a:normAutofit/>
          </a:bodyPr>
          <a:lstStyle/>
          <a:p>
            <a:r>
              <a:rPr lang="en-US" sz="8800" b="1" dirty="0"/>
              <a:t>Epistemology</a:t>
            </a:r>
            <a:br>
              <a:rPr lang="en-US" sz="8800" b="1" dirty="0"/>
            </a:br>
            <a:br>
              <a:rPr lang="en-US" sz="4400" b="1" dirty="0"/>
            </a:br>
            <a:br>
              <a:rPr lang="en-US" sz="7200" b="1" dirty="0"/>
            </a:br>
            <a:br>
              <a:rPr lang="en-US" sz="3600" b="1" dirty="0"/>
            </a:br>
            <a:r>
              <a:rPr lang="en-US" sz="3600" b="1" dirty="0"/>
              <a:t>How </a:t>
            </a:r>
            <a:r>
              <a:rPr lang="en-US" sz="4400" b="1" dirty="0"/>
              <a:t>do we know what we know?</a:t>
            </a:r>
            <a:endParaRPr lang="en-US" sz="7200" b="1" dirty="0"/>
          </a:p>
        </p:txBody>
      </p:sp>
      <p:sp>
        <p:nvSpPr>
          <p:cNvPr id="3" name="Date Placeholder 2">
            <a:extLst>
              <a:ext uri="{FF2B5EF4-FFF2-40B4-BE49-F238E27FC236}">
                <a16:creationId xmlns:a16="http://schemas.microsoft.com/office/drawing/2014/main" id="{A77A37AD-9AFB-41D1-B99B-C9B30B06BEF1}"/>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5ACC4FB3-D038-493D-BB6E-E6316092BFFB}"/>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62375CE5-12FB-4746-90D4-EEAB0CBC1360}"/>
              </a:ext>
            </a:extLst>
          </p:cNvPr>
          <p:cNvSpPr>
            <a:spLocks noGrp="1"/>
          </p:cNvSpPr>
          <p:nvPr>
            <p:ph type="sldNum" sz="quarter" idx="12"/>
          </p:nvPr>
        </p:nvSpPr>
        <p:spPr/>
        <p:txBody>
          <a:bodyPr/>
          <a:lstStyle/>
          <a:p>
            <a:fld id="{1D66AC45-D9FE-4248-B91F-844B82F7A042}" type="slidenum">
              <a:rPr lang="en-US" smtClean="0"/>
              <a:pPr/>
              <a:t>81</a:t>
            </a:fld>
            <a:endParaRPr lang="en-US" dirty="0"/>
          </a:p>
        </p:txBody>
      </p:sp>
      <p:sp>
        <p:nvSpPr>
          <p:cNvPr id="6" name="TextBox 5">
            <a:extLst>
              <a:ext uri="{FF2B5EF4-FFF2-40B4-BE49-F238E27FC236}">
                <a16:creationId xmlns:a16="http://schemas.microsoft.com/office/drawing/2014/main" id="{9597CCD8-D7F7-402A-AAF7-59E65BCCBAF1}"/>
              </a:ext>
            </a:extLst>
          </p:cNvPr>
          <p:cNvSpPr txBox="1"/>
          <p:nvPr/>
        </p:nvSpPr>
        <p:spPr>
          <a:xfrm rot="16370241">
            <a:off x="4528866" y="4893314"/>
            <a:ext cx="353683" cy="400110"/>
          </a:xfrm>
          <a:prstGeom prst="rect">
            <a:avLst/>
          </a:prstGeom>
          <a:noFill/>
        </p:spPr>
        <p:txBody>
          <a:bodyPr wrap="square" rtlCol="0">
            <a:spAutoFit/>
          </a:bodyPr>
          <a:lstStyle/>
          <a:p>
            <a:pPr algn="ctr"/>
            <a:r>
              <a:rPr lang="en-US" sz="2000" dirty="0">
                <a:solidFill>
                  <a:srgbClr val="FF0000"/>
                </a:solidFill>
              </a:rPr>
              <a:t>&gt;</a:t>
            </a:r>
          </a:p>
        </p:txBody>
      </p:sp>
      <p:sp>
        <p:nvSpPr>
          <p:cNvPr id="7" name="TextBox 6">
            <a:extLst>
              <a:ext uri="{FF2B5EF4-FFF2-40B4-BE49-F238E27FC236}">
                <a16:creationId xmlns:a16="http://schemas.microsoft.com/office/drawing/2014/main" id="{4E303108-9B11-4585-A5DB-3B681EECBCCB}"/>
              </a:ext>
            </a:extLst>
          </p:cNvPr>
          <p:cNvSpPr txBox="1"/>
          <p:nvPr/>
        </p:nvSpPr>
        <p:spPr>
          <a:xfrm rot="20797131">
            <a:off x="4215381" y="4092229"/>
            <a:ext cx="1346399" cy="707886"/>
          </a:xfrm>
          <a:prstGeom prst="rect">
            <a:avLst/>
          </a:prstGeom>
          <a:noFill/>
        </p:spPr>
        <p:txBody>
          <a:bodyPr wrap="square" rtlCol="0" anchor="ctr">
            <a:spAutoFit/>
          </a:bodyPr>
          <a:lstStyle/>
          <a:p>
            <a:pPr algn="ctr"/>
            <a:r>
              <a:rPr lang="en-US" sz="4000" b="1" dirty="0">
                <a:solidFill>
                  <a:srgbClr val="FF0000"/>
                </a:solidFill>
                <a:latin typeface="Gabriola" panose="04040605051002020D02" pitchFamily="82" charset="0"/>
              </a:rPr>
              <a:t>believe</a:t>
            </a:r>
          </a:p>
        </p:txBody>
      </p:sp>
      <p:sp>
        <p:nvSpPr>
          <p:cNvPr id="8" name="TextBox 7">
            <a:extLst>
              <a:ext uri="{FF2B5EF4-FFF2-40B4-BE49-F238E27FC236}">
                <a16:creationId xmlns:a16="http://schemas.microsoft.com/office/drawing/2014/main" id="{DD0C0AD1-B075-419C-8E27-4AA2A86BCEEF}"/>
              </a:ext>
            </a:extLst>
          </p:cNvPr>
          <p:cNvSpPr txBox="1"/>
          <p:nvPr/>
        </p:nvSpPr>
        <p:spPr>
          <a:xfrm rot="16370241">
            <a:off x="6492814" y="4890442"/>
            <a:ext cx="353683" cy="400110"/>
          </a:xfrm>
          <a:prstGeom prst="rect">
            <a:avLst/>
          </a:prstGeom>
          <a:noFill/>
        </p:spPr>
        <p:txBody>
          <a:bodyPr wrap="square" rtlCol="0">
            <a:spAutoFit/>
          </a:bodyPr>
          <a:lstStyle/>
          <a:p>
            <a:pPr algn="ctr"/>
            <a:r>
              <a:rPr lang="en-US" sz="2000" dirty="0">
                <a:solidFill>
                  <a:srgbClr val="FF0000"/>
                </a:solidFill>
              </a:rPr>
              <a:t>&gt;</a:t>
            </a:r>
          </a:p>
        </p:txBody>
      </p:sp>
      <p:sp>
        <p:nvSpPr>
          <p:cNvPr id="9" name="TextBox 8">
            <a:extLst>
              <a:ext uri="{FF2B5EF4-FFF2-40B4-BE49-F238E27FC236}">
                <a16:creationId xmlns:a16="http://schemas.microsoft.com/office/drawing/2014/main" id="{86C7A5CB-D3E4-4BE1-A8D0-B9B6A4F94F48}"/>
              </a:ext>
            </a:extLst>
          </p:cNvPr>
          <p:cNvSpPr txBox="1"/>
          <p:nvPr/>
        </p:nvSpPr>
        <p:spPr>
          <a:xfrm rot="20797131">
            <a:off x="6179329" y="4089357"/>
            <a:ext cx="1346399" cy="707886"/>
          </a:xfrm>
          <a:prstGeom prst="rect">
            <a:avLst/>
          </a:prstGeom>
          <a:noFill/>
        </p:spPr>
        <p:txBody>
          <a:bodyPr wrap="square" rtlCol="0" anchor="ctr">
            <a:spAutoFit/>
          </a:bodyPr>
          <a:lstStyle/>
          <a:p>
            <a:pPr algn="ctr"/>
            <a:r>
              <a:rPr lang="en-US" sz="4000" b="1" dirty="0">
                <a:solidFill>
                  <a:srgbClr val="FF0000"/>
                </a:solidFill>
                <a:latin typeface="Gabriola" panose="04040605051002020D02" pitchFamily="82" charset="0"/>
              </a:rPr>
              <a:t>believe</a:t>
            </a:r>
          </a:p>
        </p:txBody>
      </p:sp>
      <p:cxnSp>
        <p:nvCxnSpPr>
          <p:cNvPr id="11" name="Straight Connector 10">
            <a:extLst>
              <a:ext uri="{FF2B5EF4-FFF2-40B4-BE49-F238E27FC236}">
                <a16:creationId xmlns:a16="http://schemas.microsoft.com/office/drawing/2014/main" id="{F181162F-DC14-4B78-8792-4BC34FB83B41}"/>
              </a:ext>
            </a:extLst>
          </p:cNvPr>
          <p:cNvCxnSpPr>
            <a:cxnSpLocks/>
          </p:cNvCxnSpPr>
          <p:nvPr/>
        </p:nvCxnSpPr>
        <p:spPr>
          <a:xfrm>
            <a:off x="3426824" y="4921221"/>
            <a:ext cx="11731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39A8F5-18B9-49B4-A14C-26AB25402DFA}"/>
              </a:ext>
            </a:extLst>
          </p:cNvPr>
          <p:cNvCxnSpPr>
            <a:cxnSpLocks/>
          </p:cNvCxnSpPr>
          <p:nvPr/>
        </p:nvCxnSpPr>
        <p:spPr>
          <a:xfrm>
            <a:off x="6651415" y="4916706"/>
            <a:ext cx="11731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3D7D441-576B-45A2-9446-0E0CF2982FF6}"/>
              </a:ext>
            </a:extLst>
          </p:cNvPr>
          <p:cNvSpPr txBox="1"/>
          <p:nvPr/>
        </p:nvSpPr>
        <p:spPr>
          <a:xfrm>
            <a:off x="733246" y="5268536"/>
            <a:ext cx="7677509" cy="584775"/>
          </a:xfrm>
          <a:prstGeom prst="rect">
            <a:avLst/>
          </a:prstGeom>
          <a:noFill/>
        </p:spPr>
        <p:txBody>
          <a:bodyPr wrap="square" rtlCol="0">
            <a:spAutoFit/>
          </a:bodyPr>
          <a:lstStyle/>
          <a:p>
            <a:r>
              <a:rPr lang="en-US" sz="3200" b="1" dirty="0">
                <a:solidFill>
                  <a:srgbClr val="FF0000"/>
                </a:solidFill>
                <a:latin typeface="Gabriola" panose="04040605051002020D02" pitchFamily="82" charset="0"/>
              </a:rPr>
              <a:t>Statistics is the science of discerning what is likely to be true.</a:t>
            </a:r>
          </a:p>
        </p:txBody>
      </p:sp>
      <p:sp>
        <p:nvSpPr>
          <p:cNvPr id="15" name="Title 5">
            <a:extLst>
              <a:ext uri="{FF2B5EF4-FFF2-40B4-BE49-F238E27FC236}">
                <a16:creationId xmlns:a16="http://schemas.microsoft.com/office/drawing/2014/main" id="{88818471-FB16-4135-B38C-E44824F436E6}"/>
              </a:ext>
            </a:extLst>
          </p:cNvPr>
          <p:cNvSpPr txBox="1">
            <a:spLocks/>
          </p:cNvSpPr>
          <p:nvPr/>
        </p:nvSpPr>
        <p:spPr>
          <a:xfrm>
            <a:off x="800100" y="142720"/>
            <a:ext cx="7543800" cy="787450"/>
          </a:xfrm>
          <a:prstGeom prst="rect">
            <a:avLst/>
          </a:prstGeom>
        </p:spPr>
        <p:txBody>
          <a:bodyPr vert="horz" lIns="91440" tIns="45720" rIns="91440" bIns="45720" rtlCol="0" anchor="b">
            <a:normAutofit/>
          </a:bodyPr>
          <a:lstStyle>
            <a:lvl1pPr algn="ctr" defTabSz="914400" rtl="0" eaLnBrk="1" latinLnBrk="0" hangingPunct="1">
              <a:lnSpc>
                <a:spcPct val="85000"/>
              </a:lnSpc>
              <a:spcBef>
                <a:spcPct val="0"/>
              </a:spcBef>
              <a:buNone/>
              <a:defRPr sz="4800" kern="1200" spc="-50" baseline="0">
                <a:solidFill>
                  <a:schemeClr val="accent1"/>
                </a:solidFill>
                <a:latin typeface="+mj-lt"/>
                <a:ea typeface="+mj-ea"/>
                <a:cs typeface="+mj-cs"/>
              </a:defRPr>
            </a:lvl1pPr>
          </a:lstStyle>
          <a:p>
            <a:r>
              <a:rPr lang="en-US" b="1" dirty="0"/>
              <a:t>Part 6</a:t>
            </a:r>
            <a:endParaRPr lang="en-US" dirty="0"/>
          </a:p>
        </p:txBody>
      </p:sp>
      <p:sp>
        <p:nvSpPr>
          <p:cNvPr id="10" name="TextBox 9">
            <a:extLst>
              <a:ext uri="{FF2B5EF4-FFF2-40B4-BE49-F238E27FC236}">
                <a16:creationId xmlns:a16="http://schemas.microsoft.com/office/drawing/2014/main" id="{DE8CCA7F-80AD-4962-54A3-134656EAEFE7}"/>
              </a:ext>
            </a:extLst>
          </p:cNvPr>
          <p:cNvSpPr txBox="1"/>
          <p:nvPr/>
        </p:nvSpPr>
        <p:spPr>
          <a:xfrm>
            <a:off x="1476462" y="2491530"/>
            <a:ext cx="6711193" cy="1331134"/>
          </a:xfrm>
          <a:prstGeom prst="rect">
            <a:avLst/>
          </a:prstGeom>
          <a:noFill/>
        </p:spPr>
        <p:txBody>
          <a:bodyPr wrap="square" rtlCol="0">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202124"/>
                </a:solidFill>
                <a:effectLst/>
              </a:rPr>
              <a:t>e·pis·te·mol·o·gy</a:t>
            </a:r>
            <a:r>
              <a:rPr kumimoji="0" lang="en-US" altLang="en-US" sz="2000" b="0" i="0" u="none" strike="noStrike" cap="none" normalizeH="0" baseline="0" dirty="0">
                <a:ln>
                  <a:noFill/>
                </a:ln>
                <a:solidFill>
                  <a:srgbClr val="202124"/>
                </a:solidFill>
                <a:effectLst/>
              </a:rPr>
              <a:t>     /</a:t>
            </a:r>
            <a:r>
              <a:rPr kumimoji="0" lang="en-US" altLang="en-US" sz="2000" b="0" i="0" u="none" strike="noStrike" cap="none" normalizeH="0" baseline="0" dirty="0" err="1">
                <a:ln>
                  <a:noFill/>
                </a:ln>
                <a:solidFill>
                  <a:srgbClr val="202124"/>
                </a:solidFill>
                <a:effectLst/>
              </a:rPr>
              <a:t>əˌpistəˈmäləjē</a:t>
            </a:r>
            <a:r>
              <a:rPr kumimoji="0" lang="en-US" altLang="en-US" sz="2000" b="0" i="0" u="none" strike="noStrike" cap="none" normalizeH="0" baseline="0" dirty="0">
                <a:ln>
                  <a:noFill/>
                </a:ln>
                <a:solidFill>
                  <a:srgbClr val="202124"/>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1" u="none" strike="noStrike" cap="none" normalizeH="0" baseline="0" dirty="0">
              <a:ln>
                <a:noFill/>
              </a:ln>
              <a:solidFill>
                <a:srgbClr val="70757A"/>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70757A"/>
                </a:solidFill>
                <a:effectLst/>
              </a:rPr>
              <a:t>noun</a:t>
            </a:r>
            <a:endParaRPr kumimoji="0" lang="en-US" altLang="en-US" sz="1200" b="0" i="0" u="none" strike="noStrike" cap="none" normalizeH="0" baseline="0" dirty="0">
              <a:ln>
                <a:noFill/>
              </a:ln>
              <a:solidFill>
                <a:srgbClr val="70757A"/>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a:ln>
                  <a:noFill/>
                </a:ln>
                <a:solidFill>
                  <a:srgbClr val="202124"/>
                </a:solidFill>
                <a:effectLst/>
              </a:rPr>
              <a:t>PHILOSOPHY</a:t>
            </a:r>
            <a:endParaRPr lang="en-US" altLang="en-US" sz="500" dirty="0">
              <a:solidFill>
                <a:srgbClr val="202124"/>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00" b="0" i="0" u="none" strike="noStrike" cap="none" normalizeH="0" baseline="0" dirty="0">
              <a:ln>
                <a:noFill/>
              </a:ln>
              <a:solidFill>
                <a:srgbClr val="202124"/>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02124"/>
                </a:solidFill>
                <a:effectLst/>
              </a:rPr>
              <a:t>The theory of knowledge, especially with regard to its methods, validity, and scope. Epistemology is the investigation of what distinguishes justified belief from opinion.</a:t>
            </a:r>
            <a:endParaRPr lang="en-US" sz="1200" dirty="0"/>
          </a:p>
        </p:txBody>
      </p:sp>
      <p:sp>
        <p:nvSpPr>
          <p:cNvPr id="17" name="AutoShape 2">
            <a:hlinkClick r:id="rId2"/>
            <a:extLst>
              <a:ext uri="{FF2B5EF4-FFF2-40B4-BE49-F238E27FC236}">
                <a16:creationId xmlns:a16="http://schemas.microsoft.com/office/drawing/2014/main" id="{2A9E134D-5AAB-46F5-F5A0-1FEFD6E89567}"/>
              </a:ext>
            </a:extLst>
          </p:cNvPr>
          <p:cNvSpPr>
            <a:spLocks noChangeAspect="1" noChangeArrowheads="1"/>
          </p:cNvSpPr>
          <p:nvPr/>
        </p:nvSpPr>
        <p:spPr bwMode="auto">
          <a:xfrm>
            <a:off x="1143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6256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50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4" grpId="0"/>
      <p:bldP spid="1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3E21C6-67DF-461B-B43E-58D78FC28BE4}"/>
              </a:ext>
            </a:extLst>
          </p:cNvPr>
          <p:cNvSpPr>
            <a:spLocks noGrp="1"/>
          </p:cNvSpPr>
          <p:nvPr>
            <p:ph idx="1"/>
          </p:nvPr>
        </p:nvSpPr>
        <p:spPr>
          <a:xfrm>
            <a:off x="800100" y="1255059"/>
            <a:ext cx="7543801" cy="3014937"/>
          </a:xfrm>
        </p:spPr>
        <p:txBody>
          <a:bodyPr>
            <a:normAutofit/>
          </a:bodyPr>
          <a:lstStyle/>
          <a:p>
            <a:pPr>
              <a:spcBef>
                <a:spcPts val="600"/>
              </a:spcBef>
            </a:pPr>
            <a:r>
              <a:rPr lang="en-US" sz="3200" dirty="0"/>
              <a:t>ICH-E9</a:t>
            </a:r>
          </a:p>
          <a:p>
            <a:pPr>
              <a:spcBef>
                <a:spcPts val="600"/>
              </a:spcBef>
            </a:pPr>
            <a:r>
              <a:rPr lang="en-US" sz="3200" dirty="0"/>
              <a:t>“The extent to which the procedures in the protocol are followed and </a:t>
            </a:r>
            <a:r>
              <a:rPr lang="en-US" sz="3200" b="1" dirty="0">
                <a:solidFill>
                  <a:schemeClr val="accent1"/>
                </a:solidFill>
              </a:rPr>
              <a:t>the primary analysis is planned a priori </a:t>
            </a:r>
            <a:r>
              <a:rPr lang="en-US" sz="3200" dirty="0"/>
              <a:t>will contribute to the </a:t>
            </a:r>
            <a:r>
              <a:rPr lang="en-US" sz="3200" b="1" dirty="0">
                <a:solidFill>
                  <a:srgbClr val="00B050"/>
                </a:solidFill>
              </a:rPr>
              <a:t>degree of confidence in the final results and conclusions of the trial</a:t>
            </a:r>
            <a:r>
              <a:rPr lang="en-US" sz="3200" dirty="0"/>
              <a:t>.”</a:t>
            </a:r>
          </a:p>
        </p:txBody>
      </p:sp>
      <p:sp>
        <p:nvSpPr>
          <p:cNvPr id="3" name="Date Placeholder 2">
            <a:extLst>
              <a:ext uri="{FF2B5EF4-FFF2-40B4-BE49-F238E27FC236}">
                <a16:creationId xmlns:a16="http://schemas.microsoft.com/office/drawing/2014/main" id="{993FFFBC-44F8-4AEF-8B7C-70CB79FF7412}"/>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05AF22DD-2AD5-40EB-B0D4-F126E6FE3D83}"/>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3339C8C2-232C-4A82-8BEE-3A84C76CE5B9}"/>
              </a:ext>
            </a:extLst>
          </p:cNvPr>
          <p:cNvSpPr>
            <a:spLocks noGrp="1"/>
          </p:cNvSpPr>
          <p:nvPr>
            <p:ph type="sldNum" sz="quarter" idx="12"/>
          </p:nvPr>
        </p:nvSpPr>
        <p:spPr/>
        <p:txBody>
          <a:bodyPr/>
          <a:lstStyle/>
          <a:p>
            <a:fld id="{1D66AC45-D9FE-4248-B91F-844B82F7A042}" type="slidenum">
              <a:rPr lang="en-US" smtClean="0"/>
              <a:pPr/>
              <a:t>82</a:t>
            </a:fld>
            <a:endParaRPr lang="en-US" dirty="0"/>
          </a:p>
        </p:txBody>
      </p:sp>
      <p:sp>
        <p:nvSpPr>
          <p:cNvPr id="6" name="Title 5">
            <a:extLst>
              <a:ext uri="{FF2B5EF4-FFF2-40B4-BE49-F238E27FC236}">
                <a16:creationId xmlns:a16="http://schemas.microsoft.com/office/drawing/2014/main" id="{409A42CF-F004-481D-AF87-6ED4E98628EF}"/>
              </a:ext>
            </a:extLst>
          </p:cNvPr>
          <p:cNvSpPr>
            <a:spLocks noGrp="1"/>
          </p:cNvSpPr>
          <p:nvPr>
            <p:ph type="title"/>
          </p:nvPr>
        </p:nvSpPr>
        <p:spPr/>
        <p:txBody>
          <a:bodyPr/>
          <a:lstStyle/>
          <a:p>
            <a:r>
              <a:rPr lang="en-US" b="1" dirty="0"/>
              <a:t>Epistemology (1)</a:t>
            </a:r>
            <a:endParaRPr lang="en-US" dirty="0"/>
          </a:p>
        </p:txBody>
      </p:sp>
    </p:spTree>
    <p:extLst>
      <p:ext uri="{BB962C8B-B14F-4D97-AF65-F5344CB8AC3E}">
        <p14:creationId xmlns:p14="http://schemas.microsoft.com/office/powerpoint/2010/main" val="29611689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3E21C6-67DF-461B-B43E-58D78FC28BE4}"/>
              </a:ext>
            </a:extLst>
          </p:cNvPr>
          <p:cNvSpPr>
            <a:spLocks noGrp="1"/>
          </p:cNvSpPr>
          <p:nvPr>
            <p:ph idx="1"/>
          </p:nvPr>
        </p:nvSpPr>
        <p:spPr>
          <a:xfrm>
            <a:off x="800100" y="1255059"/>
            <a:ext cx="7543801" cy="3014937"/>
          </a:xfrm>
        </p:spPr>
        <p:txBody>
          <a:bodyPr>
            <a:normAutofit/>
          </a:bodyPr>
          <a:lstStyle/>
          <a:p>
            <a:pPr>
              <a:spcBef>
                <a:spcPts val="600"/>
              </a:spcBef>
            </a:pPr>
            <a:r>
              <a:rPr lang="en-US" sz="3200" dirty="0"/>
              <a:t>ICH-E9</a:t>
            </a:r>
          </a:p>
          <a:p>
            <a:pPr>
              <a:spcBef>
                <a:spcPts val="600"/>
              </a:spcBef>
            </a:pPr>
            <a:r>
              <a:rPr lang="en-US" sz="3200" dirty="0"/>
              <a:t>“The extent to which the procedures in the protocol are followed and </a:t>
            </a:r>
            <a:r>
              <a:rPr lang="en-US" sz="3200" b="1" dirty="0">
                <a:solidFill>
                  <a:schemeClr val="accent1"/>
                </a:solidFill>
              </a:rPr>
              <a:t>the primary analysis is planned a priori </a:t>
            </a:r>
            <a:r>
              <a:rPr lang="en-US" sz="3200" dirty="0"/>
              <a:t>will contribute to the </a:t>
            </a:r>
            <a:r>
              <a:rPr lang="en-US" sz="3200" b="1" dirty="0">
                <a:solidFill>
                  <a:srgbClr val="00B050"/>
                </a:solidFill>
              </a:rPr>
              <a:t>degree of confidence in the final results and conclusions of the trial</a:t>
            </a:r>
            <a:r>
              <a:rPr lang="en-US" sz="3200" dirty="0"/>
              <a:t>.”</a:t>
            </a:r>
          </a:p>
        </p:txBody>
      </p:sp>
      <p:sp>
        <p:nvSpPr>
          <p:cNvPr id="3" name="Date Placeholder 2">
            <a:extLst>
              <a:ext uri="{FF2B5EF4-FFF2-40B4-BE49-F238E27FC236}">
                <a16:creationId xmlns:a16="http://schemas.microsoft.com/office/drawing/2014/main" id="{993FFFBC-44F8-4AEF-8B7C-70CB79FF7412}"/>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05AF22DD-2AD5-40EB-B0D4-F126E6FE3D83}"/>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3339C8C2-232C-4A82-8BEE-3A84C76CE5B9}"/>
              </a:ext>
            </a:extLst>
          </p:cNvPr>
          <p:cNvSpPr>
            <a:spLocks noGrp="1"/>
          </p:cNvSpPr>
          <p:nvPr>
            <p:ph type="sldNum" sz="quarter" idx="12"/>
          </p:nvPr>
        </p:nvSpPr>
        <p:spPr/>
        <p:txBody>
          <a:bodyPr/>
          <a:lstStyle/>
          <a:p>
            <a:fld id="{1D66AC45-D9FE-4248-B91F-844B82F7A042}" type="slidenum">
              <a:rPr lang="en-US" smtClean="0"/>
              <a:pPr/>
              <a:t>83</a:t>
            </a:fld>
            <a:endParaRPr lang="en-US" dirty="0"/>
          </a:p>
        </p:txBody>
      </p:sp>
      <p:sp>
        <p:nvSpPr>
          <p:cNvPr id="6" name="Title 5">
            <a:extLst>
              <a:ext uri="{FF2B5EF4-FFF2-40B4-BE49-F238E27FC236}">
                <a16:creationId xmlns:a16="http://schemas.microsoft.com/office/drawing/2014/main" id="{409A42CF-F004-481D-AF87-6ED4E98628EF}"/>
              </a:ext>
            </a:extLst>
          </p:cNvPr>
          <p:cNvSpPr>
            <a:spLocks noGrp="1"/>
          </p:cNvSpPr>
          <p:nvPr>
            <p:ph type="title"/>
          </p:nvPr>
        </p:nvSpPr>
        <p:spPr/>
        <p:txBody>
          <a:bodyPr/>
          <a:lstStyle/>
          <a:p>
            <a:r>
              <a:rPr lang="en-US" b="1" dirty="0"/>
              <a:t>Epistemology (1)</a:t>
            </a:r>
            <a:endParaRPr lang="en-US" dirty="0"/>
          </a:p>
        </p:txBody>
      </p:sp>
      <p:grpSp>
        <p:nvGrpSpPr>
          <p:cNvPr id="20" name="Group 19">
            <a:extLst>
              <a:ext uri="{FF2B5EF4-FFF2-40B4-BE49-F238E27FC236}">
                <a16:creationId xmlns:a16="http://schemas.microsoft.com/office/drawing/2014/main" id="{318F08DD-74EE-5EBC-D3C6-0979BADEC066}"/>
              </a:ext>
            </a:extLst>
          </p:cNvPr>
          <p:cNvGrpSpPr/>
          <p:nvPr/>
        </p:nvGrpSpPr>
        <p:grpSpPr>
          <a:xfrm>
            <a:off x="1686186" y="4781725"/>
            <a:ext cx="5404397" cy="1439526"/>
            <a:chOff x="2340528" y="4169328"/>
            <a:chExt cx="5404397" cy="1439526"/>
          </a:xfrm>
        </p:grpSpPr>
        <p:grpSp>
          <p:nvGrpSpPr>
            <p:cNvPr id="9" name="Group 8">
              <a:extLst>
                <a:ext uri="{FF2B5EF4-FFF2-40B4-BE49-F238E27FC236}">
                  <a16:creationId xmlns:a16="http://schemas.microsoft.com/office/drawing/2014/main" id="{37695FC0-DF33-34D7-AEA3-E5FEF4458328}"/>
                </a:ext>
              </a:extLst>
            </p:cNvPr>
            <p:cNvGrpSpPr/>
            <p:nvPr/>
          </p:nvGrpSpPr>
          <p:grpSpPr>
            <a:xfrm>
              <a:off x="2482943" y="4392818"/>
              <a:ext cx="4999129" cy="1043947"/>
              <a:chOff x="569350" y="3335960"/>
              <a:chExt cx="7965057" cy="2182014"/>
            </a:xfrm>
          </p:grpSpPr>
          <p:sp>
            <p:nvSpPr>
              <p:cNvPr id="10" name="TextBox 9">
                <a:extLst>
                  <a:ext uri="{FF2B5EF4-FFF2-40B4-BE49-F238E27FC236}">
                    <a16:creationId xmlns:a16="http://schemas.microsoft.com/office/drawing/2014/main" id="{141E0448-D423-45A0-F73C-9088144C583C}"/>
                  </a:ext>
                </a:extLst>
              </p:cNvPr>
              <p:cNvSpPr txBox="1"/>
              <p:nvPr/>
            </p:nvSpPr>
            <p:spPr>
              <a:xfrm>
                <a:off x="569350" y="3335960"/>
                <a:ext cx="2260120" cy="964953"/>
              </a:xfrm>
              <a:prstGeom prst="rect">
                <a:avLst/>
              </a:prstGeom>
              <a:noFill/>
              <a:ln>
                <a:solidFill>
                  <a:schemeClr val="tx1"/>
                </a:solidFill>
              </a:ln>
            </p:spPr>
            <p:txBody>
              <a:bodyPr wrap="square" rtlCol="0">
                <a:spAutoFit/>
              </a:bodyPr>
              <a:lstStyle/>
              <a:p>
                <a:pPr algn="ctr"/>
                <a:r>
                  <a:rPr lang="en-US" sz="1200" b="1" dirty="0"/>
                  <a:t>PRIOR KNOWLEDGE</a:t>
                </a:r>
              </a:p>
            </p:txBody>
          </p:sp>
          <p:sp>
            <p:nvSpPr>
              <p:cNvPr id="11" name="TextBox 10">
                <a:extLst>
                  <a:ext uri="{FF2B5EF4-FFF2-40B4-BE49-F238E27FC236}">
                    <a16:creationId xmlns:a16="http://schemas.microsoft.com/office/drawing/2014/main" id="{DAB73AFA-CB53-897A-4343-35A397826163}"/>
                  </a:ext>
                </a:extLst>
              </p:cNvPr>
              <p:cNvSpPr txBox="1"/>
              <p:nvPr/>
            </p:nvSpPr>
            <p:spPr>
              <a:xfrm>
                <a:off x="3421817" y="3335960"/>
                <a:ext cx="2260120" cy="964953"/>
              </a:xfrm>
              <a:prstGeom prst="rect">
                <a:avLst/>
              </a:prstGeom>
              <a:noFill/>
              <a:ln>
                <a:solidFill>
                  <a:srgbClr val="FF0000"/>
                </a:solidFill>
              </a:ln>
            </p:spPr>
            <p:txBody>
              <a:bodyPr wrap="square" rtlCol="0">
                <a:spAutoFit/>
              </a:bodyPr>
              <a:lstStyle/>
              <a:p>
                <a:pPr algn="ctr"/>
                <a:r>
                  <a:rPr lang="en-US" sz="1200" b="1" dirty="0">
                    <a:solidFill>
                      <a:srgbClr val="FF0000"/>
                    </a:solidFill>
                  </a:rPr>
                  <a:t>NEW</a:t>
                </a:r>
              </a:p>
              <a:p>
                <a:pPr algn="ctr"/>
                <a:r>
                  <a:rPr lang="en-US" sz="1200" b="1" dirty="0">
                    <a:solidFill>
                      <a:srgbClr val="FF0000"/>
                    </a:solidFill>
                  </a:rPr>
                  <a:t>EXPERIMENT</a:t>
                </a:r>
              </a:p>
            </p:txBody>
          </p:sp>
          <p:sp>
            <p:nvSpPr>
              <p:cNvPr id="12" name="TextBox 11">
                <a:extLst>
                  <a:ext uri="{FF2B5EF4-FFF2-40B4-BE49-F238E27FC236}">
                    <a16:creationId xmlns:a16="http://schemas.microsoft.com/office/drawing/2014/main" id="{A029CC4D-AF36-A1C1-7ACB-263E8E3F2E18}"/>
                  </a:ext>
                </a:extLst>
              </p:cNvPr>
              <p:cNvSpPr txBox="1"/>
              <p:nvPr/>
            </p:nvSpPr>
            <p:spPr>
              <a:xfrm>
                <a:off x="6274287" y="3335960"/>
                <a:ext cx="2260120" cy="964953"/>
              </a:xfrm>
              <a:prstGeom prst="rect">
                <a:avLst/>
              </a:prstGeom>
              <a:noFill/>
              <a:ln>
                <a:solidFill>
                  <a:schemeClr val="tx1"/>
                </a:solidFill>
              </a:ln>
            </p:spPr>
            <p:txBody>
              <a:bodyPr wrap="square" rtlCol="0">
                <a:spAutoFit/>
              </a:bodyPr>
              <a:lstStyle/>
              <a:p>
                <a:pPr algn="ctr"/>
                <a:r>
                  <a:rPr lang="en-US" sz="1200" b="1" dirty="0"/>
                  <a:t>UPDATED</a:t>
                </a:r>
              </a:p>
              <a:p>
                <a:pPr algn="ctr"/>
                <a:r>
                  <a:rPr lang="en-US" sz="1200" b="1" dirty="0"/>
                  <a:t>BELIEF</a:t>
                </a:r>
              </a:p>
            </p:txBody>
          </p:sp>
          <p:sp>
            <p:nvSpPr>
              <p:cNvPr id="13" name="Plus Sign 12">
                <a:extLst>
                  <a:ext uri="{FF2B5EF4-FFF2-40B4-BE49-F238E27FC236}">
                    <a16:creationId xmlns:a16="http://schemas.microsoft.com/office/drawing/2014/main" id="{EC379D66-3122-9DD6-0F4F-AFD38A87A71F}"/>
                  </a:ext>
                </a:extLst>
              </p:cNvPr>
              <p:cNvSpPr/>
              <p:nvPr/>
            </p:nvSpPr>
            <p:spPr>
              <a:xfrm>
                <a:off x="2958867" y="3593039"/>
                <a:ext cx="388189" cy="439947"/>
              </a:xfrm>
              <a:prstGeom prst="math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 name="TextBox 13">
                <a:extLst>
                  <a:ext uri="{FF2B5EF4-FFF2-40B4-BE49-F238E27FC236}">
                    <a16:creationId xmlns:a16="http://schemas.microsoft.com/office/drawing/2014/main" id="{45CA2733-C4E0-B4BC-DAE0-07B58E08500B}"/>
                  </a:ext>
                </a:extLst>
              </p:cNvPr>
              <p:cNvSpPr txBox="1"/>
              <p:nvPr/>
            </p:nvSpPr>
            <p:spPr>
              <a:xfrm>
                <a:off x="569350" y="4681681"/>
                <a:ext cx="2260120" cy="836293"/>
              </a:xfrm>
              <a:prstGeom prst="rect">
                <a:avLst/>
              </a:prstGeom>
              <a:noFill/>
              <a:ln>
                <a:solidFill>
                  <a:schemeClr val="tx1"/>
                </a:solidFill>
              </a:ln>
            </p:spPr>
            <p:txBody>
              <a:bodyPr wrap="square" rtlCol="0">
                <a:spAutoFit/>
              </a:bodyPr>
              <a:lstStyle/>
              <a:p>
                <a:pPr algn="ctr"/>
                <a:r>
                  <a:rPr lang="en-US" sz="1000" dirty="0"/>
                  <a:t>Prior Probability</a:t>
                </a:r>
              </a:p>
              <a:p>
                <a:pPr algn="ctr"/>
                <a:r>
                  <a:rPr lang="en-US" sz="1000" dirty="0"/>
                  <a:t>H</a:t>
                </a:r>
                <a:r>
                  <a:rPr lang="en-US" sz="1000" baseline="-25000" dirty="0"/>
                  <a:t>0</a:t>
                </a:r>
                <a:r>
                  <a:rPr lang="en-US" sz="1000" dirty="0"/>
                  <a:t> is False</a:t>
                </a:r>
              </a:p>
            </p:txBody>
          </p:sp>
          <p:sp>
            <p:nvSpPr>
              <p:cNvPr id="15" name="TextBox 14">
                <a:extLst>
                  <a:ext uri="{FF2B5EF4-FFF2-40B4-BE49-F238E27FC236}">
                    <a16:creationId xmlns:a16="http://schemas.microsoft.com/office/drawing/2014/main" id="{06494BB6-F629-C6C7-1009-BAC19A97B253}"/>
                  </a:ext>
                </a:extLst>
              </p:cNvPr>
              <p:cNvSpPr txBox="1"/>
              <p:nvPr/>
            </p:nvSpPr>
            <p:spPr>
              <a:xfrm>
                <a:off x="3421817" y="4681681"/>
                <a:ext cx="2260120" cy="836293"/>
              </a:xfrm>
              <a:prstGeom prst="rect">
                <a:avLst/>
              </a:prstGeom>
              <a:noFill/>
              <a:ln>
                <a:solidFill>
                  <a:srgbClr val="FF0000"/>
                </a:solidFill>
              </a:ln>
            </p:spPr>
            <p:txBody>
              <a:bodyPr wrap="square" rtlCol="0">
                <a:spAutoFit/>
              </a:bodyPr>
              <a:lstStyle/>
              <a:p>
                <a:pPr algn="ctr"/>
                <a:r>
                  <a:rPr lang="en-US" sz="1000" dirty="0">
                    <a:solidFill>
                      <a:srgbClr val="FF0000"/>
                    </a:solidFill>
                  </a:rPr>
                  <a:t>New Evidence</a:t>
                </a:r>
              </a:p>
              <a:p>
                <a:pPr algn="ctr"/>
                <a:r>
                  <a:rPr lang="en-US" sz="1000" dirty="0">
                    <a:solidFill>
                      <a:srgbClr val="FF0000"/>
                    </a:solidFill>
                  </a:rPr>
                  <a:t>(e.g., </a:t>
                </a:r>
                <a:r>
                  <a:rPr lang="en-US" sz="1000" b="1" dirty="0">
                    <a:solidFill>
                      <a:srgbClr val="FF0000"/>
                    </a:solidFill>
                  </a:rPr>
                  <a:t>p-value</a:t>
                </a:r>
                <a:r>
                  <a:rPr lang="en-US" sz="1000" dirty="0">
                    <a:solidFill>
                      <a:srgbClr val="FF0000"/>
                    </a:solidFill>
                  </a:rPr>
                  <a:t>)</a:t>
                </a:r>
              </a:p>
            </p:txBody>
          </p:sp>
          <p:sp>
            <p:nvSpPr>
              <p:cNvPr id="16" name="TextBox 15">
                <a:extLst>
                  <a:ext uri="{FF2B5EF4-FFF2-40B4-BE49-F238E27FC236}">
                    <a16:creationId xmlns:a16="http://schemas.microsoft.com/office/drawing/2014/main" id="{21E81979-12D1-60A0-98D8-B3E0FC468DD7}"/>
                  </a:ext>
                </a:extLst>
              </p:cNvPr>
              <p:cNvSpPr txBox="1"/>
              <p:nvPr/>
            </p:nvSpPr>
            <p:spPr>
              <a:xfrm>
                <a:off x="6274284" y="4681681"/>
                <a:ext cx="2260120" cy="836293"/>
              </a:xfrm>
              <a:prstGeom prst="rect">
                <a:avLst/>
              </a:prstGeom>
              <a:noFill/>
              <a:ln>
                <a:solidFill>
                  <a:schemeClr val="tx1"/>
                </a:solidFill>
              </a:ln>
            </p:spPr>
            <p:txBody>
              <a:bodyPr wrap="square" rtlCol="0">
                <a:spAutoFit/>
              </a:bodyPr>
              <a:lstStyle/>
              <a:p>
                <a:pPr algn="ctr"/>
                <a:r>
                  <a:rPr lang="en-US" sz="1000" dirty="0"/>
                  <a:t>Posterior Probability</a:t>
                </a:r>
              </a:p>
              <a:p>
                <a:pPr algn="ctr"/>
                <a:r>
                  <a:rPr lang="en-US" sz="1000" dirty="0"/>
                  <a:t>H</a:t>
                </a:r>
                <a:r>
                  <a:rPr lang="en-US" sz="1000" baseline="-25000" dirty="0"/>
                  <a:t>0</a:t>
                </a:r>
                <a:r>
                  <a:rPr lang="en-US" sz="1000" dirty="0"/>
                  <a:t> is False</a:t>
                </a:r>
              </a:p>
            </p:txBody>
          </p:sp>
          <p:sp>
            <p:nvSpPr>
              <p:cNvPr id="18" name="Arrow: Right 17">
                <a:extLst>
                  <a:ext uri="{FF2B5EF4-FFF2-40B4-BE49-F238E27FC236}">
                    <a16:creationId xmlns:a16="http://schemas.microsoft.com/office/drawing/2014/main" id="{345A8AE0-A218-48BD-E70F-723B01EB6BD1}"/>
                  </a:ext>
                </a:extLst>
              </p:cNvPr>
              <p:cNvSpPr/>
              <p:nvPr/>
            </p:nvSpPr>
            <p:spPr>
              <a:xfrm>
                <a:off x="5746459" y="3648805"/>
                <a:ext cx="469102" cy="33384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19" name="Rectangle: Rounded Corners 18">
              <a:extLst>
                <a:ext uri="{FF2B5EF4-FFF2-40B4-BE49-F238E27FC236}">
                  <a16:creationId xmlns:a16="http://schemas.microsoft.com/office/drawing/2014/main" id="{A2660CFF-80D8-337F-FFFD-1F83D91997B0}"/>
                </a:ext>
              </a:extLst>
            </p:cNvPr>
            <p:cNvSpPr/>
            <p:nvPr/>
          </p:nvSpPr>
          <p:spPr>
            <a:xfrm>
              <a:off x="2340528" y="4169328"/>
              <a:ext cx="5404397" cy="1439526"/>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7" name="TextBox 6">
            <a:extLst>
              <a:ext uri="{FF2B5EF4-FFF2-40B4-BE49-F238E27FC236}">
                <a16:creationId xmlns:a16="http://schemas.microsoft.com/office/drawing/2014/main" id="{B2D7335B-6E14-5878-923E-5AEFD52F116B}"/>
              </a:ext>
            </a:extLst>
          </p:cNvPr>
          <p:cNvSpPr txBox="1"/>
          <p:nvPr/>
        </p:nvSpPr>
        <p:spPr>
          <a:xfrm>
            <a:off x="5228925" y="4152550"/>
            <a:ext cx="2958729" cy="461665"/>
          </a:xfrm>
          <a:prstGeom prst="rect">
            <a:avLst/>
          </a:prstGeom>
          <a:noFill/>
        </p:spPr>
        <p:txBody>
          <a:bodyPr wrap="square" rtlCol="0">
            <a:spAutoFit/>
          </a:bodyPr>
          <a:lstStyle/>
          <a:p>
            <a:pPr algn="ctr"/>
            <a:r>
              <a:rPr lang="en-US" sz="2400" b="1" dirty="0">
                <a:solidFill>
                  <a:schemeClr val="accent1"/>
                </a:solidFill>
              </a:rPr>
              <a:t>Where do we focus?</a:t>
            </a:r>
          </a:p>
        </p:txBody>
      </p:sp>
      <p:sp>
        <p:nvSpPr>
          <p:cNvPr id="17" name="Arrow: Bent-Up 16">
            <a:extLst>
              <a:ext uri="{FF2B5EF4-FFF2-40B4-BE49-F238E27FC236}">
                <a16:creationId xmlns:a16="http://schemas.microsoft.com/office/drawing/2014/main" id="{EABB8119-355D-8499-89DE-200DC7085830}"/>
              </a:ext>
            </a:extLst>
          </p:cNvPr>
          <p:cNvSpPr/>
          <p:nvPr/>
        </p:nvSpPr>
        <p:spPr>
          <a:xfrm rot="16200000" flipH="1">
            <a:off x="6919478" y="4807916"/>
            <a:ext cx="1064494" cy="532290"/>
          </a:xfrm>
          <a:prstGeom prst="bentUpArrow">
            <a:avLst>
              <a:gd name="adj1" fmla="val 26037"/>
              <a:gd name="adj2" fmla="val 25000"/>
              <a:gd name="adj3" fmla="val 2500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Bent-Up 20">
            <a:extLst>
              <a:ext uri="{FF2B5EF4-FFF2-40B4-BE49-F238E27FC236}">
                <a16:creationId xmlns:a16="http://schemas.microsoft.com/office/drawing/2014/main" id="{043C64E6-CD7D-2D9B-EDB3-DA9D11B10631}"/>
              </a:ext>
            </a:extLst>
          </p:cNvPr>
          <p:cNvSpPr/>
          <p:nvPr/>
        </p:nvSpPr>
        <p:spPr>
          <a:xfrm flipH="1" flipV="1">
            <a:off x="4236142" y="4331292"/>
            <a:ext cx="1064494" cy="532290"/>
          </a:xfrm>
          <a:prstGeom prst="bentUpArrow">
            <a:avLst>
              <a:gd name="adj1" fmla="val 26037"/>
              <a:gd name="adj2" fmla="val 25000"/>
              <a:gd name="adj3" fmla="val 25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01096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DE97F6C-6708-4E7E-8AD9-D71621BE675A}"/>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5FE91738-F701-4170-A393-4B1BF0151A71}"/>
              </a:ext>
            </a:extLst>
          </p:cNvPr>
          <p:cNvSpPr>
            <a:spLocks noGrp="1"/>
          </p:cNvSpPr>
          <p:nvPr>
            <p:ph idx="1"/>
          </p:nvPr>
        </p:nvSpPr>
        <p:spPr>
          <a:xfrm>
            <a:off x="822959" y="1322294"/>
            <a:ext cx="7586404" cy="4546800"/>
          </a:xfrm>
        </p:spPr>
        <p:txBody>
          <a:bodyPr>
            <a:normAutofit lnSpcReduction="10000"/>
          </a:bodyPr>
          <a:lstStyle/>
          <a:p>
            <a:r>
              <a:rPr lang="en-US" sz="3200" b="1" dirty="0">
                <a:solidFill>
                  <a:srgbClr val="FF0000"/>
                </a:solidFill>
              </a:rPr>
              <a:t>Frequentist</a:t>
            </a:r>
            <a:r>
              <a:rPr lang="en-US" sz="3200" dirty="0"/>
              <a:t>: compute p-value and then do </a:t>
            </a:r>
            <a:r>
              <a:rPr lang="en-US" sz="3200" b="1" i="1" dirty="0"/>
              <a:t>post hoc assessment </a:t>
            </a:r>
            <a:r>
              <a:rPr lang="en-US" sz="3200" dirty="0"/>
              <a:t>of how it fits into other evidence</a:t>
            </a:r>
          </a:p>
          <a:p>
            <a:pPr lvl="1"/>
            <a:r>
              <a:rPr lang="en-US" sz="2800" dirty="0"/>
              <a:t>What critical value </a:t>
            </a:r>
            <a:r>
              <a:rPr lang="en-US" sz="2800" b="1" i="1" dirty="0"/>
              <a:t>could</a:t>
            </a:r>
            <a:r>
              <a:rPr lang="en-US" sz="2800" dirty="0"/>
              <a:t> we have used?</a:t>
            </a:r>
          </a:p>
          <a:p>
            <a:pPr lvl="1"/>
            <a:r>
              <a:rPr lang="en-US" sz="2800" dirty="0"/>
              <a:t>Is it consistent with previous findings?</a:t>
            </a:r>
          </a:p>
          <a:p>
            <a:pPr lvl="1"/>
            <a:r>
              <a:rPr lang="en-US" sz="2800" dirty="0"/>
              <a:t>Subject to bias!!</a:t>
            </a:r>
          </a:p>
          <a:p>
            <a:endParaRPr lang="en-US" sz="3200" b="1" dirty="0">
              <a:solidFill>
                <a:srgbClr val="00B050"/>
              </a:solidFill>
            </a:endParaRPr>
          </a:p>
          <a:p>
            <a:r>
              <a:rPr lang="en-US" sz="3200" b="1" dirty="0">
                <a:solidFill>
                  <a:srgbClr val="008E40"/>
                </a:solidFill>
              </a:rPr>
              <a:t>Bayesian</a:t>
            </a:r>
            <a:r>
              <a:rPr lang="en-US" sz="3200" dirty="0">
                <a:solidFill>
                  <a:srgbClr val="00B050"/>
                </a:solidFill>
              </a:rPr>
              <a:t>: </a:t>
            </a:r>
            <a:r>
              <a:rPr lang="en-US" sz="3200" dirty="0"/>
              <a:t>Quantify belief </a:t>
            </a:r>
            <a:r>
              <a:rPr lang="en-US" sz="3200" b="1" dirty="0"/>
              <a:t>a priori </a:t>
            </a:r>
            <a:r>
              <a:rPr lang="en-US" sz="3200" dirty="0"/>
              <a:t>and build that into a </a:t>
            </a:r>
            <a:r>
              <a:rPr lang="en-US" sz="3200" b="1" dirty="0"/>
              <a:t>pre-specified analysis</a:t>
            </a:r>
          </a:p>
          <a:p>
            <a:pPr lvl="1"/>
            <a:r>
              <a:rPr lang="en-US" sz="2800" dirty="0"/>
              <a:t>Statisticians advocate pre-specification (ICH-E9)</a:t>
            </a:r>
          </a:p>
        </p:txBody>
      </p:sp>
      <p:sp>
        <p:nvSpPr>
          <p:cNvPr id="3" name="Date Placeholder 2">
            <a:extLst>
              <a:ext uri="{FF2B5EF4-FFF2-40B4-BE49-F238E27FC236}">
                <a16:creationId xmlns:a16="http://schemas.microsoft.com/office/drawing/2014/main" id="{59BD93AA-CEBE-4DFC-ABFD-BECC42A9403B}"/>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8CDE5136-F263-4735-A088-3783AA2A2FF5}"/>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84762722-E64F-4312-ADD1-CCD82078D964}"/>
              </a:ext>
            </a:extLst>
          </p:cNvPr>
          <p:cNvSpPr>
            <a:spLocks noGrp="1"/>
          </p:cNvSpPr>
          <p:nvPr>
            <p:ph type="sldNum" sz="quarter" idx="12"/>
          </p:nvPr>
        </p:nvSpPr>
        <p:spPr/>
        <p:txBody>
          <a:bodyPr/>
          <a:lstStyle/>
          <a:p>
            <a:fld id="{1D66AC45-D9FE-4248-B91F-844B82F7A042}" type="slidenum">
              <a:rPr lang="en-US" smtClean="0"/>
              <a:pPr/>
              <a:t>84</a:t>
            </a:fld>
            <a:endParaRPr lang="en-US" dirty="0"/>
          </a:p>
        </p:txBody>
      </p:sp>
      <p:sp>
        <p:nvSpPr>
          <p:cNvPr id="6" name="Title 5">
            <a:extLst>
              <a:ext uri="{FF2B5EF4-FFF2-40B4-BE49-F238E27FC236}">
                <a16:creationId xmlns:a16="http://schemas.microsoft.com/office/drawing/2014/main" id="{E428E09B-0D9A-4E54-8B87-F3C1A20FA434}"/>
              </a:ext>
            </a:extLst>
          </p:cNvPr>
          <p:cNvSpPr>
            <a:spLocks noGrp="1"/>
          </p:cNvSpPr>
          <p:nvPr>
            <p:ph type="title"/>
          </p:nvPr>
        </p:nvSpPr>
        <p:spPr/>
        <p:txBody>
          <a:bodyPr/>
          <a:lstStyle/>
          <a:p>
            <a:r>
              <a:rPr lang="en-US" b="1" dirty="0"/>
              <a:t>Epistemology</a:t>
            </a:r>
            <a:endParaRPr lang="en-US" dirty="0"/>
          </a:p>
        </p:txBody>
      </p:sp>
    </p:spTree>
    <p:extLst>
      <p:ext uri="{BB962C8B-B14F-4D97-AF65-F5344CB8AC3E}">
        <p14:creationId xmlns:p14="http://schemas.microsoft.com/office/powerpoint/2010/main" val="296065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3E21C6-67DF-461B-B43E-58D78FC28BE4}"/>
              </a:ext>
            </a:extLst>
          </p:cNvPr>
          <p:cNvSpPr>
            <a:spLocks noGrp="1"/>
          </p:cNvSpPr>
          <p:nvPr>
            <p:ph idx="1"/>
          </p:nvPr>
        </p:nvSpPr>
        <p:spPr>
          <a:xfrm>
            <a:off x="800100" y="1255059"/>
            <a:ext cx="7543801" cy="4105835"/>
          </a:xfrm>
        </p:spPr>
        <p:txBody>
          <a:bodyPr>
            <a:normAutofit/>
          </a:bodyPr>
          <a:lstStyle/>
          <a:p>
            <a:pPr>
              <a:spcBef>
                <a:spcPts val="600"/>
              </a:spcBef>
            </a:pPr>
            <a:r>
              <a:rPr lang="en-US" sz="3200" dirty="0"/>
              <a:t>A </a:t>
            </a:r>
            <a:r>
              <a:rPr lang="en-US" sz="3200" dirty="0">
                <a:solidFill>
                  <a:srgbClr val="CC66FF"/>
                </a:solidFill>
              </a:rPr>
              <a:t>p-value</a:t>
            </a:r>
            <a:r>
              <a:rPr lang="en-US" sz="3200" dirty="0"/>
              <a:t> is no more than </a:t>
            </a:r>
            <a:r>
              <a:rPr lang="en-US" sz="3200" b="1" dirty="0">
                <a:solidFill>
                  <a:srgbClr val="FF0000"/>
                </a:solidFill>
              </a:rPr>
              <a:t>the ultimate test statistic</a:t>
            </a:r>
            <a:r>
              <a:rPr lang="en-US" sz="3200" dirty="0"/>
              <a:t> scaled to the interval (0, 1).</a:t>
            </a:r>
            <a:r>
              <a:rPr lang="en-US" sz="3200" baseline="30000" dirty="0"/>
              <a:t>1</a:t>
            </a:r>
          </a:p>
          <a:p>
            <a:pPr>
              <a:spcBef>
                <a:spcPts val="600"/>
              </a:spcBef>
            </a:pPr>
            <a:endParaRPr lang="en-US" sz="3200" dirty="0"/>
          </a:p>
          <a:p>
            <a:pPr>
              <a:spcBef>
                <a:spcPts val="600"/>
              </a:spcBef>
            </a:pPr>
            <a:r>
              <a:rPr lang="en-US" sz="3200" dirty="0"/>
              <a:t>A </a:t>
            </a:r>
            <a:r>
              <a:rPr lang="en-US" sz="3200" dirty="0">
                <a:solidFill>
                  <a:srgbClr val="CC66FF"/>
                </a:solidFill>
              </a:rPr>
              <a:t>p-value</a:t>
            </a:r>
            <a:r>
              <a:rPr lang="en-US" sz="3200" dirty="0"/>
              <a:t> is a “precise” answer</a:t>
            </a:r>
            <a:r>
              <a:rPr lang="en-US" sz="3200" baseline="30000" dirty="0"/>
              <a:t>2</a:t>
            </a:r>
            <a:r>
              <a:rPr lang="en-US" sz="3200" dirty="0"/>
              <a:t> to the </a:t>
            </a:r>
            <a:r>
              <a:rPr lang="en-US" sz="3200" b="1" dirty="0">
                <a:solidFill>
                  <a:srgbClr val="FF0000"/>
                </a:solidFill>
              </a:rPr>
              <a:t>wrong question</a:t>
            </a:r>
            <a:r>
              <a:rPr lang="en-US" sz="3200" dirty="0"/>
              <a:t> – pr(</a:t>
            </a:r>
            <a:r>
              <a:rPr lang="en-US" sz="3200" dirty="0" err="1"/>
              <a:t>Data|Hypothesis</a:t>
            </a:r>
            <a:r>
              <a:rPr lang="en-US" sz="3200" dirty="0"/>
              <a:t>).</a:t>
            </a:r>
          </a:p>
          <a:p>
            <a:pPr>
              <a:spcBef>
                <a:spcPts val="600"/>
              </a:spcBef>
            </a:pPr>
            <a:endParaRPr lang="en-US" sz="3200" dirty="0"/>
          </a:p>
          <a:p>
            <a:pPr>
              <a:spcBef>
                <a:spcPts val="600"/>
              </a:spcBef>
            </a:pPr>
            <a:r>
              <a:rPr lang="en-US" sz="3200" dirty="0"/>
              <a:t>A </a:t>
            </a:r>
            <a:r>
              <a:rPr lang="en-US" sz="3200" dirty="0">
                <a:solidFill>
                  <a:srgbClr val="CC66FF"/>
                </a:solidFill>
              </a:rPr>
              <a:t>p-value</a:t>
            </a:r>
            <a:r>
              <a:rPr lang="en-US" sz="3200" dirty="0"/>
              <a:t> is a </a:t>
            </a:r>
            <a:r>
              <a:rPr lang="en-US" sz="3200" b="1" dirty="0">
                <a:solidFill>
                  <a:srgbClr val="FF0000"/>
                </a:solidFill>
              </a:rPr>
              <a:t>poor answer</a:t>
            </a:r>
            <a:r>
              <a:rPr lang="en-US" sz="3200" i="1" dirty="0"/>
              <a:t> </a:t>
            </a:r>
            <a:r>
              <a:rPr lang="en-US" sz="3200" dirty="0"/>
              <a:t>to one of the three important questions of inference.</a:t>
            </a:r>
          </a:p>
          <a:p>
            <a:pPr>
              <a:spcBef>
                <a:spcPts val="600"/>
              </a:spcBef>
            </a:pPr>
            <a:endParaRPr lang="en-US" sz="1600" b="1" dirty="0"/>
          </a:p>
          <a:p>
            <a:pPr>
              <a:spcBef>
                <a:spcPts val="600"/>
              </a:spcBef>
            </a:pPr>
            <a:endParaRPr lang="en-US" sz="3200" dirty="0"/>
          </a:p>
          <a:p>
            <a:pPr>
              <a:spcBef>
                <a:spcPts val="600"/>
              </a:spcBef>
            </a:pPr>
            <a:endParaRPr lang="en-US" sz="3200" dirty="0"/>
          </a:p>
        </p:txBody>
      </p:sp>
      <p:sp>
        <p:nvSpPr>
          <p:cNvPr id="3" name="Date Placeholder 2">
            <a:extLst>
              <a:ext uri="{FF2B5EF4-FFF2-40B4-BE49-F238E27FC236}">
                <a16:creationId xmlns:a16="http://schemas.microsoft.com/office/drawing/2014/main" id="{993FFFBC-44F8-4AEF-8B7C-70CB79FF7412}"/>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05AF22DD-2AD5-40EB-B0D4-F126E6FE3D83}"/>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3339C8C2-232C-4A82-8BEE-3A84C76CE5B9}"/>
              </a:ext>
            </a:extLst>
          </p:cNvPr>
          <p:cNvSpPr>
            <a:spLocks noGrp="1"/>
          </p:cNvSpPr>
          <p:nvPr>
            <p:ph type="sldNum" sz="quarter" idx="12"/>
          </p:nvPr>
        </p:nvSpPr>
        <p:spPr/>
        <p:txBody>
          <a:bodyPr/>
          <a:lstStyle/>
          <a:p>
            <a:fld id="{1D66AC45-D9FE-4248-B91F-844B82F7A042}" type="slidenum">
              <a:rPr lang="en-US" smtClean="0"/>
              <a:pPr/>
              <a:t>85</a:t>
            </a:fld>
            <a:endParaRPr lang="en-US" dirty="0"/>
          </a:p>
        </p:txBody>
      </p:sp>
      <p:sp>
        <p:nvSpPr>
          <p:cNvPr id="6" name="Title 5">
            <a:extLst>
              <a:ext uri="{FF2B5EF4-FFF2-40B4-BE49-F238E27FC236}">
                <a16:creationId xmlns:a16="http://schemas.microsoft.com/office/drawing/2014/main" id="{409A42CF-F004-481D-AF87-6ED4E98628EF}"/>
              </a:ext>
            </a:extLst>
          </p:cNvPr>
          <p:cNvSpPr>
            <a:spLocks noGrp="1"/>
          </p:cNvSpPr>
          <p:nvPr>
            <p:ph type="title"/>
          </p:nvPr>
        </p:nvSpPr>
        <p:spPr/>
        <p:txBody>
          <a:bodyPr/>
          <a:lstStyle/>
          <a:p>
            <a:r>
              <a:rPr lang="en-US" b="1" dirty="0"/>
              <a:t>Epistemology (2)</a:t>
            </a:r>
            <a:endParaRPr lang="en-US" dirty="0"/>
          </a:p>
        </p:txBody>
      </p:sp>
      <p:sp>
        <p:nvSpPr>
          <p:cNvPr id="7" name="TextBox 6">
            <a:extLst>
              <a:ext uri="{FF2B5EF4-FFF2-40B4-BE49-F238E27FC236}">
                <a16:creationId xmlns:a16="http://schemas.microsoft.com/office/drawing/2014/main" id="{4A5FA755-A331-4F92-A02D-D1E20AB8F6CD}"/>
              </a:ext>
            </a:extLst>
          </p:cNvPr>
          <p:cNvSpPr txBox="1"/>
          <p:nvPr/>
        </p:nvSpPr>
        <p:spPr>
          <a:xfrm>
            <a:off x="735106" y="5800165"/>
            <a:ext cx="6580094" cy="461665"/>
          </a:xfrm>
          <a:prstGeom prst="rect">
            <a:avLst/>
          </a:prstGeom>
          <a:noFill/>
        </p:spPr>
        <p:txBody>
          <a:bodyPr wrap="square" rtlCol="0">
            <a:spAutoFit/>
          </a:bodyPr>
          <a:lstStyle/>
          <a:p>
            <a:r>
              <a:rPr lang="en-US" sz="1200" b="1" baseline="30000" dirty="0"/>
              <a:t>1</a:t>
            </a:r>
            <a:r>
              <a:rPr lang="en-US" sz="1200" b="1" dirty="0"/>
              <a:t>Kuffner, T. A., Walker, S. G. Why are p-values controversial? The Amer. Statist. 73, 1-3 (2019).</a:t>
            </a:r>
          </a:p>
          <a:p>
            <a:r>
              <a:rPr lang="en-US" sz="1200" b="1" baseline="30000" dirty="0"/>
              <a:t>2</a:t>
            </a:r>
            <a:r>
              <a:rPr lang="en-US" sz="1200" b="1" dirty="0"/>
              <a:t>Frequentists require models and assumptions.</a:t>
            </a:r>
          </a:p>
        </p:txBody>
      </p:sp>
      <p:sp>
        <p:nvSpPr>
          <p:cNvPr id="8" name="Rectangle 7">
            <a:extLst>
              <a:ext uri="{FF2B5EF4-FFF2-40B4-BE49-F238E27FC236}">
                <a16:creationId xmlns:a16="http://schemas.microsoft.com/office/drawing/2014/main" id="{C374E53A-0EA5-2B59-56E4-1FDA57CF9B83}"/>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805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3E21C6-67DF-461B-B43E-58D78FC28BE4}"/>
              </a:ext>
            </a:extLst>
          </p:cNvPr>
          <p:cNvSpPr>
            <a:spLocks noGrp="1"/>
          </p:cNvSpPr>
          <p:nvPr>
            <p:ph idx="1"/>
          </p:nvPr>
        </p:nvSpPr>
        <p:spPr>
          <a:xfrm>
            <a:off x="528113" y="1268508"/>
            <a:ext cx="8087775" cy="4616821"/>
          </a:xfrm>
        </p:spPr>
        <p:txBody>
          <a:bodyPr>
            <a:normAutofit/>
          </a:bodyPr>
          <a:lstStyle/>
          <a:p>
            <a:pPr>
              <a:spcBef>
                <a:spcPts val="600"/>
              </a:spcBef>
            </a:pPr>
            <a:r>
              <a:rPr lang="en-US" sz="3200" dirty="0"/>
              <a:t>A </a:t>
            </a:r>
            <a:r>
              <a:rPr lang="en-US" sz="3200" dirty="0">
                <a:solidFill>
                  <a:srgbClr val="00B050"/>
                </a:solidFill>
              </a:rPr>
              <a:t>Bayesian probability </a:t>
            </a:r>
            <a:r>
              <a:rPr lang="en-US" sz="3200" dirty="0"/>
              <a:t>is a “vague” answer* to the </a:t>
            </a:r>
            <a:r>
              <a:rPr lang="en-US" sz="3200" b="1" dirty="0">
                <a:solidFill>
                  <a:srgbClr val="FF0000"/>
                </a:solidFill>
              </a:rPr>
              <a:t>right question</a:t>
            </a:r>
            <a:r>
              <a:rPr lang="en-US" sz="3200" dirty="0"/>
              <a:t>.</a:t>
            </a:r>
          </a:p>
          <a:p>
            <a:pPr>
              <a:spcBef>
                <a:spcPts val="600"/>
              </a:spcBef>
            </a:pPr>
            <a:endParaRPr lang="en-US" sz="900" dirty="0"/>
          </a:p>
          <a:p>
            <a:pPr>
              <a:spcBef>
                <a:spcPts val="600"/>
              </a:spcBef>
            </a:pPr>
            <a:r>
              <a:rPr lang="en-US" sz="3200" dirty="0"/>
              <a:t>A </a:t>
            </a:r>
            <a:r>
              <a:rPr lang="en-US" sz="3200" dirty="0">
                <a:solidFill>
                  <a:srgbClr val="00B050"/>
                </a:solidFill>
              </a:rPr>
              <a:t>Bayesian probability </a:t>
            </a:r>
            <a:r>
              <a:rPr lang="en-US" sz="3200" dirty="0"/>
              <a:t>is </a:t>
            </a:r>
            <a:r>
              <a:rPr lang="en-US" sz="3200" b="1" dirty="0">
                <a:solidFill>
                  <a:srgbClr val="FF0000"/>
                </a:solidFill>
              </a:rPr>
              <a:t>what scientists </a:t>
            </a:r>
            <a:r>
              <a:rPr lang="en-US" sz="3200" dirty="0"/>
              <a:t>– indeed all of us – </a:t>
            </a:r>
            <a:r>
              <a:rPr lang="en-US" sz="3200" b="1" dirty="0">
                <a:solidFill>
                  <a:srgbClr val="FF0000"/>
                </a:solidFill>
              </a:rPr>
              <a:t>want</a:t>
            </a:r>
            <a:r>
              <a:rPr lang="en-US" sz="3200" dirty="0"/>
              <a:t>: pr(</a:t>
            </a:r>
            <a:r>
              <a:rPr lang="en-US" sz="3200" dirty="0" err="1"/>
              <a:t>Hypothesis|Data</a:t>
            </a:r>
            <a:r>
              <a:rPr lang="en-US" sz="3200" dirty="0"/>
              <a:t>).</a:t>
            </a:r>
          </a:p>
          <a:p>
            <a:pPr>
              <a:spcBef>
                <a:spcPts val="600"/>
              </a:spcBef>
            </a:pPr>
            <a:endParaRPr lang="en-US" sz="900" dirty="0"/>
          </a:p>
          <a:p>
            <a:pPr>
              <a:spcBef>
                <a:spcPts val="600"/>
              </a:spcBef>
            </a:pPr>
            <a:r>
              <a:rPr lang="en-US" sz="3200" dirty="0"/>
              <a:t>Report the </a:t>
            </a:r>
            <a:r>
              <a:rPr lang="en-US" sz="3200" b="1" dirty="0">
                <a:solidFill>
                  <a:srgbClr val="FF0000"/>
                </a:solidFill>
              </a:rPr>
              <a:t>upper bound </a:t>
            </a:r>
            <a:r>
              <a:rPr lang="en-US" sz="3200" dirty="0"/>
              <a:t>on the </a:t>
            </a:r>
            <a:r>
              <a:rPr lang="en-US" sz="3200" dirty="0">
                <a:solidFill>
                  <a:srgbClr val="00B050"/>
                </a:solidFill>
              </a:rPr>
              <a:t>posterior probability</a:t>
            </a:r>
            <a:r>
              <a:rPr lang="en-US" sz="3200" dirty="0">
                <a:solidFill>
                  <a:srgbClr val="7030A0"/>
                </a:solidFill>
              </a:rPr>
              <a:t> </a:t>
            </a:r>
            <a:r>
              <a:rPr lang="en-US" sz="3200" dirty="0"/>
              <a:t>of the null hypothesis being false</a:t>
            </a:r>
          </a:p>
          <a:p>
            <a:pPr lvl="1">
              <a:spcBef>
                <a:spcPts val="600"/>
              </a:spcBef>
            </a:pPr>
            <a:r>
              <a:rPr lang="en-US" sz="2400" dirty="0"/>
              <a:t>Using (at a minimum) a point prior for that hypothesis and the BFB.</a:t>
            </a:r>
            <a:endParaRPr lang="en-US" sz="1050" b="1" dirty="0"/>
          </a:p>
        </p:txBody>
      </p:sp>
      <p:sp>
        <p:nvSpPr>
          <p:cNvPr id="3" name="Date Placeholder 2">
            <a:extLst>
              <a:ext uri="{FF2B5EF4-FFF2-40B4-BE49-F238E27FC236}">
                <a16:creationId xmlns:a16="http://schemas.microsoft.com/office/drawing/2014/main" id="{993FFFBC-44F8-4AEF-8B7C-70CB79FF7412}"/>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05AF22DD-2AD5-40EB-B0D4-F126E6FE3D83}"/>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3339C8C2-232C-4A82-8BEE-3A84C76CE5B9}"/>
              </a:ext>
            </a:extLst>
          </p:cNvPr>
          <p:cNvSpPr>
            <a:spLocks noGrp="1"/>
          </p:cNvSpPr>
          <p:nvPr>
            <p:ph type="sldNum" sz="quarter" idx="12"/>
          </p:nvPr>
        </p:nvSpPr>
        <p:spPr/>
        <p:txBody>
          <a:bodyPr/>
          <a:lstStyle/>
          <a:p>
            <a:fld id="{1D66AC45-D9FE-4248-B91F-844B82F7A042}" type="slidenum">
              <a:rPr lang="en-US" smtClean="0"/>
              <a:pPr/>
              <a:t>86</a:t>
            </a:fld>
            <a:endParaRPr lang="en-US" dirty="0"/>
          </a:p>
        </p:txBody>
      </p:sp>
      <p:sp>
        <p:nvSpPr>
          <p:cNvPr id="6" name="Title 5">
            <a:extLst>
              <a:ext uri="{FF2B5EF4-FFF2-40B4-BE49-F238E27FC236}">
                <a16:creationId xmlns:a16="http://schemas.microsoft.com/office/drawing/2014/main" id="{409A42CF-F004-481D-AF87-6ED4E98628EF}"/>
              </a:ext>
            </a:extLst>
          </p:cNvPr>
          <p:cNvSpPr>
            <a:spLocks noGrp="1"/>
          </p:cNvSpPr>
          <p:nvPr>
            <p:ph type="title"/>
          </p:nvPr>
        </p:nvSpPr>
        <p:spPr/>
        <p:txBody>
          <a:bodyPr/>
          <a:lstStyle/>
          <a:p>
            <a:r>
              <a:rPr lang="en-US" b="1" dirty="0"/>
              <a:t>Epistemology (2)</a:t>
            </a:r>
            <a:endParaRPr lang="en-US" dirty="0"/>
          </a:p>
        </p:txBody>
      </p:sp>
      <p:sp>
        <p:nvSpPr>
          <p:cNvPr id="7" name="TextBox 6">
            <a:extLst>
              <a:ext uri="{FF2B5EF4-FFF2-40B4-BE49-F238E27FC236}">
                <a16:creationId xmlns:a16="http://schemas.microsoft.com/office/drawing/2014/main" id="{FFAB0047-B46F-435A-9787-615921F2089A}"/>
              </a:ext>
            </a:extLst>
          </p:cNvPr>
          <p:cNvSpPr txBox="1"/>
          <p:nvPr/>
        </p:nvSpPr>
        <p:spPr>
          <a:xfrm>
            <a:off x="860612" y="5943600"/>
            <a:ext cx="4271682" cy="276999"/>
          </a:xfrm>
          <a:prstGeom prst="rect">
            <a:avLst/>
          </a:prstGeom>
          <a:noFill/>
        </p:spPr>
        <p:txBody>
          <a:bodyPr wrap="square" rtlCol="0">
            <a:spAutoFit/>
          </a:bodyPr>
          <a:lstStyle/>
          <a:p>
            <a:r>
              <a:rPr lang="en-US" sz="1200" b="1" dirty="0"/>
              <a:t>*Vague in the sense of requiring a subjective prior.</a:t>
            </a:r>
            <a:endParaRPr lang="en-US" sz="1200" dirty="0"/>
          </a:p>
        </p:txBody>
      </p:sp>
      <p:sp>
        <p:nvSpPr>
          <p:cNvPr id="8" name="Rectangle 7">
            <a:extLst>
              <a:ext uri="{FF2B5EF4-FFF2-40B4-BE49-F238E27FC236}">
                <a16:creationId xmlns:a16="http://schemas.microsoft.com/office/drawing/2014/main" id="{493CC5C1-650C-100F-A943-377C1B8724FE}"/>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39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1187740"/>
            <a:ext cx="8229600" cy="5203195"/>
          </a:xfrm>
        </p:spPr>
        <p:txBody>
          <a:bodyPr>
            <a:normAutofit/>
          </a:bodyPr>
          <a:lstStyle/>
          <a:p>
            <a:r>
              <a:rPr lang="en-US" sz="3200" dirty="0"/>
              <a:t>Significance level and power are important elements of </a:t>
            </a:r>
            <a:r>
              <a:rPr lang="en-US" sz="3200" i="1" dirty="0"/>
              <a:t>study design (</a:t>
            </a:r>
            <a:r>
              <a:rPr lang="en-US" sz="3200" i="1" dirty="0">
                <a:solidFill>
                  <a:srgbClr val="CC66FF"/>
                </a:solidFill>
              </a:rPr>
              <a:t>Frequentist</a:t>
            </a:r>
            <a:r>
              <a:rPr lang="en-US" sz="3200" i="1" dirty="0"/>
              <a:t>)</a:t>
            </a:r>
          </a:p>
          <a:p>
            <a:r>
              <a:rPr lang="en-US" sz="3200" dirty="0"/>
              <a:t>Positive and negative predictive value are the most appropriate measures for </a:t>
            </a:r>
            <a:r>
              <a:rPr lang="en-US" sz="3200" i="1" dirty="0"/>
              <a:t>interpretation of study outcomes (</a:t>
            </a:r>
            <a:r>
              <a:rPr lang="en-US" sz="3200" i="1" dirty="0">
                <a:solidFill>
                  <a:srgbClr val="00B050"/>
                </a:solidFill>
              </a:rPr>
              <a:t>Bayesian</a:t>
            </a:r>
            <a:r>
              <a:rPr lang="en-US" sz="3200" i="1" dirty="0"/>
              <a:t>)</a:t>
            </a:r>
          </a:p>
          <a:p>
            <a:r>
              <a:rPr lang="en-US" sz="3200" dirty="0"/>
              <a:t>We know this for diagnostics tests. Why not for clinical trials?!</a:t>
            </a:r>
            <a:endParaRPr lang="en-US" sz="2800" dirty="0"/>
          </a:p>
          <a:p>
            <a:pPr marL="0" indent="0" algn="ctr">
              <a:buNone/>
            </a:pPr>
            <a:endParaRPr lang="en-US" sz="400" b="1" i="1" dirty="0"/>
          </a:p>
          <a:p>
            <a:pPr marL="0" indent="0" algn="ctr">
              <a:buNone/>
            </a:pPr>
            <a:r>
              <a:rPr lang="en-US" sz="4000" b="1" dirty="0"/>
              <a:t>Bayesian perspective answers the question of interest.</a:t>
            </a:r>
          </a:p>
        </p:txBody>
      </p:sp>
      <p:sp>
        <p:nvSpPr>
          <p:cNvPr id="4" name="Date Placeholder 3">
            <a:extLst>
              <a:ext uri="{FF2B5EF4-FFF2-40B4-BE49-F238E27FC236}">
                <a16:creationId xmlns:a16="http://schemas.microsoft.com/office/drawing/2014/main" id="{E473FECC-3641-469D-A999-5993A5595843}"/>
              </a:ext>
            </a:extLst>
          </p:cNvPr>
          <p:cNvSpPr>
            <a:spLocks noGrp="1"/>
          </p:cNvSpPr>
          <p:nvPr>
            <p:ph type="dt" sz="half" idx="10"/>
          </p:nvPr>
        </p:nvSpPr>
        <p:spPr/>
        <p:txBody>
          <a:bodyPr/>
          <a:lstStyle/>
          <a:p>
            <a:r>
              <a:rPr lang="en-US">
                <a:solidFill>
                  <a:schemeClr val="bg1"/>
                </a:solidFill>
              </a:rPr>
              <a:t>26 Aug 2022</a:t>
            </a:r>
          </a:p>
        </p:txBody>
      </p:sp>
      <p:sp>
        <p:nvSpPr>
          <p:cNvPr id="6" name="Footer Placeholder 5">
            <a:extLst>
              <a:ext uri="{FF2B5EF4-FFF2-40B4-BE49-F238E27FC236}">
                <a16:creationId xmlns:a16="http://schemas.microsoft.com/office/drawing/2014/main" id="{C0693913-5576-4523-A111-238A04F7BF33}"/>
              </a:ext>
            </a:extLst>
          </p:cNvPr>
          <p:cNvSpPr>
            <a:spLocks noGrp="1"/>
          </p:cNvSpPr>
          <p:nvPr>
            <p:ph type="ftr" sz="quarter" idx="11"/>
          </p:nvPr>
        </p:nvSpPr>
        <p:spPr/>
        <p:txBody>
          <a:bodyPr/>
          <a:lstStyle/>
          <a:p>
            <a:r>
              <a:rPr lang="en-US">
                <a:solidFill>
                  <a:schemeClr val="bg1"/>
                </a:solidFill>
              </a:rPr>
              <a:t>Analytix Thinking LLC 2022 (C)</a:t>
            </a:r>
          </a:p>
        </p:txBody>
      </p:sp>
      <p:sp>
        <p:nvSpPr>
          <p:cNvPr id="7" name="Slide Number Placeholder 6">
            <a:extLst>
              <a:ext uri="{FF2B5EF4-FFF2-40B4-BE49-F238E27FC236}">
                <a16:creationId xmlns:a16="http://schemas.microsoft.com/office/drawing/2014/main" id="{91DD1F29-4C7A-4745-AA9D-AB8EB0A57C78}"/>
              </a:ext>
            </a:extLst>
          </p:cNvPr>
          <p:cNvSpPr>
            <a:spLocks noGrp="1"/>
          </p:cNvSpPr>
          <p:nvPr>
            <p:ph type="sldNum" sz="quarter" idx="12"/>
          </p:nvPr>
        </p:nvSpPr>
        <p:spPr/>
        <p:txBody>
          <a:bodyPr/>
          <a:lstStyle/>
          <a:p>
            <a:fld id="{5CCBA591-EC59-427C-BF09-70B47FC4ED92}" type="slidenum">
              <a:rPr lang="en-US" smtClean="0">
                <a:solidFill>
                  <a:schemeClr val="bg1"/>
                </a:solidFill>
              </a:rPr>
              <a:t>87</a:t>
            </a:fld>
            <a:endParaRPr lang="en-US">
              <a:solidFill>
                <a:schemeClr val="bg1"/>
              </a:solidFill>
            </a:endParaRPr>
          </a:p>
        </p:txBody>
      </p:sp>
      <p:cxnSp>
        <p:nvCxnSpPr>
          <p:cNvPr id="8" name="Straight Connector 7">
            <a:extLst>
              <a:ext uri="{FF2B5EF4-FFF2-40B4-BE49-F238E27FC236}">
                <a16:creationId xmlns:a16="http://schemas.microsoft.com/office/drawing/2014/main" id="{E948CB28-CAB1-460F-852B-4800A936F111}"/>
              </a:ext>
            </a:extLst>
          </p:cNvPr>
          <p:cNvCxnSpPr>
            <a:cxnSpLocks/>
          </p:cNvCxnSpPr>
          <p:nvPr/>
        </p:nvCxnSpPr>
        <p:spPr>
          <a:xfrm>
            <a:off x="0" y="109556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6EB3DE7E-56DD-4DC1-975A-89EC79C3632A}"/>
              </a:ext>
            </a:extLst>
          </p:cNvPr>
          <p:cNvSpPr>
            <a:spLocks noGrp="1"/>
          </p:cNvSpPr>
          <p:nvPr>
            <p:ph type="title"/>
          </p:nvPr>
        </p:nvSpPr>
        <p:spPr>
          <a:xfrm>
            <a:off x="800100" y="142720"/>
            <a:ext cx="7543800" cy="787450"/>
          </a:xfrm>
        </p:spPr>
        <p:txBody>
          <a:bodyPr/>
          <a:lstStyle/>
          <a:p>
            <a:pPr algn="ctr"/>
            <a:r>
              <a:rPr lang="en-US" b="1" dirty="0"/>
              <a:t>Epistemology (3)</a:t>
            </a:r>
          </a:p>
        </p:txBody>
      </p:sp>
    </p:spTree>
    <p:extLst>
      <p:ext uri="{BB962C8B-B14F-4D97-AF65-F5344CB8AC3E}">
        <p14:creationId xmlns:p14="http://schemas.microsoft.com/office/powerpoint/2010/main" val="22418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287907-F543-4F1F-BA14-15028FEE3493}"/>
              </a:ext>
            </a:extLst>
          </p:cNvPr>
          <p:cNvSpPr>
            <a:spLocks noGrp="1"/>
          </p:cNvSpPr>
          <p:nvPr>
            <p:ph idx="1"/>
          </p:nvPr>
        </p:nvSpPr>
        <p:spPr>
          <a:xfrm>
            <a:off x="614037" y="1360025"/>
            <a:ext cx="7915927" cy="4509069"/>
          </a:xfrm>
        </p:spPr>
        <p:txBody>
          <a:bodyPr>
            <a:normAutofit/>
          </a:bodyPr>
          <a:lstStyle/>
          <a:p>
            <a:pPr algn="ctr"/>
            <a:r>
              <a:rPr lang="en-US" sz="4000" dirty="0"/>
              <a:t>Statistical Scientists</a:t>
            </a:r>
          </a:p>
          <a:p>
            <a:pPr algn="ctr"/>
            <a:r>
              <a:rPr lang="en-US" sz="4000" dirty="0"/>
              <a:t>should convey on a regular basis</a:t>
            </a:r>
          </a:p>
          <a:p>
            <a:pPr algn="ctr"/>
            <a:r>
              <a:rPr lang="en-US" sz="4000" dirty="0"/>
              <a:t>the likelihood (probability, odds)</a:t>
            </a:r>
          </a:p>
          <a:p>
            <a:pPr algn="ctr"/>
            <a:r>
              <a:rPr lang="en-US" sz="4000" dirty="0"/>
              <a:t>that a</a:t>
            </a:r>
          </a:p>
          <a:p>
            <a:pPr algn="ctr"/>
            <a:r>
              <a:rPr lang="en-US" sz="4000" dirty="0"/>
              <a:t>hypothesis (state of nature, theory)</a:t>
            </a:r>
          </a:p>
          <a:p>
            <a:pPr algn="ctr"/>
            <a:r>
              <a:rPr lang="en-US" sz="4000" dirty="0"/>
              <a:t>is true or false.</a:t>
            </a:r>
          </a:p>
        </p:txBody>
      </p:sp>
      <p:sp>
        <p:nvSpPr>
          <p:cNvPr id="3" name="Date Placeholder 2">
            <a:extLst>
              <a:ext uri="{FF2B5EF4-FFF2-40B4-BE49-F238E27FC236}">
                <a16:creationId xmlns:a16="http://schemas.microsoft.com/office/drawing/2014/main" id="{05250DA0-BB69-42A2-8CEE-3B773CCCD813}"/>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414C36CD-CEF8-4F45-AC11-D5DDA9C52F1C}"/>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3D512A07-FC5A-4B04-84AA-0403EEF87860}"/>
              </a:ext>
            </a:extLst>
          </p:cNvPr>
          <p:cNvSpPr>
            <a:spLocks noGrp="1"/>
          </p:cNvSpPr>
          <p:nvPr>
            <p:ph type="sldNum" sz="quarter" idx="12"/>
          </p:nvPr>
        </p:nvSpPr>
        <p:spPr/>
        <p:txBody>
          <a:bodyPr/>
          <a:lstStyle/>
          <a:p>
            <a:fld id="{1D66AC45-D9FE-4248-B91F-844B82F7A042}" type="slidenum">
              <a:rPr lang="en-US" smtClean="0"/>
              <a:pPr/>
              <a:t>88</a:t>
            </a:fld>
            <a:endParaRPr lang="en-US" dirty="0"/>
          </a:p>
        </p:txBody>
      </p:sp>
      <p:sp>
        <p:nvSpPr>
          <p:cNvPr id="6" name="Title 5">
            <a:extLst>
              <a:ext uri="{FF2B5EF4-FFF2-40B4-BE49-F238E27FC236}">
                <a16:creationId xmlns:a16="http://schemas.microsoft.com/office/drawing/2014/main" id="{E1ED592F-703A-4EDB-BD81-6289912EA892}"/>
              </a:ext>
            </a:extLst>
          </p:cNvPr>
          <p:cNvSpPr>
            <a:spLocks noGrp="1"/>
          </p:cNvSpPr>
          <p:nvPr>
            <p:ph type="title"/>
          </p:nvPr>
        </p:nvSpPr>
        <p:spPr/>
        <p:txBody>
          <a:bodyPr/>
          <a:lstStyle/>
          <a:p>
            <a:r>
              <a:rPr lang="en-US" b="1" dirty="0"/>
              <a:t>Epistemology (4)</a:t>
            </a:r>
            <a:endParaRPr lang="en-US" dirty="0"/>
          </a:p>
        </p:txBody>
      </p:sp>
      <p:grpSp>
        <p:nvGrpSpPr>
          <p:cNvPr id="11" name="Group 10">
            <a:extLst>
              <a:ext uri="{FF2B5EF4-FFF2-40B4-BE49-F238E27FC236}">
                <a16:creationId xmlns:a16="http://schemas.microsoft.com/office/drawing/2014/main" id="{371B922D-6625-4A4A-8C55-24CA60E268D8}"/>
              </a:ext>
            </a:extLst>
          </p:cNvPr>
          <p:cNvGrpSpPr/>
          <p:nvPr/>
        </p:nvGrpSpPr>
        <p:grpSpPr>
          <a:xfrm>
            <a:off x="1777008" y="1915072"/>
            <a:ext cx="5589984" cy="3880759"/>
            <a:chOff x="1643599" y="1518258"/>
            <a:chExt cx="5589984" cy="3880759"/>
          </a:xfrm>
        </p:grpSpPr>
        <p:pic>
          <p:nvPicPr>
            <p:cNvPr id="7" name="Picture 6">
              <a:extLst>
                <a:ext uri="{FF2B5EF4-FFF2-40B4-BE49-F238E27FC236}">
                  <a16:creationId xmlns:a16="http://schemas.microsoft.com/office/drawing/2014/main" id="{BF57A5CD-70D7-461F-8689-763A59A4D8B2}"/>
                </a:ext>
              </a:extLst>
            </p:cNvPr>
            <p:cNvPicPr>
              <a:picLocks noChangeAspect="1"/>
            </p:cNvPicPr>
            <p:nvPr/>
          </p:nvPicPr>
          <p:blipFill rotWithShape="1">
            <a:blip r:embed="rId2"/>
            <a:srcRect t="21763"/>
            <a:stretch/>
          </p:blipFill>
          <p:spPr>
            <a:xfrm>
              <a:off x="1643599" y="1518258"/>
              <a:ext cx="5589984" cy="3880759"/>
            </a:xfrm>
            <a:prstGeom prst="rect">
              <a:avLst/>
            </a:prstGeom>
            <a:ln w="28575">
              <a:solidFill>
                <a:srgbClr val="FF0000"/>
              </a:solidFill>
            </a:ln>
          </p:spPr>
        </p:pic>
        <p:sp>
          <p:nvSpPr>
            <p:cNvPr id="10" name="Oval 9">
              <a:extLst>
                <a:ext uri="{FF2B5EF4-FFF2-40B4-BE49-F238E27FC236}">
                  <a16:creationId xmlns:a16="http://schemas.microsoft.com/office/drawing/2014/main" id="{1A8ABCE1-368C-43DD-82AE-7D7DFF6866E8}"/>
                </a:ext>
              </a:extLst>
            </p:cNvPr>
            <p:cNvSpPr/>
            <p:nvPr/>
          </p:nvSpPr>
          <p:spPr>
            <a:xfrm>
              <a:off x="5764192" y="4972627"/>
              <a:ext cx="1365813" cy="3298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06143FC4-3186-4F90-9C00-67692D78B831}"/>
              </a:ext>
            </a:extLst>
          </p:cNvPr>
          <p:cNvSpPr txBox="1"/>
          <p:nvPr/>
        </p:nvSpPr>
        <p:spPr>
          <a:xfrm>
            <a:off x="2251495" y="1293968"/>
            <a:ext cx="4641011" cy="584775"/>
          </a:xfrm>
          <a:prstGeom prst="rect">
            <a:avLst/>
          </a:prstGeom>
          <a:solidFill>
            <a:schemeClr val="bg1"/>
          </a:solidFill>
          <a:ln>
            <a:solidFill>
              <a:srgbClr val="FF0000"/>
            </a:solidFill>
          </a:ln>
        </p:spPr>
        <p:txBody>
          <a:bodyPr wrap="square" rtlCol="0">
            <a:spAutoFit/>
          </a:bodyPr>
          <a:lstStyle/>
          <a:p>
            <a:pPr algn="ctr"/>
            <a:r>
              <a:rPr lang="en-US" sz="3200" spc="-150" dirty="0">
                <a:latin typeface="Congenial SemiBold" panose="020B0604020202020204" pitchFamily="2" charset="0"/>
              </a:rPr>
              <a:t>nature</a:t>
            </a:r>
            <a:r>
              <a:rPr lang="en-US" sz="3200" dirty="0"/>
              <a:t>    </a:t>
            </a:r>
            <a:r>
              <a:rPr lang="en-US" sz="2800" dirty="0"/>
              <a:t>20 March 2019</a:t>
            </a:r>
            <a:endParaRPr lang="en-US" sz="3200" dirty="0"/>
          </a:p>
        </p:txBody>
      </p:sp>
      <p:sp>
        <p:nvSpPr>
          <p:cNvPr id="13" name="Rectangle 12">
            <a:extLst>
              <a:ext uri="{FF2B5EF4-FFF2-40B4-BE49-F238E27FC236}">
                <a16:creationId xmlns:a16="http://schemas.microsoft.com/office/drawing/2014/main" id="{5D2772E8-ABED-2893-2BE3-AE2D8F1B7CEE}"/>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321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C114EB-9023-444F-8555-9735580CF2F5}"/>
              </a:ext>
            </a:extLst>
          </p:cNvPr>
          <p:cNvSpPr>
            <a:spLocks noGrp="1"/>
          </p:cNvSpPr>
          <p:nvPr>
            <p:ph idx="1"/>
          </p:nvPr>
        </p:nvSpPr>
        <p:spPr/>
        <p:txBody>
          <a:bodyPr>
            <a:normAutofit/>
          </a:bodyPr>
          <a:lstStyle/>
          <a:p>
            <a:r>
              <a:rPr lang="en-US" sz="2700" dirty="0"/>
              <a:t>“</a:t>
            </a:r>
            <a:r>
              <a:rPr lang="en-US" sz="2700" dirty="0">
                <a:solidFill>
                  <a:srgbClr val="FF0000"/>
                </a:solidFill>
              </a:rPr>
              <a:t>The most important maxim for data analysis </a:t>
            </a:r>
            <a:r>
              <a:rPr lang="en-US" sz="2700" dirty="0"/>
              <a:t>to heed, and </a:t>
            </a:r>
            <a:r>
              <a:rPr lang="en-US" sz="2700" dirty="0">
                <a:solidFill>
                  <a:schemeClr val="accent1"/>
                </a:solidFill>
              </a:rPr>
              <a:t>one which many statisticians seem to have shunned</a:t>
            </a:r>
            <a:r>
              <a:rPr lang="en-US" sz="2700" dirty="0"/>
              <a:t>, is this: Far better an approximate answer to the </a:t>
            </a:r>
            <a:r>
              <a:rPr lang="en-US" sz="2700" i="1" dirty="0"/>
              <a:t>right</a:t>
            </a:r>
            <a:r>
              <a:rPr lang="en-US" sz="2700" dirty="0"/>
              <a:t> question, which is often vague, than an </a:t>
            </a:r>
            <a:r>
              <a:rPr lang="en-US" sz="2700" i="1" dirty="0"/>
              <a:t>exact</a:t>
            </a:r>
            <a:r>
              <a:rPr lang="en-US" sz="2700" dirty="0"/>
              <a:t> answer to the wrong question, which can always be made precise.”</a:t>
            </a:r>
          </a:p>
          <a:p>
            <a:pPr algn="r">
              <a:spcBef>
                <a:spcPts val="0"/>
              </a:spcBef>
              <a:spcAft>
                <a:spcPts val="0"/>
              </a:spcAft>
            </a:pPr>
            <a:r>
              <a:rPr lang="en-US" dirty="0"/>
              <a:t>John Tukey</a:t>
            </a:r>
          </a:p>
          <a:p>
            <a:pPr algn="r">
              <a:spcBef>
                <a:spcPts val="0"/>
              </a:spcBef>
              <a:spcAft>
                <a:spcPts val="0"/>
              </a:spcAft>
            </a:pPr>
            <a:r>
              <a:rPr lang="en-US" dirty="0"/>
              <a:t>The Future of Data Analysis</a:t>
            </a:r>
          </a:p>
          <a:p>
            <a:pPr algn="r">
              <a:spcBef>
                <a:spcPts val="0"/>
              </a:spcBef>
              <a:spcAft>
                <a:spcPts val="0"/>
              </a:spcAft>
            </a:pPr>
            <a:r>
              <a:rPr lang="en-US" dirty="0"/>
              <a:t>The Ann of Math Stat (</a:t>
            </a:r>
            <a:r>
              <a:rPr lang="en-US" b="1" dirty="0">
                <a:solidFill>
                  <a:srgbClr val="FF0000"/>
                </a:solidFill>
              </a:rPr>
              <a:t>1962</a:t>
            </a:r>
            <a:r>
              <a:rPr lang="en-US" dirty="0"/>
              <a:t>, pp. 13-14)</a:t>
            </a:r>
          </a:p>
        </p:txBody>
      </p:sp>
      <p:sp>
        <p:nvSpPr>
          <p:cNvPr id="3" name="Date Placeholder 2">
            <a:extLst>
              <a:ext uri="{FF2B5EF4-FFF2-40B4-BE49-F238E27FC236}">
                <a16:creationId xmlns:a16="http://schemas.microsoft.com/office/drawing/2014/main" id="{183A9603-AE50-47BD-978F-4A3A123E976C}"/>
              </a:ext>
            </a:extLst>
          </p:cNvPr>
          <p:cNvSpPr>
            <a:spLocks noGrp="1"/>
          </p:cNvSpPr>
          <p:nvPr>
            <p:ph type="dt" sz="half" idx="10"/>
          </p:nvPr>
        </p:nvSpPr>
        <p:spPr/>
        <p:txBody>
          <a:bodyPr/>
          <a:lstStyle/>
          <a:p>
            <a:pPr defTabSz="685800">
              <a:defRPr/>
            </a:pPr>
            <a:r>
              <a:rPr lang="en-US" sz="750">
                <a:latin typeface="Calibri" panose="020F0502020204030204"/>
              </a:rPr>
              <a:t>26 Aug 2022</a:t>
            </a:r>
            <a:endParaRPr lang="en-US" sz="750" dirty="0">
              <a:latin typeface="Calibri" panose="020F0502020204030204"/>
            </a:endParaRPr>
          </a:p>
        </p:txBody>
      </p:sp>
      <p:sp>
        <p:nvSpPr>
          <p:cNvPr id="4" name="Footer Placeholder 3">
            <a:extLst>
              <a:ext uri="{FF2B5EF4-FFF2-40B4-BE49-F238E27FC236}">
                <a16:creationId xmlns:a16="http://schemas.microsoft.com/office/drawing/2014/main" id="{8A09B48E-22BB-492B-A691-920CB4D37475}"/>
              </a:ext>
            </a:extLst>
          </p:cNvPr>
          <p:cNvSpPr>
            <a:spLocks noGrp="1"/>
          </p:cNvSpPr>
          <p:nvPr>
            <p:ph type="ftr" sz="quarter" idx="11"/>
          </p:nvPr>
        </p:nvSpPr>
        <p:spPr/>
        <p:txBody>
          <a:bodyPr/>
          <a:lstStyle/>
          <a:p>
            <a:pPr defTabSz="685800">
              <a:defRPr/>
            </a:pPr>
            <a:r>
              <a:rPr lang="en-US" sz="750">
                <a:latin typeface="Calibri" panose="020F0502020204030204"/>
              </a:rPr>
              <a:t>Analytix Thinking LLC 2022 (C)</a:t>
            </a:r>
            <a:endParaRPr lang="en-US" sz="750" dirty="0">
              <a:latin typeface="Calibri" panose="020F0502020204030204"/>
            </a:endParaRPr>
          </a:p>
        </p:txBody>
      </p:sp>
      <p:sp>
        <p:nvSpPr>
          <p:cNvPr id="5" name="Slide Number Placeholder 4">
            <a:extLst>
              <a:ext uri="{FF2B5EF4-FFF2-40B4-BE49-F238E27FC236}">
                <a16:creationId xmlns:a16="http://schemas.microsoft.com/office/drawing/2014/main" id="{12788433-DBE1-409E-AD1E-DEDBE8925436}"/>
              </a:ext>
            </a:extLst>
          </p:cNvPr>
          <p:cNvSpPr>
            <a:spLocks noGrp="1"/>
          </p:cNvSpPr>
          <p:nvPr>
            <p:ph type="sldNum" sz="quarter" idx="12"/>
          </p:nvPr>
        </p:nvSpPr>
        <p:spPr/>
        <p:txBody>
          <a:bodyPr/>
          <a:lstStyle/>
          <a:p>
            <a:pPr defTabSz="685800">
              <a:defRPr/>
            </a:pPr>
            <a:fld id="{1D66AC45-D9FE-4248-B91F-844B82F7A042}" type="slidenum">
              <a:rPr lang="en-US" sz="788">
                <a:latin typeface="Calibri" panose="020F0502020204030204"/>
              </a:rPr>
              <a:pPr defTabSz="685800">
                <a:defRPr/>
              </a:pPr>
              <a:t>89</a:t>
            </a:fld>
            <a:endParaRPr lang="en-US" sz="788" dirty="0">
              <a:latin typeface="Calibri" panose="020F0502020204030204"/>
            </a:endParaRPr>
          </a:p>
        </p:txBody>
      </p:sp>
      <p:sp>
        <p:nvSpPr>
          <p:cNvPr id="6" name="Title 5">
            <a:extLst>
              <a:ext uri="{FF2B5EF4-FFF2-40B4-BE49-F238E27FC236}">
                <a16:creationId xmlns:a16="http://schemas.microsoft.com/office/drawing/2014/main" id="{9E2D0F5F-DA65-4B0E-B2C9-B6015324E714}"/>
              </a:ext>
            </a:extLst>
          </p:cNvPr>
          <p:cNvSpPr>
            <a:spLocks noGrp="1"/>
          </p:cNvSpPr>
          <p:nvPr>
            <p:ph type="title"/>
          </p:nvPr>
        </p:nvSpPr>
        <p:spPr/>
        <p:txBody>
          <a:bodyPr/>
          <a:lstStyle/>
          <a:p>
            <a:r>
              <a:rPr lang="en-US" b="1" dirty="0"/>
              <a:t>Epistemology (5)</a:t>
            </a:r>
            <a:endParaRPr lang="en-US" dirty="0"/>
          </a:p>
        </p:txBody>
      </p:sp>
      <p:sp>
        <p:nvSpPr>
          <p:cNvPr id="8" name="Rectangle 7">
            <a:extLst>
              <a:ext uri="{FF2B5EF4-FFF2-40B4-BE49-F238E27FC236}">
                <a16:creationId xmlns:a16="http://schemas.microsoft.com/office/drawing/2014/main" id="{0E8E0DBE-A5BF-4518-95AD-ADA61A74ED7D}"/>
              </a:ext>
            </a:extLst>
          </p:cNvPr>
          <p:cNvSpPr/>
          <p:nvPr/>
        </p:nvSpPr>
        <p:spPr>
          <a:xfrm>
            <a:off x="631658" y="1388654"/>
            <a:ext cx="8049126" cy="6822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9" name="Rectangle 8">
            <a:extLst>
              <a:ext uri="{FF2B5EF4-FFF2-40B4-BE49-F238E27FC236}">
                <a16:creationId xmlns:a16="http://schemas.microsoft.com/office/drawing/2014/main" id="{7C211614-1244-4C7D-872D-70341FA1D404}"/>
              </a:ext>
            </a:extLst>
          </p:cNvPr>
          <p:cNvSpPr/>
          <p:nvPr/>
        </p:nvSpPr>
        <p:spPr>
          <a:xfrm>
            <a:off x="712872" y="2066506"/>
            <a:ext cx="2382253" cy="3609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3074" name="Picture 2" descr="Unbiased Research: John W.Tukey - Playing in Everyone's Backyard">
            <a:extLst>
              <a:ext uri="{FF2B5EF4-FFF2-40B4-BE49-F238E27FC236}">
                <a16:creationId xmlns:a16="http://schemas.microsoft.com/office/drawing/2014/main" id="{9711D805-E4F2-42BD-AB1D-111B6B1F21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754"/>
          <a:stretch/>
        </p:blipFill>
        <p:spPr bwMode="auto">
          <a:xfrm>
            <a:off x="995055" y="3733279"/>
            <a:ext cx="1594100" cy="243116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0FA6679-27CC-4410-84A9-D206F2CC5DFC}"/>
              </a:ext>
            </a:extLst>
          </p:cNvPr>
          <p:cNvSpPr/>
          <p:nvPr/>
        </p:nvSpPr>
        <p:spPr>
          <a:xfrm>
            <a:off x="3212983" y="3943785"/>
            <a:ext cx="5345078" cy="8852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5D2D427-BC43-D911-9CE4-5AE3F606A78F}"/>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1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par>
                          <p:cTn id="9" fill="hold">
                            <p:stCondLst>
                              <p:cond delay="0"/>
                            </p:stCondLst>
                            <p:childTnLst>
                              <p:par>
                                <p:cTn id="10" presetID="10" presetClass="exit" presetSubtype="0" fill="hold" grpId="0" nodeType="afterEffect">
                                  <p:stCondLst>
                                    <p:cond delay="3000"/>
                                  </p:stCondLst>
                                  <p:childTnLst>
                                    <p:animEffect transition="out" filter="fade">
                                      <p:cBhvr>
                                        <p:cTn id="11" dur="1250"/>
                                        <p:tgtEl>
                                          <p:spTgt spid="12"/>
                                        </p:tgtEl>
                                      </p:cBhvr>
                                    </p:animEffect>
                                    <p:set>
                                      <p:cBhvr>
                                        <p:cTn id="12" dur="1" fill="hold">
                                          <p:stCondLst>
                                            <p:cond delay="124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CDB0FA-6D93-4482-9741-A4E32007A748}"/>
              </a:ext>
            </a:extLst>
          </p:cNvPr>
          <p:cNvSpPr>
            <a:spLocks noGrp="1"/>
          </p:cNvSpPr>
          <p:nvPr>
            <p:ph type="dt" sz="half" idx="10"/>
          </p:nvPr>
        </p:nvSpPr>
        <p:spPr/>
        <p:txBody>
          <a:bodyPr/>
          <a:lstStyle/>
          <a:p>
            <a:r>
              <a:rPr lang="en-US"/>
              <a:t>26 Aug 2022</a:t>
            </a:r>
            <a:endParaRPr lang="en-US" dirty="0"/>
          </a:p>
        </p:txBody>
      </p:sp>
      <p:sp>
        <p:nvSpPr>
          <p:cNvPr id="3" name="Footer Placeholder 2">
            <a:extLst>
              <a:ext uri="{FF2B5EF4-FFF2-40B4-BE49-F238E27FC236}">
                <a16:creationId xmlns:a16="http://schemas.microsoft.com/office/drawing/2014/main" id="{E8FA11D0-18CA-44A9-898E-CC6B7E9354C8}"/>
              </a:ext>
            </a:extLst>
          </p:cNvPr>
          <p:cNvSpPr>
            <a:spLocks noGrp="1"/>
          </p:cNvSpPr>
          <p:nvPr>
            <p:ph type="ftr" sz="quarter" idx="11"/>
          </p:nvPr>
        </p:nvSpPr>
        <p:spPr/>
        <p:txBody>
          <a:bodyPr/>
          <a:lstStyle/>
          <a:p>
            <a:r>
              <a:rPr lang="en-US"/>
              <a:t>Analytix Thinking LLC 2022 (C)</a:t>
            </a:r>
            <a:endParaRPr lang="en-US" dirty="0"/>
          </a:p>
        </p:txBody>
      </p:sp>
      <p:sp>
        <p:nvSpPr>
          <p:cNvPr id="4" name="Slide Number Placeholder 3">
            <a:extLst>
              <a:ext uri="{FF2B5EF4-FFF2-40B4-BE49-F238E27FC236}">
                <a16:creationId xmlns:a16="http://schemas.microsoft.com/office/drawing/2014/main" id="{9364B605-5A21-4AA2-84CC-756E3A837F2F}"/>
              </a:ext>
            </a:extLst>
          </p:cNvPr>
          <p:cNvSpPr>
            <a:spLocks noGrp="1"/>
          </p:cNvSpPr>
          <p:nvPr>
            <p:ph type="sldNum" sz="quarter" idx="12"/>
          </p:nvPr>
        </p:nvSpPr>
        <p:spPr/>
        <p:txBody>
          <a:bodyPr/>
          <a:lstStyle/>
          <a:p>
            <a:fld id="{1D66AC45-D9FE-4248-B91F-844B82F7A042}" type="slidenum">
              <a:rPr lang="en-US" smtClean="0"/>
              <a:t>9</a:t>
            </a:fld>
            <a:endParaRPr lang="en-US"/>
          </a:p>
        </p:txBody>
      </p:sp>
      <p:sp>
        <p:nvSpPr>
          <p:cNvPr id="7" name="Title 5">
            <a:extLst>
              <a:ext uri="{FF2B5EF4-FFF2-40B4-BE49-F238E27FC236}">
                <a16:creationId xmlns:a16="http://schemas.microsoft.com/office/drawing/2014/main" id="{92CB5612-BC09-4090-BB29-818D79A76725}"/>
              </a:ext>
            </a:extLst>
          </p:cNvPr>
          <p:cNvSpPr>
            <a:spLocks noGrp="1"/>
          </p:cNvSpPr>
          <p:nvPr>
            <p:ph type="title"/>
          </p:nvPr>
        </p:nvSpPr>
        <p:spPr>
          <a:xfrm>
            <a:off x="800100" y="142720"/>
            <a:ext cx="7543800" cy="787450"/>
          </a:xfrm>
        </p:spPr>
        <p:txBody>
          <a:bodyPr vert="horz" lIns="91440" tIns="45720" rIns="91440" bIns="45720" rtlCol="0" anchor="b">
            <a:normAutofit/>
          </a:bodyPr>
          <a:lstStyle/>
          <a:p>
            <a:r>
              <a:rPr lang="en-US" b="1" dirty="0"/>
              <a:t>Thought Experiment</a:t>
            </a:r>
          </a:p>
        </p:txBody>
      </p:sp>
      <p:pic>
        <p:nvPicPr>
          <p:cNvPr id="8" name="Picture 2" descr="Related image">
            <a:extLst>
              <a:ext uri="{FF2B5EF4-FFF2-40B4-BE49-F238E27FC236}">
                <a16:creationId xmlns:a16="http://schemas.microsoft.com/office/drawing/2014/main" id="{E4A75867-62BA-4E34-BB3E-74D86C8DA53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247700" y="1252646"/>
            <a:ext cx="2144434" cy="221876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powerball jackpot">
            <a:extLst>
              <a:ext uri="{FF2B5EF4-FFF2-40B4-BE49-F238E27FC236}">
                <a16:creationId xmlns:a16="http://schemas.microsoft.com/office/drawing/2014/main" id="{41D326A0-AF41-431D-9955-E2A66095B6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684" y="2104210"/>
            <a:ext cx="3151078" cy="23580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454226E-A22B-45A3-8789-8CFF1A0D6407}"/>
              </a:ext>
            </a:extLst>
          </p:cNvPr>
          <p:cNvSpPr txBox="1"/>
          <p:nvPr/>
        </p:nvSpPr>
        <p:spPr>
          <a:xfrm>
            <a:off x="134348" y="4577272"/>
            <a:ext cx="3741749" cy="646331"/>
          </a:xfrm>
          <a:prstGeom prst="rect">
            <a:avLst/>
          </a:prstGeom>
          <a:noFill/>
        </p:spPr>
        <p:txBody>
          <a:bodyPr wrap="square" rtlCol="0">
            <a:spAutoFit/>
          </a:bodyPr>
          <a:lstStyle/>
          <a:p>
            <a:pPr algn="ctr"/>
            <a:r>
              <a:rPr lang="en-US" sz="3600" dirty="0"/>
              <a:t>$300,000,000</a:t>
            </a:r>
          </a:p>
        </p:txBody>
      </p:sp>
      <p:pic>
        <p:nvPicPr>
          <p:cNvPr id="11" name="Picture 6" descr="Related image">
            <a:extLst>
              <a:ext uri="{FF2B5EF4-FFF2-40B4-BE49-F238E27FC236}">
                <a16:creationId xmlns:a16="http://schemas.microsoft.com/office/drawing/2014/main" id="{1EDD8314-D4CB-44C7-966D-C78C03B561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6444" y="3968718"/>
            <a:ext cx="2652743" cy="1958788"/>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6B38415F-BC88-42E7-BD45-A1CC3B01DF69}"/>
              </a:ext>
            </a:extLst>
          </p:cNvPr>
          <p:cNvCxnSpPr>
            <a:cxnSpLocks/>
            <a:stCxn id="16" idx="3"/>
            <a:endCxn id="8" idx="3"/>
          </p:cNvCxnSpPr>
          <p:nvPr/>
        </p:nvCxnSpPr>
        <p:spPr>
          <a:xfrm flipV="1">
            <a:off x="5354190" y="2362029"/>
            <a:ext cx="893510" cy="10572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61F7A19-8F83-4FC3-B055-49024CA1FAD3}"/>
              </a:ext>
            </a:extLst>
          </p:cNvPr>
          <p:cNvSpPr txBox="1"/>
          <p:nvPr/>
        </p:nvSpPr>
        <p:spPr>
          <a:xfrm>
            <a:off x="4577995" y="1960410"/>
            <a:ext cx="1667435" cy="369332"/>
          </a:xfrm>
          <a:prstGeom prst="rect">
            <a:avLst/>
          </a:prstGeom>
          <a:noFill/>
        </p:spPr>
        <p:txBody>
          <a:bodyPr wrap="square" rtlCol="0">
            <a:spAutoFit/>
          </a:bodyPr>
          <a:lstStyle/>
          <a:p>
            <a:r>
              <a:rPr lang="en-US" dirty="0"/>
              <a:t>10% Probability</a:t>
            </a:r>
          </a:p>
        </p:txBody>
      </p:sp>
      <p:cxnSp>
        <p:nvCxnSpPr>
          <p:cNvPr id="14" name="Straight Arrow Connector 13">
            <a:extLst>
              <a:ext uri="{FF2B5EF4-FFF2-40B4-BE49-F238E27FC236}">
                <a16:creationId xmlns:a16="http://schemas.microsoft.com/office/drawing/2014/main" id="{84535651-DF0C-472D-963C-298212CED69C}"/>
              </a:ext>
            </a:extLst>
          </p:cNvPr>
          <p:cNvCxnSpPr>
            <a:cxnSpLocks/>
            <a:stCxn id="16" idx="3"/>
          </p:cNvCxnSpPr>
          <p:nvPr/>
        </p:nvCxnSpPr>
        <p:spPr>
          <a:xfrm>
            <a:off x="5354190" y="3419282"/>
            <a:ext cx="853569" cy="9541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47B7578-E540-4DDA-BCE0-34346949E203}"/>
              </a:ext>
            </a:extLst>
          </p:cNvPr>
          <p:cNvSpPr txBox="1"/>
          <p:nvPr/>
        </p:nvSpPr>
        <p:spPr>
          <a:xfrm>
            <a:off x="4540324" y="4462266"/>
            <a:ext cx="1667435" cy="369332"/>
          </a:xfrm>
          <a:prstGeom prst="rect">
            <a:avLst/>
          </a:prstGeom>
          <a:noFill/>
        </p:spPr>
        <p:txBody>
          <a:bodyPr wrap="square" rtlCol="0">
            <a:spAutoFit/>
          </a:bodyPr>
          <a:lstStyle/>
          <a:p>
            <a:r>
              <a:rPr lang="en-US" dirty="0"/>
              <a:t>90% Probability</a:t>
            </a:r>
          </a:p>
        </p:txBody>
      </p:sp>
      <p:sp>
        <p:nvSpPr>
          <p:cNvPr id="16" name="Diamond 15">
            <a:extLst>
              <a:ext uri="{FF2B5EF4-FFF2-40B4-BE49-F238E27FC236}">
                <a16:creationId xmlns:a16="http://schemas.microsoft.com/office/drawing/2014/main" id="{C53B7ACA-5708-4CC4-959B-522EE14152F7}"/>
              </a:ext>
            </a:extLst>
          </p:cNvPr>
          <p:cNvSpPr/>
          <p:nvPr/>
        </p:nvSpPr>
        <p:spPr>
          <a:xfrm>
            <a:off x="3557852" y="2869845"/>
            <a:ext cx="1796338" cy="1098873"/>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284D203-9CA7-4152-9A67-C04261014CFA}"/>
              </a:ext>
            </a:extLst>
          </p:cNvPr>
          <p:cNvSpPr txBox="1"/>
          <p:nvPr/>
        </p:nvSpPr>
        <p:spPr>
          <a:xfrm>
            <a:off x="3848071" y="2943789"/>
            <a:ext cx="1210235" cy="954107"/>
          </a:xfrm>
          <a:prstGeom prst="rect">
            <a:avLst/>
          </a:prstGeom>
          <a:noFill/>
        </p:spPr>
        <p:txBody>
          <a:bodyPr wrap="square" rtlCol="0">
            <a:spAutoFit/>
          </a:bodyPr>
          <a:lstStyle/>
          <a:p>
            <a:pPr algn="ctr"/>
            <a:r>
              <a:rPr lang="en-US" sz="2800" b="1" dirty="0">
                <a:solidFill>
                  <a:srgbClr val="FF0000"/>
                </a:solidFill>
              </a:rPr>
              <a:t>IF</a:t>
            </a:r>
            <a:r>
              <a:rPr lang="en-US" sz="2800" b="1" dirty="0"/>
              <a:t> I WIN</a:t>
            </a:r>
          </a:p>
        </p:txBody>
      </p:sp>
    </p:spTree>
    <p:extLst>
      <p:ext uri="{BB962C8B-B14F-4D97-AF65-F5344CB8AC3E}">
        <p14:creationId xmlns:p14="http://schemas.microsoft.com/office/powerpoint/2010/main" val="254602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par>
                                <p:cTn id="16" presetID="53" presetClass="entr" presetSubtype="16" fill="hold" grpId="0" nodeType="withEffect">
                                  <p:stCondLst>
                                    <p:cond delay="100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Effect transition="in" filter="fade">
                                      <p:cBhvr>
                                        <p:cTn id="20" dur="500"/>
                                        <p:tgtEl>
                                          <p:spTgt spid="15"/>
                                        </p:tgtEl>
                                      </p:cBhvr>
                                    </p:animEffect>
                                  </p:childTnLst>
                                </p:cTn>
                              </p:par>
                            </p:childTnLst>
                          </p:cTn>
                        </p:par>
                        <p:par>
                          <p:cTn id="21" fill="hold">
                            <p:stCondLst>
                              <p:cond delay="1500"/>
                            </p:stCondLst>
                            <p:childTnLst>
                              <p:par>
                                <p:cTn id="22" presetID="1"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par>
                                <p:cTn id="29" presetID="22" presetClass="entr" presetSubtype="8" fill="hold" grpId="0" nodeType="withEffect">
                                  <p:stCondLst>
                                    <p:cond delay="100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1500"/>
                            </p:stCondLst>
                            <p:childTnLst>
                              <p:par>
                                <p:cTn id="33" presetID="53" presetClass="entr" presetSubtype="16"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animBg="1"/>
      <p:bldP spid="1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6B5770B-A1A6-EEFB-190C-A18906727C53}"/>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C659819-4072-4838-AB24-48A1B91688FC}"/>
              </a:ext>
            </a:extLst>
          </p:cNvPr>
          <p:cNvPicPr>
            <a:picLocks noChangeAspect="1"/>
          </p:cNvPicPr>
          <p:nvPr/>
        </p:nvPicPr>
        <p:blipFill>
          <a:blip r:embed="rId2"/>
          <a:stretch>
            <a:fillRect/>
          </a:stretch>
        </p:blipFill>
        <p:spPr>
          <a:xfrm>
            <a:off x="143403" y="1248969"/>
            <a:ext cx="5067521" cy="3903433"/>
          </a:xfrm>
          <a:prstGeom prst="rect">
            <a:avLst/>
          </a:prstGeom>
          <a:ln>
            <a:solidFill>
              <a:schemeClr val="tx1"/>
            </a:solidFill>
          </a:ln>
        </p:spPr>
      </p:pic>
      <p:sp>
        <p:nvSpPr>
          <p:cNvPr id="2" name="Title 1">
            <a:extLst>
              <a:ext uri="{FF2B5EF4-FFF2-40B4-BE49-F238E27FC236}">
                <a16:creationId xmlns:a16="http://schemas.microsoft.com/office/drawing/2014/main" id="{CE1B6004-196A-4486-B8E8-324F4341DDC7}"/>
              </a:ext>
            </a:extLst>
          </p:cNvPr>
          <p:cNvSpPr>
            <a:spLocks noGrp="1"/>
          </p:cNvSpPr>
          <p:nvPr>
            <p:ph type="title"/>
          </p:nvPr>
        </p:nvSpPr>
        <p:spPr/>
        <p:txBody>
          <a:bodyPr/>
          <a:lstStyle/>
          <a:p>
            <a:r>
              <a:rPr lang="en-US" b="1" dirty="0"/>
              <a:t>Extra Reading</a:t>
            </a:r>
          </a:p>
        </p:txBody>
      </p:sp>
      <p:sp>
        <p:nvSpPr>
          <p:cNvPr id="3" name="Date Placeholder 2">
            <a:extLst>
              <a:ext uri="{FF2B5EF4-FFF2-40B4-BE49-F238E27FC236}">
                <a16:creationId xmlns:a16="http://schemas.microsoft.com/office/drawing/2014/main" id="{30CFDDBB-CDD1-4A07-8F57-2BB8B2E27590}"/>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3295BC43-EBCD-4F54-98C7-8DFC81ACCA94}"/>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511C2B40-0B90-4F40-844F-276F50BDB939}"/>
              </a:ext>
            </a:extLst>
          </p:cNvPr>
          <p:cNvSpPr>
            <a:spLocks noGrp="1"/>
          </p:cNvSpPr>
          <p:nvPr>
            <p:ph type="sldNum" sz="quarter" idx="12"/>
          </p:nvPr>
        </p:nvSpPr>
        <p:spPr/>
        <p:txBody>
          <a:bodyPr/>
          <a:lstStyle/>
          <a:p>
            <a:fld id="{1D66AC45-D9FE-4248-B91F-844B82F7A042}" type="slidenum">
              <a:rPr lang="en-US" smtClean="0"/>
              <a:pPr/>
              <a:t>90</a:t>
            </a:fld>
            <a:endParaRPr lang="en-US" dirty="0"/>
          </a:p>
        </p:txBody>
      </p:sp>
      <p:grpSp>
        <p:nvGrpSpPr>
          <p:cNvPr id="12" name="Group 11">
            <a:extLst>
              <a:ext uri="{FF2B5EF4-FFF2-40B4-BE49-F238E27FC236}">
                <a16:creationId xmlns:a16="http://schemas.microsoft.com/office/drawing/2014/main" id="{91161BE3-9986-49E3-8249-AE66C10337C3}"/>
              </a:ext>
            </a:extLst>
          </p:cNvPr>
          <p:cNvGrpSpPr/>
          <p:nvPr/>
        </p:nvGrpSpPr>
        <p:grpSpPr>
          <a:xfrm>
            <a:off x="4131673" y="2682815"/>
            <a:ext cx="4781449" cy="3458172"/>
            <a:chOff x="4131673" y="2682815"/>
            <a:chExt cx="4781449" cy="3458172"/>
          </a:xfrm>
        </p:grpSpPr>
        <p:pic>
          <p:nvPicPr>
            <p:cNvPr id="9" name="Picture 8">
              <a:extLst>
                <a:ext uri="{FF2B5EF4-FFF2-40B4-BE49-F238E27FC236}">
                  <a16:creationId xmlns:a16="http://schemas.microsoft.com/office/drawing/2014/main" id="{50F63509-6750-4267-853A-6A81FB571430}"/>
                </a:ext>
              </a:extLst>
            </p:cNvPr>
            <p:cNvPicPr>
              <a:picLocks noChangeAspect="1"/>
            </p:cNvPicPr>
            <p:nvPr/>
          </p:nvPicPr>
          <p:blipFill>
            <a:blip r:embed="rId3"/>
            <a:stretch>
              <a:fillRect/>
            </a:stretch>
          </p:blipFill>
          <p:spPr>
            <a:xfrm>
              <a:off x="4131673" y="3275612"/>
              <a:ext cx="4781449" cy="2865375"/>
            </a:xfrm>
            <a:prstGeom prst="rect">
              <a:avLst/>
            </a:prstGeom>
          </p:spPr>
        </p:pic>
        <p:pic>
          <p:nvPicPr>
            <p:cNvPr id="11" name="Picture 10">
              <a:extLst>
                <a:ext uri="{FF2B5EF4-FFF2-40B4-BE49-F238E27FC236}">
                  <a16:creationId xmlns:a16="http://schemas.microsoft.com/office/drawing/2014/main" id="{A590A6E9-7C42-4BE4-BEB5-8B3A886EF957}"/>
                </a:ext>
              </a:extLst>
            </p:cNvPr>
            <p:cNvPicPr>
              <a:picLocks noChangeAspect="1"/>
            </p:cNvPicPr>
            <p:nvPr/>
          </p:nvPicPr>
          <p:blipFill>
            <a:blip r:embed="rId4"/>
            <a:stretch>
              <a:fillRect/>
            </a:stretch>
          </p:blipFill>
          <p:spPr>
            <a:xfrm>
              <a:off x="4299018" y="2682815"/>
              <a:ext cx="4446758" cy="1760429"/>
            </a:xfrm>
            <a:prstGeom prst="rect">
              <a:avLst/>
            </a:prstGeom>
          </p:spPr>
        </p:pic>
      </p:grpSp>
      <p:sp>
        <p:nvSpPr>
          <p:cNvPr id="13" name="Rectangle: Rounded Corners 12">
            <a:extLst>
              <a:ext uri="{FF2B5EF4-FFF2-40B4-BE49-F238E27FC236}">
                <a16:creationId xmlns:a16="http://schemas.microsoft.com/office/drawing/2014/main" id="{9A7FF5C7-836F-4540-87EE-C6607288D0E0}"/>
              </a:ext>
            </a:extLst>
          </p:cNvPr>
          <p:cNvSpPr/>
          <p:nvPr/>
        </p:nvSpPr>
        <p:spPr>
          <a:xfrm>
            <a:off x="4019909" y="2570672"/>
            <a:ext cx="4980688" cy="364034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176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F10C6F-6864-402D-BE5F-89202947F7C2}"/>
              </a:ext>
            </a:extLst>
          </p:cNvPr>
          <p:cNvSpPr>
            <a:spLocks noGrp="1"/>
          </p:cNvSpPr>
          <p:nvPr>
            <p:ph idx="1"/>
          </p:nvPr>
        </p:nvSpPr>
        <p:spPr>
          <a:xfrm>
            <a:off x="822959" y="1322293"/>
            <a:ext cx="7543801" cy="1328103"/>
          </a:xfrm>
        </p:spPr>
        <p:txBody>
          <a:bodyPr>
            <a:noAutofit/>
          </a:bodyPr>
          <a:lstStyle/>
          <a:p>
            <a:r>
              <a:rPr lang="en-US" sz="3600" dirty="0"/>
              <a:t>Pr(I thank you) = 0.9999… = 1</a:t>
            </a:r>
          </a:p>
          <a:p>
            <a:r>
              <a:rPr lang="en-US" sz="3600" dirty="0"/>
              <a:t>Pr(you thank me) = …</a:t>
            </a:r>
          </a:p>
          <a:p>
            <a:endParaRPr lang="en-US" sz="3200" dirty="0"/>
          </a:p>
        </p:txBody>
      </p:sp>
      <p:sp>
        <p:nvSpPr>
          <p:cNvPr id="3" name="Date Placeholder 2">
            <a:extLst>
              <a:ext uri="{FF2B5EF4-FFF2-40B4-BE49-F238E27FC236}">
                <a16:creationId xmlns:a16="http://schemas.microsoft.com/office/drawing/2014/main" id="{5176261D-8A5E-43E2-8EA2-4778A8F7D14D}"/>
              </a:ext>
            </a:extLst>
          </p:cNvPr>
          <p:cNvSpPr>
            <a:spLocks noGrp="1"/>
          </p:cNvSpPr>
          <p:nvPr>
            <p:ph type="dt" sz="half" idx="10"/>
          </p:nvPr>
        </p:nvSpPr>
        <p:spPr/>
        <p:txBody>
          <a:bodyPr/>
          <a:lstStyle/>
          <a:p>
            <a:r>
              <a:rPr lang="en-US"/>
              <a:t>26 Aug 2022</a:t>
            </a:r>
            <a:endParaRPr lang="en-US" dirty="0"/>
          </a:p>
        </p:txBody>
      </p:sp>
      <p:sp>
        <p:nvSpPr>
          <p:cNvPr id="4" name="Footer Placeholder 3">
            <a:extLst>
              <a:ext uri="{FF2B5EF4-FFF2-40B4-BE49-F238E27FC236}">
                <a16:creationId xmlns:a16="http://schemas.microsoft.com/office/drawing/2014/main" id="{68E23B12-4F48-42E5-B4F1-F7CEBE2D90B6}"/>
              </a:ext>
            </a:extLst>
          </p:cNvPr>
          <p:cNvSpPr>
            <a:spLocks noGrp="1"/>
          </p:cNvSpPr>
          <p:nvPr>
            <p:ph type="ftr" sz="quarter" idx="11"/>
          </p:nvPr>
        </p:nvSpPr>
        <p:spPr/>
        <p:txBody>
          <a:bodyPr/>
          <a:lstStyle/>
          <a:p>
            <a:r>
              <a:rPr lang="en-US"/>
              <a:t>Analytix Thinking LLC 2022 (C)</a:t>
            </a:r>
            <a:endParaRPr lang="en-US" dirty="0"/>
          </a:p>
        </p:txBody>
      </p:sp>
      <p:sp>
        <p:nvSpPr>
          <p:cNvPr id="5" name="Slide Number Placeholder 4">
            <a:extLst>
              <a:ext uri="{FF2B5EF4-FFF2-40B4-BE49-F238E27FC236}">
                <a16:creationId xmlns:a16="http://schemas.microsoft.com/office/drawing/2014/main" id="{D9E38423-0784-41F7-84D0-BB7339862918}"/>
              </a:ext>
            </a:extLst>
          </p:cNvPr>
          <p:cNvSpPr>
            <a:spLocks noGrp="1"/>
          </p:cNvSpPr>
          <p:nvPr>
            <p:ph type="sldNum" sz="quarter" idx="12"/>
          </p:nvPr>
        </p:nvSpPr>
        <p:spPr/>
        <p:txBody>
          <a:bodyPr/>
          <a:lstStyle/>
          <a:p>
            <a:fld id="{1D66AC45-D9FE-4248-B91F-844B82F7A042}" type="slidenum">
              <a:rPr lang="en-US" smtClean="0"/>
              <a:pPr/>
              <a:t>91</a:t>
            </a:fld>
            <a:endParaRPr lang="en-US" dirty="0"/>
          </a:p>
        </p:txBody>
      </p:sp>
      <p:sp>
        <p:nvSpPr>
          <p:cNvPr id="6" name="Title 5">
            <a:extLst>
              <a:ext uri="{FF2B5EF4-FFF2-40B4-BE49-F238E27FC236}">
                <a16:creationId xmlns:a16="http://schemas.microsoft.com/office/drawing/2014/main" id="{46A254CD-81B6-4183-8BC2-E09ACEA1FAA1}"/>
              </a:ext>
            </a:extLst>
          </p:cNvPr>
          <p:cNvSpPr>
            <a:spLocks noGrp="1"/>
          </p:cNvSpPr>
          <p:nvPr>
            <p:ph type="title"/>
          </p:nvPr>
        </p:nvSpPr>
        <p:spPr/>
        <p:txBody>
          <a:bodyPr/>
          <a:lstStyle/>
          <a:p>
            <a:r>
              <a:rPr lang="en-US" b="1" dirty="0"/>
              <a:t>Thank You</a:t>
            </a:r>
          </a:p>
        </p:txBody>
      </p:sp>
      <p:graphicFrame>
        <p:nvGraphicFramePr>
          <p:cNvPr id="7" name="Chart 6">
            <a:extLst>
              <a:ext uri="{FF2B5EF4-FFF2-40B4-BE49-F238E27FC236}">
                <a16:creationId xmlns:a16="http://schemas.microsoft.com/office/drawing/2014/main" id="{749C7C82-1524-43FC-9F08-0C112F2A47DF}"/>
              </a:ext>
            </a:extLst>
          </p:cNvPr>
          <p:cNvGraphicFramePr>
            <a:graphicFrameLocks/>
          </p:cNvGraphicFramePr>
          <p:nvPr>
            <p:extLst>
              <p:ext uri="{D42A27DB-BD31-4B8C-83A1-F6EECF244321}">
                <p14:modId xmlns:p14="http://schemas.microsoft.com/office/powerpoint/2010/main" val="1934641589"/>
              </p:ext>
            </p:extLst>
          </p:nvPr>
        </p:nvGraphicFramePr>
        <p:xfrm>
          <a:off x="3492775" y="2486812"/>
          <a:ext cx="4339590" cy="2857500"/>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Straight Connector 7">
            <a:extLst>
              <a:ext uri="{FF2B5EF4-FFF2-40B4-BE49-F238E27FC236}">
                <a16:creationId xmlns:a16="http://schemas.microsoft.com/office/drawing/2014/main" id="{5E8311D2-8A8C-44A8-AEE2-266EC63E74F2}"/>
              </a:ext>
            </a:extLst>
          </p:cNvPr>
          <p:cNvCxnSpPr>
            <a:cxnSpLocks/>
          </p:cNvCxnSpPr>
          <p:nvPr/>
        </p:nvCxnSpPr>
        <p:spPr>
          <a:xfrm>
            <a:off x="1400961" y="5217953"/>
            <a:ext cx="672797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24C959B-243E-4A23-A389-B38D41C1D1B8}"/>
              </a:ext>
            </a:extLst>
          </p:cNvPr>
          <p:cNvCxnSpPr>
            <a:cxnSpLocks/>
          </p:cNvCxnSpPr>
          <p:nvPr/>
        </p:nvCxnSpPr>
        <p:spPr>
          <a:xfrm flipV="1">
            <a:off x="4118995" y="4966283"/>
            <a:ext cx="0" cy="4110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AD643C4-1624-4C4B-B47A-AD893678AFFD}"/>
              </a:ext>
            </a:extLst>
          </p:cNvPr>
          <p:cNvSpPr txBox="1"/>
          <p:nvPr/>
        </p:nvSpPr>
        <p:spPr>
          <a:xfrm>
            <a:off x="3917659" y="5377344"/>
            <a:ext cx="402671" cy="377931"/>
          </a:xfrm>
          <a:prstGeom prst="rect">
            <a:avLst/>
          </a:prstGeom>
          <a:noFill/>
        </p:spPr>
        <p:txBody>
          <a:bodyPr wrap="square" rtlCol="0">
            <a:spAutoFit/>
          </a:bodyPr>
          <a:lstStyle/>
          <a:p>
            <a:pPr algn="ctr"/>
            <a:r>
              <a:rPr lang="en-US" dirty="0"/>
              <a:t>0</a:t>
            </a:r>
          </a:p>
        </p:txBody>
      </p:sp>
      <p:sp>
        <p:nvSpPr>
          <p:cNvPr id="16" name="TextBox 15">
            <a:extLst>
              <a:ext uri="{FF2B5EF4-FFF2-40B4-BE49-F238E27FC236}">
                <a16:creationId xmlns:a16="http://schemas.microsoft.com/office/drawing/2014/main" id="{A76FB72C-7CD2-411D-B43B-55C69F92205A}"/>
              </a:ext>
            </a:extLst>
          </p:cNvPr>
          <p:cNvSpPr txBox="1"/>
          <p:nvPr/>
        </p:nvSpPr>
        <p:spPr>
          <a:xfrm>
            <a:off x="1781262" y="3069672"/>
            <a:ext cx="2030298" cy="1384995"/>
          </a:xfrm>
          <a:prstGeom prst="rect">
            <a:avLst/>
          </a:prstGeom>
          <a:noFill/>
        </p:spPr>
        <p:txBody>
          <a:bodyPr wrap="square" rtlCol="0">
            <a:spAutoFit/>
          </a:bodyPr>
          <a:lstStyle/>
          <a:p>
            <a:pPr algn="ctr"/>
            <a:r>
              <a:rPr lang="en-US" sz="2800" dirty="0"/>
              <a:t>Posterior Distribution</a:t>
            </a:r>
          </a:p>
          <a:p>
            <a:pPr algn="ctr"/>
            <a:r>
              <a:rPr lang="en-US" sz="2800" dirty="0"/>
              <a:t>Of Thanks</a:t>
            </a:r>
          </a:p>
        </p:txBody>
      </p:sp>
      <p:cxnSp>
        <p:nvCxnSpPr>
          <p:cNvPr id="18" name="Straight Arrow Connector 17">
            <a:extLst>
              <a:ext uri="{FF2B5EF4-FFF2-40B4-BE49-F238E27FC236}">
                <a16:creationId xmlns:a16="http://schemas.microsoft.com/office/drawing/2014/main" id="{D2E2DB2C-A0B8-4A56-B32F-D15342889FAE}"/>
              </a:ext>
            </a:extLst>
          </p:cNvPr>
          <p:cNvCxnSpPr>
            <a:cxnSpLocks/>
          </p:cNvCxnSpPr>
          <p:nvPr/>
        </p:nvCxnSpPr>
        <p:spPr>
          <a:xfrm>
            <a:off x="3858936" y="3758268"/>
            <a:ext cx="503340" cy="4362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CE6FA6E6-7235-45F7-93BB-98C49931268E}"/>
              </a:ext>
            </a:extLst>
          </p:cNvPr>
          <p:cNvSpPr/>
          <p:nvPr/>
        </p:nvSpPr>
        <p:spPr>
          <a:xfrm>
            <a:off x="4110605" y="2919369"/>
            <a:ext cx="3707934" cy="2306972"/>
          </a:xfrm>
          <a:custGeom>
            <a:avLst/>
            <a:gdLst>
              <a:gd name="connsiteX0" fmla="*/ 0 w 3707934"/>
              <a:gd name="connsiteY0" fmla="*/ 2046914 h 2306972"/>
              <a:gd name="connsiteX1" fmla="*/ 109057 w 3707934"/>
              <a:gd name="connsiteY1" fmla="*/ 1828800 h 2306972"/>
              <a:gd name="connsiteX2" fmla="*/ 268448 w 3707934"/>
              <a:gd name="connsiteY2" fmla="*/ 1417739 h 2306972"/>
              <a:gd name="connsiteX3" fmla="*/ 402672 w 3707934"/>
              <a:gd name="connsiteY3" fmla="*/ 981512 h 2306972"/>
              <a:gd name="connsiteX4" fmla="*/ 578840 w 3707934"/>
              <a:gd name="connsiteY4" fmla="*/ 486561 h 2306972"/>
              <a:gd name="connsiteX5" fmla="*/ 662730 w 3707934"/>
              <a:gd name="connsiteY5" fmla="*/ 293615 h 2306972"/>
              <a:gd name="connsiteX6" fmla="*/ 738231 w 3707934"/>
              <a:gd name="connsiteY6" fmla="*/ 176169 h 2306972"/>
              <a:gd name="connsiteX7" fmla="*/ 788565 w 3707934"/>
              <a:gd name="connsiteY7" fmla="*/ 100668 h 2306972"/>
              <a:gd name="connsiteX8" fmla="*/ 838899 w 3707934"/>
              <a:gd name="connsiteY8" fmla="*/ 58723 h 2306972"/>
              <a:gd name="connsiteX9" fmla="*/ 880844 w 3707934"/>
              <a:gd name="connsiteY9" fmla="*/ 16778 h 2306972"/>
              <a:gd name="connsiteX10" fmla="*/ 939567 w 3707934"/>
              <a:gd name="connsiteY10" fmla="*/ 0 h 2306972"/>
              <a:gd name="connsiteX11" fmla="*/ 1031846 w 3707934"/>
              <a:gd name="connsiteY11" fmla="*/ 8389 h 2306972"/>
              <a:gd name="connsiteX12" fmla="*/ 1124125 w 3707934"/>
              <a:gd name="connsiteY12" fmla="*/ 33556 h 2306972"/>
              <a:gd name="connsiteX13" fmla="*/ 1208015 w 3707934"/>
              <a:gd name="connsiteY13" fmla="*/ 117446 h 2306972"/>
              <a:gd name="connsiteX14" fmla="*/ 1291905 w 3707934"/>
              <a:gd name="connsiteY14" fmla="*/ 218114 h 2306972"/>
              <a:gd name="connsiteX15" fmla="*/ 1384184 w 3707934"/>
              <a:gd name="connsiteY15" fmla="*/ 343949 h 2306972"/>
              <a:gd name="connsiteX16" fmla="*/ 1476463 w 3707934"/>
              <a:gd name="connsiteY16" fmla="*/ 528506 h 2306972"/>
              <a:gd name="connsiteX17" fmla="*/ 1644242 w 3707934"/>
              <a:gd name="connsiteY17" fmla="*/ 805343 h 2306972"/>
              <a:gd name="connsiteX18" fmla="*/ 1820411 w 3707934"/>
              <a:gd name="connsiteY18" fmla="*/ 1124125 h 2306972"/>
              <a:gd name="connsiteX19" fmla="*/ 2055303 w 3707934"/>
              <a:gd name="connsiteY19" fmla="*/ 1476462 h 2306972"/>
              <a:gd name="connsiteX20" fmla="*/ 2223083 w 3707934"/>
              <a:gd name="connsiteY20" fmla="*/ 1669409 h 2306972"/>
              <a:gd name="connsiteX21" fmla="*/ 2457974 w 3707934"/>
              <a:gd name="connsiteY21" fmla="*/ 1879134 h 2306972"/>
              <a:gd name="connsiteX22" fmla="*/ 2743200 w 3707934"/>
              <a:gd name="connsiteY22" fmla="*/ 2046914 h 2306972"/>
              <a:gd name="connsiteX23" fmla="*/ 2986481 w 3707934"/>
              <a:gd name="connsiteY23" fmla="*/ 2130804 h 2306972"/>
              <a:gd name="connsiteX24" fmla="*/ 3221373 w 3707934"/>
              <a:gd name="connsiteY24" fmla="*/ 2181138 h 2306972"/>
              <a:gd name="connsiteX25" fmla="*/ 3414319 w 3707934"/>
              <a:gd name="connsiteY25" fmla="*/ 2214694 h 2306972"/>
              <a:gd name="connsiteX26" fmla="*/ 3691156 w 3707934"/>
              <a:gd name="connsiteY26" fmla="*/ 2231472 h 2306972"/>
              <a:gd name="connsiteX27" fmla="*/ 3707934 w 3707934"/>
              <a:gd name="connsiteY27" fmla="*/ 2298583 h 2306972"/>
              <a:gd name="connsiteX28" fmla="*/ 8389 w 3707934"/>
              <a:gd name="connsiteY28" fmla="*/ 2306972 h 2306972"/>
              <a:gd name="connsiteX29" fmla="*/ 0 w 3707934"/>
              <a:gd name="connsiteY29" fmla="*/ 2046914 h 2306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707934" h="2306972">
                <a:moveTo>
                  <a:pt x="0" y="2046914"/>
                </a:moveTo>
                <a:lnTo>
                  <a:pt x="109057" y="1828800"/>
                </a:lnTo>
                <a:lnTo>
                  <a:pt x="268448" y="1417739"/>
                </a:lnTo>
                <a:lnTo>
                  <a:pt x="402672" y="981512"/>
                </a:lnTo>
                <a:lnTo>
                  <a:pt x="578840" y="486561"/>
                </a:lnTo>
                <a:lnTo>
                  <a:pt x="662730" y="293615"/>
                </a:lnTo>
                <a:lnTo>
                  <a:pt x="738231" y="176169"/>
                </a:lnTo>
                <a:lnTo>
                  <a:pt x="788565" y="100668"/>
                </a:lnTo>
                <a:lnTo>
                  <a:pt x="838899" y="58723"/>
                </a:lnTo>
                <a:lnTo>
                  <a:pt x="880844" y="16778"/>
                </a:lnTo>
                <a:lnTo>
                  <a:pt x="939567" y="0"/>
                </a:lnTo>
                <a:lnTo>
                  <a:pt x="1031846" y="8389"/>
                </a:lnTo>
                <a:lnTo>
                  <a:pt x="1124125" y="33556"/>
                </a:lnTo>
                <a:lnTo>
                  <a:pt x="1208015" y="117446"/>
                </a:lnTo>
                <a:lnTo>
                  <a:pt x="1291905" y="218114"/>
                </a:lnTo>
                <a:lnTo>
                  <a:pt x="1384184" y="343949"/>
                </a:lnTo>
                <a:lnTo>
                  <a:pt x="1476463" y="528506"/>
                </a:lnTo>
                <a:lnTo>
                  <a:pt x="1644242" y="805343"/>
                </a:lnTo>
                <a:lnTo>
                  <a:pt x="1820411" y="1124125"/>
                </a:lnTo>
                <a:lnTo>
                  <a:pt x="2055303" y="1476462"/>
                </a:lnTo>
                <a:lnTo>
                  <a:pt x="2223083" y="1669409"/>
                </a:lnTo>
                <a:lnTo>
                  <a:pt x="2457974" y="1879134"/>
                </a:lnTo>
                <a:lnTo>
                  <a:pt x="2743200" y="2046914"/>
                </a:lnTo>
                <a:lnTo>
                  <a:pt x="2986481" y="2130804"/>
                </a:lnTo>
                <a:lnTo>
                  <a:pt x="3221373" y="2181138"/>
                </a:lnTo>
                <a:lnTo>
                  <a:pt x="3414319" y="2214694"/>
                </a:lnTo>
                <a:lnTo>
                  <a:pt x="3691156" y="2231472"/>
                </a:lnTo>
                <a:lnTo>
                  <a:pt x="3707934" y="2298583"/>
                </a:lnTo>
                <a:lnTo>
                  <a:pt x="8389" y="2306972"/>
                </a:lnTo>
                <a:lnTo>
                  <a:pt x="0" y="2046914"/>
                </a:lnTo>
                <a:close/>
              </a:path>
            </a:pathLst>
          </a:custGeom>
          <a:solidFill>
            <a:schemeClr val="accent3">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33DC15E-7573-4BA1-8E55-A4B1F6323D69}"/>
              </a:ext>
            </a:extLst>
          </p:cNvPr>
          <p:cNvSpPr txBox="1"/>
          <p:nvPr/>
        </p:nvSpPr>
        <p:spPr>
          <a:xfrm>
            <a:off x="4924337" y="4001549"/>
            <a:ext cx="400194" cy="646331"/>
          </a:xfrm>
          <a:prstGeom prst="rect">
            <a:avLst/>
          </a:prstGeom>
          <a:noFill/>
        </p:spPr>
        <p:txBody>
          <a:bodyPr wrap="square" rtlCol="0">
            <a:spAutoFit/>
          </a:bodyPr>
          <a:lstStyle/>
          <a:p>
            <a:pPr algn="ctr"/>
            <a:r>
              <a:rPr lang="en-US" sz="3600" dirty="0"/>
              <a:t>?</a:t>
            </a:r>
          </a:p>
        </p:txBody>
      </p:sp>
      <p:sp>
        <p:nvSpPr>
          <p:cNvPr id="11" name="TextBox 10">
            <a:extLst>
              <a:ext uri="{FF2B5EF4-FFF2-40B4-BE49-F238E27FC236}">
                <a16:creationId xmlns:a16="http://schemas.microsoft.com/office/drawing/2014/main" id="{CF6B0953-E6C3-4E2F-87E2-69473175B127}"/>
              </a:ext>
            </a:extLst>
          </p:cNvPr>
          <p:cNvSpPr txBox="1"/>
          <p:nvPr/>
        </p:nvSpPr>
        <p:spPr>
          <a:xfrm>
            <a:off x="4420695" y="5401932"/>
            <a:ext cx="3406722" cy="369332"/>
          </a:xfrm>
          <a:prstGeom prst="rect">
            <a:avLst/>
          </a:prstGeom>
          <a:noFill/>
        </p:spPr>
        <p:txBody>
          <a:bodyPr wrap="square" rtlCol="0">
            <a:spAutoFit/>
          </a:bodyPr>
          <a:lstStyle/>
          <a:p>
            <a:pPr algn="ctr"/>
            <a:r>
              <a:rPr lang="en-US" dirty="0"/>
              <a:t>Mother Theresa Gratitude Scale</a:t>
            </a:r>
          </a:p>
        </p:txBody>
      </p:sp>
      <p:sp>
        <p:nvSpPr>
          <p:cNvPr id="17" name="Rectangle 16">
            <a:extLst>
              <a:ext uri="{FF2B5EF4-FFF2-40B4-BE49-F238E27FC236}">
                <a16:creationId xmlns:a16="http://schemas.microsoft.com/office/drawing/2014/main" id="{70B11FEA-572F-207E-4516-5FEC39963343}"/>
              </a:ext>
            </a:extLst>
          </p:cNvPr>
          <p:cNvSpPr/>
          <p:nvPr/>
        </p:nvSpPr>
        <p:spPr>
          <a:xfrm>
            <a:off x="8025413" y="5344355"/>
            <a:ext cx="1100831" cy="9765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20953E-A2BB-A290-80AD-567B21B07E08}"/>
              </a:ext>
            </a:extLst>
          </p:cNvPr>
          <p:cNvSpPr/>
          <p:nvPr/>
        </p:nvSpPr>
        <p:spPr>
          <a:xfrm>
            <a:off x="5603846" y="1322293"/>
            <a:ext cx="989901" cy="6313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631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500"/>
                                        <p:tgtEl>
                                          <p:spTgt spid="12"/>
                                        </p:tgtEl>
                                      </p:cBhvr>
                                    </p:animEffect>
                                    <p:set>
                                      <p:cBhvr>
                                        <p:cTn id="7" dur="1" fill="hold">
                                          <p:stCondLst>
                                            <p:cond delay="1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10" grpId="0"/>
      <p:bldP spid="16" grpId="0"/>
      <p:bldP spid="22" grpId="0" animBg="1"/>
      <p:bldP spid="23" grpId="0"/>
      <p:bldP spid="11" grpId="0"/>
      <p:bldP spid="12" grpId="0" animBg="1"/>
    </p:bldLst>
  </p:timing>
</p:sld>
</file>

<file path=ppt/theme/theme1.xml><?xml version="1.0" encoding="utf-8"?>
<a:theme xmlns:a="http://schemas.openxmlformats.org/drawingml/2006/main" name="Retrospec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1" id="{C4F7C91A-9757-422D-9038-433E7FC24C8D}" vid="{906D1494-7231-4025-B75B-CD367FF3DD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16543</TotalTime>
  <Words>5969</Words>
  <Application>Microsoft Office PowerPoint</Application>
  <PresentationFormat>On-screen Show (4:3)</PresentationFormat>
  <Paragraphs>1665</Paragraphs>
  <Slides>91</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91</vt:i4>
      </vt:variant>
    </vt:vector>
  </HeadingPairs>
  <TitlesOfParts>
    <vt:vector size="101" baseType="lpstr">
      <vt:lpstr>Abadi</vt:lpstr>
      <vt:lpstr>Arial</vt:lpstr>
      <vt:lpstr>Calibri</vt:lpstr>
      <vt:lpstr>Calibri Light</vt:lpstr>
      <vt:lpstr>Cambria Math</vt:lpstr>
      <vt:lpstr>Congenial SemiBold</vt:lpstr>
      <vt:lpstr>Gabriola</vt:lpstr>
      <vt:lpstr>Times New Roman</vt:lpstr>
      <vt:lpstr>Wingdings 2</vt:lpstr>
      <vt:lpstr>Retrospect</vt:lpstr>
      <vt:lpstr>The Epistemological Superiority of Bayesian Inference over Frequentist Inference Inferring What is Likely To Be True </vt:lpstr>
      <vt:lpstr>Background</vt:lpstr>
      <vt:lpstr>Objectives</vt:lpstr>
      <vt:lpstr>Part 0</vt:lpstr>
      <vt:lpstr>History</vt:lpstr>
      <vt:lpstr>History</vt:lpstr>
      <vt:lpstr>History</vt:lpstr>
      <vt:lpstr>Part 1</vt:lpstr>
      <vt:lpstr>Thought Experiment</vt:lpstr>
      <vt:lpstr>Thought Experiment</vt:lpstr>
      <vt:lpstr>Conditional Probability</vt:lpstr>
      <vt:lpstr>Conditional Probability</vt:lpstr>
      <vt:lpstr>Part 2</vt:lpstr>
      <vt:lpstr>PowerPoint Presentation</vt:lpstr>
      <vt:lpstr>PowerPoint Presentation</vt:lpstr>
      <vt:lpstr>A Problem of Inference</vt:lpstr>
      <vt:lpstr>A Problem of Inference</vt:lpstr>
      <vt:lpstr>A Problem of Inference</vt:lpstr>
      <vt:lpstr>A Problem of Inference</vt:lpstr>
      <vt:lpstr>A Problem of Inference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VERY Important Lesson</vt:lpstr>
      <vt:lpstr>Coin in Bag Summary</vt:lpstr>
      <vt:lpstr>Coin in Bag Summary</vt:lpstr>
      <vt:lpstr>A Problem of Inference</vt:lpstr>
      <vt:lpstr>Part 3</vt:lpstr>
      <vt:lpstr>PowerPoint Presentation</vt:lpstr>
      <vt:lpstr>PowerPoint Presentation</vt:lpstr>
      <vt:lpstr>PowerPoint Presentation</vt:lpstr>
      <vt:lpstr>PowerPoint Presentation</vt:lpstr>
      <vt:lpstr>PowerPoint Presentation</vt:lpstr>
      <vt:lpstr>PowerPoint Presentation</vt:lpstr>
      <vt:lpstr>Diagnostic Decision-Making</vt:lpstr>
      <vt:lpstr>Diagnostic Decision-Making</vt:lpstr>
      <vt:lpstr>PowerPoint Presentation</vt:lpstr>
      <vt:lpstr>PowerPoint Presentation</vt:lpstr>
      <vt:lpstr>PowerPoint Presentation</vt:lpstr>
      <vt:lpstr>PowerPoint Presentation</vt:lpstr>
      <vt:lpstr>PowerPoint Presentation</vt:lpstr>
      <vt:lpstr>Conclusion on Inference</vt:lpstr>
      <vt:lpstr>PowerPoint Presentation</vt:lpstr>
      <vt:lpstr>Part 4</vt:lpstr>
      <vt:lpstr>A Path Forward</vt:lpstr>
      <vt:lpstr>A Path Forward</vt:lpstr>
      <vt:lpstr>A Path Forward</vt:lpstr>
      <vt:lpstr>Another Thought Experiment</vt:lpstr>
      <vt:lpstr>Another Thought Experiment</vt:lpstr>
      <vt:lpstr>Another Thought Experiment</vt:lpstr>
      <vt:lpstr>Real Examples</vt:lpstr>
      <vt:lpstr>Real Examples - Recent Outcomes</vt:lpstr>
      <vt:lpstr>A Path Forward</vt:lpstr>
      <vt:lpstr>Subgroup Identification</vt:lpstr>
      <vt:lpstr>A Path Forward</vt:lpstr>
      <vt:lpstr>A Path Forward</vt:lpstr>
      <vt:lpstr>A Path Forward</vt:lpstr>
      <vt:lpstr>A Path Forward</vt:lpstr>
      <vt:lpstr>Part 5</vt:lpstr>
      <vt:lpstr>PowerPoint Presentation</vt:lpstr>
      <vt:lpstr>PowerPoint Presentation</vt:lpstr>
      <vt:lpstr>Pr (False Positive)</vt:lpstr>
      <vt:lpstr>A Problem of Inference</vt:lpstr>
      <vt:lpstr>Pr (False Positive)</vt:lpstr>
      <vt:lpstr>Pr (False Positive)</vt:lpstr>
      <vt:lpstr>Pr (False Positive)</vt:lpstr>
      <vt:lpstr>Pr (False Positive)</vt:lpstr>
      <vt:lpstr>Pr (False Positive)</vt:lpstr>
      <vt:lpstr>Pr (False Positive)</vt:lpstr>
      <vt:lpstr>Epistemology    How do we know what we know?</vt:lpstr>
      <vt:lpstr>Epistemology (1)</vt:lpstr>
      <vt:lpstr>Epistemology (1)</vt:lpstr>
      <vt:lpstr>Epistemology</vt:lpstr>
      <vt:lpstr>Epistemology (2)</vt:lpstr>
      <vt:lpstr>Epistemology (2)</vt:lpstr>
      <vt:lpstr>Epistemology (3)</vt:lpstr>
      <vt:lpstr>Epistemology (4)</vt:lpstr>
      <vt:lpstr>Epistemology (5)</vt:lpstr>
      <vt:lpstr>Extra Reading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of Study Success Arguments for Its Primacy over Power</dc:title>
  <dc:creator>Stephen Ruberg</dc:creator>
  <cp:lastModifiedBy>Stephen Ruberg</cp:lastModifiedBy>
  <cp:revision>14</cp:revision>
  <dcterms:created xsi:type="dcterms:W3CDTF">2021-11-01T00:15:33Z</dcterms:created>
  <dcterms:modified xsi:type="dcterms:W3CDTF">2022-08-20T13:18:21Z</dcterms:modified>
</cp:coreProperties>
</file>