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0" r:id="rId2"/>
  </p:sldMasterIdLst>
  <p:notesMasterIdLst>
    <p:notesMasterId r:id="rId42"/>
  </p:notesMasterIdLst>
  <p:sldIdLst>
    <p:sldId id="2146848855" r:id="rId3"/>
    <p:sldId id="2146848870" r:id="rId4"/>
    <p:sldId id="2146848865" r:id="rId5"/>
    <p:sldId id="2146848866" r:id="rId6"/>
    <p:sldId id="2146848869" r:id="rId7"/>
    <p:sldId id="2146848857" r:id="rId8"/>
    <p:sldId id="2146848876" r:id="rId9"/>
    <p:sldId id="2146848874" r:id="rId10"/>
    <p:sldId id="2146848875" r:id="rId11"/>
    <p:sldId id="2146848867" r:id="rId12"/>
    <p:sldId id="2146848877" r:id="rId13"/>
    <p:sldId id="2146848872" r:id="rId14"/>
    <p:sldId id="2146848873" r:id="rId15"/>
    <p:sldId id="2146848858" r:id="rId16"/>
    <p:sldId id="2146848878" r:id="rId17"/>
    <p:sldId id="2146848888" r:id="rId18"/>
    <p:sldId id="2146848859" r:id="rId19"/>
    <p:sldId id="2146848889" r:id="rId20"/>
    <p:sldId id="2146848891" r:id="rId21"/>
    <p:sldId id="2146848892" r:id="rId22"/>
    <p:sldId id="2146848893" r:id="rId23"/>
    <p:sldId id="2146848887" r:id="rId24"/>
    <p:sldId id="2146848894" r:id="rId25"/>
    <p:sldId id="2146848902" r:id="rId26"/>
    <p:sldId id="2146848895" r:id="rId27"/>
    <p:sldId id="2146848896" r:id="rId28"/>
    <p:sldId id="2146848883" r:id="rId29"/>
    <p:sldId id="2146848885" r:id="rId30"/>
    <p:sldId id="2146848884" r:id="rId31"/>
    <p:sldId id="2146848881" r:id="rId32"/>
    <p:sldId id="2146848864" r:id="rId33"/>
    <p:sldId id="2146848897" r:id="rId34"/>
    <p:sldId id="2146848886" r:id="rId35"/>
    <p:sldId id="439" r:id="rId36"/>
    <p:sldId id="2146848898" r:id="rId37"/>
    <p:sldId id="2146848899" r:id="rId38"/>
    <p:sldId id="2146848900" r:id="rId39"/>
    <p:sldId id="2146848901" r:id="rId40"/>
    <p:sldId id="2146848862" r:id="rId4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840D9E3-56E1-E21E-33B6-77E63631FCB1}" name="Thomas, Marius" initials="TM" userId="S::THOMAM1D@novartis.net::030e0a7a-3a97-48b2-b6f5-8addecb6a63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9A4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4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microsoft.com/office/2018/10/relationships/authors" Target="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A5-5048-BF03-284C1C21B32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A5-5048-BF03-284C1C21B32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A5-5048-BF03-284C1C21B32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961463904"/>
        <c:axId val="-2139972752"/>
      </c:barChart>
      <c:catAx>
        <c:axId val="19614639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-2139972752"/>
        <c:crosses val="autoZero"/>
        <c:auto val="1"/>
        <c:lblAlgn val="ctr"/>
        <c:lblOffset val="100"/>
        <c:noMultiLvlLbl val="0"/>
      </c:catAx>
      <c:valAx>
        <c:axId val="-21399727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crossAx val="1961463904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57BC1B-66FE-4C8D-BAE3-79DA13787501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38BC06-3B2C-4C1B-854C-7E7FA7E09006}">
      <dgm:prSet phldrT="[Text]" custT="1"/>
      <dgm:spPr/>
      <dgm:t>
        <a:bodyPr/>
        <a:lstStyle/>
        <a:p>
          <a:r>
            <a:rPr lang="de-CH" sz="1300" b="1" dirty="0"/>
            <a:t>Standard RCT </a:t>
          </a:r>
          <a:r>
            <a:rPr lang="de-CH" sz="1300" dirty="0"/>
            <a:t> </a:t>
          </a:r>
          <a:r>
            <a:rPr lang="de-CH" sz="1000" dirty="0" err="1"/>
            <a:t>Demonstrate</a:t>
          </a:r>
          <a:r>
            <a:rPr lang="de-CH" sz="1000" dirty="0"/>
            <a:t> </a:t>
          </a:r>
          <a:r>
            <a:rPr lang="de-CH" sz="1000" dirty="0" err="1"/>
            <a:t>superiority</a:t>
          </a:r>
          <a:r>
            <a:rPr lang="de-CH" sz="1000" dirty="0"/>
            <a:t> </a:t>
          </a:r>
          <a:r>
            <a:rPr lang="de-CH" sz="1000" dirty="0" err="1"/>
            <a:t>vs</a:t>
          </a:r>
          <a:r>
            <a:rPr lang="de-CH" sz="1000" dirty="0"/>
            <a:t> </a:t>
          </a:r>
          <a:r>
            <a:rPr lang="de-CH" sz="1000" dirty="0" err="1"/>
            <a:t>placebo</a:t>
          </a:r>
          <a:r>
            <a:rPr lang="de-CH" sz="1000" dirty="0"/>
            <a:t> </a:t>
          </a:r>
          <a:r>
            <a:rPr lang="de-CH" sz="1000" dirty="0" err="1"/>
            <a:t>or</a:t>
          </a:r>
          <a:r>
            <a:rPr lang="de-CH" sz="1000" dirty="0"/>
            <a:t> inferior </a:t>
          </a:r>
          <a:r>
            <a:rPr lang="de-CH" sz="1000" dirty="0" err="1"/>
            <a:t>active</a:t>
          </a:r>
          <a:r>
            <a:rPr lang="de-CH" sz="1000" dirty="0"/>
            <a:t> </a:t>
          </a:r>
          <a:r>
            <a:rPr lang="de-CH" sz="1000" dirty="0" err="1"/>
            <a:t>control</a:t>
          </a:r>
          <a:endParaRPr lang="de-CH" sz="1000" dirty="0"/>
        </a:p>
      </dgm:t>
    </dgm:pt>
    <dgm:pt modelId="{EB636D03-ADEF-40FB-983E-AE798F124307}" type="parTrans" cxnId="{6707A822-ED4A-4E2F-A182-A558F1D011C7}">
      <dgm:prSet/>
      <dgm:spPr/>
      <dgm:t>
        <a:bodyPr/>
        <a:lstStyle/>
        <a:p>
          <a:endParaRPr lang="de-CH"/>
        </a:p>
      </dgm:t>
    </dgm:pt>
    <dgm:pt modelId="{64C21CA3-FF93-4152-83E7-95A412DCC0F9}" type="sibTrans" cxnId="{6707A822-ED4A-4E2F-A182-A558F1D011C7}">
      <dgm:prSet/>
      <dgm:spPr/>
      <dgm:t>
        <a:bodyPr/>
        <a:lstStyle/>
        <a:p>
          <a:endParaRPr lang="de-CH"/>
        </a:p>
      </dgm:t>
    </dgm:pt>
    <dgm:pt modelId="{214F1DBB-70CD-45C8-821A-736113FE8491}">
      <dgm:prSet phldrT="[Text]"/>
      <dgm:spPr/>
      <dgm:t>
        <a:bodyPr/>
        <a:lstStyle/>
        <a:p>
          <a:r>
            <a:rPr lang="de-CH" b="1" dirty="0"/>
            <a:t>Extrapolation </a:t>
          </a:r>
          <a:r>
            <a:rPr lang="de-CH" b="1" dirty="0" err="1"/>
            <a:t>from</a:t>
          </a:r>
          <a:r>
            <a:rPr lang="de-CH" b="1" dirty="0"/>
            <a:t> </a:t>
          </a:r>
          <a:r>
            <a:rPr lang="de-CH" b="1" dirty="0" err="1"/>
            <a:t>adults</a:t>
          </a:r>
          <a:r>
            <a:rPr lang="de-CH" b="1" dirty="0"/>
            <a:t> </a:t>
          </a:r>
          <a:r>
            <a:rPr lang="de-CH" b="1" dirty="0" err="1"/>
            <a:t>to</a:t>
          </a:r>
          <a:r>
            <a:rPr lang="de-CH" b="1" dirty="0"/>
            <a:t> </a:t>
          </a:r>
          <a:r>
            <a:rPr lang="de-CH" b="1" dirty="0" err="1"/>
            <a:t>pediatric</a:t>
          </a:r>
          <a:r>
            <a:rPr lang="de-CH" b="1" dirty="0"/>
            <a:t> patients</a:t>
          </a:r>
          <a:r>
            <a:rPr lang="de-CH" b="1" baseline="30000" dirty="0"/>
            <a:t>1</a:t>
          </a:r>
          <a:endParaRPr lang="de-CH" dirty="0"/>
        </a:p>
        <a:p>
          <a:r>
            <a:rPr lang="de-CH" dirty="0" err="1"/>
            <a:t>Disease</a:t>
          </a:r>
          <a:r>
            <a:rPr lang="de-CH" dirty="0"/>
            <a:t> </a:t>
          </a:r>
          <a:r>
            <a:rPr lang="de-CH" dirty="0" err="1"/>
            <a:t>biology</a:t>
          </a:r>
          <a:r>
            <a:rPr lang="de-CH" dirty="0"/>
            <a:t> </a:t>
          </a:r>
          <a:r>
            <a:rPr lang="de-CH" dirty="0" err="1"/>
            <a:t>is</a:t>
          </a:r>
          <a:r>
            <a:rPr lang="de-CH" dirty="0"/>
            <a:t> </a:t>
          </a:r>
          <a:r>
            <a:rPr lang="de-CH" dirty="0" err="1"/>
            <a:t>similar</a:t>
          </a:r>
          <a:r>
            <a:rPr lang="de-CH" dirty="0"/>
            <a:t>, but </a:t>
          </a:r>
          <a:r>
            <a:rPr lang="de-CH" dirty="0" err="1"/>
            <a:t>children</a:t>
          </a:r>
          <a:r>
            <a:rPr lang="de-CH" dirty="0"/>
            <a:t> </a:t>
          </a:r>
          <a:r>
            <a:rPr lang="de-CH" dirty="0" err="1"/>
            <a:t>relapse</a:t>
          </a:r>
          <a:r>
            <a:rPr lang="de-CH" dirty="0"/>
            <a:t> </a:t>
          </a:r>
          <a:r>
            <a:rPr lang="de-CH" dirty="0" err="1"/>
            <a:t>more</a:t>
          </a:r>
          <a:r>
            <a:rPr lang="de-CH" dirty="0"/>
            <a:t> </a:t>
          </a:r>
          <a:r>
            <a:rPr lang="de-CH" dirty="0" err="1"/>
            <a:t>frequently</a:t>
          </a:r>
          <a:r>
            <a:rPr lang="de-CH" dirty="0"/>
            <a:t>.</a:t>
          </a:r>
        </a:p>
        <a:p>
          <a:r>
            <a:rPr lang="de-CH" b="1" dirty="0">
              <a:solidFill>
                <a:schemeClr val="accent1"/>
              </a:solidFill>
            </a:rPr>
            <a:t>+ </a:t>
          </a:r>
          <a:r>
            <a:rPr lang="de-CH" b="1" dirty="0" err="1">
              <a:solidFill>
                <a:schemeClr val="accent1"/>
              </a:solidFill>
            </a:rPr>
            <a:t>Similar</a:t>
          </a:r>
          <a:r>
            <a:rPr lang="de-CH" b="1" dirty="0">
              <a:solidFill>
                <a:schemeClr val="accent1"/>
              </a:solidFill>
            </a:rPr>
            <a:t> power </a:t>
          </a:r>
          <a:r>
            <a:rPr lang="de-CH" b="1" dirty="0" err="1">
              <a:solidFill>
                <a:schemeClr val="accent1"/>
              </a:solidFill>
            </a:rPr>
            <a:t>with</a:t>
          </a:r>
          <a:r>
            <a:rPr lang="de-CH" b="1" dirty="0">
              <a:solidFill>
                <a:schemeClr val="accent1"/>
              </a:solidFill>
            </a:rPr>
            <a:t> </a:t>
          </a:r>
          <a:r>
            <a:rPr lang="de-CH" b="1" dirty="0" err="1">
              <a:solidFill>
                <a:schemeClr val="accent1"/>
              </a:solidFill>
            </a:rPr>
            <a:t>less</a:t>
          </a:r>
          <a:r>
            <a:rPr lang="de-CH" b="1" dirty="0">
              <a:solidFill>
                <a:schemeClr val="accent1"/>
              </a:solidFill>
            </a:rPr>
            <a:t> N </a:t>
          </a:r>
          <a:r>
            <a:rPr lang="de-CH" b="1" dirty="0" err="1">
              <a:solidFill>
                <a:schemeClr val="accent1"/>
              </a:solidFill>
            </a:rPr>
            <a:t>compared</a:t>
          </a:r>
          <a:r>
            <a:rPr lang="de-CH" b="1" dirty="0">
              <a:solidFill>
                <a:schemeClr val="accent1"/>
              </a:solidFill>
            </a:rPr>
            <a:t> </a:t>
          </a:r>
          <a:r>
            <a:rPr lang="de-CH" b="1" dirty="0" err="1">
              <a:solidFill>
                <a:schemeClr val="accent1"/>
              </a:solidFill>
            </a:rPr>
            <a:t>to</a:t>
          </a:r>
          <a:r>
            <a:rPr lang="de-CH" b="1" dirty="0">
              <a:solidFill>
                <a:schemeClr val="accent1"/>
              </a:solidFill>
            </a:rPr>
            <a:t> </a:t>
          </a:r>
          <a:r>
            <a:rPr lang="de-CH" b="1" dirty="0" err="1">
              <a:solidFill>
                <a:schemeClr val="accent1"/>
              </a:solidFill>
            </a:rPr>
            <a:t>trials</a:t>
          </a:r>
          <a:r>
            <a:rPr lang="de-CH" b="1" dirty="0">
              <a:solidFill>
                <a:schemeClr val="accent1"/>
              </a:solidFill>
            </a:rPr>
            <a:t> in </a:t>
          </a:r>
          <a:r>
            <a:rPr lang="de-CH" b="1" dirty="0" err="1">
              <a:solidFill>
                <a:schemeClr val="accent1"/>
              </a:solidFill>
            </a:rPr>
            <a:t>adults</a:t>
          </a:r>
          <a:endParaRPr lang="de-CH" b="1" dirty="0">
            <a:solidFill>
              <a:schemeClr val="accent1"/>
            </a:solidFill>
          </a:endParaRPr>
        </a:p>
      </dgm:t>
    </dgm:pt>
    <dgm:pt modelId="{015FB5CF-6330-4F72-8706-72EFD67403B6}" type="sibTrans" cxnId="{0A3F5B41-0349-4513-A2CE-07CF6502B4AB}">
      <dgm:prSet/>
      <dgm:spPr/>
      <dgm:t>
        <a:bodyPr/>
        <a:lstStyle/>
        <a:p>
          <a:endParaRPr lang="de-CH"/>
        </a:p>
      </dgm:t>
    </dgm:pt>
    <dgm:pt modelId="{E1310A11-3FA0-4C32-9A3F-107790C0C8D1}" type="parTrans" cxnId="{0A3F5B41-0349-4513-A2CE-07CF6502B4AB}">
      <dgm:prSet/>
      <dgm:spPr/>
      <dgm:t>
        <a:bodyPr/>
        <a:lstStyle/>
        <a:p>
          <a:endParaRPr lang="de-CH"/>
        </a:p>
      </dgm:t>
    </dgm:pt>
    <dgm:pt modelId="{894A4878-03C0-4B05-B277-98301E931A28}">
      <dgm:prSet phldrT="[Text]" custT="1"/>
      <dgm:spPr/>
      <dgm:t>
        <a:bodyPr/>
        <a:lstStyle/>
        <a:p>
          <a:r>
            <a:rPr lang="de-CH" sz="1200" b="1" dirty="0"/>
            <a:t>Non-</a:t>
          </a:r>
          <a:r>
            <a:rPr lang="de-CH" sz="1200" b="1" dirty="0" err="1"/>
            <a:t>inferiority</a:t>
          </a:r>
          <a:r>
            <a:rPr lang="de-CH" sz="1200" b="1" dirty="0"/>
            <a:t> design </a:t>
          </a:r>
          <a:r>
            <a:rPr lang="de-CH" sz="1200" b="1" dirty="0" err="1"/>
            <a:t>vs</a:t>
          </a:r>
          <a:r>
            <a:rPr lang="de-CH" sz="1200" b="1" dirty="0"/>
            <a:t> </a:t>
          </a:r>
          <a:r>
            <a:rPr lang="de-CH" sz="1200" b="1" dirty="0" err="1"/>
            <a:t>highly</a:t>
          </a:r>
          <a:r>
            <a:rPr lang="de-CH" sz="1200" b="1" dirty="0"/>
            <a:t> </a:t>
          </a:r>
          <a:r>
            <a:rPr lang="de-CH" sz="1200" b="1" dirty="0" err="1"/>
            <a:t>efficacious</a:t>
          </a:r>
          <a:r>
            <a:rPr lang="de-CH" sz="1200" b="1" dirty="0"/>
            <a:t> </a:t>
          </a:r>
          <a:r>
            <a:rPr lang="de-CH" sz="1200" b="1" dirty="0" err="1"/>
            <a:t>control</a:t>
          </a:r>
          <a:r>
            <a:rPr lang="de-CH" sz="1200" b="1" dirty="0"/>
            <a:t> </a:t>
          </a:r>
          <a:r>
            <a:rPr lang="de-CH" sz="1200" b="1" dirty="0" err="1"/>
            <a:t>drug</a:t>
          </a:r>
          <a:r>
            <a:rPr lang="de-CH" sz="1200" b="1" dirty="0"/>
            <a:t> </a:t>
          </a:r>
        </a:p>
        <a:p>
          <a:r>
            <a:rPr lang="de-CH" sz="1200" dirty="0" err="1"/>
            <a:t>Specify</a:t>
          </a:r>
          <a:r>
            <a:rPr lang="de-CH" sz="1200" dirty="0"/>
            <a:t> NI-</a:t>
          </a:r>
          <a:r>
            <a:rPr lang="de-CH" sz="1200" dirty="0" err="1"/>
            <a:t>margin</a:t>
          </a:r>
          <a:r>
            <a:rPr lang="de-CH" sz="1200" dirty="0"/>
            <a:t> so </a:t>
          </a:r>
          <a:r>
            <a:rPr lang="de-CH" sz="1200" dirty="0" err="1"/>
            <a:t>that</a:t>
          </a:r>
          <a:r>
            <a:rPr lang="de-CH" sz="1200" dirty="0"/>
            <a:t> non-</a:t>
          </a:r>
          <a:r>
            <a:rPr lang="de-CH" sz="1200" dirty="0" err="1"/>
            <a:t>inferiority</a:t>
          </a:r>
          <a:r>
            <a:rPr lang="de-CH" sz="1200" dirty="0"/>
            <a:t> </a:t>
          </a:r>
          <a:r>
            <a:rPr lang="de-CH" sz="1200" dirty="0" err="1"/>
            <a:t>clearly</a:t>
          </a:r>
          <a:r>
            <a:rPr lang="de-CH" sz="1200" dirty="0"/>
            <a:t> </a:t>
          </a:r>
          <a:r>
            <a:rPr lang="de-CH" sz="1200" dirty="0" err="1"/>
            <a:t>demonstrate</a:t>
          </a:r>
          <a:r>
            <a:rPr lang="de-CH" sz="1200" dirty="0"/>
            <a:t> </a:t>
          </a:r>
          <a:r>
            <a:rPr lang="de-CH" sz="1200" dirty="0" err="1"/>
            <a:t>superiority</a:t>
          </a:r>
          <a:r>
            <a:rPr lang="de-CH" sz="1200" dirty="0"/>
            <a:t> </a:t>
          </a:r>
          <a:r>
            <a:rPr lang="de-CH" sz="1200" dirty="0" err="1"/>
            <a:t>over</a:t>
          </a:r>
          <a:r>
            <a:rPr lang="de-CH" sz="1200" dirty="0"/>
            <a:t> </a:t>
          </a:r>
          <a:r>
            <a:rPr lang="de-CH" sz="1200" dirty="0" err="1"/>
            <a:t>interferons</a:t>
          </a:r>
          <a:r>
            <a:rPr lang="de-CH" sz="1200" dirty="0"/>
            <a:t> </a:t>
          </a:r>
          <a:r>
            <a:rPr lang="de-CH" sz="1200" dirty="0" err="1"/>
            <a:t>or</a:t>
          </a:r>
          <a:r>
            <a:rPr lang="de-CH" sz="1200" dirty="0"/>
            <a:t> </a:t>
          </a:r>
          <a:r>
            <a:rPr lang="de-CH" sz="1200" dirty="0" err="1"/>
            <a:t>placebo</a:t>
          </a:r>
          <a:endParaRPr lang="de-CH" sz="1200" dirty="0"/>
        </a:p>
        <a:p>
          <a:r>
            <a:rPr lang="de-CH" sz="1200" b="1" dirty="0">
              <a:solidFill>
                <a:schemeClr val="accent1"/>
              </a:solidFill>
            </a:rPr>
            <a:t>+ </a:t>
          </a:r>
          <a:r>
            <a:rPr lang="de-CH" sz="1200" b="1" dirty="0" err="1">
              <a:solidFill>
                <a:schemeClr val="accent1"/>
              </a:solidFill>
            </a:rPr>
            <a:t>Avoids</a:t>
          </a:r>
          <a:r>
            <a:rPr lang="de-CH" sz="1200" b="1" dirty="0">
              <a:solidFill>
                <a:schemeClr val="accent1"/>
              </a:solidFill>
            </a:rPr>
            <a:t> </a:t>
          </a:r>
          <a:r>
            <a:rPr lang="de-CH" sz="1200" b="1" dirty="0" err="1">
              <a:solidFill>
                <a:schemeClr val="accent1"/>
              </a:solidFill>
            </a:rPr>
            <a:t>placebo</a:t>
          </a:r>
          <a:r>
            <a:rPr lang="de-CH" sz="1200" b="1" dirty="0">
              <a:solidFill>
                <a:schemeClr val="accent1"/>
              </a:solidFill>
            </a:rPr>
            <a:t> </a:t>
          </a:r>
          <a:r>
            <a:rPr lang="de-CH" sz="1200" b="1" dirty="0" err="1">
              <a:solidFill>
                <a:schemeClr val="accent1"/>
              </a:solidFill>
            </a:rPr>
            <a:t>or</a:t>
          </a:r>
          <a:r>
            <a:rPr lang="de-CH" sz="1200" b="1" dirty="0">
              <a:solidFill>
                <a:schemeClr val="accent1"/>
              </a:solidFill>
            </a:rPr>
            <a:t> </a:t>
          </a:r>
          <a:r>
            <a:rPr lang="de-CH" sz="1200" b="1" dirty="0" err="1">
              <a:solidFill>
                <a:schemeClr val="accent1"/>
              </a:solidFill>
            </a:rPr>
            <a:t>low</a:t>
          </a:r>
          <a:r>
            <a:rPr lang="de-CH" sz="1200" b="1" dirty="0">
              <a:solidFill>
                <a:schemeClr val="accent1"/>
              </a:solidFill>
            </a:rPr>
            <a:t> </a:t>
          </a:r>
          <a:r>
            <a:rPr lang="de-CH" sz="1200" b="1" dirty="0" err="1">
              <a:solidFill>
                <a:schemeClr val="accent1"/>
              </a:solidFill>
            </a:rPr>
            <a:t>efficacy</a:t>
          </a:r>
          <a:r>
            <a:rPr lang="de-CH" sz="1200" b="1" dirty="0">
              <a:solidFill>
                <a:schemeClr val="accent1"/>
              </a:solidFill>
            </a:rPr>
            <a:t> </a:t>
          </a:r>
          <a:r>
            <a:rPr lang="de-CH" sz="1200" b="1" dirty="0" err="1">
              <a:solidFill>
                <a:schemeClr val="accent1"/>
              </a:solidFill>
            </a:rPr>
            <a:t>controls</a:t>
          </a:r>
          <a:endParaRPr lang="de-CH" sz="1200" b="1" dirty="0">
            <a:solidFill>
              <a:schemeClr val="accent1"/>
            </a:solidFill>
          </a:endParaRPr>
        </a:p>
      </dgm:t>
    </dgm:pt>
    <dgm:pt modelId="{45F30C33-D3E9-41A4-AA08-93895D422CFD}" type="sibTrans" cxnId="{0C9D3DD7-F3E5-4A11-85B7-CE44D00003B3}">
      <dgm:prSet/>
      <dgm:spPr/>
      <dgm:t>
        <a:bodyPr/>
        <a:lstStyle/>
        <a:p>
          <a:endParaRPr lang="en-US"/>
        </a:p>
      </dgm:t>
    </dgm:pt>
    <dgm:pt modelId="{78CD9315-9B21-4D92-8C29-9F93D7DFE3AD}" type="parTrans" cxnId="{0C9D3DD7-F3E5-4A11-85B7-CE44D00003B3}">
      <dgm:prSet/>
      <dgm:spPr/>
      <dgm:t>
        <a:bodyPr/>
        <a:lstStyle/>
        <a:p>
          <a:endParaRPr lang="en-US"/>
        </a:p>
      </dgm:t>
    </dgm:pt>
    <dgm:pt modelId="{3AC56FC7-317E-493C-8E0C-F7638AD895B1}">
      <dgm:prSet phldrT="[Text]"/>
      <dgm:spPr/>
      <dgm:t>
        <a:bodyPr/>
        <a:lstStyle/>
        <a:p>
          <a:r>
            <a:rPr lang="de-CH" b="1" dirty="0"/>
            <a:t>Bayesian design</a:t>
          </a:r>
          <a:endParaRPr lang="de-CH" dirty="0"/>
        </a:p>
        <a:p>
          <a:r>
            <a:rPr lang="de-CH" dirty="0"/>
            <a:t>Robust </a:t>
          </a:r>
          <a:r>
            <a:rPr lang="de-CH" dirty="0" err="1"/>
            <a:t>integration</a:t>
          </a:r>
          <a:r>
            <a:rPr lang="de-CH" dirty="0"/>
            <a:t> </a:t>
          </a:r>
          <a:r>
            <a:rPr lang="de-CH" dirty="0" err="1"/>
            <a:t>of</a:t>
          </a:r>
          <a:r>
            <a:rPr lang="de-CH" dirty="0"/>
            <a:t> </a:t>
          </a:r>
          <a:r>
            <a:rPr lang="de-CH" dirty="0" err="1"/>
            <a:t>prior</a:t>
          </a:r>
          <a:r>
            <a:rPr lang="de-CH" dirty="0"/>
            <a:t> </a:t>
          </a:r>
          <a:r>
            <a:rPr lang="de-CH" dirty="0" err="1"/>
            <a:t>knowledge</a:t>
          </a:r>
          <a:r>
            <a:rPr lang="de-CH" dirty="0"/>
            <a:t> </a:t>
          </a:r>
          <a:r>
            <a:rPr lang="de-CH" dirty="0" err="1"/>
            <a:t>about</a:t>
          </a:r>
          <a:r>
            <a:rPr lang="de-CH" dirty="0"/>
            <a:t> </a:t>
          </a:r>
          <a:r>
            <a:rPr lang="de-CH" dirty="0" err="1"/>
            <a:t>test</a:t>
          </a:r>
          <a:r>
            <a:rPr lang="de-CH" dirty="0"/>
            <a:t> </a:t>
          </a:r>
          <a:r>
            <a:rPr lang="de-CH" dirty="0" err="1"/>
            <a:t>medication</a:t>
          </a:r>
          <a:r>
            <a:rPr lang="de-CH" dirty="0"/>
            <a:t> (e.g. </a:t>
          </a:r>
          <a:r>
            <a:rPr lang="de-CH" dirty="0" err="1"/>
            <a:t>from</a:t>
          </a:r>
          <a:r>
            <a:rPr lang="de-CH" dirty="0"/>
            <a:t> Phase 3 </a:t>
          </a:r>
          <a:r>
            <a:rPr lang="de-CH" dirty="0" err="1"/>
            <a:t>trials</a:t>
          </a:r>
          <a:r>
            <a:rPr lang="de-CH" dirty="0"/>
            <a:t>) </a:t>
          </a:r>
          <a:r>
            <a:rPr lang="de-CH" dirty="0" err="1"/>
            <a:t>into</a:t>
          </a:r>
          <a:r>
            <a:rPr lang="de-CH" dirty="0"/>
            <a:t> </a:t>
          </a:r>
          <a:r>
            <a:rPr lang="de-CH" dirty="0" err="1"/>
            <a:t>the</a:t>
          </a:r>
          <a:r>
            <a:rPr lang="de-CH" dirty="0"/>
            <a:t> </a:t>
          </a:r>
          <a:r>
            <a:rPr lang="de-CH" dirty="0" err="1"/>
            <a:t>new</a:t>
          </a:r>
          <a:r>
            <a:rPr lang="de-CH" dirty="0"/>
            <a:t> </a:t>
          </a:r>
          <a:r>
            <a:rPr lang="de-CH" dirty="0" err="1"/>
            <a:t>trial</a:t>
          </a:r>
          <a:r>
            <a:rPr lang="de-CH" dirty="0"/>
            <a:t> in </a:t>
          </a:r>
          <a:r>
            <a:rPr lang="de-CH" dirty="0" err="1"/>
            <a:t>ped</a:t>
          </a:r>
          <a:r>
            <a:rPr lang="de-CH" dirty="0"/>
            <a:t>. MS</a:t>
          </a:r>
          <a:r>
            <a:rPr lang="de-CH" b="1" baseline="30000" dirty="0"/>
            <a:t>2</a:t>
          </a:r>
          <a:r>
            <a:rPr lang="de-CH" dirty="0"/>
            <a:t> </a:t>
          </a:r>
        </a:p>
        <a:p>
          <a:r>
            <a:rPr lang="de-CH" b="1" dirty="0">
              <a:solidFill>
                <a:schemeClr val="accent1"/>
              </a:solidFill>
            </a:rPr>
            <a:t>+ </a:t>
          </a:r>
          <a:r>
            <a:rPr lang="de-CH" b="1" dirty="0" err="1">
              <a:solidFill>
                <a:schemeClr val="accent1"/>
              </a:solidFill>
            </a:rPr>
            <a:t>Allows</a:t>
          </a:r>
          <a:r>
            <a:rPr lang="de-CH" b="1" dirty="0">
              <a:solidFill>
                <a:schemeClr val="accent1"/>
              </a:solidFill>
            </a:rPr>
            <a:t> </a:t>
          </a:r>
          <a:r>
            <a:rPr lang="de-CH" b="1" dirty="0" err="1">
              <a:solidFill>
                <a:schemeClr val="accent1"/>
              </a:solidFill>
            </a:rPr>
            <a:t>to</a:t>
          </a:r>
          <a:r>
            <a:rPr lang="de-CH" b="1" dirty="0">
              <a:solidFill>
                <a:schemeClr val="accent1"/>
              </a:solidFill>
            </a:rPr>
            <a:t> </a:t>
          </a:r>
          <a:r>
            <a:rPr lang="de-CH" b="1" dirty="0" err="1">
              <a:solidFill>
                <a:schemeClr val="accent1"/>
              </a:solidFill>
            </a:rPr>
            <a:t>leverage</a:t>
          </a:r>
          <a:r>
            <a:rPr lang="de-CH" b="1" dirty="0">
              <a:solidFill>
                <a:schemeClr val="accent1"/>
              </a:solidFill>
            </a:rPr>
            <a:t> </a:t>
          </a:r>
          <a:r>
            <a:rPr lang="de-CH" b="1" dirty="0" err="1">
              <a:solidFill>
                <a:schemeClr val="accent1"/>
              </a:solidFill>
            </a:rPr>
            <a:t>prior</a:t>
          </a:r>
          <a:r>
            <a:rPr lang="de-CH" b="1" dirty="0">
              <a:solidFill>
                <a:schemeClr val="accent1"/>
              </a:solidFill>
            </a:rPr>
            <a:t> </a:t>
          </a:r>
          <a:r>
            <a:rPr lang="de-CH" b="1" dirty="0" err="1">
              <a:solidFill>
                <a:schemeClr val="accent1"/>
              </a:solidFill>
            </a:rPr>
            <a:t>knowledge</a:t>
          </a:r>
          <a:r>
            <a:rPr lang="de-CH" b="1" dirty="0">
              <a:solidFill>
                <a:schemeClr val="accent1"/>
              </a:solidFill>
            </a:rPr>
            <a:t> </a:t>
          </a:r>
          <a:r>
            <a:rPr lang="de-CH" b="1" dirty="0" err="1">
              <a:solidFill>
                <a:schemeClr val="accent1"/>
              </a:solidFill>
            </a:rPr>
            <a:t>about</a:t>
          </a:r>
          <a:r>
            <a:rPr lang="de-CH" b="1" dirty="0">
              <a:solidFill>
                <a:schemeClr val="accent1"/>
              </a:solidFill>
            </a:rPr>
            <a:t> </a:t>
          </a:r>
          <a:r>
            <a:rPr lang="de-CH" b="1" dirty="0" err="1">
              <a:solidFill>
                <a:schemeClr val="accent1"/>
              </a:solidFill>
            </a:rPr>
            <a:t>the</a:t>
          </a:r>
          <a:r>
            <a:rPr lang="de-CH" b="1" dirty="0">
              <a:solidFill>
                <a:schemeClr val="accent1"/>
              </a:solidFill>
            </a:rPr>
            <a:t> </a:t>
          </a:r>
          <a:r>
            <a:rPr lang="de-CH" b="1" dirty="0" err="1">
              <a:solidFill>
                <a:schemeClr val="accent1"/>
              </a:solidFill>
            </a:rPr>
            <a:t>disease</a:t>
          </a:r>
          <a:r>
            <a:rPr lang="de-CH" b="1" dirty="0">
              <a:solidFill>
                <a:schemeClr val="accent1"/>
              </a:solidFill>
            </a:rPr>
            <a:t> and </a:t>
          </a:r>
          <a:r>
            <a:rPr lang="de-CH" b="1" dirty="0" err="1">
              <a:solidFill>
                <a:schemeClr val="accent1"/>
              </a:solidFill>
            </a:rPr>
            <a:t>drug</a:t>
          </a:r>
          <a:r>
            <a:rPr lang="de-CH" b="1" dirty="0">
              <a:solidFill>
                <a:schemeClr val="accent1"/>
              </a:solidFill>
            </a:rPr>
            <a:t>; </a:t>
          </a:r>
          <a:r>
            <a:rPr lang="de-CH" b="1" dirty="0" err="1">
              <a:solidFill>
                <a:schemeClr val="accent1"/>
              </a:solidFill>
            </a:rPr>
            <a:t>early</a:t>
          </a:r>
          <a:r>
            <a:rPr lang="de-CH" b="1" dirty="0">
              <a:solidFill>
                <a:schemeClr val="accent1"/>
              </a:solidFill>
            </a:rPr>
            <a:t> </a:t>
          </a:r>
          <a:r>
            <a:rPr lang="de-CH" b="1" dirty="0" err="1">
              <a:solidFill>
                <a:schemeClr val="accent1"/>
              </a:solidFill>
            </a:rPr>
            <a:t>stopping</a:t>
          </a:r>
          <a:endParaRPr lang="de-CH" b="1" dirty="0">
            <a:solidFill>
              <a:schemeClr val="accent1"/>
            </a:solidFill>
          </a:endParaRPr>
        </a:p>
      </dgm:t>
    </dgm:pt>
    <dgm:pt modelId="{E34E4C00-4BE1-4EE8-8F43-66A8A27E911F}" type="parTrans" cxnId="{3C7406CB-89D7-436A-9C10-0B7B5E8F3376}">
      <dgm:prSet/>
      <dgm:spPr/>
      <dgm:t>
        <a:bodyPr/>
        <a:lstStyle/>
        <a:p>
          <a:endParaRPr lang="en-US"/>
        </a:p>
      </dgm:t>
    </dgm:pt>
    <dgm:pt modelId="{0368A08F-186E-405E-A9F7-5F31A12BD602}" type="sibTrans" cxnId="{3C7406CB-89D7-436A-9C10-0B7B5E8F3376}">
      <dgm:prSet/>
      <dgm:spPr/>
      <dgm:t>
        <a:bodyPr/>
        <a:lstStyle/>
        <a:p>
          <a:endParaRPr lang="en-US"/>
        </a:p>
      </dgm:t>
    </dgm:pt>
    <dgm:pt modelId="{6F680A89-3EBF-4961-8CFD-0C4D6BD6095E}" type="pres">
      <dgm:prSet presAssocID="{6257BC1B-66FE-4C8D-BAE3-79DA13787501}" presName="arrowDiagram" presStyleCnt="0">
        <dgm:presLayoutVars>
          <dgm:chMax val="5"/>
          <dgm:dir/>
          <dgm:resizeHandles val="exact"/>
        </dgm:presLayoutVars>
      </dgm:prSet>
      <dgm:spPr/>
    </dgm:pt>
    <dgm:pt modelId="{48A87587-3896-4EAE-936F-F9F63E97F7F9}" type="pres">
      <dgm:prSet presAssocID="{6257BC1B-66FE-4C8D-BAE3-79DA13787501}" presName="arrow" presStyleLbl="bgShp" presStyleIdx="0" presStyleCnt="1" custScaleX="118936" custLinFactNeighborY="-1906"/>
      <dgm:spPr/>
    </dgm:pt>
    <dgm:pt modelId="{49E11BE7-518B-4FBB-9981-BA2D5767296D}" type="pres">
      <dgm:prSet presAssocID="{6257BC1B-66FE-4C8D-BAE3-79DA13787501}" presName="arrowDiagram4" presStyleCnt="0"/>
      <dgm:spPr/>
    </dgm:pt>
    <dgm:pt modelId="{474F7F20-B082-4774-9705-F4304E1DAE5D}" type="pres">
      <dgm:prSet presAssocID="{0E38BC06-3B2C-4C1B-854C-7E7FA7E09006}" presName="bullet4a" presStyleLbl="node1" presStyleIdx="0" presStyleCnt="4" custLinFactY="-100000" custLinFactNeighborY="-102811"/>
      <dgm:spPr/>
    </dgm:pt>
    <dgm:pt modelId="{938CC067-E8C6-4A48-8133-7291C64AE329}" type="pres">
      <dgm:prSet presAssocID="{0E38BC06-3B2C-4C1B-854C-7E7FA7E09006}" presName="textBox4a" presStyleLbl="revTx" presStyleIdx="0" presStyleCnt="4" custLinFactNeighborY="-9800">
        <dgm:presLayoutVars>
          <dgm:bulletEnabled val="1"/>
        </dgm:presLayoutVars>
      </dgm:prSet>
      <dgm:spPr/>
    </dgm:pt>
    <dgm:pt modelId="{B00CA638-0727-4A0F-AD17-1593E57296E2}" type="pres">
      <dgm:prSet presAssocID="{894A4878-03C0-4B05-B277-98301E931A28}" presName="bullet4b" presStyleLbl="node1" presStyleIdx="1" presStyleCnt="4"/>
      <dgm:spPr/>
    </dgm:pt>
    <dgm:pt modelId="{DB8E50BB-4819-4CDC-BAE0-6EFF0F091249}" type="pres">
      <dgm:prSet presAssocID="{894A4878-03C0-4B05-B277-98301E931A28}" presName="textBox4b" presStyleLbl="revTx" presStyleIdx="1" presStyleCnt="4" custScaleX="105648" custScaleY="97040" custLinFactNeighborX="1156" custLinFactNeighborY="425">
        <dgm:presLayoutVars>
          <dgm:bulletEnabled val="1"/>
        </dgm:presLayoutVars>
      </dgm:prSet>
      <dgm:spPr/>
    </dgm:pt>
    <dgm:pt modelId="{98D6A4FC-000B-4360-97BB-E2BA6C13DD05}" type="pres">
      <dgm:prSet presAssocID="{214F1DBB-70CD-45C8-821A-736113FE8491}" presName="bullet4c" presStyleLbl="node1" presStyleIdx="2" presStyleCnt="4"/>
      <dgm:spPr/>
    </dgm:pt>
    <dgm:pt modelId="{1A6783B0-7C2B-456E-8D20-84723B47E907}" type="pres">
      <dgm:prSet presAssocID="{214F1DBB-70CD-45C8-821A-736113FE8491}" presName="textBox4c" presStyleLbl="revTx" presStyleIdx="2" presStyleCnt="4">
        <dgm:presLayoutVars>
          <dgm:bulletEnabled val="1"/>
        </dgm:presLayoutVars>
      </dgm:prSet>
      <dgm:spPr/>
    </dgm:pt>
    <dgm:pt modelId="{547DB046-45D8-4CA0-8ED2-08D0AABC2ED1}" type="pres">
      <dgm:prSet presAssocID="{3AC56FC7-317E-493C-8E0C-F7638AD895B1}" presName="bullet4d" presStyleLbl="node1" presStyleIdx="3" presStyleCnt="4"/>
      <dgm:spPr/>
    </dgm:pt>
    <dgm:pt modelId="{3DB1CDD2-ECE6-4375-96B3-409C3E2628EE}" type="pres">
      <dgm:prSet presAssocID="{3AC56FC7-317E-493C-8E0C-F7638AD895B1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6707A822-ED4A-4E2F-A182-A558F1D011C7}" srcId="{6257BC1B-66FE-4C8D-BAE3-79DA13787501}" destId="{0E38BC06-3B2C-4C1B-854C-7E7FA7E09006}" srcOrd="0" destOrd="0" parTransId="{EB636D03-ADEF-40FB-983E-AE798F124307}" sibTransId="{64C21CA3-FF93-4152-83E7-95A412DCC0F9}"/>
    <dgm:cxn modelId="{0A3F5B41-0349-4513-A2CE-07CF6502B4AB}" srcId="{6257BC1B-66FE-4C8D-BAE3-79DA13787501}" destId="{214F1DBB-70CD-45C8-821A-736113FE8491}" srcOrd="2" destOrd="0" parTransId="{E1310A11-3FA0-4C32-9A3F-107790C0C8D1}" sibTransId="{015FB5CF-6330-4F72-8706-72EFD67403B6}"/>
    <dgm:cxn modelId="{65CBA44A-5848-483B-B2B3-E883174ADA7E}" type="presOf" srcId="{214F1DBB-70CD-45C8-821A-736113FE8491}" destId="{1A6783B0-7C2B-456E-8D20-84723B47E907}" srcOrd="0" destOrd="0" presId="urn:microsoft.com/office/officeart/2005/8/layout/arrow2"/>
    <dgm:cxn modelId="{6FEA884B-45A1-463B-AB92-D0ADA7FFFF87}" type="presOf" srcId="{894A4878-03C0-4B05-B277-98301E931A28}" destId="{DB8E50BB-4819-4CDC-BAE0-6EFF0F091249}" srcOrd="0" destOrd="0" presId="urn:microsoft.com/office/officeart/2005/8/layout/arrow2"/>
    <dgm:cxn modelId="{A495C44D-A8C4-4BB9-8C3E-CEC728E6F6D0}" type="presOf" srcId="{3AC56FC7-317E-493C-8E0C-F7638AD895B1}" destId="{3DB1CDD2-ECE6-4375-96B3-409C3E2628EE}" srcOrd="0" destOrd="0" presId="urn:microsoft.com/office/officeart/2005/8/layout/arrow2"/>
    <dgm:cxn modelId="{C515CB9C-D9EA-4877-AF1B-446D64F8A6ED}" type="presOf" srcId="{6257BC1B-66FE-4C8D-BAE3-79DA13787501}" destId="{6F680A89-3EBF-4961-8CFD-0C4D6BD6095E}" srcOrd="0" destOrd="0" presId="urn:microsoft.com/office/officeart/2005/8/layout/arrow2"/>
    <dgm:cxn modelId="{1DF291C3-A99E-408D-8D18-FCA375FDE20A}" type="presOf" srcId="{0E38BC06-3B2C-4C1B-854C-7E7FA7E09006}" destId="{938CC067-E8C6-4A48-8133-7291C64AE329}" srcOrd="0" destOrd="0" presId="urn:microsoft.com/office/officeart/2005/8/layout/arrow2"/>
    <dgm:cxn modelId="{3C7406CB-89D7-436A-9C10-0B7B5E8F3376}" srcId="{6257BC1B-66FE-4C8D-BAE3-79DA13787501}" destId="{3AC56FC7-317E-493C-8E0C-F7638AD895B1}" srcOrd="3" destOrd="0" parTransId="{E34E4C00-4BE1-4EE8-8F43-66A8A27E911F}" sibTransId="{0368A08F-186E-405E-A9F7-5F31A12BD602}"/>
    <dgm:cxn modelId="{0C9D3DD7-F3E5-4A11-85B7-CE44D00003B3}" srcId="{6257BC1B-66FE-4C8D-BAE3-79DA13787501}" destId="{894A4878-03C0-4B05-B277-98301E931A28}" srcOrd="1" destOrd="0" parTransId="{78CD9315-9B21-4D92-8C29-9F93D7DFE3AD}" sibTransId="{45F30C33-D3E9-41A4-AA08-93895D422CFD}"/>
    <dgm:cxn modelId="{43213625-C35E-4C09-B0A3-182887BCEF78}" type="presParOf" srcId="{6F680A89-3EBF-4961-8CFD-0C4D6BD6095E}" destId="{48A87587-3896-4EAE-936F-F9F63E97F7F9}" srcOrd="0" destOrd="0" presId="urn:microsoft.com/office/officeart/2005/8/layout/arrow2"/>
    <dgm:cxn modelId="{E1082AE9-65FE-40D3-A453-ED9C1ACD2138}" type="presParOf" srcId="{6F680A89-3EBF-4961-8CFD-0C4D6BD6095E}" destId="{49E11BE7-518B-4FBB-9981-BA2D5767296D}" srcOrd="1" destOrd="0" presId="urn:microsoft.com/office/officeart/2005/8/layout/arrow2"/>
    <dgm:cxn modelId="{A39531AA-5564-43E2-9385-CB25CD240938}" type="presParOf" srcId="{49E11BE7-518B-4FBB-9981-BA2D5767296D}" destId="{474F7F20-B082-4774-9705-F4304E1DAE5D}" srcOrd="0" destOrd="0" presId="urn:microsoft.com/office/officeart/2005/8/layout/arrow2"/>
    <dgm:cxn modelId="{C72E9D14-26EA-4172-8062-470BADB8C597}" type="presParOf" srcId="{49E11BE7-518B-4FBB-9981-BA2D5767296D}" destId="{938CC067-E8C6-4A48-8133-7291C64AE329}" srcOrd="1" destOrd="0" presId="urn:microsoft.com/office/officeart/2005/8/layout/arrow2"/>
    <dgm:cxn modelId="{47D0AC7A-67B1-4A8A-93C9-CF1A6485E5B4}" type="presParOf" srcId="{49E11BE7-518B-4FBB-9981-BA2D5767296D}" destId="{B00CA638-0727-4A0F-AD17-1593E57296E2}" srcOrd="2" destOrd="0" presId="urn:microsoft.com/office/officeart/2005/8/layout/arrow2"/>
    <dgm:cxn modelId="{B3CA4694-4D3B-4FB5-890F-4E00DE7729EB}" type="presParOf" srcId="{49E11BE7-518B-4FBB-9981-BA2D5767296D}" destId="{DB8E50BB-4819-4CDC-BAE0-6EFF0F091249}" srcOrd="3" destOrd="0" presId="urn:microsoft.com/office/officeart/2005/8/layout/arrow2"/>
    <dgm:cxn modelId="{DAC2D099-405C-4F89-8549-A97C129DB0BC}" type="presParOf" srcId="{49E11BE7-518B-4FBB-9981-BA2D5767296D}" destId="{98D6A4FC-000B-4360-97BB-E2BA6C13DD05}" srcOrd="4" destOrd="0" presId="urn:microsoft.com/office/officeart/2005/8/layout/arrow2"/>
    <dgm:cxn modelId="{1BA55A36-E839-416E-BF59-87CD657DB822}" type="presParOf" srcId="{49E11BE7-518B-4FBB-9981-BA2D5767296D}" destId="{1A6783B0-7C2B-456E-8D20-84723B47E907}" srcOrd="5" destOrd="0" presId="urn:microsoft.com/office/officeart/2005/8/layout/arrow2"/>
    <dgm:cxn modelId="{D5175AE8-137C-4F49-AE22-917DD7D6C7C1}" type="presParOf" srcId="{49E11BE7-518B-4FBB-9981-BA2D5767296D}" destId="{547DB046-45D8-4CA0-8ED2-08D0AABC2ED1}" srcOrd="6" destOrd="0" presId="urn:microsoft.com/office/officeart/2005/8/layout/arrow2"/>
    <dgm:cxn modelId="{201F059B-8987-4711-9795-8435A34AEAAD}" type="presParOf" srcId="{49E11BE7-518B-4FBB-9981-BA2D5767296D}" destId="{3DB1CDD2-ECE6-4375-96B3-409C3E2628EE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C62A89-E9C5-43FC-AF2F-AF80B4DE435F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D18543-668E-4D11-81A8-D0928C2551E3}">
      <dgm:prSet phldrT="[Text]"/>
      <dgm:spPr>
        <a:solidFill>
          <a:schemeClr val="accent1">
            <a:lumMod val="25000"/>
            <a:lumOff val="75000"/>
          </a:schemeClr>
        </a:solidFill>
      </dgm:spPr>
      <dgm:t>
        <a:bodyPr/>
        <a:lstStyle/>
        <a:p>
          <a:r>
            <a:rPr lang="de-CH" dirty="0">
              <a:solidFill>
                <a:schemeClr val="tx1"/>
              </a:solidFill>
            </a:rPr>
            <a:t>2020</a:t>
          </a:r>
          <a:endParaRPr lang="en-US" dirty="0">
            <a:solidFill>
              <a:schemeClr val="tx1"/>
            </a:solidFill>
          </a:endParaRPr>
        </a:p>
      </dgm:t>
    </dgm:pt>
    <dgm:pt modelId="{F4EDB6E3-17A2-4C19-A31C-6C04ADC72C41}" type="parTrans" cxnId="{AC80A7B3-4F09-48D3-BCF5-F6AE6DC053D8}">
      <dgm:prSet/>
      <dgm:spPr/>
      <dgm:t>
        <a:bodyPr/>
        <a:lstStyle/>
        <a:p>
          <a:endParaRPr lang="en-US"/>
        </a:p>
      </dgm:t>
    </dgm:pt>
    <dgm:pt modelId="{CE212766-36F8-4484-9D72-89914C7D4F3B}" type="sibTrans" cxnId="{AC80A7B3-4F09-48D3-BCF5-F6AE6DC053D8}">
      <dgm:prSet/>
      <dgm:spPr/>
      <dgm:t>
        <a:bodyPr/>
        <a:lstStyle/>
        <a:p>
          <a:endParaRPr lang="en-US"/>
        </a:p>
      </dgm:t>
    </dgm:pt>
    <dgm:pt modelId="{E1D09C3B-8375-4891-A931-3E64924D6EC7}">
      <dgm:prSet/>
      <dgm:spPr>
        <a:solidFill>
          <a:schemeClr val="accent1">
            <a:lumMod val="25000"/>
            <a:lumOff val="75000"/>
          </a:schemeClr>
        </a:solidFill>
      </dgm:spPr>
      <dgm:t>
        <a:bodyPr/>
        <a:lstStyle/>
        <a:p>
          <a:r>
            <a:rPr lang="de-CH" dirty="0">
              <a:solidFill>
                <a:schemeClr val="tx1"/>
              </a:solidFill>
            </a:rPr>
            <a:t>2021-2026</a:t>
          </a:r>
          <a:endParaRPr lang="en-US" dirty="0">
            <a:solidFill>
              <a:schemeClr val="tx1"/>
            </a:solidFill>
          </a:endParaRPr>
        </a:p>
      </dgm:t>
    </dgm:pt>
    <dgm:pt modelId="{31FE766A-A590-435D-B329-B5A4679D2481}" type="parTrans" cxnId="{73B9064D-021D-4F35-AB2B-D4ABA7BF5875}">
      <dgm:prSet/>
      <dgm:spPr/>
      <dgm:t>
        <a:bodyPr/>
        <a:lstStyle/>
        <a:p>
          <a:endParaRPr lang="en-US"/>
        </a:p>
      </dgm:t>
    </dgm:pt>
    <dgm:pt modelId="{7D613D6D-29F7-4D87-9588-06BFAD8DF7D5}" type="sibTrans" cxnId="{73B9064D-021D-4F35-AB2B-D4ABA7BF5875}">
      <dgm:prSet/>
      <dgm:spPr/>
      <dgm:t>
        <a:bodyPr/>
        <a:lstStyle/>
        <a:p>
          <a:endParaRPr lang="en-US"/>
        </a:p>
      </dgm:t>
    </dgm:pt>
    <dgm:pt modelId="{B796EDDB-3B40-4807-BD2E-6FE149F9D10D}">
      <dgm:prSet/>
      <dgm:spPr/>
      <dgm:t>
        <a:bodyPr/>
        <a:lstStyle/>
        <a:p>
          <a:r>
            <a:rPr lang="de-CH" b="1" dirty="0">
              <a:solidFill>
                <a:schemeClr val="tx1"/>
              </a:solidFill>
            </a:rPr>
            <a:t>FDA </a:t>
          </a:r>
          <a:r>
            <a:rPr lang="de-CH" b="1" dirty="0" err="1">
              <a:solidFill>
                <a:schemeClr val="tx1"/>
              </a:solidFill>
            </a:rPr>
            <a:t>strongly</a:t>
          </a:r>
          <a:r>
            <a:rPr lang="de-CH" b="1" dirty="0">
              <a:solidFill>
                <a:schemeClr val="tx1"/>
              </a:solidFill>
            </a:rPr>
            <a:t> </a:t>
          </a:r>
          <a:r>
            <a:rPr lang="de-CH" b="1" dirty="0" err="1">
              <a:solidFill>
                <a:schemeClr val="tx1"/>
              </a:solidFill>
            </a:rPr>
            <a:t>encourages</a:t>
          </a:r>
          <a:r>
            <a:rPr lang="de-CH" b="1" dirty="0">
              <a:solidFill>
                <a:schemeClr val="tx1"/>
              </a:solidFill>
            </a:rPr>
            <a:t> a </a:t>
          </a:r>
          <a:r>
            <a:rPr lang="de-CH" b="1" dirty="0" err="1">
              <a:solidFill>
                <a:schemeClr val="tx1"/>
              </a:solidFill>
            </a:rPr>
            <a:t>combined</a:t>
          </a:r>
          <a:r>
            <a:rPr lang="de-CH" b="1" dirty="0">
              <a:solidFill>
                <a:schemeClr val="tx1"/>
              </a:solidFill>
            </a:rPr>
            <a:t> </a:t>
          </a:r>
          <a:r>
            <a:rPr lang="de-CH" b="1" dirty="0" err="1">
              <a:solidFill>
                <a:schemeClr val="tx1"/>
              </a:solidFill>
            </a:rPr>
            <a:t>trial</a:t>
          </a:r>
          <a:r>
            <a:rPr lang="de-CH" b="1" dirty="0">
              <a:solidFill>
                <a:schemeClr val="tx1"/>
              </a:solidFill>
            </a:rPr>
            <a:t>, EMA </a:t>
          </a:r>
          <a:r>
            <a:rPr lang="de-CH" b="1" dirty="0" err="1">
              <a:solidFill>
                <a:schemeClr val="tx1"/>
              </a:solidFill>
            </a:rPr>
            <a:t>concurs</a:t>
          </a:r>
          <a:r>
            <a:rPr lang="de-CH" b="1" dirty="0">
              <a:solidFill>
                <a:schemeClr val="tx1"/>
              </a:solidFill>
            </a:rPr>
            <a:t>:</a:t>
          </a:r>
          <a:endParaRPr lang="en-US" b="1" dirty="0">
            <a:solidFill>
              <a:schemeClr val="tx1"/>
            </a:solidFill>
          </a:endParaRPr>
        </a:p>
      </dgm:t>
    </dgm:pt>
    <dgm:pt modelId="{2EF6A088-BC1F-4F3B-B280-D3E8097263DD}" type="parTrans" cxnId="{A8D446D5-D4A2-4241-8B91-B98A43309FCC}">
      <dgm:prSet/>
      <dgm:spPr/>
      <dgm:t>
        <a:bodyPr/>
        <a:lstStyle/>
        <a:p>
          <a:endParaRPr lang="en-US"/>
        </a:p>
      </dgm:t>
    </dgm:pt>
    <dgm:pt modelId="{BD883B16-072B-40B5-B328-04615408EEE3}" type="sibTrans" cxnId="{A8D446D5-D4A2-4241-8B91-B98A43309FCC}">
      <dgm:prSet/>
      <dgm:spPr/>
      <dgm:t>
        <a:bodyPr/>
        <a:lstStyle/>
        <a:p>
          <a:endParaRPr lang="en-US"/>
        </a:p>
      </dgm:t>
    </dgm:pt>
    <dgm:pt modelId="{7630F621-8028-4F92-8C78-3A5F9F157F7D}">
      <dgm:prSet/>
      <dgm:spPr/>
      <dgm:t>
        <a:bodyPr/>
        <a:lstStyle/>
        <a:p>
          <a:r>
            <a:rPr lang="de-CH" dirty="0">
              <a:solidFill>
                <a:schemeClr val="tx1"/>
              </a:solidFill>
            </a:rPr>
            <a:t>Follow-</a:t>
          </a:r>
          <a:r>
            <a:rPr lang="de-CH" dirty="0" err="1">
              <a:solidFill>
                <a:schemeClr val="tx1"/>
              </a:solidFill>
            </a:rPr>
            <a:t>up</a:t>
          </a:r>
          <a:r>
            <a:rPr lang="de-CH" dirty="0">
              <a:solidFill>
                <a:schemeClr val="tx1"/>
              </a:solidFill>
            </a:rPr>
            <a:t> </a:t>
          </a:r>
          <a:r>
            <a:rPr lang="de-CH" dirty="0" err="1">
              <a:solidFill>
                <a:schemeClr val="tx1"/>
              </a:solidFill>
            </a:rPr>
            <a:t>discussions</a:t>
          </a:r>
          <a:r>
            <a:rPr lang="de-CH" dirty="0">
              <a:solidFill>
                <a:schemeClr val="tx1"/>
              </a:solidFill>
            </a:rPr>
            <a:t> </a:t>
          </a:r>
          <a:r>
            <a:rPr lang="de-CH" dirty="0" err="1">
              <a:solidFill>
                <a:schemeClr val="tx1"/>
              </a:solidFill>
            </a:rPr>
            <a:t>with</a:t>
          </a:r>
          <a:r>
            <a:rPr lang="de-CH" dirty="0">
              <a:solidFill>
                <a:schemeClr val="tx1"/>
              </a:solidFill>
            </a:rPr>
            <a:t> </a:t>
          </a:r>
          <a:r>
            <a:rPr lang="de-CH" dirty="0" err="1">
              <a:solidFill>
                <a:schemeClr val="tx1"/>
              </a:solidFill>
            </a:rPr>
            <a:t>focus</a:t>
          </a:r>
          <a:r>
            <a:rPr lang="de-CH" dirty="0">
              <a:solidFill>
                <a:schemeClr val="tx1"/>
              </a:solidFill>
            </a:rPr>
            <a:t> on </a:t>
          </a:r>
          <a:r>
            <a:rPr lang="de-CH" dirty="0" err="1">
              <a:solidFill>
                <a:schemeClr val="tx1"/>
              </a:solidFill>
            </a:rPr>
            <a:t>Bayesian</a:t>
          </a:r>
          <a:r>
            <a:rPr lang="de-CH" dirty="0">
              <a:solidFill>
                <a:schemeClr val="tx1"/>
              </a:solidFill>
            </a:rPr>
            <a:t> design </a:t>
          </a:r>
          <a:r>
            <a:rPr lang="de-CH" dirty="0" err="1">
              <a:solidFill>
                <a:schemeClr val="tx1"/>
              </a:solidFill>
            </a:rPr>
            <a:t>elements</a:t>
          </a:r>
          <a:r>
            <a:rPr lang="de-CH" dirty="0">
              <a:solidFill>
                <a:schemeClr val="tx1"/>
              </a:solidFill>
            </a:rPr>
            <a:t> </a:t>
          </a:r>
          <a:r>
            <a:rPr lang="de-CH" dirty="0" err="1">
              <a:solidFill>
                <a:schemeClr val="tx1"/>
              </a:solidFill>
            </a:rPr>
            <a:t>with</a:t>
          </a:r>
          <a:r>
            <a:rPr lang="de-CH" dirty="0">
              <a:solidFill>
                <a:schemeClr val="tx1"/>
              </a:solidFill>
            </a:rPr>
            <a:t> FDA</a:t>
          </a:r>
          <a:endParaRPr lang="en-US" dirty="0">
            <a:solidFill>
              <a:schemeClr val="tx1"/>
            </a:solidFill>
          </a:endParaRPr>
        </a:p>
      </dgm:t>
    </dgm:pt>
    <dgm:pt modelId="{F5C696A1-BBF2-49D6-B8C1-B8A2A8645928}" type="parTrans" cxnId="{19507279-2959-42F5-827C-D095B4E4F6B0}">
      <dgm:prSet/>
      <dgm:spPr/>
      <dgm:t>
        <a:bodyPr/>
        <a:lstStyle/>
        <a:p>
          <a:endParaRPr lang="en-US"/>
        </a:p>
      </dgm:t>
    </dgm:pt>
    <dgm:pt modelId="{35018DF4-5CA0-4970-9957-D3F0F5177F47}" type="sibTrans" cxnId="{19507279-2959-42F5-827C-D095B4E4F6B0}">
      <dgm:prSet/>
      <dgm:spPr/>
      <dgm:t>
        <a:bodyPr/>
        <a:lstStyle/>
        <a:p>
          <a:endParaRPr lang="en-US"/>
        </a:p>
      </dgm:t>
    </dgm:pt>
    <dgm:pt modelId="{64A93360-75EA-48F8-95E5-D824543E7744}">
      <dgm:prSet phldrT="[Text]"/>
      <dgm:spPr>
        <a:solidFill>
          <a:schemeClr val="accent1">
            <a:lumMod val="25000"/>
            <a:lumOff val="75000"/>
          </a:schemeClr>
        </a:solidFill>
      </dgm:spPr>
      <dgm:t>
        <a:bodyPr/>
        <a:lstStyle/>
        <a:p>
          <a:r>
            <a:rPr lang="de-CH" dirty="0">
              <a:solidFill>
                <a:schemeClr val="tx1"/>
              </a:solidFill>
            </a:rPr>
            <a:t>2019</a:t>
          </a:r>
          <a:endParaRPr lang="en-US" dirty="0">
            <a:solidFill>
              <a:schemeClr val="tx1"/>
            </a:solidFill>
          </a:endParaRPr>
        </a:p>
      </dgm:t>
    </dgm:pt>
    <dgm:pt modelId="{9B265DD6-B567-4ED5-9142-677D6A4FA2D6}" type="parTrans" cxnId="{367295DB-9D2C-47CA-85D2-A2EC9E8DA29D}">
      <dgm:prSet/>
      <dgm:spPr/>
      <dgm:t>
        <a:bodyPr/>
        <a:lstStyle/>
        <a:p>
          <a:endParaRPr lang="en-US"/>
        </a:p>
      </dgm:t>
    </dgm:pt>
    <dgm:pt modelId="{687CD044-B469-44ED-9B2D-358EAB3E7381}" type="sibTrans" cxnId="{367295DB-9D2C-47CA-85D2-A2EC9E8DA29D}">
      <dgm:prSet/>
      <dgm:spPr/>
      <dgm:t>
        <a:bodyPr/>
        <a:lstStyle/>
        <a:p>
          <a:endParaRPr lang="en-US"/>
        </a:p>
      </dgm:t>
    </dgm:pt>
    <dgm:pt modelId="{307805D5-95CB-4B85-829B-553AF971596F}">
      <dgm:prSet/>
      <dgm:spPr/>
      <dgm:t>
        <a:bodyPr/>
        <a:lstStyle/>
        <a:p>
          <a:r>
            <a:rPr lang="de-CH" dirty="0" err="1">
              <a:solidFill>
                <a:schemeClr val="tx1"/>
              </a:solidFill>
            </a:rPr>
            <a:t>Two</a:t>
          </a:r>
          <a:r>
            <a:rPr lang="de-CH" dirty="0">
              <a:solidFill>
                <a:schemeClr val="tx1"/>
              </a:solidFill>
            </a:rPr>
            <a:t> CID F2F </a:t>
          </a:r>
          <a:r>
            <a:rPr lang="de-CH" dirty="0" err="1">
              <a:solidFill>
                <a:schemeClr val="tx1"/>
              </a:solidFill>
            </a:rPr>
            <a:t>meetings</a:t>
          </a:r>
          <a:endParaRPr lang="en-US" dirty="0">
            <a:solidFill>
              <a:schemeClr val="tx1"/>
            </a:solidFill>
          </a:endParaRPr>
        </a:p>
      </dgm:t>
    </dgm:pt>
    <dgm:pt modelId="{297F5FBF-120C-4234-8E7B-313296039B2C}" type="parTrans" cxnId="{88EECD41-D80B-40CB-8C73-DD1773D1CF23}">
      <dgm:prSet/>
      <dgm:spPr/>
      <dgm:t>
        <a:bodyPr/>
        <a:lstStyle/>
        <a:p>
          <a:endParaRPr lang="en-US"/>
        </a:p>
      </dgm:t>
    </dgm:pt>
    <dgm:pt modelId="{DD852A02-6BCC-48D1-A06C-D0A247707283}" type="sibTrans" cxnId="{88EECD41-D80B-40CB-8C73-DD1773D1CF23}">
      <dgm:prSet/>
      <dgm:spPr/>
      <dgm:t>
        <a:bodyPr/>
        <a:lstStyle/>
        <a:p>
          <a:endParaRPr lang="en-US"/>
        </a:p>
      </dgm:t>
    </dgm:pt>
    <dgm:pt modelId="{AAAB9A88-CDDB-458F-80D3-94178519EA0B}">
      <dgm:prSet phldrT="[Text]"/>
      <dgm:spPr>
        <a:solidFill>
          <a:schemeClr val="accent1">
            <a:lumMod val="25000"/>
            <a:lumOff val="75000"/>
          </a:schemeClr>
        </a:solidFill>
      </dgm:spPr>
      <dgm:t>
        <a:bodyPr/>
        <a:lstStyle/>
        <a:p>
          <a:r>
            <a:rPr lang="de-CH" dirty="0">
              <a:solidFill>
                <a:schemeClr val="tx1"/>
              </a:solidFill>
            </a:rPr>
            <a:t>2017-2018</a:t>
          </a:r>
          <a:endParaRPr lang="en-US" dirty="0">
            <a:solidFill>
              <a:schemeClr val="tx1"/>
            </a:solidFill>
          </a:endParaRPr>
        </a:p>
      </dgm:t>
    </dgm:pt>
    <dgm:pt modelId="{3B0368E1-ED79-44F4-9B70-6A837319FF33}" type="parTrans" cxnId="{D10A7A8D-EB1F-499A-AAE0-88E291B28035}">
      <dgm:prSet/>
      <dgm:spPr/>
      <dgm:t>
        <a:bodyPr/>
        <a:lstStyle/>
        <a:p>
          <a:endParaRPr lang="en-US"/>
        </a:p>
      </dgm:t>
    </dgm:pt>
    <dgm:pt modelId="{4BE78589-3D43-4E13-8885-91D8D4E84A72}" type="sibTrans" cxnId="{D10A7A8D-EB1F-499A-AAE0-88E291B28035}">
      <dgm:prSet/>
      <dgm:spPr/>
      <dgm:t>
        <a:bodyPr/>
        <a:lstStyle/>
        <a:p>
          <a:endParaRPr lang="en-US"/>
        </a:p>
      </dgm:t>
    </dgm:pt>
    <dgm:pt modelId="{A580FA7D-862A-45FB-9393-848C0FCD4BAF}">
      <dgm:prSet/>
      <dgm:spPr/>
      <dgm:t>
        <a:bodyPr/>
        <a:lstStyle/>
        <a:p>
          <a:r>
            <a:rPr lang="de-CH" dirty="0" err="1">
              <a:solidFill>
                <a:schemeClr val="tx1"/>
              </a:solidFill>
            </a:rPr>
            <a:t>Proposed</a:t>
          </a:r>
          <a:r>
            <a:rPr lang="de-CH" dirty="0">
              <a:solidFill>
                <a:schemeClr val="tx1"/>
              </a:solidFill>
            </a:rPr>
            <a:t> </a:t>
          </a:r>
          <a:r>
            <a:rPr lang="de-CH" b="1" dirty="0" err="1">
              <a:solidFill>
                <a:schemeClr val="tx1"/>
              </a:solidFill>
            </a:rPr>
            <a:t>Kesimpta</a:t>
          </a:r>
          <a:r>
            <a:rPr lang="de-CH" dirty="0">
              <a:solidFill>
                <a:schemeClr val="tx1"/>
              </a:solidFill>
            </a:rPr>
            <a:t> </a:t>
          </a:r>
          <a:r>
            <a:rPr lang="de-CH" dirty="0" err="1">
              <a:solidFill>
                <a:schemeClr val="tx1"/>
              </a:solidFill>
            </a:rPr>
            <a:t>Bayesian</a:t>
          </a:r>
          <a:r>
            <a:rPr lang="de-CH" dirty="0">
              <a:solidFill>
                <a:schemeClr val="tx1"/>
              </a:solidFill>
            </a:rPr>
            <a:t> non-</a:t>
          </a:r>
          <a:r>
            <a:rPr lang="de-CH" dirty="0" err="1">
              <a:solidFill>
                <a:schemeClr val="tx1"/>
              </a:solidFill>
            </a:rPr>
            <a:t>inferiority</a:t>
          </a:r>
          <a:r>
            <a:rPr lang="de-CH" dirty="0">
              <a:solidFill>
                <a:schemeClr val="tx1"/>
              </a:solidFill>
            </a:rPr>
            <a:t> design </a:t>
          </a:r>
          <a:r>
            <a:rPr lang="de-CH" dirty="0" err="1">
              <a:solidFill>
                <a:schemeClr val="tx1"/>
              </a:solidFill>
            </a:rPr>
            <a:t>accepted</a:t>
          </a:r>
          <a:r>
            <a:rPr lang="de-CH" dirty="0">
              <a:solidFill>
                <a:schemeClr val="tx1"/>
              </a:solidFill>
            </a:rPr>
            <a:t> </a:t>
          </a:r>
          <a:r>
            <a:rPr lang="de-CH" dirty="0" err="1">
              <a:solidFill>
                <a:schemeClr val="tx1"/>
              </a:solidFill>
            </a:rPr>
            <a:t>for</a:t>
          </a:r>
          <a:r>
            <a:rPr lang="de-CH" dirty="0">
              <a:solidFill>
                <a:schemeClr val="tx1"/>
              </a:solidFill>
            </a:rPr>
            <a:t> </a:t>
          </a:r>
          <a:r>
            <a:rPr lang="de-CH" dirty="0" err="1">
              <a:solidFill>
                <a:schemeClr val="tx1"/>
              </a:solidFill>
            </a:rPr>
            <a:t>FDA’s</a:t>
          </a:r>
          <a:r>
            <a:rPr lang="de-CH" dirty="0">
              <a:solidFill>
                <a:schemeClr val="tx1"/>
              </a:solidFill>
            </a:rPr>
            <a:t> </a:t>
          </a:r>
          <a:r>
            <a:rPr lang="de-CH" dirty="0" err="1">
              <a:solidFill>
                <a:schemeClr val="tx1"/>
              </a:solidFill>
            </a:rPr>
            <a:t>Complex</a:t>
          </a:r>
          <a:r>
            <a:rPr lang="de-CH" dirty="0">
              <a:solidFill>
                <a:schemeClr val="tx1"/>
              </a:solidFill>
            </a:rPr>
            <a:t> Innovative Designs (CID) Pilot </a:t>
          </a:r>
          <a:r>
            <a:rPr lang="de-CH" dirty="0" err="1">
              <a:solidFill>
                <a:schemeClr val="tx1"/>
              </a:solidFill>
            </a:rPr>
            <a:t>program</a:t>
          </a:r>
          <a:endParaRPr lang="en-US" dirty="0">
            <a:solidFill>
              <a:schemeClr val="tx1"/>
            </a:solidFill>
          </a:endParaRPr>
        </a:p>
      </dgm:t>
    </dgm:pt>
    <dgm:pt modelId="{C15B9A7C-B189-4C38-884A-341D37892986}" type="parTrans" cxnId="{35E70D1B-ECCF-4280-B881-3985D7DC471F}">
      <dgm:prSet/>
      <dgm:spPr/>
      <dgm:t>
        <a:bodyPr/>
        <a:lstStyle/>
        <a:p>
          <a:endParaRPr lang="en-US"/>
        </a:p>
      </dgm:t>
    </dgm:pt>
    <dgm:pt modelId="{355D453F-E6C4-4D1C-B92C-B3256AFB0CBA}" type="sibTrans" cxnId="{35E70D1B-ECCF-4280-B881-3985D7DC471F}">
      <dgm:prSet/>
      <dgm:spPr/>
      <dgm:t>
        <a:bodyPr/>
        <a:lstStyle/>
        <a:p>
          <a:endParaRPr lang="en-US"/>
        </a:p>
      </dgm:t>
    </dgm:pt>
    <dgm:pt modelId="{85E56C05-503C-463C-9619-52CAF9D1A8F2}">
      <dgm:prSet phldrT="[Text]"/>
      <dgm:spPr/>
      <dgm:t>
        <a:bodyPr/>
        <a:lstStyle/>
        <a:p>
          <a:r>
            <a:rPr lang="de-CH" b="1" dirty="0" err="1">
              <a:solidFill>
                <a:schemeClr val="tx1"/>
              </a:solidFill>
            </a:rPr>
            <a:t>Initially</a:t>
          </a:r>
          <a:r>
            <a:rPr lang="de-CH" b="1" dirty="0">
              <a:solidFill>
                <a:schemeClr val="tx1"/>
              </a:solidFill>
            </a:rPr>
            <a:t> </a:t>
          </a:r>
          <a:r>
            <a:rPr lang="de-CH" b="1" dirty="0" err="1">
              <a:solidFill>
                <a:schemeClr val="tx1"/>
              </a:solidFill>
            </a:rPr>
            <a:t>two</a:t>
          </a:r>
          <a:r>
            <a:rPr lang="de-CH" b="1" dirty="0">
              <a:solidFill>
                <a:schemeClr val="tx1"/>
              </a:solidFill>
            </a:rPr>
            <a:t> separate </a:t>
          </a:r>
          <a:r>
            <a:rPr lang="de-CH" b="1" dirty="0" err="1">
              <a:solidFill>
                <a:schemeClr val="tx1"/>
              </a:solidFill>
            </a:rPr>
            <a:t>studies</a:t>
          </a:r>
          <a:r>
            <a:rPr lang="de-CH" b="1" dirty="0">
              <a:solidFill>
                <a:schemeClr val="tx1"/>
              </a:solidFill>
            </a:rPr>
            <a:t> </a:t>
          </a:r>
          <a:r>
            <a:rPr lang="de-CH" b="1" dirty="0" err="1">
              <a:solidFill>
                <a:schemeClr val="tx1"/>
              </a:solidFill>
            </a:rPr>
            <a:t>planned</a:t>
          </a:r>
          <a:r>
            <a:rPr lang="de-CH" b="1" dirty="0">
              <a:solidFill>
                <a:schemeClr val="tx1"/>
              </a:solidFill>
            </a:rPr>
            <a:t>:</a:t>
          </a:r>
          <a:endParaRPr lang="en-US" b="1" dirty="0">
            <a:solidFill>
              <a:schemeClr val="tx1"/>
            </a:solidFill>
          </a:endParaRPr>
        </a:p>
      </dgm:t>
    </dgm:pt>
    <dgm:pt modelId="{3A60A7AB-5618-4A54-A7E0-23B330C92CA9}" type="parTrans" cxnId="{BF0035AE-018F-4169-80B0-924B2B4D9C9E}">
      <dgm:prSet/>
      <dgm:spPr/>
      <dgm:t>
        <a:bodyPr/>
        <a:lstStyle/>
        <a:p>
          <a:endParaRPr lang="en-US"/>
        </a:p>
      </dgm:t>
    </dgm:pt>
    <dgm:pt modelId="{E4F31B5E-5D6F-4C57-95AF-348A971D73AD}" type="sibTrans" cxnId="{BF0035AE-018F-4169-80B0-924B2B4D9C9E}">
      <dgm:prSet/>
      <dgm:spPr/>
      <dgm:t>
        <a:bodyPr/>
        <a:lstStyle/>
        <a:p>
          <a:endParaRPr lang="en-US"/>
        </a:p>
      </dgm:t>
    </dgm:pt>
    <dgm:pt modelId="{4F7A6570-EBF8-466D-BBA3-1023984EF443}">
      <dgm:prSet phldrT="[Text]"/>
      <dgm:spPr/>
      <dgm:t>
        <a:bodyPr/>
        <a:lstStyle/>
        <a:p>
          <a:endParaRPr lang="en-US" b="1" dirty="0">
            <a:solidFill>
              <a:schemeClr val="tx1"/>
            </a:solidFill>
          </a:endParaRPr>
        </a:p>
      </dgm:t>
    </dgm:pt>
    <dgm:pt modelId="{88E832AD-30C0-4A94-902C-E1869BBA8686}" type="parTrans" cxnId="{9F542FAD-165F-4CE2-8DE5-FB71F6DD4144}">
      <dgm:prSet/>
      <dgm:spPr/>
      <dgm:t>
        <a:bodyPr/>
        <a:lstStyle/>
        <a:p>
          <a:endParaRPr lang="en-US"/>
        </a:p>
      </dgm:t>
    </dgm:pt>
    <dgm:pt modelId="{0C98FE5A-10E5-430C-9C91-7B3D5EC285B5}" type="sibTrans" cxnId="{9F542FAD-165F-4CE2-8DE5-FB71F6DD4144}">
      <dgm:prSet/>
      <dgm:spPr/>
      <dgm:t>
        <a:bodyPr/>
        <a:lstStyle/>
        <a:p>
          <a:endParaRPr lang="en-US"/>
        </a:p>
      </dgm:t>
    </dgm:pt>
    <dgm:pt modelId="{1E633DA2-8828-4406-BA72-E0F255091528}">
      <dgm:prSet/>
      <dgm:spPr/>
      <dgm:t>
        <a:bodyPr/>
        <a:lstStyle/>
        <a:p>
          <a:r>
            <a:rPr lang="de-CH" b="1" dirty="0" err="1">
              <a:solidFill>
                <a:schemeClr val="tx1"/>
              </a:solidFill>
            </a:rPr>
            <a:t>Discussions</a:t>
          </a:r>
          <a:r>
            <a:rPr lang="de-CH" b="1" dirty="0">
              <a:solidFill>
                <a:schemeClr val="tx1"/>
              </a:solidFill>
            </a:rPr>
            <a:t> </a:t>
          </a:r>
          <a:r>
            <a:rPr lang="de-CH" b="1" dirty="0" err="1">
              <a:solidFill>
                <a:schemeClr val="tx1"/>
              </a:solidFill>
            </a:rPr>
            <a:t>with</a:t>
          </a:r>
          <a:r>
            <a:rPr lang="de-CH" b="1" dirty="0">
              <a:solidFill>
                <a:schemeClr val="tx1"/>
              </a:solidFill>
            </a:rPr>
            <a:t> HAs on </a:t>
          </a:r>
          <a:r>
            <a:rPr lang="de-CH" b="1" dirty="0" err="1">
              <a:solidFill>
                <a:schemeClr val="tx1"/>
              </a:solidFill>
            </a:rPr>
            <a:t>proposed</a:t>
          </a:r>
          <a:r>
            <a:rPr lang="de-CH" b="1" dirty="0">
              <a:solidFill>
                <a:schemeClr val="tx1"/>
              </a:solidFill>
            </a:rPr>
            <a:t> </a:t>
          </a:r>
          <a:r>
            <a:rPr lang="de-CH" b="1" dirty="0" err="1">
              <a:solidFill>
                <a:schemeClr val="tx1"/>
              </a:solidFill>
            </a:rPr>
            <a:t>studies</a:t>
          </a:r>
          <a:r>
            <a:rPr lang="de-CH" b="1" dirty="0">
              <a:solidFill>
                <a:schemeClr val="tx1"/>
              </a:solidFill>
            </a:rPr>
            <a:t>:</a:t>
          </a:r>
          <a:endParaRPr lang="en-US" b="1" dirty="0">
            <a:solidFill>
              <a:schemeClr val="tx1"/>
            </a:solidFill>
          </a:endParaRPr>
        </a:p>
      </dgm:t>
    </dgm:pt>
    <dgm:pt modelId="{B18B27DF-D3B2-437C-8898-B496555B86A2}" type="parTrans" cxnId="{3F78DF05-560D-4E46-9E8B-10A265ED64E7}">
      <dgm:prSet/>
      <dgm:spPr/>
      <dgm:t>
        <a:bodyPr/>
        <a:lstStyle/>
        <a:p>
          <a:endParaRPr lang="en-US"/>
        </a:p>
      </dgm:t>
    </dgm:pt>
    <dgm:pt modelId="{77C3C822-CFA0-4D2B-A097-BEBF9775CD8B}" type="sibTrans" cxnId="{3F78DF05-560D-4E46-9E8B-10A265ED64E7}">
      <dgm:prSet/>
      <dgm:spPr/>
      <dgm:t>
        <a:bodyPr/>
        <a:lstStyle/>
        <a:p>
          <a:endParaRPr lang="en-US"/>
        </a:p>
      </dgm:t>
    </dgm:pt>
    <dgm:pt modelId="{CE898B48-BB71-4ECD-9153-7729D6B65ECA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5352D095-ABCD-4663-A020-CBE1630C62B6}" type="parTrans" cxnId="{1AA5BFBC-3469-4DD2-AFBB-5E5D53BF770E}">
      <dgm:prSet/>
      <dgm:spPr/>
      <dgm:t>
        <a:bodyPr/>
        <a:lstStyle/>
        <a:p>
          <a:endParaRPr lang="en-US"/>
        </a:p>
      </dgm:t>
    </dgm:pt>
    <dgm:pt modelId="{D8E4EED4-B70A-47EB-BE57-327C2782FFE1}" type="sibTrans" cxnId="{1AA5BFBC-3469-4DD2-AFBB-5E5D53BF770E}">
      <dgm:prSet/>
      <dgm:spPr/>
      <dgm:t>
        <a:bodyPr/>
        <a:lstStyle/>
        <a:p>
          <a:endParaRPr lang="en-US"/>
        </a:p>
      </dgm:t>
    </dgm:pt>
    <dgm:pt modelId="{F3CB53B3-2008-4B41-83B9-337C4C725FA3}">
      <dgm:prSet/>
      <dgm:spPr/>
      <dgm:t>
        <a:bodyPr/>
        <a:lstStyle/>
        <a:p>
          <a:endParaRPr lang="en-US" b="1" dirty="0">
            <a:solidFill>
              <a:schemeClr val="tx1"/>
            </a:solidFill>
          </a:endParaRPr>
        </a:p>
      </dgm:t>
    </dgm:pt>
    <dgm:pt modelId="{B99F3F20-E8E4-4EB3-8AA3-7AAA8B8B9CC4}" type="parTrans" cxnId="{AA6D4300-7DD5-4DF1-9FE3-4B498F7B11FF}">
      <dgm:prSet/>
      <dgm:spPr/>
      <dgm:t>
        <a:bodyPr/>
        <a:lstStyle/>
        <a:p>
          <a:endParaRPr lang="en-US"/>
        </a:p>
      </dgm:t>
    </dgm:pt>
    <dgm:pt modelId="{C72C60D6-E111-4C6F-ACC0-3F5032ED1226}" type="sibTrans" cxnId="{AA6D4300-7DD5-4DF1-9FE3-4B498F7B11FF}">
      <dgm:prSet/>
      <dgm:spPr/>
      <dgm:t>
        <a:bodyPr/>
        <a:lstStyle/>
        <a:p>
          <a:endParaRPr lang="en-US"/>
        </a:p>
      </dgm:t>
    </dgm:pt>
    <dgm:pt modelId="{D14358B0-DC55-44F4-8004-27C488E63801}">
      <dgm:prSet/>
      <dgm:spPr/>
      <dgm:t>
        <a:bodyPr/>
        <a:lstStyle/>
        <a:p>
          <a:r>
            <a:rPr lang="de-CH" b="1" dirty="0">
              <a:solidFill>
                <a:schemeClr val="tx1"/>
              </a:solidFill>
            </a:rPr>
            <a:t>NEOS </a:t>
          </a:r>
          <a:r>
            <a:rPr lang="de-CH" b="1" dirty="0" err="1">
              <a:solidFill>
                <a:schemeClr val="tx1"/>
              </a:solidFill>
            </a:rPr>
            <a:t>study</a:t>
          </a:r>
          <a:r>
            <a:rPr lang="de-CH" b="1" dirty="0">
              <a:solidFill>
                <a:schemeClr val="tx1"/>
              </a:solidFill>
            </a:rPr>
            <a:t>:</a:t>
          </a:r>
          <a:endParaRPr lang="en-US" b="1" dirty="0">
            <a:solidFill>
              <a:schemeClr val="tx1"/>
            </a:solidFill>
          </a:endParaRPr>
        </a:p>
      </dgm:t>
    </dgm:pt>
    <dgm:pt modelId="{13AB25C6-2FF3-4C3E-9226-4F774B3AFE89}" type="parTrans" cxnId="{B0FF67D1-69A1-46B5-BFB0-C76B3E9AB858}">
      <dgm:prSet/>
      <dgm:spPr/>
      <dgm:t>
        <a:bodyPr/>
        <a:lstStyle/>
        <a:p>
          <a:endParaRPr lang="en-US"/>
        </a:p>
      </dgm:t>
    </dgm:pt>
    <dgm:pt modelId="{56CE5414-EB1F-4B22-B9E5-C66CE1A85E2E}" type="sibTrans" cxnId="{B0FF67D1-69A1-46B5-BFB0-C76B3E9AB858}">
      <dgm:prSet/>
      <dgm:spPr/>
      <dgm:t>
        <a:bodyPr/>
        <a:lstStyle/>
        <a:p>
          <a:endParaRPr lang="en-US"/>
        </a:p>
      </dgm:t>
    </dgm:pt>
    <dgm:pt modelId="{A088564C-F700-4322-A13D-57DA9FFEEE9C}">
      <dgm:prSet/>
      <dgm:spPr/>
      <dgm:t>
        <a:bodyPr/>
        <a:lstStyle/>
        <a:p>
          <a:endParaRPr lang="en-US" b="1" dirty="0">
            <a:solidFill>
              <a:schemeClr val="tx1"/>
            </a:solidFill>
          </a:endParaRPr>
        </a:p>
      </dgm:t>
    </dgm:pt>
    <dgm:pt modelId="{9F1CD296-2A24-4449-88A8-BA2595825387}" type="parTrans" cxnId="{0EAF99E7-7D68-433C-9723-C8BEE97B89CE}">
      <dgm:prSet/>
      <dgm:spPr/>
      <dgm:t>
        <a:bodyPr/>
        <a:lstStyle/>
        <a:p>
          <a:endParaRPr lang="en-US"/>
        </a:p>
      </dgm:t>
    </dgm:pt>
    <dgm:pt modelId="{2AB6D44F-19FE-4E63-A629-FB40603EA85F}" type="sibTrans" cxnId="{0EAF99E7-7D68-433C-9723-C8BEE97B89CE}">
      <dgm:prSet/>
      <dgm:spPr/>
      <dgm:t>
        <a:bodyPr/>
        <a:lstStyle/>
        <a:p>
          <a:endParaRPr lang="en-US"/>
        </a:p>
      </dgm:t>
    </dgm:pt>
    <dgm:pt modelId="{0DC3A0AD-0973-44D1-B319-E3C12EEDA9FB}">
      <dgm:prSet/>
      <dgm:spPr/>
      <dgm:t>
        <a:bodyPr/>
        <a:lstStyle/>
        <a:p>
          <a:r>
            <a:rPr lang="de-CH" dirty="0">
              <a:solidFill>
                <a:schemeClr val="tx1"/>
              </a:solidFill>
            </a:rPr>
            <a:t>Final </a:t>
          </a:r>
          <a:r>
            <a:rPr lang="de-CH" dirty="0" err="1">
              <a:solidFill>
                <a:schemeClr val="tx1"/>
              </a:solidFill>
            </a:rPr>
            <a:t>protocol</a:t>
          </a:r>
          <a:r>
            <a:rPr lang="de-CH" dirty="0">
              <a:solidFill>
                <a:schemeClr val="tx1"/>
              </a:solidFill>
            </a:rPr>
            <a:t> in Jan 2021</a:t>
          </a:r>
          <a:endParaRPr lang="en-US" dirty="0">
            <a:solidFill>
              <a:schemeClr val="tx1"/>
            </a:solidFill>
          </a:endParaRPr>
        </a:p>
      </dgm:t>
    </dgm:pt>
    <dgm:pt modelId="{A24E9FFF-1B46-4A57-9347-3F3CF1C8E6A5}" type="parTrans" cxnId="{335499A7-6210-4B1F-A4BA-63C724D9A9C2}">
      <dgm:prSet/>
      <dgm:spPr/>
      <dgm:t>
        <a:bodyPr/>
        <a:lstStyle/>
        <a:p>
          <a:endParaRPr lang="en-US"/>
        </a:p>
      </dgm:t>
    </dgm:pt>
    <dgm:pt modelId="{E43D5481-9FB7-47B8-806D-7D4D1C62A3F3}" type="sibTrans" cxnId="{335499A7-6210-4B1F-A4BA-63C724D9A9C2}">
      <dgm:prSet/>
      <dgm:spPr/>
      <dgm:t>
        <a:bodyPr/>
        <a:lstStyle/>
        <a:p>
          <a:endParaRPr lang="en-US"/>
        </a:p>
      </dgm:t>
    </dgm:pt>
    <dgm:pt modelId="{B89B36A5-47E9-4190-9A67-F84D64FDE249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6B2A9554-306A-4BCF-AA33-D2983B36B458}" type="parTrans" cxnId="{9BA7F7B4-7C8E-4E59-A506-673E418CE525}">
      <dgm:prSet/>
      <dgm:spPr/>
      <dgm:t>
        <a:bodyPr/>
        <a:lstStyle/>
        <a:p>
          <a:endParaRPr lang="en-US"/>
        </a:p>
      </dgm:t>
    </dgm:pt>
    <dgm:pt modelId="{DF2F1DCF-D99A-4107-BB5E-EB4715C8E5EF}" type="sibTrans" cxnId="{9BA7F7B4-7C8E-4E59-A506-673E418CE525}">
      <dgm:prSet/>
      <dgm:spPr/>
      <dgm:t>
        <a:bodyPr/>
        <a:lstStyle/>
        <a:p>
          <a:endParaRPr lang="en-US"/>
        </a:p>
      </dgm:t>
    </dgm:pt>
    <dgm:pt modelId="{37EDF955-C581-4B20-B39A-E3F591F49E5C}">
      <dgm:prSet/>
      <dgm:spPr/>
      <dgm:t>
        <a:bodyPr/>
        <a:lstStyle/>
        <a:p>
          <a:r>
            <a:rPr lang="de-CH" dirty="0">
              <a:solidFill>
                <a:schemeClr val="tx1"/>
              </a:solidFill>
            </a:rPr>
            <a:t>Initial </a:t>
          </a:r>
          <a:r>
            <a:rPr lang="de-CH" dirty="0" err="1">
              <a:solidFill>
                <a:schemeClr val="tx1"/>
              </a:solidFill>
            </a:rPr>
            <a:t>proposal</a:t>
          </a:r>
          <a:r>
            <a:rPr lang="de-CH" dirty="0">
              <a:solidFill>
                <a:schemeClr val="tx1"/>
              </a:solidFill>
            </a:rPr>
            <a:t> </a:t>
          </a:r>
          <a:r>
            <a:rPr lang="de-CH" dirty="0" err="1">
              <a:solidFill>
                <a:schemeClr val="tx1"/>
              </a:solidFill>
            </a:rPr>
            <a:t>for</a:t>
          </a:r>
          <a:r>
            <a:rPr lang="de-CH" dirty="0">
              <a:solidFill>
                <a:schemeClr val="tx1"/>
              </a:solidFill>
            </a:rPr>
            <a:t> </a:t>
          </a:r>
          <a:r>
            <a:rPr lang="de-CH" b="1" dirty="0" err="1">
              <a:solidFill>
                <a:schemeClr val="tx1"/>
              </a:solidFill>
            </a:rPr>
            <a:t>Mayzent</a:t>
          </a:r>
          <a:r>
            <a:rPr lang="de-CH" dirty="0">
              <a:solidFill>
                <a:schemeClr val="tx1"/>
              </a:solidFill>
            </a:rPr>
            <a:t> </a:t>
          </a:r>
          <a:r>
            <a:rPr lang="de-CH" dirty="0" err="1">
              <a:solidFill>
                <a:schemeClr val="tx1"/>
              </a:solidFill>
            </a:rPr>
            <a:t>is</a:t>
          </a:r>
          <a:r>
            <a:rPr lang="de-CH" dirty="0">
              <a:solidFill>
                <a:schemeClr val="tx1"/>
              </a:solidFill>
            </a:rPr>
            <a:t> a open-label </a:t>
          </a:r>
          <a:r>
            <a:rPr lang="de-CH" dirty="0" err="1">
              <a:solidFill>
                <a:schemeClr val="tx1"/>
              </a:solidFill>
            </a:rPr>
            <a:t>superiority</a:t>
          </a:r>
          <a:r>
            <a:rPr lang="de-CH" dirty="0">
              <a:solidFill>
                <a:schemeClr val="tx1"/>
              </a:solidFill>
            </a:rPr>
            <a:t> </a:t>
          </a:r>
          <a:r>
            <a:rPr lang="de-CH" dirty="0" err="1">
              <a:solidFill>
                <a:schemeClr val="tx1"/>
              </a:solidFill>
            </a:rPr>
            <a:t>study</a:t>
          </a:r>
          <a:r>
            <a:rPr lang="de-CH" dirty="0">
              <a:solidFill>
                <a:schemeClr val="tx1"/>
              </a:solidFill>
            </a:rPr>
            <a:t> </a:t>
          </a:r>
          <a:r>
            <a:rPr lang="de-CH" dirty="0" err="1">
              <a:solidFill>
                <a:schemeClr val="tx1"/>
              </a:solidFill>
            </a:rPr>
            <a:t>vs</a:t>
          </a:r>
          <a:r>
            <a:rPr lang="de-CH" dirty="0">
              <a:solidFill>
                <a:schemeClr val="tx1"/>
              </a:solidFill>
            </a:rPr>
            <a:t> </a:t>
          </a:r>
          <a:r>
            <a:rPr lang="de-CH" dirty="0" err="1">
              <a:solidFill>
                <a:schemeClr val="tx1"/>
              </a:solidFill>
            </a:rPr>
            <a:t>interferon</a:t>
          </a:r>
          <a:endParaRPr lang="en-US" dirty="0">
            <a:solidFill>
              <a:schemeClr val="tx1"/>
            </a:solidFill>
          </a:endParaRPr>
        </a:p>
      </dgm:t>
    </dgm:pt>
    <dgm:pt modelId="{AA0345F7-F009-4AB2-9BCC-CD096E4749AA}" type="parTrans" cxnId="{75A8B096-7A0B-476E-93E3-CF9FD84536DF}">
      <dgm:prSet/>
      <dgm:spPr/>
      <dgm:t>
        <a:bodyPr/>
        <a:lstStyle/>
        <a:p>
          <a:endParaRPr lang="en-US"/>
        </a:p>
      </dgm:t>
    </dgm:pt>
    <dgm:pt modelId="{20FE6E79-9CBF-41A4-8E3B-A377BDA31A0A}" type="sibTrans" cxnId="{75A8B096-7A0B-476E-93E3-CF9FD84536DF}">
      <dgm:prSet/>
      <dgm:spPr/>
      <dgm:t>
        <a:bodyPr/>
        <a:lstStyle/>
        <a:p>
          <a:endParaRPr lang="en-US"/>
        </a:p>
      </dgm:t>
    </dgm:pt>
    <dgm:pt modelId="{32E25032-6E61-4FCB-BFE1-EF9ED634ACB4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E238F18A-325C-4580-BBFA-8CE812138FC3}" type="parTrans" cxnId="{C2047821-BB18-4098-B482-6AA7ABBC7DA1}">
      <dgm:prSet/>
      <dgm:spPr/>
      <dgm:t>
        <a:bodyPr/>
        <a:lstStyle/>
        <a:p>
          <a:endParaRPr lang="en-US"/>
        </a:p>
      </dgm:t>
    </dgm:pt>
    <dgm:pt modelId="{6B423890-047C-47B2-8A17-045FCFE02237}" type="sibTrans" cxnId="{C2047821-BB18-4098-B482-6AA7ABBC7DA1}">
      <dgm:prSet/>
      <dgm:spPr/>
      <dgm:t>
        <a:bodyPr/>
        <a:lstStyle/>
        <a:p>
          <a:endParaRPr lang="en-US"/>
        </a:p>
      </dgm:t>
    </dgm:pt>
    <dgm:pt modelId="{31EC900A-9441-4367-AFDE-BB1F5B01C8C6}">
      <dgm:prSet/>
      <dgm:spPr/>
      <dgm:t>
        <a:bodyPr/>
        <a:lstStyle/>
        <a:p>
          <a:r>
            <a:rPr lang="de-CH" dirty="0" err="1">
              <a:solidFill>
                <a:schemeClr val="tx1"/>
              </a:solidFill>
            </a:rPr>
            <a:t>Based</a:t>
          </a:r>
          <a:r>
            <a:rPr lang="de-CH" dirty="0">
              <a:solidFill>
                <a:schemeClr val="tx1"/>
              </a:solidFill>
            </a:rPr>
            <a:t> on HA </a:t>
          </a:r>
          <a:r>
            <a:rPr lang="de-CH" dirty="0" err="1">
              <a:solidFill>
                <a:schemeClr val="tx1"/>
              </a:solidFill>
            </a:rPr>
            <a:t>discussion</a:t>
          </a:r>
          <a:r>
            <a:rPr lang="de-CH" dirty="0">
              <a:solidFill>
                <a:schemeClr val="tx1"/>
              </a:solidFill>
            </a:rPr>
            <a:t> </a:t>
          </a:r>
          <a:r>
            <a:rPr lang="de-CH" dirty="0" err="1">
              <a:solidFill>
                <a:schemeClr val="tx1"/>
              </a:solidFill>
            </a:rPr>
            <a:t>similar</a:t>
          </a:r>
          <a:r>
            <a:rPr lang="de-CH" dirty="0">
              <a:solidFill>
                <a:schemeClr val="tx1"/>
              </a:solidFill>
            </a:rPr>
            <a:t> </a:t>
          </a:r>
          <a:r>
            <a:rPr lang="de-CH" dirty="0" err="1">
              <a:solidFill>
                <a:schemeClr val="tx1"/>
              </a:solidFill>
            </a:rPr>
            <a:t>Bayesian</a:t>
          </a:r>
          <a:r>
            <a:rPr lang="de-CH" dirty="0">
              <a:solidFill>
                <a:schemeClr val="tx1"/>
              </a:solidFill>
            </a:rPr>
            <a:t> non-</a:t>
          </a:r>
          <a:r>
            <a:rPr lang="de-CH" dirty="0" err="1">
              <a:solidFill>
                <a:schemeClr val="tx1"/>
              </a:solidFill>
            </a:rPr>
            <a:t>inferiority</a:t>
          </a:r>
          <a:r>
            <a:rPr lang="de-CH" dirty="0">
              <a:solidFill>
                <a:schemeClr val="tx1"/>
              </a:solidFill>
            </a:rPr>
            <a:t> design </a:t>
          </a:r>
          <a:r>
            <a:rPr lang="de-CH" dirty="0" err="1">
              <a:solidFill>
                <a:schemeClr val="tx1"/>
              </a:solidFill>
            </a:rPr>
            <a:t>as</a:t>
          </a:r>
          <a:r>
            <a:rPr lang="de-CH" dirty="0">
              <a:solidFill>
                <a:schemeClr val="tx1"/>
              </a:solidFill>
            </a:rPr>
            <a:t> </a:t>
          </a:r>
          <a:r>
            <a:rPr lang="de-CH" dirty="0" err="1">
              <a:solidFill>
                <a:schemeClr val="tx1"/>
              </a:solidFill>
            </a:rPr>
            <a:t>for</a:t>
          </a:r>
          <a:r>
            <a:rPr lang="de-CH" dirty="0">
              <a:solidFill>
                <a:schemeClr val="tx1"/>
              </a:solidFill>
            </a:rPr>
            <a:t> </a:t>
          </a:r>
          <a:r>
            <a:rPr lang="de-CH" dirty="0" err="1">
              <a:solidFill>
                <a:schemeClr val="tx1"/>
              </a:solidFill>
            </a:rPr>
            <a:t>Kesimpta</a:t>
          </a:r>
          <a:r>
            <a:rPr lang="de-CH" dirty="0">
              <a:solidFill>
                <a:schemeClr val="tx1"/>
              </a:solidFill>
            </a:rPr>
            <a:t> </a:t>
          </a:r>
          <a:r>
            <a:rPr lang="de-CH" dirty="0" err="1">
              <a:solidFill>
                <a:schemeClr val="tx1"/>
              </a:solidFill>
            </a:rPr>
            <a:t>is</a:t>
          </a:r>
          <a:r>
            <a:rPr lang="de-CH" dirty="0">
              <a:solidFill>
                <a:schemeClr val="tx1"/>
              </a:solidFill>
            </a:rPr>
            <a:t> </a:t>
          </a:r>
          <a:r>
            <a:rPr lang="de-CH" dirty="0" err="1">
              <a:solidFill>
                <a:schemeClr val="tx1"/>
              </a:solidFill>
            </a:rPr>
            <a:t>proposed</a:t>
          </a:r>
          <a:r>
            <a:rPr lang="de-CH" dirty="0">
              <a:solidFill>
                <a:schemeClr val="tx1"/>
              </a:solidFill>
            </a:rPr>
            <a:t> </a:t>
          </a:r>
          <a:r>
            <a:rPr lang="de-CH" dirty="0" err="1">
              <a:solidFill>
                <a:schemeClr val="tx1"/>
              </a:solidFill>
            </a:rPr>
            <a:t>for</a:t>
          </a:r>
          <a:r>
            <a:rPr lang="de-CH" dirty="0">
              <a:solidFill>
                <a:schemeClr val="tx1"/>
              </a:solidFill>
            </a:rPr>
            <a:t> </a:t>
          </a:r>
          <a:r>
            <a:rPr lang="de-CH" dirty="0" err="1">
              <a:solidFill>
                <a:schemeClr val="tx1"/>
              </a:solidFill>
            </a:rPr>
            <a:t>Mayzent</a:t>
          </a:r>
          <a:endParaRPr lang="en-US" dirty="0">
            <a:solidFill>
              <a:schemeClr val="tx1"/>
            </a:solidFill>
          </a:endParaRPr>
        </a:p>
      </dgm:t>
    </dgm:pt>
    <dgm:pt modelId="{B8E6C98F-D85B-49B1-BA0C-79DB54229344}" type="parTrans" cxnId="{084C2B20-4BB7-428B-972A-C928541A692E}">
      <dgm:prSet/>
      <dgm:spPr/>
      <dgm:t>
        <a:bodyPr/>
        <a:lstStyle/>
        <a:p>
          <a:endParaRPr lang="en-US"/>
        </a:p>
      </dgm:t>
    </dgm:pt>
    <dgm:pt modelId="{14A3784E-1472-4518-A98D-DAE819BD93A0}" type="sibTrans" cxnId="{084C2B20-4BB7-428B-972A-C928541A692E}">
      <dgm:prSet/>
      <dgm:spPr/>
      <dgm:t>
        <a:bodyPr/>
        <a:lstStyle/>
        <a:p>
          <a:endParaRPr lang="en-US"/>
        </a:p>
      </dgm:t>
    </dgm:pt>
    <dgm:pt modelId="{469E3ED6-4246-4CA7-9F6F-A38649A80D29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D310EFBB-5847-46FA-BB86-526DC9734713}" type="parTrans" cxnId="{E97511E2-C096-4196-84A5-1FC939924167}">
      <dgm:prSet/>
      <dgm:spPr/>
      <dgm:t>
        <a:bodyPr/>
        <a:lstStyle/>
        <a:p>
          <a:endParaRPr lang="en-US"/>
        </a:p>
      </dgm:t>
    </dgm:pt>
    <dgm:pt modelId="{A8BDEFFE-1072-4D62-82D7-FBF4D6ED18CB}" type="sibTrans" cxnId="{E97511E2-C096-4196-84A5-1FC939924167}">
      <dgm:prSet/>
      <dgm:spPr/>
      <dgm:t>
        <a:bodyPr/>
        <a:lstStyle/>
        <a:p>
          <a:endParaRPr lang="en-US"/>
        </a:p>
      </dgm:t>
    </dgm:pt>
    <dgm:pt modelId="{F95BB0C1-3180-483E-8111-1AED1938B624}">
      <dgm:prSet/>
      <dgm:spPr/>
      <dgm:t>
        <a:bodyPr/>
        <a:lstStyle/>
        <a:p>
          <a:r>
            <a:rPr lang="de-CH">
              <a:solidFill>
                <a:schemeClr val="tx1"/>
              </a:solidFill>
            </a:rPr>
            <a:t>NEOS design (combined Kesimpta and Mayzent design)  accepted by US FDA</a:t>
          </a:r>
          <a:endParaRPr lang="en-US" dirty="0">
            <a:solidFill>
              <a:schemeClr val="tx1"/>
            </a:solidFill>
          </a:endParaRPr>
        </a:p>
      </dgm:t>
    </dgm:pt>
    <dgm:pt modelId="{84364443-3B9D-4016-9549-8C1AFA227009}" type="parTrans" cxnId="{4FE55A5B-D78E-4A35-85A7-30EBE639C3EF}">
      <dgm:prSet/>
      <dgm:spPr/>
      <dgm:t>
        <a:bodyPr/>
        <a:lstStyle/>
        <a:p>
          <a:endParaRPr lang="en-US"/>
        </a:p>
      </dgm:t>
    </dgm:pt>
    <dgm:pt modelId="{397E8E94-A8AD-475B-89A7-5645970F1A78}" type="sibTrans" cxnId="{4FE55A5B-D78E-4A35-85A7-30EBE639C3EF}">
      <dgm:prSet/>
      <dgm:spPr/>
      <dgm:t>
        <a:bodyPr/>
        <a:lstStyle/>
        <a:p>
          <a:endParaRPr lang="en-US"/>
        </a:p>
      </dgm:t>
    </dgm:pt>
    <dgm:pt modelId="{B776663D-CEB8-40D3-81A0-303505962840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4AC35A7F-1881-4B9A-8C56-B2EF1051400B}" type="parTrans" cxnId="{4B7FDF2A-EB4E-4339-908D-BEE87FDE852F}">
      <dgm:prSet/>
      <dgm:spPr/>
      <dgm:t>
        <a:bodyPr/>
        <a:lstStyle/>
        <a:p>
          <a:endParaRPr lang="en-US"/>
        </a:p>
      </dgm:t>
    </dgm:pt>
    <dgm:pt modelId="{005EC678-99F8-4D84-B730-79832019B6FE}" type="sibTrans" cxnId="{4B7FDF2A-EB4E-4339-908D-BEE87FDE852F}">
      <dgm:prSet/>
      <dgm:spPr/>
      <dgm:t>
        <a:bodyPr/>
        <a:lstStyle/>
        <a:p>
          <a:endParaRPr lang="en-US"/>
        </a:p>
      </dgm:t>
    </dgm:pt>
    <dgm:pt modelId="{89914C7E-5E3E-413C-B6A7-38EAA1C24713}">
      <dgm:prSet/>
      <dgm:spPr/>
      <dgm:t>
        <a:bodyPr/>
        <a:lstStyle/>
        <a:p>
          <a:r>
            <a:rPr lang="de-CH" dirty="0" err="1">
              <a:solidFill>
                <a:schemeClr val="tx1"/>
              </a:solidFill>
            </a:rPr>
            <a:t>Discussion</a:t>
          </a:r>
          <a:r>
            <a:rPr lang="de-CH" dirty="0">
              <a:solidFill>
                <a:schemeClr val="tx1"/>
              </a:solidFill>
            </a:rPr>
            <a:t> on NEOS design </a:t>
          </a:r>
          <a:r>
            <a:rPr lang="de-CH" dirty="0" err="1">
              <a:solidFill>
                <a:schemeClr val="tx1"/>
              </a:solidFill>
            </a:rPr>
            <a:t>with</a:t>
          </a:r>
          <a:r>
            <a:rPr lang="de-CH" dirty="0">
              <a:solidFill>
                <a:schemeClr val="tx1"/>
              </a:solidFill>
            </a:rPr>
            <a:t> SAWP in EU: Design </a:t>
          </a:r>
          <a:r>
            <a:rPr lang="de-CH" dirty="0" err="1">
              <a:solidFill>
                <a:schemeClr val="tx1"/>
              </a:solidFill>
            </a:rPr>
            <a:t>and</a:t>
          </a:r>
          <a:r>
            <a:rPr lang="de-CH" dirty="0">
              <a:solidFill>
                <a:schemeClr val="tx1"/>
              </a:solidFill>
            </a:rPr>
            <a:t> PIP </a:t>
          </a:r>
          <a:r>
            <a:rPr lang="de-CH" dirty="0" err="1">
              <a:solidFill>
                <a:schemeClr val="tx1"/>
              </a:solidFill>
            </a:rPr>
            <a:t>modification</a:t>
          </a:r>
          <a:r>
            <a:rPr lang="de-CH" dirty="0">
              <a:solidFill>
                <a:schemeClr val="tx1"/>
              </a:solidFill>
            </a:rPr>
            <a:t> </a:t>
          </a:r>
          <a:r>
            <a:rPr lang="de-CH" dirty="0" err="1">
              <a:solidFill>
                <a:schemeClr val="tx1"/>
              </a:solidFill>
            </a:rPr>
            <a:t>accepted</a:t>
          </a:r>
          <a:r>
            <a:rPr lang="de-CH" dirty="0">
              <a:solidFill>
                <a:schemeClr val="tx1"/>
              </a:solidFill>
            </a:rPr>
            <a:t> </a:t>
          </a:r>
          <a:r>
            <a:rPr lang="de-CH" dirty="0" err="1">
              <a:solidFill>
                <a:schemeClr val="tx1"/>
              </a:solidFill>
            </a:rPr>
            <a:t>by</a:t>
          </a:r>
          <a:r>
            <a:rPr lang="de-CH" dirty="0">
              <a:solidFill>
                <a:schemeClr val="tx1"/>
              </a:solidFill>
            </a:rPr>
            <a:t> EMA/PDCO</a:t>
          </a:r>
          <a:endParaRPr lang="en-US" dirty="0">
            <a:solidFill>
              <a:schemeClr val="tx1"/>
            </a:solidFill>
          </a:endParaRPr>
        </a:p>
      </dgm:t>
    </dgm:pt>
    <dgm:pt modelId="{86475FBC-2247-44DB-9D1D-62C9738D2847}" type="parTrans" cxnId="{9457FF23-7E63-4056-A453-41377ADE58BD}">
      <dgm:prSet/>
      <dgm:spPr/>
      <dgm:t>
        <a:bodyPr/>
        <a:lstStyle/>
        <a:p>
          <a:endParaRPr lang="en-US"/>
        </a:p>
      </dgm:t>
    </dgm:pt>
    <dgm:pt modelId="{47F35567-0A9B-48B9-B441-031E26FC9334}" type="sibTrans" cxnId="{9457FF23-7E63-4056-A453-41377ADE58BD}">
      <dgm:prSet/>
      <dgm:spPr/>
      <dgm:t>
        <a:bodyPr/>
        <a:lstStyle/>
        <a:p>
          <a:endParaRPr lang="en-US"/>
        </a:p>
      </dgm:t>
    </dgm:pt>
    <dgm:pt modelId="{EE06FA85-DD31-4876-9FF9-72B4DCAF09D5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84910664-5FF5-4D23-BC03-93A073F7E61B}" type="parTrans" cxnId="{D7B554CB-FE4B-4D79-BB55-F2448630CB45}">
      <dgm:prSet/>
      <dgm:spPr/>
      <dgm:t>
        <a:bodyPr/>
        <a:lstStyle/>
        <a:p>
          <a:endParaRPr lang="en-US"/>
        </a:p>
      </dgm:t>
    </dgm:pt>
    <dgm:pt modelId="{88668CDE-994B-46F7-8154-78637A8AAABA}" type="sibTrans" cxnId="{D7B554CB-FE4B-4D79-BB55-F2448630CB45}">
      <dgm:prSet/>
      <dgm:spPr/>
      <dgm:t>
        <a:bodyPr/>
        <a:lstStyle/>
        <a:p>
          <a:endParaRPr lang="en-US"/>
        </a:p>
      </dgm:t>
    </dgm:pt>
    <dgm:pt modelId="{93117AB1-36E5-459F-B349-A37728AFD68B}">
      <dgm:prSet/>
      <dgm:spPr/>
      <dgm:t>
        <a:bodyPr/>
        <a:lstStyle/>
        <a:p>
          <a:r>
            <a:rPr lang="de-CH">
              <a:solidFill>
                <a:schemeClr val="tx1"/>
              </a:solidFill>
            </a:rPr>
            <a:t>Study initiated in Oct 2021</a:t>
          </a:r>
          <a:endParaRPr lang="en-US" dirty="0">
            <a:solidFill>
              <a:schemeClr val="tx1"/>
            </a:solidFill>
          </a:endParaRPr>
        </a:p>
      </dgm:t>
    </dgm:pt>
    <dgm:pt modelId="{83828B77-ACEC-46CC-9E78-F4A0EC18E2FA}" type="parTrans" cxnId="{AF092CA7-5C09-4746-B441-0C0D239A9020}">
      <dgm:prSet/>
      <dgm:spPr/>
      <dgm:t>
        <a:bodyPr/>
        <a:lstStyle/>
        <a:p>
          <a:endParaRPr lang="en-US"/>
        </a:p>
      </dgm:t>
    </dgm:pt>
    <dgm:pt modelId="{957545EF-9F65-4217-BCEF-8E1BD01909F6}" type="sibTrans" cxnId="{AF092CA7-5C09-4746-B441-0C0D239A9020}">
      <dgm:prSet/>
      <dgm:spPr/>
      <dgm:t>
        <a:bodyPr/>
        <a:lstStyle/>
        <a:p>
          <a:endParaRPr lang="en-US"/>
        </a:p>
      </dgm:t>
    </dgm:pt>
    <dgm:pt modelId="{15E4FBF7-3D92-4B98-AFD8-AF543A3CABBE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894FA715-0918-4F35-ABA7-6A928DC17652}" type="parTrans" cxnId="{3C6B5A28-8E0A-4C6B-B78E-E8DE4FD5694D}">
      <dgm:prSet/>
      <dgm:spPr/>
      <dgm:t>
        <a:bodyPr/>
        <a:lstStyle/>
        <a:p>
          <a:endParaRPr lang="en-US"/>
        </a:p>
      </dgm:t>
    </dgm:pt>
    <dgm:pt modelId="{DD8F4245-DE85-4DB7-834A-52B0DDFE775F}" type="sibTrans" cxnId="{3C6B5A28-8E0A-4C6B-B78E-E8DE4FD5694D}">
      <dgm:prSet/>
      <dgm:spPr/>
      <dgm:t>
        <a:bodyPr/>
        <a:lstStyle/>
        <a:p>
          <a:endParaRPr lang="en-US"/>
        </a:p>
      </dgm:t>
    </dgm:pt>
    <dgm:pt modelId="{B0FF5A0C-8AB0-47F3-8D2A-53864C4B29CE}">
      <dgm:prSet/>
      <dgm:spPr/>
      <dgm:t>
        <a:bodyPr/>
        <a:lstStyle/>
        <a:p>
          <a:r>
            <a:rPr lang="de-CH" dirty="0">
              <a:solidFill>
                <a:schemeClr val="tx1"/>
              </a:solidFill>
            </a:rPr>
            <a:t>LPLV </a:t>
          </a:r>
          <a:r>
            <a:rPr lang="de-CH" dirty="0" err="1">
              <a:solidFill>
                <a:schemeClr val="tx1"/>
              </a:solidFill>
            </a:rPr>
            <a:t>planned</a:t>
          </a:r>
          <a:r>
            <a:rPr lang="de-CH" dirty="0">
              <a:solidFill>
                <a:schemeClr val="tx1"/>
              </a:solidFill>
            </a:rPr>
            <a:t> </a:t>
          </a:r>
          <a:r>
            <a:rPr lang="de-CH" dirty="0" err="1">
              <a:solidFill>
                <a:schemeClr val="tx1"/>
              </a:solidFill>
            </a:rPr>
            <a:t>for</a:t>
          </a:r>
          <a:r>
            <a:rPr lang="de-CH" dirty="0">
              <a:solidFill>
                <a:schemeClr val="tx1"/>
              </a:solidFill>
            </a:rPr>
            <a:t> 2026</a:t>
          </a:r>
          <a:endParaRPr lang="en-US" dirty="0">
            <a:solidFill>
              <a:schemeClr val="tx1"/>
            </a:solidFill>
          </a:endParaRPr>
        </a:p>
      </dgm:t>
    </dgm:pt>
    <dgm:pt modelId="{70671F55-82EE-4097-8959-E674784CCC86}" type="parTrans" cxnId="{8B9EC860-A17D-4C0B-9D54-579B9F181CE8}">
      <dgm:prSet/>
      <dgm:spPr/>
      <dgm:t>
        <a:bodyPr/>
        <a:lstStyle/>
        <a:p>
          <a:endParaRPr lang="en-US"/>
        </a:p>
      </dgm:t>
    </dgm:pt>
    <dgm:pt modelId="{DF9D9ABD-1216-48CE-9EC7-50EBDA93F7F3}" type="sibTrans" cxnId="{8B9EC860-A17D-4C0B-9D54-579B9F181CE8}">
      <dgm:prSet/>
      <dgm:spPr/>
      <dgm:t>
        <a:bodyPr/>
        <a:lstStyle/>
        <a:p>
          <a:endParaRPr lang="en-US"/>
        </a:p>
      </dgm:t>
    </dgm:pt>
    <dgm:pt modelId="{D754426F-DB39-4E8E-BFB3-9DCCCCE0251D}" type="pres">
      <dgm:prSet presAssocID="{3AC62A89-E9C5-43FC-AF2F-AF80B4DE435F}" presName="Name0" presStyleCnt="0">
        <dgm:presLayoutVars>
          <dgm:dir/>
          <dgm:animLvl val="lvl"/>
          <dgm:resizeHandles val="exact"/>
        </dgm:presLayoutVars>
      </dgm:prSet>
      <dgm:spPr/>
    </dgm:pt>
    <dgm:pt modelId="{4B226D8D-6175-4DE8-AD25-E0BC8DB5F4D5}" type="pres">
      <dgm:prSet presAssocID="{AAAB9A88-CDDB-458F-80D3-94178519EA0B}" presName="composite" presStyleCnt="0"/>
      <dgm:spPr/>
    </dgm:pt>
    <dgm:pt modelId="{0BBE8BF5-0616-41C4-A727-D838CFE45044}" type="pres">
      <dgm:prSet presAssocID="{AAAB9A88-CDDB-458F-80D3-94178519EA0B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4303F1F-E409-4F95-BE6F-12F9123DD5D1}" type="pres">
      <dgm:prSet presAssocID="{AAAB9A88-CDDB-458F-80D3-94178519EA0B}" presName="desTx" presStyleLbl="revTx" presStyleIdx="0" presStyleCnt="4">
        <dgm:presLayoutVars>
          <dgm:bulletEnabled val="1"/>
        </dgm:presLayoutVars>
      </dgm:prSet>
      <dgm:spPr/>
    </dgm:pt>
    <dgm:pt modelId="{951A3445-A553-4D91-8791-B00298D90109}" type="pres">
      <dgm:prSet presAssocID="{4BE78589-3D43-4E13-8885-91D8D4E84A72}" presName="space" presStyleCnt="0"/>
      <dgm:spPr/>
    </dgm:pt>
    <dgm:pt modelId="{CAC85F31-DC57-4D40-852B-15750A88FABD}" type="pres">
      <dgm:prSet presAssocID="{64A93360-75EA-48F8-95E5-D824543E7744}" presName="composite" presStyleCnt="0"/>
      <dgm:spPr/>
    </dgm:pt>
    <dgm:pt modelId="{4B04B0DD-8D9A-4591-8496-7DA0B364EC3B}" type="pres">
      <dgm:prSet presAssocID="{64A93360-75EA-48F8-95E5-D824543E7744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EF8C4DB-97FC-48E4-B27C-56AFAFCEB1B9}" type="pres">
      <dgm:prSet presAssocID="{64A93360-75EA-48F8-95E5-D824543E7744}" presName="desTx" presStyleLbl="revTx" presStyleIdx="1" presStyleCnt="4">
        <dgm:presLayoutVars>
          <dgm:bulletEnabled val="1"/>
        </dgm:presLayoutVars>
      </dgm:prSet>
      <dgm:spPr/>
    </dgm:pt>
    <dgm:pt modelId="{0114BBFC-6776-4DB6-A094-F0FE94AF3B80}" type="pres">
      <dgm:prSet presAssocID="{687CD044-B469-44ED-9B2D-358EAB3E7381}" presName="space" presStyleCnt="0"/>
      <dgm:spPr/>
    </dgm:pt>
    <dgm:pt modelId="{21D0B77C-B6DC-4BCC-875A-FDF3D90156AA}" type="pres">
      <dgm:prSet presAssocID="{0BD18543-668E-4D11-81A8-D0928C2551E3}" presName="composite" presStyleCnt="0"/>
      <dgm:spPr/>
    </dgm:pt>
    <dgm:pt modelId="{CF0B9EAE-5137-4D65-853D-706617CE414C}" type="pres">
      <dgm:prSet presAssocID="{0BD18543-668E-4D11-81A8-D0928C2551E3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9EE14B3-573B-40E1-821C-398C02C8276C}" type="pres">
      <dgm:prSet presAssocID="{0BD18543-668E-4D11-81A8-D0928C2551E3}" presName="desTx" presStyleLbl="revTx" presStyleIdx="2" presStyleCnt="4">
        <dgm:presLayoutVars>
          <dgm:bulletEnabled val="1"/>
        </dgm:presLayoutVars>
      </dgm:prSet>
      <dgm:spPr/>
    </dgm:pt>
    <dgm:pt modelId="{756CD33E-6544-4D7F-AB8B-29C89A3ED855}" type="pres">
      <dgm:prSet presAssocID="{CE212766-36F8-4484-9D72-89914C7D4F3B}" presName="space" presStyleCnt="0"/>
      <dgm:spPr/>
    </dgm:pt>
    <dgm:pt modelId="{DB42B80C-9804-4EA3-A376-F3F58EDD0532}" type="pres">
      <dgm:prSet presAssocID="{E1D09C3B-8375-4891-A931-3E64924D6EC7}" presName="composite" presStyleCnt="0"/>
      <dgm:spPr/>
    </dgm:pt>
    <dgm:pt modelId="{01034B3B-5D99-4B3B-8ABD-03106F70F132}" type="pres">
      <dgm:prSet presAssocID="{E1D09C3B-8375-4891-A931-3E64924D6EC7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8084941-7BF3-4C54-B0DC-C9123975AF99}" type="pres">
      <dgm:prSet presAssocID="{E1D09C3B-8375-4891-A931-3E64924D6EC7}" presName="desTx" presStyleLbl="revTx" presStyleIdx="3" presStyleCnt="4" custScaleX="110780">
        <dgm:presLayoutVars>
          <dgm:bulletEnabled val="1"/>
        </dgm:presLayoutVars>
      </dgm:prSet>
      <dgm:spPr/>
    </dgm:pt>
  </dgm:ptLst>
  <dgm:cxnLst>
    <dgm:cxn modelId="{AA6D4300-7DD5-4DF1-9FE3-4B498F7B11FF}" srcId="{0BD18543-668E-4D11-81A8-D0928C2551E3}" destId="{F3CB53B3-2008-4B41-83B9-337C4C725FA3}" srcOrd="1" destOrd="0" parTransId="{B99F3F20-E8E4-4EB3-8AA3-7AAA8B8B9CC4}" sibTransId="{C72C60D6-E111-4C6F-ACC0-3F5032ED1226}"/>
    <dgm:cxn modelId="{3F78DF05-560D-4E46-9E8B-10A265ED64E7}" srcId="{64A93360-75EA-48F8-95E5-D824543E7744}" destId="{1E633DA2-8828-4406-BA72-E0F255091528}" srcOrd="0" destOrd="0" parTransId="{B18B27DF-D3B2-437C-8898-B496555B86A2}" sibTransId="{77C3C822-CFA0-4D2B-A097-BEBF9775CD8B}"/>
    <dgm:cxn modelId="{33705610-E64B-4FBF-ADEC-0E87C0E6B34B}" type="presOf" srcId="{64A93360-75EA-48F8-95E5-D824543E7744}" destId="{4B04B0DD-8D9A-4591-8496-7DA0B364EC3B}" srcOrd="0" destOrd="0" presId="urn:microsoft.com/office/officeart/2005/8/layout/chevron1"/>
    <dgm:cxn modelId="{35E70D1B-ECCF-4280-B881-3985D7DC471F}" srcId="{4F7A6570-EBF8-466D-BBA3-1023984EF443}" destId="{A580FA7D-862A-45FB-9393-848C0FCD4BAF}" srcOrd="0" destOrd="0" parTransId="{C15B9A7C-B189-4C38-884A-341D37892986}" sibTransId="{355D453F-E6C4-4D1C-B92C-B3256AFB0CBA}"/>
    <dgm:cxn modelId="{6280651F-2D13-47AC-BEBC-EF6BE29BF588}" type="presOf" srcId="{F95BB0C1-3180-483E-8111-1AED1938B624}" destId="{E9EE14B3-573B-40E1-821C-398C02C8276C}" srcOrd="0" destOrd="4" presId="urn:microsoft.com/office/officeart/2005/8/layout/chevron1"/>
    <dgm:cxn modelId="{084C2B20-4BB7-428B-972A-C928541A692E}" srcId="{64A93360-75EA-48F8-95E5-D824543E7744}" destId="{31EC900A-9441-4367-AFDE-BB1F5B01C8C6}" srcOrd="4" destOrd="0" parTransId="{B8E6C98F-D85B-49B1-BA0C-79DB54229344}" sibTransId="{14A3784E-1472-4518-A98D-DAE819BD93A0}"/>
    <dgm:cxn modelId="{C2047821-BB18-4098-B482-6AA7ABBC7DA1}" srcId="{64A93360-75EA-48F8-95E5-D824543E7744}" destId="{32E25032-6E61-4FCB-BFE1-EF9ED634ACB4}" srcOrd="3" destOrd="0" parTransId="{E238F18A-325C-4580-BBFA-8CE812138FC3}" sibTransId="{6B423890-047C-47B2-8A17-045FCFE02237}"/>
    <dgm:cxn modelId="{9457FF23-7E63-4056-A453-41377ADE58BD}" srcId="{0BD18543-668E-4D11-81A8-D0928C2551E3}" destId="{89914C7E-5E3E-413C-B6A7-38EAA1C24713}" srcOrd="6" destOrd="0" parTransId="{86475FBC-2247-44DB-9D1D-62C9738D2847}" sibTransId="{47F35567-0A9B-48B9-B441-031E26FC9334}"/>
    <dgm:cxn modelId="{84219725-1A8C-4465-A4A9-2FC1DF3074B2}" type="presOf" srcId="{3AC62A89-E9C5-43FC-AF2F-AF80B4DE435F}" destId="{D754426F-DB39-4E8E-BFB3-9DCCCCE0251D}" srcOrd="0" destOrd="0" presId="urn:microsoft.com/office/officeart/2005/8/layout/chevron1"/>
    <dgm:cxn modelId="{3C6B5A28-8E0A-4C6B-B78E-E8DE4FD5694D}" srcId="{E1D09C3B-8375-4891-A931-3E64924D6EC7}" destId="{15E4FBF7-3D92-4B98-AFD8-AF543A3CABBE}" srcOrd="5" destOrd="0" parTransId="{894FA715-0918-4F35-ABA7-6A928DC17652}" sibTransId="{DD8F4245-DE85-4DB7-834A-52B0DDFE775F}"/>
    <dgm:cxn modelId="{4B7FDF2A-EB4E-4339-908D-BEE87FDE852F}" srcId="{0BD18543-668E-4D11-81A8-D0928C2551E3}" destId="{B776663D-CEB8-40D3-81A0-303505962840}" srcOrd="5" destOrd="0" parTransId="{4AC35A7F-1881-4B9A-8C56-B2EF1051400B}" sibTransId="{005EC678-99F8-4D84-B730-79832019B6FE}"/>
    <dgm:cxn modelId="{1DE38A2D-46E6-461B-B229-EC3A6999D47E}" type="presOf" srcId="{4F7A6570-EBF8-466D-BBA3-1023984EF443}" destId="{24303F1F-E409-4F95-BE6F-12F9123DD5D1}" srcOrd="0" destOrd="1" presId="urn:microsoft.com/office/officeart/2005/8/layout/chevron1"/>
    <dgm:cxn modelId="{44F1DF2D-B646-4408-8601-3DD8E80DB89F}" type="presOf" srcId="{0DC3A0AD-0973-44D1-B319-E3C12EEDA9FB}" destId="{18084941-7BF3-4C54-B0DC-C9123975AF99}" srcOrd="0" destOrd="2" presId="urn:microsoft.com/office/officeart/2005/8/layout/chevron1"/>
    <dgm:cxn modelId="{22168234-EC1E-4B22-A87A-29CD3DF4EDC8}" type="presOf" srcId="{307805D5-95CB-4B85-829B-553AF971596F}" destId="{DEF8C4DB-97FC-48E4-B27C-56AFAFCEB1B9}" srcOrd="0" destOrd="2" presId="urn:microsoft.com/office/officeart/2005/8/layout/chevron1"/>
    <dgm:cxn modelId="{1F19D134-108A-4EF3-852B-B48870D30D35}" type="presOf" srcId="{AAAB9A88-CDDB-458F-80D3-94178519EA0B}" destId="{0BBE8BF5-0616-41C4-A727-D838CFE45044}" srcOrd="0" destOrd="0" presId="urn:microsoft.com/office/officeart/2005/8/layout/chevron1"/>
    <dgm:cxn modelId="{4FE55A5B-D78E-4A35-85A7-30EBE639C3EF}" srcId="{0BD18543-668E-4D11-81A8-D0928C2551E3}" destId="{F95BB0C1-3180-483E-8111-1AED1938B624}" srcOrd="4" destOrd="0" parTransId="{84364443-3B9D-4016-9549-8C1AFA227009}" sibTransId="{397E8E94-A8AD-475B-89A7-5645970F1A78}"/>
    <dgm:cxn modelId="{9E63F35B-06EA-465F-84F2-5CA7456B1BDD}" type="presOf" srcId="{CE898B48-BB71-4ECD-9153-7729D6B65ECA}" destId="{DEF8C4DB-97FC-48E4-B27C-56AFAFCEB1B9}" srcOrd="0" destOrd="1" presId="urn:microsoft.com/office/officeart/2005/8/layout/chevron1"/>
    <dgm:cxn modelId="{8B9EC860-A17D-4C0B-9D54-579B9F181CE8}" srcId="{E1D09C3B-8375-4891-A931-3E64924D6EC7}" destId="{B0FF5A0C-8AB0-47F3-8D2A-53864C4B29CE}" srcOrd="6" destOrd="0" parTransId="{70671F55-82EE-4097-8959-E674784CCC86}" sibTransId="{DF9D9ABD-1216-48CE-9EC7-50EBDA93F7F3}"/>
    <dgm:cxn modelId="{88EECD41-D80B-40CB-8C73-DD1773D1CF23}" srcId="{64A93360-75EA-48F8-95E5-D824543E7744}" destId="{307805D5-95CB-4B85-829B-553AF971596F}" srcOrd="2" destOrd="0" parTransId="{297F5FBF-120C-4234-8E7B-313296039B2C}" sibTransId="{DD852A02-6BCC-48D1-A06C-D0A247707283}"/>
    <dgm:cxn modelId="{B6147546-1038-4735-84CF-CBDA62F2D6A0}" type="presOf" srcId="{A580FA7D-862A-45FB-9393-848C0FCD4BAF}" destId="{24303F1F-E409-4F95-BE6F-12F9123DD5D1}" srcOrd="0" destOrd="2" presId="urn:microsoft.com/office/officeart/2005/8/layout/chevron1"/>
    <dgm:cxn modelId="{49C0BF46-279C-4873-9727-D27638567842}" type="presOf" srcId="{31EC900A-9441-4367-AFDE-BB1F5B01C8C6}" destId="{DEF8C4DB-97FC-48E4-B27C-56AFAFCEB1B9}" srcOrd="0" destOrd="4" presId="urn:microsoft.com/office/officeart/2005/8/layout/chevron1"/>
    <dgm:cxn modelId="{92D1B86B-BAF2-41A2-99B0-D18CF21EBCD4}" type="presOf" srcId="{89914C7E-5E3E-413C-B6A7-38EAA1C24713}" destId="{E9EE14B3-573B-40E1-821C-398C02C8276C}" srcOrd="0" destOrd="6" presId="urn:microsoft.com/office/officeart/2005/8/layout/chevron1"/>
    <dgm:cxn modelId="{73B9064D-021D-4F35-AB2B-D4ABA7BF5875}" srcId="{3AC62A89-E9C5-43FC-AF2F-AF80B4DE435F}" destId="{E1D09C3B-8375-4891-A931-3E64924D6EC7}" srcOrd="3" destOrd="0" parTransId="{31FE766A-A590-435D-B329-B5A4679D2481}" sibTransId="{7D613D6D-29F7-4D87-9588-06BFAD8DF7D5}"/>
    <dgm:cxn modelId="{B08B5A71-E5AA-4E7B-87FB-A8C3FE19259A}" type="presOf" srcId="{15E4FBF7-3D92-4B98-AFD8-AF543A3CABBE}" destId="{18084941-7BF3-4C54-B0DC-C9123975AF99}" srcOrd="0" destOrd="5" presId="urn:microsoft.com/office/officeart/2005/8/layout/chevron1"/>
    <dgm:cxn modelId="{32EB7472-5811-41CA-8089-646ECB1B7759}" type="presOf" srcId="{85E56C05-503C-463C-9619-52CAF9D1A8F2}" destId="{24303F1F-E409-4F95-BE6F-12F9123DD5D1}" srcOrd="0" destOrd="0" presId="urn:microsoft.com/office/officeart/2005/8/layout/chevron1"/>
    <dgm:cxn modelId="{F7EE3778-0A25-4579-8361-2AEAD3E68A58}" type="presOf" srcId="{7630F621-8028-4F92-8C78-3A5F9F157F7D}" destId="{E9EE14B3-573B-40E1-821C-398C02C8276C}" srcOrd="0" destOrd="2" presId="urn:microsoft.com/office/officeart/2005/8/layout/chevron1"/>
    <dgm:cxn modelId="{19507279-2959-42F5-827C-D095B4E4F6B0}" srcId="{0BD18543-668E-4D11-81A8-D0928C2551E3}" destId="{7630F621-8028-4F92-8C78-3A5F9F157F7D}" srcOrd="2" destOrd="0" parTransId="{F5C696A1-BBF2-49D6-B8C1-B8A2A8645928}" sibTransId="{35018DF4-5CA0-4970-9957-D3F0F5177F47}"/>
    <dgm:cxn modelId="{B9AC185A-574E-4079-96F6-DCCE6A3D0F9D}" type="presOf" srcId="{B776663D-CEB8-40D3-81A0-303505962840}" destId="{E9EE14B3-573B-40E1-821C-398C02C8276C}" srcOrd="0" destOrd="5" presId="urn:microsoft.com/office/officeart/2005/8/layout/chevron1"/>
    <dgm:cxn modelId="{4CF5C881-E4B2-4508-A327-777137BAF41D}" type="presOf" srcId="{1E633DA2-8828-4406-BA72-E0F255091528}" destId="{DEF8C4DB-97FC-48E4-B27C-56AFAFCEB1B9}" srcOrd="0" destOrd="0" presId="urn:microsoft.com/office/officeart/2005/8/layout/chevron1"/>
    <dgm:cxn modelId="{D10A7A8D-EB1F-499A-AAE0-88E291B28035}" srcId="{3AC62A89-E9C5-43FC-AF2F-AF80B4DE435F}" destId="{AAAB9A88-CDDB-458F-80D3-94178519EA0B}" srcOrd="0" destOrd="0" parTransId="{3B0368E1-ED79-44F4-9B70-6A837319FF33}" sibTransId="{4BE78589-3D43-4E13-8885-91D8D4E84A72}"/>
    <dgm:cxn modelId="{EB897B8F-CD2A-440C-9CBB-324E1F2DAEB9}" type="presOf" srcId="{0BD18543-668E-4D11-81A8-D0928C2551E3}" destId="{CF0B9EAE-5137-4D65-853D-706617CE414C}" srcOrd="0" destOrd="0" presId="urn:microsoft.com/office/officeart/2005/8/layout/chevron1"/>
    <dgm:cxn modelId="{1FA31F90-72D2-4F76-8A62-827D019D9E09}" type="presOf" srcId="{B89B36A5-47E9-4190-9A67-F84D64FDE249}" destId="{24303F1F-E409-4F95-BE6F-12F9123DD5D1}" srcOrd="0" destOrd="3" presId="urn:microsoft.com/office/officeart/2005/8/layout/chevron1"/>
    <dgm:cxn modelId="{2B660892-7096-4414-9144-9DFF30C3BBDC}" type="presOf" srcId="{D14358B0-DC55-44F4-8004-27C488E63801}" destId="{18084941-7BF3-4C54-B0DC-C9123975AF99}" srcOrd="0" destOrd="0" presId="urn:microsoft.com/office/officeart/2005/8/layout/chevron1"/>
    <dgm:cxn modelId="{424E8E92-D946-4048-9035-36743B385FCE}" type="presOf" srcId="{B796EDDB-3B40-4807-BD2E-6FE149F9D10D}" destId="{E9EE14B3-573B-40E1-821C-398C02C8276C}" srcOrd="0" destOrd="0" presId="urn:microsoft.com/office/officeart/2005/8/layout/chevron1"/>
    <dgm:cxn modelId="{75A8B096-7A0B-476E-93E3-CF9FD84536DF}" srcId="{4F7A6570-EBF8-466D-BBA3-1023984EF443}" destId="{37EDF955-C581-4B20-B39A-E3F591F49E5C}" srcOrd="2" destOrd="0" parTransId="{AA0345F7-F009-4AB2-9BCC-CD096E4749AA}" sibTransId="{20FE6E79-9CBF-41A4-8E3B-A377BDA31A0A}"/>
    <dgm:cxn modelId="{7E3FC298-5EB5-4D6A-881D-5D35ECE4C81A}" type="presOf" srcId="{B0FF5A0C-8AB0-47F3-8D2A-53864C4B29CE}" destId="{18084941-7BF3-4C54-B0DC-C9123975AF99}" srcOrd="0" destOrd="6" presId="urn:microsoft.com/office/officeart/2005/8/layout/chevron1"/>
    <dgm:cxn modelId="{4AF0B79A-1A7F-4000-9E3A-9B39F8E39280}" type="presOf" srcId="{E1D09C3B-8375-4891-A931-3E64924D6EC7}" destId="{01034B3B-5D99-4B3B-8ABD-03106F70F132}" srcOrd="0" destOrd="0" presId="urn:microsoft.com/office/officeart/2005/8/layout/chevron1"/>
    <dgm:cxn modelId="{A589CF9D-B1B4-4D38-AC0A-CC0717D44177}" type="presOf" srcId="{EE06FA85-DD31-4876-9FF9-72B4DCAF09D5}" destId="{18084941-7BF3-4C54-B0DC-C9123975AF99}" srcOrd="0" destOrd="3" presId="urn:microsoft.com/office/officeart/2005/8/layout/chevron1"/>
    <dgm:cxn modelId="{E1A46FA4-00F2-48AE-B1AB-CD67459AF0FA}" type="presOf" srcId="{469E3ED6-4246-4CA7-9F6F-A38649A80D29}" destId="{E9EE14B3-573B-40E1-821C-398C02C8276C}" srcOrd="0" destOrd="3" presId="urn:microsoft.com/office/officeart/2005/8/layout/chevron1"/>
    <dgm:cxn modelId="{AF092CA7-5C09-4746-B441-0C0D239A9020}" srcId="{E1D09C3B-8375-4891-A931-3E64924D6EC7}" destId="{93117AB1-36E5-459F-B349-A37728AFD68B}" srcOrd="4" destOrd="0" parTransId="{83828B77-ACEC-46CC-9E78-F4A0EC18E2FA}" sibTransId="{957545EF-9F65-4217-BCEF-8E1BD01909F6}"/>
    <dgm:cxn modelId="{335499A7-6210-4B1F-A4BA-63C724D9A9C2}" srcId="{E1D09C3B-8375-4891-A931-3E64924D6EC7}" destId="{0DC3A0AD-0973-44D1-B319-E3C12EEDA9FB}" srcOrd="2" destOrd="0" parTransId="{A24E9FFF-1B46-4A57-9347-3F3CF1C8E6A5}" sibTransId="{E43D5481-9FB7-47B8-806D-7D4D1C62A3F3}"/>
    <dgm:cxn modelId="{BEE73EA8-2C87-4D90-91AC-44C653D8278B}" type="presOf" srcId="{F3CB53B3-2008-4B41-83B9-337C4C725FA3}" destId="{E9EE14B3-573B-40E1-821C-398C02C8276C}" srcOrd="0" destOrd="1" presId="urn:microsoft.com/office/officeart/2005/8/layout/chevron1"/>
    <dgm:cxn modelId="{9F542FAD-165F-4CE2-8DE5-FB71F6DD4144}" srcId="{AAAB9A88-CDDB-458F-80D3-94178519EA0B}" destId="{4F7A6570-EBF8-466D-BBA3-1023984EF443}" srcOrd="1" destOrd="0" parTransId="{88E832AD-30C0-4A94-902C-E1869BBA8686}" sibTransId="{0C98FE5A-10E5-430C-9C91-7B3D5EC285B5}"/>
    <dgm:cxn modelId="{BF0035AE-018F-4169-80B0-924B2B4D9C9E}" srcId="{AAAB9A88-CDDB-458F-80D3-94178519EA0B}" destId="{85E56C05-503C-463C-9619-52CAF9D1A8F2}" srcOrd="0" destOrd="0" parTransId="{3A60A7AB-5618-4A54-A7E0-23B330C92CA9}" sibTransId="{E4F31B5E-5D6F-4C57-95AF-348A971D73AD}"/>
    <dgm:cxn modelId="{AC80A7B3-4F09-48D3-BCF5-F6AE6DC053D8}" srcId="{3AC62A89-E9C5-43FC-AF2F-AF80B4DE435F}" destId="{0BD18543-668E-4D11-81A8-D0928C2551E3}" srcOrd="2" destOrd="0" parTransId="{F4EDB6E3-17A2-4C19-A31C-6C04ADC72C41}" sibTransId="{CE212766-36F8-4484-9D72-89914C7D4F3B}"/>
    <dgm:cxn modelId="{9BA7F7B4-7C8E-4E59-A506-673E418CE525}" srcId="{4F7A6570-EBF8-466D-BBA3-1023984EF443}" destId="{B89B36A5-47E9-4190-9A67-F84D64FDE249}" srcOrd="1" destOrd="0" parTransId="{6B2A9554-306A-4BCF-AA33-D2983B36B458}" sibTransId="{DF2F1DCF-D99A-4107-BB5E-EB4715C8E5EF}"/>
    <dgm:cxn modelId="{1AA5BFBC-3469-4DD2-AFBB-5E5D53BF770E}" srcId="{64A93360-75EA-48F8-95E5-D824543E7744}" destId="{CE898B48-BB71-4ECD-9153-7729D6B65ECA}" srcOrd="1" destOrd="0" parTransId="{5352D095-ABCD-4663-A020-CBE1630C62B6}" sibTransId="{D8E4EED4-B70A-47EB-BE57-327C2782FFE1}"/>
    <dgm:cxn modelId="{08305FBF-AB3A-4EB3-B850-8758429CE530}" type="presOf" srcId="{32E25032-6E61-4FCB-BFE1-EF9ED634ACB4}" destId="{DEF8C4DB-97FC-48E4-B27C-56AFAFCEB1B9}" srcOrd="0" destOrd="3" presId="urn:microsoft.com/office/officeart/2005/8/layout/chevron1"/>
    <dgm:cxn modelId="{D7B554CB-FE4B-4D79-BB55-F2448630CB45}" srcId="{E1D09C3B-8375-4891-A931-3E64924D6EC7}" destId="{EE06FA85-DD31-4876-9FF9-72B4DCAF09D5}" srcOrd="3" destOrd="0" parTransId="{84910664-5FF5-4D23-BC03-93A073F7E61B}" sibTransId="{88668CDE-994B-46F7-8154-78637A8AAABA}"/>
    <dgm:cxn modelId="{78045BCF-CB7B-4072-9FE5-BC1BEBFED69A}" type="presOf" srcId="{37EDF955-C581-4B20-B39A-E3F591F49E5C}" destId="{24303F1F-E409-4F95-BE6F-12F9123DD5D1}" srcOrd="0" destOrd="4" presId="urn:microsoft.com/office/officeart/2005/8/layout/chevron1"/>
    <dgm:cxn modelId="{B0FF67D1-69A1-46B5-BFB0-C76B3E9AB858}" srcId="{E1D09C3B-8375-4891-A931-3E64924D6EC7}" destId="{D14358B0-DC55-44F4-8004-27C488E63801}" srcOrd="0" destOrd="0" parTransId="{13AB25C6-2FF3-4C3E-9226-4F774B3AFE89}" sibTransId="{56CE5414-EB1F-4B22-B9E5-C66CE1A85E2E}"/>
    <dgm:cxn modelId="{A8D446D5-D4A2-4241-8B91-B98A43309FCC}" srcId="{0BD18543-668E-4D11-81A8-D0928C2551E3}" destId="{B796EDDB-3B40-4807-BD2E-6FE149F9D10D}" srcOrd="0" destOrd="0" parTransId="{2EF6A088-BC1F-4F3B-B280-D3E8097263DD}" sibTransId="{BD883B16-072B-40B5-B328-04615408EEE3}"/>
    <dgm:cxn modelId="{367295DB-9D2C-47CA-85D2-A2EC9E8DA29D}" srcId="{3AC62A89-E9C5-43FC-AF2F-AF80B4DE435F}" destId="{64A93360-75EA-48F8-95E5-D824543E7744}" srcOrd="1" destOrd="0" parTransId="{9B265DD6-B567-4ED5-9142-677D6A4FA2D6}" sibTransId="{687CD044-B469-44ED-9B2D-358EAB3E7381}"/>
    <dgm:cxn modelId="{E97511E2-C096-4196-84A5-1FC939924167}" srcId="{0BD18543-668E-4D11-81A8-D0928C2551E3}" destId="{469E3ED6-4246-4CA7-9F6F-A38649A80D29}" srcOrd="3" destOrd="0" parTransId="{D310EFBB-5847-46FA-BB86-526DC9734713}" sibTransId="{A8BDEFFE-1072-4D62-82D7-FBF4D6ED18CB}"/>
    <dgm:cxn modelId="{C58AE4E4-5BF7-4602-956E-243DF2122F0C}" type="presOf" srcId="{A088564C-F700-4322-A13D-57DA9FFEEE9C}" destId="{18084941-7BF3-4C54-B0DC-C9123975AF99}" srcOrd="0" destOrd="1" presId="urn:microsoft.com/office/officeart/2005/8/layout/chevron1"/>
    <dgm:cxn modelId="{0EAF99E7-7D68-433C-9723-C8BEE97B89CE}" srcId="{E1D09C3B-8375-4891-A931-3E64924D6EC7}" destId="{A088564C-F700-4322-A13D-57DA9FFEEE9C}" srcOrd="1" destOrd="0" parTransId="{9F1CD296-2A24-4449-88A8-BA2595825387}" sibTransId="{2AB6D44F-19FE-4E63-A629-FB40603EA85F}"/>
    <dgm:cxn modelId="{A07E37F4-0C78-498B-90E2-DC0A78B63C8D}" type="presOf" srcId="{93117AB1-36E5-459F-B349-A37728AFD68B}" destId="{18084941-7BF3-4C54-B0DC-C9123975AF99}" srcOrd="0" destOrd="4" presId="urn:microsoft.com/office/officeart/2005/8/layout/chevron1"/>
    <dgm:cxn modelId="{E3274877-4DCB-4737-B309-1D08F7957583}" type="presParOf" srcId="{D754426F-DB39-4E8E-BFB3-9DCCCCE0251D}" destId="{4B226D8D-6175-4DE8-AD25-E0BC8DB5F4D5}" srcOrd="0" destOrd="0" presId="urn:microsoft.com/office/officeart/2005/8/layout/chevron1"/>
    <dgm:cxn modelId="{B243DF0A-12DD-4A22-992A-6D64AE30EDAB}" type="presParOf" srcId="{4B226D8D-6175-4DE8-AD25-E0BC8DB5F4D5}" destId="{0BBE8BF5-0616-41C4-A727-D838CFE45044}" srcOrd="0" destOrd="0" presId="urn:microsoft.com/office/officeart/2005/8/layout/chevron1"/>
    <dgm:cxn modelId="{C9418836-19C3-4357-ABEE-A7F3E0CF69D3}" type="presParOf" srcId="{4B226D8D-6175-4DE8-AD25-E0BC8DB5F4D5}" destId="{24303F1F-E409-4F95-BE6F-12F9123DD5D1}" srcOrd="1" destOrd="0" presId="urn:microsoft.com/office/officeart/2005/8/layout/chevron1"/>
    <dgm:cxn modelId="{3AA83B18-0786-4BFD-9B66-A66D19FD0FB0}" type="presParOf" srcId="{D754426F-DB39-4E8E-BFB3-9DCCCCE0251D}" destId="{951A3445-A553-4D91-8791-B00298D90109}" srcOrd="1" destOrd="0" presId="urn:microsoft.com/office/officeart/2005/8/layout/chevron1"/>
    <dgm:cxn modelId="{F963F082-1E3F-463B-AFEA-48D9132A500C}" type="presParOf" srcId="{D754426F-DB39-4E8E-BFB3-9DCCCCE0251D}" destId="{CAC85F31-DC57-4D40-852B-15750A88FABD}" srcOrd="2" destOrd="0" presId="urn:microsoft.com/office/officeart/2005/8/layout/chevron1"/>
    <dgm:cxn modelId="{8F0193CA-3EBB-46AE-AB0A-AF0D6354AD16}" type="presParOf" srcId="{CAC85F31-DC57-4D40-852B-15750A88FABD}" destId="{4B04B0DD-8D9A-4591-8496-7DA0B364EC3B}" srcOrd="0" destOrd="0" presId="urn:microsoft.com/office/officeart/2005/8/layout/chevron1"/>
    <dgm:cxn modelId="{206AE800-24EF-497E-ABC8-EE2818726DE8}" type="presParOf" srcId="{CAC85F31-DC57-4D40-852B-15750A88FABD}" destId="{DEF8C4DB-97FC-48E4-B27C-56AFAFCEB1B9}" srcOrd="1" destOrd="0" presId="urn:microsoft.com/office/officeart/2005/8/layout/chevron1"/>
    <dgm:cxn modelId="{C6F7DB58-4556-4A11-B434-A7D467DEB24E}" type="presParOf" srcId="{D754426F-DB39-4E8E-BFB3-9DCCCCE0251D}" destId="{0114BBFC-6776-4DB6-A094-F0FE94AF3B80}" srcOrd="3" destOrd="0" presId="urn:microsoft.com/office/officeart/2005/8/layout/chevron1"/>
    <dgm:cxn modelId="{5BC38586-C40D-4E9A-861C-438033A174C1}" type="presParOf" srcId="{D754426F-DB39-4E8E-BFB3-9DCCCCE0251D}" destId="{21D0B77C-B6DC-4BCC-875A-FDF3D90156AA}" srcOrd="4" destOrd="0" presId="urn:microsoft.com/office/officeart/2005/8/layout/chevron1"/>
    <dgm:cxn modelId="{EB516A1C-583F-47AE-AB8B-AD22A1ABDD93}" type="presParOf" srcId="{21D0B77C-B6DC-4BCC-875A-FDF3D90156AA}" destId="{CF0B9EAE-5137-4D65-853D-706617CE414C}" srcOrd="0" destOrd="0" presId="urn:microsoft.com/office/officeart/2005/8/layout/chevron1"/>
    <dgm:cxn modelId="{94408842-4996-4647-A5DF-5591505E630B}" type="presParOf" srcId="{21D0B77C-B6DC-4BCC-875A-FDF3D90156AA}" destId="{E9EE14B3-573B-40E1-821C-398C02C8276C}" srcOrd="1" destOrd="0" presId="urn:microsoft.com/office/officeart/2005/8/layout/chevron1"/>
    <dgm:cxn modelId="{54B6A805-47E7-4746-8C5B-CA83899FD939}" type="presParOf" srcId="{D754426F-DB39-4E8E-BFB3-9DCCCCE0251D}" destId="{756CD33E-6544-4D7F-AB8B-29C89A3ED855}" srcOrd="5" destOrd="0" presId="urn:microsoft.com/office/officeart/2005/8/layout/chevron1"/>
    <dgm:cxn modelId="{6F1F6171-1BCA-41F2-B339-2BD17D267594}" type="presParOf" srcId="{D754426F-DB39-4E8E-BFB3-9DCCCCE0251D}" destId="{DB42B80C-9804-4EA3-A376-F3F58EDD0532}" srcOrd="6" destOrd="0" presId="urn:microsoft.com/office/officeart/2005/8/layout/chevron1"/>
    <dgm:cxn modelId="{4F27B945-3899-45C2-B64E-8E13C7C2456F}" type="presParOf" srcId="{DB42B80C-9804-4EA3-A376-F3F58EDD0532}" destId="{01034B3B-5D99-4B3B-8ABD-03106F70F132}" srcOrd="0" destOrd="0" presId="urn:microsoft.com/office/officeart/2005/8/layout/chevron1"/>
    <dgm:cxn modelId="{88C68E97-5EA2-47EE-82BF-51DBD2B61DD0}" type="presParOf" srcId="{DB42B80C-9804-4EA3-A376-F3F58EDD0532}" destId="{18084941-7BF3-4C54-B0DC-C9123975AF99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87587-3896-4EAE-936F-F9F63E97F7F9}">
      <dsp:nvSpPr>
        <dsp:cNvPr id="0" name=""/>
        <dsp:cNvSpPr/>
      </dsp:nvSpPr>
      <dsp:spPr>
        <a:xfrm>
          <a:off x="-17191" y="0"/>
          <a:ext cx="10074598" cy="529412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4F7F20-B082-4774-9705-F4304E1DAE5D}">
      <dsp:nvSpPr>
        <dsp:cNvPr id="0" name=""/>
        <dsp:cNvSpPr/>
      </dsp:nvSpPr>
      <dsp:spPr>
        <a:xfrm>
          <a:off x="1619159" y="3541589"/>
          <a:ext cx="194823" cy="19482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8CC067-E8C6-4A48-8133-7291C64AE329}">
      <dsp:nvSpPr>
        <dsp:cNvPr id="0" name=""/>
        <dsp:cNvSpPr/>
      </dsp:nvSpPr>
      <dsp:spPr>
        <a:xfrm>
          <a:off x="1716571" y="3910645"/>
          <a:ext cx="1448473" cy="1260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3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300" b="1" kern="1200" dirty="0"/>
            <a:t>Standard RCT </a:t>
          </a:r>
          <a:r>
            <a:rPr lang="de-CH" sz="1300" kern="1200" dirty="0"/>
            <a:t> </a:t>
          </a:r>
          <a:r>
            <a:rPr lang="de-CH" sz="1000" kern="1200" dirty="0" err="1"/>
            <a:t>Demonstrate</a:t>
          </a:r>
          <a:r>
            <a:rPr lang="de-CH" sz="1000" kern="1200" dirty="0"/>
            <a:t> </a:t>
          </a:r>
          <a:r>
            <a:rPr lang="de-CH" sz="1000" kern="1200" dirty="0" err="1"/>
            <a:t>superiority</a:t>
          </a:r>
          <a:r>
            <a:rPr lang="de-CH" sz="1000" kern="1200" dirty="0"/>
            <a:t> </a:t>
          </a:r>
          <a:r>
            <a:rPr lang="de-CH" sz="1000" kern="1200" dirty="0" err="1"/>
            <a:t>vs</a:t>
          </a:r>
          <a:r>
            <a:rPr lang="de-CH" sz="1000" kern="1200" dirty="0"/>
            <a:t> </a:t>
          </a:r>
          <a:r>
            <a:rPr lang="de-CH" sz="1000" kern="1200" dirty="0" err="1"/>
            <a:t>placebo</a:t>
          </a:r>
          <a:r>
            <a:rPr lang="de-CH" sz="1000" kern="1200" dirty="0"/>
            <a:t> </a:t>
          </a:r>
          <a:r>
            <a:rPr lang="de-CH" sz="1000" kern="1200" dirty="0" err="1"/>
            <a:t>or</a:t>
          </a:r>
          <a:r>
            <a:rPr lang="de-CH" sz="1000" kern="1200" dirty="0"/>
            <a:t> inferior </a:t>
          </a:r>
          <a:r>
            <a:rPr lang="de-CH" sz="1000" kern="1200" dirty="0" err="1"/>
            <a:t>active</a:t>
          </a:r>
          <a:r>
            <a:rPr lang="de-CH" sz="1000" kern="1200" dirty="0"/>
            <a:t> </a:t>
          </a:r>
          <a:r>
            <a:rPr lang="de-CH" sz="1000" kern="1200" dirty="0" err="1"/>
            <a:t>control</a:t>
          </a:r>
          <a:endParaRPr lang="de-CH" sz="1000" kern="1200" dirty="0"/>
        </a:p>
      </dsp:txBody>
      <dsp:txXfrm>
        <a:off x="1716571" y="3910645"/>
        <a:ext cx="1448473" cy="1260002"/>
      </dsp:txXfrm>
    </dsp:sp>
    <dsp:sp modelId="{B00CA638-0727-4A0F-AD17-1593E57296E2}">
      <dsp:nvSpPr>
        <dsp:cNvPr id="0" name=""/>
        <dsp:cNvSpPr/>
      </dsp:nvSpPr>
      <dsp:spPr>
        <a:xfrm>
          <a:off x="2995632" y="2705299"/>
          <a:ext cx="338824" cy="3388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E50BB-4819-4CDC-BAE0-6EFF0F091249}">
      <dsp:nvSpPr>
        <dsp:cNvPr id="0" name=""/>
        <dsp:cNvSpPr/>
      </dsp:nvSpPr>
      <dsp:spPr>
        <a:xfrm>
          <a:off x="3135374" y="2920801"/>
          <a:ext cx="1879295" cy="2347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36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200" b="1" kern="1200" dirty="0"/>
            <a:t>Non-</a:t>
          </a:r>
          <a:r>
            <a:rPr lang="de-CH" sz="1200" b="1" kern="1200" dirty="0" err="1"/>
            <a:t>inferiority</a:t>
          </a:r>
          <a:r>
            <a:rPr lang="de-CH" sz="1200" b="1" kern="1200" dirty="0"/>
            <a:t> design </a:t>
          </a:r>
          <a:r>
            <a:rPr lang="de-CH" sz="1200" b="1" kern="1200" dirty="0" err="1"/>
            <a:t>vs</a:t>
          </a:r>
          <a:r>
            <a:rPr lang="de-CH" sz="1200" b="1" kern="1200" dirty="0"/>
            <a:t> </a:t>
          </a:r>
          <a:r>
            <a:rPr lang="de-CH" sz="1200" b="1" kern="1200" dirty="0" err="1"/>
            <a:t>highly</a:t>
          </a:r>
          <a:r>
            <a:rPr lang="de-CH" sz="1200" b="1" kern="1200" dirty="0"/>
            <a:t> </a:t>
          </a:r>
          <a:r>
            <a:rPr lang="de-CH" sz="1200" b="1" kern="1200" dirty="0" err="1"/>
            <a:t>efficacious</a:t>
          </a:r>
          <a:r>
            <a:rPr lang="de-CH" sz="1200" b="1" kern="1200" dirty="0"/>
            <a:t> </a:t>
          </a:r>
          <a:r>
            <a:rPr lang="de-CH" sz="1200" b="1" kern="1200" dirty="0" err="1"/>
            <a:t>control</a:t>
          </a:r>
          <a:r>
            <a:rPr lang="de-CH" sz="1200" b="1" kern="1200" dirty="0"/>
            <a:t> </a:t>
          </a:r>
          <a:r>
            <a:rPr lang="de-CH" sz="1200" b="1" kern="1200" dirty="0" err="1"/>
            <a:t>drug</a:t>
          </a:r>
          <a:r>
            <a:rPr lang="de-CH" sz="1200" b="1" kern="1200" dirty="0"/>
            <a:t>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200" kern="1200" dirty="0" err="1"/>
            <a:t>Specify</a:t>
          </a:r>
          <a:r>
            <a:rPr lang="de-CH" sz="1200" kern="1200" dirty="0"/>
            <a:t> NI-</a:t>
          </a:r>
          <a:r>
            <a:rPr lang="de-CH" sz="1200" kern="1200" dirty="0" err="1"/>
            <a:t>margin</a:t>
          </a:r>
          <a:r>
            <a:rPr lang="de-CH" sz="1200" kern="1200" dirty="0"/>
            <a:t> so </a:t>
          </a:r>
          <a:r>
            <a:rPr lang="de-CH" sz="1200" kern="1200" dirty="0" err="1"/>
            <a:t>that</a:t>
          </a:r>
          <a:r>
            <a:rPr lang="de-CH" sz="1200" kern="1200" dirty="0"/>
            <a:t> non-</a:t>
          </a:r>
          <a:r>
            <a:rPr lang="de-CH" sz="1200" kern="1200" dirty="0" err="1"/>
            <a:t>inferiority</a:t>
          </a:r>
          <a:r>
            <a:rPr lang="de-CH" sz="1200" kern="1200" dirty="0"/>
            <a:t> </a:t>
          </a:r>
          <a:r>
            <a:rPr lang="de-CH" sz="1200" kern="1200" dirty="0" err="1"/>
            <a:t>clearly</a:t>
          </a:r>
          <a:r>
            <a:rPr lang="de-CH" sz="1200" kern="1200" dirty="0"/>
            <a:t> </a:t>
          </a:r>
          <a:r>
            <a:rPr lang="de-CH" sz="1200" kern="1200" dirty="0" err="1"/>
            <a:t>demonstrate</a:t>
          </a:r>
          <a:r>
            <a:rPr lang="de-CH" sz="1200" kern="1200" dirty="0"/>
            <a:t> </a:t>
          </a:r>
          <a:r>
            <a:rPr lang="de-CH" sz="1200" kern="1200" dirty="0" err="1"/>
            <a:t>superiority</a:t>
          </a:r>
          <a:r>
            <a:rPr lang="de-CH" sz="1200" kern="1200" dirty="0"/>
            <a:t> </a:t>
          </a:r>
          <a:r>
            <a:rPr lang="de-CH" sz="1200" kern="1200" dirty="0" err="1"/>
            <a:t>over</a:t>
          </a:r>
          <a:r>
            <a:rPr lang="de-CH" sz="1200" kern="1200" dirty="0"/>
            <a:t> </a:t>
          </a:r>
          <a:r>
            <a:rPr lang="de-CH" sz="1200" kern="1200" dirty="0" err="1"/>
            <a:t>interferons</a:t>
          </a:r>
          <a:r>
            <a:rPr lang="de-CH" sz="1200" kern="1200" dirty="0"/>
            <a:t> </a:t>
          </a:r>
          <a:r>
            <a:rPr lang="de-CH" sz="1200" kern="1200" dirty="0" err="1"/>
            <a:t>or</a:t>
          </a:r>
          <a:r>
            <a:rPr lang="de-CH" sz="1200" kern="1200" dirty="0"/>
            <a:t> </a:t>
          </a:r>
          <a:r>
            <a:rPr lang="de-CH" sz="1200" kern="1200" dirty="0" err="1"/>
            <a:t>placebo</a:t>
          </a:r>
          <a:endParaRPr lang="de-CH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200" b="1" kern="1200" dirty="0">
              <a:solidFill>
                <a:schemeClr val="accent1"/>
              </a:solidFill>
            </a:rPr>
            <a:t>+ </a:t>
          </a:r>
          <a:r>
            <a:rPr lang="de-CH" sz="1200" b="1" kern="1200" dirty="0" err="1">
              <a:solidFill>
                <a:schemeClr val="accent1"/>
              </a:solidFill>
            </a:rPr>
            <a:t>Avoids</a:t>
          </a:r>
          <a:r>
            <a:rPr lang="de-CH" sz="1200" b="1" kern="1200" dirty="0">
              <a:solidFill>
                <a:schemeClr val="accent1"/>
              </a:solidFill>
            </a:rPr>
            <a:t> </a:t>
          </a:r>
          <a:r>
            <a:rPr lang="de-CH" sz="1200" b="1" kern="1200" dirty="0" err="1">
              <a:solidFill>
                <a:schemeClr val="accent1"/>
              </a:solidFill>
            </a:rPr>
            <a:t>placebo</a:t>
          </a:r>
          <a:r>
            <a:rPr lang="de-CH" sz="1200" b="1" kern="1200" dirty="0">
              <a:solidFill>
                <a:schemeClr val="accent1"/>
              </a:solidFill>
            </a:rPr>
            <a:t> </a:t>
          </a:r>
          <a:r>
            <a:rPr lang="de-CH" sz="1200" b="1" kern="1200" dirty="0" err="1">
              <a:solidFill>
                <a:schemeClr val="accent1"/>
              </a:solidFill>
            </a:rPr>
            <a:t>or</a:t>
          </a:r>
          <a:r>
            <a:rPr lang="de-CH" sz="1200" b="1" kern="1200" dirty="0">
              <a:solidFill>
                <a:schemeClr val="accent1"/>
              </a:solidFill>
            </a:rPr>
            <a:t> </a:t>
          </a:r>
          <a:r>
            <a:rPr lang="de-CH" sz="1200" b="1" kern="1200" dirty="0" err="1">
              <a:solidFill>
                <a:schemeClr val="accent1"/>
              </a:solidFill>
            </a:rPr>
            <a:t>low</a:t>
          </a:r>
          <a:r>
            <a:rPr lang="de-CH" sz="1200" b="1" kern="1200" dirty="0">
              <a:solidFill>
                <a:schemeClr val="accent1"/>
              </a:solidFill>
            </a:rPr>
            <a:t> </a:t>
          </a:r>
          <a:r>
            <a:rPr lang="de-CH" sz="1200" b="1" kern="1200" dirty="0" err="1">
              <a:solidFill>
                <a:schemeClr val="accent1"/>
              </a:solidFill>
            </a:rPr>
            <a:t>efficacy</a:t>
          </a:r>
          <a:r>
            <a:rPr lang="de-CH" sz="1200" b="1" kern="1200" dirty="0">
              <a:solidFill>
                <a:schemeClr val="accent1"/>
              </a:solidFill>
            </a:rPr>
            <a:t> </a:t>
          </a:r>
          <a:r>
            <a:rPr lang="de-CH" sz="1200" b="1" kern="1200" dirty="0" err="1">
              <a:solidFill>
                <a:schemeClr val="accent1"/>
              </a:solidFill>
            </a:rPr>
            <a:t>controls</a:t>
          </a:r>
          <a:endParaRPr lang="de-CH" sz="1200" b="1" kern="1200" dirty="0">
            <a:solidFill>
              <a:schemeClr val="accent1"/>
            </a:solidFill>
          </a:endParaRPr>
        </a:p>
      </dsp:txBody>
      <dsp:txXfrm>
        <a:off x="3135374" y="2920801"/>
        <a:ext cx="1879295" cy="2347801"/>
      </dsp:txXfrm>
    </dsp:sp>
    <dsp:sp modelId="{98D6A4FC-000B-4360-97BB-E2BA6C13DD05}">
      <dsp:nvSpPr>
        <dsp:cNvPr id="0" name=""/>
        <dsp:cNvSpPr/>
      </dsp:nvSpPr>
      <dsp:spPr>
        <a:xfrm>
          <a:off x="4753283" y="1797885"/>
          <a:ext cx="448942" cy="4489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783B0-7C2B-456E-8D20-84723B47E907}">
      <dsp:nvSpPr>
        <dsp:cNvPr id="0" name=""/>
        <dsp:cNvSpPr/>
      </dsp:nvSpPr>
      <dsp:spPr>
        <a:xfrm>
          <a:off x="4977754" y="2022356"/>
          <a:ext cx="1778827" cy="3271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885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b="1" kern="1200" dirty="0"/>
            <a:t>Extrapolation </a:t>
          </a:r>
          <a:r>
            <a:rPr lang="de-CH" sz="1500" b="1" kern="1200" dirty="0" err="1"/>
            <a:t>from</a:t>
          </a:r>
          <a:r>
            <a:rPr lang="de-CH" sz="1500" b="1" kern="1200" dirty="0"/>
            <a:t> </a:t>
          </a:r>
          <a:r>
            <a:rPr lang="de-CH" sz="1500" b="1" kern="1200" dirty="0" err="1"/>
            <a:t>adults</a:t>
          </a:r>
          <a:r>
            <a:rPr lang="de-CH" sz="1500" b="1" kern="1200" dirty="0"/>
            <a:t> </a:t>
          </a:r>
          <a:r>
            <a:rPr lang="de-CH" sz="1500" b="1" kern="1200" dirty="0" err="1"/>
            <a:t>to</a:t>
          </a:r>
          <a:r>
            <a:rPr lang="de-CH" sz="1500" b="1" kern="1200" dirty="0"/>
            <a:t> </a:t>
          </a:r>
          <a:r>
            <a:rPr lang="de-CH" sz="1500" b="1" kern="1200" dirty="0" err="1"/>
            <a:t>pediatric</a:t>
          </a:r>
          <a:r>
            <a:rPr lang="de-CH" sz="1500" b="1" kern="1200" dirty="0"/>
            <a:t> patients</a:t>
          </a:r>
          <a:r>
            <a:rPr lang="de-CH" sz="1500" b="1" kern="1200" baseline="30000" dirty="0"/>
            <a:t>1</a:t>
          </a:r>
          <a:endParaRPr lang="de-CH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 dirty="0" err="1"/>
            <a:t>Disease</a:t>
          </a:r>
          <a:r>
            <a:rPr lang="de-CH" sz="1500" kern="1200" dirty="0"/>
            <a:t> </a:t>
          </a:r>
          <a:r>
            <a:rPr lang="de-CH" sz="1500" kern="1200" dirty="0" err="1"/>
            <a:t>biology</a:t>
          </a:r>
          <a:r>
            <a:rPr lang="de-CH" sz="1500" kern="1200" dirty="0"/>
            <a:t> </a:t>
          </a:r>
          <a:r>
            <a:rPr lang="de-CH" sz="1500" kern="1200" dirty="0" err="1"/>
            <a:t>is</a:t>
          </a:r>
          <a:r>
            <a:rPr lang="de-CH" sz="1500" kern="1200" dirty="0"/>
            <a:t> </a:t>
          </a:r>
          <a:r>
            <a:rPr lang="de-CH" sz="1500" kern="1200" dirty="0" err="1"/>
            <a:t>similar</a:t>
          </a:r>
          <a:r>
            <a:rPr lang="de-CH" sz="1500" kern="1200" dirty="0"/>
            <a:t>, but </a:t>
          </a:r>
          <a:r>
            <a:rPr lang="de-CH" sz="1500" kern="1200" dirty="0" err="1"/>
            <a:t>children</a:t>
          </a:r>
          <a:r>
            <a:rPr lang="de-CH" sz="1500" kern="1200" dirty="0"/>
            <a:t> </a:t>
          </a:r>
          <a:r>
            <a:rPr lang="de-CH" sz="1500" kern="1200" dirty="0" err="1"/>
            <a:t>relapse</a:t>
          </a:r>
          <a:r>
            <a:rPr lang="de-CH" sz="1500" kern="1200" dirty="0"/>
            <a:t> </a:t>
          </a:r>
          <a:r>
            <a:rPr lang="de-CH" sz="1500" kern="1200" dirty="0" err="1"/>
            <a:t>more</a:t>
          </a:r>
          <a:r>
            <a:rPr lang="de-CH" sz="1500" kern="1200" dirty="0"/>
            <a:t> </a:t>
          </a:r>
          <a:r>
            <a:rPr lang="de-CH" sz="1500" kern="1200" dirty="0" err="1"/>
            <a:t>frequently</a:t>
          </a:r>
          <a:r>
            <a:rPr lang="de-CH" sz="1500" kern="1200" dirty="0"/>
            <a:t>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b="1" kern="1200" dirty="0">
              <a:solidFill>
                <a:schemeClr val="accent1"/>
              </a:solidFill>
            </a:rPr>
            <a:t>+ </a:t>
          </a:r>
          <a:r>
            <a:rPr lang="de-CH" sz="1500" b="1" kern="1200" dirty="0" err="1">
              <a:solidFill>
                <a:schemeClr val="accent1"/>
              </a:solidFill>
            </a:rPr>
            <a:t>Similar</a:t>
          </a:r>
          <a:r>
            <a:rPr lang="de-CH" sz="1500" b="1" kern="1200" dirty="0">
              <a:solidFill>
                <a:schemeClr val="accent1"/>
              </a:solidFill>
            </a:rPr>
            <a:t> power </a:t>
          </a:r>
          <a:r>
            <a:rPr lang="de-CH" sz="1500" b="1" kern="1200" dirty="0" err="1">
              <a:solidFill>
                <a:schemeClr val="accent1"/>
              </a:solidFill>
            </a:rPr>
            <a:t>with</a:t>
          </a:r>
          <a:r>
            <a:rPr lang="de-CH" sz="1500" b="1" kern="1200" dirty="0">
              <a:solidFill>
                <a:schemeClr val="accent1"/>
              </a:solidFill>
            </a:rPr>
            <a:t> </a:t>
          </a:r>
          <a:r>
            <a:rPr lang="de-CH" sz="1500" b="1" kern="1200" dirty="0" err="1">
              <a:solidFill>
                <a:schemeClr val="accent1"/>
              </a:solidFill>
            </a:rPr>
            <a:t>less</a:t>
          </a:r>
          <a:r>
            <a:rPr lang="de-CH" sz="1500" b="1" kern="1200" dirty="0">
              <a:solidFill>
                <a:schemeClr val="accent1"/>
              </a:solidFill>
            </a:rPr>
            <a:t> N </a:t>
          </a:r>
          <a:r>
            <a:rPr lang="de-CH" sz="1500" b="1" kern="1200" dirty="0" err="1">
              <a:solidFill>
                <a:schemeClr val="accent1"/>
              </a:solidFill>
            </a:rPr>
            <a:t>compared</a:t>
          </a:r>
          <a:r>
            <a:rPr lang="de-CH" sz="1500" b="1" kern="1200" dirty="0">
              <a:solidFill>
                <a:schemeClr val="accent1"/>
              </a:solidFill>
            </a:rPr>
            <a:t> </a:t>
          </a:r>
          <a:r>
            <a:rPr lang="de-CH" sz="1500" b="1" kern="1200" dirty="0" err="1">
              <a:solidFill>
                <a:schemeClr val="accent1"/>
              </a:solidFill>
            </a:rPr>
            <a:t>to</a:t>
          </a:r>
          <a:r>
            <a:rPr lang="de-CH" sz="1500" b="1" kern="1200" dirty="0">
              <a:solidFill>
                <a:schemeClr val="accent1"/>
              </a:solidFill>
            </a:rPr>
            <a:t> </a:t>
          </a:r>
          <a:r>
            <a:rPr lang="de-CH" sz="1500" b="1" kern="1200" dirty="0" err="1">
              <a:solidFill>
                <a:schemeClr val="accent1"/>
              </a:solidFill>
            </a:rPr>
            <a:t>trials</a:t>
          </a:r>
          <a:r>
            <a:rPr lang="de-CH" sz="1500" b="1" kern="1200" dirty="0">
              <a:solidFill>
                <a:schemeClr val="accent1"/>
              </a:solidFill>
            </a:rPr>
            <a:t> in </a:t>
          </a:r>
          <a:r>
            <a:rPr lang="de-CH" sz="1500" b="1" kern="1200" dirty="0" err="1">
              <a:solidFill>
                <a:schemeClr val="accent1"/>
              </a:solidFill>
            </a:rPr>
            <a:t>adults</a:t>
          </a:r>
          <a:endParaRPr lang="de-CH" sz="1500" b="1" kern="1200" dirty="0">
            <a:solidFill>
              <a:schemeClr val="accent1"/>
            </a:solidFill>
          </a:endParaRPr>
        </a:p>
      </dsp:txBody>
      <dsp:txXfrm>
        <a:off x="4977754" y="2022356"/>
        <a:ext cx="1778827" cy="3271771"/>
      </dsp:txXfrm>
    </dsp:sp>
    <dsp:sp modelId="{547DB046-45D8-4CA0-8ED2-08D0AABC2ED1}">
      <dsp:nvSpPr>
        <dsp:cNvPr id="0" name=""/>
        <dsp:cNvSpPr/>
      </dsp:nvSpPr>
      <dsp:spPr>
        <a:xfrm>
          <a:off x="6667640" y="1197531"/>
          <a:ext cx="601412" cy="6014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B1CDD2-ECE6-4375-96B3-409C3E2628EE}">
      <dsp:nvSpPr>
        <dsp:cNvPr id="0" name=""/>
        <dsp:cNvSpPr/>
      </dsp:nvSpPr>
      <dsp:spPr>
        <a:xfrm>
          <a:off x="6968346" y="1498238"/>
          <a:ext cx="1778827" cy="3795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676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b="1" kern="1200" dirty="0"/>
            <a:t>Bayesian design</a:t>
          </a:r>
          <a:endParaRPr lang="de-CH" sz="1500" kern="1200" dirty="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kern="1200" dirty="0"/>
            <a:t>Robust </a:t>
          </a:r>
          <a:r>
            <a:rPr lang="de-CH" sz="1500" kern="1200" dirty="0" err="1"/>
            <a:t>integration</a:t>
          </a:r>
          <a:r>
            <a:rPr lang="de-CH" sz="1500" kern="1200" dirty="0"/>
            <a:t> </a:t>
          </a:r>
          <a:r>
            <a:rPr lang="de-CH" sz="1500" kern="1200" dirty="0" err="1"/>
            <a:t>of</a:t>
          </a:r>
          <a:r>
            <a:rPr lang="de-CH" sz="1500" kern="1200" dirty="0"/>
            <a:t> </a:t>
          </a:r>
          <a:r>
            <a:rPr lang="de-CH" sz="1500" kern="1200" dirty="0" err="1"/>
            <a:t>prior</a:t>
          </a:r>
          <a:r>
            <a:rPr lang="de-CH" sz="1500" kern="1200" dirty="0"/>
            <a:t> </a:t>
          </a:r>
          <a:r>
            <a:rPr lang="de-CH" sz="1500" kern="1200" dirty="0" err="1"/>
            <a:t>knowledge</a:t>
          </a:r>
          <a:r>
            <a:rPr lang="de-CH" sz="1500" kern="1200" dirty="0"/>
            <a:t> </a:t>
          </a:r>
          <a:r>
            <a:rPr lang="de-CH" sz="1500" kern="1200" dirty="0" err="1"/>
            <a:t>about</a:t>
          </a:r>
          <a:r>
            <a:rPr lang="de-CH" sz="1500" kern="1200" dirty="0"/>
            <a:t> </a:t>
          </a:r>
          <a:r>
            <a:rPr lang="de-CH" sz="1500" kern="1200" dirty="0" err="1"/>
            <a:t>test</a:t>
          </a:r>
          <a:r>
            <a:rPr lang="de-CH" sz="1500" kern="1200" dirty="0"/>
            <a:t> </a:t>
          </a:r>
          <a:r>
            <a:rPr lang="de-CH" sz="1500" kern="1200" dirty="0" err="1"/>
            <a:t>medication</a:t>
          </a:r>
          <a:r>
            <a:rPr lang="de-CH" sz="1500" kern="1200" dirty="0"/>
            <a:t> (e.g. </a:t>
          </a:r>
          <a:r>
            <a:rPr lang="de-CH" sz="1500" kern="1200" dirty="0" err="1"/>
            <a:t>from</a:t>
          </a:r>
          <a:r>
            <a:rPr lang="de-CH" sz="1500" kern="1200" dirty="0"/>
            <a:t> Phase 3 </a:t>
          </a:r>
          <a:r>
            <a:rPr lang="de-CH" sz="1500" kern="1200" dirty="0" err="1"/>
            <a:t>trials</a:t>
          </a:r>
          <a:r>
            <a:rPr lang="de-CH" sz="1500" kern="1200" dirty="0"/>
            <a:t>) </a:t>
          </a:r>
          <a:r>
            <a:rPr lang="de-CH" sz="1500" kern="1200" dirty="0" err="1"/>
            <a:t>into</a:t>
          </a:r>
          <a:r>
            <a:rPr lang="de-CH" sz="1500" kern="1200" dirty="0"/>
            <a:t> </a:t>
          </a:r>
          <a:r>
            <a:rPr lang="de-CH" sz="1500" kern="1200" dirty="0" err="1"/>
            <a:t>the</a:t>
          </a:r>
          <a:r>
            <a:rPr lang="de-CH" sz="1500" kern="1200" dirty="0"/>
            <a:t> </a:t>
          </a:r>
          <a:r>
            <a:rPr lang="de-CH" sz="1500" kern="1200" dirty="0" err="1"/>
            <a:t>new</a:t>
          </a:r>
          <a:r>
            <a:rPr lang="de-CH" sz="1500" kern="1200" dirty="0"/>
            <a:t> </a:t>
          </a:r>
          <a:r>
            <a:rPr lang="de-CH" sz="1500" kern="1200" dirty="0" err="1"/>
            <a:t>trial</a:t>
          </a:r>
          <a:r>
            <a:rPr lang="de-CH" sz="1500" kern="1200" dirty="0"/>
            <a:t> in </a:t>
          </a:r>
          <a:r>
            <a:rPr lang="de-CH" sz="1500" kern="1200" dirty="0" err="1"/>
            <a:t>ped</a:t>
          </a:r>
          <a:r>
            <a:rPr lang="de-CH" sz="1500" kern="1200" dirty="0"/>
            <a:t>. MS</a:t>
          </a:r>
          <a:r>
            <a:rPr lang="de-CH" sz="1500" b="1" kern="1200" baseline="30000" dirty="0"/>
            <a:t>2</a:t>
          </a:r>
          <a:r>
            <a:rPr lang="de-CH" sz="1500" kern="1200" dirty="0"/>
            <a:t>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500" b="1" kern="1200" dirty="0">
              <a:solidFill>
                <a:schemeClr val="accent1"/>
              </a:solidFill>
            </a:rPr>
            <a:t>+ </a:t>
          </a:r>
          <a:r>
            <a:rPr lang="de-CH" sz="1500" b="1" kern="1200" dirty="0" err="1">
              <a:solidFill>
                <a:schemeClr val="accent1"/>
              </a:solidFill>
            </a:rPr>
            <a:t>Allows</a:t>
          </a:r>
          <a:r>
            <a:rPr lang="de-CH" sz="1500" b="1" kern="1200" dirty="0">
              <a:solidFill>
                <a:schemeClr val="accent1"/>
              </a:solidFill>
            </a:rPr>
            <a:t> </a:t>
          </a:r>
          <a:r>
            <a:rPr lang="de-CH" sz="1500" b="1" kern="1200" dirty="0" err="1">
              <a:solidFill>
                <a:schemeClr val="accent1"/>
              </a:solidFill>
            </a:rPr>
            <a:t>to</a:t>
          </a:r>
          <a:r>
            <a:rPr lang="de-CH" sz="1500" b="1" kern="1200" dirty="0">
              <a:solidFill>
                <a:schemeClr val="accent1"/>
              </a:solidFill>
            </a:rPr>
            <a:t> </a:t>
          </a:r>
          <a:r>
            <a:rPr lang="de-CH" sz="1500" b="1" kern="1200" dirty="0" err="1">
              <a:solidFill>
                <a:schemeClr val="accent1"/>
              </a:solidFill>
            </a:rPr>
            <a:t>leverage</a:t>
          </a:r>
          <a:r>
            <a:rPr lang="de-CH" sz="1500" b="1" kern="1200" dirty="0">
              <a:solidFill>
                <a:schemeClr val="accent1"/>
              </a:solidFill>
            </a:rPr>
            <a:t> </a:t>
          </a:r>
          <a:r>
            <a:rPr lang="de-CH" sz="1500" b="1" kern="1200" dirty="0" err="1">
              <a:solidFill>
                <a:schemeClr val="accent1"/>
              </a:solidFill>
            </a:rPr>
            <a:t>prior</a:t>
          </a:r>
          <a:r>
            <a:rPr lang="de-CH" sz="1500" b="1" kern="1200" dirty="0">
              <a:solidFill>
                <a:schemeClr val="accent1"/>
              </a:solidFill>
            </a:rPr>
            <a:t> </a:t>
          </a:r>
          <a:r>
            <a:rPr lang="de-CH" sz="1500" b="1" kern="1200" dirty="0" err="1">
              <a:solidFill>
                <a:schemeClr val="accent1"/>
              </a:solidFill>
            </a:rPr>
            <a:t>knowledge</a:t>
          </a:r>
          <a:r>
            <a:rPr lang="de-CH" sz="1500" b="1" kern="1200" dirty="0">
              <a:solidFill>
                <a:schemeClr val="accent1"/>
              </a:solidFill>
            </a:rPr>
            <a:t> </a:t>
          </a:r>
          <a:r>
            <a:rPr lang="de-CH" sz="1500" b="1" kern="1200" dirty="0" err="1">
              <a:solidFill>
                <a:schemeClr val="accent1"/>
              </a:solidFill>
            </a:rPr>
            <a:t>about</a:t>
          </a:r>
          <a:r>
            <a:rPr lang="de-CH" sz="1500" b="1" kern="1200" dirty="0">
              <a:solidFill>
                <a:schemeClr val="accent1"/>
              </a:solidFill>
            </a:rPr>
            <a:t> </a:t>
          </a:r>
          <a:r>
            <a:rPr lang="de-CH" sz="1500" b="1" kern="1200" dirty="0" err="1">
              <a:solidFill>
                <a:schemeClr val="accent1"/>
              </a:solidFill>
            </a:rPr>
            <a:t>the</a:t>
          </a:r>
          <a:r>
            <a:rPr lang="de-CH" sz="1500" b="1" kern="1200" dirty="0">
              <a:solidFill>
                <a:schemeClr val="accent1"/>
              </a:solidFill>
            </a:rPr>
            <a:t> </a:t>
          </a:r>
          <a:r>
            <a:rPr lang="de-CH" sz="1500" b="1" kern="1200" dirty="0" err="1">
              <a:solidFill>
                <a:schemeClr val="accent1"/>
              </a:solidFill>
            </a:rPr>
            <a:t>disease</a:t>
          </a:r>
          <a:r>
            <a:rPr lang="de-CH" sz="1500" b="1" kern="1200" dirty="0">
              <a:solidFill>
                <a:schemeClr val="accent1"/>
              </a:solidFill>
            </a:rPr>
            <a:t> and </a:t>
          </a:r>
          <a:r>
            <a:rPr lang="de-CH" sz="1500" b="1" kern="1200" dirty="0" err="1">
              <a:solidFill>
                <a:schemeClr val="accent1"/>
              </a:solidFill>
            </a:rPr>
            <a:t>drug</a:t>
          </a:r>
          <a:r>
            <a:rPr lang="de-CH" sz="1500" b="1" kern="1200" dirty="0">
              <a:solidFill>
                <a:schemeClr val="accent1"/>
              </a:solidFill>
            </a:rPr>
            <a:t>; </a:t>
          </a:r>
          <a:r>
            <a:rPr lang="de-CH" sz="1500" b="1" kern="1200" dirty="0" err="1">
              <a:solidFill>
                <a:schemeClr val="accent1"/>
              </a:solidFill>
            </a:rPr>
            <a:t>early</a:t>
          </a:r>
          <a:r>
            <a:rPr lang="de-CH" sz="1500" b="1" kern="1200" dirty="0">
              <a:solidFill>
                <a:schemeClr val="accent1"/>
              </a:solidFill>
            </a:rPr>
            <a:t> </a:t>
          </a:r>
          <a:r>
            <a:rPr lang="de-CH" sz="1500" b="1" kern="1200" dirty="0" err="1">
              <a:solidFill>
                <a:schemeClr val="accent1"/>
              </a:solidFill>
            </a:rPr>
            <a:t>stopping</a:t>
          </a:r>
          <a:endParaRPr lang="de-CH" sz="1500" b="1" kern="1200" dirty="0">
            <a:solidFill>
              <a:schemeClr val="accent1"/>
            </a:solidFill>
          </a:endParaRPr>
        </a:p>
      </dsp:txBody>
      <dsp:txXfrm>
        <a:off x="6968346" y="1498238"/>
        <a:ext cx="1778827" cy="37958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E8BF5-0616-41C4-A727-D838CFE45044}">
      <dsp:nvSpPr>
        <dsp:cNvPr id="0" name=""/>
        <dsp:cNvSpPr/>
      </dsp:nvSpPr>
      <dsp:spPr>
        <a:xfrm>
          <a:off x="4579" y="267856"/>
          <a:ext cx="2785569" cy="756000"/>
        </a:xfrm>
        <a:prstGeom prst="chevron">
          <a:avLst/>
        </a:prstGeom>
        <a:solidFill>
          <a:schemeClr val="accent1">
            <a:lumMod val="25000"/>
            <a:lumOff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400" kern="1200" dirty="0">
              <a:solidFill>
                <a:schemeClr val="tx1"/>
              </a:solidFill>
            </a:rPr>
            <a:t>2017-2018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82579" y="267856"/>
        <a:ext cx="2029569" cy="756000"/>
      </dsp:txXfrm>
    </dsp:sp>
    <dsp:sp modelId="{24303F1F-E409-4F95-BE6F-12F9123DD5D1}">
      <dsp:nvSpPr>
        <dsp:cNvPr id="0" name=""/>
        <dsp:cNvSpPr/>
      </dsp:nvSpPr>
      <dsp:spPr>
        <a:xfrm>
          <a:off x="4579" y="1118356"/>
          <a:ext cx="2228455" cy="3555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400" b="1" kern="1200" dirty="0" err="1">
              <a:solidFill>
                <a:schemeClr val="tx1"/>
              </a:solidFill>
            </a:rPr>
            <a:t>Initially</a:t>
          </a:r>
          <a:r>
            <a:rPr lang="de-CH" sz="1400" b="1" kern="1200" dirty="0">
              <a:solidFill>
                <a:schemeClr val="tx1"/>
              </a:solidFill>
            </a:rPr>
            <a:t> </a:t>
          </a:r>
          <a:r>
            <a:rPr lang="de-CH" sz="1400" b="1" kern="1200" dirty="0" err="1">
              <a:solidFill>
                <a:schemeClr val="tx1"/>
              </a:solidFill>
            </a:rPr>
            <a:t>two</a:t>
          </a:r>
          <a:r>
            <a:rPr lang="de-CH" sz="1400" b="1" kern="1200" dirty="0">
              <a:solidFill>
                <a:schemeClr val="tx1"/>
              </a:solidFill>
            </a:rPr>
            <a:t> separate </a:t>
          </a:r>
          <a:r>
            <a:rPr lang="de-CH" sz="1400" b="1" kern="1200" dirty="0" err="1">
              <a:solidFill>
                <a:schemeClr val="tx1"/>
              </a:solidFill>
            </a:rPr>
            <a:t>studies</a:t>
          </a:r>
          <a:r>
            <a:rPr lang="de-CH" sz="1400" b="1" kern="1200" dirty="0">
              <a:solidFill>
                <a:schemeClr val="tx1"/>
              </a:solidFill>
            </a:rPr>
            <a:t> </a:t>
          </a:r>
          <a:r>
            <a:rPr lang="de-CH" sz="1400" b="1" kern="1200" dirty="0" err="1">
              <a:solidFill>
                <a:schemeClr val="tx1"/>
              </a:solidFill>
            </a:rPr>
            <a:t>planned</a:t>
          </a:r>
          <a:r>
            <a:rPr lang="de-CH" sz="1400" b="1" kern="1200" dirty="0">
              <a:solidFill>
                <a:schemeClr val="tx1"/>
              </a:solidFill>
            </a:rPr>
            <a:t>:</a:t>
          </a:r>
          <a:endParaRPr lang="en-US" sz="1400" b="1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b="1" kern="1200" dirty="0">
            <a:solidFill>
              <a:schemeClr val="tx1"/>
            </a:solidFill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400" kern="1200" dirty="0" err="1">
              <a:solidFill>
                <a:schemeClr val="tx1"/>
              </a:solidFill>
            </a:rPr>
            <a:t>Proposed</a:t>
          </a:r>
          <a:r>
            <a:rPr lang="de-CH" sz="1400" kern="1200" dirty="0">
              <a:solidFill>
                <a:schemeClr val="tx1"/>
              </a:solidFill>
            </a:rPr>
            <a:t> </a:t>
          </a:r>
          <a:r>
            <a:rPr lang="de-CH" sz="1400" b="1" kern="1200" dirty="0" err="1">
              <a:solidFill>
                <a:schemeClr val="tx1"/>
              </a:solidFill>
            </a:rPr>
            <a:t>Kesimpta</a:t>
          </a:r>
          <a:r>
            <a:rPr lang="de-CH" sz="1400" kern="1200" dirty="0">
              <a:solidFill>
                <a:schemeClr val="tx1"/>
              </a:solidFill>
            </a:rPr>
            <a:t> </a:t>
          </a:r>
          <a:r>
            <a:rPr lang="de-CH" sz="1400" kern="1200" dirty="0" err="1">
              <a:solidFill>
                <a:schemeClr val="tx1"/>
              </a:solidFill>
            </a:rPr>
            <a:t>Bayesian</a:t>
          </a:r>
          <a:r>
            <a:rPr lang="de-CH" sz="1400" kern="1200" dirty="0">
              <a:solidFill>
                <a:schemeClr val="tx1"/>
              </a:solidFill>
            </a:rPr>
            <a:t> non-</a:t>
          </a:r>
          <a:r>
            <a:rPr lang="de-CH" sz="1400" kern="1200" dirty="0" err="1">
              <a:solidFill>
                <a:schemeClr val="tx1"/>
              </a:solidFill>
            </a:rPr>
            <a:t>inferiority</a:t>
          </a:r>
          <a:r>
            <a:rPr lang="de-CH" sz="1400" kern="1200" dirty="0">
              <a:solidFill>
                <a:schemeClr val="tx1"/>
              </a:solidFill>
            </a:rPr>
            <a:t> design </a:t>
          </a:r>
          <a:r>
            <a:rPr lang="de-CH" sz="1400" kern="1200" dirty="0" err="1">
              <a:solidFill>
                <a:schemeClr val="tx1"/>
              </a:solidFill>
            </a:rPr>
            <a:t>accepted</a:t>
          </a:r>
          <a:r>
            <a:rPr lang="de-CH" sz="1400" kern="1200" dirty="0">
              <a:solidFill>
                <a:schemeClr val="tx1"/>
              </a:solidFill>
            </a:rPr>
            <a:t> </a:t>
          </a:r>
          <a:r>
            <a:rPr lang="de-CH" sz="1400" kern="1200" dirty="0" err="1">
              <a:solidFill>
                <a:schemeClr val="tx1"/>
              </a:solidFill>
            </a:rPr>
            <a:t>for</a:t>
          </a:r>
          <a:r>
            <a:rPr lang="de-CH" sz="1400" kern="1200" dirty="0">
              <a:solidFill>
                <a:schemeClr val="tx1"/>
              </a:solidFill>
            </a:rPr>
            <a:t> </a:t>
          </a:r>
          <a:r>
            <a:rPr lang="de-CH" sz="1400" kern="1200" dirty="0" err="1">
              <a:solidFill>
                <a:schemeClr val="tx1"/>
              </a:solidFill>
            </a:rPr>
            <a:t>FDA’s</a:t>
          </a:r>
          <a:r>
            <a:rPr lang="de-CH" sz="1400" kern="1200" dirty="0">
              <a:solidFill>
                <a:schemeClr val="tx1"/>
              </a:solidFill>
            </a:rPr>
            <a:t> </a:t>
          </a:r>
          <a:r>
            <a:rPr lang="de-CH" sz="1400" kern="1200" dirty="0" err="1">
              <a:solidFill>
                <a:schemeClr val="tx1"/>
              </a:solidFill>
            </a:rPr>
            <a:t>Complex</a:t>
          </a:r>
          <a:r>
            <a:rPr lang="de-CH" sz="1400" kern="1200" dirty="0">
              <a:solidFill>
                <a:schemeClr val="tx1"/>
              </a:solidFill>
            </a:rPr>
            <a:t> Innovative Designs (CID) Pilot </a:t>
          </a:r>
          <a:r>
            <a:rPr lang="de-CH" sz="1400" kern="1200" dirty="0" err="1">
              <a:solidFill>
                <a:schemeClr val="tx1"/>
              </a:solidFill>
            </a:rPr>
            <a:t>program</a:t>
          </a:r>
          <a:endParaRPr lang="en-US" sz="1400" kern="1200" dirty="0">
            <a:solidFill>
              <a:schemeClr val="tx1"/>
            </a:solidFill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solidFill>
              <a:schemeClr val="tx1"/>
            </a:solidFill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400" kern="1200" dirty="0">
              <a:solidFill>
                <a:schemeClr val="tx1"/>
              </a:solidFill>
            </a:rPr>
            <a:t>Initial </a:t>
          </a:r>
          <a:r>
            <a:rPr lang="de-CH" sz="1400" kern="1200" dirty="0" err="1">
              <a:solidFill>
                <a:schemeClr val="tx1"/>
              </a:solidFill>
            </a:rPr>
            <a:t>proposal</a:t>
          </a:r>
          <a:r>
            <a:rPr lang="de-CH" sz="1400" kern="1200" dirty="0">
              <a:solidFill>
                <a:schemeClr val="tx1"/>
              </a:solidFill>
            </a:rPr>
            <a:t> </a:t>
          </a:r>
          <a:r>
            <a:rPr lang="de-CH" sz="1400" kern="1200" dirty="0" err="1">
              <a:solidFill>
                <a:schemeClr val="tx1"/>
              </a:solidFill>
            </a:rPr>
            <a:t>for</a:t>
          </a:r>
          <a:r>
            <a:rPr lang="de-CH" sz="1400" kern="1200" dirty="0">
              <a:solidFill>
                <a:schemeClr val="tx1"/>
              </a:solidFill>
            </a:rPr>
            <a:t> </a:t>
          </a:r>
          <a:r>
            <a:rPr lang="de-CH" sz="1400" b="1" kern="1200" dirty="0" err="1">
              <a:solidFill>
                <a:schemeClr val="tx1"/>
              </a:solidFill>
            </a:rPr>
            <a:t>Mayzent</a:t>
          </a:r>
          <a:r>
            <a:rPr lang="de-CH" sz="1400" kern="1200" dirty="0">
              <a:solidFill>
                <a:schemeClr val="tx1"/>
              </a:solidFill>
            </a:rPr>
            <a:t> </a:t>
          </a:r>
          <a:r>
            <a:rPr lang="de-CH" sz="1400" kern="1200" dirty="0" err="1">
              <a:solidFill>
                <a:schemeClr val="tx1"/>
              </a:solidFill>
            </a:rPr>
            <a:t>is</a:t>
          </a:r>
          <a:r>
            <a:rPr lang="de-CH" sz="1400" kern="1200" dirty="0">
              <a:solidFill>
                <a:schemeClr val="tx1"/>
              </a:solidFill>
            </a:rPr>
            <a:t> a open-label </a:t>
          </a:r>
          <a:r>
            <a:rPr lang="de-CH" sz="1400" kern="1200" dirty="0" err="1">
              <a:solidFill>
                <a:schemeClr val="tx1"/>
              </a:solidFill>
            </a:rPr>
            <a:t>superiority</a:t>
          </a:r>
          <a:r>
            <a:rPr lang="de-CH" sz="1400" kern="1200" dirty="0">
              <a:solidFill>
                <a:schemeClr val="tx1"/>
              </a:solidFill>
            </a:rPr>
            <a:t> </a:t>
          </a:r>
          <a:r>
            <a:rPr lang="de-CH" sz="1400" kern="1200" dirty="0" err="1">
              <a:solidFill>
                <a:schemeClr val="tx1"/>
              </a:solidFill>
            </a:rPr>
            <a:t>study</a:t>
          </a:r>
          <a:r>
            <a:rPr lang="de-CH" sz="1400" kern="1200" dirty="0">
              <a:solidFill>
                <a:schemeClr val="tx1"/>
              </a:solidFill>
            </a:rPr>
            <a:t> </a:t>
          </a:r>
          <a:r>
            <a:rPr lang="de-CH" sz="1400" kern="1200" dirty="0" err="1">
              <a:solidFill>
                <a:schemeClr val="tx1"/>
              </a:solidFill>
            </a:rPr>
            <a:t>vs</a:t>
          </a:r>
          <a:r>
            <a:rPr lang="de-CH" sz="1400" kern="1200" dirty="0">
              <a:solidFill>
                <a:schemeClr val="tx1"/>
              </a:solidFill>
            </a:rPr>
            <a:t> </a:t>
          </a:r>
          <a:r>
            <a:rPr lang="de-CH" sz="1400" kern="1200" dirty="0" err="1">
              <a:solidFill>
                <a:schemeClr val="tx1"/>
              </a:solidFill>
            </a:rPr>
            <a:t>interferon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4579" y="1118356"/>
        <a:ext cx="2228455" cy="3555562"/>
      </dsp:txXfrm>
    </dsp:sp>
    <dsp:sp modelId="{4B04B0DD-8D9A-4591-8496-7DA0B364EC3B}">
      <dsp:nvSpPr>
        <dsp:cNvPr id="0" name=""/>
        <dsp:cNvSpPr/>
      </dsp:nvSpPr>
      <dsp:spPr>
        <a:xfrm>
          <a:off x="2574148" y="267856"/>
          <a:ext cx="2785569" cy="756000"/>
        </a:xfrm>
        <a:prstGeom prst="chevron">
          <a:avLst/>
        </a:prstGeom>
        <a:solidFill>
          <a:schemeClr val="accent1">
            <a:lumMod val="25000"/>
            <a:lumOff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400" kern="1200" dirty="0">
              <a:solidFill>
                <a:schemeClr val="tx1"/>
              </a:solidFill>
            </a:rPr>
            <a:t>2019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952148" y="267856"/>
        <a:ext cx="2029569" cy="756000"/>
      </dsp:txXfrm>
    </dsp:sp>
    <dsp:sp modelId="{DEF8C4DB-97FC-48E4-B27C-56AFAFCEB1B9}">
      <dsp:nvSpPr>
        <dsp:cNvPr id="0" name=""/>
        <dsp:cNvSpPr/>
      </dsp:nvSpPr>
      <dsp:spPr>
        <a:xfrm>
          <a:off x="2574148" y="1118356"/>
          <a:ext cx="2228455" cy="3555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400" b="1" kern="1200" dirty="0" err="1">
              <a:solidFill>
                <a:schemeClr val="tx1"/>
              </a:solidFill>
            </a:rPr>
            <a:t>Discussions</a:t>
          </a:r>
          <a:r>
            <a:rPr lang="de-CH" sz="1400" b="1" kern="1200" dirty="0">
              <a:solidFill>
                <a:schemeClr val="tx1"/>
              </a:solidFill>
            </a:rPr>
            <a:t> </a:t>
          </a:r>
          <a:r>
            <a:rPr lang="de-CH" sz="1400" b="1" kern="1200" dirty="0" err="1">
              <a:solidFill>
                <a:schemeClr val="tx1"/>
              </a:solidFill>
            </a:rPr>
            <a:t>with</a:t>
          </a:r>
          <a:r>
            <a:rPr lang="de-CH" sz="1400" b="1" kern="1200" dirty="0">
              <a:solidFill>
                <a:schemeClr val="tx1"/>
              </a:solidFill>
            </a:rPr>
            <a:t> HAs on </a:t>
          </a:r>
          <a:r>
            <a:rPr lang="de-CH" sz="1400" b="1" kern="1200" dirty="0" err="1">
              <a:solidFill>
                <a:schemeClr val="tx1"/>
              </a:solidFill>
            </a:rPr>
            <a:t>proposed</a:t>
          </a:r>
          <a:r>
            <a:rPr lang="de-CH" sz="1400" b="1" kern="1200" dirty="0">
              <a:solidFill>
                <a:schemeClr val="tx1"/>
              </a:solidFill>
            </a:rPr>
            <a:t> </a:t>
          </a:r>
          <a:r>
            <a:rPr lang="de-CH" sz="1400" b="1" kern="1200" dirty="0" err="1">
              <a:solidFill>
                <a:schemeClr val="tx1"/>
              </a:solidFill>
            </a:rPr>
            <a:t>studies</a:t>
          </a:r>
          <a:r>
            <a:rPr lang="de-CH" sz="1400" b="1" kern="1200" dirty="0">
              <a:solidFill>
                <a:schemeClr val="tx1"/>
              </a:solidFill>
            </a:rPr>
            <a:t>:</a:t>
          </a:r>
          <a:endParaRPr lang="en-US" sz="1400" b="1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400" kern="1200" dirty="0" err="1">
              <a:solidFill>
                <a:schemeClr val="tx1"/>
              </a:solidFill>
            </a:rPr>
            <a:t>Two</a:t>
          </a:r>
          <a:r>
            <a:rPr lang="de-CH" sz="1400" kern="1200" dirty="0">
              <a:solidFill>
                <a:schemeClr val="tx1"/>
              </a:solidFill>
            </a:rPr>
            <a:t> CID F2F </a:t>
          </a:r>
          <a:r>
            <a:rPr lang="de-CH" sz="1400" kern="1200" dirty="0" err="1">
              <a:solidFill>
                <a:schemeClr val="tx1"/>
              </a:solidFill>
            </a:rPr>
            <a:t>meetings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400" kern="1200" dirty="0" err="1">
              <a:solidFill>
                <a:schemeClr val="tx1"/>
              </a:solidFill>
            </a:rPr>
            <a:t>Based</a:t>
          </a:r>
          <a:r>
            <a:rPr lang="de-CH" sz="1400" kern="1200" dirty="0">
              <a:solidFill>
                <a:schemeClr val="tx1"/>
              </a:solidFill>
            </a:rPr>
            <a:t> on HA </a:t>
          </a:r>
          <a:r>
            <a:rPr lang="de-CH" sz="1400" kern="1200" dirty="0" err="1">
              <a:solidFill>
                <a:schemeClr val="tx1"/>
              </a:solidFill>
            </a:rPr>
            <a:t>discussion</a:t>
          </a:r>
          <a:r>
            <a:rPr lang="de-CH" sz="1400" kern="1200" dirty="0">
              <a:solidFill>
                <a:schemeClr val="tx1"/>
              </a:solidFill>
            </a:rPr>
            <a:t> </a:t>
          </a:r>
          <a:r>
            <a:rPr lang="de-CH" sz="1400" kern="1200" dirty="0" err="1">
              <a:solidFill>
                <a:schemeClr val="tx1"/>
              </a:solidFill>
            </a:rPr>
            <a:t>similar</a:t>
          </a:r>
          <a:r>
            <a:rPr lang="de-CH" sz="1400" kern="1200" dirty="0">
              <a:solidFill>
                <a:schemeClr val="tx1"/>
              </a:solidFill>
            </a:rPr>
            <a:t> </a:t>
          </a:r>
          <a:r>
            <a:rPr lang="de-CH" sz="1400" kern="1200" dirty="0" err="1">
              <a:solidFill>
                <a:schemeClr val="tx1"/>
              </a:solidFill>
            </a:rPr>
            <a:t>Bayesian</a:t>
          </a:r>
          <a:r>
            <a:rPr lang="de-CH" sz="1400" kern="1200" dirty="0">
              <a:solidFill>
                <a:schemeClr val="tx1"/>
              </a:solidFill>
            </a:rPr>
            <a:t> non-</a:t>
          </a:r>
          <a:r>
            <a:rPr lang="de-CH" sz="1400" kern="1200" dirty="0" err="1">
              <a:solidFill>
                <a:schemeClr val="tx1"/>
              </a:solidFill>
            </a:rPr>
            <a:t>inferiority</a:t>
          </a:r>
          <a:r>
            <a:rPr lang="de-CH" sz="1400" kern="1200" dirty="0">
              <a:solidFill>
                <a:schemeClr val="tx1"/>
              </a:solidFill>
            </a:rPr>
            <a:t> design </a:t>
          </a:r>
          <a:r>
            <a:rPr lang="de-CH" sz="1400" kern="1200" dirty="0" err="1">
              <a:solidFill>
                <a:schemeClr val="tx1"/>
              </a:solidFill>
            </a:rPr>
            <a:t>as</a:t>
          </a:r>
          <a:r>
            <a:rPr lang="de-CH" sz="1400" kern="1200" dirty="0">
              <a:solidFill>
                <a:schemeClr val="tx1"/>
              </a:solidFill>
            </a:rPr>
            <a:t> </a:t>
          </a:r>
          <a:r>
            <a:rPr lang="de-CH" sz="1400" kern="1200" dirty="0" err="1">
              <a:solidFill>
                <a:schemeClr val="tx1"/>
              </a:solidFill>
            </a:rPr>
            <a:t>for</a:t>
          </a:r>
          <a:r>
            <a:rPr lang="de-CH" sz="1400" kern="1200" dirty="0">
              <a:solidFill>
                <a:schemeClr val="tx1"/>
              </a:solidFill>
            </a:rPr>
            <a:t> </a:t>
          </a:r>
          <a:r>
            <a:rPr lang="de-CH" sz="1400" kern="1200" dirty="0" err="1">
              <a:solidFill>
                <a:schemeClr val="tx1"/>
              </a:solidFill>
            </a:rPr>
            <a:t>Kesimpta</a:t>
          </a:r>
          <a:r>
            <a:rPr lang="de-CH" sz="1400" kern="1200" dirty="0">
              <a:solidFill>
                <a:schemeClr val="tx1"/>
              </a:solidFill>
            </a:rPr>
            <a:t> </a:t>
          </a:r>
          <a:r>
            <a:rPr lang="de-CH" sz="1400" kern="1200" dirty="0" err="1">
              <a:solidFill>
                <a:schemeClr val="tx1"/>
              </a:solidFill>
            </a:rPr>
            <a:t>is</a:t>
          </a:r>
          <a:r>
            <a:rPr lang="de-CH" sz="1400" kern="1200" dirty="0">
              <a:solidFill>
                <a:schemeClr val="tx1"/>
              </a:solidFill>
            </a:rPr>
            <a:t> </a:t>
          </a:r>
          <a:r>
            <a:rPr lang="de-CH" sz="1400" kern="1200" dirty="0" err="1">
              <a:solidFill>
                <a:schemeClr val="tx1"/>
              </a:solidFill>
            </a:rPr>
            <a:t>proposed</a:t>
          </a:r>
          <a:r>
            <a:rPr lang="de-CH" sz="1400" kern="1200" dirty="0">
              <a:solidFill>
                <a:schemeClr val="tx1"/>
              </a:solidFill>
            </a:rPr>
            <a:t> </a:t>
          </a:r>
          <a:r>
            <a:rPr lang="de-CH" sz="1400" kern="1200" dirty="0" err="1">
              <a:solidFill>
                <a:schemeClr val="tx1"/>
              </a:solidFill>
            </a:rPr>
            <a:t>for</a:t>
          </a:r>
          <a:r>
            <a:rPr lang="de-CH" sz="1400" kern="1200" dirty="0">
              <a:solidFill>
                <a:schemeClr val="tx1"/>
              </a:solidFill>
            </a:rPr>
            <a:t> </a:t>
          </a:r>
          <a:r>
            <a:rPr lang="de-CH" sz="1400" kern="1200" dirty="0" err="1">
              <a:solidFill>
                <a:schemeClr val="tx1"/>
              </a:solidFill>
            </a:rPr>
            <a:t>Mayzent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2574148" y="1118356"/>
        <a:ext cx="2228455" cy="3555562"/>
      </dsp:txXfrm>
    </dsp:sp>
    <dsp:sp modelId="{CF0B9EAE-5137-4D65-853D-706617CE414C}">
      <dsp:nvSpPr>
        <dsp:cNvPr id="0" name=""/>
        <dsp:cNvSpPr/>
      </dsp:nvSpPr>
      <dsp:spPr>
        <a:xfrm>
          <a:off x="5143718" y="267856"/>
          <a:ext cx="2785569" cy="756000"/>
        </a:xfrm>
        <a:prstGeom prst="chevron">
          <a:avLst/>
        </a:prstGeom>
        <a:solidFill>
          <a:schemeClr val="accent1">
            <a:lumMod val="25000"/>
            <a:lumOff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400" kern="1200" dirty="0">
              <a:solidFill>
                <a:schemeClr val="tx1"/>
              </a:solidFill>
            </a:rPr>
            <a:t>2020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521718" y="267856"/>
        <a:ext cx="2029569" cy="756000"/>
      </dsp:txXfrm>
    </dsp:sp>
    <dsp:sp modelId="{E9EE14B3-573B-40E1-821C-398C02C8276C}">
      <dsp:nvSpPr>
        <dsp:cNvPr id="0" name=""/>
        <dsp:cNvSpPr/>
      </dsp:nvSpPr>
      <dsp:spPr>
        <a:xfrm>
          <a:off x="5143718" y="1118356"/>
          <a:ext cx="2228455" cy="3555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400" b="1" kern="1200" dirty="0">
              <a:solidFill>
                <a:schemeClr val="tx1"/>
              </a:solidFill>
            </a:rPr>
            <a:t>FDA </a:t>
          </a:r>
          <a:r>
            <a:rPr lang="de-CH" sz="1400" b="1" kern="1200" dirty="0" err="1">
              <a:solidFill>
                <a:schemeClr val="tx1"/>
              </a:solidFill>
            </a:rPr>
            <a:t>strongly</a:t>
          </a:r>
          <a:r>
            <a:rPr lang="de-CH" sz="1400" b="1" kern="1200" dirty="0">
              <a:solidFill>
                <a:schemeClr val="tx1"/>
              </a:solidFill>
            </a:rPr>
            <a:t> </a:t>
          </a:r>
          <a:r>
            <a:rPr lang="de-CH" sz="1400" b="1" kern="1200" dirty="0" err="1">
              <a:solidFill>
                <a:schemeClr val="tx1"/>
              </a:solidFill>
            </a:rPr>
            <a:t>encourages</a:t>
          </a:r>
          <a:r>
            <a:rPr lang="de-CH" sz="1400" b="1" kern="1200" dirty="0">
              <a:solidFill>
                <a:schemeClr val="tx1"/>
              </a:solidFill>
            </a:rPr>
            <a:t> a </a:t>
          </a:r>
          <a:r>
            <a:rPr lang="de-CH" sz="1400" b="1" kern="1200" dirty="0" err="1">
              <a:solidFill>
                <a:schemeClr val="tx1"/>
              </a:solidFill>
            </a:rPr>
            <a:t>combined</a:t>
          </a:r>
          <a:r>
            <a:rPr lang="de-CH" sz="1400" b="1" kern="1200" dirty="0">
              <a:solidFill>
                <a:schemeClr val="tx1"/>
              </a:solidFill>
            </a:rPr>
            <a:t> </a:t>
          </a:r>
          <a:r>
            <a:rPr lang="de-CH" sz="1400" b="1" kern="1200" dirty="0" err="1">
              <a:solidFill>
                <a:schemeClr val="tx1"/>
              </a:solidFill>
            </a:rPr>
            <a:t>trial</a:t>
          </a:r>
          <a:r>
            <a:rPr lang="de-CH" sz="1400" b="1" kern="1200" dirty="0">
              <a:solidFill>
                <a:schemeClr val="tx1"/>
              </a:solidFill>
            </a:rPr>
            <a:t>, EMA </a:t>
          </a:r>
          <a:r>
            <a:rPr lang="de-CH" sz="1400" b="1" kern="1200" dirty="0" err="1">
              <a:solidFill>
                <a:schemeClr val="tx1"/>
              </a:solidFill>
            </a:rPr>
            <a:t>concurs</a:t>
          </a:r>
          <a:r>
            <a:rPr lang="de-CH" sz="1400" b="1" kern="1200" dirty="0">
              <a:solidFill>
                <a:schemeClr val="tx1"/>
              </a:solidFill>
            </a:rPr>
            <a:t>:</a:t>
          </a:r>
          <a:endParaRPr lang="en-US" sz="1400" b="1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b="1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400" kern="1200" dirty="0">
              <a:solidFill>
                <a:schemeClr val="tx1"/>
              </a:solidFill>
            </a:rPr>
            <a:t>Follow-</a:t>
          </a:r>
          <a:r>
            <a:rPr lang="de-CH" sz="1400" kern="1200" dirty="0" err="1">
              <a:solidFill>
                <a:schemeClr val="tx1"/>
              </a:solidFill>
            </a:rPr>
            <a:t>up</a:t>
          </a:r>
          <a:r>
            <a:rPr lang="de-CH" sz="1400" kern="1200" dirty="0">
              <a:solidFill>
                <a:schemeClr val="tx1"/>
              </a:solidFill>
            </a:rPr>
            <a:t> </a:t>
          </a:r>
          <a:r>
            <a:rPr lang="de-CH" sz="1400" kern="1200" dirty="0" err="1">
              <a:solidFill>
                <a:schemeClr val="tx1"/>
              </a:solidFill>
            </a:rPr>
            <a:t>discussions</a:t>
          </a:r>
          <a:r>
            <a:rPr lang="de-CH" sz="1400" kern="1200" dirty="0">
              <a:solidFill>
                <a:schemeClr val="tx1"/>
              </a:solidFill>
            </a:rPr>
            <a:t> </a:t>
          </a:r>
          <a:r>
            <a:rPr lang="de-CH" sz="1400" kern="1200" dirty="0" err="1">
              <a:solidFill>
                <a:schemeClr val="tx1"/>
              </a:solidFill>
            </a:rPr>
            <a:t>with</a:t>
          </a:r>
          <a:r>
            <a:rPr lang="de-CH" sz="1400" kern="1200" dirty="0">
              <a:solidFill>
                <a:schemeClr val="tx1"/>
              </a:solidFill>
            </a:rPr>
            <a:t> </a:t>
          </a:r>
          <a:r>
            <a:rPr lang="de-CH" sz="1400" kern="1200" dirty="0" err="1">
              <a:solidFill>
                <a:schemeClr val="tx1"/>
              </a:solidFill>
            </a:rPr>
            <a:t>focus</a:t>
          </a:r>
          <a:r>
            <a:rPr lang="de-CH" sz="1400" kern="1200" dirty="0">
              <a:solidFill>
                <a:schemeClr val="tx1"/>
              </a:solidFill>
            </a:rPr>
            <a:t> on </a:t>
          </a:r>
          <a:r>
            <a:rPr lang="de-CH" sz="1400" kern="1200" dirty="0" err="1">
              <a:solidFill>
                <a:schemeClr val="tx1"/>
              </a:solidFill>
            </a:rPr>
            <a:t>Bayesian</a:t>
          </a:r>
          <a:r>
            <a:rPr lang="de-CH" sz="1400" kern="1200" dirty="0">
              <a:solidFill>
                <a:schemeClr val="tx1"/>
              </a:solidFill>
            </a:rPr>
            <a:t> design </a:t>
          </a:r>
          <a:r>
            <a:rPr lang="de-CH" sz="1400" kern="1200" dirty="0" err="1">
              <a:solidFill>
                <a:schemeClr val="tx1"/>
              </a:solidFill>
            </a:rPr>
            <a:t>elements</a:t>
          </a:r>
          <a:r>
            <a:rPr lang="de-CH" sz="1400" kern="1200" dirty="0">
              <a:solidFill>
                <a:schemeClr val="tx1"/>
              </a:solidFill>
            </a:rPr>
            <a:t> </a:t>
          </a:r>
          <a:r>
            <a:rPr lang="de-CH" sz="1400" kern="1200" dirty="0" err="1">
              <a:solidFill>
                <a:schemeClr val="tx1"/>
              </a:solidFill>
            </a:rPr>
            <a:t>with</a:t>
          </a:r>
          <a:r>
            <a:rPr lang="de-CH" sz="1400" kern="1200" dirty="0">
              <a:solidFill>
                <a:schemeClr val="tx1"/>
              </a:solidFill>
            </a:rPr>
            <a:t> FDA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400" kern="1200">
              <a:solidFill>
                <a:schemeClr val="tx1"/>
              </a:solidFill>
            </a:rPr>
            <a:t>NEOS design (combined Kesimpta and Mayzent design)  accepted by US FDA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400" kern="1200" dirty="0" err="1">
              <a:solidFill>
                <a:schemeClr val="tx1"/>
              </a:solidFill>
            </a:rPr>
            <a:t>Discussion</a:t>
          </a:r>
          <a:r>
            <a:rPr lang="de-CH" sz="1400" kern="1200" dirty="0">
              <a:solidFill>
                <a:schemeClr val="tx1"/>
              </a:solidFill>
            </a:rPr>
            <a:t> on NEOS design </a:t>
          </a:r>
          <a:r>
            <a:rPr lang="de-CH" sz="1400" kern="1200" dirty="0" err="1">
              <a:solidFill>
                <a:schemeClr val="tx1"/>
              </a:solidFill>
            </a:rPr>
            <a:t>with</a:t>
          </a:r>
          <a:r>
            <a:rPr lang="de-CH" sz="1400" kern="1200" dirty="0">
              <a:solidFill>
                <a:schemeClr val="tx1"/>
              </a:solidFill>
            </a:rPr>
            <a:t> SAWP in EU: Design </a:t>
          </a:r>
          <a:r>
            <a:rPr lang="de-CH" sz="1400" kern="1200" dirty="0" err="1">
              <a:solidFill>
                <a:schemeClr val="tx1"/>
              </a:solidFill>
            </a:rPr>
            <a:t>and</a:t>
          </a:r>
          <a:r>
            <a:rPr lang="de-CH" sz="1400" kern="1200" dirty="0">
              <a:solidFill>
                <a:schemeClr val="tx1"/>
              </a:solidFill>
            </a:rPr>
            <a:t> PIP </a:t>
          </a:r>
          <a:r>
            <a:rPr lang="de-CH" sz="1400" kern="1200" dirty="0" err="1">
              <a:solidFill>
                <a:schemeClr val="tx1"/>
              </a:solidFill>
            </a:rPr>
            <a:t>modification</a:t>
          </a:r>
          <a:r>
            <a:rPr lang="de-CH" sz="1400" kern="1200" dirty="0">
              <a:solidFill>
                <a:schemeClr val="tx1"/>
              </a:solidFill>
            </a:rPr>
            <a:t> </a:t>
          </a:r>
          <a:r>
            <a:rPr lang="de-CH" sz="1400" kern="1200" dirty="0" err="1">
              <a:solidFill>
                <a:schemeClr val="tx1"/>
              </a:solidFill>
            </a:rPr>
            <a:t>accepted</a:t>
          </a:r>
          <a:r>
            <a:rPr lang="de-CH" sz="1400" kern="1200" dirty="0">
              <a:solidFill>
                <a:schemeClr val="tx1"/>
              </a:solidFill>
            </a:rPr>
            <a:t> </a:t>
          </a:r>
          <a:r>
            <a:rPr lang="de-CH" sz="1400" kern="1200" dirty="0" err="1">
              <a:solidFill>
                <a:schemeClr val="tx1"/>
              </a:solidFill>
            </a:rPr>
            <a:t>by</a:t>
          </a:r>
          <a:r>
            <a:rPr lang="de-CH" sz="1400" kern="1200" dirty="0">
              <a:solidFill>
                <a:schemeClr val="tx1"/>
              </a:solidFill>
            </a:rPr>
            <a:t> EMA/PDCO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5143718" y="1118356"/>
        <a:ext cx="2228455" cy="3555562"/>
      </dsp:txXfrm>
    </dsp:sp>
    <dsp:sp modelId="{01034B3B-5D99-4B3B-8ABD-03106F70F132}">
      <dsp:nvSpPr>
        <dsp:cNvPr id="0" name=""/>
        <dsp:cNvSpPr/>
      </dsp:nvSpPr>
      <dsp:spPr>
        <a:xfrm>
          <a:off x="7833402" y="267856"/>
          <a:ext cx="2785569" cy="756000"/>
        </a:xfrm>
        <a:prstGeom prst="chevron">
          <a:avLst/>
        </a:prstGeom>
        <a:solidFill>
          <a:schemeClr val="accent1">
            <a:lumMod val="25000"/>
            <a:lumOff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400" kern="1200" dirty="0">
              <a:solidFill>
                <a:schemeClr val="tx1"/>
              </a:solidFill>
            </a:rPr>
            <a:t>2021-2026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8211402" y="267856"/>
        <a:ext cx="2029569" cy="756000"/>
      </dsp:txXfrm>
    </dsp:sp>
    <dsp:sp modelId="{18084941-7BF3-4C54-B0DC-C9123975AF99}">
      <dsp:nvSpPr>
        <dsp:cNvPr id="0" name=""/>
        <dsp:cNvSpPr/>
      </dsp:nvSpPr>
      <dsp:spPr>
        <a:xfrm>
          <a:off x="7713288" y="1118356"/>
          <a:ext cx="2468683" cy="35555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400" b="1" kern="1200" dirty="0">
              <a:solidFill>
                <a:schemeClr val="tx1"/>
              </a:solidFill>
            </a:rPr>
            <a:t>NEOS </a:t>
          </a:r>
          <a:r>
            <a:rPr lang="de-CH" sz="1400" b="1" kern="1200" dirty="0" err="1">
              <a:solidFill>
                <a:schemeClr val="tx1"/>
              </a:solidFill>
            </a:rPr>
            <a:t>study</a:t>
          </a:r>
          <a:r>
            <a:rPr lang="de-CH" sz="1400" b="1" kern="1200" dirty="0">
              <a:solidFill>
                <a:schemeClr val="tx1"/>
              </a:solidFill>
            </a:rPr>
            <a:t>:</a:t>
          </a:r>
          <a:endParaRPr lang="en-US" sz="1400" b="1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b="1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400" kern="1200" dirty="0">
              <a:solidFill>
                <a:schemeClr val="tx1"/>
              </a:solidFill>
            </a:rPr>
            <a:t>Final </a:t>
          </a:r>
          <a:r>
            <a:rPr lang="de-CH" sz="1400" kern="1200" dirty="0" err="1">
              <a:solidFill>
                <a:schemeClr val="tx1"/>
              </a:solidFill>
            </a:rPr>
            <a:t>protocol</a:t>
          </a:r>
          <a:r>
            <a:rPr lang="de-CH" sz="1400" kern="1200" dirty="0">
              <a:solidFill>
                <a:schemeClr val="tx1"/>
              </a:solidFill>
            </a:rPr>
            <a:t> in Jan 2021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400" kern="1200">
              <a:solidFill>
                <a:schemeClr val="tx1"/>
              </a:solidFill>
            </a:rPr>
            <a:t>Study initiated in Oct 2021</a:t>
          </a: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>
            <a:solidFill>
              <a:schemeClr val="tx1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CH" sz="1400" kern="1200" dirty="0">
              <a:solidFill>
                <a:schemeClr val="tx1"/>
              </a:solidFill>
            </a:rPr>
            <a:t>LPLV </a:t>
          </a:r>
          <a:r>
            <a:rPr lang="de-CH" sz="1400" kern="1200" dirty="0" err="1">
              <a:solidFill>
                <a:schemeClr val="tx1"/>
              </a:solidFill>
            </a:rPr>
            <a:t>planned</a:t>
          </a:r>
          <a:r>
            <a:rPr lang="de-CH" sz="1400" kern="1200" dirty="0">
              <a:solidFill>
                <a:schemeClr val="tx1"/>
              </a:solidFill>
            </a:rPr>
            <a:t> </a:t>
          </a:r>
          <a:r>
            <a:rPr lang="de-CH" sz="1400" kern="1200" dirty="0" err="1">
              <a:solidFill>
                <a:schemeClr val="tx1"/>
              </a:solidFill>
            </a:rPr>
            <a:t>for</a:t>
          </a:r>
          <a:r>
            <a:rPr lang="de-CH" sz="1400" kern="1200" dirty="0">
              <a:solidFill>
                <a:schemeClr val="tx1"/>
              </a:solidFill>
            </a:rPr>
            <a:t> 2026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7713288" y="1118356"/>
        <a:ext cx="2468683" cy="3555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268B9-3701-4DA2-881E-AA348F5FEA60}" type="datetimeFigureOut">
              <a:rPr lang="de-CH" smtClean="0"/>
              <a:t>16.11.2022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226E5-84A9-4B31-B8C0-8D795EDA0DB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805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6330BE-D91A-D240-B266-E5D5F99B4C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692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6330BE-D91A-D240-B266-E5D5F99B4C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5966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6330BE-D91A-D240-B266-E5D5F99B4C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96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6330BE-D91A-D240-B266-E5D5F99B4C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9132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6330BE-D91A-D240-B266-E5D5F99B4C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5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0AE2-0861-465B-B327-BCB019B48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A7DC7B-26B1-451E-B6ED-D09218D01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B1CEA-3877-4921-8056-76F2902F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924D-15BB-4A0C-BEB3-1FF8790AAB00}" type="datetimeFigureOut">
              <a:rPr lang="de-CH" smtClean="0"/>
              <a:t>16.11.2022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788C2-7EE1-4A0A-BBA1-E58F28BD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750BF-F47F-4271-A520-C873A1AD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0C77-671E-4A37-ABC0-68F210313C3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124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F60D6-4C46-4821-92F8-9AD131FD7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CB475-2657-4B1F-B960-33AD45208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0EAA0-1F10-44A0-B3DD-F74738B97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924D-15BB-4A0C-BEB3-1FF8790AAB00}" type="datetimeFigureOut">
              <a:rPr lang="de-CH" smtClean="0"/>
              <a:t>16.11.2022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CB64E-EFE9-4B38-BF97-B840EBE5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5871B-58AB-4868-B5DA-BEE05A96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0C77-671E-4A37-ABC0-68F210313C3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310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6B206-AA66-427D-BF74-5E2D551BE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42E7E4-6439-4E50-957B-2BF9517D0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9BBAC-F3C6-497E-9DC7-067B9E5F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924D-15BB-4A0C-BEB3-1FF8790AAB00}" type="datetimeFigureOut">
              <a:rPr lang="de-CH" smtClean="0"/>
              <a:t>16.11.2022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06806-5D84-4491-B327-825A33E4C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0E7E3-295D-4BAB-AD23-56514BF5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0C77-671E-4A37-ABC0-68F210313C3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9686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447"/>
          <a:stretch/>
        </p:blipFill>
        <p:spPr>
          <a:xfrm>
            <a:off x="0" y="17100"/>
            <a:ext cx="1222488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0592" y="3446101"/>
            <a:ext cx="6143696" cy="94966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 | Location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040591" y="1976076"/>
            <a:ext cx="6143699" cy="1470025"/>
          </a:xfrm>
        </p:spPr>
        <p:txBody>
          <a:bodyPr>
            <a:normAutofit/>
          </a:bodyPr>
          <a:lstStyle>
            <a:lvl1pPr algn="ctr">
              <a:defRPr sz="3200" b="0" baseline="0"/>
            </a:lvl1pPr>
          </a:lstStyle>
          <a:p>
            <a:r>
              <a:rPr lang="en-US" dirty="0">
                <a:solidFill>
                  <a:schemeClr val="bg1"/>
                </a:solidFill>
              </a:rPr>
              <a:t>Insert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5204" y="5351487"/>
            <a:ext cx="1353131" cy="63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65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447"/>
          <a:stretch/>
        </p:blipFill>
        <p:spPr>
          <a:xfrm>
            <a:off x="0" y="17100"/>
            <a:ext cx="1222488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40592" y="3446101"/>
            <a:ext cx="6143696" cy="94966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Date | Location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040591" y="1976076"/>
            <a:ext cx="6143699" cy="1470025"/>
          </a:xfrm>
        </p:spPr>
        <p:txBody>
          <a:bodyPr>
            <a:normAutofit/>
          </a:bodyPr>
          <a:lstStyle>
            <a:lvl1pPr algn="ctr">
              <a:defRPr sz="3200" b="0" baseline="0"/>
            </a:lvl1pPr>
          </a:lstStyle>
          <a:p>
            <a:r>
              <a:rPr lang="en-US" dirty="0">
                <a:solidFill>
                  <a:schemeClr val="bg1"/>
                </a:solidFill>
              </a:rPr>
              <a:t>Insert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5204" y="5351487"/>
            <a:ext cx="1353131" cy="63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68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_FULL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56150"/>
          </a:xfrm>
        </p:spPr>
        <p:txBody>
          <a:bodyPr/>
          <a:lstStyle>
            <a:lvl1pPr marL="457200" indent="-457200">
              <a:buFontTx/>
              <a:buBlip>
                <a:blip r:embed="rId2"/>
              </a:buBlip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© 2022 DIA, Inc. All rights reserved.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609600" y="244663"/>
            <a:ext cx="10972800" cy="905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846103" y="63447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127D9164-07AF-9947-BAED-B5CA6D2A48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83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Content Page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5486400" cy="4756150"/>
          </a:xfrm>
        </p:spPr>
        <p:txBody>
          <a:bodyPr/>
          <a:lstStyle>
            <a:lvl1pPr marL="457200" indent="-45720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366933" y="1600200"/>
            <a:ext cx="5486400" cy="4756150"/>
          </a:xfrm>
        </p:spPr>
        <p:txBody>
          <a:bodyPr/>
          <a:lstStyle>
            <a:lvl1pPr marL="457200" indent="-45720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© 2022 DIA, Inc. All rights reserved.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09600" y="244663"/>
            <a:ext cx="10972800" cy="905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846103" y="63447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127D9164-07AF-9947-BAED-B5CA6D2A48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939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298267" cy="11176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aphicFrame>
        <p:nvGraphicFramePr>
          <p:cNvPr id="9" name="Chart 8"/>
          <p:cNvGraphicFramePr/>
          <p:nvPr userDrawn="1">
            <p:extLst>
              <p:ext uri="{D42A27DB-BD31-4B8C-83A1-F6EECF244321}">
                <p14:modId xmlns:p14="http://schemas.microsoft.com/office/powerpoint/2010/main" val="2941650231"/>
              </p:ext>
            </p:extLst>
          </p:nvPr>
        </p:nvGraphicFramePr>
        <p:xfrm>
          <a:off x="2709333" y="2514600"/>
          <a:ext cx="67056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© 2022 DIA, Inc. All rights reserved.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846103" y="63447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127D9164-07AF-9947-BAED-B5CA6D2A48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80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447"/>
          <a:stretch/>
        </p:blipFill>
        <p:spPr>
          <a:xfrm>
            <a:off x="0" y="0"/>
            <a:ext cx="12224880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5204" y="5351487"/>
            <a:ext cx="1353131" cy="6314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0875" y="1793875"/>
            <a:ext cx="3270251" cy="327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94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5361517" cy="4145280"/>
          </a:xfrm>
        </p:spPr>
        <p:txBody>
          <a:bodyPr>
            <a:normAutofit/>
          </a:bodyPr>
          <a:lstStyle>
            <a:lvl1pPr marL="304792" indent="-304792">
              <a:buSzPct val="100000"/>
              <a:buFont typeface="Wingdings" charset="2"/>
              <a:buChar char="§"/>
              <a:defRPr sz="2400" baseline="0"/>
            </a:lvl1pPr>
            <a:lvl2pPr>
              <a:defRPr sz="2133" baseline="0"/>
            </a:lvl2pPr>
            <a:lvl3pPr>
              <a:defRPr sz="2133" baseline="0"/>
            </a:lvl3pPr>
            <a:lvl4pPr>
              <a:defRPr sz="2133" baseline="0"/>
            </a:lvl4pPr>
            <a:lvl5pPr>
              <a:defRPr sz="2133" baseline="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28800"/>
            <a:ext cx="5364480" cy="4145280"/>
          </a:xfrm>
        </p:spPr>
        <p:txBody>
          <a:bodyPr>
            <a:normAutofit/>
          </a:bodyPr>
          <a:lstStyle>
            <a:lvl1pPr marL="304792" indent="-304792">
              <a:buSzPct val="100000"/>
              <a:buFont typeface="Wingdings" charset="2"/>
              <a:buChar char="§"/>
              <a:defRPr sz="2400" baseline="0"/>
            </a:lvl1pPr>
            <a:lvl2pPr>
              <a:defRPr sz="2133" baseline="0"/>
            </a:lvl2pPr>
            <a:lvl3pPr>
              <a:defRPr sz="2133" baseline="0"/>
            </a:lvl3pPr>
            <a:lvl4pPr>
              <a:defRPr sz="2133" baseline="0"/>
            </a:lvl4pPr>
            <a:lvl5pPr>
              <a:defRPr sz="2133" baseline="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280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86977327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338669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0FC6-491D-48E2-9DE5-2777395E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BD5DC-34CF-4D24-91ED-A66459ED2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E1428-F0BB-4A30-94A4-6296B496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924D-15BB-4A0C-BEB3-1FF8790AAB00}" type="datetimeFigureOut">
              <a:rPr lang="de-CH" smtClean="0"/>
              <a:t>16.11.2022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11579-3F78-4664-8EF2-B1AF70D45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8FE0D-1A07-4185-A9F0-3B7D37DCC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0C77-671E-4A37-ABC0-68F210313C3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167312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E4775E2-C349-5D46-8B00-EEEC2FC3FD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1575" y="5963040"/>
            <a:ext cx="4739119" cy="886217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-182880" y="-182880"/>
            <a:ext cx="12557760" cy="7229856"/>
            <a:chOff x="-137160" y="-137160"/>
            <a:chExt cx="9418320" cy="5422392"/>
          </a:xfrm>
        </p:grpSpPr>
        <p:cxnSp>
          <p:nvCxnSpPr>
            <p:cNvPr id="8" name="Straight Connector 7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9189720" y="118872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-137160" y="118872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9189720" y="64008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-137160" y="64008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133600" y="4145279"/>
            <a:ext cx="9448800" cy="1219200"/>
          </a:xfrm>
        </p:spPr>
        <p:txBody>
          <a:bodyPr anchor="b" anchorCtr="0">
            <a:noAutofit/>
          </a:bodyPr>
          <a:lstStyle>
            <a:lvl1pPr>
              <a:defRPr sz="4267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133600" y="5486400"/>
            <a:ext cx="6705600" cy="975360"/>
          </a:xfr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 b="1" i="0" baseline="0">
                <a:solidFill>
                  <a:schemeClr val="tx1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401665" cy="6858000"/>
          </a:xfrm>
          <a:prstGeom prst="rect">
            <a:avLst/>
          </a:prstGeom>
        </p:spPr>
      </p:pic>
      <p:sp>
        <p:nvSpPr>
          <p:cNvPr id="27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700832" y="421541"/>
            <a:ext cx="10876800" cy="3513600"/>
          </a:xfrm>
          <a:solidFill>
            <a:srgbClr val="CCCCCC"/>
          </a:solidFill>
        </p:spPr>
        <p:txBody>
          <a:bodyPr tIns="1116000" anchor="t" anchorCtr="0">
            <a:normAutofit/>
          </a:bodyPr>
          <a:lstStyle>
            <a:lvl1pPr marL="1439297" marR="0" indent="0" algn="l" defTabSz="12191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120000"/>
              <a:buFont typeface="Arial" pitchFamily="34" charset="0"/>
              <a:buNone/>
              <a:tabLst>
                <a:tab pos="5331751" algn="r"/>
                <a:tab pos="10972526" algn="r"/>
              </a:tabLst>
              <a:defRPr lang="en-US" sz="1267" smtClean="0">
                <a:effectLst/>
                <a:latin typeface="+mn-lt"/>
              </a:defRPr>
            </a:lvl1pPr>
          </a:lstStyle>
          <a:p>
            <a:r>
              <a:rPr lang="en-US" dirty="0"/>
              <a:t>This space is reserved for cropped images only sourced from Novartis Brand Lab at https://</a:t>
            </a:r>
            <a:r>
              <a:rPr lang="en-US" dirty="0" err="1"/>
              <a:t>www.novartisbrandlab.com</a:t>
            </a:r>
            <a:r>
              <a:rPr lang="en-US" dirty="0"/>
              <a:t>/resources/assets/5982</a:t>
            </a:r>
            <a:br>
              <a:rPr lang="en-US" dirty="0"/>
            </a:br>
            <a:r>
              <a:rPr lang="en-US" dirty="0"/>
              <a:t>Once you have chosen your image, select the asset for download from the drop-down menu.                                                            For this template, you would download the image cropped to fit the </a:t>
            </a:r>
            <a:r>
              <a:rPr lang="en-US" dirty="0">
                <a:solidFill>
                  <a:srgbClr val="000000"/>
                </a:solidFill>
                <a:effectLst/>
                <a:latin typeface="Arial" charset="0"/>
              </a:rPr>
              <a:t>PPT Presentation Wide Screen 16:9 template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Illustrations, graphics or icons are not allowed. Photography must follow our </a:t>
            </a:r>
            <a:r>
              <a:rPr lang="en-US" dirty="0" err="1"/>
              <a:t>monocolor</a:t>
            </a:r>
            <a:r>
              <a:rPr lang="en-US" dirty="0"/>
              <a:t> rule.                                                                 That means for this template in Novartis Blue </a:t>
            </a:r>
            <a:r>
              <a:rPr lang="en-US" dirty="0" err="1"/>
              <a:t>monocolor</a:t>
            </a:r>
            <a:r>
              <a:rPr lang="en-US" dirty="0"/>
              <a:t> theme, choose an image with a pop of Novartis Blue color.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853440"/>
            <a:ext cx="3048000" cy="731520"/>
          </a:xfrm>
          <a:solidFill>
            <a:schemeClr val="accent2"/>
          </a:solidFill>
        </p:spPr>
        <p:txBody>
          <a:bodyPr lIns="182880" tIns="45720" rIns="91440" bIns="45720" anchor="ctr" anchorCtr="0"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/>
              <a:buNone/>
              <a:tabLst>
                <a:tab pos="5331751" algn="r"/>
                <a:tab pos="10972526" algn="r"/>
              </a:tabLst>
              <a:defRPr sz="1333" b="1" i="0" spc="0" baseline="0">
                <a:solidFill>
                  <a:schemeClr val="bg1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0" indent="0" algn="l">
              <a:spcBef>
                <a:spcPts val="0"/>
              </a:spcBef>
              <a:buFont typeface="Arial"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333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333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333" b="1">
                <a:solidFill>
                  <a:schemeClr val="bg1"/>
                </a:solidFill>
              </a:defRPr>
            </a:lvl5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/>
              <a:buNone/>
              <a:tabLst>
                <a:tab pos="5331751" algn="r"/>
                <a:tab pos="10972526" algn="r"/>
              </a:tabLst>
              <a:defRPr/>
            </a:pPr>
            <a:r>
              <a:rPr lang="en-US" dirty="0">
                <a:solidFill>
                  <a:srgbClr val="FFFFFF"/>
                </a:solidFill>
              </a:rPr>
              <a:t>Business or </a:t>
            </a:r>
            <a:r>
              <a:rPr lang="en-US" dirty="0"/>
              <a:t>Organizational</a:t>
            </a:r>
            <a:r>
              <a:rPr lang="en-US" dirty="0">
                <a:solidFill>
                  <a:srgbClr val="FFFFFF"/>
                </a:solidFill>
              </a:rPr>
              <a:t> Unit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0" dirty="0">
                <a:solidFill>
                  <a:srgbClr val="FFFFFF"/>
                </a:solidFill>
              </a:rPr>
              <a:t>Franchise or Department</a:t>
            </a:r>
          </a:p>
        </p:txBody>
      </p:sp>
    </p:spTree>
    <p:extLst>
      <p:ext uri="{BB962C8B-B14F-4D97-AF65-F5344CB8AC3E}">
        <p14:creationId xmlns:p14="http://schemas.microsoft.com/office/powerpoint/2010/main" val="294357551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 userDrawn="1"/>
        </p:nvGrpSpPr>
        <p:grpSpPr>
          <a:xfrm>
            <a:off x="-182880" y="-182880"/>
            <a:ext cx="12557760" cy="7229856"/>
            <a:chOff x="-137160" y="-137160"/>
            <a:chExt cx="9418320" cy="5422392"/>
          </a:xfrm>
        </p:grpSpPr>
        <p:cxnSp>
          <p:nvCxnSpPr>
            <p:cNvPr id="28" name="Straight Connector 27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189720" y="118872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-137160" y="118872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189720" y="64008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137160" y="64008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2133600" y="1950721"/>
            <a:ext cx="9448800" cy="2802913"/>
          </a:xfrm>
        </p:spPr>
        <p:txBody>
          <a:bodyPr anchor="b" anchorCtr="0">
            <a:noAutofit/>
          </a:bodyPr>
          <a:lstStyle>
            <a:lvl1pPr>
              <a:defRPr sz="426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2133600" y="4876800"/>
            <a:ext cx="9448800" cy="10972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 b="1" i="0" baseline="0">
                <a:solidFill>
                  <a:srgbClr val="000000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401665" cy="6858000"/>
          </a:xfrm>
          <a:prstGeom prst="rect">
            <a:avLst/>
          </a:prstGeom>
        </p:spPr>
      </p:pic>
      <p:sp>
        <p:nvSpPr>
          <p:cNvPr id="1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853440"/>
            <a:ext cx="3048000" cy="731520"/>
          </a:xfrm>
          <a:solidFill>
            <a:schemeClr val="accent2"/>
          </a:solidFill>
        </p:spPr>
        <p:txBody>
          <a:bodyPr lIns="182880" tIns="45720" rIns="91440" bIns="45720" anchor="ctr" anchorCtr="0">
            <a:norm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/>
              <a:buNone/>
              <a:tabLst>
                <a:tab pos="5331751" algn="r"/>
                <a:tab pos="10972526" algn="r"/>
              </a:tabLst>
              <a:defRPr sz="1333" b="1" i="0" spc="0" baseline="0">
                <a:solidFill>
                  <a:schemeClr val="bg1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0" indent="0" algn="l">
              <a:spcBef>
                <a:spcPts val="0"/>
              </a:spcBef>
              <a:buFont typeface="Arial"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333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333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333" b="1">
                <a:solidFill>
                  <a:schemeClr val="bg1"/>
                </a:solidFill>
              </a:defRPr>
            </a:lvl5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/>
              <a:buNone/>
              <a:tabLst>
                <a:tab pos="5331751" algn="r"/>
                <a:tab pos="10972526" algn="r"/>
              </a:tabLst>
              <a:defRPr/>
            </a:pPr>
            <a:r>
              <a:rPr lang="en-US" dirty="0">
                <a:solidFill>
                  <a:srgbClr val="FFFFFF"/>
                </a:solidFill>
              </a:rPr>
              <a:t>Business or </a:t>
            </a:r>
            <a:r>
              <a:rPr lang="en-US" dirty="0"/>
              <a:t>Organizational</a:t>
            </a:r>
            <a:r>
              <a:rPr lang="en-US" dirty="0">
                <a:solidFill>
                  <a:srgbClr val="FFFFFF"/>
                </a:solidFill>
              </a:rPr>
              <a:t> Unit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b="0" dirty="0">
                <a:solidFill>
                  <a:srgbClr val="FFFFFF"/>
                </a:solidFill>
              </a:rPr>
              <a:t>Franchise or Department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A5AF66-6AD0-0748-89FA-2E250B7071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1575" y="5963040"/>
            <a:ext cx="4739119" cy="88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96114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5361517" cy="4145280"/>
          </a:xfrm>
        </p:spPr>
        <p:txBody>
          <a:bodyPr>
            <a:normAutofit/>
          </a:bodyPr>
          <a:lstStyle>
            <a:lvl1pPr marL="304792" indent="-304792">
              <a:buSzPct val="100000"/>
              <a:buFont typeface="Wingdings" charset="2"/>
              <a:buChar char="§"/>
              <a:defRPr sz="2400" baseline="0"/>
            </a:lvl1pPr>
            <a:lvl2pPr>
              <a:defRPr sz="2133" baseline="0"/>
            </a:lvl2pPr>
            <a:lvl3pPr>
              <a:defRPr sz="2133" baseline="0"/>
            </a:lvl3pPr>
            <a:lvl4pPr>
              <a:defRPr sz="2133" baseline="0"/>
            </a:lvl4pPr>
            <a:lvl5pPr>
              <a:defRPr sz="2133" baseline="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28800"/>
            <a:ext cx="5364480" cy="4145280"/>
          </a:xfrm>
        </p:spPr>
        <p:txBody>
          <a:bodyPr>
            <a:normAutofit/>
          </a:bodyPr>
          <a:lstStyle>
            <a:lvl1pPr marL="304792" indent="-304792">
              <a:buSzPct val="100000"/>
              <a:buFont typeface="Wingdings" charset="2"/>
              <a:buChar char="§"/>
              <a:defRPr sz="2400" baseline="0"/>
            </a:lvl1pPr>
            <a:lvl2pPr>
              <a:defRPr sz="2133" baseline="0"/>
            </a:lvl2pPr>
            <a:lvl3pPr>
              <a:defRPr sz="2133" baseline="0"/>
            </a:lvl3pPr>
            <a:lvl4pPr>
              <a:defRPr sz="2133" baseline="0"/>
            </a:lvl4pPr>
            <a:lvl5pPr>
              <a:defRPr sz="2133" baseline="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17363" y="6375400"/>
            <a:ext cx="5056717" cy="30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280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1413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474720" cy="4145280"/>
          </a:xfrm>
        </p:spPr>
        <p:txBody>
          <a:bodyPr>
            <a:normAutofit/>
          </a:bodyPr>
          <a:lstStyle>
            <a:lvl1pPr marL="304792" indent="-304792">
              <a:buSzPct val="100000"/>
              <a:buFont typeface="Wingdings" charset="2"/>
              <a:buChar char="§"/>
              <a:defRPr sz="2400" baseline="0"/>
            </a:lvl1pPr>
            <a:lvl2pPr>
              <a:defRPr sz="2133" baseline="0"/>
            </a:lvl2pPr>
            <a:lvl3pPr>
              <a:defRPr sz="2133" baseline="0"/>
            </a:lvl3pPr>
            <a:lvl4pPr>
              <a:defRPr sz="2133" baseline="0"/>
            </a:lvl4pPr>
            <a:lvl5pPr>
              <a:defRPr sz="2133" baseline="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640" y="1828800"/>
            <a:ext cx="3474720" cy="4145280"/>
          </a:xfrm>
        </p:spPr>
        <p:txBody>
          <a:bodyPr>
            <a:normAutofit/>
          </a:bodyPr>
          <a:lstStyle>
            <a:lvl1pPr marL="304792" indent="-304792">
              <a:buSzPct val="100000"/>
              <a:buFont typeface="Wingdings" charset="2"/>
              <a:buChar char="§"/>
              <a:defRPr sz="2400" baseline="0"/>
            </a:lvl1pPr>
            <a:lvl2pPr>
              <a:defRPr sz="2133" baseline="0"/>
            </a:lvl2pPr>
            <a:lvl3pPr>
              <a:defRPr sz="2133" baseline="0"/>
            </a:lvl3pPr>
            <a:lvl4pPr>
              <a:defRPr sz="2133" baseline="0"/>
            </a:lvl4pPr>
            <a:lvl5pPr>
              <a:defRPr sz="2133" baseline="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17363" y="6375400"/>
            <a:ext cx="5056717" cy="30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280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5"/>
          </p:nvPr>
        </p:nvSpPr>
        <p:spPr>
          <a:xfrm>
            <a:off x="8107680" y="1828800"/>
            <a:ext cx="3474720" cy="4145280"/>
          </a:xfrm>
        </p:spPr>
        <p:txBody>
          <a:bodyPr>
            <a:normAutofit/>
          </a:bodyPr>
          <a:lstStyle>
            <a:lvl1pPr marL="304792" indent="-304792">
              <a:buSzPct val="100000"/>
              <a:buFont typeface="Wingdings" charset="2"/>
              <a:buChar char="§"/>
              <a:defRPr sz="240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66939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5364480" cy="4145280"/>
          </a:xfrm>
        </p:spPr>
        <p:txBody>
          <a:bodyPr>
            <a:normAutofit/>
          </a:bodyPr>
          <a:lstStyle>
            <a:lvl1pPr marL="304792" indent="-304792">
              <a:buSzPct val="100000"/>
              <a:buFont typeface="Wingdings" charset="2"/>
              <a:buChar char="§"/>
              <a:defRPr sz="2400" baseline="0"/>
            </a:lvl1pPr>
            <a:lvl2pPr>
              <a:defRPr sz="2133" baseline="0"/>
            </a:lvl2pPr>
            <a:lvl3pPr>
              <a:defRPr sz="2133" baseline="0"/>
            </a:lvl3pPr>
            <a:lvl4pPr>
              <a:defRPr sz="2133" baseline="0"/>
            </a:lvl4pPr>
            <a:lvl5pPr>
              <a:defRPr sz="2133" baseline="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917363" y="6375400"/>
            <a:ext cx="5056717" cy="30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7"/>
          </p:nvPr>
        </p:nvSpPr>
        <p:spPr>
          <a:xfrm>
            <a:off x="6217920" y="1828800"/>
            <a:ext cx="5364480" cy="359664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333" b="0" i="0" spc="4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600"/>
            </a:lvl2pPr>
            <a:lvl3pPr marL="0" indent="0" algn="ctr">
              <a:spcBef>
                <a:spcPts val="0"/>
              </a:spcBef>
              <a:buNone/>
              <a:defRPr sz="1600"/>
            </a:lvl3pPr>
            <a:lvl4pPr marL="0" indent="0" algn="ctr">
              <a:spcBef>
                <a:spcPts val="0"/>
              </a:spcBef>
              <a:buNone/>
              <a:defRPr sz="1600"/>
            </a:lvl4pPr>
            <a:lvl5pPr marL="0" indent="0" algn="ctr">
              <a:spcBef>
                <a:spcPts val="0"/>
              </a:spcBef>
              <a:buNone/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280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17920" y="5547360"/>
            <a:ext cx="5364480" cy="42672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333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333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333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333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333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3160271277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280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1828800"/>
            <a:ext cx="10972800" cy="48192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24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>
          <a:xfrm>
            <a:off x="917363" y="6375400"/>
            <a:ext cx="5056717" cy="30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7"/>
          </p:nvPr>
        </p:nvSpPr>
        <p:spPr>
          <a:xfrm>
            <a:off x="609600" y="2381957"/>
            <a:ext cx="10972800" cy="3043484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333" b="0" i="0" spc="4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600"/>
            </a:lvl2pPr>
            <a:lvl3pPr marL="0" indent="0" algn="ctr">
              <a:spcBef>
                <a:spcPts val="0"/>
              </a:spcBef>
              <a:buNone/>
              <a:defRPr sz="1600"/>
            </a:lvl3pPr>
            <a:lvl4pPr marL="0" indent="0" algn="ctr">
              <a:spcBef>
                <a:spcPts val="0"/>
              </a:spcBef>
              <a:buNone/>
              <a:defRPr sz="1600"/>
            </a:lvl4pPr>
            <a:lvl5pPr marL="0" indent="0" algn="ctr">
              <a:spcBef>
                <a:spcPts val="0"/>
              </a:spcBef>
              <a:buNone/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5547360"/>
            <a:ext cx="10972800" cy="42672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333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333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333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333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333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3779200697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280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917363" y="6375400"/>
            <a:ext cx="5056717" cy="30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609600" y="2381957"/>
            <a:ext cx="5364480" cy="3043484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333" b="0" i="0" spc="4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600"/>
            </a:lvl2pPr>
            <a:lvl3pPr marL="0" indent="0" algn="ctr">
              <a:spcBef>
                <a:spcPts val="0"/>
              </a:spcBef>
              <a:buNone/>
              <a:defRPr sz="1600"/>
            </a:lvl3pPr>
            <a:lvl4pPr marL="0" indent="0" algn="ctr">
              <a:spcBef>
                <a:spcPts val="0"/>
              </a:spcBef>
              <a:buNone/>
              <a:defRPr sz="1600"/>
            </a:lvl4pPr>
            <a:lvl5pPr marL="0" indent="0" algn="ctr">
              <a:spcBef>
                <a:spcPts val="0"/>
              </a:spcBef>
              <a:buNone/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9"/>
          </p:nvPr>
        </p:nvSpPr>
        <p:spPr>
          <a:xfrm>
            <a:off x="6217920" y="2381957"/>
            <a:ext cx="5364480" cy="3043484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333" b="0" i="0" spc="4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600"/>
            </a:lvl2pPr>
            <a:lvl3pPr marL="0" indent="0" algn="ctr">
              <a:spcBef>
                <a:spcPts val="0"/>
              </a:spcBef>
              <a:buNone/>
              <a:defRPr sz="1600"/>
            </a:lvl3pPr>
            <a:lvl4pPr marL="0" indent="0" algn="ctr">
              <a:spcBef>
                <a:spcPts val="0"/>
              </a:spcBef>
              <a:buNone/>
              <a:defRPr sz="1600"/>
            </a:lvl4pPr>
            <a:lvl5pPr marL="0" indent="0" algn="ctr">
              <a:spcBef>
                <a:spcPts val="0"/>
              </a:spcBef>
              <a:buNone/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1828800"/>
            <a:ext cx="10972800" cy="48192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24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title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5547360"/>
            <a:ext cx="5364480" cy="42672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333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333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333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333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333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17920" y="5547360"/>
            <a:ext cx="5364480" cy="42672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333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333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333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333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333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1783336280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280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>
          <a:xfrm>
            <a:off x="917363" y="6375400"/>
            <a:ext cx="5056717" cy="30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22"/>
          </p:nvPr>
        </p:nvSpPr>
        <p:spPr>
          <a:xfrm>
            <a:off x="609600" y="2381957"/>
            <a:ext cx="3474720" cy="3043484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333" b="0" i="0" spc="4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600"/>
            </a:lvl2pPr>
            <a:lvl3pPr marL="0" indent="0" algn="ctr">
              <a:spcBef>
                <a:spcPts val="0"/>
              </a:spcBef>
              <a:buNone/>
              <a:defRPr sz="1600"/>
            </a:lvl3pPr>
            <a:lvl4pPr marL="0" indent="0" algn="ctr">
              <a:spcBef>
                <a:spcPts val="0"/>
              </a:spcBef>
              <a:buNone/>
              <a:defRPr sz="1600"/>
            </a:lvl4pPr>
            <a:lvl5pPr marL="0" indent="0" algn="ctr">
              <a:spcBef>
                <a:spcPts val="0"/>
              </a:spcBef>
              <a:buNone/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23"/>
          </p:nvPr>
        </p:nvSpPr>
        <p:spPr>
          <a:xfrm>
            <a:off x="4358640" y="2381957"/>
            <a:ext cx="3474720" cy="3043484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333" b="0" i="0" spc="4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600"/>
            </a:lvl2pPr>
            <a:lvl3pPr marL="0" indent="0" algn="ctr">
              <a:spcBef>
                <a:spcPts val="0"/>
              </a:spcBef>
              <a:buNone/>
              <a:defRPr sz="1600"/>
            </a:lvl3pPr>
            <a:lvl4pPr marL="0" indent="0" algn="ctr">
              <a:spcBef>
                <a:spcPts val="0"/>
              </a:spcBef>
              <a:buNone/>
              <a:defRPr sz="1600"/>
            </a:lvl4pPr>
            <a:lvl5pPr marL="0" indent="0" algn="ctr">
              <a:spcBef>
                <a:spcPts val="0"/>
              </a:spcBef>
              <a:buNone/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24"/>
          </p:nvPr>
        </p:nvSpPr>
        <p:spPr>
          <a:xfrm>
            <a:off x="8107680" y="2381957"/>
            <a:ext cx="3474720" cy="3043484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333" b="0" i="0" spc="4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600"/>
            </a:lvl2pPr>
            <a:lvl3pPr marL="0" indent="0" algn="ctr">
              <a:spcBef>
                <a:spcPts val="0"/>
              </a:spcBef>
              <a:buNone/>
              <a:defRPr sz="1600"/>
            </a:lvl3pPr>
            <a:lvl4pPr marL="0" indent="0" algn="ctr">
              <a:spcBef>
                <a:spcPts val="0"/>
              </a:spcBef>
              <a:buNone/>
              <a:defRPr sz="1600"/>
            </a:lvl4pPr>
            <a:lvl5pPr marL="0" indent="0" algn="ctr">
              <a:spcBef>
                <a:spcPts val="0"/>
              </a:spcBef>
              <a:buNone/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1828800"/>
            <a:ext cx="10972800" cy="48192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24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24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Optional picture title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5547360"/>
            <a:ext cx="3474720" cy="42672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333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333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333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333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333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4358640" y="5547360"/>
            <a:ext cx="3474720" cy="42672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333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333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333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333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333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8107680" y="5547360"/>
            <a:ext cx="3474720" cy="42672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333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333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333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333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333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1103040521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28800"/>
            <a:ext cx="5364480" cy="414528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800" b="0" i="0" spc="0" baseline="0">
                <a:solidFill>
                  <a:schemeClr val="accent2"/>
                </a:solidFill>
                <a:latin typeface="+mn-lt"/>
                <a:ea typeface="Arial" charset="0"/>
                <a:cs typeface="Arial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5867">
                <a:solidFill>
                  <a:srgbClr val="0460A9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5867">
                <a:solidFill>
                  <a:srgbClr val="0460A9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5867">
                <a:solidFill>
                  <a:srgbClr val="0460A9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5867">
                <a:solidFill>
                  <a:srgbClr val="0460A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917363" y="6375400"/>
            <a:ext cx="5056717" cy="30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7"/>
          </p:nvPr>
        </p:nvSpPr>
        <p:spPr>
          <a:xfrm>
            <a:off x="609600" y="1828800"/>
            <a:ext cx="5364480" cy="359664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333" b="0" i="0" spc="4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600"/>
            </a:lvl2pPr>
            <a:lvl3pPr marL="0" indent="0" algn="ctr">
              <a:spcBef>
                <a:spcPts val="0"/>
              </a:spcBef>
              <a:buNone/>
              <a:defRPr sz="1600"/>
            </a:lvl3pPr>
            <a:lvl4pPr marL="0" indent="0" algn="ctr">
              <a:spcBef>
                <a:spcPts val="0"/>
              </a:spcBef>
              <a:buNone/>
              <a:defRPr sz="1600"/>
            </a:lvl4pPr>
            <a:lvl5pPr marL="0" indent="0" algn="ctr">
              <a:spcBef>
                <a:spcPts val="0"/>
              </a:spcBef>
              <a:buNone/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5547360"/>
            <a:ext cx="5364480" cy="42672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333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333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333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333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333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280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42572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Big Statement -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328160" y="1828800"/>
            <a:ext cx="7254240" cy="414528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800" b="0" i="0" spc="0" baseline="0">
                <a:solidFill>
                  <a:schemeClr val="accent2"/>
                </a:solidFill>
                <a:latin typeface="+mn-lt"/>
                <a:ea typeface="Arial" charset="0"/>
                <a:cs typeface="Arial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5867">
                <a:solidFill>
                  <a:srgbClr val="0460A9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5867">
                <a:solidFill>
                  <a:srgbClr val="0460A9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5867">
                <a:solidFill>
                  <a:srgbClr val="0460A9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5867">
                <a:solidFill>
                  <a:srgbClr val="0460A9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>
          <a:xfrm>
            <a:off x="917363" y="6375400"/>
            <a:ext cx="5056717" cy="30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7"/>
          </p:nvPr>
        </p:nvSpPr>
        <p:spPr>
          <a:xfrm>
            <a:off x="609600" y="1828800"/>
            <a:ext cx="3474720" cy="359664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333" b="0" i="0" spc="4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600"/>
            </a:lvl2pPr>
            <a:lvl3pPr marL="0" indent="0" algn="ctr">
              <a:spcBef>
                <a:spcPts val="0"/>
              </a:spcBef>
              <a:buNone/>
              <a:defRPr sz="1600"/>
            </a:lvl3pPr>
            <a:lvl4pPr marL="0" indent="0" algn="ctr">
              <a:spcBef>
                <a:spcPts val="0"/>
              </a:spcBef>
              <a:buNone/>
              <a:defRPr sz="1600"/>
            </a:lvl4pPr>
            <a:lvl5pPr marL="0" indent="0" algn="ctr">
              <a:spcBef>
                <a:spcPts val="0"/>
              </a:spcBef>
              <a:buNone/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5547360"/>
            <a:ext cx="3474720" cy="42672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333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333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333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333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333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Optional picture caption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280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9479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B8CA-DDF0-44E9-A54E-B85BDC908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DE8A5-B8B2-4A3E-BDB7-B744274C8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B47B1-5C7D-40A8-8634-80F559E1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924D-15BB-4A0C-BEB3-1FF8790AAB00}" type="datetimeFigureOut">
              <a:rPr lang="de-CH" smtClean="0"/>
              <a:t>16.11.2022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150D0-BB82-475F-B2B4-E9F9E576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9F71F-AE27-49A4-871A-77F97DC6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0C77-671E-4A37-ABC0-68F210313C3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63481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00835" y="-182880"/>
            <a:ext cx="10181565" cy="7229856"/>
            <a:chOff x="1050626" y="-137160"/>
            <a:chExt cx="7636174" cy="5422392"/>
          </a:xfrm>
        </p:grpSpPr>
        <p:cxnSp>
          <p:nvCxnSpPr>
            <p:cNvPr id="11" name="Straight Connector 10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2133600" y="1341119"/>
            <a:ext cx="9448800" cy="4139932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6400" b="0" i="0" spc="0" baseline="0">
                <a:solidFill>
                  <a:schemeClr val="accent2"/>
                </a:solidFill>
                <a:latin typeface="+mn-lt"/>
                <a:ea typeface="Arial" charset="0"/>
                <a:cs typeface="Arial" charset="0"/>
              </a:defRPr>
            </a:lvl1pPr>
            <a:lvl2pPr marL="306910" indent="-306910">
              <a:spcBef>
                <a:spcPts val="800"/>
              </a:spcBef>
              <a:defRPr b="0" i="0" baseline="0">
                <a:latin typeface="+mn-lt"/>
                <a:ea typeface="Arial" charset="0"/>
                <a:cs typeface="Arial" charset="0"/>
              </a:defRPr>
            </a:lvl2pPr>
            <a:lvl3pPr marL="306910" indent="0">
              <a:spcBef>
                <a:spcPts val="800"/>
              </a:spcBef>
              <a:buNone/>
              <a:defRPr/>
            </a:lvl3pPr>
            <a:lvl4pPr marL="914377" indent="-306910">
              <a:spcBef>
                <a:spcPts val="800"/>
              </a:spcBef>
              <a:defRPr/>
            </a:lvl4pPr>
            <a:lvl5pPr marL="1223403" indent="-309026">
              <a:spcBef>
                <a:spcPts val="800"/>
              </a:spcBef>
              <a:defRPr/>
            </a:lvl5pPr>
          </a:lstStyle>
          <a:p>
            <a:pPr lvl="0"/>
            <a:r>
              <a:rPr lang="en-US" dirty="0"/>
              <a:t>“Quote goes here.”</a:t>
            </a:r>
          </a:p>
          <a:p>
            <a:pPr lvl="1"/>
            <a:r>
              <a:rPr lang="en-US" dirty="0"/>
              <a:t>Attribution, if needed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401665" cy="685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15E4D8C-596E-D644-8AA7-DBFA149284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1575" y="5963040"/>
            <a:ext cx="4739119" cy="88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33846"/>
      </p:ext>
    </p:extLst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 userDrawn="1"/>
        </p:nvGrpSpPr>
        <p:grpSpPr>
          <a:xfrm>
            <a:off x="-182880" y="-182880"/>
            <a:ext cx="12557760" cy="7229856"/>
            <a:chOff x="-137160" y="-137160"/>
            <a:chExt cx="9418320" cy="5422392"/>
          </a:xfrm>
        </p:grpSpPr>
        <p:cxnSp>
          <p:nvCxnSpPr>
            <p:cNvPr id="42" name="Straight Connector 41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9189720" y="4389119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-137160" y="4389119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itle 1"/>
          <p:cNvSpPr>
            <a:spLocks noGrp="1"/>
          </p:cNvSpPr>
          <p:nvPr>
            <p:ph type="ctrTitle"/>
          </p:nvPr>
        </p:nvSpPr>
        <p:spPr bwMode="auto">
          <a:xfrm>
            <a:off x="2133600" y="4145280"/>
            <a:ext cx="9448800" cy="1219200"/>
          </a:xfrm>
        </p:spPr>
        <p:txBody>
          <a:bodyPr anchor="b" anchorCtr="0">
            <a:noAutofit/>
          </a:bodyPr>
          <a:lstStyle>
            <a:lvl1pPr>
              <a:defRPr sz="4267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2133600" y="5486400"/>
            <a:ext cx="6705600" cy="97536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 b="1" i="0" spc="0" baseline="0">
                <a:solidFill>
                  <a:schemeClr val="tx1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r>
              <a:rPr lang="en-US" dirty="0" err="1"/>
              <a:t>su</a:t>
            </a:r>
            <a:r>
              <a:rPr lang="en-US" dirty="0"/>
              <a:t>   </a:t>
            </a:r>
            <a:r>
              <a:rPr lang="en-US" dirty="0" err="1"/>
              <a:t>btitle</a:t>
            </a:r>
            <a:r>
              <a:rPr lang="en-US" dirty="0"/>
              <a:t> style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401665" cy="6858000"/>
          </a:xfrm>
          <a:prstGeom prst="rect">
            <a:avLst/>
          </a:prstGeom>
        </p:spPr>
      </p:pic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700832" y="421541"/>
            <a:ext cx="10876800" cy="3513600"/>
          </a:xfrm>
          <a:solidFill>
            <a:srgbClr val="CCCCCC"/>
          </a:solidFill>
        </p:spPr>
        <p:txBody>
          <a:bodyPr tIns="0" anchor="ctr" anchorCtr="0">
            <a:normAutofit/>
          </a:bodyPr>
          <a:lstStyle>
            <a:lvl1pPr marL="1439297" marR="0" indent="0" algn="l" defTabSz="12191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120000"/>
              <a:buFont typeface="Arial" pitchFamily="34" charset="0"/>
              <a:buNone/>
              <a:tabLst>
                <a:tab pos="5331751" algn="r"/>
                <a:tab pos="10972526" algn="r"/>
              </a:tabLst>
              <a:defRPr lang="en-US" sz="1267" smtClean="0">
                <a:effectLst/>
                <a:latin typeface="+mn-lt"/>
              </a:defRPr>
            </a:lvl1pPr>
          </a:lstStyle>
          <a:p>
            <a:r>
              <a:rPr lang="en-US" dirty="0"/>
              <a:t>This space is reserved for cropped images only sourced from Novartis Brand Lab at https://</a:t>
            </a:r>
            <a:r>
              <a:rPr lang="en-US" dirty="0" err="1"/>
              <a:t>www.novartisbrandlab.com</a:t>
            </a:r>
            <a:r>
              <a:rPr lang="en-US" dirty="0"/>
              <a:t>/resources/assets/5982</a:t>
            </a:r>
            <a:br>
              <a:rPr lang="en-US" dirty="0"/>
            </a:br>
            <a:r>
              <a:rPr lang="en-US" dirty="0"/>
              <a:t>Once you have chosen your image, select the asset for download from the drop-down menu.                                                            For this template, you would download the image cropped to fit the </a:t>
            </a:r>
            <a:r>
              <a:rPr lang="en-US" dirty="0">
                <a:solidFill>
                  <a:srgbClr val="000000"/>
                </a:solidFill>
                <a:effectLst/>
                <a:latin typeface="Arial" charset="0"/>
              </a:rPr>
              <a:t>PPT Presentation Wide Screen 16:9 template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Illustrations, graphics or icons are not allowed. Photography must follow our </a:t>
            </a:r>
            <a:r>
              <a:rPr lang="en-US" dirty="0" err="1"/>
              <a:t>monocolor</a:t>
            </a:r>
            <a:r>
              <a:rPr lang="en-US" dirty="0"/>
              <a:t> rule.                                                                 That means for this template in Novartis Blue </a:t>
            </a:r>
            <a:r>
              <a:rPr lang="en-US" dirty="0" err="1"/>
              <a:t>monocolor</a:t>
            </a:r>
            <a:r>
              <a:rPr lang="en-US" dirty="0"/>
              <a:t> theme, choose an image with a pop of Novartis Blue color.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E6C8E6-00B0-984D-96B9-60F58388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1575" y="5963040"/>
            <a:ext cx="4739119" cy="88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17621"/>
      </p:ext>
    </p:extLst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1400835" y="-182880"/>
            <a:ext cx="10181565" cy="7229856"/>
            <a:chOff x="1050626" y="-137160"/>
            <a:chExt cx="7636174" cy="5422392"/>
          </a:xfrm>
        </p:grpSpPr>
        <p:cxnSp>
          <p:nvCxnSpPr>
            <p:cNvPr id="15" name="Straight Connector 14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itle 1"/>
          <p:cNvSpPr>
            <a:spLocks noGrp="1"/>
          </p:cNvSpPr>
          <p:nvPr>
            <p:ph type="ctrTitle"/>
          </p:nvPr>
        </p:nvSpPr>
        <p:spPr bwMode="auto">
          <a:xfrm>
            <a:off x="2133600" y="1950721"/>
            <a:ext cx="9448800" cy="2802913"/>
          </a:xfrm>
        </p:spPr>
        <p:txBody>
          <a:bodyPr anchor="b" anchorCtr="0">
            <a:noAutofit/>
          </a:bodyPr>
          <a:lstStyle>
            <a:lvl1pPr>
              <a:defRPr sz="4267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 bwMode="auto">
          <a:xfrm>
            <a:off x="2133600" y="4876800"/>
            <a:ext cx="9448800" cy="109728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67" b="1" i="0" baseline="0">
                <a:solidFill>
                  <a:srgbClr val="000000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401665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B6A24D-6BB8-474F-8F69-48CC49652D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1575" y="5963040"/>
            <a:ext cx="4739119" cy="88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92406"/>
      </p:ext>
    </p:extLst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 userDrawn="1"/>
        </p:nvSpPr>
        <p:spPr>
          <a:xfrm>
            <a:off x="2133600" y="4145280"/>
            <a:ext cx="9448800" cy="121997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267" b="1" i="0" spc="-133" dirty="0">
                <a:latin typeface="+mj-lt"/>
                <a:ea typeface="Arial Black" charset="0"/>
                <a:cs typeface="Arial Black" charset="0"/>
              </a:rPr>
              <a:t>Thank</a:t>
            </a:r>
            <a:r>
              <a:rPr lang="en-US" sz="4267" b="1" i="0" spc="-133" baseline="0" dirty="0">
                <a:latin typeface="+mj-lt"/>
                <a:ea typeface="Arial Black" charset="0"/>
                <a:cs typeface="Arial Black" charset="0"/>
              </a:rPr>
              <a:t> you</a:t>
            </a:r>
            <a:endParaRPr lang="en-US" sz="4267" b="1" i="0" spc="-133" dirty="0">
              <a:latin typeface="+mj-lt"/>
              <a:ea typeface="Arial Black" charset="0"/>
              <a:cs typeface="Arial Black" charset="0"/>
            </a:endParaRP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-182880" y="-182880"/>
            <a:ext cx="12557760" cy="7229856"/>
            <a:chOff x="-137160" y="-137160"/>
            <a:chExt cx="9418320" cy="5422392"/>
          </a:xfrm>
        </p:grpSpPr>
        <p:cxnSp>
          <p:nvCxnSpPr>
            <p:cNvPr id="38" name="Straight Connector 37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9189720" y="4389119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>
              <a:off x="-137160" y="4389119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401665" cy="6858000"/>
          </a:xfrm>
          <a:prstGeom prst="rect">
            <a:avLst/>
          </a:prstGeom>
        </p:spPr>
      </p:pic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700832" y="421541"/>
            <a:ext cx="10876800" cy="3513600"/>
          </a:xfrm>
          <a:solidFill>
            <a:srgbClr val="CCCCCC"/>
          </a:solidFill>
        </p:spPr>
        <p:txBody>
          <a:bodyPr tIns="0" anchor="ctr" anchorCtr="0">
            <a:normAutofit/>
          </a:bodyPr>
          <a:lstStyle>
            <a:lvl1pPr marL="1439297" marR="0" indent="0" algn="l" defTabSz="121917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Pct val="120000"/>
              <a:buFont typeface="Arial" pitchFamily="34" charset="0"/>
              <a:buNone/>
              <a:tabLst>
                <a:tab pos="5331751" algn="r"/>
                <a:tab pos="10972526" algn="r"/>
              </a:tabLst>
              <a:defRPr lang="en-US" sz="1267" smtClean="0">
                <a:effectLst/>
                <a:latin typeface="+mn-lt"/>
              </a:defRPr>
            </a:lvl1pPr>
          </a:lstStyle>
          <a:p>
            <a:r>
              <a:rPr lang="en-US" dirty="0"/>
              <a:t>This space is reserved for cropped images only sourced from Novartis Brand Lab at https://</a:t>
            </a:r>
            <a:r>
              <a:rPr lang="en-US" dirty="0" err="1"/>
              <a:t>www.novartisbrandlab.com</a:t>
            </a:r>
            <a:r>
              <a:rPr lang="en-US" dirty="0"/>
              <a:t>/resources/assets/5982</a:t>
            </a:r>
            <a:br>
              <a:rPr lang="en-US" dirty="0"/>
            </a:br>
            <a:r>
              <a:rPr lang="en-US" dirty="0"/>
              <a:t>Once you have chosen your image, select the asset for download from the drop-down menu.                                                            For this template, you would download the image cropped to fit the </a:t>
            </a:r>
            <a:r>
              <a:rPr lang="en-US" dirty="0">
                <a:solidFill>
                  <a:srgbClr val="000000"/>
                </a:solidFill>
                <a:effectLst/>
                <a:latin typeface="Arial" charset="0"/>
              </a:rPr>
              <a:t>PPT Presentation Wide Screen 16:9 template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Illustrations, graphics or icons are not allowed. Photography must follow our </a:t>
            </a:r>
            <a:r>
              <a:rPr lang="en-US" dirty="0" err="1"/>
              <a:t>monocolor</a:t>
            </a:r>
            <a:r>
              <a:rPr lang="en-US" dirty="0"/>
              <a:t> rule.                                                                 That means for this template in Novartis Blue </a:t>
            </a:r>
            <a:r>
              <a:rPr lang="en-US" dirty="0" err="1"/>
              <a:t>monocolor</a:t>
            </a:r>
            <a:r>
              <a:rPr lang="en-US" dirty="0"/>
              <a:t> theme, choose an image with a pop of Novartis Blue color.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33F970-4F3C-A744-9D6D-B0FDBD4481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1575" y="5963040"/>
            <a:ext cx="4739119" cy="88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1055"/>
      </p:ext>
    </p:extLst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1400835" y="-182880"/>
            <a:ext cx="10181565" cy="7229856"/>
            <a:chOff x="1050626" y="-137160"/>
            <a:chExt cx="7636174" cy="5422392"/>
          </a:xfrm>
        </p:grpSpPr>
        <p:cxnSp>
          <p:nvCxnSpPr>
            <p:cNvPr id="14" name="Straight Connector 13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1"/>
          <p:cNvSpPr txBox="1">
            <a:spLocks/>
          </p:cNvSpPr>
          <p:nvPr userDrawn="1"/>
        </p:nvSpPr>
        <p:spPr>
          <a:xfrm>
            <a:off x="2133600" y="1950720"/>
            <a:ext cx="9448800" cy="280416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4267" b="1" i="0" spc="-133" dirty="0">
                <a:latin typeface="+mj-lt"/>
                <a:ea typeface="Arial Black" charset="0"/>
                <a:cs typeface="Arial Black" charset="0"/>
              </a:rPr>
              <a:t>Thank</a:t>
            </a:r>
            <a:r>
              <a:rPr lang="en-US" sz="4267" b="1" i="0" spc="-133" baseline="0" dirty="0">
                <a:latin typeface="+mj-lt"/>
                <a:ea typeface="Arial Black" charset="0"/>
                <a:cs typeface="Arial Black" charset="0"/>
              </a:rPr>
              <a:t> you</a:t>
            </a:r>
            <a:endParaRPr lang="en-US" sz="4267" b="1" i="0" spc="-133" dirty="0">
              <a:latin typeface="+mj-lt"/>
              <a:ea typeface="Arial Black" charset="0"/>
              <a:cs typeface="Arial Black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401665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DA1FF81-AC4A-5744-B23B-E24980FE4C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1575" y="5963040"/>
            <a:ext cx="4739119" cy="88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9388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7AEDE-05A3-4C9D-A4A5-AA35731A9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C17D8-7FF2-4BA4-9753-A3C39241F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A9463-5F34-4DC0-929C-3F9D3FE1F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95E0B-944A-4012-9B1B-5AB0D1DF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924D-15BB-4A0C-BEB3-1FF8790AAB00}" type="datetimeFigureOut">
              <a:rPr lang="de-CH" smtClean="0"/>
              <a:t>16.11.2022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2D3F7-CD36-41B2-BC41-33BFBFE6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FD395-9FC4-47AA-8E9F-7FD36CB2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0C77-671E-4A37-ABC0-68F210313C3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48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58748-4B76-4F74-B4B1-7E4CD567A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ECF2C-B481-4A7A-A79B-60546E2A4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102DA-8295-49A0-8362-A05C37F4B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472B3-9CBF-40C3-B177-F66558418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A4B20-3176-4B7B-AB22-9676C4785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91C6F-D531-4098-9AB0-58BF913AD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924D-15BB-4A0C-BEB3-1FF8790AAB00}" type="datetimeFigureOut">
              <a:rPr lang="de-CH" smtClean="0"/>
              <a:t>16.11.2022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9EF26F-CBF3-4D08-A95C-E88DF26DF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FE40D-0095-4646-81F8-F5B84CC9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0C77-671E-4A37-ABC0-68F210313C3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041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88FB-EF16-4899-AB36-01D71DA9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9F6489-2882-4277-8695-18531CE8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924D-15BB-4A0C-BEB3-1FF8790AAB00}" type="datetimeFigureOut">
              <a:rPr lang="de-CH" smtClean="0"/>
              <a:t>16.11.2022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A7191-D48E-4F23-8895-2B5A4943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C12D4-E810-47F9-B1FC-8735B867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0C77-671E-4A37-ABC0-68F210313C3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599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16652-1A87-4540-AC61-0F988D2A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924D-15BB-4A0C-BEB3-1FF8790AAB00}" type="datetimeFigureOut">
              <a:rPr lang="de-CH" smtClean="0"/>
              <a:t>16.11.2022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93A1A-8EF9-4A98-A227-F51120D6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4A5EC-3688-4E81-8AC9-7085A227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0C77-671E-4A37-ABC0-68F210313C3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996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FCAE-A842-4421-87D4-0E5F3651D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EC40B-91FB-4E89-9CE9-3EB465EFC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909A9-85BD-4827-9EFA-D03030309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4D15D-2A22-49A9-9058-C27223D8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924D-15BB-4A0C-BEB3-1FF8790AAB00}" type="datetimeFigureOut">
              <a:rPr lang="de-CH" smtClean="0"/>
              <a:t>16.11.2022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22DFE-BA9A-4EDC-8EB5-A02E0562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B7789-FE83-426F-B373-58C50C58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0C77-671E-4A37-ABC0-68F210313C3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700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567B5-A3EF-4BB3-9190-73F84A764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2A5FBB-4D1E-4F99-9AB1-A236E3F88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82599-3D15-4853-8808-A70854726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982FA-696E-4E3C-A6E2-5B74D645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1924D-15BB-4A0C-BEB3-1FF8790AAB00}" type="datetimeFigureOut">
              <a:rPr lang="de-CH" smtClean="0"/>
              <a:t>16.11.2022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CDA7B-BA27-4DF5-A5F2-8A10CA1E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E6FB2-CD28-43C4-B684-33B52E93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50C77-671E-4A37-ABC0-68F210313C3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596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image" Target="../media/image5.jpg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image" Target="../media/image4.emf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6CFA6-C47F-4E14-9811-3BDB19E00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569B0-4B47-4A22-8082-C3C35AA40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19EDC-4196-4F91-B6A2-CF38D1845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1924D-15BB-4A0C-BEB3-1FF8790AAB00}" type="datetimeFigureOut">
              <a:rPr lang="de-CH" smtClean="0"/>
              <a:t>16.11.2022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8F981-DDF2-44B2-B543-0EC0FD8C7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FD1E0-35B5-4B49-A019-5BB01F5CE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50C77-671E-4A37-ABC0-68F210313C3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99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224880" cy="115029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44663"/>
            <a:ext cx="10972800" cy="905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686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© 2022 DIA, Inc.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0401" y="6381115"/>
            <a:ext cx="729345" cy="340361"/>
          </a:xfrm>
          <a:prstGeom prst="rect">
            <a:avLst/>
          </a:prstGeom>
        </p:spPr>
      </p:pic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846103" y="63447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127D9164-07AF-9947-BAED-B5CA6D2A48F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32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61" r:id="rId8"/>
    <p:sldLayoutId id="2147483662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8" r:id="rId21"/>
    <p:sldLayoutId id="2147483679" r:id="rId22"/>
  </p:sldLayoutIdLst>
  <p:hf hdr="0" ftr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000" b="0" kern="1200" baseline="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457200" indent="-457200" algn="l" defTabSz="457200" rtl="0" eaLnBrk="1" latinLnBrk="0" hangingPunct="1">
        <a:spcBef>
          <a:spcPct val="20000"/>
        </a:spcBef>
        <a:buFontTx/>
        <a:buBlip>
          <a:blip r:embed="rId26"/>
        </a:buBlip>
        <a:defRPr sz="2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804BAA8-B6F0-4ACE-8B52-25CF43F474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9AABCB-A379-4725-8F8D-A7EE39B925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Picture Placeholder 5" descr="A group of people posing for a photo&#10;&#10;Description automatically generated with medium confidence">
            <a:extLst>
              <a:ext uri="{FF2B5EF4-FFF2-40B4-BE49-F238E27FC236}">
                <a16:creationId xmlns:a16="http://schemas.microsoft.com/office/drawing/2014/main" id="{67EB8CEF-24F6-4CB3-B21A-3892BC40370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141" b="48464"/>
          <a:stretch/>
        </p:blipFill>
        <p:spPr>
          <a:xfrm>
            <a:off x="700832" y="421541"/>
            <a:ext cx="10876800" cy="351360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BAE033-5B0A-4DEB-8B29-3987B8E65600}"/>
              </a:ext>
            </a:extLst>
          </p:cNvPr>
          <p:cNvSpPr txBox="1"/>
          <p:nvPr/>
        </p:nvSpPr>
        <p:spPr>
          <a:xfrm>
            <a:off x="686286" y="4027938"/>
            <a:ext cx="108605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NEOS: A Bayesian non-inferiority trial design in pediatric multiple sclerosis in the FDA Complex Innovative Designs Pilot Program</a:t>
            </a:r>
            <a:endParaRPr lang="de-CH" sz="2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F12F39E-A839-4AAB-A5B8-6B05005BA6D5}"/>
              </a:ext>
            </a:extLst>
          </p:cNvPr>
          <p:cNvSpPr txBox="1">
            <a:spLocks/>
          </p:cNvSpPr>
          <p:nvPr/>
        </p:nvSpPr>
        <p:spPr>
          <a:xfrm>
            <a:off x="700832" y="5314787"/>
            <a:ext cx="9942184" cy="9753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Tx/>
              <a:buNone/>
              <a:defRPr sz="2000" kern="120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CH" b="1" dirty="0"/>
              <a:t>Marius Thomas &amp; Dieter A Häring</a:t>
            </a:r>
          </a:p>
          <a:p>
            <a:pPr algn="l"/>
            <a:r>
              <a:rPr lang="de-CH" dirty="0"/>
              <a:t>DIA </a:t>
            </a:r>
            <a:r>
              <a:rPr lang="de-CH" dirty="0" err="1"/>
              <a:t>Bayesian</a:t>
            </a:r>
            <a:r>
              <a:rPr lang="de-CH" dirty="0"/>
              <a:t> Scientific Working Group KOL Series</a:t>
            </a:r>
          </a:p>
          <a:p>
            <a:pPr algn="l"/>
            <a:r>
              <a:rPr lang="de-CH" dirty="0"/>
              <a:t>November 18th 2022</a:t>
            </a:r>
          </a:p>
        </p:txBody>
      </p:sp>
    </p:spTree>
    <p:extLst>
      <p:ext uri="{BB962C8B-B14F-4D97-AF65-F5344CB8AC3E}">
        <p14:creationId xmlns:p14="http://schemas.microsoft.com/office/powerpoint/2010/main" val="239180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EC87-3535-4450-B704-8C2FA7BF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738425"/>
          </a:xfrm>
        </p:spPr>
        <p:txBody>
          <a:bodyPr>
            <a:normAutofit/>
          </a:bodyPr>
          <a:lstStyle/>
          <a:p>
            <a:r>
              <a:rPr lang="de-CH" dirty="0" err="1"/>
              <a:t>Showing</a:t>
            </a:r>
            <a:r>
              <a:rPr lang="de-CH" dirty="0"/>
              <a:t> non-</a:t>
            </a:r>
            <a:r>
              <a:rPr lang="de-CH" dirty="0" err="1"/>
              <a:t>inferiority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Gilenya </a:t>
            </a:r>
            <a:r>
              <a:rPr lang="de-CH" dirty="0" err="1"/>
              <a:t>strongly</a:t>
            </a:r>
            <a:r>
              <a:rPr lang="de-CH" dirty="0"/>
              <a:t> </a:t>
            </a:r>
            <a:r>
              <a:rPr lang="de-CH" dirty="0" err="1"/>
              <a:t>implies</a:t>
            </a:r>
            <a:r>
              <a:rPr lang="de-CH" dirty="0"/>
              <a:t> </a:t>
            </a:r>
            <a:r>
              <a:rPr lang="de-CH" dirty="0" err="1"/>
              <a:t>superiority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Interferon beta-1a 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placebo</a:t>
            </a:r>
            <a:br>
              <a:rPr lang="en-US" dirty="0"/>
            </a:br>
            <a:endParaRPr lang="de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B4E12-6656-482C-B433-ABC54EFB9F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23A01-E5DA-48EC-93C8-0B5CF60E0B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547CF9-5B10-D24F-A8D7-45A9778164F7}" type="slidenum">
              <a:rPr kumimoji="0" lang="uk-UA" sz="1000" b="0" i="0" u="none" strike="noStrike" kern="1200" cap="none" spc="0" normalizeH="0" baseline="0" noProof="0" smtClean="0">
                <a:ln>
                  <a:noFill/>
                </a:ln>
                <a:solidFill>
                  <a:srgbClr val="40404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rgbClr val="404040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1B5CD-E68F-48CA-8E20-494FD1BD2710}"/>
              </a:ext>
            </a:extLst>
          </p:cNvPr>
          <p:cNvSpPr txBox="1"/>
          <p:nvPr/>
        </p:nvSpPr>
        <p:spPr>
          <a:xfrm>
            <a:off x="609600" y="1795374"/>
            <a:ext cx="6976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Estimated</a:t>
            </a:r>
            <a:r>
              <a:rPr kumimoji="0" lang="de-CH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ARR </a:t>
            </a:r>
            <a:r>
              <a:rPr kumimoji="0" lang="de-CH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based</a:t>
            </a:r>
            <a:r>
              <a:rPr kumimoji="0" lang="de-CH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on meta-analysis </a:t>
            </a:r>
            <a:r>
              <a:rPr kumimoji="0" lang="de-CH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</a:t>
            </a:r>
            <a:r>
              <a:rPr kumimoji="0" lang="de-CH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historical</a:t>
            </a:r>
            <a:r>
              <a:rPr kumimoji="0" lang="de-CH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studies</a:t>
            </a:r>
            <a:endParaRPr kumimoji="0" lang="de-CH" sz="16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B1B5CD-E68F-48CA-8E20-494FD1BD2710}"/>
              </a:ext>
            </a:extLst>
          </p:cNvPr>
          <p:cNvSpPr txBox="1"/>
          <p:nvPr/>
        </p:nvSpPr>
        <p:spPr>
          <a:xfrm>
            <a:off x="6252595" y="2397001"/>
            <a:ext cx="5327192" cy="267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Patients on interferons (or untreated patients) have much higher relapse rates than with more modern DMTs such </a:t>
            </a:r>
            <a:r>
              <a:rPr kumimoji="0" lang="de-CH" sz="1867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</a:t>
            </a:r>
            <a:r>
              <a:rPr kumimoji="0" lang="de-CH" sz="18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867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Gilenya</a:t>
            </a:r>
            <a:r>
              <a:rPr kumimoji="0" lang="de-CH" sz="18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67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67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Showing</a:t>
            </a:r>
            <a:r>
              <a:rPr kumimoji="0" lang="de-CH" sz="18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867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non-</a:t>
            </a:r>
            <a:r>
              <a:rPr kumimoji="0" lang="de-CH" sz="1867" b="1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inferiority</a:t>
            </a:r>
            <a:r>
              <a:rPr kumimoji="0" lang="de-CH" sz="1867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(NI-</a:t>
            </a:r>
            <a:r>
              <a:rPr kumimoji="0" lang="de-CH" sz="1867" b="1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margin</a:t>
            </a:r>
            <a:r>
              <a:rPr kumimoji="0" lang="de-CH" sz="1867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867" b="1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</a:t>
            </a:r>
            <a:r>
              <a:rPr kumimoji="0" lang="de-CH" sz="1867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2.0</a:t>
            </a:r>
            <a:r>
              <a:rPr kumimoji="0" lang="de-CH" sz="1867" b="0" i="0" u="none" strike="noStrike" kern="1200" cap="none" spc="0" normalizeH="0" baseline="30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de-CH" sz="1867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</a:t>
            </a:r>
            <a:r>
              <a:rPr kumimoji="0" lang="de-CH" sz="1867" b="1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against</a:t>
            </a:r>
            <a:r>
              <a:rPr kumimoji="0" lang="de-CH" sz="1867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 </a:t>
            </a:r>
            <a:r>
              <a:rPr kumimoji="0" lang="de-CH" sz="1867" b="1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tested</a:t>
            </a:r>
            <a:r>
              <a:rPr kumimoji="0" lang="de-CH" sz="1867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867" b="1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highly</a:t>
            </a:r>
            <a:r>
              <a:rPr kumimoji="0" lang="de-CH" sz="1867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867" b="1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efficacious</a:t>
            </a:r>
            <a:r>
              <a:rPr kumimoji="0" lang="de-CH" sz="1867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867" b="1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treatment</a:t>
            </a:r>
            <a:r>
              <a:rPr kumimoji="0" lang="de-CH" sz="1867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8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and </a:t>
            </a:r>
            <a:r>
              <a:rPr kumimoji="0" lang="de-CH" sz="1867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superiority</a:t>
            </a:r>
            <a:r>
              <a:rPr kumimoji="0" lang="de-CH" sz="18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867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over</a:t>
            </a:r>
            <a:r>
              <a:rPr kumimoji="0" lang="de-CH" sz="18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867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historical</a:t>
            </a:r>
            <a:r>
              <a:rPr kumimoji="0" lang="de-CH" sz="18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IFN in an </a:t>
            </a:r>
            <a:r>
              <a:rPr kumimoji="0" lang="de-CH" sz="1867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indirect</a:t>
            </a:r>
            <a:r>
              <a:rPr kumimoji="0" lang="de-CH" sz="18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867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comparison</a:t>
            </a:r>
            <a:r>
              <a:rPr kumimoji="0" lang="de-CH" sz="18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867" b="1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avoids</a:t>
            </a:r>
            <a:r>
              <a:rPr kumimoji="0" lang="de-CH" sz="1867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867" b="1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</a:t>
            </a:r>
            <a:r>
              <a:rPr kumimoji="0" lang="de-CH" sz="1867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867" b="1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use</a:t>
            </a:r>
            <a:r>
              <a:rPr kumimoji="0" lang="de-CH" sz="1867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867" b="1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</a:t>
            </a:r>
            <a:r>
              <a:rPr kumimoji="0" lang="de-CH" sz="1867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867" b="1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placebo</a:t>
            </a:r>
            <a:r>
              <a:rPr kumimoji="0" lang="de-CH" sz="1867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867" b="1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or</a:t>
            </a:r>
            <a:r>
              <a:rPr kumimoji="0" lang="de-CH" sz="1867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867" b="1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low</a:t>
            </a:r>
            <a:r>
              <a:rPr kumimoji="0" lang="de-CH" sz="1867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867" b="1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efficacy</a:t>
            </a:r>
            <a:r>
              <a:rPr kumimoji="0" lang="de-CH" sz="1867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867" b="1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comparators</a:t>
            </a:r>
            <a:endParaRPr kumimoji="0" lang="de-CH" sz="1867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90268-7B00-4D51-8674-535D948419DB}"/>
              </a:ext>
            </a:extLst>
          </p:cNvPr>
          <p:cNvSpPr txBox="1"/>
          <p:nvPr/>
        </p:nvSpPr>
        <p:spPr>
          <a:xfrm>
            <a:off x="6252595" y="5206384"/>
            <a:ext cx="5327192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333" b="0" i="0" u="none" strike="noStrike" kern="1200" cap="none" spc="0" normalizeH="0" baseline="30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 </a:t>
            </a:r>
            <a:r>
              <a:rPr kumimoji="0" lang="de-CH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If</a:t>
            </a:r>
            <a:r>
              <a:rPr kumimoji="0" lang="de-CH" sz="133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non-</a:t>
            </a:r>
            <a:r>
              <a:rPr kumimoji="0" lang="de-CH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inferiority</a:t>
            </a:r>
            <a:r>
              <a:rPr kumimoji="0" lang="de-CH" sz="133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of</a:t>
            </a:r>
            <a:r>
              <a:rPr kumimoji="0" lang="de-CH" sz="133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 </a:t>
            </a:r>
            <a:r>
              <a:rPr kumimoji="0" lang="de-CH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new</a:t>
            </a:r>
            <a:r>
              <a:rPr kumimoji="0" lang="de-CH" sz="133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test</a:t>
            </a:r>
            <a:r>
              <a:rPr kumimoji="0" lang="de-CH" sz="133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drug</a:t>
            </a:r>
            <a:r>
              <a:rPr kumimoji="0" lang="de-CH" sz="133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can</a:t>
            </a:r>
            <a:r>
              <a:rPr kumimoji="0" lang="de-CH" sz="133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</a:t>
            </a:r>
            <a:r>
              <a:rPr kumimoji="0" lang="de-CH" sz="133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demonstrated</a:t>
            </a:r>
            <a:r>
              <a:rPr kumimoji="0" lang="de-CH" sz="133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vs</a:t>
            </a:r>
            <a:r>
              <a:rPr kumimoji="0" lang="de-CH" sz="133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Gilenya, </a:t>
            </a:r>
            <a:r>
              <a:rPr kumimoji="0" lang="de-CH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</a:t>
            </a:r>
            <a:r>
              <a:rPr kumimoji="0" lang="de-CH" sz="133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probability</a:t>
            </a:r>
            <a:r>
              <a:rPr kumimoji="0" lang="de-CH" sz="133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that</a:t>
            </a:r>
            <a:r>
              <a:rPr kumimoji="0" lang="de-CH" sz="133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</a:t>
            </a:r>
            <a:r>
              <a:rPr kumimoji="0" lang="de-CH" sz="133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new</a:t>
            </a:r>
            <a:r>
              <a:rPr kumimoji="0" lang="de-CH" sz="133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drug</a:t>
            </a:r>
            <a:r>
              <a:rPr kumimoji="0" lang="de-CH" sz="133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</a:t>
            </a:r>
            <a:r>
              <a:rPr kumimoji="0" lang="de-CH" sz="133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more</a:t>
            </a:r>
            <a:r>
              <a:rPr kumimoji="0" lang="de-CH" sz="133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efficacious</a:t>
            </a:r>
            <a:r>
              <a:rPr kumimoji="0" lang="de-CH" sz="133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than</a:t>
            </a:r>
            <a:r>
              <a:rPr kumimoji="0" lang="de-CH" sz="133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IFN beta-1a </a:t>
            </a:r>
            <a:r>
              <a:rPr kumimoji="0" lang="de-CH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</a:t>
            </a:r>
            <a:r>
              <a:rPr kumimoji="0" lang="de-CH" sz="133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&gt;99% (</a:t>
            </a:r>
            <a:r>
              <a:rPr kumimoji="0" lang="de-CH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based</a:t>
            </a:r>
            <a:r>
              <a:rPr kumimoji="0" lang="de-CH" sz="133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on </a:t>
            </a:r>
            <a:r>
              <a:rPr kumimoji="0" lang="de-CH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</a:t>
            </a:r>
            <a:r>
              <a:rPr kumimoji="0" lang="de-CH" sz="133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historical</a:t>
            </a:r>
            <a:r>
              <a:rPr kumimoji="0" lang="de-CH" sz="133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333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</a:t>
            </a:r>
            <a:r>
              <a:rPr kumimoji="0" lang="de-CH" sz="133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).</a:t>
            </a:r>
            <a:endParaRPr kumimoji="0" lang="de-CH" sz="1333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89" y="2502316"/>
            <a:ext cx="5642212" cy="30734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55EC348-4626-4886-84F2-168D0BC29B57}"/>
              </a:ext>
            </a:extLst>
          </p:cNvPr>
          <p:cNvCxnSpPr>
            <a:cxnSpLocks/>
          </p:cNvCxnSpPr>
          <p:nvPr/>
        </p:nvCxnSpPr>
        <p:spPr>
          <a:xfrm>
            <a:off x="2941740" y="2502317"/>
            <a:ext cx="0" cy="291138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37C875-B494-4A5E-8BA4-7FDF8D024B8C}"/>
              </a:ext>
            </a:extLst>
          </p:cNvPr>
          <p:cNvSpPr txBox="1"/>
          <p:nvPr/>
        </p:nvSpPr>
        <p:spPr>
          <a:xfrm>
            <a:off x="609601" y="2397001"/>
            <a:ext cx="2253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Similar</a:t>
            </a:r>
            <a:r>
              <a:rPr kumimoji="0" lang="de-CH" sz="1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efficacy</a:t>
            </a:r>
            <a:r>
              <a:rPr kumimoji="0" lang="de-CH" sz="1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</a:t>
            </a:r>
            <a:r>
              <a:rPr kumimoji="0" lang="de-CH" sz="1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Gilenya </a:t>
            </a:r>
            <a:r>
              <a:rPr kumimoji="0" lang="de-CH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strongly</a:t>
            </a:r>
            <a:r>
              <a:rPr kumimoji="0" lang="de-CH" sz="1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suggests</a:t>
            </a:r>
            <a:r>
              <a:rPr kumimoji="0" lang="de-CH" sz="1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superiority</a:t>
            </a:r>
            <a:r>
              <a:rPr kumimoji="0" lang="de-CH" sz="1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over</a:t>
            </a:r>
            <a:r>
              <a:rPr kumimoji="0" lang="de-CH" sz="1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IFN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B3FE53-2BC9-4582-AFEB-A0F3FE1AA795}"/>
              </a:ext>
            </a:extLst>
          </p:cNvPr>
          <p:cNvSpPr/>
          <p:nvPr/>
        </p:nvSpPr>
        <p:spPr>
          <a:xfrm>
            <a:off x="531304" y="2260315"/>
            <a:ext cx="2332138" cy="3653763"/>
          </a:xfrm>
          <a:prstGeom prst="rect">
            <a:avLst/>
          </a:prstGeom>
          <a:solidFill>
            <a:srgbClr val="CADBB4">
              <a:alpha val="1961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40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793"/>
    </mc:Choice>
    <mc:Fallback xmlns="">
      <p:transition spd="slow" advTm="57793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A04D480-DA43-4FA8-BF47-1B7BCD337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3CB93C-E19F-46BF-8A53-80489AB9D5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Extrapolation </a:t>
            </a:r>
            <a:r>
              <a:rPr lang="de-CH" dirty="0" err="1"/>
              <a:t>from</a:t>
            </a:r>
            <a:r>
              <a:rPr lang="de-CH" dirty="0"/>
              <a:t> adult </a:t>
            </a:r>
            <a:r>
              <a:rPr lang="de-CH" dirty="0" err="1"/>
              <a:t>phase</a:t>
            </a:r>
            <a:r>
              <a:rPr lang="de-CH" dirty="0"/>
              <a:t> 3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pediatric</a:t>
            </a:r>
            <a:r>
              <a:rPr lang="de-CH" dirty="0"/>
              <a:t> </a:t>
            </a:r>
            <a:r>
              <a:rPr lang="de-CH" dirty="0" err="1"/>
              <a:t>patients</a:t>
            </a:r>
            <a:endParaRPr lang="de-C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A9627AB-D81F-4FAF-BD8D-DEAC64137B13}"/>
              </a:ext>
            </a:extLst>
          </p:cNvPr>
          <p:cNvSpPr/>
          <p:nvPr/>
        </p:nvSpPr>
        <p:spPr>
          <a:xfrm>
            <a:off x="863029" y="299652"/>
            <a:ext cx="914400" cy="791110"/>
          </a:xfrm>
          <a:prstGeom prst="ellipse">
            <a:avLst/>
          </a:prstGeom>
          <a:solidFill>
            <a:srgbClr val="000000">
              <a:alpha val="25098"/>
            </a:srgbClr>
          </a:solidFill>
          <a:ln>
            <a:solidFill>
              <a:srgbClr val="769A47">
                <a:alpha val="25098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CD2CA6-238E-4D0C-A446-725BAF67A43F}"/>
              </a:ext>
            </a:extLst>
          </p:cNvPr>
          <p:cNvSpPr/>
          <p:nvPr/>
        </p:nvSpPr>
        <p:spPr>
          <a:xfrm>
            <a:off x="2803130" y="299652"/>
            <a:ext cx="914400" cy="7911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26006F-012B-47E7-90FB-1D18F85B8EBC}"/>
              </a:ext>
            </a:extLst>
          </p:cNvPr>
          <p:cNvSpPr/>
          <p:nvPr/>
        </p:nvSpPr>
        <p:spPr>
          <a:xfrm>
            <a:off x="4743231" y="299652"/>
            <a:ext cx="914400" cy="791110"/>
          </a:xfrm>
          <a:prstGeom prst="ellipse">
            <a:avLst/>
          </a:prstGeom>
          <a:solidFill>
            <a:srgbClr val="000000">
              <a:alpha val="25098"/>
            </a:srgbClr>
          </a:solidFill>
          <a:ln>
            <a:solidFill>
              <a:srgbClr val="769A47">
                <a:alpha val="25098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38DC9C-6BF7-4659-9EC6-01AB8A36A225}"/>
              </a:ext>
            </a:extLst>
          </p:cNvPr>
          <p:cNvSpPr/>
          <p:nvPr/>
        </p:nvSpPr>
        <p:spPr>
          <a:xfrm>
            <a:off x="6683332" y="299652"/>
            <a:ext cx="914400" cy="791110"/>
          </a:xfrm>
          <a:prstGeom prst="ellipse">
            <a:avLst/>
          </a:prstGeom>
          <a:solidFill>
            <a:srgbClr val="000000">
              <a:alpha val="25098"/>
            </a:srgbClr>
          </a:solidFill>
          <a:ln>
            <a:solidFill>
              <a:srgbClr val="769A47">
                <a:alpha val="25098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F0A789-F31A-4FD4-B9A3-C03DEF30C3EF}"/>
              </a:ext>
            </a:extLst>
          </p:cNvPr>
          <p:cNvSpPr/>
          <p:nvPr/>
        </p:nvSpPr>
        <p:spPr>
          <a:xfrm>
            <a:off x="8623433" y="299652"/>
            <a:ext cx="914400" cy="791110"/>
          </a:xfrm>
          <a:prstGeom prst="ellipse">
            <a:avLst/>
          </a:prstGeom>
          <a:solidFill>
            <a:srgbClr val="000000">
              <a:alpha val="25098"/>
            </a:srgbClr>
          </a:solidFill>
          <a:ln>
            <a:solidFill>
              <a:srgbClr val="769A47">
                <a:alpha val="25098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5BA33C-CFDC-40AF-9FF1-AFFCDEA0AFC2}"/>
              </a:ext>
            </a:extLst>
          </p:cNvPr>
          <p:cNvSpPr/>
          <p:nvPr/>
        </p:nvSpPr>
        <p:spPr>
          <a:xfrm>
            <a:off x="10563532" y="299652"/>
            <a:ext cx="914400" cy="791110"/>
          </a:xfrm>
          <a:prstGeom prst="ellipse">
            <a:avLst/>
          </a:prstGeom>
          <a:solidFill>
            <a:srgbClr val="000000">
              <a:alpha val="25098"/>
            </a:srgbClr>
          </a:solidFill>
          <a:ln>
            <a:solidFill>
              <a:srgbClr val="769A47">
                <a:alpha val="25098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834392-A3BC-4D37-AF4E-0C4030F3C2A3}"/>
              </a:ext>
            </a:extLst>
          </p:cNvPr>
          <p:cNvSpPr txBox="1"/>
          <p:nvPr/>
        </p:nvSpPr>
        <p:spPr>
          <a:xfrm>
            <a:off x="636998" y="1181528"/>
            <a:ext cx="152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Non-</a:t>
            </a:r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inferiority</a:t>
            </a:r>
            <a:endParaRPr lang="de-CH" sz="1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8C3EE-5F69-4377-A972-FE3956AF4207}"/>
              </a:ext>
            </a:extLst>
          </p:cNvPr>
          <p:cNvSpPr txBox="1"/>
          <p:nvPr/>
        </p:nvSpPr>
        <p:spPr>
          <a:xfrm>
            <a:off x="2731210" y="1190091"/>
            <a:ext cx="152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solidFill>
                  <a:schemeClr val="bg1"/>
                </a:solidFill>
              </a:rPr>
              <a:t>Extrapolation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D88D0-7831-4081-80C4-D3446E31DFA5}"/>
              </a:ext>
            </a:extLst>
          </p:cNvPr>
          <p:cNvSpPr txBox="1"/>
          <p:nvPr/>
        </p:nvSpPr>
        <p:spPr>
          <a:xfrm>
            <a:off x="4589118" y="1208929"/>
            <a:ext cx="152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Robust </a:t>
            </a:r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dynamic</a:t>
            </a:r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borrowing</a:t>
            </a:r>
            <a:endParaRPr lang="de-CH" sz="1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3F32BA-6DDE-44E3-85A9-3876400F0DE2}"/>
              </a:ext>
            </a:extLst>
          </p:cNvPr>
          <p:cNvSpPr txBox="1"/>
          <p:nvPr/>
        </p:nvSpPr>
        <p:spPr>
          <a:xfrm>
            <a:off x="6560040" y="1125026"/>
            <a:ext cx="152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Simulation </a:t>
            </a:r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study</a:t>
            </a:r>
            <a:endParaRPr lang="de-CH" sz="1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0A6D23-0520-4977-883B-CDF281C68F12}"/>
              </a:ext>
            </a:extLst>
          </p:cNvPr>
          <p:cNvSpPr txBox="1"/>
          <p:nvPr/>
        </p:nvSpPr>
        <p:spPr>
          <a:xfrm>
            <a:off x="8602882" y="1143864"/>
            <a:ext cx="152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Regulatory</a:t>
            </a:r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interactions</a:t>
            </a:r>
            <a:endParaRPr lang="de-CH" sz="1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043520-BC29-4A4A-9956-4185AF4F9444}"/>
              </a:ext>
            </a:extLst>
          </p:cNvPr>
          <p:cNvSpPr txBox="1"/>
          <p:nvPr/>
        </p:nvSpPr>
        <p:spPr>
          <a:xfrm>
            <a:off x="10563532" y="1111332"/>
            <a:ext cx="152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Our</a:t>
            </a:r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experience</a:t>
            </a:r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with</a:t>
            </a:r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 CIDs</a:t>
            </a:r>
          </a:p>
        </p:txBody>
      </p:sp>
    </p:spTree>
    <p:extLst>
      <p:ext uri="{BB962C8B-B14F-4D97-AF65-F5344CB8AC3E}">
        <p14:creationId xmlns:p14="http://schemas.microsoft.com/office/powerpoint/2010/main" val="19731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AE0E-6D7A-4F91-BB9F-4ECEEE68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3200" dirty="0"/>
              <a:t>Phase 3 </a:t>
            </a:r>
            <a:r>
              <a:rPr lang="de-CH" sz="3200" dirty="0" err="1"/>
              <a:t>data</a:t>
            </a:r>
            <a:r>
              <a:rPr lang="de-CH" sz="3200" dirty="0"/>
              <a:t> in </a:t>
            </a:r>
            <a:r>
              <a:rPr lang="de-CH" sz="3200" dirty="0" err="1"/>
              <a:t>adults</a:t>
            </a:r>
            <a:r>
              <a:rPr lang="de-CH" sz="3200" dirty="0"/>
              <a:t> </a:t>
            </a:r>
            <a:r>
              <a:rPr lang="de-CH" sz="3200" dirty="0" err="1"/>
              <a:t>with</a:t>
            </a:r>
            <a:r>
              <a:rPr lang="de-CH" sz="3200" dirty="0"/>
              <a:t> MS </a:t>
            </a:r>
            <a:r>
              <a:rPr lang="de-CH" sz="3200" dirty="0" err="1"/>
              <a:t>is</a:t>
            </a:r>
            <a:r>
              <a:rPr lang="de-CH" sz="3200" dirty="0"/>
              <a:t> </a:t>
            </a:r>
            <a:r>
              <a:rPr lang="de-CH" sz="3200" dirty="0" err="1"/>
              <a:t>typically</a:t>
            </a:r>
            <a:r>
              <a:rPr lang="de-CH" sz="3200" dirty="0"/>
              <a:t> </a:t>
            </a:r>
            <a:r>
              <a:rPr lang="de-CH" sz="3200" dirty="0" err="1"/>
              <a:t>available</a:t>
            </a:r>
            <a:r>
              <a:rPr lang="de-CH" sz="3200" dirty="0"/>
              <a:t> at </a:t>
            </a:r>
            <a:r>
              <a:rPr lang="de-CH" sz="3200" dirty="0" err="1"/>
              <a:t>the</a:t>
            </a:r>
            <a:r>
              <a:rPr lang="de-CH" sz="3200" dirty="0"/>
              <a:t> </a:t>
            </a:r>
            <a:r>
              <a:rPr lang="de-CH" sz="3200" dirty="0" err="1"/>
              <a:t>start</a:t>
            </a:r>
            <a:r>
              <a:rPr lang="de-CH" sz="3200" dirty="0"/>
              <a:t> </a:t>
            </a:r>
            <a:r>
              <a:rPr lang="de-CH" sz="3200" dirty="0" err="1"/>
              <a:t>of</a:t>
            </a:r>
            <a:r>
              <a:rPr lang="de-CH" sz="3200" dirty="0"/>
              <a:t> a </a:t>
            </a:r>
            <a:r>
              <a:rPr lang="de-CH" sz="3200" dirty="0" err="1"/>
              <a:t>new</a:t>
            </a:r>
            <a:r>
              <a:rPr lang="de-CH" sz="3200" dirty="0"/>
              <a:t> </a:t>
            </a:r>
            <a:r>
              <a:rPr lang="de-CH" sz="3200" dirty="0" err="1"/>
              <a:t>pediatric</a:t>
            </a:r>
            <a:r>
              <a:rPr lang="de-CH" sz="3200" dirty="0"/>
              <a:t> </a:t>
            </a:r>
            <a:r>
              <a:rPr lang="de-CH" sz="3200" dirty="0" err="1"/>
              <a:t>study</a:t>
            </a:r>
            <a:r>
              <a:rPr lang="de-CH" sz="3200" dirty="0"/>
              <a:t>. Can </a:t>
            </a:r>
            <a:r>
              <a:rPr lang="de-CH" sz="3200" dirty="0" err="1"/>
              <a:t>it</a:t>
            </a:r>
            <a:r>
              <a:rPr lang="de-CH" sz="3200" dirty="0"/>
              <a:t> </a:t>
            </a:r>
            <a:r>
              <a:rPr lang="de-CH" sz="3200" dirty="0" err="1"/>
              <a:t>be</a:t>
            </a:r>
            <a:r>
              <a:rPr lang="de-CH" sz="3200" dirty="0"/>
              <a:t> </a:t>
            </a:r>
            <a:r>
              <a:rPr lang="de-CH" sz="3200" dirty="0" err="1"/>
              <a:t>leveraged</a:t>
            </a:r>
            <a:r>
              <a:rPr lang="de-CH" sz="3200" dirty="0"/>
              <a:t>?</a:t>
            </a:r>
            <a:endParaRPr lang="de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BFF93-BC8C-4659-99BA-B97EA5548C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DD813-09D0-4277-8559-AE25BD3FC3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12</a:t>
            </a:fld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3FEA8-CB2E-47D8-B6BD-B39D8BE78753}"/>
              </a:ext>
            </a:extLst>
          </p:cNvPr>
          <p:cNvSpPr txBox="1"/>
          <p:nvPr/>
        </p:nvSpPr>
        <p:spPr>
          <a:xfrm>
            <a:off x="716206" y="1422358"/>
            <a:ext cx="11143403" cy="7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r>
              <a:rPr lang="de-CH" sz="1467" dirty="0"/>
              <a:t>Pediatric age range: 10-17 years of age (waiver for &lt;10 years)  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de-CH" sz="1467" dirty="0"/>
              <a:t>Adult age range:       18-55 years of age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de-CH" sz="1467" dirty="0"/>
              <a:t>Biological processes involved in MS are largely shared across age span (Waubant, 2019)</a:t>
            </a:r>
            <a:endParaRPr lang="en-US" sz="1467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0C3FF534-7AAF-4C81-AD0C-AAB3C751669A}"/>
              </a:ext>
            </a:extLst>
          </p:cNvPr>
          <p:cNvGraphicFramePr>
            <a:graphicFrameLocks/>
          </p:cNvGraphicFramePr>
          <p:nvPr/>
        </p:nvGraphicFramePr>
        <p:xfrm>
          <a:off x="609600" y="3590773"/>
          <a:ext cx="4890721" cy="1745254"/>
        </p:xfrm>
        <a:graphic>
          <a:graphicData uri="http://schemas.openxmlformats.org/drawingml/2006/table">
            <a:tbl>
              <a:tblPr/>
              <a:tblGrid>
                <a:gridCol w="88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6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9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8961">
                <a:tc grid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Projections</a:t>
                      </a:r>
                    </a:p>
                  </a:txBody>
                  <a:tcPr marL="38100" marR="38100" marT="0" marB="0" anchor="b">
                    <a:lnL>
                      <a:noFill/>
                    </a:lnL>
                    <a:lnR>
                      <a:noFill/>
                    </a:lnR>
                    <a:lnT w="6350">
                      <a:noFill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Between-treatment comparison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8100" marR="38100" marT="0" marB="0" anchor="b">
                    <a:lnL>
                      <a:noFill/>
                    </a:lnL>
                    <a:lnR>
                      <a:noFill/>
                    </a:lnR>
                    <a:lnT w="6350">
                      <a:noFill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92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Treatment</a:t>
                      </a: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6350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Adjusted ARR</a:t>
                      </a:r>
                      <a:b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8100" marR="38100" marT="0" marB="0" anchor="b">
                    <a:lnL>
                      <a:noFill/>
                    </a:lnL>
                    <a:lnR>
                      <a:noFill/>
                    </a:lnR>
                    <a:lnT w="6350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%</a:t>
                      </a:r>
                      <a:r>
                        <a:rPr lang="en-US" sz="1200" b="1" baseline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rate reduction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8100" marR="38100" marT="0" marB="0" anchor="b">
                    <a:lnL>
                      <a:noFill/>
                    </a:lnL>
                    <a:lnR>
                      <a:noFill/>
                    </a:lnR>
                    <a:lnT w="6350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ARR ratio</a:t>
                      </a:r>
                      <a:b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8100" marR="38100" marT="0" marB="0" anchor="b">
                    <a:lnL>
                      <a:noFill/>
                    </a:lnL>
                    <a:lnR>
                      <a:noFill/>
                    </a:lnR>
                    <a:lnT w="6350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P-value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8100" marR="38100" marT="0" marB="0" anchor="b">
                    <a:lnL>
                      <a:noFill/>
                    </a:lnL>
                    <a:lnR>
                      <a:noFill/>
                    </a:lnR>
                    <a:lnT w="6350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IFNß-1a</a:t>
                      </a:r>
                      <a:b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N=431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0.667</a:t>
                      </a:r>
                      <a:b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5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81.7%</a:t>
                      </a:r>
                    </a:p>
                  </a:txBody>
                  <a:tcPr marL="38100" marR="381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0.183</a:t>
                      </a:r>
                      <a:b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5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&lt;.001</a:t>
                      </a:r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FTY720</a:t>
                      </a:r>
                      <a:b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N=429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0.122</a:t>
                      </a:r>
                      <a:b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5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CAF07F1-47E7-4555-BFD8-21BE9FA8C354}"/>
              </a:ext>
            </a:extLst>
          </p:cNvPr>
          <p:cNvSpPr/>
          <p:nvPr/>
        </p:nvSpPr>
        <p:spPr>
          <a:xfrm>
            <a:off x="609600" y="2758177"/>
            <a:ext cx="56783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200" dirty="0" err="1"/>
              <a:t>Predictions</a:t>
            </a:r>
            <a:r>
              <a:rPr lang="de-CH" sz="1200" dirty="0"/>
              <a:t> </a:t>
            </a:r>
            <a:r>
              <a:rPr lang="de-CH" sz="1200" dirty="0" err="1"/>
              <a:t>of</a:t>
            </a:r>
            <a:r>
              <a:rPr lang="de-CH" sz="1200" dirty="0"/>
              <a:t> </a:t>
            </a:r>
            <a:r>
              <a:rPr lang="de-CH" sz="1200" dirty="0" err="1"/>
              <a:t>relapse</a:t>
            </a:r>
            <a:r>
              <a:rPr lang="de-CH" sz="1200" dirty="0"/>
              <a:t> </a:t>
            </a:r>
            <a:r>
              <a:rPr lang="de-CH" sz="1200" dirty="0" err="1"/>
              <a:t>rates</a:t>
            </a:r>
            <a:r>
              <a:rPr lang="de-CH" sz="1200" dirty="0"/>
              <a:t> at </a:t>
            </a:r>
            <a:r>
              <a:rPr lang="de-CH" sz="1200" dirty="0" err="1"/>
              <a:t>age</a:t>
            </a:r>
            <a:r>
              <a:rPr lang="de-CH" sz="1200" dirty="0"/>
              <a:t> 15.3 (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mean</a:t>
            </a:r>
            <a:r>
              <a:rPr lang="de-CH" sz="1200" dirty="0"/>
              <a:t> </a:t>
            </a:r>
            <a:r>
              <a:rPr lang="de-CH" sz="1200" dirty="0" err="1"/>
              <a:t>age</a:t>
            </a:r>
            <a:r>
              <a:rPr lang="de-CH" sz="1200" dirty="0"/>
              <a:t> </a:t>
            </a:r>
            <a:r>
              <a:rPr lang="de-CH" sz="1200" dirty="0" err="1"/>
              <a:t>of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PARADIGMS </a:t>
            </a:r>
            <a:r>
              <a:rPr lang="de-CH" sz="1200" dirty="0" err="1"/>
              <a:t>study</a:t>
            </a:r>
            <a:r>
              <a:rPr lang="de-CH" sz="1200" dirty="0"/>
              <a:t>) </a:t>
            </a:r>
            <a:r>
              <a:rPr lang="de-CH" sz="1200" dirty="0" err="1"/>
              <a:t>from</a:t>
            </a:r>
            <a:r>
              <a:rPr lang="de-CH" sz="1200" dirty="0"/>
              <a:t> a negative </a:t>
            </a:r>
            <a:r>
              <a:rPr lang="de-CH" sz="1200" dirty="0" err="1"/>
              <a:t>binomial</a:t>
            </a:r>
            <a:r>
              <a:rPr lang="de-CH" sz="1200" dirty="0"/>
              <a:t> </a:t>
            </a:r>
            <a:r>
              <a:rPr lang="de-CH" sz="1200" dirty="0" err="1"/>
              <a:t>model</a:t>
            </a:r>
            <a:r>
              <a:rPr lang="de-CH" sz="1200" dirty="0"/>
              <a:t>  </a:t>
            </a:r>
            <a:r>
              <a:rPr lang="de-CH" sz="1200" dirty="0" err="1"/>
              <a:t>with</a:t>
            </a:r>
            <a:r>
              <a:rPr lang="de-CH" sz="1200" dirty="0"/>
              <a:t> </a:t>
            </a:r>
            <a:r>
              <a:rPr lang="de-CH" sz="1200" dirty="0" err="1"/>
              <a:t>age</a:t>
            </a:r>
            <a:r>
              <a:rPr lang="de-CH" sz="1200" dirty="0"/>
              <a:t> x </a:t>
            </a:r>
            <a:r>
              <a:rPr lang="de-CH" sz="1200" dirty="0" err="1"/>
              <a:t>treatment</a:t>
            </a:r>
            <a:r>
              <a:rPr lang="de-CH" sz="1200" dirty="0"/>
              <a:t> </a:t>
            </a:r>
            <a:r>
              <a:rPr lang="de-CH" sz="1200" dirty="0" err="1"/>
              <a:t>interaction</a:t>
            </a:r>
            <a:r>
              <a:rPr lang="de-CH" sz="1200" dirty="0"/>
              <a:t> (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model</a:t>
            </a:r>
            <a:r>
              <a:rPr lang="de-CH" sz="1200" dirty="0"/>
              <a:t> was </a:t>
            </a:r>
            <a:r>
              <a:rPr lang="de-CH" sz="1200" dirty="0" err="1"/>
              <a:t>built</a:t>
            </a:r>
            <a:r>
              <a:rPr lang="de-CH" sz="1200" dirty="0"/>
              <a:t> in </a:t>
            </a:r>
            <a:r>
              <a:rPr lang="de-CH" sz="1200" dirty="0" err="1"/>
              <a:t>year</a:t>
            </a:r>
            <a:r>
              <a:rPr lang="de-CH" sz="1200" dirty="0"/>
              <a:t> 2010). 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F43479-D711-4981-9844-85C6D5D6817E}"/>
              </a:ext>
            </a:extLst>
          </p:cNvPr>
          <p:cNvSpPr txBox="1"/>
          <p:nvPr/>
        </p:nvSpPr>
        <p:spPr>
          <a:xfrm>
            <a:off x="609600" y="2233254"/>
            <a:ext cx="4826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u="sng" dirty="0"/>
              <a:t>Extrapolation from adult patients </a:t>
            </a:r>
            <a:r>
              <a:rPr lang="de-CH" sz="1400" b="1" dirty="0"/>
              <a:t>from the TRANSFORMS phase 3 </a:t>
            </a:r>
            <a:r>
              <a:rPr lang="de-CH" sz="1400" b="1" dirty="0" err="1"/>
              <a:t>study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65454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AE0E-6D7A-4F91-BB9F-4ECEEE68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3200" dirty="0"/>
              <a:t>Phase 3 </a:t>
            </a:r>
            <a:r>
              <a:rPr lang="de-CH" sz="3200" dirty="0" err="1"/>
              <a:t>data</a:t>
            </a:r>
            <a:r>
              <a:rPr lang="de-CH" sz="3200" dirty="0"/>
              <a:t> in </a:t>
            </a:r>
            <a:r>
              <a:rPr lang="de-CH" sz="3200" dirty="0" err="1"/>
              <a:t>adults</a:t>
            </a:r>
            <a:r>
              <a:rPr lang="de-CH" sz="3200" dirty="0"/>
              <a:t> </a:t>
            </a:r>
            <a:r>
              <a:rPr lang="de-CH" sz="3200" dirty="0" err="1"/>
              <a:t>with</a:t>
            </a:r>
            <a:r>
              <a:rPr lang="de-CH" sz="3200" dirty="0"/>
              <a:t> MS </a:t>
            </a:r>
            <a:r>
              <a:rPr lang="de-CH" sz="3200" dirty="0" err="1"/>
              <a:t>is</a:t>
            </a:r>
            <a:r>
              <a:rPr lang="de-CH" sz="3200" dirty="0"/>
              <a:t> </a:t>
            </a:r>
            <a:r>
              <a:rPr lang="de-CH" sz="3200" dirty="0" err="1"/>
              <a:t>typically</a:t>
            </a:r>
            <a:r>
              <a:rPr lang="de-CH" sz="3200" dirty="0"/>
              <a:t> </a:t>
            </a:r>
            <a:r>
              <a:rPr lang="de-CH" sz="3200" dirty="0" err="1"/>
              <a:t>available</a:t>
            </a:r>
            <a:r>
              <a:rPr lang="de-CH" sz="3200" dirty="0"/>
              <a:t> at </a:t>
            </a:r>
            <a:r>
              <a:rPr lang="de-CH" sz="3200" dirty="0" err="1"/>
              <a:t>the</a:t>
            </a:r>
            <a:r>
              <a:rPr lang="de-CH" sz="3200" dirty="0"/>
              <a:t> </a:t>
            </a:r>
            <a:r>
              <a:rPr lang="de-CH" sz="3200" dirty="0" err="1"/>
              <a:t>start</a:t>
            </a:r>
            <a:r>
              <a:rPr lang="de-CH" sz="3200" dirty="0"/>
              <a:t> </a:t>
            </a:r>
            <a:r>
              <a:rPr lang="de-CH" sz="3200" dirty="0" err="1"/>
              <a:t>of</a:t>
            </a:r>
            <a:r>
              <a:rPr lang="de-CH" sz="3200" dirty="0"/>
              <a:t> a </a:t>
            </a:r>
            <a:r>
              <a:rPr lang="de-CH" sz="3200" dirty="0" err="1"/>
              <a:t>new</a:t>
            </a:r>
            <a:r>
              <a:rPr lang="de-CH" sz="3200" dirty="0"/>
              <a:t> </a:t>
            </a:r>
            <a:r>
              <a:rPr lang="de-CH" sz="3200" dirty="0" err="1"/>
              <a:t>pediatric</a:t>
            </a:r>
            <a:r>
              <a:rPr lang="de-CH" sz="3200" dirty="0"/>
              <a:t> </a:t>
            </a:r>
            <a:r>
              <a:rPr lang="de-CH" sz="3200" dirty="0" err="1"/>
              <a:t>study</a:t>
            </a:r>
            <a:r>
              <a:rPr lang="de-CH" sz="3200" dirty="0"/>
              <a:t>. Can </a:t>
            </a:r>
            <a:r>
              <a:rPr lang="de-CH" sz="3200" dirty="0" err="1"/>
              <a:t>it</a:t>
            </a:r>
            <a:r>
              <a:rPr lang="de-CH" sz="3200" dirty="0"/>
              <a:t> </a:t>
            </a:r>
            <a:r>
              <a:rPr lang="de-CH" sz="3200" dirty="0" err="1"/>
              <a:t>be</a:t>
            </a:r>
            <a:r>
              <a:rPr lang="de-CH" sz="3200" dirty="0"/>
              <a:t> </a:t>
            </a:r>
            <a:r>
              <a:rPr lang="de-CH" sz="3200" dirty="0" err="1"/>
              <a:t>leveraged</a:t>
            </a:r>
            <a:r>
              <a:rPr lang="de-CH" sz="3200" dirty="0"/>
              <a:t>?</a:t>
            </a:r>
            <a:endParaRPr lang="de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BFF93-BC8C-4659-99BA-B97EA5548C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DD813-09D0-4277-8559-AE25BD3FC3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13</a:t>
            </a:fld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3FEA8-CB2E-47D8-B6BD-B39D8BE78753}"/>
              </a:ext>
            </a:extLst>
          </p:cNvPr>
          <p:cNvSpPr txBox="1"/>
          <p:nvPr/>
        </p:nvSpPr>
        <p:spPr>
          <a:xfrm>
            <a:off x="716206" y="1422358"/>
            <a:ext cx="11143403" cy="76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r>
              <a:rPr lang="de-CH" sz="1467" dirty="0"/>
              <a:t>Pediatric age range: 10-17 years of age (waiver for &lt;10 years)  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de-CH" sz="1467" dirty="0"/>
              <a:t>Adult age range:       18-55 years of age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de-CH" sz="1467" dirty="0"/>
              <a:t>Biological processes involved in MS are largely shared across age span (Waubant, 2019)</a:t>
            </a:r>
            <a:endParaRPr lang="en-US" sz="1467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0C3FF534-7AAF-4C81-AD0C-AAB3C751669A}"/>
              </a:ext>
            </a:extLst>
          </p:cNvPr>
          <p:cNvGraphicFramePr>
            <a:graphicFrameLocks/>
          </p:cNvGraphicFramePr>
          <p:nvPr/>
        </p:nvGraphicFramePr>
        <p:xfrm>
          <a:off x="609600" y="3590773"/>
          <a:ext cx="4890721" cy="1745254"/>
        </p:xfrm>
        <a:graphic>
          <a:graphicData uri="http://schemas.openxmlformats.org/drawingml/2006/table">
            <a:tbl>
              <a:tblPr/>
              <a:tblGrid>
                <a:gridCol w="88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6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9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8961">
                <a:tc grid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Projections</a:t>
                      </a:r>
                    </a:p>
                  </a:txBody>
                  <a:tcPr marL="38100" marR="38100" marT="0" marB="0" anchor="b">
                    <a:lnL>
                      <a:noFill/>
                    </a:lnL>
                    <a:lnR>
                      <a:noFill/>
                    </a:lnR>
                    <a:lnT w="6350">
                      <a:noFill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Between-treatment comparison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8100" marR="38100" marT="0" marB="0" anchor="b">
                    <a:lnL>
                      <a:noFill/>
                    </a:lnL>
                    <a:lnR>
                      <a:noFill/>
                    </a:lnR>
                    <a:lnT w="6350">
                      <a:noFill/>
                    </a:lnT>
                    <a:lnB w="635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92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Treatment</a:t>
                      </a: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6350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Adjusted ARR</a:t>
                      </a:r>
                      <a:b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8100" marR="38100" marT="0" marB="0" anchor="b">
                    <a:lnL>
                      <a:noFill/>
                    </a:lnL>
                    <a:lnR>
                      <a:noFill/>
                    </a:lnR>
                    <a:lnT w="6350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%</a:t>
                      </a:r>
                      <a:r>
                        <a:rPr lang="en-US" sz="1200" b="1" baseline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rate reduction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8100" marR="38100" marT="0" marB="0" anchor="b">
                    <a:lnL>
                      <a:noFill/>
                    </a:lnL>
                    <a:lnR>
                      <a:noFill/>
                    </a:lnR>
                    <a:lnT w="6350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ARR ratio</a:t>
                      </a:r>
                      <a:b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</a:b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8100" marR="38100" marT="0" marB="0" anchor="b">
                    <a:lnL>
                      <a:noFill/>
                    </a:lnL>
                    <a:lnR>
                      <a:noFill/>
                    </a:lnR>
                    <a:lnT w="6350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P-value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8100" marR="38100" marT="0" marB="0" anchor="b">
                    <a:lnL>
                      <a:noFill/>
                    </a:lnL>
                    <a:lnR>
                      <a:noFill/>
                    </a:lnR>
                    <a:lnT w="6350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IFNß-1a</a:t>
                      </a:r>
                      <a:b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N=431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0.667</a:t>
                      </a:r>
                      <a:b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5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81.7%</a:t>
                      </a:r>
                    </a:p>
                  </a:txBody>
                  <a:tcPr marL="38100" marR="381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0.183</a:t>
                      </a:r>
                      <a:b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5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500" b="0">
                          <a:solidFill>
                            <a:schemeClr val="tx1"/>
                          </a:solidFill>
                          <a:effectLst/>
                        </a:rPr>
                        <a:t>&lt;.001</a:t>
                      </a:r>
                      <a:endParaRPr lang="en-US" sz="1500" b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4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FTY720</a:t>
                      </a:r>
                      <a:b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N=429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0.122</a:t>
                      </a:r>
                      <a:b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sz="15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CAF07F1-47E7-4555-BFD8-21BE9FA8C354}"/>
              </a:ext>
            </a:extLst>
          </p:cNvPr>
          <p:cNvSpPr/>
          <p:nvPr/>
        </p:nvSpPr>
        <p:spPr>
          <a:xfrm>
            <a:off x="609600" y="2758177"/>
            <a:ext cx="56783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200" dirty="0" err="1"/>
              <a:t>Predictions</a:t>
            </a:r>
            <a:r>
              <a:rPr lang="de-CH" sz="1200" dirty="0"/>
              <a:t> </a:t>
            </a:r>
            <a:r>
              <a:rPr lang="de-CH" sz="1200" dirty="0" err="1"/>
              <a:t>of</a:t>
            </a:r>
            <a:r>
              <a:rPr lang="de-CH" sz="1200" dirty="0"/>
              <a:t> </a:t>
            </a:r>
            <a:r>
              <a:rPr lang="de-CH" sz="1200" dirty="0" err="1"/>
              <a:t>relapse</a:t>
            </a:r>
            <a:r>
              <a:rPr lang="de-CH" sz="1200" dirty="0"/>
              <a:t> </a:t>
            </a:r>
            <a:r>
              <a:rPr lang="de-CH" sz="1200" dirty="0" err="1"/>
              <a:t>rates</a:t>
            </a:r>
            <a:r>
              <a:rPr lang="de-CH" sz="1200" dirty="0"/>
              <a:t> at </a:t>
            </a:r>
            <a:r>
              <a:rPr lang="de-CH" sz="1200" dirty="0" err="1"/>
              <a:t>age</a:t>
            </a:r>
            <a:r>
              <a:rPr lang="de-CH" sz="1200" dirty="0"/>
              <a:t> 15.3 (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mean</a:t>
            </a:r>
            <a:r>
              <a:rPr lang="de-CH" sz="1200" dirty="0"/>
              <a:t> </a:t>
            </a:r>
            <a:r>
              <a:rPr lang="de-CH" sz="1200" dirty="0" err="1"/>
              <a:t>age</a:t>
            </a:r>
            <a:r>
              <a:rPr lang="de-CH" sz="1200" dirty="0"/>
              <a:t> </a:t>
            </a:r>
            <a:r>
              <a:rPr lang="de-CH" sz="1200" dirty="0" err="1"/>
              <a:t>of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PARADIGMS </a:t>
            </a:r>
            <a:r>
              <a:rPr lang="de-CH" sz="1200" dirty="0" err="1"/>
              <a:t>study</a:t>
            </a:r>
            <a:r>
              <a:rPr lang="de-CH" sz="1200" dirty="0"/>
              <a:t>) </a:t>
            </a:r>
            <a:r>
              <a:rPr lang="de-CH" sz="1200" dirty="0" err="1"/>
              <a:t>from</a:t>
            </a:r>
            <a:r>
              <a:rPr lang="de-CH" sz="1200" dirty="0"/>
              <a:t> a negative </a:t>
            </a:r>
            <a:r>
              <a:rPr lang="de-CH" sz="1200" dirty="0" err="1"/>
              <a:t>binomial</a:t>
            </a:r>
            <a:r>
              <a:rPr lang="de-CH" sz="1200" dirty="0"/>
              <a:t> </a:t>
            </a:r>
            <a:r>
              <a:rPr lang="de-CH" sz="1200" dirty="0" err="1"/>
              <a:t>model</a:t>
            </a:r>
            <a:r>
              <a:rPr lang="de-CH" sz="1200" dirty="0"/>
              <a:t>  </a:t>
            </a:r>
            <a:r>
              <a:rPr lang="de-CH" sz="1200" dirty="0" err="1"/>
              <a:t>with</a:t>
            </a:r>
            <a:r>
              <a:rPr lang="de-CH" sz="1200" dirty="0"/>
              <a:t> </a:t>
            </a:r>
            <a:r>
              <a:rPr lang="de-CH" sz="1200" dirty="0" err="1"/>
              <a:t>age</a:t>
            </a:r>
            <a:r>
              <a:rPr lang="de-CH" sz="1200" dirty="0"/>
              <a:t> x </a:t>
            </a:r>
            <a:r>
              <a:rPr lang="de-CH" sz="1200" dirty="0" err="1"/>
              <a:t>treatment</a:t>
            </a:r>
            <a:r>
              <a:rPr lang="de-CH" sz="1200" dirty="0"/>
              <a:t> </a:t>
            </a:r>
            <a:r>
              <a:rPr lang="de-CH" sz="1200" dirty="0" err="1"/>
              <a:t>interaction</a:t>
            </a:r>
            <a:r>
              <a:rPr lang="de-CH" sz="1200" dirty="0"/>
              <a:t> (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model</a:t>
            </a:r>
            <a:r>
              <a:rPr lang="de-CH" sz="1200" dirty="0"/>
              <a:t> was </a:t>
            </a:r>
            <a:r>
              <a:rPr lang="de-CH" sz="1200" dirty="0" err="1"/>
              <a:t>built</a:t>
            </a:r>
            <a:r>
              <a:rPr lang="de-CH" sz="1200" dirty="0"/>
              <a:t> in </a:t>
            </a:r>
            <a:r>
              <a:rPr lang="de-CH" sz="1200" dirty="0" err="1"/>
              <a:t>year</a:t>
            </a:r>
            <a:r>
              <a:rPr lang="de-CH" sz="1200" dirty="0"/>
              <a:t> 2010). 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F43479-D711-4981-9844-85C6D5D6817E}"/>
              </a:ext>
            </a:extLst>
          </p:cNvPr>
          <p:cNvSpPr txBox="1"/>
          <p:nvPr/>
        </p:nvSpPr>
        <p:spPr>
          <a:xfrm>
            <a:off x="609600" y="2233254"/>
            <a:ext cx="4826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u="sng" dirty="0"/>
              <a:t>Extrapolation from adult patients </a:t>
            </a:r>
            <a:r>
              <a:rPr lang="de-CH" sz="1400" b="1" dirty="0"/>
              <a:t>from the TRANSFORMS phase 3 </a:t>
            </a:r>
            <a:r>
              <a:rPr lang="de-CH" sz="1400" b="1" dirty="0" err="1"/>
              <a:t>study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732F94-7C3A-4F1A-A133-99909BEEBADE}"/>
              </a:ext>
            </a:extLst>
          </p:cNvPr>
          <p:cNvSpPr txBox="1"/>
          <p:nvPr/>
        </p:nvSpPr>
        <p:spPr>
          <a:xfrm>
            <a:off x="7412726" y="2294196"/>
            <a:ext cx="3330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u="sng" dirty="0"/>
              <a:t>Observed results in PARADIGMS </a:t>
            </a:r>
          </a:p>
          <a:p>
            <a:r>
              <a:rPr lang="de-CH" sz="1400" b="1" dirty="0"/>
              <a:t>in pediatric patients in year 2017.</a:t>
            </a:r>
            <a:endParaRPr lang="en-US" sz="1400" dirty="0"/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5EDCAAAB-DD05-4FE6-BA9F-38E1EB31F136}"/>
              </a:ext>
            </a:extLst>
          </p:cNvPr>
          <p:cNvGraphicFramePr>
            <a:graphicFrameLocks/>
          </p:cNvGraphicFramePr>
          <p:nvPr/>
        </p:nvGraphicFramePr>
        <p:xfrm>
          <a:off x="6581328" y="3645885"/>
          <a:ext cx="4993445" cy="1699162"/>
        </p:xfrm>
        <a:graphic>
          <a:graphicData uri="http://schemas.openxmlformats.org/drawingml/2006/table">
            <a:tbl>
              <a:tblPr/>
              <a:tblGrid>
                <a:gridCol w="902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8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4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73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Treatment</a:t>
                      </a:r>
                    </a:p>
                  </a:txBody>
                  <a:tcPr marL="38100" marR="38100" marT="0" marB="0">
                    <a:lnL>
                      <a:noFill/>
                    </a:lnL>
                    <a:lnR>
                      <a:noFill/>
                    </a:lnR>
                    <a:lnT w="6350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Adjusted ARR</a:t>
                      </a:r>
                      <a:b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(95% CI)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8100" marR="38100" marT="0" marB="0" anchor="b">
                    <a:lnL>
                      <a:noFill/>
                    </a:lnL>
                    <a:lnR>
                      <a:noFill/>
                    </a:lnR>
                    <a:lnT w="6350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%</a:t>
                      </a:r>
                      <a:r>
                        <a:rPr lang="en-US" sz="1200" b="1" baseline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rate reduction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8100" marR="38100" marT="0" marB="0" anchor="b">
                    <a:lnL>
                      <a:noFill/>
                    </a:lnL>
                    <a:lnR>
                      <a:noFill/>
                    </a:lnR>
                    <a:lnT w="6350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ARR ratio</a:t>
                      </a:r>
                      <a:b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(95% CI)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8100" marR="38100" marT="0" marB="0" anchor="b">
                    <a:lnL>
                      <a:noFill/>
                    </a:lnL>
                    <a:lnR>
                      <a:noFill/>
                    </a:lnR>
                    <a:lnT w="6350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</a:rPr>
                        <a:t>P-value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8100" marR="38100" marT="0" marB="0" anchor="b">
                    <a:lnL>
                      <a:noFill/>
                    </a:lnL>
                    <a:lnR>
                      <a:noFill/>
                    </a:lnR>
                    <a:lnT w="6350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9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IFNß-1a</a:t>
                      </a:r>
                      <a:b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N=107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500" b="1" dirty="0">
                          <a:effectLst/>
                        </a:rPr>
                        <a:t>0.675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(0.515,0.885)</a:t>
                      </a:r>
                      <a:endParaRPr lang="en-US" sz="15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5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81.9%</a:t>
                      </a:r>
                    </a:p>
                  </a:txBody>
                  <a:tcPr marL="38100" marR="381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0.181</a:t>
                      </a:r>
                      <a:br>
                        <a:rPr lang="en-US" sz="15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200" dirty="0">
                          <a:effectLst/>
                        </a:rPr>
                        <a:t>(0.108,0.303)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&lt;.001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591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FTY720</a:t>
                      </a:r>
                      <a:b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N=107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effectLst/>
                        </a:rPr>
                        <a:t>0.122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(0.078,0.192)</a:t>
                      </a:r>
                      <a:endParaRPr lang="en-US" sz="15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5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500" b="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8100" marR="381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6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589CD-5791-47D9-8EBF-B40C8EEE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800" dirty="0"/>
              <a:t>Phase 3 </a:t>
            </a:r>
            <a:r>
              <a:rPr lang="de-CH" sz="2800" dirty="0" err="1"/>
              <a:t>data</a:t>
            </a:r>
            <a:r>
              <a:rPr lang="de-CH" sz="2800" dirty="0"/>
              <a:t> in </a:t>
            </a:r>
            <a:r>
              <a:rPr lang="de-CH" sz="2800" dirty="0" err="1"/>
              <a:t>adults</a:t>
            </a:r>
            <a:r>
              <a:rPr lang="de-CH" sz="2800" dirty="0"/>
              <a:t> </a:t>
            </a:r>
            <a:r>
              <a:rPr lang="de-CH" sz="2800" dirty="0" err="1"/>
              <a:t>with</a:t>
            </a:r>
            <a:r>
              <a:rPr lang="de-CH" sz="2800" dirty="0"/>
              <a:t> MS </a:t>
            </a:r>
            <a:r>
              <a:rPr lang="de-CH" sz="2800" dirty="0" err="1"/>
              <a:t>is</a:t>
            </a:r>
            <a:r>
              <a:rPr lang="de-CH" sz="2800" dirty="0"/>
              <a:t> </a:t>
            </a:r>
            <a:r>
              <a:rPr lang="de-CH" sz="2800" dirty="0" err="1"/>
              <a:t>typically</a:t>
            </a:r>
            <a:r>
              <a:rPr lang="de-CH" sz="2800" dirty="0"/>
              <a:t> </a:t>
            </a:r>
            <a:r>
              <a:rPr lang="de-CH" sz="2800" dirty="0" err="1"/>
              <a:t>available</a:t>
            </a:r>
            <a:r>
              <a:rPr lang="de-CH" sz="2800" dirty="0"/>
              <a:t> at </a:t>
            </a:r>
            <a:r>
              <a:rPr lang="de-CH" sz="2800" dirty="0" err="1"/>
              <a:t>the</a:t>
            </a:r>
            <a:r>
              <a:rPr lang="de-CH" sz="2800" dirty="0"/>
              <a:t> </a:t>
            </a:r>
            <a:r>
              <a:rPr lang="de-CH" sz="2800" dirty="0" err="1"/>
              <a:t>start</a:t>
            </a:r>
            <a:r>
              <a:rPr lang="de-CH" sz="2800" dirty="0"/>
              <a:t> </a:t>
            </a:r>
            <a:r>
              <a:rPr lang="de-CH" sz="2800" dirty="0" err="1"/>
              <a:t>of</a:t>
            </a:r>
            <a:r>
              <a:rPr lang="de-CH" sz="2800" dirty="0"/>
              <a:t> a </a:t>
            </a:r>
            <a:r>
              <a:rPr lang="de-CH" sz="2800" dirty="0" err="1"/>
              <a:t>new</a:t>
            </a:r>
            <a:r>
              <a:rPr lang="de-CH" sz="2800" dirty="0"/>
              <a:t> </a:t>
            </a:r>
            <a:r>
              <a:rPr lang="de-CH" sz="2800" dirty="0" err="1"/>
              <a:t>pediatric</a:t>
            </a:r>
            <a:r>
              <a:rPr lang="de-CH" sz="2800" dirty="0"/>
              <a:t> </a:t>
            </a:r>
            <a:r>
              <a:rPr lang="de-CH" sz="2800" dirty="0" err="1"/>
              <a:t>study</a:t>
            </a:r>
            <a:r>
              <a:rPr lang="de-CH" sz="2800" dirty="0"/>
              <a:t> and </a:t>
            </a:r>
            <a:r>
              <a:rPr lang="de-CH" sz="2800" dirty="0" err="1"/>
              <a:t>can</a:t>
            </a:r>
            <a:r>
              <a:rPr lang="de-CH" sz="2800" dirty="0"/>
              <a:t> </a:t>
            </a:r>
            <a:r>
              <a:rPr lang="de-CH" sz="2800" dirty="0" err="1"/>
              <a:t>be</a:t>
            </a:r>
            <a:r>
              <a:rPr lang="de-CH" sz="2800" dirty="0"/>
              <a:t> </a:t>
            </a:r>
            <a:r>
              <a:rPr lang="de-CH" sz="2800" dirty="0" err="1"/>
              <a:t>leveraged</a:t>
            </a:r>
            <a:endParaRPr lang="de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72056-9833-4FE8-B1A9-E00249F8AC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AE777-D1D0-44C2-9993-13F409FDB4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14</a:t>
            </a:fld>
            <a:endParaRPr lang="uk-UA"/>
          </a:p>
        </p:txBody>
      </p:sp>
      <p:pic>
        <p:nvPicPr>
          <p:cNvPr id="5" name="Picture 3343">
            <a:extLst>
              <a:ext uri="{FF2B5EF4-FFF2-40B4-BE49-F238E27FC236}">
                <a16:creationId xmlns:a16="http://schemas.microsoft.com/office/drawing/2014/main" id="{FA760E90-B97C-4E1C-A74F-B280359DD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2106054"/>
            <a:ext cx="5955463" cy="3623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C7D4C2-AA10-4A77-930C-A2239C25BD3C}"/>
              </a:ext>
            </a:extLst>
          </p:cNvPr>
          <p:cNvSpPr txBox="1"/>
          <p:nvPr/>
        </p:nvSpPr>
        <p:spPr>
          <a:xfrm>
            <a:off x="712397" y="5749082"/>
            <a:ext cx="10987448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  <a:spcBef>
                <a:spcPts val="300"/>
              </a:spcBef>
            </a:pPr>
            <a:r>
              <a:rPr lang="de-CH" sz="1200" dirty="0"/>
              <a:t>Lines </a:t>
            </a:r>
            <a:r>
              <a:rPr lang="de-CH" sz="1200" dirty="0" err="1"/>
              <a:t>and</a:t>
            </a:r>
            <a:r>
              <a:rPr lang="de-CH" sz="1200" dirty="0"/>
              <a:t> </a:t>
            </a:r>
            <a:r>
              <a:rPr lang="de-CH" sz="1200" dirty="0" err="1"/>
              <a:t>confidence</a:t>
            </a:r>
            <a:r>
              <a:rPr lang="de-CH" sz="1200" dirty="0"/>
              <a:t> </a:t>
            </a:r>
            <a:r>
              <a:rPr lang="de-CH" sz="1200" dirty="0" err="1"/>
              <a:t>boundaries</a:t>
            </a:r>
            <a:r>
              <a:rPr lang="de-CH" sz="1200" dirty="0"/>
              <a:t> </a:t>
            </a:r>
            <a:r>
              <a:rPr lang="de-CH" sz="1200" dirty="0" err="1"/>
              <a:t>are</a:t>
            </a:r>
            <a:r>
              <a:rPr lang="de-CH" sz="1200" dirty="0"/>
              <a:t> </a:t>
            </a:r>
            <a:r>
              <a:rPr lang="de-CH" sz="1200" dirty="0" err="1"/>
              <a:t>based</a:t>
            </a:r>
            <a:r>
              <a:rPr lang="de-CH" sz="1200" dirty="0"/>
              <a:t> on negative </a:t>
            </a:r>
            <a:r>
              <a:rPr lang="de-CH" sz="1200" dirty="0" err="1"/>
              <a:t>binomial</a:t>
            </a:r>
            <a:r>
              <a:rPr lang="de-CH" sz="1200" dirty="0"/>
              <a:t> </a:t>
            </a:r>
            <a:r>
              <a:rPr lang="de-CH" sz="1200" dirty="0" err="1"/>
              <a:t>models</a:t>
            </a:r>
            <a:r>
              <a:rPr lang="de-CH" sz="1200" dirty="0"/>
              <a:t> </a:t>
            </a:r>
            <a:r>
              <a:rPr lang="de-CH" sz="1200" dirty="0" err="1"/>
              <a:t>of</a:t>
            </a:r>
            <a:r>
              <a:rPr lang="de-CH" sz="1200" dirty="0"/>
              <a:t> </a:t>
            </a:r>
            <a:r>
              <a:rPr lang="de-CH" sz="1200" dirty="0" err="1"/>
              <a:t>relapse</a:t>
            </a:r>
            <a:r>
              <a:rPr lang="de-CH" sz="1200" dirty="0"/>
              <a:t> </a:t>
            </a:r>
            <a:r>
              <a:rPr lang="de-CH" sz="1200" dirty="0" err="1"/>
              <a:t>rates</a:t>
            </a:r>
            <a:r>
              <a:rPr lang="de-CH" sz="1200" dirty="0"/>
              <a:t>, </a:t>
            </a:r>
            <a:r>
              <a:rPr lang="de-CH" sz="1200" dirty="0" err="1"/>
              <a:t>extrapolated</a:t>
            </a:r>
            <a:r>
              <a:rPr lang="de-CH" sz="1200" dirty="0"/>
              <a:t> </a:t>
            </a:r>
            <a:r>
              <a:rPr lang="de-CH" sz="1200" dirty="0" err="1"/>
              <a:t>from</a:t>
            </a:r>
            <a:r>
              <a:rPr lang="de-CH" sz="1200" dirty="0"/>
              <a:t> </a:t>
            </a:r>
            <a:r>
              <a:rPr lang="de-CH" sz="1200" dirty="0" err="1"/>
              <a:t>trials</a:t>
            </a:r>
            <a:r>
              <a:rPr lang="de-CH" sz="1200" dirty="0"/>
              <a:t> in </a:t>
            </a:r>
            <a:r>
              <a:rPr lang="de-CH" sz="1200" dirty="0" err="1"/>
              <a:t>adults</a:t>
            </a:r>
            <a:r>
              <a:rPr lang="de-CH" sz="1200" dirty="0"/>
              <a:t>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pediatric</a:t>
            </a:r>
            <a:r>
              <a:rPr lang="de-CH" sz="1200" dirty="0"/>
              <a:t> </a:t>
            </a:r>
            <a:r>
              <a:rPr lang="de-CH" sz="1200" dirty="0" err="1"/>
              <a:t>patients</a:t>
            </a:r>
            <a:r>
              <a:rPr lang="de-CH" sz="1200" dirty="0"/>
              <a:t>. N </a:t>
            </a:r>
            <a:r>
              <a:rPr lang="de-CH" sz="1200" dirty="0" err="1"/>
              <a:t>refers</a:t>
            </a:r>
            <a:r>
              <a:rPr lang="de-CH" sz="1200" dirty="0"/>
              <a:t> </a:t>
            </a:r>
            <a:r>
              <a:rPr lang="de-CH" sz="1200" dirty="0" err="1"/>
              <a:t>to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sample </a:t>
            </a:r>
            <a:r>
              <a:rPr lang="de-CH" sz="1200" dirty="0" err="1"/>
              <a:t>size</a:t>
            </a:r>
            <a:r>
              <a:rPr lang="de-CH" sz="1200" dirty="0"/>
              <a:t> </a:t>
            </a:r>
            <a:r>
              <a:rPr lang="de-CH" sz="1200" dirty="0" err="1"/>
              <a:t>of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trials</a:t>
            </a:r>
            <a:r>
              <a:rPr lang="de-CH" sz="1200" dirty="0"/>
              <a:t> in </a:t>
            </a:r>
            <a:r>
              <a:rPr lang="de-CH" sz="1200" dirty="0" err="1"/>
              <a:t>adults</a:t>
            </a:r>
            <a:r>
              <a:rPr lang="de-CH" sz="1200" dirty="0"/>
              <a:t>. The </a:t>
            </a:r>
            <a:r>
              <a:rPr lang="de-CH" sz="1200" dirty="0" err="1"/>
              <a:t>point</a:t>
            </a:r>
            <a:r>
              <a:rPr lang="de-CH" sz="1200" dirty="0"/>
              <a:t>  </a:t>
            </a:r>
            <a:r>
              <a:rPr lang="de-CH" sz="1200" dirty="0" err="1"/>
              <a:t>estimates</a:t>
            </a:r>
            <a:r>
              <a:rPr lang="de-CH" sz="1200" dirty="0"/>
              <a:t> </a:t>
            </a:r>
            <a:r>
              <a:rPr lang="de-CH" sz="1200" dirty="0" err="1"/>
              <a:t>and</a:t>
            </a:r>
            <a:r>
              <a:rPr lang="de-CH" sz="1200" dirty="0"/>
              <a:t> </a:t>
            </a:r>
            <a:r>
              <a:rPr lang="de-CH" sz="1200" dirty="0" err="1"/>
              <a:t>confidence</a:t>
            </a:r>
            <a:r>
              <a:rPr lang="de-CH" sz="1200" dirty="0"/>
              <a:t> </a:t>
            </a:r>
            <a:r>
              <a:rPr lang="de-CH" sz="1200" dirty="0" err="1"/>
              <a:t>intervals</a:t>
            </a:r>
            <a:r>
              <a:rPr lang="de-CH" sz="1200" dirty="0"/>
              <a:t> </a:t>
            </a:r>
            <a:r>
              <a:rPr lang="de-CH" sz="1200" dirty="0" err="1"/>
              <a:t>represent</a:t>
            </a:r>
            <a:r>
              <a:rPr lang="de-CH" sz="1200" dirty="0"/>
              <a:t> </a:t>
            </a:r>
            <a:r>
              <a:rPr lang="de-CH" sz="1200" dirty="0" err="1"/>
              <a:t>the</a:t>
            </a:r>
            <a:r>
              <a:rPr lang="de-CH" sz="1200" dirty="0"/>
              <a:t> </a:t>
            </a:r>
            <a:r>
              <a:rPr lang="de-CH" sz="1200" dirty="0" err="1"/>
              <a:t>observed</a:t>
            </a:r>
            <a:r>
              <a:rPr lang="de-CH" sz="1200" dirty="0"/>
              <a:t> ARR in </a:t>
            </a:r>
            <a:r>
              <a:rPr lang="de-CH" sz="1200" dirty="0" err="1"/>
              <a:t>children</a:t>
            </a:r>
            <a:r>
              <a:rPr lang="de-CH" sz="1200" dirty="0"/>
              <a:t> in PARADIGMS.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69E9F1-3DAA-4AC8-BF22-B17F979FE16D}"/>
              </a:ext>
            </a:extLst>
          </p:cNvPr>
          <p:cNvSpPr/>
          <p:nvPr/>
        </p:nvSpPr>
        <p:spPr>
          <a:xfrm>
            <a:off x="609600" y="1448203"/>
            <a:ext cx="10862997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867" b="1" dirty="0"/>
              <a:t>Extrapolation from adult </a:t>
            </a:r>
            <a:r>
              <a:rPr lang="de-CH" sz="1867" b="1" dirty="0" err="1"/>
              <a:t>to</a:t>
            </a:r>
            <a:r>
              <a:rPr lang="de-CH" sz="1867" b="1" dirty="0"/>
              <a:t> pediatric </a:t>
            </a:r>
            <a:r>
              <a:rPr lang="de-CH" sz="1867" b="1" dirty="0" err="1"/>
              <a:t>patients</a:t>
            </a:r>
            <a:r>
              <a:rPr lang="de-CH" sz="1867" b="1" dirty="0"/>
              <a:t> </a:t>
            </a:r>
            <a:r>
              <a:rPr lang="de-CH" sz="1867" b="1" dirty="0" err="1"/>
              <a:t>is</a:t>
            </a:r>
            <a:r>
              <a:rPr lang="de-CH" sz="1867" b="1" dirty="0"/>
              <a:t> possible </a:t>
            </a:r>
            <a:r>
              <a:rPr lang="de-CH" sz="1867" b="1" dirty="0" err="1"/>
              <a:t>with</a:t>
            </a:r>
            <a:r>
              <a:rPr lang="de-CH" sz="1867" b="1" dirty="0"/>
              <a:t> high </a:t>
            </a:r>
            <a:r>
              <a:rPr lang="de-CH" sz="1867" b="1" dirty="0" err="1"/>
              <a:t>accuracy</a:t>
            </a:r>
            <a:endParaRPr lang="en-US" sz="1867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0854CF-03DB-433D-ACC0-8CC8AEBC2C70}"/>
              </a:ext>
            </a:extLst>
          </p:cNvPr>
          <p:cNvSpPr txBox="1"/>
          <p:nvPr/>
        </p:nvSpPr>
        <p:spPr>
          <a:xfrm>
            <a:off x="7060764" y="2206722"/>
            <a:ext cx="4718315" cy="3334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867" b="1" dirty="0"/>
              <a:t>Age </a:t>
            </a:r>
            <a:r>
              <a:rPr lang="de-CH" sz="1867" b="1" dirty="0" err="1"/>
              <a:t>dependent</a:t>
            </a:r>
            <a:r>
              <a:rPr lang="de-CH" sz="1867" b="1" dirty="0"/>
              <a:t> </a:t>
            </a:r>
            <a:r>
              <a:rPr lang="de-CH" sz="1867" b="1" dirty="0" err="1"/>
              <a:t>relapse</a:t>
            </a:r>
            <a:r>
              <a:rPr lang="de-CH" sz="1867" b="1" dirty="0"/>
              <a:t> </a:t>
            </a:r>
            <a:r>
              <a:rPr lang="de-CH" sz="1867" b="1" dirty="0" err="1"/>
              <a:t>rates</a:t>
            </a:r>
            <a:r>
              <a:rPr lang="de-CH" sz="1867" b="1" dirty="0"/>
              <a:t> in </a:t>
            </a:r>
            <a:r>
              <a:rPr lang="de-CH" sz="1867" b="1" dirty="0" err="1"/>
              <a:t>adults</a:t>
            </a:r>
            <a:endParaRPr lang="de-CH" sz="1867" b="1" dirty="0"/>
          </a:p>
          <a:p>
            <a:r>
              <a:rPr lang="de-CH" sz="1867" dirty="0"/>
              <a:t>Relapse </a:t>
            </a:r>
            <a:r>
              <a:rPr lang="de-CH" sz="1867" dirty="0" err="1"/>
              <a:t>frequency</a:t>
            </a:r>
            <a:r>
              <a:rPr lang="de-CH" sz="1867" dirty="0"/>
              <a:t> </a:t>
            </a:r>
            <a:r>
              <a:rPr lang="de-CH" sz="1867" dirty="0" err="1"/>
              <a:t>is</a:t>
            </a:r>
            <a:r>
              <a:rPr lang="de-CH" sz="1867" dirty="0"/>
              <a:t> </a:t>
            </a:r>
            <a:r>
              <a:rPr lang="de-CH" sz="1867" dirty="0" err="1"/>
              <a:t>strongly</a:t>
            </a:r>
            <a:r>
              <a:rPr lang="de-CH" sz="1867" dirty="0"/>
              <a:t> </a:t>
            </a:r>
            <a:r>
              <a:rPr lang="de-CH" sz="1867" dirty="0" err="1"/>
              <a:t>age</a:t>
            </a:r>
            <a:r>
              <a:rPr lang="de-CH" sz="1867" dirty="0"/>
              <a:t> </a:t>
            </a:r>
            <a:r>
              <a:rPr lang="de-CH" sz="1867" dirty="0" err="1"/>
              <a:t>dependent</a:t>
            </a:r>
            <a:r>
              <a:rPr lang="de-CH" sz="1867" dirty="0"/>
              <a:t> in </a:t>
            </a:r>
            <a:r>
              <a:rPr lang="de-CH" sz="1867" dirty="0" err="1"/>
              <a:t>untreated</a:t>
            </a:r>
            <a:r>
              <a:rPr lang="de-CH" sz="1867" dirty="0"/>
              <a:t> </a:t>
            </a:r>
            <a:r>
              <a:rPr lang="de-CH" sz="1867" dirty="0" err="1"/>
              <a:t>patients</a:t>
            </a:r>
            <a:r>
              <a:rPr lang="de-CH" sz="1867" dirty="0"/>
              <a:t> </a:t>
            </a:r>
            <a:r>
              <a:rPr lang="de-CH" sz="1867" dirty="0" err="1"/>
              <a:t>or</a:t>
            </a:r>
            <a:r>
              <a:rPr lang="de-CH" sz="1867" dirty="0"/>
              <a:t> </a:t>
            </a:r>
            <a:r>
              <a:rPr lang="de-CH" sz="1867" dirty="0" err="1"/>
              <a:t>under</a:t>
            </a:r>
            <a:r>
              <a:rPr lang="de-CH" sz="1867" dirty="0"/>
              <a:t> </a:t>
            </a:r>
            <a:r>
              <a:rPr lang="de-CH" sz="1867" dirty="0" err="1"/>
              <a:t>low</a:t>
            </a:r>
            <a:r>
              <a:rPr lang="de-CH" sz="1867" dirty="0"/>
              <a:t> </a:t>
            </a:r>
            <a:r>
              <a:rPr lang="de-CH" sz="1867" dirty="0" err="1"/>
              <a:t>efficacy</a:t>
            </a:r>
            <a:r>
              <a:rPr lang="de-CH" sz="1867" dirty="0"/>
              <a:t> </a:t>
            </a:r>
            <a:r>
              <a:rPr lang="de-CH" sz="1867" dirty="0" err="1"/>
              <a:t>treatment</a:t>
            </a:r>
            <a:r>
              <a:rPr lang="de-CH" sz="1867" dirty="0"/>
              <a:t>.</a:t>
            </a:r>
          </a:p>
          <a:p>
            <a:endParaRPr lang="de-CH" sz="2400" dirty="0"/>
          </a:p>
          <a:p>
            <a:r>
              <a:rPr lang="de-CH" sz="1867" b="1" dirty="0" err="1">
                <a:solidFill>
                  <a:srgbClr val="FF0000"/>
                </a:solidFill>
              </a:rPr>
              <a:t>Pediatric</a:t>
            </a:r>
            <a:r>
              <a:rPr lang="de-CH" sz="1867" b="1" dirty="0">
                <a:solidFill>
                  <a:srgbClr val="FF0000"/>
                </a:solidFill>
              </a:rPr>
              <a:t> </a:t>
            </a:r>
            <a:r>
              <a:rPr lang="de-CH" sz="1867" b="1" dirty="0" err="1">
                <a:solidFill>
                  <a:srgbClr val="FF0000"/>
                </a:solidFill>
              </a:rPr>
              <a:t>data</a:t>
            </a:r>
            <a:r>
              <a:rPr lang="de-CH" sz="1867" b="1" dirty="0">
                <a:solidFill>
                  <a:srgbClr val="FF0000"/>
                </a:solidFill>
              </a:rPr>
              <a:t> </a:t>
            </a:r>
            <a:r>
              <a:rPr lang="de-CH" sz="1867" b="1" dirty="0" err="1">
                <a:solidFill>
                  <a:srgbClr val="FF0000"/>
                </a:solidFill>
              </a:rPr>
              <a:t>is</a:t>
            </a:r>
            <a:r>
              <a:rPr lang="de-CH" sz="1867" b="1" dirty="0">
                <a:solidFill>
                  <a:srgbClr val="FF0000"/>
                </a:solidFill>
              </a:rPr>
              <a:t> </a:t>
            </a:r>
            <a:r>
              <a:rPr lang="de-CH" sz="1867" b="1" dirty="0" err="1">
                <a:solidFill>
                  <a:srgbClr val="FF0000"/>
                </a:solidFill>
              </a:rPr>
              <a:t>compatibe</a:t>
            </a:r>
            <a:r>
              <a:rPr lang="de-CH" sz="1867" b="1" dirty="0">
                <a:solidFill>
                  <a:srgbClr val="FF0000"/>
                </a:solidFill>
              </a:rPr>
              <a:t> </a:t>
            </a:r>
            <a:r>
              <a:rPr lang="de-CH" sz="1867" b="1" dirty="0" err="1">
                <a:solidFill>
                  <a:srgbClr val="FF0000"/>
                </a:solidFill>
              </a:rPr>
              <a:t>with</a:t>
            </a:r>
            <a:r>
              <a:rPr lang="de-CH" sz="1867" b="1" dirty="0">
                <a:solidFill>
                  <a:srgbClr val="FF0000"/>
                </a:solidFill>
              </a:rPr>
              <a:t> </a:t>
            </a:r>
            <a:r>
              <a:rPr lang="de-CH" sz="1867" b="1" dirty="0" err="1">
                <a:solidFill>
                  <a:srgbClr val="FF0000"/>
                </a:solidFill>
              </a:rPr>
              <a:t>extrapolation</a:t>
            </a:r>
            <a:r>
              <a:rPr lang="de-CH" sz="1867" b="1" dirty="0">
                <a:solidFill>
                  <a:srgbClr val="FF0000"/>
                </a:solidFill>
              </a:rPr>
              <a:t> </a:t>
            </a:r>
            <a:r>
              <a:rPr lang="de-CH" sz="1867" b="1" dirty="0" err="1">
                <a:solidFill>
                  <a:srgbClr val="FF0000"/>
                </a:solidFill>
              </a:rPr>
              <a:t>from</a:t>
            </a:r>
            <a:r>
              <a:rPr lang="de-CH" sz="1867" b="1" dirty="0">
                <a:solidFill>
                  <a:srgbClr val="FF0000"/>
                </a:solidFill>
              </a:rPr>
              <a:t> </a:t>
            </a:r>
            <a:r>
              <a:rPr lang="de-CH" sz="1867" b="1" dirty="0" err="1">
                <a:solidFill>
                  <a:srgbClr val="FF0000"/>
                </a:solidFill>
              </a:rPr>
              <a:t>adults</a:t>
            </a:r>
            <a:endParaRPr lang="de-CH" sz="1867" b="1" dirty="0">
              <a:solidFill>
                <a:srgbClr val="FF0000"/>
              </a:solidFill>
            </a:endParaRPr>
          </a:p>
          <a:p>
            <a:r>
              <a:rPr lang="de-CH" sz="1867" dirty="0"/>
              <a:t>Age-</a:t>
            </a:r>
            <a:r>
              <a:rPr lang="de-CH" sz="1867" dirty="0" err="1"/>
              <a:t>dependent</a:t>
            </a:r>
            <a:r>
              <a:rPr lang="de-CH" sz="1867" dirty="0"/>
              <a:t> </a:t>
            </a:r>
            <a:r>
              <a:rPr lang="de-CH" sz="1867" dirty="0" err="1"/>
              <a:t>extrapolation</a:t>
            </a:r>
            <a:r>
              <a:rPr lang="de-CH" sz="1867" dirty="0"/>
              <a:t> </a:t>
            </a:r>
            <a:r>
              <a:rPr lang="de-CH" sz="1867" dirty="0" err="1"/>
              <a:t>from</a:t>
            </a:r>
            <a:r>
              <a:rPr lang="de-CH" sz="1867" dirty="0"/>
              <a:t> </a:t>
            </a:r>
            <a:r>
              <a:rPr lang="de-CH" sz="1867" dirty="0" err="1"/>
              <a:t>adults</a:t>
            </a:r>
            <a:r>
              <a:rPr lang="de-CH" sz="1867" dirty="0"/>
              <a:t> </a:t>
            </a:r>
            <a:r>
              <a:rPr lang="de-CH" sz="1867" dirty="0" err="1"/>
              <a:t>to</a:t>
            </a:r>
            <a:r>
              <a:rPr lang="de-CH" sz="1867" dirty="0"/>
              <a:t> </a:t>
            </a:r>
            <a:r>
              <a:rPr lang="de-CH" sz="1867" dirty="0" err="1"/>
              <a:t>pediatric</a:t>
            </a:r>
            <a:r>
              <a:rPr lang="de-CH" sz="1867" dirty="0"/>
              <a:t> MS </a:t>
            </a:r>
            <a:r>
              <a:rPr lang="de-CH" sz="1867" dirty="0" err="1"/>
              <a:t>patients</a:t>
            </a:r>
            <a:r>
              <a:rPr lang="de-CH" sz="1867" dirty="0"/>
              <a:t> </a:t>
            </a:r>
            <a:r>
              <a:rPr lang="de-CH" sz="1867" dirty="0" err="1"/>
              <a:t>can</a:t>
            </a:r>
            <a:r>
              <a:rPr lang="de-CH" sz="1867" dirty="0"/>
              <a:t> </a:t>
            </a:r>
            <a:r>
              <a:rPr lang="de-CH" sz="1867" dirty="0" err="1"/>
              <a:t>be</a:t>
            </a:r>
            <a:r>
              <a:rPr lang="de-CH" sz="1867" dirty="0"/>
              <a:t> </a:t>
            </a:r>
            <a:r>
              <a:rPr lang="de-CH" sz="1867" dirty="0" err="1"/>
              <a:t>done</a:t>
            </a:r>
            <a:r>
              <a:rPr lang="de-CH" sz="1867" dirty="0"/>
              <a:t> and </a:t>
            </a:r>
            <a:r>
              <a:rPr lang="de-CH" sz="1867" dirty="0" err="1"/>
              <a:t>should</a:t>
            </a:r>
            <a:r>
              <a:rPr lang="de-CH" sz="1867" dirty="0"/>
              <a:t> </a:t>
            </a:r>
            <a:r>
              <a:rPr lang="de-CH" sz="1867" dirty="0" err="1"/>
              <a:t>be</a:t>
            </a:r>
            <a:r>
              <a:rPr lang="de-CH" sz="1867" dirty="0"/>
              <a:t> </a:t>
            </a:r>
            <a:r>
              <a:rPr lang="de-CH" sz="1867" dirty="0" err="1"/>
              <a:t>considered</a:t>
            </a:r>
            <a:r>
              <a:rPr lang="de-CH" sz="1867" dirty="0"/>
              <a:t> </a:t>
            </a:r>
            <a:r>
              <a:rPr lang="de-CH" sz="1867" dirty="0" err="1"/>
              <a:t>to</a:t>
            </a:r>
            <a:r>
              <a:rPr lang="de-CH" sz="1867" dirty="0"/>
              <a:t> </a:t>
            </a:r>
            <a:r>
              <a:rPr lang="de-CH" sz="1867" dirty="0" err="1"/>
              <a:t>inform</a:t>
            </a:r>
            <a:r>
              <a:rPr lang="de-CH" sz="1867" dirty="0"/>
              <a:t> </a:t>
            </a:r>
            <a:r>
              <a:rPr lang="de-CH" sz="1867" dirty="0" err="1"/>
              <a:t>new</a:t>
            </a:r>
            <a:r>
              <a:rPr lang="de-CH" sz="1867" dirty="0"/>
              <a:t> </a:t>
            </a:r>
            <a:r>
              <a:rPr lang="de-CH" sz="1867" dirty="0" err="1"/>
              <a:t>trial</a:t>
            </a:r>
            <a:r>
              <a:rPr lang="de-CH" sz="1867" dirty="0"/>
              <a:t> design </a:t>
            </a:r>
            <a:r>
              <a:rPr lang="de-CH" sz="1867" dirty="0" err="1"/>
              <a:t>options</a:t>
            </a:r>
            <a:endParaRPr lang="de-CH" sz="1867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934ED9-E1D2-4F97-8A15-9A35824A0C97}"/>
              </a:ext>
            </a:extLst>
          </p:cNvPr>
          <p:cNvSpPr txBox="1"/>
          <p:nvPr/>
        </p:nvSpPr>
        <p:spPr>
          <a:xfrm>
            <a:off x="5314909" y="2310119"/>
            <a:ext cx="1248139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67" dirty="0">
                <a:solidFill>
                  <a:srgbClr val="FF0000"/>
                </a:solidFill>
              </a:rPr>
              <a:t>PARADIGMS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F477A7-D0BC-4B8F-8097-96CF1579E512}"/>
              </a:ext>
            </a:extLst>
          </p:cNvPr>
          <p:cNvSpPr/>
          <p:nvPr/>
        </p:nvSpPr>
        <p:spPr>
          <a:xfrm>
            <a:off x="4475803" y="2566664"/>
            <a:ext cx="107893" cy="6042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EDB36C5-5C0E-42B6-816D-607689682283}"/>
              </a:ext>
            </a:extLst>
          </p:cNvPr>
          <p:cNvSpPr/>
          <p:nvPr/>
        </p:nvSpPr>
        <p:spPr>
          <a:xfrm>
            <a:off x="1295121" y="2866412"/>
            <a:ext cx="95307" cy="3021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B3872F-E315-40C1-932B-230D5B3CBF9E}"/>
              </a:ext>
            </a:extLst>
          </p:cNvPr>
          <p:cNvSpPr/>
          <p:nvPr/>
        </p:nvSpPr>
        <p:spPr>
          <a:xfrm>
            <a:off x="2886555" y="2866412"/>
            <a:ext cx="95307" cy="3021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4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294A2E-2A9C-4918-8192-69F3D51143A2}"/>
              </a:ext>
            </a:extLst>
          </p:cNvPr>
          <p:cNvCxnSpPr/>
          <p:nvPr/>
        </p:nvCxnSpPr>
        <p:spPr>
          <a:xfrm flipH="1">
            <a:off x="1479911" y="2399601"/>
            <a:ext cx="511076" cy="4668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72E600-B2DF-4D2C-83CD-C1C385D4365E}"/>
              </a:ext>
            </a:extLst>
          </p:cNvPr>
          <p:cNvCxnSpPr/>
          <p:nvPr/>
        </p:nvCxnSpPr>
        <p:spPr>
          <a:xfrm flipH="1">
            <a:off x="3070093" y="2390280"/>
            <a:ext cx="511076" cy="4668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FEBA6C-E7FA-49C4-BEB4-A703D84B0ED2}"/>
              </a:ext>
            </a:extLst>
          </p:cNvPr>
          <p:cNvCxnSpPr/>
          <p:nvPr/>
        </p:nvCxnSpPr>
        <p:spPr>
          <a:xfrm flipH="1">
            <a:off x="4682645" y="2548739"/>
            <a:ext cx="511076" cy="4668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46E886-FB4D-4D87-BE50-F5B7791920AE}"/>
              </a:ext>
            </a:extLst>
          </p:cNvPr>
          <p:cNvCxnSpPr/>
          <p:nvPr/>
        </p:nvCxnSpPr>
        <p:spPr>
          <a:xfrm flipH="1">
            <a:off x="4639767" y="2237413"/>
            <a:ext cx="511076" cy="4668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17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A04D480-DA43-4FA8-BF47-1B7BCD337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3CB93C-E19F-46BF-8A53-80489AB9D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4429" y="1976076"/>
            <a:ext cx="6143699" cy="1470025"/>
          </a:xfrm>
        </p:spPr>
        <p:txBody>
          <a:bodyPr/>
          <a:lstStyle/>
          <a:p>
            <a:r>
              <a:rPr lang="de-CH" dirty="0" err="1"/>
              <a:t>Incorporating</a:t>
            </a:r>
            <a:r>
              <a:rPr lang="de-CH" dirty="0"/>
              <a:t> </a:t>
            </a:r>
            <a:r>
              <a:rPr lang="de-CH" dirty="0" err="1"/>
              <a:t>historical</a:t>
            </a:r>
            <a:r>
              <a:rPr lang="de-CH" dirty="0"/>
              <a:t> </a:t>
            </a:r>
            <a:r>
              <a:rPr lang="de-CH" dirty="0" err="1"/>
              <a:t>data</a:t>
            </a:r>
            <a:endParaRPr lang="de-C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ACA778-0FE1-4DE7-89A8-9755B242C27A}"/>
              </a:ext>
            </a:extLst>
          </p:cNvPr>
          <p:cNvSpPr/>
          <p:nvPr/>
        </p:nvSpPr>
        <p:spPr>
          <a:xfrm>
            <a:off x="863029" y="299652"/>
            <a:ext cx="914400" cy="791110"/>
          </a:xfrm>
          <a:prstGeom prst="ellipse">
            <a:avLst/>
          </a:prstGeom>
          <a:solidFill>
            <a:srgbClr val="000000">
              <a:alpha val="25098"/>
            </a:srgbClr>
          </a:solidFill>
          <a:ln>
            <a:solidFill>
              <a:srgbClr val="769A47">
                <a:alpha val="25098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BC3D46-3B0F-4BEA-80D9-6E0654568D43}"/>
              </a:ext>
            </a:extLst>
          </p:cNvPr>
          <p:cNvSpPr/>
          <p:nvPr/>
        </p:nvSpPr>
        <p:spPr>
          <a:xfrm>
            <a:off x="2803130" y="299652"/>
            <a:ext cx="914400" cy="791110"/>
          </a:xfrm>
          <a:prstGeom prst="ellipse">
            <a:avLst/>
          </a:prstGeom>
          <a:solidFill>
            <a:srgbClr val="000000">
              <a:alpha val="25098"/>
            </a:srgbClr>
          </a:solidFill>
          <a:ln>
            <a:solidFill>
              <a:srgbClr val="769A47">
                <a:alpha val="25098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B85ED2-C699-4CB6-87DA-4E6711150C03}"/>
              </a:ext>
            </a:extLst>
          </p:cNvPr>
          <p:cNvSpPr/>
          <p:nvPr/>
        </p:nvSpPr>
        <p:spPr>
          <a:xfrm>
            <a:off x="4743231" y="299652"/>
            <a:ext cx="914400" cy="7911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4BC5E1-08F5-42B5-860C-9E8707128060}"/>
              </a:ext>
            </a:extLst>
          </p:cNvPr>
          <p:cNvSpPr/>
          <p:nvPr/>
        </p:nvSpPr>
        <p:spPr>
          <a:xfrm>
            <a:off x="6683332" y="299652"/>
            <a:ext cx="914400" cy="791110"/>
          </a:xfrm>
          <a:prstGeom prst="ellipse">
            <a:avLst/>
          </a:prstGeom>
          <a:solidFill>
            <a:srgbClr val="000000">
              <a:alpha val="25098"/>
            </a:srgbClr>
          </a:solidFill>
          <a:ln>
            <a:solidFill>
              <a:srgbClr val="769A47">
                <a:alpha val="25098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BD6C185-BDC3-4BA2-A3A9-60CAB11FE8FC}"/>
              </a:ext>
            </a:extLst>
          </p:cNvPr>
          <p:cNvSpPr/>
          <p:nvPr/>
        </p:nvSpPr>
        <p:spPr>
          <a:xfrm>
            <a:off x="8623433" y="299652"/>
            <a:ext cx="914400" cy="791110"/>
          </a:xfrm>
          <a:prstGeom prst="ellipse">
            <a:avLst/>
          </a:prstGeom>
          <a:solidFill>
            <a:srgbClr val="000000">
              <a:alpha val="25098"/>
            </a:srgbClr>
          </a:solidFill>
          <a:ln>
            <a:solidFill>
              <a:srgbClr val="769A47">
                <a:alpha val="25098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346A3F1-49A6-49A2-835C-034CE07AE45C}"/>
              </a:ext>
            </a:extLst>
          </p:cNvPr>
          <p:cNvSpPr/>
          <p:nvPr/>
        </p:nvSpPr>
        <p:spPr>
          <a:xfrm>
            <a:off x="10563532" y="299652"/>
            <a:ext cx="914400" cy="791110"/>
          </a:xfrm>
          <a:prstGeom prst="ellipse">
            <a:avLst/>
          </a:prstGeom>
          <a:solidFill>
            <a:srgbClr val="000000">
              <a:alpha val="25098"/>
            </a:srgbClr>
          </a:solidFill>
          <a:ln>
            <a:solidFill>
              <a:srgbClr val="769A47">
                <a:alpha val="25098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BCEDE6-A39D-4933-928A-5C5D541C6271}"/>
              </a:ext>
            </a:extLst>
          </p:cNvPr>
          <p:cNvSpPr txBox="1"/>
          <p:nvPr/>
        </p:nvSpPr>
        <p:spPr>
          <a:xfrm>
            <a:off x="636998" y="1181528"/>
            <a:ext cx="152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Non-</a:t>
            </a:r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inferiority</a:t>
            </a:r>
            <a:endParaRPr lang="de-CH" sz="1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D6EA81-E565-47FC-B4CD-4D6A35ED3F69}"/>
              </a:ext>
            </a:extLst>
          </p:cNvPr>
          <p:cNvSpPr txBox="1"/>
          <p:nvPr/>
        </p:nvSpPr>
        <p:spPr>
          <a:xfrm>
            <a:off x="2731210" y="1190091"/>
            <a:ext cx="152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Extrapolation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1F8C3A-859E-4AB9-B24B-969B5400304D}"/>
              </a:ext>
            </a:extLst>
          </p:cNvPr>
          <p:cNvSpPr txBox="1"/>
          <p:nvPr/>
        </p:nvSpPr>
        <p:spPr>
          <a:xfrm>
            <a:off x="4589118" y="1208929"/>
            <a:ext cx="152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solidFill>
                  <a:schemeClr val="bg1"/>
                </a:solidFill>
              </a:rPr>
              <a:t>Robust </a:t>
            </a:r>
            <a:r>
              <a:rPr lang="de-CH" sz="1200" b="1" dirty="0" err="1">
                <a:solidFill>
                  <a:schemeClr val="bg1"/>
                </a:solidFill>
              </a:rPr>
              <a:t>dynamic</a:t>
            </a:r>
            <a:r>
              <a:rPr lang="de-CH" sz="1200" b="1" dirty="0">
                <a:solidFill>
                  <a:schemeClr val="bg1"/>
                </a:solidFill>
              </a:rPr>
              <a:t> </a:t>
            </a:r>
            <a:r>
              <a:rPr lang="de-CH" sz="1200" b="1" dirty="0" err="1">
                <a:solidFill>
                  <a:schemeClr val="bg1"/>
                </a:solidFill>
              </a:rPr>
              <a:t>borrowing</a:t>
            </a:r>
            <a:endParaRPr lang="de-CH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227F30-CBA9-4502-AD05-5728F2DA2E1C}"/>
              </a:ext>
            </a:extLst>
          </p:cNvPr>
          <p:cNvSpPr txBox="1"/>
          <p:nvPr/>
        </p:nvSpPr>
        <p:spPr>
          <a:xfrm>
            <a:off x="6560040" y="1125026"/>
            <a:ext cx="152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Simulation </a:t>
            </a:r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study</a:t>
            </a:r>
            <a:endParaRPr lang="de-CH" sz="1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12C28F-6378-413D-A52B-78503E3673B4}"/>
              </a:ext>
            </a:extLst>
          </p:cNvPr>
          <p:cNvSpPr txBox="1"/>
          <p:nvPr/>
        </p:nvSpPr>
        <p:spPr>
          <a:xfrm>
            <a:off x="8602882" y="1143864"/>
            <a:ext cx="152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Regulatory</a:t>
            </a:r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interactions</a:t>
            </a:r>
            <a:endParaRPr lang="de-CH" sz="1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D57B21-FCAA-4105-AF6D-F5FF93C495C6}"/>
              </a:ext>
            </a:extLst>
          </p:cNvPr>
          <p:cNvSpPr txBox="1"/>
          <p:nvPr/>
        </p:nvSpPr>
        <p:spPr>
          <a:xfrm>
            <a:off x="10563532" y="1111332"/>
            <a:ext cx="152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Our</a:t>
            </a:r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experience</a:t>
            </a:r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with</a:t>
            </a:r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 CIDs</a:t>
            </a:r>
          </a:p>
        </p:txBody>
      </p:sp>
    </p:spTree>
    <p:extLst>
      <p:ext uri="{BB962C8B-B14F-4D97-AF65-F5344CB8AC3E}">
        <p14:creationId xmlns:p14="http://schemas.microsoft.com/office/powerpoint/2010/main" val="1285692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E6B837-42FA-4DAC-9A13-BF122CFC4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Primary analysis model: Bayesian negative binomial model with informative priors for ARRs of the three treatments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Relapse data is available from 4 historical studies for comparator Gilenya (3 in adults, 1 in children), 2 adult studies for Kesimpta, 2 adult studies for Mayzent</a:t>
            </a:r>
          </a:p>
          <a:p>
            <a:pPr marL="0" indent="0">
              <a:buNone/>
            </a:pPr>
            <a:endParaRPr lang="de-CH" dirty="0"/>
          </a:p>
          <a:p>
            <a:r>
              <a:rPr lang="de-CH" dirty="0"/>
              <a:t>Historical data for each study consists of (extrapolated) </a:t>
            </a:r>
            <a:r>
              <a:rPr lang="de-CH" b="1" dirty="0"/>
              <a:t>log-ARR and standard error estimates for each study</a:t>
            </a:r>
          </a:p>
          <a:p>
            <a:pPr marL="0" indent="0">
              <a:buNone/>
            </a:pPr>
            <a:endParaRPr lang="de-CH" b="1" dirty="0"/>
          </a:p>
          <a:p>
            <a:r>
              <a:rPr lang="de-CH" b="1" dirty="0"/>
              <a:t>Meta-analytic predictive approach </a:t>
            </a:r>
            <a:r>
              <a:rPr lang="de-CH" dirty="0"/>
              <a:t>is used to prospectively define priors for the ARR in the new study</a:t>
            </a:r>
            <a:endParaRPr lang="en-US" dirty="0"/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63BA9-7363-4F46-A0F7-5F478E5E42B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40404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© 2022 DIA, Inc. All rights reserved.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508302-CFF8-4ACC-BCF9-44F89877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0" dirty="0"/>
              <a:t>NEOS Bayesian design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25775-D612-4B39-A032-4FB6F16B6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40404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Page </a:t>
            </a:r>
            <a:fld id="{127D9164-07AF-9947-BAED-B5CA6D2A48F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40404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515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4CCB1-05CD-4D07-9A3D-3A52EB35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3200" dirty="0" err="1"/>
              <a:t>Incorporating</a:t>
            </a:r>
            <a:r>
              <a:rPr lang="de-CH" sz="3200" dirty="0"/>
              <a:t> </a:t>
            </a:r>
            <a:r>
              <a:rPr lang="de-CH" sz="3200" dirty="0" err="1"/>
              <a:t>historical</a:t>
            </a:r>
            <a:r>
              <a:rPr lang="de-CH" sz="3200" dirty="0"/>
              <a:t> </a:t>
            </a:r>
            <a:r>
              <a:rPr lang="de-CH" sz="3200" dirty="0" err="1"/>
              <a:t>data</a:t>
            </a:r>
            <a:r>
              <a:rPr lang="de-CH" sz="3200" dirty="0"/>
              <a:t> </a:t>
            </a:r>
            <a:br>
              <a:rPr lang="de-CH" sz="3200" dirty="0"/>
            </a:br>
            <a:r>
              <a:rPr lang="de-CH" sz="3200" dirty="0"/>
              <a:t>via meta-</a:t>
            </a:r>
            <a:r>
              <a:rPr lang="de-CH" sz="3200" dirty="0" err="1"/>
              <a:t>analytic</a:t>
            </a:r>
            <a:r>
              <a:rPr lang="de-CH" sz="3200" dirty="0"/>
              <a:t> </a:t>
            </a:r>
            <a:r>
              <a:rPr lang="de-CH" sz="3200" dirty="0" err="1"/>
              <a:t>predictive</a:t>
            </a:r>
            <a:r>
              <a:rPr lang="de-CH" sz="3200" dirty="0"/>
              <a:t> </a:t>
            </a:r>
            <a:r>
              <a:rPr lang="de-CH" sz="3200" dirty="0" err="1"/>
              <a:t>approach</a:t>
            </a:r>
            <a:r>
              <a:rPr lang="de-CH" sz="3200" dirty="0"/>
              <a:t> </a:t>
            </a:r>
            <a:r>
              <a:rPr lang="de-CH" sz="3200" kern="0" baseline="30000" dirty="0"/>
              <a:t>1, 2</a:t>
            </a:r>
            <a:endParaRPr lang="de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B0C32-9BD7-4E4E-B51A-B68EF53736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9B869-AF83-4B20-886B-0B022677B5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547CF9-5B10-D24F-A8D7-45A9778164F7}" type="slidenum">
              <a:rPr kumimoji="0" lang="uk-UA" sz="1000" b="0" i="0" u="none" strike="noStrike" kern="1200" cap="none" spc="0" normalizeH="0" baseline="0" noProof="0" smtClean="0">
                <a:ln>
                  <a:noFill/>
                </a:ln>
                <a:solidFill>
                  <a:srgbClr val="40404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rgbClr val="404040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Inhaltsplatzhalter 1">
            <a:extLst>
              <a:ext uri="{FF2B5EF4-FFF2-40B4-BE49-F238E27FC236}">
                <a16:creationId xmlns:a16="http://schemas.microsoft.com/office/drawing/2014/main" id="{38709EA1-F131-4D42-B77A-1AB3F2F43439}"/>
              </a:ext>
            </a:extLst>
          </p:cNvPr>
          <p:cNvSpPr txBox="1">
            <a:spLocks/>
          </p:cNvSpPr>
          <p:nvPr/>
        </p:nvSpPr>
        <p:spPr>
          <a:xfrm>
            <a:off x="692900" y="1211749"/>
            <a:ext cx="10011613" cy="5001560"/>
          </a:xfrm>
          <a:prstGeom prst="rect">
            <a:avLst/>
          </a:prstGeom>
        </p:spPr>
        <p:txBody>
          <a:bodyPr/>
          <a:lstStyle>
            <a:lvl1pPr marL="457200" indent="-457200" algn="l" defTabSz="4572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0D9095BB-EF0B-46A1-89A2-2C13ACC57422}"/>
              </a:ext>
            </a:extLst>
          </p:cNvPr>
          <p:cNvSpPr txBox="1">
            <a:spLocks/>
          </p:cNvSpPr>
          <p:nvPr/>
        </p:nvSpPr>
        <p:spPr bwMode="gray">
          <a:xfrm>
            <a:off x="692899" y="1211749"/>
            <a:ext cx="10587676" cy="5001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  <a:noAutofit/>
          </a:bodyPr>
          <a:lstStyle>
            <a:lvl1pPr marL="233363" indent="-233363" algn="l" rtl="0" eaLnBrk="1" fontAlgn="base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98463" indent="-163513" algn="l" rtl="0" eaLnBrk="1" fontAlgn="base" hangingPunct="1">
              <a:lnSpc>
                <a:spcPct val="95000"/>
              </a:lnSpc>
              <a:spcBef>
                <a:spcPct val="40000"/>
              </a:spcBef>
              <a:spcAft>
                <a:spcPct val="0"/>
              </a:spcAft>
              <a:buClr>
                <a:srgbClr val="917B69"/>
              </a:buClr>
              <a:buFont typeface="Arial" charset="0"/>
              <a:buChar char="•"/>
              <a:defRPr sz="2000">
                <a:solidFill>
                  <a:schemeClr val="accent6"/>
                </a:solidFill>
                <a:latin typeface="+mn-lt"/>
              </a:defRPr>
            </a:lvl2pPr>
            <a:lvl3pPr marL="577850" indent="-177800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-"/>
              <a:defRPr>
                <a:solidFill>
                  <a:schemeClr val="accent6"/>
                </a:solidFill>
                <a:latin typeface="+mn-lt"/>
              </a:defRPr>
            </a:lvl3pPr>
            <a:lvl4pPr marL="752475" indent="-173038" algn="l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600">
                <a:solidFill>
                  <a:schemeClr val="accent6"/>
                </a:solidFill>
                <a:latin typeface="+mn-lt"/>
              </a:defRPr>
            </a:lvl4pPr>
            <a:lvl5pPr marL="9175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accent6"/>
                </a:solidFill>
                <a:latin typeface="+mn-lt"/>
              </a:defRPr>
            </a:lvl5pPr>
            <a:lvl6pPr marL="13747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18319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22891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2746375" indent="-163513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95000"/>
              </a:lnSpc>
              <a:spcBef>
                <a:spcPct val="75000"/>
              </a:spcBef>
              <a:spcAft>
                <a:spcPct val="0"/>
              </a:spcAft>
              <a:buClr>
                <a:srgbClr val="799C4B"/>
              </a:buClr>
              <a:buSzPct val="110000"/>
              <a:buFont typeface="Wingdings" pitchFamily="2" charset="2"/>
              <a:buNone/>
              <a:tabLst/>
              <a:defRPr/>
            </a:pPr>
            <a:endParaRPr kumimoji="0" lang="de-CH" sz="3200" b="0" i="0" u="none" strike="noStrike" kern="0" cap="none" spc="0" normalizeH="0" baseline="0" noProof="0">
              <a:ln>
                <a:noFill/>
              </a:ln>
              <a:solidFill>
                <a:srgbClr val="1C5A7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51F72-39C9-43B4-BEF7-8AB99D4B60DD}"/>
              </a:ext>
            </a:extLst>
          </p:cNvPr>
          <p:cNvSpPr txBox="1"/>
          <p:nvPr/>
        </p:nvSpPr>
        <p:spPr>
          <a:xfrm>
            <a:off x="5288341" y="3151204"/>
            <a:ext cx="5635355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33" b="0" i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Target </a:t>
            </a:r>
            <a:r>
              <a:rPr kumimoji="0" lang="de-CH" sz="2133" b="0" i="1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</a:t>
            </a:r>
            <a:r>
              <a:rPr kumimoji="0" lang="de-CH" sz="2133" b="0" i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2133" b="0" i="1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</a:t>
            </a:r>
            <a:r>
              <a:rPr kumimoji="0" lang="de-CH" sz="2133" b="0" i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2133" b="0" i="1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</a:t>
            </a:r>
            <a:r>
              <a:rPr kumimoji="0" lang="de-CH" sz="2133" b="0" i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2133" b="0" i="1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planned</a:t>
            </a:r>
            <a:r>
              <a:rPr kumimoji="0" lang="de-CH" sz="2133" b="0" i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2133" b="0" i="1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trial</a:t>
            </a:r>
            <a:r>
              <a:rPr kumimoji="0" lang="de-CH" sz="2133" b="0" i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33" b="0" i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p(Y</a:t>
            </a:r>
            <a:r>
              <a:rPr kumimoji="0" lang="de-CH" sz="2133" b="0" i="1" u="none" strike="noStrike" kern="1200" cap="none" spc="0" normalizeH="0" baseline="-25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*</a:t>
            </a:r>
            <a:r>
              <a:rPr kumimoji="0" lang="de-CH" sz="2133" b="0" i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| </a:t>
            </a:r>
            <a:r>
              <a:rPr kumimoji="0" lang="el-GR" sz="2133" b="0" i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θ</a:t>
            </a:r>
            <a:r>
              <a:rPr kumimoji="0" lang="de-CH" sz="2133" b="0" i="1" u="none" strike="noStrike" kern="1200" cap="none" spc="0" normalizeH="0" baseline="-25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* </a:t>
            </a:r>
            <a:r>
              <a:rPr kumimoji="0" lang="de-CH" sz="2133" b="0" i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  <a:endParaRPr kumimoji="0" lang="en-US" sz="2133" b="0" i="1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8B85C-D630-4BF2-AADE-AB9550483AD4}"/>
              </a:ext>
            </a:extLst>
          </p:cNvPr>
          <p:cNvSpPr txBox="1"/>
          <p:nvPr/>
        </p:nvSpPr>
        <p:spPr>
          <a:xfrm>
            <a:off x="609600" y="4685454"/>
            <a:ext cx="11343051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33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MAP-prior for new study</a:t>
            </a:r>
            <a:r>
              <a:rPr kumimoji="0" lang="de-CH" sz="2133" b="1" i="0" u="none" strike="noStrike" kern="1200" cap="none" spc="0" normalizeH="0" baseline="0" noProof="0" dirty="0">
                <a:ln>
                  <a:noFill/>
                </a:ln>
                <a:solidFill>
                  <a:srgbClr val="799C4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</a:t>
            </a:r>
            <a:r>
              <a:rPr kumimoji="0" lang="de-CH" sz="213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</a:t>
            </a:r>
            <a:r>
              <a:rPr kumimoji="0" lang="de-CH" sz="2133" b="0" i="0" u="none" strike="noStrike" kern="1200" cap="none" spc="0" normalizeH="0" baseline="-25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MAP</a:t>
            </a:r>
            <a:r>
              <a:rPr kumimoji="0" lang="de-CH" sz="213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l-GR" sz="2133" b="0" i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θ</a:t>
            </a:r>
            <a:r>
              <a:rPr kumimoji="0" lang="de-CH" sz="2133" b="0" i="1" u="none" strike="noStrike" kern="1200" cap="none" spc="0" normalizeH="0" baseline="-25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*</a:t>
            </a:r>
            <a:r>
              <a:rPr kumimoji="0" lang="de-CH" sz="2133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= p(</a:t>
            </a:r>
            <a:r>
              <a:rPr kumimoji="0" lang="el-GR" sz="2133" b="0" i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θ</a:t>
            </a:r>
            <a:r>
              <a:rPr kumimoji="0" lang="de-CH" sz="2133" b="0" i="1" u="none" strike="noStrike" kern="1200" cap="none" spc="0" normalizeH="0" baseline="-25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*</a:t>
            </a:r>
            <a:r>
              <a:rPr kumimoji="0" lang="de-CH" sz="2133" b="0" i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| Y</a:t>
            </a:r>
            <a:r>
              <a:rPr kumimoji="0" lang="de-CH" sz="2133" b="0" i="1" u="none" strike="noStrike" kern="1200" cap="none" spc="0" normalizeH="0" baseline="-25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de-CH" sz="2133" b="0" i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, ..., Y</a:t>
            </a:r>
            <a:r>
              <a:rPr kumimoji="0" lang="de-CH" sz="2133" b="0" i="1" u="none" strike="noStrike" kern="1200" cap="none" spc="0" normalizeH="0" baseline="-25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</a:t>
            </a:r>
            <a:r>
              <a:rPr kumimoji="0" lang="de-CH" sz="2133" b="0" i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  <a:p>
            <a:pPr marL="990575" marR="0" lvl="1" indent="-38099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CH" sz="18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Parameters from different studies are linked through hierarchical model </a:t>
            </a:r>
          </a:p>
          <a:p>
            <a:pPr marL="990575" marR="0" lvl="1" indent="-38099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de-CH" sz="18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Takes between-trial heterogeneity into account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916E9AE8-3A18-4381-AEB1-8385900C8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57" y="1605888"/>
            <a:ext cx="4505185" cy="2962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E926ED-E74F-459B-B63B-ADEF79971DD9}"/>
              </a:ext>
            </a:extLst>
          </p:cNvPr>
          <p:cNvSpPr txBox="1"/>
          <p:nvPr/>
        </p:nvSpPr>
        <p:spPr>
          <a:xfrm>
            <a:off x="3058119" y="4292043"/>
            <a:ext cx="8820692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867" b="0" i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Meta-</a:t>
            </a:r>
            <a:r>
              <a:rPr kumimoji="0" lang="de-CH" sz="1867" b="0" i="1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analytic</a:t>
            </a:r>
            <a:r>
              <a:rPr kumimoji="0" lang="de-CH" sz="1867" b="0" i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867" b="0" i="1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</a:t>
            </a:r>
            <a:r>
              <a:rPr kumimoji="0" lang="de-CH" sz="1867" b="0" i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867" b="0" i="1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</a:t>
            </a:r>
            <a:r>
              <a:rPr kumimoji="0" lang="de-CH" sz="1867" b="0" i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link </a:t>
            </a:r>
            <a:r>
              <a:rPr kumimoji="0" lang="de-CH" sz="1867" b="0" i="1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parameters</a:t>
            </a:r>
            <a:r>
              <a:rPr kumimoji="0" lang="de-CH" sz="1867" b="0" i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(hyper-parameter </a:t>
            </a:r>
            <a:r>
              <a:rPr kumimoji="0" lang="el-GR" sz="1867" b="0" i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ϕ</a:t>
            </a:r>
            <a:r>
              <a:rPr kumimoji="0" lang="de-CH" sz="1867" b="0" i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): p( </a:t>
            </a:r>
            <a:r>
              <a:rPr kumimoji="0" lang="el-GR" sz="1867" b="0" i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θ</a:t>
            </a:r>
            <a:r>
              <a:rPr kumimoji="0" lang="de-CH" sz="1867" b="0" i="1" u="none" strike="noStrike" kern="1200" cap="none" spc="0" normalizeH="0" baseline="-25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*</a:t>
            </a:r>
            <a:r>
              <a:rPr kumimoji="0" lang="de-CH" sz="1867" b="0" i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l-GR" sz="1867" b="0" i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θ</a:t>
            </a:r>
            <a:r>
              <a:rPr kumimoji="0" lang="de-CH" sz="1867" b="0" i="1" u="none" strike="noStrike" kern="1200" cap="none" spc="0" normalizeH="0" baseline="-25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de-CH" sz="1867" b="0" i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... ,</a:t>
            </a:r>
            <a:r>
              <a:rPr kumimoji="0" lang="el-GR" sz="1867" b="0" i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θ</a:t>
            </a:r>
            <a:r>
              <a:rPr kumimoji="0" lang="de-CH" sz="1867" b="0" i="1" u="none" strike="noStrike" kern="1200" cap="none" spc="0" normalizeH="0" baseline="-25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</a:t>
            </a:r>
            <a:r>
              <a:rPr kumimoji="0" lang="de-CH" sz="1867" b="0" i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| </a:t>
            </a:r>
            <a:r>
              <a:rPr kumimoji="0" lang="el-GR" sz="1867" b="0" i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ϕ</a:t>
            </a:r>
            <a:r>
              <a:rPr kumimoji="0" lang="de-CH" sz="1867" b="0" i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)</a:t>
            </a:r>
            <a:r>
              <a:rPr kumimoji="0" lang="de-CH" sz="2400" b="0" i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F3DD16-7E62-4468-BCB6-81CB6387EC2E}"/>
              </a:ext>
            </a:extLst>
          </p:cNvPr>
          <p:cNvSpPr txBox="1"/>
          <p:nvPr/>
        </p:nvSpPr>
        <p:spPr>
          <a:xfrm>
            <a:off x="4361603" y="1629048"/>
            <a:ext cx="3744416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33" b="0" i="1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Source data models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133" b="0" i="1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p(Y</a:t>
            </a:r>
            <a:r>
              <a:rPr kumimoji="0" lang="de-CH" sz="2133" b="0" i="1" u="none" strike="noStrike" kern="1200" cap="none" spc="0" normalizeH="0" baseline="-2500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</a:t>
            </a:r>
            <a:r>
              <a:rPr kumimoji="0" lang="de-CH" sz="2133" b="0" i="1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| </a:t>
            </a:r>
            <a:r>
              <a:rPr kumimoji="0" lang="el-GR" sz="2133" b="0" i="1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θ</a:t>
            </a:r>
            <a:r>
              <a:rPr kumimoji="0" lang="de-CH" sz="2133" b="0" i="1" u="none" strike="noStrike" kern="1200" cap="none" spc="0" normalizeH="0" baseline="-2500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</a:t>
            </a:r>
            <a:r>
              <a:rPr kumimoji="0" lang="de-CH" sz="2133" b="0" i="1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)   j=1,...,J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F29C32-5065-4837-BA9F-B425AF49E9F9}"/>
              </a:ext>
            </a:extLst>
          </p:cNvPr>
          <p:cNvSpPr txBox="1"/>
          <p:nvPr/>
        </p:nvSpPr>
        <p:spPr>
          <a:xfrm>
            <a:off x="609600" y="5820209"/>
            <a:ext cx="10972800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067" b="0" i="0" u="none" strike="noStrike" kern="0" cap="none" spc="0" normalizeH="0" baseline="3000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Spiegelhalter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D. J., Abrams, K. R., &amp; Myles, J. P. (2004). </a:t>
            </a:r>
            <a:r>
              <a:rPr kumimoji="0" lang="en-US" sz="1067" b="0" i="1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Bayesian approaches to clinical trials and health-care evaluation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 (Vol. 13). John Wiley &amp; Sons.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067" b="0" i="0" u="none" strike="noStrike" kern="0" cap="none" spc="0" normalizeH="0" baseline="3000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Neuenschwander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B,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Capkun-Niggli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G,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Roychoudhury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S, et al (2010). Summarizing historical information on controls in clinical trials.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Clin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Trials; 7(1): 5-18.</a:t>
            </a:r>
          </a:p>
        </p:txBody>
      </p:sp>
    </p:spTree>
    <p:extLst>
      <p:ext uri="{BB962C8B-B14F-4D97-AF65-F5344CB8AC3E}">
        <p14:creationId xmlns:p14="http://schemas.microsoft.com/office/powerpoint/2010/main" val="3084501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E6B837-42FA-4DAC-9A13-BF122CFC4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de-CH" sz="2800" dirty="0">
                <a:ea typeface="Arial" charset="0"/>
                <a:cs typeface="Arial" charset="0"/>
              </a:rPr>
              <a:t>Extrapolation from adults accurate and consistent, however </a:t>
            </a:r>
            <a:r>
              <a:rPr lang="de-CH" sz="2800" b="1" dirty="0">
                <a:ea typeface="Arial" charset="0"/>
                <a:cs typeface="Arial" charset="0"/>
              </a:rPr>
              <a:t>limited data from pediatric trials available</a:t>
            </a:r>
            <a:r>
              <a:rPr lang="de-CH" sz="2800" dirty="0">
                <a:ea typeface="Arial" charset="0"/>
                <a:cs typeface="Arial" charset="0"/>
              </a:rPr>
              <a:t> (in particular none for ofatumumab and siponimod)</a:t>
            </a:r>
            <a:endParaRPr lang="en-US" sz="2800" dirty="0">
              <a:ea typeface="Arial" charset="0"/>
              <a:cs typeface="Arial" charset="0"/>
            </a:endParaRPr>
          </a:p>
          <a:p>
            <a:pPr>
              <a:spcBef>
                <a:spcPts val="0"/>
              </a:spcBef>
            </a:pPr>
            <a:r>
              <a:rPr lang="de-CH" sz="2800" dirty="0">
                <a:ea typeface="Arial" charset="0"/>
                <a:cs typeface="Arial" charset="0"/>
              </a:rPr>
              <a:t>Possibility that exchangeability assumptions does not hold and as a result a </a:t>
            </a:r>
            <a:r>
              <a:rPr lang="de-CH" sz="2800" b="1" dirty="0">
                <a:ea typeface="Arial" charset="0"/>
                <a:cs typeface="Arial" charset="0"/>
              </a:rPr>
              <a:t>prior-data conflict</a:t>
            </a:r>
            <a:r>
              <a:rPr lang="de-CH" sz="2800" dirty="0">
                <a:ea typeface="Arial" charset="0"/>
                <a:cs typeface="Arial" charset="0"/>
              </a:rPr>
              <a:t> occurs, has to be considered: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63BA9-7363-4F46-A0F7-5F478E5E42B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40404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© 2022 DIA, Inc. All rights reserved.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508302-CFF8-4ACC-BCF9-44F89877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0" dirty="0"/>
              <a:t>Prior-data conflict potential issue with Bayesian design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25775-D612-4B39-A032-4FB6F16B6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40404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Page </a:t>
            </a:r>
            <a:fld id="{127D9164-07AF-9947-BAED-B5CA6D2A48F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40404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20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E6B837-42FA-4DAC-9A13-BF122CFC4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387275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600"/>
              </a:spcAft>
            </a:pPr>
            <a:r>
              <a:rPr lang="de-CH" sz="2000" dirty="0">
                <a:ea typeface="Arial" charset="0"/>
                <a:cs typeface="Arial" charset="0"/>
              </a:rPr>
              <a:t>Extrapolation from adults accurate and consistent, however </a:t>
            </a:r>
            <a:r>
              <a:rPr lang="de-CH" sz="2000" b="1" dirty="0">
                <a:ea typeface="Arial" charset="0"/>
                <a:cs typeface="Arial" charset="0"/>
              </a:rPr>
              <a:t>limited data from pediatric trials available</a:t>
            </a:r>
            <a:r>
              <a:rPr lang="de-CH" sz="2000" dirty="0">
                <a:ea typeface="Arial" charset="0"/>
                <a:cs typeface="Arial" charset="0"/>
              </a:rPr>
              <a:t> (in particular none for ofatumumab and siponimod)</a:t>
            </a:r>
            <a:endParaRPr lang="en-US" sz="2000" dirty="0">
              <a:ea typeface="Arial" charset="0"/>
              <a:cs typeface="Arial" charset="0"/>
            </a:endParaRPr>
          </a:p>
          <a:p>
            <a:pPr>
              <a:spcBef>
                <a:spcPts val="0"/>
              </a:spcBef>
            </a:pPr>
            <a:r>
              <a:rPr lang="de-CH" sz="2000" dirty="0">
                <a:ea typeface="Arial" charset="0"/>
                <a:cs typeface="Arial" charset="0"/>
              </a:rPr>
              <a:t>Possibility that exchangeability assumptions does not hold and as a result a </a:t>
            </a:r>
            <a:r>
              <a:rPr lang="de-CH" sz="2000" b="1" dirty="0">
                <a:ea typeface="Arial" charset="0"/>
                <a:cs typeface="Arial" charset="0"/>
              </a:rPr>
              <a:t>prior-data conflict</a:t>
            </a:r>
            <a:r>
              <a:rPr lang="de-CH" sz="2000" dirty="0">
                <a:ea typeface="Arial" charset="0"/>
                <a:cs typeface="Arial" charset="0"/>
              </a:rPr>
              <a:t> occurs, has to be considered: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63BA9-7363-4F46-A0F7-5F478E5E42B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40404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© 2022 DIA, Inc. All rights reserved.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508302-CFF8-4ACC-BCF9-44F89877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2800" dirty="0"/>
              <a:t>Prior-data conflict potential issue with Bayesian design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25775-D612-4B39-A032-4FB6F16B6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40404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Page </a:t>
            </a:r>
            <a:fld id="{127D9164-07AF-9947-BAED-B5CA6D2A48F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40404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59419D-5E2E-444C-9D67-CB1D25B44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349" y="3336194"/>
            <a:ext cx="5912167" cy="285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AB9A97-6BD0-444C-9D86-68F3C5D89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 dirty="0"/>
              <a:t>NEOS </a:t>
            </a:r>
            <a:r>
              <a:rPr lang="de-CH" dirty="0" err="1"/>
              <a:t>as</a:t>
            </a:r>
            <a:r>
              <a:rPr lang="de-CH" dirty="0"/>
              <a:t> an </a:t>
            </a:r>
            <a:r>
              <a:rPr lang="de-CH" dirty="0" err="1"/>
              <a:t>example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a </a:t>
            </a:r>
            <a:r>
              <a:rPr lang="de-CH" dirty="0" err="1"/>
              <a:t>Bayesian</a:t>
            </a:r>
            <a:r>
              <a:rPr lang="de-CH" dirty="0"/>
              <a:t> </a:t>
            </a:r>
            <a:r>
              <a:rPr lang="de-CH" dirty="0" err="1"/>
              <a:t>phase</a:t>
            </a:r>
            <a:r>
              <a:rPr lang="de-CH" dirty="0"/>
              <a:t> 3 </a:t>
            </a:r>
            <a:r>
              <a:rPr lang="de-CH" dirty="0" err="1"/>
              <a:t>trial</a:t>
            </a:r>
            <a:endParaRPr lang="de-CH" dirty="0"/>
          </a:p>
          <a:p>
            <a:pPr marL="514350" indent="-514350">
              <a:buFont typeface="+mj-lt"/>
              <a:buAutoNum type="arabicPeriod"/>
            </a:pPr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experience</a:t>
            </a:r>
            <a:r>
              <a:rPr lang="de-CH" dirty="0"/>
              <a:t> on </a:t>
            </a:r>
            <a:r>
              <a:rPr lang="de-CH" dirty="0" err="1"/>
              <a:t>key</a:t>
            </a:r>
            <a:r>
              <a:rPr lang="de-CH" dirty="0"/>
              <a:t> </a:t>
            </a:r>
            <a:r>
              <a:rPr lang="de-CH" dirty="0" err="1"/>
              <a:t>factors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developing</a:t>
            </a:r>
            <a:r>
              <a:rPr lang="de-CH" dirty="0"/>
              <a:t> a </a:t>
            </a:r>
            <a:r>
              <a:rPr lang="de-CH" dirty="0" err="1"/>
              <a:t>complex</a:t>
            </a:r>
            <a:r>
              <a:rPr lang="de-CH" dirty="0"/>
              <a:t> innovative </a:t>
            </a:r>
            <a:r>
              <a:rPr lang="de-CH" dirty="0" err="1"/>
              <a:t>trial</a:t>
            </a:r>
            <a:r>
              <a:rPr lang="de-CH" dirty="0"/>
              <a:t> design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E65C17-168F-4408-A4B1-0CE1C06CE2C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© 2022 DIA, Inc. All rights reserved.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0F730B-6B86-4493-9761-81458B99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B264FD-F595-4BD0-BD04-D73C4C561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Page </a:t>
            </a:r>
            <a:fld id="{127D9164-07AF-9947-BAED-B5CA6D2A48F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63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E6B837-42FA-4DAC-9A13-BF122CFC4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de-CH" sz="2400" dirty="0">
                <a:ea typeface="Arial" charset="0"/>
                <a:cs typeface="Arial" charset="0"/>
              </a:rPr>
              <a:t>Exchangeability assumption can be relaxed </a:t>
            </a:r>
            <a:r>
              <a:rPr lang="de-CH" sz="2400" b="1" dirty="0">
                <a:ea typeface="Arial" charset="0"/>
                <a:cs typeface="Arial" charset="0"/>
              </a:rPr>
              <a:t>by adding vague, weakly-informative components to the MAP mixture</a:t>
            </a:r>
            <a:r>
              <a:rPr lang="de-CH" sz="2400" kern="0" baseline="30000" dirty="0"/>
              <a:t>1</a:t>
            </a:r>
            <a:r>
              <a:rPr lang="de-CH" sz="2400" b="1" dirty="0">
                <a:ea typeface="Arial" charset="0"/>
                <a:cs typeface="Arial" charset="0"/>
              </a:rPr>
              <a:t>  </a:t>
            </a:r>
            <a:r>
              <a:rPr lang="de-CH" sz="2400" dirty="0">
                <a:ea typeface="Arial" charset="0"/>
                <a:cs typeface="Arial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de-CH" sz="2400" dirty="0">
              <a:ea typeface="Arial" charset="0"/>
              <a:cs typeface="Arial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2400" dirty="0">
                <a:ea typeface="Arial" charset="0"/>
                <a:cs typeface="Arial" charset="0"/>
              </a:rPr>
              <a:t> </a:t>
            </a:r>
            <a:r>
              <a:rPr lang="en-US" sz="2400" dirty="0" err="1">
                <a:ea typeface="Arial" charset="0"/>
                <a:cs typeface="Arial" charset="0"/>
              </a:rPr>
              <a:t>p</a:t>
            </a:r>
            <a:r>
              <a:rPr lang="en-US" sz="2400" baseline="-25000" dirty="0" err="1">
                <a:ea typeface="Arial" charset="0"/>
                <a:cs typeface="Arial" charset="0"/>
              </a:rPr>
              <a:t>Robust</a:t>
            </a:r>
            <a:r>
              <a:rPr lang="en-US" sz="2400" dirty="0">
                <a:ea typeface="Arial" charset="0"/>
                <a:cs typeface="Arial" charset="0"/>
              </a:rPr>
              <a:t>(</a:t>
            </a:r>
            <a:r>
              <a:rPr lang="el-GR" sz="2400" dirty="0">
                <a:ea typeface="Arial" charset="0"/>
                <a:cs typeface="Arial" charset="0"/>
              </a:rPr>
              <a:t>θ</a:t>
            </a:r>
            <a:r>
              <a:rPr lang="el-GR" sz="2400" baseline="-25000" dirty="0">
                <a:ea typeface="Arial" charset="0"/>
                <a:cs typeface="Arial" charset="0"/>
              </a:rPr>
              <a:t>*</a:t>
            </a:r>
            <a:r>
              <a:rPr lang="el-GR" sz="2400" dirty="0">
                <a:ea typeface="Arial" charset="0"/>
                <a:cs typeface="Arial" charset="0"/>
              </a:rPr>
              <a:t>) = (1-ε) </a:t>
            </a:r>
            <a:r>
              <a:rPr lang="en-US" sz="2400" dirty="0" err="1">
                <a:ea typeface="Arial" charset="0"/>
                <a:cs typeface="Arial" charset="0"/>
              </a:rPr>
              <a:t>p</a:t>
            </a:r>
            <a:r>
              <a:rPr lang="en-US" sz="2400" baseline="-25000" dirty="0" err="1">
                <a:ea typeface="Arial" charset="0"/>
                <a:cs typeface="Arial" charset="0"/>
              </a:rPr>
              <a:t>MAP</a:t>
            </a:r>
            <a:r>
              <a:rPr lang="en-US" sz="2400" dirty="0">
                <a:ea typeface="Arial" charset="0"/>
                <a:cs typeface="Arial" charset="0"/>
              </a:rPr>
              <a:t>(</a:t>
            </a:r>
            <a:r>
              <a:rPr lang="el-GR" sz="2400" dirty="0">
                <a:ea typeface="Arial" charset="0"/>
                <a:cs typeface="Arial" charset="0"/>
              </a:rPr>
              <a:t>θ</a:t>
            </a:r>
            <a:r>
              <a:rPr lang="el-GR" sz="2400" baseline="-25000" dirty="0">
                <a:ea typeface="Arial" charset="0"/>
                <a:cs typeface="Arial" charset="0"/>
              </a:rPr>
              <a:t>*</a:t>
            </a:r>
            <a:r>
              <a:rPr lang="el-GR" sz="2400" dirty="0">
                <a:ea typeface="Arial" charset="0"/>
                <a:cs typeface="Arial" charset="0"/>
              </a:rPr>
              <a:t>) + ε </a:t>
            </a:r>
            <a:r>
              <a:rPr lang="en-US" sz="2400" dirty="0" err="1">
                <a:ea typeface="Arial" charset="0"/>
                <a:cs typeface="Arial" charset="0"/>
              </a:rPr>
              <a:t>p</a:t>
            </a:r>
            <a:r>
              <a:rPr lang="en-US" sz="2400" baseline="-25000" dirty="0" err="1">
                <a:ea typeface="Arial" charset="0"/>
                <a:cs typeface="Arial" charset="0"/>
              </a:rPr>
              <a:t>Vague</a:t>
            </a:r>
            <a:r>
              <a:rPr lang="en-US" sz="2400" dirty="0">
                <a:ea typeface="Arial" charset="0"/>
                <a:cs typeface="Arial" charset="0"/>
              </a:rPr>
              <a:t>(</a:t>
            </a:r>
            <a:r>
              <a:rPr lang="el-GR" sz="2400" dirty="0">
                <a:ea typeface="Arial" charset="0"/>
                <a:cs typeface="Arial" charset="0"/>
              </a:rPr>
              <a:t>θ</a:t>
            </a:r>
            <a:r>
              <a:rPr lang="el-GR" sz="2400" baseline="-25000" dirty="0">
                <a:ea typeface="Arial" charset="0"/>
                <a:cs typeface="Arial" charset="0"/>
              </a:rPr>
              <a:t>*</a:t>
            </a:r>
            <a:r>
              <a:rPr lang="el-GR" sz="2400" dirty="0">
                <a:ea typeface="Arial" charset="0"/>
                <a:cs typeface="Arial" charset="0"/>
              </a:rPr>
              <a:t>) </a:t>
            </a:r>
            <a:endParaRPr lang="de-CH" sz="2400" dirty="0">
              <a:ea typeface="Arial" charset="0"/>
              <a:cs typeface="Arial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l-GR" sz="2400" dirty="0">
                <a:ea typeface="Arial" charset="0"/>
                <a:cs typeface="Arial" charset="0"/>
              </a:rPr>
              <a:t>  </a:t>
            </a:r>
            <a:endParaRPr lang="en-US" sz="2400" dirty="0">
              <a:ea typeface="Arial" charset="0"/>
              <a:cs typeface="Arial" charset="0"/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ea typeface="Arial" charset="0"/>
                <a:cs typeface="Arial" charset="0"/>
              </a:rPr>
              <a:t>Mixture weight </a:t>
            </a:r>
            <a:r>
              <a:rPr lang="el-GR" sz="2000" dirty="0">
                <a:ea typeface="Arial" charset="0"/>
                <a:cs typeface="Arial" charset="0"/>
              </a:rPr>
              <a:t>ε </a:t>
            </a:r>
            <a:r>
              <a:rPr lang="en-US" sz="2000" dirty="0">
                <a:ea typeface="Arial" charset="0"/>
                <a:cs typeface="Arial" charset="0"/>
              </a:rPr>
              <a:t>chosen to reflect skepticism on relevance of source data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ea typeface="Arial" charset="0"/>
                <a:cs typeface="Arial" charset="0"/>
              </a:rPr>
              <a:t>Robust priors are heavy-tailed, and hence </a:t>
            </a:r>
            <a:r>
              <a:rPr lang="en-US" sz="2000" b="1" dirty="0">
                <a:ea typeface="Arial" charset="0"/>
                <a:cs typeface="Arial" charset="0"/>
              </a:rPr>
              <a:t>informative part is discarded in case of prior-data conflicts</a:t>
            </a:r>
          </a:p>
          <a:p>
            <a:pPr marL="304792" lvl="1" indent="0">
              <a:spcBef>
                <a:spcPts val="0"/>
              </a:spcBef>
              <a:buNone/>
            </a:pPr>
            <a:endParaRPr lang="en-US" sz="2000" dirty="0">
              <a:ea typeface="Arial" charset="0"/>
              <a:cs typeface="Arial" charset="0"/>
            </a:endParaRPr>
          </a:p>
          <a:p>
            <a:pPr>
              <a:spcBef>
                <a:spcPts val="0"/>
              </a:spcBef>
            </a:pPr>
            <a:r>
              <a:rPr lang="de-CH" sz="2400" dirty="0">
                <a:ea typeface="Arial" charset="0"/>
                <a:cs typeface="Arial" charset="0"/>
              </a:rPr>
              <a:t>Use </a:t>
            </a:r>
            <a:r>
              <a:rPr lang="el-GR" sz="2400" dirty="0">
                <a:ea typeface="Arial" charset="0"/>
                <a:cs typeface="Arial" charset="0"/>
              </a:rPr>
              <a:t>ε</a:t>
            </a:r>
            <a:r>
              <a:rPr lang="de-CH" sz="2400" dirty="0">
                <a:ea typeface="Arial" charset="0"/>
                <a:cs typeface="Arial" charset="0"/>
              </a:rPr>
              <a:t> = 0.2 for Gilenya </a:t>
            </a:r>
            <a:r>
              <a:rPr lang="de-CH" sz="2400" b="1" dirty="0">
                <a:ea typeface="Arial" charset="0"/>
                <a:cs typeface="Arial" charset="0"/>
              </a:rPr>
              <a:t>(because data from adults and pediatric patients available) </a:t>
            </a:r>
            <a:r>
              <a:rPr lang="de-CH" sz="2400" dirty="0">
                <a:ea typeface="Arial" charset="0"/>
                <a:cs typeface="Arial" charset="0"/>
              </a:rPr>
              <a:t>and </a:t>
            </a:r>
            <a:r>
              <a:rPr lang="el-GR" sz="2400" dirty="0">
                <a:ea typeface="Arial" charset="0"/>
                <a:cs typeface="Arial" charset="0"/>
              </a:rPr>
              <a:t>ε</a:t>
            </a:r>
            <a:r>
              <a:rPr lang="de-CH" sz="2400" dirty="0">
                <a:ea typeface="Arial" charset="0"/>
                <a:cs typeface="Arial" charset="0"/>
              </a:rPr>
              <a:t> = 0.5 for Kesimpta and Mayzent </a:t>
            </a:r>
            <a:r>
              <a:rPr lang="de-CH" sz="2400" b="1" dirty="0">
                <a:ea typeface="Arial" charset="0"/>
                <a:cs typeface="Arial" charset="0"/>
              </a:rPr>
              <a:t>(because only data from adults available) </a:t>
            </a:r>
            <a:r>
              <a:rPr lang="de-CH" sz="2400" dirty="0">
                <a:ea typeface="Arial" charset="0"/>
                <a:cs typeface="Arial" charset="0"/>
              </a:rPr>
              <a:t>to reflect lack of pediatric data for the investigational drugs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63BA9-7363-4F46-A0F7-5F478E5E42B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40404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© 2022 DIA, Inc. All rights reserved.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508302-CFF8-4ACC-BCF9-44F89877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Protecting against prior-data conflicts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25775-D612-4B39-A032-4FB6F16B6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40404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Page </a:t>
            </a:r>
            <a:fld id="{127D9164-07AF-9947-BAED-B5CA6D2A48F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40404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6892EC-0CF3-427E-9824-514B288420D2}"/>
              </a:ext>
            </a:extLst>
          </p:cNvPr>
          <p:cNvSpPr txBox="1"/>
          <p:nvPr/>
        </p:nvSpPr>
        <p:spPr>
          <a:xfrm>
            <a:off x="609600" y="5959902"/>
            <a:ext cx="11179728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67" kern="0" baseline="30000" dirty="0"/>
              <a:t>1 </a:t>
            </a:r>
            <a:r>
              <a:rPr lang="en-US" sz="1067" dirty="0"/>
              <a:t>Schmidli H, </a:t>
            </a:r>
            <a:r>
              <a:rPr lang="en-US" sz="1067" dirty="0" err="1"/>
              <a:t>Gsteiger</a:t>
            </a:r>
            <a:r>
              <a:rPr lang="en-US" sz="1067" dirty="0"/>
              <a:t> S, </a:t>
            </a:r>
            <a:r>
              <a:rPr lang="en-US" sz="1067" dirty="0" err="1"/>
              <a:t>Roychoudhury</a:t>
            </a:r>
            <a:r>
              <a:rPr lang="en-US" sz="1067" dirty="0"/>
              <a:t> S, et al (2014). Robust meta‐analytic‐predictive priors in clinical trials with historical control information. Biometrics; 70(4): 1023-1032.</a:t>
            </a:r>
          </a:p>
        </p:txBody>
      </p:sp>
    </p:spTree>
    <p:extLst>
      <p:ext uri="{BB962C8B-B14F-4D97-AF65-F5344CB8AC3E}">
        <p14:creationId xmlns:p14="http://schemas.microsoft.com/office/powerpoint/2010/main" val="4171881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C101890-B80A-4467-97AE-B25ED6AE1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125" y="1502806"/>
            <a:ext cx="9823289" cy="4457096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63BA9-7363-4F46-A0F7-5F478E5E42B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40404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© 2022 DIA, Inc. All rights reserved.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508302-CFF8-4ACC-BCF9-44F89877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Prior-data conflict with robust prior; dynamic borrowing 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25775-D612-4B39-A032-4FB6F16B6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40404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Page </a:t>
            </a:r>
            <a:fld id="{127D9164-07AF-9947-BAED-B5CA6D2A48F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40404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5162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A04D480-DA43-4FA8-BF47-1B7BCD337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3CB93C-E19F-46BF-8A53-80489AB9D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4429" y="1976076"/>
            <a:ext cx="6143699" cy="1470025"/>
          </a:xfrm>
        </p:spPr>
        <p:txBody>
          <a:bodyPr/>
          <a:lstStyle/>
          <a:p>
            <a:r>
              <a:rPr lang="de-CH" dirty="0"/>
              <a:t>Simulation </a:t>
            </a:r>
            <a:r>
              <a:rPr lang="de-CH" dirty="0" err="1"/>
              <a:t>study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understand</a:t>
            </a:r>
            <a:r>
              <a:rPr lang="de-CH" dirty="0"/>
              <a:t> </a:t>
            </a:r>
            <a:r>
              <a:rPr lang="de-CH" dirty="0" err="1"/>
              <a:t>operating</a:t>
            </a:r>
            <a:r>
              <a:rPr lang="de-CH" dirty="0"/>
              <a:t> </a:t>
            </a:r>
            <a:r>
              <a:rPr lang="de-CH"/>
              <a:t>characteristics</a:t>
            </a:r>
            <a:endParaRPr lang="de-C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D88D684-3681-459C-A96F-66DEAB60EE4E}"/>
              </a:ext>
            </a:extLst>
          </p:cNvPr>
          <p:cNvSpPr/>
          <p:nvPr/>
        </p:nvSpPr>
        <p:spPr>
          <a:xfrm>
            <a:off x="863029" y="299652"/>
            <a:ext cx="914400" cy="791110"/>
          </a:xfrm>
          <a:prstGeom prst="ellipse">
            <a:avLst/>
          </a:prstGeom>
          <a:solidFill>
            <a:srgbClr val="000000">
              <a:alpha val="25098"/>
            </a:srgbClr>
          </a:solidFill>
          <a:ln>
            <a:solidFill>
              <a:srgbClr val="769A47">
                <a:alpha val="25098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77038B6-7DE8-4738-8D62-4ECF2A323BDC}"/>
              </a:ext>
            </a:extLst>
          </p:cNvPr>
          <p:cNvSpPr/>
          <p:nvPr/>
        </p:nvSpPr>
        <p:spPr>
          <a:xfrm>
            <a:off x="2803130" y="299652"/>
            <a:ext cx="914400" cy="791110"/>
          </a:xfrm>
          <a:prstGeom prst="ellipse">
            <a:avLst/>
          </a:prstGeom>
          <a:solidFill>
            <a:srgbClr val="000000">
              <a:alpha val="25098"/>
            </a:srgbClr>
          </a:solidFill>
          <a:ln>
            <a:solidFill>
              <a:srgbClr val="769A47">
                <a:alpha val="25098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B933D6-8A51-4C2A-AFF9-E7700EC2BC1F}"/>
              </a:ext>
            </a:extLst>
          </p:cNvPr>
          <p:cNvSpPr/>
          <p:nvPr/>
        </p:nvSpPr>
        <p:spPr>
          <a:xfrm>
            <a:off x="4743231" y="299652"/>
            <a:ext cx="914400" cy="791110"/>
          </a:xfrm>
          <a:prstGeom prst="ellipse">
            <a:avLst/>
          </a:prstGeom>
          <a:solidFill>
            <a:srgbClr val="000000">
              <a:alpha val="25098"/>
            </a:srgbClr>
          </a:solidFill>
          <a:ln>
            <a:solidFill>
              <a:srgbClr val="769A47">
                <a:alpha val="25098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EF68BB9-8901-4C8C-98C6-721452759F25}"/>
              </a:ext>
            </a:extLst>
          </p:cNvPr>
          <p:cNvSpPr/>
          <p:nvPr/>
        </p:nvSpPr>
        <p:spPr>
          <a:xfrm>
            <a:off x="6683332" y="299652"/>
            <a:ext cx="914400" cy="7911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AC83DA-6CB3-47A8-B742-C1DC9DAB0F52}"/>
              </a:ext>
            </a:extLst>
          </p:cNvPr>
          <p:cNvSpPr/>
          <p:nvPr/>
        </p:nvSpPr>
        <p:spPr>
          <a:xfrm>
            <a:off x="8623433" y="299652"/>
            <a:ext cx="914400" cy="791110"/>
          </a:xfrm>
          <a:prstGeom prst="ellipse">
            <a:avLst/>
          </a:prstGeom>
          <a:solidFill>
            <a:srgbClr val="000000">
              <a:alpha val="25098"/>
            </a:srgbClr>
          </a:solidFill>
          <a:ln>
            <a:solidFill>
              <a:srgbClr val="769A47">
                <a:alpha val="25098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DAE790-B17E-4F29-8D11-02FFC1B45646}"/>
              </a:ext>
            </a:extLst>
          </p:cNvPr>
          <p:cNvSpPr/>
          <p:nvPr/>
        </p:nvSpPr>
        <p:spPr>
          <a:xfrm>
            <a:off x="10563532" y="299652"/>
            <a:ext cx="914400" cy="791110"/>
          </a:xfrm>
          <a:prstGeom prst="ellipse">
            <a:avLst/>
          </a:prstGeom>
          <a:solidFill>
            <a:srgbClr val="000000">
              <a:alpha val="25098"/>
            </a:srgbClr>
          </a:solidFill>
          <a:ln>
            <a:solidFill>
              <a:srgbClr val="769A47">
                <a:alpha val="25098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1E23BC-604E-4990-BBD4-79F6CFF422D6}"/>
              </a:ext>
            </a:extLst>
          </p:cNvPr>
          <p:cNvSpPr txBox="1"/>
          <p:nvPr/>
        </p:nvSpPr>
        <p:spPr>
          <a:xfrm>
            <a:off x="636998" y="1181528"/>
            <a:ext cx="152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Non-</a:t>
            </a:r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inferiority</a:t>
            </a:r>
            <a:endParaRPr lang="de-CH" sz="1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5F5A66-AB24-493A-92C2-0C00AC87FBFE}"/>
              </a:ext>
            </a:extLst>
          </p:cNvPr>
          <p:cNvSpPr txBox="1"/>
          <p:nvPr/>
        </p:nvSpPr>
        <p:spPr>
          <a:xfrm>
            <a:off x="2731210" y="1190091"/>
            <a:ext cx="152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Extrapolation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EC806E-9382-4113-B09B-85F841C32E02}"/>
              </a:ext>
            </a:extLst>
          </p:cNvPr>
          <p:cNvSpPr txBox="1"/>
          <p:nvPr/>
        </p:nvSpPr>
        <p:spPr>
          <a:xfrm>
            <a:off x="4589118" y="1208929"/>
            <a:ext cx="152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Robust </a:t>
            </a:r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dynamic</a:t>
            </a:r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borrowing</a:t>
            </a:r>
            <a:endParaRPr lang="de-CH" sz="1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70FC3E-ABE6-41A7-916B-4F3C3908AD31}"/>
              </a:ext>
            </a:extLst>
          </p:cNvPr>
          <p:cNvSpPr txBox="1"/>
          <p:nvPr/>
        </p:nvSpPr>
        <p:spPr>
          <a:xfrm>
            <a:off x="6560040" y="1125026"/>
            <a:ext cx="152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solidFill>
                  <a:schemeClr val="bg1"/>
                </a:solidFill>
              </a:rPr>
              <a:t>Simulation </a:t>
            </a:r>
            <a:r>
              <a:rPr lang="de-CH" sz="1200" b="1" dirty="0" err="1">
                <a:solidFill>
                  <a:schemeClr val="bg1"/>
                </a:solidFill>
              </a:rPr>
              <a:t>study</a:t>
            </a:r>
            <a:endParaRPr lang="de-CH" sz="12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0CAE0A-A8C5-4E8E-A052-82AF91E9E7E5}"/>
              </a:ext>
            </a:extLst>
          </p:cNvPr>
          <p:cNvSpPr txBox="1"/>
          <p:nvPr/>
        </p:nvSpPr>
        <p:spPr>
          <a:xfrm>
            <a:off x="8602882" y="1143864"/>
            <a:ext cx="152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Regulatory</a:t>
            </a:r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interactions</a:t>
            </a:r>
            <a:endParaRPr lang="de-CH" sz="1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001DDB-06ED-4E2F-8268-D8F61DF4EC34}"/>
              </a:ext>
            </a:extLst>
          </p:cNvPr>
          <p:cNvSpPr txBox="1"/>
          <p:nvPr/>
        </p:nvSpPr>
        <p:spPr>
          <a:xfrm>
            <a:off x="10563532" y="1111332"/>
            <a:ext cx="152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Our</a:t>
            </a:r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experience</a:t>
            </a:r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with</a:t>
            </a:r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 CIDs</a:t>
            </a:r>
          </a:p>
        </p:txBody>
      </p:sp>
    </p:spTree>
    <p:extLst>
      <p:ext uri="{BB962C8B-B14F-4D97-AF65-F5344CB8AC3E}">
        <p14:creationId xmlns:p14="http://schemas.microsoft.com/office/powerpoint/2010/main" val="2998376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E6B837-42FA-4DAC-9A13-BF122CFC4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CH" sz="2600" dirty="0"/>
              <a:t>Complex innovative design requires simulations to </a:t>
            </a:r>
            <a:r>
              <a:rPr lang="de-CH" sz="2600" b="1" dirty="0"/>
              <a:t>understand behaviour of design under different assumptions and compare to alternatives</a:t>
            </a:r>
          </a:p>
          <a:p>
            <a:pPr marL="0" indent="0">
              <a:buNone/>
            </a:pPr>
            <a:endParaRPr lang="de-CH" sz="2600" b="1" dirty="0"/>
          </a:p>
          <a:p>
            <a:r>
              <a:rPr lang="de-CH" sz="2600" dirty="0"/>
              <a:t>Simulation studies were </a:t>
            </a:r>
            <a:r>
              <a:rPr lang="de-CH" sz="2600" b="1" dirty="0"/>
              <a:t>used extensively during planning and HA discussions</a:t>
            </a:r>
            <a:r>
              <a:rPr lang="de-CH" sz="2600" dirty="0"/>
              <a:t>:</a:t>
            </a:r>
          </a:p>
          <a:p>
            <a:pPr lvl="1"/>
            <a:r>
              <a:rPr lang="en-US" sz="2600" dirty="0"/>
              <a:t>Investigate frequentist operating characteristics of proposed design versus alternatives: Type I error rates, Power and Bias and RMSE of treatment effect estimates</a:t>
            </a:r>
          </a:p>
          <a:p>
            <a:pPr lvl="1"/>
            <a:r>
              <a:rPr lang="en-US" sz="2600" dirty="0"/>
              <a:t>Determine required sample size to achieve desired power under main scenarios</a:t>
            </a:r>
          </a:p>
          <a:p>
            <a:pPr lvl="1"/>
            <a:r>
              <a:rPr lang="en-US" sz="2600" dirty="0"/>
              <a:t>Impact of interim analysis on type I error/power</a:t>
            </a:r>
          </a:p>
          <a:p>
            <a:pPr lvl="1"/>
            <a:r>
              <a:rPr lang="en-US" sz="2600" dirty="0"/>
              <a:t>Modifications of design (timing of interim analysis, study duration, additional success criteria)</a:t>
            </a:r>
          </a:p>
          <a:p>
            <a:pPr lvl="1"/>
            <a:r>
              <a:rPr lang="en-US" sz="2600" dirty="0"/>
              <a:t>Impact of double-use of historical information for NI-margin and Bayesian priors</a:t>
            </a:r>
          </a:p>
          <a:p>
            <a:pPr marL="457200" lvl="1" indent="0">
              <a:buNone/>
            </a:pPr>
            <a:endParaRPr lang="en-US" sz="2600" dirty="0"/>
          </a:p>
          <a:p>
            <a:r>
              <a:rPr lang="de-CH" sz="2600" b="1" dirty="0"/>
              <a:t>Final simulation report focusing on operating characteristics of final design for all primary and sensitivity analyses:</a:t>
            </a:r>
          </a:p>
          <a:p>
            <a:pPr lvl="1"/>
            <a:r>
              <a:rPr lang="de-CH" sz="2600" dirty="0"/>
              <a:t>Comprehensive document including simulation results for final design under wide range of scenarios</a:t>
            </a:r>
          </a:p>
          <a:p>
            <a:pPr lvl="1"/>
            <a:r>
              <a:rPr lang="de-CH" sz="2600" dirty="0"/>
              <a:t>Documents the considered scenarios, metrics and other necessary details on simulations</a:t>
            </a:r>
          </a:p>
          <a:p>
            <a:pPr lvl="1"/>
            <a:r>
              <a:rPr lang="de-CH" sz="2600" dirty="0"/>
              <a:t>Discusses operating characteristics for key scenarios</a:t>
            </a:r>
          </a:p>
          <a:p>
            <a:pPr lvl="1"/>
            <a:r>
              <a:rPr lang="de-CH" sz="2600" dirty="0"/>
              <a:t>Report and codes to reproduce simulations shared with FDA with final protocol submission</a:t>
            </a:r>
          </a:p>
          <a:p>
            <a:pPr marL="0" indent="0">
              <a:buNone/>
            </a:pPr>
            <a:endParaRPr lang="de-CH" sz="2800" b="1" dirty="0"/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63BA9-7363-4F46-A0F7-5F478E5E42B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40404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© 2022 DIA, Inc. All rights reserved.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508302-CFF8-4ACC-BCF9-44F89877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Simulation studies to understand operating characteristics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25775-D612-4B39-A032-4FB6F16B6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40404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Page </a:t>
            </a:r>
            <a:fld id="{127D9164-07AF-9947-BAED-B5CA6D2A48F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40404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115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E6B837-42FA-4DAC-9A13-BF122CFC4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CH" sz="2900" dirty="0"/>
              <a:t>Simulations focused on primary endpoint, annualized relapse rate (ARR)</a:t>
            </a:r>
          </a:p>
          <a:p>
            <a:pPr marL="0" indent="0">
              <a:buNone/>
            </a:pPr>
            <a:endParaRPr lang="de-CH" sz="2900" b="1" dirty="0"/>
          </a:p>
          <a:p>
            <a:r>
              <a:rPr lang="de-CH" sz="2900" dirty="0"/>
              <a:t>Different scenarios investigated for ARR on fingolimod (control) and ARR-ratio of two test treatments versus fingolimod:</a:t>
            </a:r>
          </a:p>
          <a:p>
            <a:pPr lvl="1"/>
            <a:r>
              <a:rPr lang="de-CH" sz="2900" b="1" dirty="0"/>
              <a:t>ARR on fingolimod: </a:t>
            </a:r>
            <a:r>
              <a:rPr lang="de-CH" sz="2900" dirty="0"/>
              <a:t>0.05, 0.25, 0.5, 0.75, 0.95 - quantiles of MAP-prior distribution to reflect range of plausible and extreme values</a:t>
            </a:r>
          </a:p>
          <a:p>
            <a:pPr lvl="1"/>
            <a:r>
              <a:rPr lang="de-CH" sz="2900" b="1" dirty="0"/>
              <a:t>ARR-ratio of test treatments versus fingolimod (control): </a:t>
            </a:r>
            <a:r>
              <a:rPr lang="de-CH" sz="2900" dirty="0"/>
              <a:t>0.8, 1 and 2 (null scenario)</a:t>
            </a:r>
          </a:p>
          <a:p>
            <a:pPr lvl="1"/>
            <a:r>
              <a:rPr lang="de-CH" sz="2900" b="1" dirty="0"/>
              <a:t>25 different combinations </a:t>
            </a:r>
            <a:r>
              <a:rPr lang="de-CH" sz="2900" dirty="0"/>
              <a:t>for the three treatments investigated in simulations (10 null scenarios where at least one treatment inferior to fingolimod, 15 under alternative with both treatments non-inferior)</a:t>
            </a:r>
          </a:p>
          <a:p>
            <a:pPr lvl="1"/>
            <a:r>
              <a:rPr lang="de-CH" sz="2900" b="1" dirty="0"/>
              <a:t>All simulations performed using prior weights for primary analysis and all 10 sensitivity analyses</a:t>
            </a:r>
          </a:p>
          <a:p>
            <a:pPr marL="457200" lvl="1" indent="0">
              <a:buNone/>
            </a:pPr>
            <a:endParaRPr lang="en-US" sz="2900" dirty="0"/>
          </a:p>
          <a:p>
            <a:r>
              <a:rPr lang="de-CH" sz="2900" dirty="0"/>
              <a:t>Baseline covariates and adjustment in model were included upon HA requests for final simulation report</a:t>
            </a:r>
          </a:p>
          <a:p>
            <a:pPr marL="0" indent="0">
              <a:buNone/>
            </a:pPr>
            <a:endParaRPr lang="de-CH" sz="3300" dirty="0"/>
          </a:p>
          <a:p>
            <a:r>
              <a:rPr lang="de-CH" sz="2900" dirty="0"/>
              <a:t>Impact of other parameters (Dispersion, recruitment rate) was investigated in some initial simulations but had limited impact within plausible range and was kept fixed for main simulation report</a:t>
            </a:r>
          </a:p>
          <a:p>
            <a:pPr marL="0" indent="0">
              <a:buNone/>
            </a:pPr>
            <a:endParaRPr lang="de-CH" sz="2800" b="1" dirty="0"/>
          </a:p>
          <a:p>
            <a:pPr marL="0" indent="0">
              <a:buNone/>
            </a:pPr>
            <a:endParaRPr lang="en-US" sz="27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63BA9-7363-4F46-A0F7-5F478E5E42B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40404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© 2022 DIA, Inc. All rights reserved.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508302-CFF8-4ACC-BCF9-44F89877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Simulation scenarios for final report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25775-D612-4B39-A032-4FB6F16B6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40404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Page </a:t>
            </a:r>
            <a:fld id="{127D9164-07AF-9947-BAED-B5CA6D2A48F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40404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79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EC87-3535-4450-B704-8C2FA7BF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281225"/>
          </a:xfrm>
        </p:spPr>
        <p:txBody>
          <a:bodyPr>
            <a:normAutofit fontScale="90000"/>
          </a:bodyPr>
          <a:lstStyle/>
          <a:p>
            <a:r>
              <a:rPr lang="de-CH" sz="4000" dirty="0"/>
              <a:t>Simulation results: Type I error rate</a:t>
            </a:r>
            <a:br>
              <a:rPr lang="de-CH" dirty="0"/>
            </a:br>
            <a:br>
              <a:rPr lang="en-US" dirty="0"/>
            </a:br>
            <a:endParaRPr lang="de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B4E12-6656-482C-B433-ABC54EFB9F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23A01-E5DA-48EC-93C8-0B5CF60E0B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547CF9-5B10-D24F-A8D7-45A9778164F7}" type="slidenum">
              <a:rPr kumimoji="0" lang="uk-UA" sz="1000" b="0" i="0" u="none" strike="noStrike" kern="1200" cap="none" spc="0" normalizeH="0" baseline="0" noProof="0" smtClean="0">
                <a:ln>
                  <a:noFill/>
                </a:ln>
                <a:solidFill>
                  <a:srgbClr val="40404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2" name="Content Placeholder 5">
            <a:extLst>
              <a:ext uri="{FF2B5EF4-FFF2-40B4-BE49-F238E27FC236}">
                <a16:creationId xmlns:a16="http://schemas.microsoft.com/office/drawing/2014/main" id="{56236F01-5FA1-4BF9-B4D0-D149FC160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86" y="1220755"/>
            <a:ext cx="6933833" cy="47145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7AFEF9-8CDF-43C7-BEFF-426DA11937D4}"/>
              </a:ext>
            </a:extLst>
          </p:cNvPr>
          <p:cNvSpPr txBox="1"/>
          <p:nvPr/>
        </p:nvSpPr>
        <p:spPr>
          <a:xfrm>
            <a:off x="7377878" y="1792915"/>
            <a:ext cx="4238261" cy="354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de-CH" sz="1867" dirty="0"/>
              <a:t>Nominal type I </a:t>
            </a:r>
            <a:r>
              <a:rPr lang="de-CH" sz="1867" dirty="0" err="1"/>
              <a:t>error</a:t>
            </a:r>
            <a:r>
              <a:rPr lang="de-CH" sz="1867" dirty="0"/>
              <a:t> rate </a:t>
            </a:r>
            <a:r>
              <a:rPr lang="de-CH" sz="1867" dirty="0" err="1"/>
              <a:t>of</a:t>
            </a:r>
            <a:r>
              <a:rPr lang="de-CH" sz="1867" dirty="0"/>
              <a:t> </a:t>
            </a:r>
            <a:r>
              <a:rPr lang="de-CH" sz="1867" dirty="0" err="1"/>
              <a:t>one</a:t>
            </a:r>
            <a:r>
              <a:rPr lang="de-CH" sz="1867" dirty="0"/>
              <a:t> </a:t>
            </a:r>
            <a:r>
              <a:rPr lang="de-CH" sz="1867" dirty="0" err="1"/>
              <a:t>sided</a:t>
            </a:r>
            <a:r>
              <a:rPr lang="de-CH" sz="1867" dirty="0"/>
              <a:t> 0.025 </a:t>
            </a:r>
            <a:r>
              <a:rPr lang="de-CH" sz="1867" dirty="0" err="1"/>
              <a:t>is</a:t>
            </a:r>
            <a:r>
              <a:rPr lang="de-CH" sz="1867" dirty="0"/>
              <a:t> </a:t>
            </a:r>
            <a:r>
              <a:rPr lang="de-CH" sz="1867" dirty="0" err="1"/>
              <a:t>only</a:t>
            </a:r>
            <a:r>
              <a:rPr lang="de-CH" sz="1867" dirty="0"/>
              <a:t> </a:t>
            </a:r>
            <a:r>
              <a:rPr lang="de-CH" sz="1867" dirty="0" err="1"/>
              <a:t>inflated</a:t>
            </a:r>
            <a:r>
              <a:rPr lang="de-CH" sz="1867" dirty="0"/>
              <a:t> in </a:t>
            </a:r>
            <a:r>
              <a:rPr lang="de-CH" sz="1867" dirty="0" err="1"/>
              <a:t>lower</a:t>
            </a:r>
            <a:r>
              <a:rPr lang="de-CH" sz="1867" dirty="0"/>
              <a:t> ARR </a:t>
            </a:r>
            <a:r>
              <a:rPr lang="de-CH" sz="1867" dirty="0" err="1"/>
              <a:t>range</a:t>
            </a:r>
            <a:r>
              <a:rPr lang="de-CH" sz="1867" dirty="0"/>
              <a:t> </a:t>
            </a:r>
          </a:p>
          <a:p>
            <a:endParaRPr lang="de-CH" sz="1867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CH" sz="1867" dirty="0" err="1"/>
              <a:t>Controlled</a:t>
            </a:r>
            <a:r>
              <a:rPr lang="de-CH" sz="1867" dirty="0"/>
              <a:t> </a:t>
            </a:r>
            <a:r>
              <a:rPr lang="de-CH" sz="1867" dirty="0" err="1"/>
              <a:t>for</a:t>
            </a:r>
            <a:r>
              <a:rPr lang="de-CH" sz="1867" dirty="0"/>
              <a:t> </a:t>
            </a:r>
            <a:r>
              <a:rPr lang="de-CH" sz="1867" dirty="0" err="1"/>
              <a:t>higher</a:t>
            </a:r>
            <a:r>
              <a:rPr lang="de-CH" sz="1867" dirty="0"/>
              <a:t> ARR </a:t>
            </a:r>
            <a:r>
              <a:rPr lang="de-CH" sz="1867" dirty="0" err="1"/>
              <a:t>which</a:t>
            </a:r>
            <a:r>
              <a:rPr lang="de-CH" sz="1867" dirty="0"/>
              <a:t> </a:t>
            </a:r>
            <a:r>
              <a:rPr lang="de-CH" sz="1867" dirty="0" err="1"/>
              <a:t>are</a:t>
            </a:r>
            <a:r>
              <a:rPr lang="de-CH" sz="1867" dirty="0"/>
              <a:t> </a:t>
            </a:r>
            <a:r>
              <a:rPr lang="de-CH" sz="1867" dirty="0" err="1"/>
              <a:t>more</a:t>
            </a:r>
            <a:r>
              <a:rPr lang="de-CH" sz="1867" dirty="0"/>
              <a:t> </a:t>
            </a:r>
            <a:r>
              <a:rPr lang="de-CH" sz="1867" dirty="0" err="1"/>
              <a:t>clinically</a:t>
            </a:r>
            <a:r>
              <a:rPr lang="de-CH" sz="1867" dirty="0"/>
              <a:t> relevant</a:t>
            </a:r>
          </a:p>
          <a:p>
            <a:endParaRPr lang="de-CH" sz="1867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CH" sz="1867" dirty="0"/>
              <a:t>Inflation </a:t>
            </a:r>
            <a:r>
              <a:rPr lang="de-CH" sz="1867" dirty="0" err="1"/>
              <a:t>of</a:t>
            </a:r>
            <a:r>
              <a:rPr lang="de-CH" sz="1867" dirty="0"/>
              <a:t> type I </a:t>
            </a:r>
            <a:r>
              <a:rPr lang="de-CH" sz="1867" dirty="0" err="1"/>
              <a:t>error</a:t>
            </a:r>
            <a:r>
              <a:rPr lang="de-CH" sz="1867" dirty="0"/>
              <a:t> </a:t>
            </a:r>
            <a:r>
              <a:rPr lang="de-CH" sz="1867" dirty="0" err="1"/>
              <a:t>rates</a:t>
            </a:r>
            <a:r>
              <a:rPr lang="de-CH" sz="1867" dirty="0"/>
              <a:t> </a:t>
            </a:r>
            <a:r>
              <a:rPr lang="de-CH" sz="1867" dirty="0" err="1"/>
              <a:t>for</a:t>
            </a:r>
            <a:r>
              <a:rPr lang="de-CH" sz="1867" dirty="0"/>
              <a:t> </a:t>
            </a:r>
            <a:r>
              <a:rPr lang="de-CH" sz="1867" dirty="0" err="1"/>
              <a:t>low</a:t>
            </a:r>
            <a:r>
              <a:rPr lang="de-CH" sz="1867" dirty="0"/>
              <a:t> ARR </a:t>
            </a:r>
            <a:r>
              <a:rPr lang="de-CH" sz="1867" dirty="0" err="1"/>
              <a:t>acceptable</a:t>
            </a:r>
            <a:r>
              <a:rPr lang="de-CH" sz="1867" dirty="0"/>
              <a:t> </a:t>
            </a:r>
            <a:r>
              <a:rPr lang="de-CH" sz="1867" dirty="0" err="1"/>
              <a:t>as</a:t>
            </a:r>
            <a:r>
              <a:rPr lang="de-CH" sz="1867" dirty="0"/>
              <a:t> </a:t>
            </a:r>
            <a:r>
              <a:rPr lang="de-CH" sz="1867" dirty="0" err="1"/>
              <a:t>even</a:t>
            </a:r>
            <a:r>
              <a:rPr lang="de-CH" sz="1867" dirty="0"/>
              <a:t> in null </a:t>
            </a:r>
            <a:r>
              <a:rPr lang="de-CH" sz="1867" dirty="0" err="1"/>
              <a:t>scenarios</a:t>
            </a:r>
            <a:r>
              <a:rPr lang="de-CH" sz="1867" dirty="0"/>
              <a:t> </a:t>
            </a:r>
            <a:r>
              <a:rPr lang="de-CH" sz="1867" dirty="0" err="1"/>
              <a:t>test</a:t>
            </a:r>
            <a:r>
              <a:rPr lang="de-CH" sz="1867" dirty="0"/>
              <a:t> </a:t>
            </a:r>
            <a:r>
              <a:rPr lang="de-CH" sz="1867" dirty="0" err="1"/>
              <a:t>treatments</a:t>
            </a:r>
            <a:r>
              <a:rPr lang="de-CH" sz="1867" dirty="0"/>
              <a:t> </a:t>
            </a:r>
            <a:r>
              <a:rPr lang="de-CH" sz="1867" dirty="0" err="1"/>
              <a:t>would</a:t>
            </a:r>
            <a:r>
              <a:rPr lang="de-CH" sz="1867" dirty="0"/>
              <a:t> still </a:t>
            </a:r>
            <a:r>
              <a:rPr lang="de-CH" sz="1867" dirty="0" err="1"/>
              <a:t>be</a:t>
            </a:r>
            <a:r>
              <a:rPr lang="de-CH" sz="1867" dirty="0"/>
              <a:t> </a:t>
            </a:r>
            <a:r>
              <a:rPr lang="de-CH" sz="1867" dirty="0" err="1"/>
              <a:t>clearly</a:t>
            </a:r>
            <a:r>
              <a:rPr lang="de-CH" sz="1867" dirty="0"/>
              <a:t> </a:t>
            </a:r>
            <a:r>
              <a:rPr lang="de-CH" sz="1867" dirty="0" err="1"/>
              <a:t>superior</a:t>
            </a:r>
            <a:r>
              <a:rPr lang="de-CH" sz="1867" dirty="0"/>
              <a:t> </a:t>
            </a:r>
            <a:r>
              <a:rPr lang="de-CH" sz="1867" dirty="0" err="1"/>
              <a:t>to</a:t>
            </a:r>
            <a:r>
              <a:rPr lang="de-CH" sz="1867" dirty="0"/>
              <a:t> </a:t>
            </a:r>
            <a:r>
              <a:rPr lang="de-CH" sz="1867" dirty="0" err="1"/>
              <a:t>interferons</a:t>
            </a:r>
            <a:r>
              <a:rPr lang="de-CH" sz="1867" dirty="0"/>
              <a:t>/</a:t>
            </a:r>
            <a:r>
              <a:rPr lang="de-CH" sz="1867" dirty="0" err="1"/>
              <a:t>placebo</a:t>
            </a: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288106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793"/>
    </mc:Choice>
    <mc:Fallback xmlns="">
      <p:transition spd="slow" advTm="57793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EC87-3535-4450-B704-8C2FA7BF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281225"/>
          </a:xfrm>
        </p:spPr>
        <p:txBody>
          <a:bodyPr>
            <a:normAutofit fontScale="90000"/>
          </a:bodyPr>
          <a:lstStyle/>
          <a:p>
            <a:r>
              <a:rPr lang="de-CH" sz="4000" dirty="0"/>
              <a:t>Simulation results: Power</a:t>
            </a:r>
            <a:br>
              <a:rPr lang="de-CH" dirty="0"/>
            </a:br>
            <a:br>
              <a:rPr lang="en-US" dirty="0"/>
            </a:br>
            <a:endParaRPr lang="de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B4E12-6656-482C-B433-ABC54EFB9F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23A01-E5DA-48EC-93C8-0B5CF60E0B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547CF9-5B10-D24F-A8D7-45A9778164F7}" type="slidenum">
              <a:rPr kumimoji="0" lang="uk-UA" sz="1000" b="0" i="0" u="none" strike="noStrike" kern="1200" cap="none" spc="0" normalizeH="0" baseline="0" noProof="0" smtClean="0">
                <a:ln>
                  <a:noFill/>
                </a:ln>
                <a:solidFill>
                  <a:srgbClr val="40404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787A88-A76B-4632-A22A-CEEF81D9E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7" y="1406661"/>
            <a:ext cx="7406613" cy="46116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07A811-541E-4EB2-A10C-FFEEF0B0BFF0}"/>
              </a:ext>
            </a:extLst>
          </p:cNvPr>
          <p:cNvSpPr txBox="1"/>
          <p:nvPr/>
        </p:nvSpPr>
        <p:spPr>
          <a:xfrm>
            <a:off x="7515555" y="2468893"/>
            <a:ext cx="4238261" cy="267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de-CH" sz="1867" dirty="0"/>
              <a:t>Large </a:t>
            </a:r>
            <a:r>
              <a:rPr lang="de-CH" sz="1867" dirty="0" err="1"/>
              <a:t>increases</a:t>
            </a:r>
            <a:r>
              <a:rPr lang="de-CH" sz="1867" dirty="0"/>
              <a:t> in power versus </a:t>
            </a:r>
            <a:r>
              <a:rPr lang="de-CH" sz="1867" dirty="0" err="1"/>
              <a:t>freq</a:t>
            </a:r>
            <a:r>
              <a:rPr lang="de-CH" sz="1867" dirty="0"/>
              <a:t>. Design in </a:t>
            </a:r>
            <a:r>
              <a:rPr lang="de-CH" sz="1867" dirty="0" err="1"/>
              <a:t>almost</a:t>
            </a:r>
            <a:r>
              <a:rPr lang="de-CH" sz="1867" dirty="0"/>
              <a:t> all </a:t>
            </a:r>
            <a:r>
              <a:rPr lang="de-CH" sz="1867" dirty="0" err="1"/>
              <a:t>considered</a:t>
            </a:r>
            <a:r>
              <a:rPr lang="de-CH" sz="1867" dirty="0"/>
              <a:t> </a:t>
            </a:r>
            <a:r>
              <a:rPr lang="de-CH" sz="1867" dirty="0" err="1"/>
              <a:t>scenarios</a:t>
            </a:r>
            <a:endParaRPr lang="de-CH" sz="1867" dirty="0"/>
          </a:p>
          <a:p>
            <a:pPr marL="380990" indent="-380990">
              <a:buFont typeface="Arial" panose="020B0604020202020204" pitchFamily="34" charset="0"/>
              <a:buChar char="•"/>
            </a:pPr>
            <a:endParaRPr lang="de-CH" sz="1867" dirty="0"/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CH" sz="1867" dirty="0"/>
              <a:t>Main advantage of the Bayesian design, adequately powered with lower sample size; 80% power for main scenarios can be achieved with 180 patients</a:t>
            </a:r>
          </a:p>
        </p:txBody>
      </p:sp>
    </p:spTree>
    <p:extLst>
      <p:ext uri="{BB962C8B-B14F-4D97-AF65-F5344CB8AC3E}">
        <p14:creationId xmlns:p14="http://schemas.microsoft.com/office/powerpoint/2010/main" val="150114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793"/>
    </mc:Choice>
    <mc:Fallback xmlns="">
      <p:transition spd="slow" advTm="57793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139F-D91C-49F6-8B0E-29B6550DA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The </a:t>
            </a:r>
            <a:r>
              <a:rPr lang="de-CH" sz="3200" dirty="0" err="1"/>
              <a:t>path</a:t>
            </a:r>
            <a:r>
              <a:rPr lang="de-CH" sz="3200" dirty="0"/>
              <a:t> </a:t>
            </a:r>
            <a:r>
              <a:rPr lang="de-CH" sz="3200" dirty="0" err="1"/>
              <a:t>to</a:t>
            </a:r>
            <a:r>
              <a:rPr lang="de-CH" sz="3200" dirty="0"/>
              <a:t> </a:t>
            </a:r>
            <a:r>
              <a:rPr lang="de-CH" sz="3200" dirty="0" err="1"/>
              <a:t>innovation</a:t>
            </a:r>
            <a:endParaRPr lang="de-CH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3EEB50-281B-4535-8F69-F92D60E588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4620B-4A35-4ED0-BF57-0BDB4C7851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547CF9-5B10-D24F-A8D7-45A9778164F7}" type="slidenum">
              <a:rPr kumimoji="0" lang="uk-UA" sz="1000" b="0" i="0" u="none" strike="noStrike" kern="1200" cap="none" spc="0" normalizeH="0" baseline="0" noProof="0" smtClean="0">
                <a:ln>
                  <a:noFill/>
                </a:ln>
                <a:solidFill>
                  <a:srgbClr val="40404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rgbClr val="404040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7A61E21-841E-4F07-8109-F055A2D3D62C}"/>
              </a:ext>
            </a:extLst>
          </p:cNvPr>
          <p:cNvGraphicFramePr/>
          <p:nvPr/>
        </p:nvGraphicFramePr>
        <p:xfrm>
          <a:off x="878611" y="356659"/>
          <a:ext cx="10040215" cy="5294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CC1C150-D4CF-4F36-BE22-B6C2F7009401}"/>
              </a:ext>
            </a:extLst>
          </p:cNvPr>
          <p:cNvSpPr txBox="1"/>
          <p:nvPr/>
        </p:nvSpPr>
        <p:spPr>
          <a:xfrm>
            <a:off x="585163" y="5749400"/>
            <a:ext cx="10627109" cy="42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067" b="0" i="0" u="none" strike="noStrike" kern="1200" cap="none" spc="0" normalizeH="0" baseline="30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de-CH" sz="10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Schmidli et al., (2020) </a:t>
            </a: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Beyond Randomized Clinical Trials: Use of External Controls. Clinical pharmacology &amp; Therapeutics.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067" b="0" i="0" u="none" strike="noStrike" kern="1200" cap="none" spc="0" normalizeH="0" baseline="3000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r>
              <a:rPr kumimoji="0" lang="de-CH" sz="1067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Schmidli </a:t>
            </a:r>
            <a:r>
              <a:rPr kumimoji="0" lang="de-CH" sz="10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et al., (2014) </a:t>
            </a: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Robust meta‐analytic‐predictive priors in clinical trials with historical control information. Biometrics.</a:t>
            </a:r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725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284"/>
    </mc:Choice>
    <mc:Fallback xmlns="">
      <p:transition spd="slow" advTm="45284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A04D480-DA43-4FA8-BF47-1B7BCD337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3CB93C-E19F-46BF-8A53-80489AB9D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4429" y="1976076"/>
            <a:ext cx="6143699" cy="1470025"/>
          </a:xfrm>
        </p:spPr>
        <p:txBody>
          <a:bodyPr/>
          <a:lstStyle/>
          <a:p>
            <a:r>
              <a:rPr lang="de-CH" dirty="0" err="1"/>
              <a:t>Regulatory</a:t>
            </a:r>
            <a:r>
              <a:rPr lang="de-CH" dirty="0"/>
              <a:t> </a:t>
            </a:r>
            <a:r>
              <a:rPr lang="de-CH" dirty="0" err="1"/>
              <a:t>interactions</a:t>
            </a:r>
            <a:endParaRPr lang="de-C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A359FA-DD5F-4C3A-98AD-70448FFCD424}"/>
              </a:ext>
            </a:extLst>
          </p:cNvPr>
          <p:cNvSpPr/>
          <p:nvPr/>
        </p:nvSpPr>
        <p:spPr>
          <a:xfrm>
            <a:off x="863029" y="299652"/>
            <a:ext cx="914400" cy="791110"/>
          </a:xfrm>
          <a:prstGeom prst="ellipse">
            <a:avLst/>
          </a:prstGeom>
          <a:solidFill>
            <a:srgbClr val="000000">
              <a:alpha val="25098"/>
            </a:srgbClr>
          </a:solidFill>
          <a:ln>
            <a:solidFill>
              <a:srgbClr val="769A47">
                <a:alpha val="25098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D95FECE-DF41-4BF8-8768-1791ADED1078}"/>
              </a:ext>
            </a:extLst>
          </p:cNvPr>
          <p:cNvSpPr/>
          <p:nvPr/>
        </p:nvSpPr>
        <p:spPr>
          <a:xfrm>
            <a:off x="2803130" y="299652"/>
            <a:ext cx="914400" cy="791110"/>
          </a:xfrm>
          <a:prstGeom prst="ellipse">
            <a:avLst/>
          </a:prstGeom>
          <a:solidFill>
            <a:srgbClr val="000000">
              <a:alpha val="25098"/>
            </a:srgbClr>
          </a:solidFill>
          <a:ln>
            <a:solidFill>
              <a:srgbClr val="769A47">
                <a:alpha val="25098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32C5A61-F35F-489F-B4F2-FE3EA95BD275}"/>
              </a:ext>
            </a:extLst>
          </p:cNvPr>
          <p:cNvSpPr/>
          <p:nvPr/>
        </p:nvSpPr>
        <p:spPr>
          <a:xfrm>
            <a:off x="4743231" y="299652"/>
            <a:ext cx="914400" cy="791110"/>
          </a:xfrm>
          <a:prstGeom prst="ellipse">
            <a:avLst/>
          </a:prstGeom>
          <a:solidFill>
            <a:srgbClr val="000000">
              <a:alpha val="25098"/>
            </a:srgbClr>
          </a:solidFill>
          <a:ln>
            <a:solidFill>
              <a:srgbClr val="769A47">
                <a:alpha val="25098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0C778B-3D23-47EA-B20C-9D7EA9A557CB}"/>
              </a:ext>
            </a:extLst>
          </p:cNvPr>
          <p:cNvSpPr/>
          <p:nvPr/>
        </p:nvSpPr>
        <p:spPr>
          <a:xfrm>
            <a:off x="6683332" y="299652"/>
            <a:ext cx="914400" cy="791110"/>
          </a:xfrm>
          <a:prstGeom prst="ellipse">
            <a:avLst/>
          </a:prstGeom>
          <a:solidFill>
            <a:srgbClr val="000000">
              <a:alpha val="25098"/>
            </a:srgbClr>
          </a:solidFill>
          <a:ln>
            <a:solidFill>
              <a:srgbClr val="769A47">
                <a:alpha val="25098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C9ACCB-8251-4C92-B262-C0BE1D4E60E2}"/>
              </a:ext>
            </a:extLst>
          </p:cNvPr>
          <p:cNvSpPr/>
          <p:nvPr/>
        </p:nvSpPr>
        <p:spPr>
          <a:xfrm>
            <a:off x="8623433" y="299652"/>
            <a:ext cx="914400" cy="7911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4F8FF6-5CB2-4159-A914-962BE85DD809}"/>
              </a:ext>
            </a:extLst>
          </p:cNvPr>
          <p:cNvSpPr/>
          <p:nvPr/>
        </p:nvSpPr>
        <p:spPr>
          <a:xfrm>
            <a:off x="10563532" y="299652"/>
            <a:ext cx="914400" cy="791110"/>
          </a:xfrm>
          <a:prstGeom prst="ellipse">
            <a:avLst/>
          </a:prstGeom>
          <a:solidFill>
            <a:srgbClr val="000000">
              <a:alpha val="25098"/>
            </a:srgbClr>
          </a:solidFill>
          <a:ln>
            <a:solidFill>
              <a:srgbClr val="769A47">
                <a:alpha val="25098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7AB2EB-7216-4B73-8CD5-1E106B9509CB}"/>
              </a:ext>
            </a:extLst>
          </p:cNvPr>
          <p:cNvSpPr txBox="1"/>
          <p:nvPr/>
        </p:nvSpPr>
        <p:spPr>
          <a:xfrm>
            <a:off x="636998" y="1181528"/>
            <a:ext cx="152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Non-</a:t>
            </a:r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inferiority</a:t>
            </a:r>
            <a:endParaRPr lang="de-CH" sz="1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7BB6E0-E886-4C30-8E52-03A58A31A92D}"/>
              </a:ext>
            </a:extLst>
          </p:cNvPr>
          <p:cNvSpPr txBox="1"/>
          <p:nvPr/>
        </p:nvSpPr>
        <p:spPr>
          <a:xfrm>
            <a:off x="2731210" y="1190091"/>
            <a:ext cx="152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Extrapolation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AC6F32-E6A4-49A5-80A8-B83E0AECC5D4}"/>
              </a:ext>
            </a:extLst>
          </p:cNvPr>
          <p:cNvSpPr txBox="1"/>
          <p:nvPr/>
        </p:nvSpPr>
        <p:spPr>
          <a:xfrm>
            <a:off x="4589118" y="1208929"/>
            <a:ext cx="152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Robust </a:t>
            </a:r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dynamic</a:t>
            </a:r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borrowing</a:t>
            </a:r>
            <a:endParaRPr lang="de-CH" sz="1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30FE6-3371-4E21-943C-56996301C1A9}"/>
              </a:ext>
            </a:extLst>
          </p:cNvPr>
          <p:cNvSpPr txBox="1"/>
          <p:nvPr/>
        </p:nvSpPr>
        <p:spPr>
          <a:xfrm>
            <a:off x="6560040" y="1125026"/>
            <a:ext cx="152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Simulation </a:t>
            </a:r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study</a:t>
            </a:r>
            <a:endParaRPr lang="de-CH" sz="1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EE7E1E-AE45-4A49-B779-85A1F7BC3317}"/>
              </a:ext>
            </a:extLst>
          </p:cNvPr>
          <p:cNvSpPr txBox="1"/>
          <p:nvPr/>
        </p:nvSpPr>
        <p:spPr>
          <a:xfrm>
            <a:off x="8602882" y="1143864"/>
            <a:ext cx="152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 err="1">
                <a:solidFill>
                  <a:schemeClr val="bg1"/>
                </a:solidFill>
              </a:rPr>
              <a:t>Regulatory</a:t>
            </a:r>
            <a:r>
              <a:rPr lang="de-CH" sz="1200" b="1" dirty="0">
                <a:solidFill>
                  <a:schemeClr val="bg1"/>
                </a:solidFill>
              </a:rPr>
              <a:t> </a:t>
            </a:r>
            <a:r>
              <a:rPr lang="de-CH" sz="1200" b="1" dirty="0" err="1">
                <a:solidFill>
                  <a:schemeClr val="bg1"/>
                </a:solidFill>
              </a:rPr>
              <a:t>interactions</a:t>
            </a:r>
            <a:endParaRPr lang="de-CH" sz="12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CC3C3D-A0B5-4CD3-A95E-DE30BD70F6DD}"/>
              </a:ext>
            </a:extLst>
          </p:cNvPr>
          <p:cNvSpPr txBox="1"/>
          <p:nvPr/>
        </p:nvSpPr>
        <p:spPr>
          <a:xfrm>
            <a:off x="10563532" y="1111332"/>
            <a:ext cx="152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Our</a:t>
            </a:r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experience</a:t>
            </a:r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with</a:t>
            </a:r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 CIDs</a:t>
            </a:r>
          </a:p>
        </p:txBody>
      </p:sp>
    </p:spTree>
    <p:extLst>
      <p:ext uri="{BB962C8B-B14F-4D97-AF65-F5344CB8AC3E}">
        <p14:creationId xmlns:p14="http://schemas.microsoft.com/office/powerpoint/2010/main" val="4023397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1E1B-AA08-4FC6-9605-D27E4893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Health </a:t>
            </a:r>
            <a:r>
              <a:rPr lang="de-CH" dirty="0" err="1"/>
              <a:t>authority</a:t>
            </a:r>
            <a:r>
              <a:rPr lang="de-CH" dirty="0"/>
              <a:t> </a:t>
            </a:r>
            <a:r>
              <a:rPr lang="de-CH" dirty="0" err="1"/>
              <a:t>interactions</a:t>
            </a:r>
            <a:r>
              <a:rPr lang="de-CH" dirty="0"/>
              <a:t> and </a:t>
            </a:r>
            <a:r>
              <a:rPr lang="de-CH" dirty="0" err="1"/>
              <a:t>timelines</a:t>
            </a:r>
            <a:endParaRPr lang="de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BF1CE-001C-400E-A6D2-8278827339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1A69C-26F6-415D-A1B2-F2A36F286C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547CF9-5B10-D24F-A8D7-45A9778164F7}" type="slidenum">
              <a:rPr kumimoji="0" lang="uk-UA" sz="1000" b="0" i="0" u="none" strike="noStrike" kern="1200" cap="none" spc="0" normalizeH="0" baseline="0" noProof="0" smtClean="0">
                <a:ln>
                  <a:noFill/>
                </a:ln>
                <a:solidFill>
                  <a:srgbClr val="40404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rgbClr val="404040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5E583D3E-83C9-42A9-845D-653550183C1E}"/>
              </a:ext>
            </a:extLst>
          </p:cNvPr>
          <p:cNvGraphicFramePr>
            <a:graphicFrameLocks/>
          </p:cNvGraphicFramePr>
          <p:nvPr/>
        </p:nvGraphicFramePr>
        <p:xfrm>
          <a:off x="591449" y="1358284"/>
          <a:ext cx="10623551" cy="4941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614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78D418-FD06-4FF5-96F4-44176046B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3567701"/>
          </a:xfrm>
        </p:spPr>
        <p:txBody>
          <a:bodyPr>
            <a:normAutofit fontScale="92500" lnSpcReduction="10000"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de-CH" sz="2800" b="1" dirty="0" err="1"/>
              <a:t>Pediatric</a:t>
            </a:r>
            <a:r>
              <a:rPr lang="de-CH" sz="2800" b="1" dirty="0"/>
              <a:t> MS </a:t>
            </a:r>
            <a:r>
              <a:rPr lang="de-CH" sz="2800" b="1" dirty="0" err="1"/>
              <a:t>is</a:t>
            </a:r>
            <a:r>
              <a:rPr lang="de-CH" sz="2800" b="1" dirty="0"/>
              <a:t> rare: </a:t>
            </a:r>
            <a:r>
              <a:rPr lang="de-CH" sz="2800" kern="0" dirty="0" err="1"/>
              <a:t>Only</a:t>
            </a:r>
            <a:r>
              <a:rPr lang="de-CH" sz="2800" kern="0" dirty="0"/>
              <a:t> ~3-5% </a:t>
            </a:r>
            <a:r>
              <a:rPr lang="de-CH" sz="2800" kern="0" dirty="0" err="1"/>
              <a:t>of</a:t>
            </a:r>
            <a:r>
              <a:rPr lang="de-CH" sz="2800" kern="0" dirty="0"/>
              <a:t> MS </a:t>
            </a:r>
            <a:r>
              <a:rPr lang="de-CH" sz="2800" kern="0" dirty="0" err="1"/>
              <a:t>cases</a:t>
            </a:r>
            <a:r>
              <a:rPr lang="de-CH" sz="2800" kern="0" dirty="0"/>
              <a:t> </a:t>
            </a:r>
            <a:r>
              <a:rPr lang="de-CH" sz="2800" kern="0" dirty="0" err="1"/>
              <a:t>start</a:t>
            </a:r>
            <a:r>
              <a:rPr lang="de-CH" sz="2800" kern="0" dirty="0"/>
              <a:t> in </a:t>
            </a:r>
            <a:r>
              <a:rPr lang="de-CH" sz="2800" kern="0" dirty="0" err="1"/>
              <a:t>childhood</a:t>
            </a:r>
            <a:r>
              <a:rPr lang="de-CH" sz="2800" kern="0" dirty="0"/>
              <a:t> </a:t>
            </a:r>
            <a:r>
              <a:rPr lang="de-CH" sz="2800" kern="0" dirty="0" err="1"/>
              <a:t>or</a:t>
            </a:r>
            <a:r>
              <a:rPr lang="de-CH" sz="2800" kern="0" dirty="0"/>
              <a:t> adolescence</a:t>
            </a:r>
            <a:r>
              <a:rPr lang="de-CH" sz="2800" kern="0" baseline="30000" dirty="0"/>
              <a:t>1,2</a:t>
            </a:r>
            <a:r>
              <a:rPr lang="de-CH" sz="2800" kern="0" dirty="0"/>
              <a:t>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CH" sz="2800" b="1" dirty="0"/>
              <a:t>Vulnerable </a:t>
            </a:r>
            <a:r>
              <a:rPr lang="de-CH" sz="2800" b="1" dirty="0" err="1"/>
              <a:t>population</a:t>
            </a:r>
            <a:r>
              <a:rPr lang="de-CH" sz="2800" b="1" dirty="0"/>
              <a:t>: </a:t>
            </a:r>
            <a:r>
              <a:rPr lang="de-CH" sz="2800" kern="0" dirty="0"/>
              <a:t>Children </a:t>
            </a:r>
            <a:r>
              <a:rPr lang="de-CH" sz="2800" kern="0" dirty="0" err="1"/>
              <a:t>with</a:t>
            </a:r>
            <a:r>
              <a:rPr lang="de-CH" sz="2800" kern="0" dirty="0"/>
              <a:t> MS </a:t>
            </a:r>
            <a:r>
              <a:rPr lang="de-CH" sz="2800" kern="0" dirty="0" err="1"/>
              <a:t>show</a:t>
            </a:r>
            <a:r>
              <a:rPr lang="de-CH" sz="2800" kern="0" dirty="0"/>
              <a:t> </a:t>
            </a:r>
            <a:r>
              <a:rPr lang="de-CH" sz="2800" kern="0" dirty="0" err="1"/>
              <a:t>higher</a:t>
            </a:r>
            <a:r>
              <a:rPr lang="de-CH" sz="2800" kern="0" dirty="0"/>
              <a:t> </a:t>
            </a:r>
            <a:r>
              <a:rPr lang="de-CH" sz="2800" kern="0" dirty="0" err="1"/>
              <a:t>disease</a:t>
            </a:r>
            <a:r>
              <a:rPr lang="de-CH" sz="2800" kern="0" dirty="0"/>
              <a:t> </a:t>
            </a:r>
            <a:r>
              <a:rPr lang="de-CH" sz="2800" kern="0" dirty="0" err="1"/>
              <a:t>activity</a:t>
            </a:r>
            <a:r>
              <a:rPr lang="de-CH" sz="2800" kern="0" dirty="0"/>
              <a:t> (2-3 time </a:t>
            </a:r>
            <a:r>
              <a:rPr lang="de-CH" sz="2800" kern="0" dirty="0" err="1"/>
              <a:t>higher</a:t>
            </a:r>
            <a:r>
              <a:rPr lang="de-CH" sz="2800" kern="0" dirty="0"/>
              <a:t> </a:t>
            </a:r>
            <a:r>
              <a:rPr lang="de-CH" sz="2800" kern="0" dirty="0" err="1"/>
              <a:t>relapse</a:t>
            </a:r>
            <a:r>
              <a:rPr lang="de-CH" sz="2800" kern="0" dirty="0"/>
              <a:t> </a:t>
            </a:r>
            <a:r>
              <a:rPr lang="de-CH" sz="2800" kern="0" dirty="0" err="1"/>
              <a:t>frequency</a:t>
            </a:r>
            <a:r>
              <a:rPr lang="de-CH" sz="2800" kern="0" dirty="0"/>
              <a:t> </a:t>
            </a:r>
            <a:r>
              <a:rPr lang="de-CH" sz="2800" kern="0" dirty="0" err="1"/>
              <a:t>compared</a:t>
            </a:r>
            <a:r>
              <a:rPr lang="de-CH" sz="2800" kern="0" dirty="0"/>
              <a:t> </a:t>
            </a:r>
            <a:r>
              <a:rPr lang="de-CH" sz="2800" kern="0" dirty="0" err="1"/>
              <a:t>to</a:t>
            </a:r>
            <a:r>
              <a:rPr lang="de-CH" sz="2800" kern="0" dirty="0"/>
              <a:t> </a:t>
            </a:r>
            <a:r>
              <a:rPr lang="de-CH" sz="2800" kern="0" dirty="0" err="1"/>
              <a:t>adults</a:t>
            </a:r>
            <a:r>
              <a:rPr lang="de-CH" sz="2800" kern="0" dirty="0"/>
              <a:t>)</a:t>
            </a:r>
            <a:r>
              <a:rPr lang="de-CH" sz="2800" kern="0" baseline="30000" dirty="0"/>
              <a:t>3</a:t>
            </a:r>
            <a:r>
              <a:rPr lang="de-CH" sz="2800" kern="0" dirty="0"/>
              <a:t>, lose </a:t>
            </a:r>
            <a:r>
              <a:rPr lang="de-CH" sz="2800" kern="0" dirty="0" err="1"/>
              <a:t>brain</a:t>
            </a:r>
            <a:r>
              <a:rPr lang="de-CH" sz="2800" kern="0" dirty="0"/>
              <a:t> </a:t>
            </a:r>
            <a:r>
              <a:rPr lang="de-CH" sz="2800" kern="0" dirty="0" err="1"/>
              <a:t>volume</a:t>
            </a:r>
            <a:r>
              <a:rPr lang="de-CH" sz="2800" kern="0" dirty="0"/>
              <a:t> </a:t>
            </a:r>
            <a:r>
              <a:rPr lang="de-CH" sz="2800" kern="0" dirty="0" err="1"/>
              <a:t>from</a:t>
            </a:r>
            <a:r>
              <a:rPr lang="de-CH" sz="2800" kern="0" dirty="0"/>
              <a:t> </a:t>
            </a:r>
            <a:r>
              <a:rPr lang="de-CH" sz="2800" kern="0" dirty="0" err="1"/>
              <a:t>the</a:t>
            </a:r>
            <a:r>
              <a:rPr lang="de-CH" sz="2800" kern="0" dirty="0"/>
              <a:t> </a:t>
            </a:r>
            <a:r>
              <a:rPr lang="de-CH" sz="2800" kern="0" dirty="0" err="1"/>
              <a:t>onset</a:t>
            </a:r>
            <a:r>
              <a:rPr lang="de-CH" sz="2800" kern="0" dirty="0"/>
              <a:t> (i.e. </a:t>
            </a:r>
            <a:r>
              <a:rPr lang="de-CH" sz="2800" kern="0" dirty="0" err="1"/>
              <a:t>no</a:t>
            </a:r>
            <a:r>
              <a:rPr lang="de-CH" sz="2800" kern="0" dirty="0"/>
              <a:t> </a:t>
            </a:r>
            <a:r>
              <a:rPr lang="de-CH" sz="2800" kern="0" dirty="0" err="1"/>
              <a:t>true</a:t>
            </a:r>
            <a:r>
              <a:rPr lang="de-CH" sz="2800" kern="0" dirty="0"/>
              <a:t> </a:t>
            </a:r>
            <a:r>
              <a:rPr lang="de-CH" sz="2800" kern="0" dirty="0" err="1"/>
              <a:t>remission</a:t>
            </a:r>
            <a:r>
              <a:rPr lang="de-CH" sz="2800" kern="0" dirty="0"/>
              <a:t>)</a:t>
            </a:r>
            <a:r>
              <a:rPr lang="de-CH" sz="2800" kern="0" baseline="30000" dirty="0"/>
              <a:t>4</a:t>
            </a:r>
            <a:r>
              <a:rPr lang="de-CH" sz="2800" kern="0" dirty="0"/>
              <a:t>, and </a:t>
            </a:r>
            <a:r>
              <a:rPr lang="de-CH" sz="2800" kern="0" dirty="0" err="1"/>
              <a:t>have</a:t>
            </a:r>
            <a:r>
              <a:rPr lang="de-CH" sz="2800" kern="0" dirty="0"/>
              <a:t> </a:t>
            </a:r>
            <a:r>
              <a:rPr lang="de-CH" sz="2800" kern="0" dirty="0" err="1"/>
              <a:t>worse</a:t>
            </a:r>
            <a:r>
              <a:rPr lang="de-CH" sz="2800" kern="0" dirty="0"/>
              <a:t> </a:t>
            </a:r>
            <a:r>
              <a:rPr lang="de-CH" sz="2800" kern="0" dirty="0" err="1"/>
              <a:t>long</a:t>
            </a:r>
            <a:r>
              <a:rPr lang="de-CH" sz="2800" kern="0" dirty="0"/>
              <a:t>-term </a:t>
            </a:r>
            <a:r>
              <a:rPr lang="de-CH" sz="2800" kern="0" dirty="0" err="1"/>
              <a:t>prognosis</a:t>
            </a:r>
            <a:r>
              <a:rPr lang="de-CH" sz="2800" kern="0" dirty="0"/>
              <a:t>, i.e. disabled at </a:t>
            </a:r>
            <a:r>
              <a:rPr lang="de-CH" sz="2800" kern="0" dirty="0" err="1"/>
              <a:t>younger</a:t>
            </a:r>
            <a:r>
              <a:rPr lang="de-CH" sz="2800" kern="0" dirty="0"/>
              <a:t> age</a:t>
            </a:r>
            <a:r>
              <a:rPr lang="de-CH" sz="2800" kern="0" baseline="30000" dirty="0"/>
              <a:t>5</a:t>
            </a:r>
            <a:r>
              <a:rPr lang="de-CH" sz="2800" kern="0" dirty="0"/>
              <a:t>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de-CH" sz="2800" b="1" dirty="0"/>
              <a:t>High </a:t>
            </a:r>
            <a:r>
              <a:rPr lang="de-CH" sz="2800" b="1" dirty="0" err="1"/>
              <a:t>unmet</a:t>
            </a:r>
            <a:r>
              <a:rPr lang="de-CH" sz="2800" b="1" dirty="0"/>
              <a:t> </a:t>
            </a:r>
            <a:r>
              <a:rPr lang="de-CH" sz="2800" b="1" dirty="0" err="1"/>
              <a:t>need</a:t>
            </a:r>
            <a:r>
              <a:rPr lang="de-CH" sz="2800" b="1" dirty="0"/>
              <a:t>: </a:t>
            </a:r>
            <a:r>
              <a:rPr lang="de-CH" sz="2800" dirty="0"/>
              <a:t>~20 </a:t>
            </a:r>
            <a:r>
              <a:rPr lang="de-CH" sz="2800" dirty="0" err="1"/>
              <a:t>approved</a:t>
            </a:r>
            <a:r>
              <a:rPr lang="de-CH" sz="2800" dirty="0"/>
              <a:t> </a:t>
            </a:r>
            <a:r>
              <a:rPr lang="de-CH" sz="2800" dirty="0" err="1"/>
              <a:t>therapies</a:t>
            </a:r>
            <a:r>
              <a:rPr lang="de-CH" sz="2800" dirty="0"/>
              <a:t> in </a:t>
            </a:r>
            <a:r>
              <a:rPr lang="de-CH" sz="2800" dirty="0" err="1"/>
              <a:t>adults</a:t>
            </a:r>
            <a:r>
              <a:rPr lang="de-CH" sz="2800" dirty="0"/>
              <a:t>, </a:t>
            </a:r>
            <a:r>
              <a:rPr lang="de-CH" sz="2800" dirty="0" err="1"/>
              <a:t>pediatric</a:t>
            </a:r>
            <a:r>
              <a:rPr lang="de-CH" sz="2800" dirty="0"/>
              <a:t> </a:t>
            </a:r>
            <a:r>
              <a:rPr lang="de-CH" sz="2800" dirty="0" err="1"/>
              <a:t>patients</a:t>
            </a:r>
            <a:r>
              <a:rPr lang="de-CH" sz="2800" dirty="0"/>
              <a:t> </a:t>
            </a:r>
            <a:r>
              <a:rPr lang="de-CH" sz="2800" dirty="0" err="1"/>
              <a:t>only</a:t>
            </a:r>
            <a:r>
              <a:rPr lang="de-CH" sz="2800" dirty="0"/>
              <a:t> 1 </a:t>
            </a:r>
            <a:r>
              <a:rPr lang="de-CH" sz="2800" dirty="0" err="1"/>
              <a:t>approved</a:t>
            </a:r>
            <a:r>
              <a:rPr lang="de-CH" sz="2800" dirty="0"/>
              <a:t> </a:t>
            </a:r>
            <a:r>
              <a:rPr lang="de-CH" sz="2800" dirty="0" err="1"/>
              <a:t>based</a:t>
            </a:r>
            <a:r>
              <a:rPr lang="de-CH" sz="2800" dirty="0"/>
              <a:t> on </a:t>
            </a:r>
            <a:r>
              <a:rPr lang="de-CH" sz="2800" dirty="0" err="1"/>
              <a:t>randomized</a:t>
            </a:r>
            <a:r>
              <a:rPr lang="de-CH" sz="2800" dirty="0"/>
              <a:t> </a:t>
            </a:r>
            <a:r>
              <a:rPr lang="de-CH" sz="2800" dirty="0" err="1"/>
              <a:t>controlled</a:t>
            </a:r>
            <a:r>
              <a:rPr lang="de-CH" sz="2800" dirty="0"/>
              <a:t> </a:t>
            </a:r>
            <a:r>
              <a:rPr lang="de-CH" sz="2800" dirty="0" err="1"/>
              <a:t>trials</a:t>
            </a:r>
            <a:r>
              <a:rPr lang="de-CH" sz="2800" dirty="0"/>
              <a:t> in </a:t>
            </a:r>
            <a:r>
              <a:rPr lang="de-CH" sz="2800" dirty="0" err="1"/>
              <a:t>the</a:t>
            </a:r>
            <a:r>
              <a:rPr lang="de-CH" sz="2800" dirty="0"/>
              <a:t> US (Gilenya, </a:t>
            </a:r>
            <a:r>
              <a:rPr lang="de-CH" sz="2800" dirty="0" err="1"/>
              <a:t>based</a:t>
            </a:r>
            <a:r>
              <a:rPr lang="de-CH" sz="2800" dirty="0"/>
              <a:t> on </a:t>
            </a:r>
            <a:r>
              <a:rPr lang="de-CH" sz="2800" dirty="0" err="1"/>
              <a:t>only</a:t>
            </a:r>
            <a:r>
              <a:rPr lang="de-CH" sz="2800" dirty="0"/>
              <a:t> </a:t>
            </a:r>
            <a:r>
              <a:rPr lang="de-CH" sz="2800" dirty="0" err="1"/>
              <a:t>successful</a:t>
            </a:r>
            <a:r>
              <a:rPr lang="de-CH" sz="2800" dirty="0"/>
              <a:t> </a:t>
            </a:r>
            <a:r>
              <a:rPr lang="de-CH" sz="2800" dirty="0" err="1"/>
              <a:t>trial</a:t>
            </a:r>
            <a:r>
              <a:rPr lang="de-CH" sz="2800" dirty="0"/>
              <a:t> so </a:t>
            </a:r>
            <a:r>
              <a:rPr lang="de-CH" sz="2800" dirty="0" err="1"/>
              <a:t>far</a:t>
            </a:r>
            <a:r>
              <a:rPr lang="de-CH" sz="2800" dirty="0"/>
              <a:t>, PARADIGMS) </a:t>
            </a:r>
          </a:p>
          <a:p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2FA981-5121-4FC2-AB71-C58261BD5D5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40404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© 2022 DIA, Inc. All rights reserved.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FBBFF8-AC85-4C61-B6A7-91361A9F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Background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291E6-CDD6-4C74-A51A-5176902BA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40404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Page </a:t>
            </a:r>
            <a:fld id="{127D9164-07AF-9947-BAED-B5CA6D2A48F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40404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33E452-D087-4E95-906F-B9B09D48A794}"/>
              </a:ext>
            </a:extLst>
          </p:cNvPr>
          <p:cNvSpPr txBox="1"/>
          <p:nvPr/>
        </p:nvSpPr>
        <p:spPr>
          <a:xfrm>
            <a:off x="609600" y="5095189"/>
            <a:ext cx="11439061" cy="1549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200" b="0" i="0" u="none" strike="noStrike" kern="0" cap="none" spc="0" normalizeH="0" baseline="3000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0" cap="none" spc="0" normalizeH="0" baseline="30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Ghezzi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et al. (1997) Multiple sclerosis in childhood: clinical features of 149 cases. Multiple Sclerosis Journal</a:t>
            </a:r>
            <a:endParaRPr kumimoji="0" lang="de-CH" sz="1200" b="0" i="0" u="none" strike="noStrike" kern="0" cap="none" spc="0" normalizeH="0" baseline="3000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0" cap="none" spc="0" normalizeH="0" baseline="30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Chitnis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 et al. (2009) Demographics of pediatric-onset multiple sclerosis in an MS center population from the Northeastern United States. Multiple Sclerosis Journal</a:t>
            </a:r>
            <a:endParaRPr kumimoji="0" lang="de-CH" sz="1200" b="0" i="0" u="none" strike="noStrike" kern="0" cap="none" spc="0" normalizeH="0" baseline="3000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0" cap="none" spc="0" normalizeH="0" baseline="30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  </a:t>
            </a: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Gorman et al., 2009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Increased relapse rate in pediatric-onset compared with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adultonset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multiple sclerosis. Arch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Neurol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2009; </a:t>
            </a: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66: 54-9.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0" cap="none" spc="0" normalizeH="0" baseline="30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Arnold et al., 2019 Effect of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fingolimod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on MRI outcomes in patients with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paediatric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-onset multiple sclerosis: results from the phase 3 PARADIGMS study. Neurology, Neurosurgery &amp; Psychiatry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1200" cap="none" spc="0" normalizeH="0" baseline="30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5 </a:t>
            </a:r>
            <a:r>
              <a:rPr kumimoji="0" lang="de-CH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Renoux</a:t>
            </a: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et al. (2007)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Natural history of multiple sclerosis with </a:t>
            </a:r>
            <a:r>
              <a:rPr kumimoji="0" lang="de-CH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childhood</a:t>
            </a: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onset</a:t>
            </a: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N Engl J </a:t>
            </a:r>
            <a:r>
              <a:rPr kumimoji="0" lang="de-CH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Med</a:t>
            </a:r>
            <a:r>
              <a:rPr kumimoji="0" lang="de-CH" sz="12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2007; 356: 2603-13.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67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7653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A78B-4563-490F-BD65-E906EA287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sz="3200" dirty="0"/>
              <a:t>Summary </a:t>
            </a:r>
            <a:r>
              <a:rPr lang="de-CH" sz="3200" dirty="0" err="1"/>
              <a:t>of</a:t>
            </a:r>
            <a:r>
              <a:rPr lang="de-CH" sz="3200" dirty="0"/>
              <a:t> </a:t>
            </a:r>
            <a:r>
              <a:rPr lang="de-CH" sz="3200" dirty="0" err="1"/>
              <a:t>regulatory</a:t>
            </a:r>
            <a:r>
              <a:rPr lang="de-CH" sz="3200" dirty="0"/>
              <a:t> </a:t>
            </a:r>
            <a:r>
              <a:rPr lang="de-CH" sz="3200" dirty="0" err="1"/>
              <a:t>feedback</a:t>
            </a:r>
            <a:r>
              <a:rPr lang="de-CH" sz="3200" dirty="0"/>
              <a:t>: </a:t>
            </a:r>
            <a:r>
              <a:rPr lang="de-CH" sz="3200" dirty="0" err="1"/>
              <a:t>Reaching</a:t>
            </a:r>
            <a:r>
              <a:rPr lang="de-CH" sz="3200" dirty="0"/>
              <a:t> global </a:t>
            </a:r>
            <a:r>
              <a:rPr lang="de-CH" sz="3200" dirty="0" err="1"/>
              <a:t>alignment</a:t>
            </a:r>
            <a:r>
              <a:rPr lang="de-CH" sz="3200" dirty="0"/>
              <a:t> </a:t>
            </a:r>
            <a:r>
              <a:rPr lang="de-CH" sz="3200" dirty="0" err="1"/>
              <a:t>for</a:t>
            </a:r>
            <a:r>
              <a:rPr lang="de-CH" sz="3200" dirty="0"/>
              <a:t> non-standard design </a:t>
            </a:r>
            <a:r>
              <a:rPr lang="de-CH" sz="3200" dirty="0" err="1"/>
              <a:t>features</a:t>
            </a:r>
            <a:r>
              <a:rPr lang="de-CH" sz="3200" dirty="0"/>
              <a:t> </a:t>
            </a:r>
            <a:r>
              <a:rPr lang="de-CH" sz="3200" dirty="0" err="1"/>
              <a:t>can</a:t>
            </a:r>
            <a:r>
              <a:rPr lang="de-CH" sz="3200" dirty="0"/>
              <a:t> </a:t>
            </a:r>
            <a:r>
              <a:rPr lang="de-CH" sz="3200" dirty="0" err="1"/>
              <a:t>be</a:t>
            </a:r>
            <a:r>
              <a:rPr lang="de-CH" sz="3200" dirty="0"/>
              <a:t> a </a:t>
            </a:r>
            <a:r>
              <a:rPr lang="de-CH" sz="3200" dirty="0" err="1"/>
              <a:t>challenge</a:t>
            </a:r>
            <a:endParaRPr lang="de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C9A486-60E1-45F8-BA0A-AD6ADB4A80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E36FF-60AD-4A64-932A-C3AB550C7F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547CF9-5B10-D24F-A8D7-45A9778164F7}" type="slidenum">
              <a:rPr kumimoji="0" lang="uk-UA" sz="1000" b="0" i="0" u="none" strike="noStrike" kern="1200" cap="none" spc="0" normalizeH="0" baseline="0" noProof="0" smtClean="0">
                <a:ln>
                  <a:noFill/>
                </a:ln>
                <a:solidFill>
                  <a:srgbClr val="40404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rgbClr val="404040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5" name="Content Placeholder 8">
            <a:extLst>
              <a:ext uri="{FF2B5EF4-FFF2-40B4-BE49-F238E27FC236}">
                <a16:creationId xmlns:a16="http://schemas.microsoft.com/office/drawing/2014/main" id="{18BCEE1A-B87B-4414-A000-ACE7F2F78EE0}"/>
              </a:ext>
            </a:extLst>
          </p:cNvPr>
          <p:cNvGraphicFramePr>
            <a:graphicFrameLocks/>
          </p:cNvGraphicFramePr>
          <p:nvPr/>
        </p:nvGraphicFramePr>
        <p:xfrm>
          <a:off x="698643" y="1397000"/>
          <a:ext cx="10782158" cy="4739640"/>
        </p:xfrm>
        <a:graphic>
          <a:graphicData uri="http://schemas.openxmlformats.org/drawingml/2006/table">
            <a:tbl>
              <a:tblPr firstRow="1" bandRow="1"/>
              <a:tblGrid>
                <a:gridCol w="1988942">
                  <a:extLst>
                    <a:ext uri="{9D8B030D-6E8A-4147-A177-3AD203B41FA5}">
                      <a16:colId xmlns:a16="http://schemas.microsoft.com/office/drawing/2014/main" val="636717539"/>
                    </a:ext>
                  </a:extLst>
                </a:gridCol>
                <a:gridCol w="4396608">
                  <a:extLst>
                    <a:ext uri="{9D8B030D-6E8A-4147-A177-3AD203B41FA5}">
                      <a16:colId xmlns:a16="http://schemas.microsoft.com/office/drawing/2014/main" val="3945077940"/>
                    </a:ext>
                  </a:extLst>
                </a:gridCol>
                <a:gridCol w="4396608">
                  <a:extLst>
                    <a:ext uri="{9D8B030D-6E8A-4147-A177-3AD203B41FA5}">
                      <a16:colId xmlns:a16="http://schemas.microsoft.com/office/drawing/2014/main" val="139301132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de-CH" sz="2400" dirty="0">
                          <a:solidFill>
                            <a:schemeClr val="bg1"/>
                          </a:solidFill>
                        </a:rPr>
                        <a:t>Topic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400" dirty="0">
                          <a:solidFill>
                            <a:schemeClr val="bg1"/>
                          </a:solidFill>
                        </a:rPr>
                        <a:t>FDA CID</a:t>
                      </a:r>
                      <a:r>
                        <a:rPr lang="de-CH" sz="24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CH" sz="2400" baseline="0" dirty="0" err="1">
                          <a:solidFill>
                            <a:schemeClr val="bg1"/>
                          </a:solidFill>
                        </a:rPr>
                        <a:t>discussions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2400" dirty="0">
                          <a:solidFill>
                            <a:schemeClr val="bg1"/>
                          </a:solidFill>
                        </a:rPr>
                        <a:t>EMA (PDCO </a:t>
                      </a:r>
                      <a:r>
                        <a:rPr lang="de-CH" sz="2400" dirty="0" err="1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de-CH" sz="2400" dirty="0">
                          <a:solidFill>
                            <a:schemeClr val="bg1"/>
                          </a:solidFill>
                        </a:rPr>
                        <a:t> SAWP)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 marT="60960" marB="6096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138459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000" b="1" dirty="0"/>
                        <a:t>Extrapolation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Concerns about extrapolation models relying on «unverifiable assumptions»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Exploration and discussion of (all) other possible prognostic or effect modifying factors required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No specific concerns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774608874"/>
                  </a:ext>
                </a:extLst>
              </a:tr>
              <a:tr h="1092200">
                <a:tc>
                  <a:txBody>
                    <a:bodyPr/>
                    <a:lstStyle/>
                    <a:p>
                      <a:r>
                        <a:rPr lang="de-CH" sz="2000" b="1" dirty="0"/>
                        <a:t>NI-</a:t>
                      </a:r>
                      <a:r>
                        <a:rPr lang="de-CH" sz="2000" b="1" dirty="0" err="1"/>
                        <a:t>margin</a:t>
                      </a:r>
                      <a:endParaRPr lang="en-US" sz="2000" b="1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Proposed margin of 3</a:t>
                      </a:r>
                      <a:r>
                        <a:rPr lang="en-US" sz="1100" baseline="30000" dirty="0"/>
                        <a:t>1</a:t>
                      </a:r>
                      <a:r>
                        <a:rPr lang="en-US" sz="1100" dirty="0"/>
                        <a:t> too large (some discounting is required)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/>
                        <a:t>Lack of pediatric data to assess between-trial variability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Systematic literature review and meta-analysis requested to have a comprehensive understanding all potentially relevant prior knowledge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CH" sz="1100" dirty="0" err="1"/>
                        <a:t>Initially</a:t>
                      </a:r>
                      <a:r>
                        <a:rPr lang="de-CH" sz="1100" dirty="0"/>
                        <a:t> </a:t>
                      </a:r>
                      <a:r>
                        <a:rPr lang="de-CH" sz="1100" dirty="0" err="1"/>
                        <a:t>proposed</a:t>
                      </a:r>
                      <a:r>
                        <a:rPr lang="de-CH" sz="1100" dirty="0"/>
                        <a:t> NI-</a:t>
                      </a:r>
                      <a:r>
                        <a:rPr lang="de-CH" sz="1100" dirty="0" err="1"/>
                        <a:t>margin</a:t>
                      </a:r>
                      <a:r>
                        <a:rPr lang="de-CH" sz="1100" dirty="0"/>
                        <a:t> </a:t>
                      </a:r>
                      <a:r>
                        <a:rPr lang="de-CH" sz="1100" dirty="0" err="1"/>
                        <a:t>of</a:t>
                      </a:r>
                      <a:r>
                        <a:rPr lang="de-CH" sz="1100" dirty="0"/>
                        <a:t> 3 was </a:t>
                      </a:r>
                      <a:r>
                        <a:rPr lang="de-CH" sz="1100" dirty="0" err="1"/>
                        <a:t>discussed</a:t>
                      </a:r>
                      <a:r>
                        <a:rPr lang="de-CH" sz="1100" dirty="0"/>
                        <a:t> </a:t>
                      </a:r>
                      <a:r>
                        <a:rPr lang="de-CH" sz="1100" dirty="0" err="1"/>
                        <a:t>as</a:t>
                      </a:r>
                      <a:r>
                        <a:rPr lang="de-CH" sz="1100" dirty="0"/>
                        <a:t> large but </a:t>
                      </a:r>
                      <a:r>
                        <a:rPr lang="de-CH" sz="1100" dirty="0" err="1"/>
                        <a:t>finally</a:t>
                      </a:r>
                      <a:r>
                        <a:rPr lang="de-CH" sz="1100" dirty="0"/>
                        <a:t> </a:t>
                      </a:r>
                      <a:r>
                        <a:rPr lang="de-CH" sz="1100" dirty="0" err="1"/>
                        <a:t>accepted</a:t>
                      </a:r>
                      <a:r>
                        <a:rPr lang="de-CH" sz="1100" dirty="0"/>
                        <a:t> </a:t>
                      </a:r>
                      <a:r>
                        <a:rPr lang="de-CH" sz="1100" dirty="0" err="1"/>
                        <a:t>for</a:t>
                      </a:r>
                      <a:r>
                        <a:rPr lang="de-CH" sz="1100" dirty="0"/>
                        <a:t> </a:t>
                      </a:r>
                      <a:r>
                        <a:rPr lang="de-CH" sz="1100" dirty="0" err="1"/>
                        <a:t>Kesimpta</a:t>
                      </a:r>
                      <a:r>
                        <a:rPr lang="de-CH" sz="1100" dirty="0"/>
                        <a:t> PIP </a:t>
                      </a:r>
                      <a:r>
                        <a:rPr lang="de-CH" sz="1100" dirty="0" err="1"/>
                        <a:t>by</a:t>
                      </a:r>
                      <a:r>
                        <a:rPr lang="de-CH" sz="1100" dirty="0"/>
                        <a:t> PDCO </a:t>
                      </a:r>
                      <a:r>
                        <a:rPr lang="de-CH" sz="1100" dirty="0" err="1"/>
                        <a:t>based</a:t>
                      </a:r>
                      <a:r>
                        <a:rPr lang="de-CH" sz="1100" dirty="0"/>
                        <a:t> on </a:t>
                      </a:r>
                      <a:r>
                        <a:rPr lang="de-CH" sz="1100" dirty="0" err="1"/>
                        <a:t>scientific</a:t>
                      </a:r>
                      <a:r>
                        <a:rPr lang="de-CH" sz="1100" dirty="0"/>
                        <a:t> and </a:t>
                      </a:r>
                      <a:r>
                        <a:rPr lang="de-CH" sz="1100" dirty="0" err="1"/>
                        <a:t>feasibility</a:t>
                      </a:r>
                      <a:r>
                        <a:rPr lang="de-CH" sz="1100" dirty="0"/>
                        <a:t> </a:t>
                      </a:r>
                      <a:r>
                        <a:rPr lang="de-CH" sz="1100" dirty="0" err="1"/>
                        <a:t>considerations</a:t>
                      </a:r>
                      <a:endParaRPr lang="en-US" sz="1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098396460"/>
                  </a:ext>
                </a:extLst>
              </a:tr>
              <a:tr h="1092200">
                <a:tc>
                  <a:txBody>
                    <a:bodyPr/>
                    <a:lstStyle/>
                    <a:p>
                      <a:r>
                        <a:rPr lang="de-CH" sz="2000" b="1" dirty="0" err="1"/>
                        <a:t>Bayesian</a:t>
                      </a:r>
                      <a:r>
                        <a:rPr lang="de-CH" sz="2000" b="1" dirty="0"/>
                        <a:t> design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CH" sz="1100" dirty="0"/>
                        <a:t>«</a:t>
                      </a:r>
                      <a:r>
                        <a:rPr lang="de-CH" sz="1100" dirty="0" err="1"/>
                        <a:t>Bayesian</a:t>
                      </a:r>
                      <a:r>
                        <a:rPr lang="de-CH" sz="1100" dirty="0"/>
                        <a:t> </a:t>
                      </a:r>
                      <a:r>
                        <a:rPr lang="de-CH" sz="1100" dirty="0" err="1"/>
                        <a:t>framework</a:t>
                      </a:r>
                      <a:r>
                        <a:rPr lang="de-CH" sz="1100" dirty="0"/>
                        <a:t> </a:t>
                      </a:r>
                      <a:r>
                        <a:rPr lang="de-CH" sz="1100" dirty="0" err="1"/>
                        <a:t>may</a:t>
                      </a:r>
                      <a:r>
                        <a:rPr lang="de-CH" sz="1100" dirty="0"/>
                        <a:t> </a:t>
                      </a:r>
                      <a:r>
                        <a:rPr lang="de-CH" sz="1100" dirty="0" err="1"/>
                        <a:t>be</a:t>
                      </a:r>
                      <a:r>
                        <a:rPr lang="de-CH" sz="1100" dirty="0"/>
                        <a:t> </a:t>
                      </a:r>
                      <a:r>
                        <a:rPr lang="de-CH" sz="1100" dirty="0" err="1"/>
                        <a:t>useful</a:t>
                      </a:r>
                      <a:r>
                        <a:rPr lang="de-CH" sz="1100" dirty="0"/>
                        <a:t>»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CH" sz="1100" dirty="0" err="1"/>
                        <a:t>Concerns</a:t>
                      </a:r>
                      <a:r>
                        <a:rPr lang="de-CH" sz="1100" baseline="0" dirty="0"/>
                        <a:t> </a:t>
                      </a:r>
                      <a:r>
                        <a:rPr lang="de-CH" sz="1100" baseline="0" dirty="0" err="1"/>
                        <a:t>about</a:t>
                      </a:r>
                      <a:r>
                        <a:rPr lang="de-CH" sz="1100" baseline="0" dirty="0"/>
                        <a:t> double-</a:t>
                      </a:r>
                      <a:r>
                        <a:rPr lang="de-CH" sz="1100" baseline="0" dirty="0" err="1"/>
                        <a:t>use</a:t>
                      </a:r>
                      <a:r>
                        <a:rPr lang="de-CH" sz="1100" baseline="0" dirty="0"/>
                        <a:t> </a:t>
                      </a:r>
                      <a:r>
                        <a:rPr lang="de-CH" sz="1100" baseline="0" dirty="0" err="1"/>
                        <a:t>of</a:t>
                      </a:r>
                      <a:r>
                        <a:rPr lang="de-CH" sz="1100" baseline="0" dirty="0"/>
                        <a:t> </a:t>
                      </a:r>
                      <a:r>
                        <a:rPr lang="de-CH" sz="1100" baseline="0" dirty="0" err="1"/>
                        <a:t>historical</a:t>
                      </a:r>
                      <a:r>
                        <a:rPr lang="de-CH" sz="1100" baseline="0" dirty="0"/>
                        <a:t> </a:t>
                      </a:r>
                      <a:r>
                        <a:rPr lang="de-CH" sz="1100" baseline="0" dirty="0" err="1"/>
                        <a:t>information</a:t>
                      </a:r>
                      <a:r>
                        <a:rPr lang="de-CH" sz="1100" baseline="0" dirty="0"/>
                        <a:t> in </a:t>
                      </a:r>
                      <a:r>
                        <a:rPr lang="de-CH" sz="1100" baseline="0" dirty="0" err="1"/>
                        <a:t>Bayesian</a:t>
                      </a:r>
                      <a:r>
                        <a:rPr lang="de-CH" sz="1100" baseline="0" dirty="0"/>
                        <a:t> non-</a:t>
                      </a:r>
                      <a:r>
                        <a:rPr lang="de-CH" sz="1100" baseline="0" dirty="0" err="1"/>
                        <a:t>inferiority</a:t>
                      </a:r>
                      <a:r>
                        <a:rPr lang="de-CH" sz="1100" baseline="0" dirty="0"/>
                        <a:t> design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CH" sz="1100" baseline="0" dirty="0"/>
                        <a:t>Extensive </a:t>
                      </a:r>
                      <a:r>
                        <a:rPr lang="de-CH" sz="1100" baseline="0" dirty="0" err="1"/>
                        <a:t>simulations</a:t>
                      </a:r>
                      <a:r>
                        <a:rPr lang="de-CH" sz="1100" baseline="0" dirty="0"/>
                        <a:t> </a:t>
                      </a:r>
                      <a:r>
                        <a:rPr lang="de-CH" sz="1100" baseline="0" dirty="0" err="1"/>
                        <a:t>requested</a:t>
                      </a:r>
                      <a:r>
                        <a:rPr lang="de-CH" sz="1100" baseline="0" dirty="0"/>
                        <a:t> </a:t>
                      </a:r>
                      <a:r>
                        <a:rPr lang="de-CH" sz="1100" baseline="0" dirty="0" err="1"/>
                        <a:t>to</a:t>
                      </a:r>
                      <a:r>
                        <a:rPr lang="de-CH" sz="1100" baseline="0" dirty="0"/>
                        <a:t> </a:t>
                      </a:r>
                      <a:r>
                        <a:rPr lang="de-CH" sz="1100" baseline="0" dirty="0" err="1"/>
                        <a:t>understand</a:t>
                      </a:r>
                      <a:r>
                        <a:rPr lang="de-CH" sz="1100" baseline="0" dirty="0"/>
                        <a:t> </a:t>
                      </a:r>
                      <a:r>
                        <a:rPr lang="de-CH" sz="1100" baseline="0" dirty="0" err="1"/>
                        <a:t>operating</a:t>
                      </a:r>
                      <a:r>
                        <a:rPr lang="de-CH" sz="1100" baseline="0" dirty="0"/>
                        <a:t> </a:t>
                      </a:r>
                      <a:r>
                        <a:rPr lang="de-CH" sz="1100" baseline="0" dirty="0" err="1"/>
                        <a:t>characteristics</a:t>
                      </a:r>
                      <a:r>
                        <a:rPr lang="de-CH" sz="1100" baseline="0" dirty="0"/>
                        <a:t> </a:t>
                      </a:r>
                      <a:r>
                        <a:rPr lang="de-CH" sz="1100" baseline="0" dirty="0" err="1"/>
                        <a:t>under</a:t>
                      </a:r>
                      <a:r>
                        <a:rPr lang="de-CH" sz="1100" baseline="0" dirty="0"/>
                        <a:t> all </a:t>
                      </a:r>
                      <a:r>
                        <a:rPr lang="de-CH" sz="1100" baseline="0" dirty="0" err="1"/>
                        <a:t>conditions</a:t>
                      </a:r>
                      <a:endParaRPr lang="en-US" sz="1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CH" sz="1100" dirty="0" err="1"/>
                        <a:t>Bayesian</a:t>
                      </a:r>
                      <a:r>
                        <a:rPr lang="de-CH" sz="1100" dirty="0"/>
                        <a:t> design not </a:t>
                      </a:r>
                      <a:r>
                        <a:rPr lang="de-CH" sz="1100" dirty="0" err="1"/>
                        <a:t>accepted</a:t>
                      </a:r>
                      <a:r>
                        <a:rPr lang="de-CH" sz="1100" baseline="0" dirty="0"/>
                        <a:t> </a:t>
                      </a:r>
                      <a:r>
                        <a:rPr lang="de-CH" sz="1100" baseline="0" dirty="0" err="1"/>
                        <a:t>for</a:t>
                      </a:r>
                      <a:r>
                        <a:rPr lang="de-CH" sz="1100" baseline="0" dirty="0"/>
                        <a:t> initial </a:t>
                      </a:r>
                      <a:r>
                        <a:rPr lang="de-CH" sz="1100" baseline="0" dirty="0" err="1"/>
                        <a:t>Kesimpta</a:t>
                      </a:r>
                      <a:r>
                        <a:rPr lang="de-CH" sz="1100" baseline="0" dirty="0"/>
                        <a:t> PIP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CH" sz="1100" baseline="0" dirty="0"/>
                        <a:t>SAWP </a:t>
                      </a:r>
                      <a:r>
                        <a:rPr lang="de-CH" sz="1100" baseline="0" dirty="0" err="1"/>
                        <a:t>primarily</a:t>
                      </a:r>
                      <a:r>
                        <a:rPr lang="de-CH" sz="1100" baseline="0" dirty="0"/>
                        <a:t> </a:t>
                      </a:r>
                      <a:r>
                        <a:rPr lang="de-CH" sz="1100" baseline="0" dirty="0" err="1"/>
                        <a:t>concerned</a:t>
                      </a:r>
                      <a:r>
                        <a:rPr lang="de-CH" sz="1100" baseline="0" dirty="0"/>
                        <a:t> </a:t>
                      </a:r>
                      <a:r>
                        <a:rPr lang="de-CH" sz="1100" baseline="0" dirty="0" err="1"/>
                        <a:t>with</a:t>
                      </a:r>
                      <a:r>
                        <a:rPr lang="de-CH" sz="1100" baseline="0" dirty="0"/>
                        <a:t> lack </a:t>
                      </a:r>
                      <a:r>
                        <a:rPr lang="de-CH" sz="1100" baseline="0" dirty="0" err="1"/>
                        <a:t>of</a:t>
                      </a:r>
                      <a:r>
                        <a:rPr lang="de-CH" sz="1100" baseline="0" dirty="0"/>
                        <a:t> type I </a:t>
                      </a:r>
                      <a:r>
                        <a:rPr lang="de-CH" sz="1100" baseline="0" dirty="0" err="1"/>
                        <a:t>error</a:t>
                      </a:r>
                      <a:r>
                        <a:rPr lang="de-CH" sz="1100" baseline="0" dirty="0"/>
                        <a:t> </a:t>
                      </a:r>
                      <a:r>
                        <a:rPr lang="de-CH" sz="1100" baseline="0" dirty="0" err="1"/>
                        <a:t>control</a:t>
                      </a:r>
                      <a:r>
                        <a:rPr lang="de-CH" sz="1100" baseline="0" dirty="0"/>
                        <a:t> </a:t>
                      </a:r>
                      <a:r>
                        <a:rPr lang="de-CH" sz="1100" baseline="0" dirty="0" err="1"/>
                        <a:t>and</a:t>
                      </a:r>
                      <a:r>
                        <a:rPr lang="de-CH" sz="1100" baseline="0" dirty="0"/>
                        <a:t> </a:t>
                      </a:r>
                      <a:r>
                        <a:rPr lang="de-CH" sz="1100" baseline="0" dirty="0" err="1"/>
                        <a:t>subjectivity</a:t>
                      </a:r>
                      <a:r>
                        <a:rPr lang="de-CH" sz="1100" baseline="0" dirty="0"/>
                        <a:t> </a:t>
                      </a:r>
                      <a:r>
                        <a:rPr lang="de-CH" sz="1100" baseline="0" dirty="0" err="1"/>
                        <a:t>of</a:t>
                      </a:r>
                      <a:r>
                        <a:rPr lang="de-CH" sz="1100" baseline="0" dirty="0"/>
                        <a:t> </a:t>
                      </a:r>
                      <a:r>
                        <a:rPr lang="de-CH" sz="1100" baseline="0" dirty="0" err="1"/>
                        <a:t>weight</a:t>
                      </a:r>
                      <a:r>
                        <a:rPr lang="de-CH" sz="1100" baseline="0" dirty="0"/>
                        <a:t> </a:t>
                      </a:r>
                      <a:r>
                        <a:rPr lang="de-CH" sz="1100" baseline="0" dirty="0" err="1"/>
                        <a:t>given</a:t>
                      </a:r>
                      <a:r>
                        <a:rPr lang="de-CH" sz="1100" baseline="0" dirty="0"/>
                        <a:t> </a:t>
                      </a:r>
                      <a:r>
                        <a:rPr lang="de-CH" sz="1100" baseline="0" dirty="0" err="1"/>
                        <a:t>to</a:t>
                      </a:r>
                      <a:r>
                        <a:rPr lang="de-CH" sz="1100" baseline="0" dirty="0"/>
                        <a:t> </a:t>
                      </a:r>
                      <a:r>
                        <a:rPr lang="de-CH" sz="1100" baseline="0" dirty="0" err="1"/>
                        <a:t>historical</a:t>
                      </a:r>
                      <a:r>
                        <a:rPr lang="de-CH" sz="1100" baseline="0" dirty="0"/>
                        <a:t> </a:t>
                      </a:r>
                      <a:r>
                        <a:rPr lang="de-CH" sz="1100" baseline="0" dirty="0" err="1"/>
                        <a:t>information</a:t>
                      </a:r>
                      <a:endParaRPr lang="en-US" sz="1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555103406"/>
                  </a:ext>
                </a:extLst>
              </a:tr>
              <a:tr h="1092200">
                <a:tc>
                  <a:txBody>
                    <a:bodyPr/>
                    <a:lstStyle/>
                    <a:p>
                      <a:r>
                        <a:rPr lang="de-CH" sz="2000" b="1" dirty="0"/>
                        <a:t>Interim </a:t>
                      </a:r>
                      <a:r>
                        <a:rPr lang="de-CH" sz="2000" b="1" dirty="0" err="1"/>
                        <a:t>analysis</a:t>
                      </a:r>
                      <a:endParaRPr lang="en-US" sz="2000" b="1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CH" sz="1100" dirty="0"/>
                        <a:t>An </a:t>
                      </a:r>
                      <a:r>
                        <a:rPr lang="de-CH" sz="1100" dirty="0" err="1"/>
                        <a:t>interim</a:t>
                      </a:r>
                      <a:r>
                        <a:rPr lang="de-CH" sz="1100" dirty="0"/>
                        <a:t> </a:t>
                      </a:r>
                      <a:r>
                        <a:rPr lang="de-CH" sz="1100" dirty="0" err="1"/>
                        <a:t>analysis</a:t>
                      </a:r>
                      <a:r>
                        <a:rPr lang="de-CH" sz="1100" dirty="0"/>
                        <a:t> </a:t>
                      </a:r>
                      <a:r>
                        <a:rPr lang="de-CH" sz="1100" dirty="0" err="1"/>
                        <a:t>for</a:t>
                      </a:r>
                      <a:r>
                        <a:rPr lang="de-CH" sz="1100" dirty="0"/>
                        <a:t> </a:t>
                      </a:r>
                      <a:r>
                        <a:rPr lang="de-CH" sz="1100" dirty="0" err="1"/>
                        <a:t>efficacy</a:t>
                      </a:r>
                      <a:r>
                        <a:rPr lang="de-CH" sz="1100" dirty="0"/>
                        <a:t> </a:t>
                      </a:r>
                      <a:r>
                        <a:rPr lang="de-CH" sz="1100" dirty="0" err="1"/>
                        <a:t>stopping</a:t>
                      </a:r>
                      <a:r>
                        <a:rPr lang="de-CH" sz="1100" dirty="0"/>
                        <a:t> </a:t>
                      </a:r>
                      <a:r>
                        <a:rPr lang="de-CH" sz="1100" dirty="0" err="1"/>
                        <a:t>is</a:t>
                      </a:r>
                      <a:r>
                        <a:rPr lang="de-CH" sz="1100" dirty="0"/>
                        <a:t> </a:t>
                      </a:r>
                      <a:r>
                        <a:rPr lang="de-CH" sz="1100" dirty="0" err="1"/>
                        <a:t>endorsed</a:t>
                      </a:r>
                      <a:endParaRPr lang="en-US" sz="1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CH" sz="1100" dirty="0"/>
                        <a:t>Interim </a:t>
                      </a:r>
                      <a:r>
                        <a:rPr lang="de-CH" sz="1100" dirty="0" err="1"/>
                        <a:t>analyis</a:t>
                      </a:r>
                      <a:r>
                        <a:rPr lang="de-CH" sz="1100" dirty="0"/>
                        <a:t> not </a:t>
                      </a:r>
                      <a:r>
                        <a:rPr lang="de-CH" sz="1100" dirty="0" err="1"/>
                        <a:t>accepted</a:t>
                      </a:r>
                      <a:r>
                        <a:rPr lang="de-CH" sz="1100" dirty="0"/>
                        <a:t> </a:t>
                      </a:r>
                      <a:r>
                        <a:rPr lang="de-CH" sz="1100" dirty="0" err="1"/>
                        <a:t>for</a:t>
                      </a:r>
                      <a:r>
                        <a:rPr lang="de-CH" sz="1100" dirty="0"/>
                        <a:t> initial PIP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CH" sz="1100" dirty="0" err="1"/>
                        <a:t>Concerns</a:t>
                      </a:r>
                      <a:r>
                        <a:rPr lang="de-CH" sz="1100" dirty="0"/>
                        <a:t> </a:t>
                      </a:r>
                      <a:r>
                        <a:rPr lang="de-CH" sz="1100" dirty="0" err="1"/>
                        <a:t>related</a:t>
                      </a:r>
                      <a:r>
                        <a:rPr lang="de-CH" sz="1100" dirty="0"/>
                        <a:t> </a:t>
                      </a:r>
                      <a:r>
                        <a:rPr lang="de-CH" sz="1100" dirty="0" err="1"/>
                        <a:t>to</a:t>
                      </a:r>
                      <a:r>
                        <a:rPr lang="de-CH" sz="1100" dirty="0"/>
                        <a:t> </a:t>
                      </a:r>
                      <a:r>
                        <a:rPr lang="de-CH" sz="1100" dirty="0" err="1"/>
                        <a:t>in</a:t>
                      </a:r>
                      <a:r>
                        <a:rPr lang="de-CH" sz="1100" baseline="0" dirty="0" err="1"/>
                        <a:t>adequate</a:t>
                      </a:r>
                      <a:r>
                        <a:rPr lang="de-CH" sz="1100" baseline="0" dirty="0"/>
                        <a:t> </a:t>
                      </a:r>
                      <a:r>
                        <a:rPr lang="de-CH" sz="1100" baseline="0" dirty="0" err="1"/>
                        <a:t>assessment</a:t>
                      </a:r>
                      <a:r>
                        <a:rPr lang="de-CH" sz="1100" baseline="0" dirty="0"/>
                        <a:t> </a:t>
                      </a:r>
                      <a:r>
                        <a:rPr lang="de-CH" sz="1100" baseline="0" dirty="0" err="1"/>
                        <a:t>of</a:t>
                      </a:r>
                      <a:r>
                        <a:rPr lang="de-CH" sz="1100" baseline="0" dirty="0"/>
                        <a:t> </a:t>
                      </a:r>
                      <a:r>
                        <a:rPr lang="de-CH" sz="1100" baseline="0" dirty="0" err="1"/>
                        <a:t>long</a:t>
                      </a:r>
                      <a:r>
                        <a:rPr lang="de-CH" sz="1100" baseline="0" dirty="0"/>
                        <a:t>-term </a:t>
                      </a:r>
                      <a:r>
                        <a:rPr lang="de-CH" sz="1100" baseline="0" dirty="0" err="1"/>
                        <a:t>safety</a:t>
                      </a:r>
                      <a:r>
                        <a:rPr lang="de-CH" sz="1100" baseline="0" dirty="0"/>
                        <a:t>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de-CH" sz="1100" baseline="0" dirty="0"/>
                        <a:t>Interim </a:t>
                      </a:r>
                      <a:r>
                        <a:rPr lang="de-CH" sz="1100" baseline="0" dirty="0" err="1"/>
                        <a:t>analysis</a:t>
                      </a:r>
                      <a:r>
                        <a:rPr lang="de-CH" sz="1100" baseline="0" dirty="0"/>
                        <a:t> not </a:t>
                      </a:r>
                      <a:r>
                        <a:rPr lang="de-CH" sz="1100" baseline="0" dirty="0" err="1"/>
                        <a:t>endorsed</a:t>
                      </a:r>
                      <a:r>
                        <a:rPr lang="de-CH" sz="1100" baseline="0" dirty="0"/>
                        <a:t> </a:t>
                      </a:r>
                      <a:r>
                        <a:rPr lang="de-CH" sz="1100" baseline="0" dirty="0" err="1"/>
                        <a:t>by</a:t>
                      </a:r>
                      <a:r>
                        <a:rPr lang="de-CH" sz="1100" baseline="0" dirty="0"/>
                        <a:t> SAWP due </a:t>
                      </a:r>
                      <a:r>
                        <a:rPr lang="de-CH" sz="1100" baseline="0" dirty="0" err="1"/>
                        <a:t>to</a:t>
                      </a:r>
                      <a:r>
                        <a:rPr lang="de-CH" sz="1100" baseline="0" dirty="0"/>
                        <a:t> </a:t>
                      </a:r>
                      <a:r>
                        <a:rPr lang="de-CH" sz="1100" baseline="0" dirty="0" err="1"/>
                        <a:t>adding</a:t>
                      </a:r>
                      <a:r>
                        <a:rPr lang="de-CH" sz="1100" baseline="0" dirty="0"/>
                        <a:t> </a:t>
                      </a:r>
                      <a:r>
                        <a:rPr lang="de-CH" sz="1100" baseline="0" dirty="0" err="1"/>
                        <a:t>another</a:t>
                      </a:r>
                      <a:r>
                        <a:rPr lang="de-CH" sz="1100" baseline="0" dirty="0"/>
                        <a:t> </a:t>
                      </a:r>
                      <a:r>
                        <a:rPr lang="de-CH" sz="1100" baseline="0" dirty="0" err="1"/>
                        <a:t>level</a:t>
                      </a:r>
                      <a:r>
                        <a:rPr lang="de-CH" sz="1100" baseline="0" dirty="0"/>
                        <a:t> </a:t>
                      </a:r>
                      <a:r>
                        <a:rPr lang="de-CH" sz="1100" baseline="0" dirty="0" err="1"/>
                        <a:t>of</a:t>
                      </a:r>
                      <a:r>
                        <a:rPr lang="de-CH" sz="1100" baseline="0" dirty="0"/>
                        <a:t> </a:t>
                      </a:r>
                      <a:r>
                        <a:rPr lang="de-CH" sz="1100" baseline="0" dirty="0" err="1"/>
                        <a:t>complexity</a:t>
                      </a:r>
                      <a:r>
                        <a:rPr lang="de-CH" sz="1100" baseline="0" dirty="0"/>
                        <a:t> </a:t>
                      </a:r>
                      <a:r>
                        <a:rPr lang="de-CH" sz="1100" baseline="0" dirty="0" err="1"/>
                        <a:t>to</a:t>
                      </a:r>
                      <a:r>
                        <a:rPr lang="de-CH" sz="1100" baseline="0" dirty="0"/>
                        <a:t> </a:t>
                      </a:r>
                      <a:r>
                        <a:rPr lang="de-CH" sz="1100" baseline="0" dirty="0" err="1"/>
                        <a:t>already</a:t>
                      </a:r>
                      <a:r>
                        <a:rPr lang="de-CH" sz="1100" baseline="0" dirty="0"/>
                        <a:t> </a:t>
                      </a:r>
                      <a:r>
                        <a:rPr lang="de-CH" sz="1100" baseline="0" dirty="0" err="1"/>
                        <a:t>complex</a:t>
                      </a:r>
                      <a:r>
                        <a:rPr lang="de-CH" sz="1100" baseline="0" dirty="0"/>
                        <a:t> design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527228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723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FDDB02-DC45-4B86-921A-D0651B687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1600"/>
              </a:spcBef>
            </a:pPr>
            <a:r>
              <a:rPr lang="de-CH" sz="2800" dirty="0"/>
              <a:t>Non-</a:t>
            </a:r>
            <a:r>
              <a:rPr lang="de-CH" sz="2800" dirty="0" err="1"/>
              <a:t>inferiority</a:t>
            </a:r>
            <a:r>
              <a:rPr lang="de-CH" sz="2800" dirty="0"/>
              <a:t> </a:t>
            </a:r>
            <a:r>
              <a:rPr lang="de-CH" sz="2800" dirty="0" err="1"/>
              <a:t>margin</a:t>
            </a:r>
            <a:r>
              <a:rPr lang="de-CH" sz="2800" dirty="0"/>
              <a:t>, after </a:t>
            </a:r>
            <a:r>
              <a:rPr lang="de-CH" sz="2800" dirty="0" err="1"/>
              <a:t>discounting</a:t>
            </a:r>
            <a:r>
              <a:rPr lang="de-CH" sz="2800" dirty="0"/>
              <a:t>, </a:t>
            </a:r>
            <a:r>
              <a:rPr lang="de-CH" sz="2800" dirty="0" err="1"/>
              <a:t>changed</a:t>
            </a:r>
            <a:r>
              <a:rPr lang="de-CH" sz="2800" dirty="0"/>
              <a:t> </a:t>
            </a:r>
            <a:r>
              <a:rPr lang="de-CH" sz="2800" dirty="0" err="1"/>
              <a:t>to</a:t>
            </a:r>
            <a:r>
              <a:rPr lang="de-CH" sz="2800" dirty="0"/>
              <a:t> 2.0 (</a:t>
            </a:r>
            <a:r>
              <a:rPr lang="de-CH" sz="2800" dirty="0" err="1"/>
              <a:t>instead</a:t>
            </a:r>
            <a:r>
              <a:rPr lang="de-CH" sz="2800" dirty="0"/>
              <a:t> </a:t>
            </a:r>
            <a:r>
              <a:rPr lang="de-CH" sz="2800" dirty="0" err="1"/>
              <a:t>of</a:t>
            </a:r>
            <a:r>
              <a:rPr lang="de-CH" sz="2800" dirty="0"/>
              <a:t> 3.0) </a:t>
            </a:r>
            <a:r>
              <a:rPr lang="de-CH" sz="2800" dirty="0" err="1"/>
              <a:t>with</a:t>
            </a:r>
            <a:r>
              <a:rPr lang="de-CH" sz="2800" dirty="0"/>
              <a:t> additional </a:t>
            </a:r>
            <a:r>
              <a:rPr lang="de-CH" sz="2800" dirty="0" err="1"/>
              <a:t>upper</a:t>
            </a:r>
            <a:r>
              <a:rPr lang="de-CH" sz="2800" dirty="0"/>
              <a:t> </a:t>
            </a:r>
            <a:r>
              <a:rPr lang="de-CH" sz="2800" dirty="0" err="1"/>
              <a:t>limit</a:t>
            </a:r>
            <a:r>
              <a:rPr lang="de-CH" sz="2800" dirty="0"/>
              <a:t> </a:t>
            </a:r>
            <a:r>
              <a:rPr lang="de-CH" sz="2800" dirty="0" err="1"/>
              <a:t>of</a:t>
            </a:r>
            <a:r>
              <a:rPr lang="de-CH" sz="2800" dirty="0"/>
              <a:t> </a:t>
            </a:r>
            <a:r>
              <a:rPr lang="de-CH" sz="2800" dirty="0" err="1"/>
              <a:t>the</a:t>
            </a:r>
            <a:r>
              <a:rPr lang="de-CH" sz="2800" dirty="0"/>
              <a:t> ARR (0.3) on </a:t>
            </a:r>
            <a:r>
              <a:rPr lang="de-CH" sz="2800" dirty="0" err="1"/>
              <a:t>test</a:t>
            </a:r>
            <a:r>
              <a:rPr lang="de-CH" sz="2800" dirty="0"/>
              <a:t> </a:t>
            </a:r>
            <a:r>
              <a:rPr lang="de-CH" sz="2800" dirty="0" err="1"/>
              <a:t>drugs</a:t>
            </a:r>
            <a:r>
              <a:rPr lang="de-CH" sz="2800" dirty="0"/>
              <a:t> </a:t>
            </a:r>
            <a:r>
              <a:rPr lang="de-CH" sz="2800" dirty="0" err="1"/>
              <a:t>to</a:t>
            </a:r>
            <a:r>
              <a:rPr lang="de-CH" sz="2800" dirty="0"/>
              <a:t> </a:t>
            </a:r>
            <a:r>
              <a:rPr lang="de-CH" sz="2800" dirty="0" err="1"/>
              <a:t>conclude</a:t>
            </a:r>
            <a:r>
              <a:rPr lang="de-CH" sz="2800" dirty="0"/>
              <a:t> non-</a:t>
            </a:r>
            <a:r>
              <a:rPr lang="de-CH" sz="2800" dirty="0" err="1"/>
              <a:t>inferiority</a:t>
            </a:r>
            <a:r>
              <a:rPr lang="de-CH" sz="2800" dirty="0"/>
              <a:t> </a:t>
            </a:r>
            <a:r>
              <a:rPr lang="de-CH" sz="2800" dirty="0" err="1"/>
              <a:t>vs</a:t>
            </a:r>
            <a:r>
              <a:rPr lang="de-CH" sz="2800" dirty="0"/>
              <a:t> Gilenya</a:t>
            </a:r>
          </a:p>
          <a:p>
            <a:pPr>
              <a:spcBef>
                <a:spcPts val="1600"/>
              </a:spcBef>
            </a:pPr>
            <a:r>
              <a:rPr lang="de-CH" sz="2800" b="1" dirty="0"/>
              <a:t>Key </a:t>
            </a:r>
            <a:r>
              <a:rPr lang="de-CH" sz="2800" b="1" dirty="0" err="1"/>
              <a:t>secondary</a:t>
            </a:r>
            <a:r>
              <a:rPr lang="de-CH" sz="2800" b="1" dirty="0"/>
              <a:t> </a:t>
            </a:r>
            <a:r>
              <a:rPr lang="de-CH" sz="2800" b="1" dirty="0" err="1"/>
              <a:t>analysis</a:t>
            </a:r>
            <a:r>
              <a:rPr lang="de-CH" sz="2800" b="1" dirty="0"/>
              <a:t> </a:t>
            </a:r>
            <a:r>
              <a:rPr lang="de-CH" sz="2800" dirty="0" err="1"/>
              <a:t>added</a:t>
            </a:r>
            <a:r>
              <a:rPr lang="de-CH" sz="2800" dirty="0"/>
              <a:t> </a:t>
            </a:r>
            <a:r>
              <a:rPr lang="de-CH" sz="2800" dirty="0" err="1"/>
              <a:t>to</a:t>
            </a:r>
            <a:r>
              <a:rPr lang="de-CH" sz="2800" dirty="0"/>
              <a:t> </a:t>
            </a:r>
            <a:r>
              <a:rPr lang="de-CH" sz="2800" dirty="0" err="1"/>
              <a:t>compare</a:t>
            </a:r>
            <a:r>
              <a:rPr lang="de-CH" sz="2800" dirty="0"/>
              <a:t> </a:t>
            </a:r>
            <a:r>
              <a:rPr lang="de-CH" sz="2800" dirty="0" err="1"/>
              <a:t>test</a:t>
            </a:r>
            <a:r>
              <a:rPr lang="de-CH" sz="2800" dirty="0"/>
              <a:t> </a:t>
            </a:r>
            <a:r>
              <a:rPr lang="de-CH" sz="2800" dirty="0" err="1"/>
              <a:t>treatments</a:t>
            </a:r>
            <a:r>
              <a:rPr lang="de-CH" sz="2800" dirty="0"/>
              <a:t> </a:t>
            </a:r>
            <a:r>
              <a:rPr lang="de-CH" sz="2800" b="1" dirty="0"/>
              <a:t>versus </a:t>
            </a:r>
            <a:r>
              <a:rPr lang="de-CH" sz="2800" b="1" dirty="0" err="1"/>
              <a:t>historical</a:t>
            </a:r>
            <a:r>
              <a:rPr lang="de-CH" sz="2800" b="1" dirty="0"/>
              <a:t> </a:t>
            </a:r>
            <a:r>
              <a:rPr lang="de-CH" sz="2800" b="1" dirty="0" err="1"/>
              <a:t>interferon</a:t>
            </a:r>
            <a:r>
              <a:rPr lang="de-CH" sz="2800" b="1" dirty="0"/>
              <a:t> </a:t>
            </a:r>
            <a:r>
              <a:rPr lang="de-CH" sz="2800" dirty="0" err="1"/>
              <a:t>data</a:t>
            </a:r>
            <a:r>
              <a:rPr lang="de-CH" sz="2800" dirty="0"/>
              <a:t> (</a:t>
            </a:r>
            <a:r>
              <a:rPr lang="de-CH" sz="2800" dirty="0" err="1"/>
              <a:t>based</a:t>
            </a:r>
            <a:r>
              <a:rPr lang="de-CH" sz="2800" dirty="0"/>
              <a:t> on a meta-analysis </a:t>
            </a:r>
            <a:r>
              <a:rPr lang="de-CH" sz="2800" dirty="0" err="1"/>
              <a:t>of</a:t>
            </a:r>
            <a:r>
              <a:rPr lang="de-CH" sz="2800" dirty="0"/>
              <a:t> </a:t>
            </a:r>
            <a:r>
              <a:rPr lang="de-CH" sz="2800" dirty="0" err="1"/>
              <a:t>historical</a:t>
            </a:r>
            <a:r>
              <a:rPr lang="de-CH" sz="2800" dirty="0"/>
              <a:t> </a:t>
            </a:r>
            <a:r>
              <a:rPr lang="de-CH" sz="2800" dirty="0" err="1"/>
              <a:t>studies</a:t>
            </a:r>
            <a:r>
              <a:rPr lang="de-CH" sz="2800" dirty="0"/>
              <a:t>)</a:t>
            </a:r>
          </a:p>
          <a:p>
            <a:pPr>
              <a:spcBef>
                <a:spcPts val="2133"/>
              </a:spcBef>
            </a:pPr>
            <a:r>
              <a:rPr lang="de-CH" sz="2800" dirty="0" err="1"/>
              <a:t>Kesimpta</a:t>
            </a:r>
            <a:r>
              <a:rPr lang="de-CH" sz="2800" dirty="0"/>
              <a:t> and </a:t>
            </a:r>
            <a:r>
              <a:rPr lang="de-CH" sz="2800" dirty="0" err="1"/>
              <a:t>Mayzent</a:t>
            </a:r>
            <a:r>
              <a:rPr lang="de-CH" sz="2800" dirty="0"/>
              <a:t> </a:t>
            </a:r>
            <a:r>
              <a:rPr lang="de-CH" sz="2800" dirty="0" err="1"/>
              <a:t>studies</a:t>
            </a:r>
            <a:r>
              <a:rPr lang="de-CH" sz="2800" dirty="0"/>
              <a:t> </a:t>
            </a:r>
            <a:r>
              <a:rPr lang="de-CH" sz="2800" dirty="0" err="1"/>
              <a:t>were</a:t>
            </a:r>
            <a:r>
              <a:rPr lang="de-CH" sz="2800" dirty="0"/>
              <a:t> </a:t>
            </a:r>
            <a:r>
              <a:rPr lang="de-CH" sz="2800" dirty="0" err="1"/>
              <a:t>combined</a:t>
            </a:r>
            <a:r>
              <a:rPr lang="de-CH" sz="2800" dirty="0"/>
              <a:t> </a:t>
            </a:r>
            <a:r>
              <a:rPr lang="de-CH" sz="2800" dirty="0" err="1"/>
              <a:t>into</a:t>
            </a:r>
            <a:r>
              <a:rPr lang="de-CH" sz="2800" dirty="0"/>
              <a:t> </a:t>
            </a:r>
            <a:r>
              <a:rPr lang="de-CH" sz="2800" dirty="0" err="1"/>
              <a:t>one</a:t>
            </a:r>
            <a:r>
              <a:rPr lang="de-CH" sz="2800" dirty="0"/>
              <a:t> design </a:t>
            </a:r>
            <a:r>
              <a:rPr lang="de-CH" sz="2800" dirty="0" err="1"/>
              <a:t>based</a:t>
            </a:r>
            <a:r>
              <a:rPr lang="de-CH" sz="2800" dirty="0"/>
              <a:t> on </a:t>
            </a:r>
            <a:r>
              <a:rPr lang="de-CH" sz="2800" dirty="0" err="1"/>
              <a:t>recommendation</a:t>
            </a:r>
            <a:r>
              <a:rPr lang="de-CH" sz="2800" dirty="0"/>
              <a:t> </a:t>
            </a:r>
            <a:r>
              <a:rPr lang="de-CH" sz="2800" dirty="0" err="1"/>
              <a:t>from</a:t>
            </a:r>
            <a:r>
              <a:rPr lang="de-CH" sz="2800" dirty="0"/>
              <a:t> FDA and EMA</a:t>
            </a:r>
          </a:p>
          <a:p>
            <a:pPr>
              <a:spcBef>
                <a:spcPts val="1600"/>
              </a:spcBef>
            </a:pPr>
            <a:r>
              <a:rPr lang="de-CH" sz="2800" b="1" dirty="0"/>
              <a:t>Tipping </a:t>
            </a:r>
            <a:r>
              <a:rPr lang="de-CH" sz="2800" b="1" dirty="0" err="1"/>
              <a:t>point</a:t>
            </a:r>
            <a:r>
              <a:rPr lang="de-CH" sz="2800" b="1" dirty="0"/>
              <a:t> </a:t>
            </a:r>
            <a:r>
              <a:rPr lang="de-CH" sz="2800" b="1" dirty="0" err="1"/>
              <a:t>sensitivity</a:t>
            </a:r>
            <a:r>
              <a:rPr lang="de-CH" sz="2800" b="1" dirty="0"/>
              <a:t> </a:t>
            </a:r>
            <a:r>
              <a:rPr lang="de-CH" sz="2800" b="1" dirty="0" err="1"/>
              <a:t>analysis</a:t>
            </a:r>
            <a:r>
              <a:rPr lang="de-CH" sz="2800" b="1" dirty="0"/>
              <a:t> </a:t>
            </a:r>
            <a:r>
              <a:rPr lang="de-CH" sz="2800" dirty="0" err="1"/>
              <a:t>prespecified</a:t>
            </a:r>
            <a:r>
              <a:rPr lang="de-CH" sz="2800" dirty="0"/>
              <a:t> </a:t>
            </a:r>
            <a:r>
              <a:rPr lang="de-CH" sz="2800" dirty="0" err="1"/>
              <a:t>to</a:t>
            </a:r>
            <a:r>
              <a:rPr lang="de-CH" sz="2800" dirty="0"/>
              <a:t> </a:t>
            </a:r>
            <a:r>
              <a:rPr lang="de-CH" sz="2800" dirty="0" err="1"/>
              <a:t>assess</a:t>
            </a:r>
            <a:r>
              <a:rPr lang="de-CH" sz="2800" dirty="0"/>
              <a:t> </a:t>
            </a:r>
            <a:r>
              <a:rPr lang="de-CH" sz="2800" dirty="0" err="1"/>
              <a:t>robustness</a:t>
            </a:r>
            <a:r>
              <a:rPr lang="de-CH" sz="2800" dirty="0"/>
              <a:t> </a:t>
            </a:r>
            <a:r>
              <a:rPr lang="de-CH" sz="2800" dirty="0" err="1"/>
              <a:t>of</a:t>
            </a:r>
            <a:r>
              <a:rPr lang="de-CH" sz="2800" dirty="0"/>
              <a:t> </a:t>
            </a:r>
            <a:r>
              <a:rPr lang="de-CH" sz="2800" dirty="0" err="1"/>
              <a:t>conclusions</a:t>
            </a:r>
            <a:r>
              <a:rPr lang="de-CH" sz="2800" dirty="0"/>
              <a:t> </a:t>
            </a:r>
            <a:r>
              <a:rPr lang="de-CH" sz="2800" dirty="0" err="1"/>
              <a:t>from</a:t>
            </a:r>
            <a:r>
              <a:rPr lang="de-CH" sz="2800" dirty="0"/>
              <a:t> </a:t>
            </a:r>
            <a:r>
              <a:rPr lang="de-CH" sz="2800" dirty="0" err="1"/>
              <a:t>Bayesian</a:t>
            </a:r>
            <a:r>
              <a:rPr lang="de-CH" sz="2800" dirty="0"/>
              <a:t> </a:t>
            </a:r>
            <a:r>
              <a:rPr lang="de-CH" sz="2800" dirty="0" err="1"/>
              <a:t>analysis</a:t>
            </a:r>
            <a:r>
              <a:rPr lang="de-CH" sz="2800" dirty="0"/>
              <a:t> </a:t>
            </a:r>
            <a:r>
              <a:rPr lang="de-CH" sz="2800" dirty="0" err="1"/>
              <a:t>under</a:t>
            </a:r>
            <a:r>
              <a:rPr lang="de-CH" sz="2800" dirty="0"/>
              <a:t> different </a:t>
            </a:r>
            <a:r>
              <a:rPr lang="de-CH" sz="2800" dirty="0" err="1"/>
              <a:t>weights</a:t>
            </a:r>
            <a:r>
              <a:rPr lang="de-CH" sz="2800" dirty="0"/>
              <a:t> </a:t>
            </a:r>
            <a:r>
              <a:rPr lang="de-CH" sz="2800" dirty="0" err="1"/>
              <a:t>to</a:t>
            </a:r>
            <a:r>
              <a:rPr lang="de-CH" sz="2800" dirty="0"/>
              <a:t> </a:t>
            </a:r>
            <a:r>
              <a:rPr lang="de-CH" sz="2800" dirty="0" err="1"/>
              <a:t>prior</a:t>
            </a:r>
            <a:r>
              <a:rPr lang="de-CH" sz="2800" dirty="0"/>
              <a:t> </a:t>
            </a:r>
            <a:r>
              <a:rPr lang="de-CH" sz="2800" dirty="0" err="1"/>
              <a:t>information</a:t>
            </a:r>
            <a:r>
              <a:rPr lang="de-CH" sz="2800" dirty="0"/>
              <a:t>; i.e. </a:t>
            </a:r>
            <a:r>
              <a:rPr lang="de-CH" sz="2800" dirty="0" err="1"/>
              <a:t>from</a:t>
            </a:r>
            <a:r>
              <a:rPr lang="de-CH" sz="2800" dirty="0"/>
              <a:t> </a:t>
            </a:r>
            <a:r>
              <a:rPr lang="de-CH" sz="2800" dirty="0" err="1"/>
              <a:t>pre-spedified</a:t>
            </a:r>
            <a:r>
              <a:rPr lang="de-CH" sz="2800" dirty="0"/>
              <a:t> </a:t>
            </a:r>
            <a:r>
              <a:rPr lang="de-CH" sz="2800" dirty="0" err="1"/>
              <a:t>weight</a:t>
            </a:r>
            <a:r>
              <a:rPr lang="de-CH" sz="2800" dirty="0"/>
              <a:t> </a:t>
            </a:r>
            <a:r>
              <a:rPr lang="de-CH" sz="2800" dirty="0" err="1"/>
              <a:t>to</a:t>
            </a:r>
            <a:r>
              <a:rPr lang="de-CH" sz="2800" dirty="0"/>
              <a:t> a «</a:t>
            </a:r>
            <a:r>
              <a:rPr lang="de-CH" sz="2800" dirty="0" err="1"/>
              <a:t>no</a:t>
            </a:r>
            <a:r>
              <a:rPr lang="de-CH" sz="2800" dirty="0"/>
              <a:t> </a:t>
            </a:r>
            <a:r>
              <a:rPr lang="de-CH" sz="2800" dirty="0" err="1"/>
              <a:t>borrowing</a:t>
            </a:r>
            <a:r>
              <a:rPr lang="de-CH" sz="2800" dirty="0"/>
              <a:t>» </a:t>
            </a:r>
            <a:r>
              <a:rPr lang="de-CH" sz="2800" dirty="0" err="1"/>
              <a:t>strategy</a:t>
            </a:r>
            <a:r>
              <a:rPr lang="de-CH" sz="2800" dirty="0"/>
              <a:t> (</a:t>
            </a:r>
            <a:r>
              <a:rPr lang="de-CH" sz="2800" dirty="0" err="1"/>
              <a:t>frequentist</a:t>
            </a:r>
            <a:r>
              <a:rPr lang="de-CH" sz="2800" dirty="0"/>
              <a:t> design)</a:t>
            </a:r>
            <a:endParaRPr lang="de-CH" sz="2800" b="1" dirty="0"/>
          </a:p>
          <a:p>
            <a:pPr marL="0" indent="0">
              <a:spcBef>
                <a:spcPts val="1600"/>
              </a:spcBef>
              <a:buNone/>
            </a:pPr>
            <a:r>
              <a:rPr lang="de-CH" b="1" dirty="0"/>
              <a:t>Final </a:t>
            </a:r>
            <a:r>
              <a:rPr lang="de-CH" b="1" dirty="0" err="1"/>
              <a:t>study</a:t>
            </a:r>
            <a:r>
              <a:rPr lang="de-CH" b="1" dirty="0"/>
              <a:t> design was </a:t>
            </a:r>
            <a:r>
              <a:rPr lang="de-CH" b="1" dirty="0" err="1"/>
              <a:t>accepted</a:t>
            </a:r>
            <a:r>
              <a:rPr lang="de-CH" b="1" dirty="0"/>
              <a:t> </a:t>
            </a:r>
            <a:r>
              <a:rPr lang="de-CH" b="1" dirty="0" err="1"/>
              <a:t>by</a:t>
            </a:r>
            <a:r>
              <a:rPr lang="de-CH" b="1" dirty="0"/>
              <a:t> </a:t>
            </a:r>
            <a:r>
              <a:rPr lang="de-CH" b="1" dirty="0" err="1"/>
              <a:t>both</a:t>
            </a:r>
            <a:r>
              <a:rPr lang="de-CH" b="1" dirty="0"/>
              <a:t> FDA and EMA/PDCO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9D58A-2A29-49F6-B418-83FE792931E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40404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© 2022 DIA, Inc. All rights reserved.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4F804D-4DE2-4A5D-87C1-00DC498D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modifications</a:t>
            </a:r>
            <a:r>
              <a:rPr lang="de-CH" dirty="0"/>
              <a:t> on </a:t>
            </a:r>
            <a:r>
              <a:rPr lang="de-CH" dirty="0" err="1"/>
              <a:t>study</a:t>
            </a:r>
            <a:r>
              <a:rPr lang="de-CH" dirty="0"/>
              <a:t> design </a:t>
            </a:r>
            <a:r>
              <a:rPr lang="de-CH" dirty="0" err="1"/>
              <a:t>based</a:t>
            </a:r>
            <a:r>
              <a:rPr lang="de-CH" dirty="0"/>
              <a:t> on HA </a:t>
            </a:r>
            <a:r>
              <a:rPr lang="de-CH" dirty="0" err="1"/>
              <a:t>feedback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8117D-70A1-48D1-B664-E5C9ACAB5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40404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Page </a:t>
            </a:r>
            <a:fld id="{127D9164-07AF-9947-BAED-B5CA6D2A48F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40404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600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FDDB02-DC45-4B86-921A-D0651B687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1600"/>
              </a:spcBef>
            </a:pPr>
            <a:r>
              <a:rPr lang="en-US" dirty="0"/>
              <a:t>The Bayesian </a:t>
            </a:r>
            <a:r>
              <a:rPr lang="en-US" b="1" dirty="0"/>
              <a:t>non-inferiority design </a:t>
            </a:r>
            <a:r>
              <a:rPr lang="en-US" dirty="0"/>
              <a:t>integrates our prior knowledge about MS and offers </a:t>
            </a:r>
            <a:r>
              <a:rPr lang="en-US" b="1" dirty="0"/>
              <a:t>efficacious treatment to all participants</a:t>
            </a:r>
          </a:p>
          <a:p>
            <a:pPr>
              <a:spcBef>
                <a:spcPts val="1600"/>
              </a:spcBef>
            </a:pPr>
            <a:r>
              <a:rPr lang="en-US" b="1" dirty="0"/>
              <a:t>Bayesian design </a:t>
            </a:r>
            <a:r>
              <a:rPr lang="en-US" dirty="0"/>
              <a:t>offers </a:t>
            </a:r>
            <a:r>
              <a:rPr lang="en-US" b="1" dirty="0"/>
              <a:t>reduction in sample size (by 30%)</a:t>
            </a:r>
            <a:r>
              <a:rPr lang="en-US" dirty="0"/>
              <a:t> and in </a:t>
            </a:r>
            <a:r>
              <a:rPr lang="en-US" b="1" dirty="0"/>
              <a:t>trial duration (by 1 year)</a:t>
            </a:r>
            <a:r>
              <a:rPr lang="en-US" dirty="0"/>
              <a:t>. If prior information is consistent with newly collected information from the pediatric trial there is a high likelihood that the study can be stopped at the interim analysis one year ahead of plan</a:t>
            </a:r>
            <a:r>
              <a:rPr lang="en-US" strike="sngStrike" dirty="0"/>
              <a:t> </a:t>
            </a:r>
          </a:p>
          <a:p>
            <a:pPr>
              <a:spcBef>
                <a:spcPts val="1600"/>
              </a:spcBef>
            </a:pPr>
            <a:r>
              <a:rPr lang="en-US" dirty="0"/>
              <a:t>F2F Discussions within pilot program helpful to align on innovative design features</a:t>
            </a:r>
          </a:p>
          <a:p>
            <a:pPr>
              <a:spcBef>
                <a:spcPts val="1600"/>
              </a:spcBef>
            </a:pPr>
            <a:r>
              <a:rPr lang="de-CH" b="1" dirty="0"/>
              <a:t>NEOS design was accepted by EMA/PDCO and US FDA and is currently recruiting.</a:t>
            </a:r>
            <a:endParaRPr lang="en-US" dirty="0"/>
          </a:p>
          <a:p>
            <a:pPr>
              <a:spcBef>
                <a:spcPts val="1600"/>
              </a:spcBef>
            </a:pPr>
            <a:endParaRPr lang="en-US" dirty="0"/>
          </a:p>
          <a:p>
            <a:pPr>
              <a:spcBef>
                <a:spcPts val="1600"/>
              </a:spcBef>
            </a:pPr>
            <a:endParaRPr lang="en-US" strike="sngStrike" dirty="0"/>
          </a:p>
          <a:p>
            <a:pPr>
              <a:spcBef>
                <a:spcPts val="1600"/>
              </a:spcBef>
            </a:pPr>
            <a:endParaRPr lang="de-CH" sz="2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9D58A-2A29-49F6-B418-83FE792931E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40404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© 2022 DIA, Inc. All rights reserved.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4F804D-4DE2-4A5D-87C1-00DC498D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Key </a:t>
            </a:r>
            <a:r>
              <a:rPr lang="de-CH" dirty="0" err="1"/>
              <a:t>modifications</a:t>
            </a:r>
            <a:r>
              <a:rPr lang="de-CH" dirty="0"/>
              <a:t> on </a:t>
            </a:r>
            <a:r>
              <a:rPr lang="de-CH" dirty="0" err="1"/>
              <a:t>study</a:t>
            </a:r>
            <a:r>
              <a:rPr lang="de-CH" dirty="0"/>
              <a:t> design </a:t>
            </a:r>
            <a:r>
              <a:rPr lang="de-CH" dirty="0" err="1"/>
              <a:t>based</a:t>
            </a:r>
            <a:r>
              <a:rPr lang="de-CH" dirty="0"/>
              <a:t> on HA </a:t>
            </a:r>
            <a:r>
              <a:rPr lang="de-CH" dirty="0" err="1"/>
              <a:t>feedback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8117D-70A1-48D1-B664-E5C9ACAB5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40404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Page </a:t>
            </a:r>
            <a:fld id="{127D9164-07AF-9947-BAED-B5CA6D2A48F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40404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949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A04D480-DA43-4FA8-BF47-1B7BCD337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3CB93C-E19F-46BF-8A53-80489AB9D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4429" y="1976076"/>
            <a:ext cx="6143699" cy="1470025"/>
          </a:xfrm>
        </p:spPr>
        <p:txBody>
          <a:bodyPr/>
          <a:lstStyle/>
          <a:p>
            <a:r>
              <a:rPr lang="de-CH" dirty="0" err="1"/>
              <a:t>Our</a:t>
            </a:r>
            <a:r>
              <a:rPr lang="de-CH" dirty="0"/>
              <a:t> </a:t>
            </a:r>
            <a:r>
              <a:rPr lang="de-CH" dirty="0" err="1"/>
              <a:t>experience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CIDs and </a:t>
            </a:r>
            <a:r>
              <a:rPr lang="de-CH" dirty="0" err="1"/>
              <a:t>proposed</a:t>
            </a:r>
            <a:r>
              <a:rPr lang="de-CH" dirty="0"/>
              <a:t> </a:t>
            </a:r>
            <a:r>
              <a:rPr lang="de-CH" dirty="0" err="1"/>
              <a:t>guiding</a:t>
            </a:r>
            <a:r>
              <a:rPr lang="de-CH" dirty="0"/>
              <a:t> </a:t>
            </a:r>
            <a:r>
              <a:rPr lang="de-CH" dirty="0" err="1"/>
              <a:t>principles</a:t>
            </a:r>
            <a:endParaRPr lang="de-C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C248185-5EB2-4C22-B034-D84B5D14B00F}"/>
              </a:ext>
            </a:extLst>
          </p:cNvPr>
          <p:cNvSpPr/>
          <p:nvPr/>
        </p:nvSpPr>
        <p:spPr>
          <a:xfrm>
            <a:off x="863029" y="299652"/>
            <a:ext cx="914400" cy="791110"/>
          </a:xfrm>
          <a:prstGeom prst="ellipse">
            <a:avLst/>
          </a:prstGeom>
          <a:solidFill>
            <a:srgbClr val="000000">
              <a:alpha val="25098"/>
            </a:srgbClr>
          </a:solidFill>
          <a:ln>
            <a:solidFill>
              <a:srgbClr val="769A47">
                <a:alpha val="25098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8FA8D8-D271-4CDA-9716-5B544FCBF8DC}"/>
              </a:ext>
            </a:extLst>
          </p:cNvPr>
          <p:cNvSpPr/>
          <p:nvPr/>
        </p:nvSpPr>
        <p:spPr>
          <a:xfrm>
            <a:off x="2803130" y="299652"/>
            <a:ext cx="914400" cy="791110"/>
          </a:xfrm>
          <a:prstGeom prst="ellipse">
            <a:avLst/>
          </a:prstGeom>
          <a:solidFill>
            <a:srgbClr val="000000">
              <a:alpha val="25098"/>
            </a:srgbClr>
          </a:solidFill>
          <a:ln>
            <a:solidFill>
              <a:srgbClr val="769A47">
                <a:alpha val="25098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47C38C-6F5C-4E1F-BCB7-EDC1809F7711}"/>
              </a:ext>
            </a:extLst>
          </p:cNvPr>
          <p:cNvSpPr/>
          <p:nvPr/>
        </p:nvSpPr>
        <p:spPr>
          <a:xfrm>
            <a:off x="4743231" y="299652"/>
            <a:ext cx="914400" cy="791110"/>
          </a:xfrm>
          <a:prstGeom prst="ellipse">
            <a:avLst/>
          </a:prstGeom>
          <a:solidFill>
            <a:srgbClr val="000000">
              <a:alpha val="25098"/>
            </a:srgbClr>
          </a:solidFill>
          <a:ln>
            <a:solidFill>
              <a:srgbClr val="769A47">
                <a:alpha val="25098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2BBE37-D61E-4C9F-BBEF-BABF0DAE7109}"/>
              </a:ext>
            </a:extLst>
          </p:cNvPr>
          <p:cNvSpPr/>
          <p:nvPr/>
        </p:nvSpPr>
        <p:spPr>
          <a:xfrm>
            <a:off x="6683332" y="299652"/>
            <a:ext cx="914400" cy="791110"/>
          </a:xfrm>
          <a:prstGeom prst="ellipse">
            <a:avLst/>
          </a:prstGeom>
          <a:solidFill>
            <a:srgbClr val="000000">
              <a:alpha val="25098"/>
            </a:srgbClr>
          </a:solidFill>
          <a:ln>
            <a:solidFill>
              <a:srgbClr val="769A47">
                <a:alpha val="25098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996ABF-15EA-4EA3-9767-DAF948789D7D}"/>
              </a:ext>
            </a:extLst>
          </p:cNvPr>
          <p:cNvSpPr/>
          <p:nvPr/>
        </p:nvSpPr>
        <p:spPr>
          <a:xfrm>
            <a:off x="8623433" y="299652"/>
            <a:ext cx="914400" cy="791110"/>
          </a:xfrm>
          <a:prstGeom prst="ellipse">
            <a:avLst/>
          </a:prstGeom>
          <a:solidFill>
            <a:srgbClr val="000000">
              <a:alpha val="25098"/>
            </a:srgbClr>
          </a:solidFill>
          <a:ln>
            <a:solidFill>
              <a:srgbClr val="769A47">
                <a:alpha val="25098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9F451B-0987-4C0C-BEDF-E8E7257005EC}"/>
              </a:ext>
            </a:extLst>
          </p:cNvPr>
          <p:cNvSpPr/>
          <p:nvPr/>
        </p:nvSpPr>
        <p:spPr>
          <a:xfrm>
            <a:off x="10563532" y="299652"/>
            <a:ext cx="914400" cy="7911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9778A8-1932-4C51-9EBD-5BF967B3A40F}"/>
              </a:ext>
            </a:extLst>
          </p:cNvPr>
          <p:cNvSpPr txBox="1"/>
          <p:nvPr/>
        </p:nvSpPr>
        <p:spPr>
          <a:xfrm>
            <a:off x="636998" y="1181528"/>
            <a:ext cx="152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Non-</a:t>
            </a:r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inferiority</a:t>
            </a:r>
            <a:endParaRPr lang="de-CH" sz="1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A5D137-4F88-4D11-B241-149674C3638F}"/>
              </a:ext>
            </a:extLst>
          </p:cNvPr>
          <p:cNvSpPr txBox="1"/>
          <p:nvPr/>
        </p:nvSpPr>
        <p:spPr>
          <a:xfrm>
            <a:off x="2731210" y="1190091"/>
            <a:ext cx="152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Extrapolation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018EC9-0174-48E8-89F3-8894CE05CA2D}"/>
              </a:ext>
            </a:extLst>
          </p:cNvPr>
          <p:cNvSpPr txBox="1"/>
          <p:nvPr/>
        </p:nvSpPr>
        <p:spPr>
          <a:xfrm>
            <a:off x="4589118" y="1208929"/>
            <a:ext cx="152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Robust </a:t>
            </a:r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dynamic</a:t>
            </a:r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borrowing</a:t>
            </a:r>
            <a:endParaRPr lang="de-CH" sz="1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71B156-3F88-4FE2-9687-C242E70976F6}"/>
              </a:ext>
            </a:extLst>
          </p:cNvPr>
          <p:cNvSpPr txBox="1"/>
          <p:nvPr/>
        </p:nvSpPr>
        <p:spPr>
          <a:xfrm>
            <a:off x="6560040" y="1125026"/>
            <a:ext cx="152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Simulation </a:t>
            </a:r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study</a:t>
            </a:r>
            <a:endParaRPr lang="de-CH" sz="1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5BEE9-9DA5-495C-83E4-796B5FD8D77B}"/>
              </a:ext>
            </a:extLst>
          </p:cNvPr>
          <p:cNvSpPr txBox="1"/>
          <p:nvPr/>
        </p:nvSpPr>
        <p:spPr>
          <a:xfrm>
            <a:off x="8602882" y="1143864"/>
            <a:ext cx="152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Regulatory</a:t>
            </a:r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interactions</a:t>
            </a:r>
            <a:endParaRPr lang="de-CH" sz="1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862BB5-1CA0-4497-8CF2-0A88509D18E7}"/>
              </a:ext>
            </a:extLst>
          </p:cNvPr>
          <p:cNvSpPr txBox="1"/>
          <p:nvPr/>
        </p:nvSpPr>
        <p:spPr>
          <a:xfrm>
            <a:off x="10563532" y="1111332"/>
            <a:ext cx="152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 err="1">
                <a:solidFill>
                  <a:schemeClr val="bg1"/>
                </a:solidFill>
              </a:rPr>
              <a:t>Our</a:t>
            </a:r>
            <a:r>
              <a:rPr lang="de-CH" sz="1200" b="1" dirty="0">
                <a:solidFill>
                  <a:schemeClr val="bg1"/>
                </a:solidFill>
              </a:rPr>
              <a:t> </a:t>
            </a:r>
            <a:r>
              <a:rPr lang="de-CH" sz="1200" b="1" dirty="0" err="1">
                <a:solidFill>
                  <a:schemeClr val="bg1"/>
                </a:solidFill>
              </a:rPr>
              <a:t>experience</a:t>
            </a:r>
            <a:r>
              <a:rPr lang="de-CH" sz="1200" b="1" dirty="0">
                <a:solidFill>
                  <a:schemeClr val="bg1"/>
                </a:solidFill>
              </a:rPr>
              <a:t> </a:t>
            </a:r>
            <a:r>
              <a:rPr lang="de-CH" sz="1200" b="1" dirty="0" err="1">
                <a:solidFill>
                  <a:schemeClr val="bg1"/>
                </a:solidFill>
              </a:rPr>
              <a:t>with</a:t>
            </a:r>
            <a:r>
              <a:rPr lang="de-CH" sz="1200" b="1" dirty="0">
                <a:solidFill>
                  <a:schemeClr val="bg1"/>
                </a:solidFill>
              </a:rPr>
              <a:t> CIDs</a:t>
            </a:r>
          </a:p>
        </p:txBody>
      </p:sp>
    </p:spTree>
    <p:extLst>
      <p:ext uri="{BB962C8B-B14F-4D97-AF65-F5344CB8AC3E}">
        <p14:creationId xmlns:p14="http://schemas.microsoft.com/office/powerpoint/2010/main" val="3618867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D4479-935D-4DC4-8475-4E0586FE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3200" dirty="0"/>
              <a:t>Stakeholder </a:t>
            </a:r>
            <a:r>
              <a:rPr lang="de-CH" sz="3200" dirty="0" err="1"/>
              <a:t>view</a:t>
            </a:r>
            <a:r>
              <a:rPr lang="de-CH" sz="3200" dirty="0"/>
              <a:t> on innovative </a:t>
            </a:r>
            <a:r>
              <a:rPr lang="de-CH" sz="3200" dirty="0" err="1"/>
              <a:t>study</a:t>
            </a:r>
            <a:r>
              <a:rPr lang="de-CH" sz="3200" dirty="0"/>
              <a:t> design and </a:t>
            </a:r>
            <a:r>
              <a:rPr lang="de-CH" sz="3200" dirty="0" err="1"/>
              <a:t>goals</a:t>
            </a:r>
            <a:r>
              <a:rPr lang="de-CH" sz="3200" dirty="0"/>
              <a:t> </a:t>
            </a:r>
            <a:r>
              <a:rPr lang="de-CH" sz="3200" dirty="0" err="1"/>
              <a:t>may</a:t>
            </a:r>
            <a:r>
              <a:rPr lang="de-CH" sz="3200" dirty="0"/>
              <a:t> </a:t>
            </a:r>
            <a:r>
              <a:rPr lang="de-CH" sz="3200" dirty="0" err="1"/>
              <a:t>differ</a:t>
            </a:r>
            <a:r>
              <a:rPr lang="de-CH" sz="3200" dirty="0"/>
              <a:t> – </a:t>
            </a:r>
            <a:r>
              <a:rPr lang="de-CH" sz="3200" dirty="0" err="1"/>
              <a:t>alignment</a:t>
            </a:r>
            <a:r>
              <a:rPr lang="de-CH" sz="3200" dirty="0"/>
              <a:t> </a:t>
            </a:r>
            <a:r>
              <a:rPr lang="de-CH" sz="3200" dirty="0" err="1"/>
              <a:t>needed</a:t>
            </a:r>
            <a:r>
              <a:rPr lang="de-CH" sz="3200" dirty="0"/>
              <a:t> </a:t>
            </a:r>
            <a:r>
              <a:rPr lang="de-CH" sz="3200" dirty="0" err="1"/>
              <a:t>to</a:t>
            </a:r>
            <a:r>
              <a:rPr lang="de-CH" sz="3200" dirty="0"/>
              <a:t> </a:t>
            </a:r>
            <a:r>
              <a:rPr lang="de-CH" sz="3200" dirty="0" err="1"/>
              <a:t>reach</a:t>
            </a:r>
            <a:r>
              <a:rPr lang="de-CH" sz="3200" dirty="0"/>
              <a:t> </a:t>
            </a:r>
            <a:r>
              <a:rPr lang="de-CH" sz="3200" dirty="0" err="1"/>
              <a:t>agreement</a:t>
            </a:r>
            <a:endParaRPr lang="de-CH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ABB4F-8CC4-4095-91E2-1A10DF5DDC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1219170"/>
            <a:endParaRPr lang="en-US" dirty="0">
              <a:latin typeface="Arial" panose="020B060402020202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15D76-B987-4EB1-B96B-3845934AD0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1219170"/>
            <a:fld id="{47547CF9-5B10-D24F-A8D7-45A9778164F7}" type="slidenum">
              <a:rPr lang="uk-UA">
                <a:latin typeface="Arial" panose="020B0604020202020204"/>
              </a:rPr>
              <a:pPr defTabSz="1219170"/>
              <a:t>34</a:t>
            </a:fld>
            <a:endParaRPr lang="uk-UA" dirty="0">
              <a:latin typeface="Arial" panose="020B0604020202020204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352BE46-0537-4F2E-A2FF-147AC0B6ED0F}"/>
              </a:ext>
            </a:extLst>
          </p:cNvPr>
          <p:cNvGrpSpPr/>
          <p:nvPr/>
        </p:nvGrpSpPr>
        <p:grpSpPr>
          <a:xfrm>
            <a:off x="609600" y="3212200"/>
            <a:ext cx="3182144" cy="2201020"/>
            <a:chOff x="457200" y="2409150"/>
            <a:chExt cx="2386608" cy="165076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65D735-F11E-4ECB-9E0D-978E410BEB31}"/>
                </a:ext>
              </a:extLst>
            </p:cNvPr>
            <p:cNvSpPr txBox="1"/>
            <p:nvPr/>
          </p:nvSpPr>
          <p:spPr>
            <a:xfrm>
              <a:off x="457200" y="2409150"/>
              <a:ext cx="238660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/>
              <a:r>
                <a:rPr lang="de-CH" sz="2400" b="1" dirty="0">
                  <a:solidFill>
                    <a:srgbClr val="000000"/>
                  </a:solidFill>
                  <a:latin typeface="Arial" panose="020B0604020202020204"/>
                </a:rPr>
                <a:t>Sponsor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A87D85-2547-4352-8BF3-679B2A063637}"/>
                </a:ext>
              </a:extLst>
            </p:cNvPr>
            <p:cNvSpPr txBox="1"/>
            <p:nvPr/>
          </p:nvSpPr>
          <p:spPr>
            <a:xfrm>
              <a:off x="457200" y="2913206"/>
              <a:ext cx="2284994" cy="1146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80990" indent="-380990" defTabSz="1219170">
                <a:buFont typeface="Arial" panose="020B0604020202020204" pitchFamily="34" charset="0"/>
                <a:buChar char="•"/>
              </a:pPr>
              <a:r>
                <a:rPr lang="de-CH" sz="1867" dirty="0">
                  <a:solidFill>
                    <a:srgbClr val="000000"/>
                  </a:solidFill>
                  <a:latin typeface="Arial" panose="020B0604020202020204"/>
                </a:rPr>
                <a:t>Bring </a:t>
              </a:r>
              <a:r>
                <a:rPr lang="de-CH" sz="1867" dirty="0" err="1">
                  <a:solidFill>
                    <a:srgbClr val="000000"/>
                  </a:solidFill>
                  <a:latin typeface="Arial" panose="020B0604020202020204"/>
                </a:rPr>
                <a:t>efficacious</a:t>
              </a:r>
              <a:r>
                <a:rPr lang="de-CH" sz="1867" dirty="0">
                  <a:solidFill>
                    <a:srgbClr val="000000"/>
                  </a:solidFill>
                  <a:latin typeface="Arial" panose="020B0604020202020204"/>
                </a:rPr>
                <a:t> and </a:t>
              </a:r>
              <a:r>
                <a:rPr lang="de-CH" sz="1867" dirty="0" err="1">
                  <a:solidFill>
                    <a:srgbClr val="000000"/>
                  </a:solidFill>
                  <a:latin typeface="Arial" panose="020B0604020202020204"/>
                </a:rPr>
                <a:t>safe</a:t>
              </a:r>
              <a:r>
                <a:rPr lang="de-CH" sz="1867" dirty="0">
                  <a:solidFill>
                    <a:srgbClr val="000000"/>
                  </a:solidFill>
                  <a:latin typeface="Arial" panose="020B0604020202020204"/>
                </a:rPr>
                <a:t> </a:t>
              </a:r>
              <a:r>
                <a:rPr lang="de-CH" sz="1867" dirty="0" err="1">
                  <a:solidFill>
                    <a:srgbClr val="000000"/>
                  </a:solidFill>
                  <a:latin typeface="Arial" panose="020B0604020202020204"/>
                </a:rPr>
                <a:t>medications</a:t>
              </a:r>
              <a:r>
                <a:rPr lang="de-CH" sz="1867" dirty="0">
                  <a:solidFill>
                    <a:srgbClr val="000000"/>
                  </a:solidFill>
                  <a:latin typeface="Arial" panose="020B0604020202020204"/>
                </a:rPr>
                <a:t> </a:t>
              </a:r>
              <a:r>
                <a:rPr lang="de-CH" sz="1867" dirty="0" err="1">
                  <a:solidFill>
                    <a:srgbClr val="000000"/>
                  </a:solidFill>
                  <a:latin typeface="Arial" panose="020B0604020202020204"/>
                </a:rPr>
                <a:t>to</a:t>
              </a:r>
              <a:r>
                <a:rPr lang="de-CH" sz="1867" dirty="0">
                  <a:solidFill>
                    <a:srgbClr val="000000"/>
                  </a:solidFill>
                  <a:latin typeface="Arial" panose="020B0604020202020204"/>
                </a:rPr>
                <a:t> </a:t>
              </a:r>
              <a:r>
                <a:rPr lang="de-CH" sz="1867" dirty="0" err="1">
                  <a:solidFill>
                    <a:srgbClr val="000000"/>
                  </a:solidFill>
                  <a:latin typeface="Arial" panose="020B0604020202020204"/>
                </a:rPr>
                <a:t>patients</a:t>
              </a:r>
              <a:r>
                <a:rPr lang="de-CH" sz="1867" dirty="0">
                  <a:solidFill>
                    <a:srgbClr val="000000"/>
                  </a:solidFill>
                  <a:latin typeface="Arial" panose="020B0604020202020204"/>
                </a:rPr>
                <a:t> </a:t>
              </a:r>
              <a:r>
                <a:rPr lang="de-CH" sz="1867" dirty="0" err="1">
                  <a:solidFill>
                    <a:srgbClr val="000000"/>
                  </a:solidFill>
                  <a:latin typeface="Arial" panose="020B0604020202020204"/>
                </a:rPr>
                <a:t>as</a:t>
              </a:r>
              <a:r>
                <a:rPr lang="de-CH" sz="1867" dirty="0">
                  <a:solidFill>
                    <a:srgbClr val="000000"/>
                  </a:solidFill>
                  <a:latin typeface="Arial" panose="020B0604020202020204"/>
                </a:rPr>
                <a:t> </a:t>
              </a:r>
              <a:r>
                <a:rPr lang="de-CH" sz="1867" b="1" dirty="0" err="1">
                  <a:solidFill>
                    <a:srgbClr val="000000"/>
                  </a:solidFill>
                  <a:latin typeface="Arial" panose="020B0604020202020204"/>
                </a:rPr>
                <a:t>efficiently</a:t>
              </a:r>
              <a:r>
                <a:rPr lang="de-CH" sz="1867" dirty="0">
                  <a:solidFill>
                    <a:srgbClr val="000000"/>
                  </a:solidFill>
                  <a:latin typeface="Arial" panose="020B0604020202020204"/>
                </a:rPr>
                <a:t> </a:t>
              </a:r>
              <a:r>
                <a:rPr lang="de-CH" sz="1867" dirty="0" err="1">
                  <a:solidFill>
                    <a:srgbClr val="000000"/>
                  </a:solidFill>
                  <a:latin typeface="Arial" panose="020B0604020202020204"/>
                </a:rPr>
                <a:t>as</a:t>
              </a:r>
              <a:r>
                <a:rPr lang="de-CH" sz="1867" dirty="0">
                  <a:solidFill>
                    <a:srgbClr val="000000"/>
                  </a:solidFill>
                  <a:latin typeface="Arial" panose="020B0604020202020204"/>
                </a:rPr>
                <a:t> possible (</a:t>
              </a:r>
              <a:r>
                <a:rPr lang="de-CH" sz="1867" dirty="0" err="1">
                  <a:solidFill>
                    <a:srgbClr val="000000"/>
                  </a:solidFill>
                  <a:latin typeface="Arial" panose="020B0604020202020204"/>
                </a:rPr>
                <a:t>faster</a:t>
              </a:r>
              <a:r>
                <a:rPr lang="de-CH" sz="1867" dirty="0">
                  <a:solidFill>
                    <a:srgbClr val="000000"/>
                  </a:solidFill>
                  <a:latin typeface="Arial" panose="020B0604020202020204"/>
                </a:rPr>
                <a:t>, </a:t>
              </a:r>
              <a:r>
                <a:rPr lang="de-CH" sz="1867" dirty="0" err="1">
                  <a:solidFill>
                    <a:srgbClr val="000000"/>
                  </a:solidFill>
                  <a:latin typeface="Arial" panose="020B0604020202020204"/>
                </a:rPr>
                <a:t>lower</a:t>
              </a:r>
              <a:r>
                <a:rPr lang="de-CH" sz="1867" dirty="0">
                  <a:solidFill>
                    <a:srgbClr val="000000"/>
                  </a:solidFill>
                  <a:latin typeface="Arial" panose="020B0604020202020204"/>
                </a:rPr>
                <a:t> sample </a:t>
              </a:r>
              <a:r>
                <a:rPr lang="de-CH" sz="1867" dirty="0" err="1">
                  <a:solidFill>
                    <a:srgbClr val="000000"/>
                  </a:solidFill>
                  <a:latin typeface="Arial" panose="020B0604020202020204"/>
                </a:rPr>
                <a:t>size</a:t>
              </a:r>
              <a:r>
                <a:rPr lang="de-CH" sz="1867" dirty="0">
                  <a:solidFill>
                    <a:srgbClr val="000000"/>
                  </a:solidFill>
                  <a:latin typeface="Arial" panose="020B0604020202020204"/>
                </a:rPr>
                <a:t>)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D0DE7F-1262-41AC-B34D-A9023A8C7241}"/>
              </a:ext>
            </a:extLst>
          </p:cNvPr>
          <p:cNvGrpSpPr/>
          <p:nvPr/>
        </p:nvGrpSpPr>
        <p:grpSpPr>
          <a:xfrm>
            <a:off x="8045531" y="3212200"/>
            <a:ext cx="3715099" cy="2447240"/>
            <a:chOff x="6300192" y="2513677"/>
            <a:chExt cx="2520280" cy="183543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9BCD99-7B2F-43F7-BF0B-21A6A697E293}"/>
                </a:ext>
              </a:extLst>
            </p:cNvPr>
            <p:cNvSpPr txBox="1"/>
            <p:nvPr/>
          </p:nvSpPr>
          <p:spPr>
            <a:xfrm>
              <a:off x="6300192" y="2513677"/>
              <a:ext cx="1579722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/>
              <a:r>
                <a:rPr lang="de-CH" sz="2400" b="1" dirty="0">
                  <a:solidFill>
                    <a:srgbClr val="000000"/>
                  </a:solidFill>
                  <a:latin typeface="Arial" panose="020B0604020202020204"/>
                </a:rPr>
                <a:t>Regulator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B60CDF-639C-4915-934B-6B074C004ED2}"/>
                </a:ext>
              </a:extLst>
            </p:cNvPr>
            <p:cNvSpPr txBox="1"/>
            <p:nvPr/>
          </p:nvSpPr>
          <p:spPr>
            <a:xfrm>
              <a:off x="6300192" y="3017733"/>
              <a:ext cx="2520280" cy="1331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594" indent="-228594" defTabSz="1219170">
                <a:buFont typeface="Arial" panose="020B0604020202020204" pitchFamily="34" charset="0"/>
                <a:buChar char="•"/>
              </a:pPr>
              <a:r>
                <a:rPr lang="de-CH" sz="1867" b="1" dirty="0" err="1">
                  <a:solidFill>
                    <a:srgbClr val="000000"/>
                  </a:solidFill>
                  <a:latin typeface="Arial" panose="020B0604020202020204"/>
                </a:rPr>
                <a:t>Minimize</a:t>
              </a:r>
              <a:r>
                <a:rPr lang="de-CH" sz="1867" b="1" dirty="0">
                  <a:solidFill>
                    <a:srgbClr val="000000"/>
                  </a:solidFill>
                  <a:latin typeface="Arial" panose="020B0604020202020204"/>
                </a:rPr>
                <a:t> </a:t>
              </a:r>
              <a:r>
                <a:rPr lang="de-CH" sz="1867" b="1" dirty="0" err="1">
                  <a:solidFill>
                    <a:srgbClr val="000000"/>
                  </a:solidFill>
                  <a:latin typeface="Arial" panose="020B0604020202020204"/>
                </a:rPr>
                <a:t>erroneous</a:t>
              </a:r>
              <a:r>
                <a:rPr lang="de-CH" sz="1867" b="1" dirty="0">
                  <a:solidFill>
                    <a:srgbClr val="000000"/>
                  </a:solidFill>
                  <a:latin typeface="Arial" panose="020B0604020202020204"/>
                </a:rPr>
                <a:t> </a:t>
              </a:r>
              <a:r>
                <a:rPr lang="de-CH" sz="1867" b="1" dirty="0" err="1">
                  <a:solidFill>
                    <a:srgbClr val="000000"/>
                  </a:solidFill>
                  <a:latin typeface="Arial" panose="020B0604020202020204"/>
                </a:rPr>
                <a:t>decisions</a:t>
              </a:r>
              <a:r>
                <a:rPr lang="de-CH" sz="1867" dirty="0">
                  <a:solidFill>
                    <a:srgbClr val="000000"/>
                  </a:solidFill>
                  <a:latin typeface="Arial" panose="020B0604020202020204"/>
                </a:rPr>
                <a:t> (type I &amp; II </a:t>
              </a:r>
              <a:r>
                <a:rPr lang="de-CH" sz="1867" dirty="0" err="1">
                  <a:solidFill>
                    <a:srgbClr val="000000"/>
                  </a:solidFill>
                  <a:latin typeface="Arial" panose="020B0604020202020204"/>
                </a:rPr>
                <a:t>errors</a:t>
              </a:r>
              <a:r>
                <a:rPr lang="de-CH" sz="1867" dirty="0">
                  <a:solidFill>
                    <a:srgbClr val="000000"/>
                  </a:solidFill>
                  <a:latin typeface="Arial" panose="020B0604020202020204"/>
                </a:rPr>
                <a:t>)</a:t>
              </a:r>
            </a:p>
            <a:p>
              <a:pPr marL="228594" indent="-228594" defTabSz="1219170">
                <a:buFont typeface="Arial" panose="020B0604020202020204" pitchFamily="34" charset="0"/>
                <a:buChar char="•"/>
              </a:pPr>
              <a:r>
                <a:rPr lang="de-CH" sz="1867" b="1" dirty="0" err="1">
                  <a:solidFill>
                    <a:srgbClr val="000000"/>
                  </a:solidFill>
                  <a:latin typeface="Arial" panose="020B0604020202020204"/>
                </a:rPr>
                <a:t>Caution</a:t>
              </a:r>
              <a:r>
                <a:rPr lang="de-CH" sz="1867" b="1" dirty="0">
                  <a:solidFill>
                    <a:srgbClr val="000000"/>
                  </a:solidFill>
                  <a:latin typeface="Arial" panose="020B0604020202020204"/>
                </a:rPr>
                <a:t>: «</a:t>
              </a:r>
              <a:r>
                <a:rPr lang="de-CH" sz="1867" b="1" dirty="0" err="1">
                  <a:solidFill>
                    <a:srgbClr val="000000"/>
                  </a:solidFill>
                  <a:latin typeface="Arial" panose="020B0604020202020204"/>
                </a:rPr>
                <a:t>no</a:t>
              </a:r>
              <a:r>
                <a:rPr lang="de-CH" sz="1867" b="1" dirty="0">
                  <a:solidFill>
                    <a:srgbClr val="000000"/>
                  </a:solidFill>
                  <a:latin typeface="Arial" panose="020B0604020202020204"/>
                </a:rPr>
                <a:t> </a:t>
              </a:r>
              <a:r>
                <a:rPr lang="de-CH" sz="1867" b="1" dirty="0" err="1">
                  <a:solidFill>
                    <a:srgbClr val="000000"/>
                  </a:solidFill>
                  <a:latin typeface="Arial" panose="020B0604020202020204"/>
                </a:rPr>
                <a:t>shortcuts</a:t>
              </a:r>
              <a:r>
                <a:rPr lang="de-CH" sz="1867" b="1" dirty="0">
                  <a:solidFill>
                    <a:srgbClr val="000000"/>
                  </a:solidFill>
                  <a:latin typeface="Arial" panose="020B0604020202020204"/>
                </a:rPr>
                <a:t>»  </a:t>
              </a:r>
            </a:p>
            <a:p>
              <a:pPr marL="228594" indent="-228594" defTabSz="1219170">
                <a:buFont typeface="Arial" panose="020B0604020202020204" pitchFamily="34" charset="0"/>
                <a:buChar char="•"/>
              </a:pPr>
              <a:r>
                <a:rPr lang="de-CH" sz="1867" dirty="0">
                  <a:solidFill>
                    <a:srgbClr val="000000"/>
                  </a:solidFill>
                  <a:latin typeface="Arial" panose="020B0604020202020204"/>
                </a:rPr>
                <a:t>Fairness </a:t>
              </a:r>
              <a:r>
                <a:rPr lang="de-CH" sz="1867" dirty="0" err="1">
                  <a:solidFill>
                    <a:srgbClr val="000000"/>
                  </a:solidFill>
                  <a:latin typeface="Arial" panose="020B0604020202020204"/>
                </a:rPr>
                <a:t>between</a:t>
              </a:r>
              <a:r>
                <a:rPr lang="de-CH" sz="1867" dirty="0">
                  <a:solidFill>
                    <a:srgbClr val="000000"/>
                  </a:solidFill>
                  <a:latin typeface="Arial" panose="020B0604020202020204"/>
                </a:rPr>
                <a:t> </a:t>
              </a:r>
              <a:r>
                <a:rPr lang="de-CH" sz="1867" dirty="0" err="1">
                  <a:solidFill>
                    <a:srgbClr val="000000"/>
                  </a:solidFill>
                  <a:latin typeface="Arial" panose="020B0604020202020204"/>
                </a:rPr>
                <a:t>competing</a:t>
              </a:r>
              <a:r>
                <a:rPr lang="de-CH" sz="1867" dirty="0">
                  <a:solidFill>
                    <a:srgbClr val="000000"/>
                  </a:solidFill>
                  <a:latin typeface="Arial" panose="020B0604020202020204"/>
                </a:rPr>
                <a:t> </a:t>
              </a:r>
              <a:r>
                <a:rPr lang="de-CH" sz="1867" dirty="0" err="1">
                  <a:solidFill>
                    <a:srgbClr val="000000"/>
                  </a:solidFill>
                  <a:latin typeface="Arial" panose="020B0604020202020204"/>
                </a:rPr>
                <a:t>sponsors</a:t>
              </a:r>
              <a:endParaRPr lang="de-CH" sz="1867" dirty="0">
                <a:solidFill>
                  <a:srgbClr val="000000"/>
                </a:solidFill>
                <a:latin typeface="Arial" panose="020B0604020202020204"/>
              </a:endParaRPr>
            </a:p>
            <a:p>
              <a:pPr defTabSz="1219170"/>
              <a:endParaRPr lang="de-CH" sz="16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30CEFB-2C24-48E8-903A-7D97105564EE}"/>
              </a:ext>
            </a:extLst>
          </p:cNvPr>
          <p:cNvGrpSpPr/>
          <p:nvPr/>
        </p:nvGrpSpPr>
        <p:grpSpPr>
          <a:xfrm>
            <a:off x="3599723" y="2406419"/>
            <a:ext cx="4574976" cy="4574976"/>
            <a:chOff x="2796952" y="483518"/>
            <a:chExt cx="3431232" cy="3431232"/>
          </a:xfrm>
        </p:grpSpPr>
        <p:pic>
          <p:nvPicPr>
            <p:cNvPr id="6" name="Graphic 5" descr="Projector screen outline">
              <a:extLst>
                <a:ext uri="{FF2B5EF4-FFF2-40B4-BE49-F238E27FC236}">
                  <a16:creationId xmlns:a16="http://schemas.microsoft.com/office/drawing/2014/main" id="{AAC579F4-2A66-4357-8095-3F8BDA558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96952" y="483518"/>
              <a:ext cx="3431232" cy="343123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235FD8-217A-407F-B1FF-FDED61291816}"/>
                </a:ext>
              </a:extLst>
            </p:cNvPr>
            <p:cNvSpPr txBox="1"/>
            <p:nvPr/>
          </p:nvSpPr>
          <p:spPr>
            <a:xfrm>
              <a:off x="3848111" y="1841634"/>
              <a:ext cx="1397113" cy="500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/>
              <a:r>
                <a:rPr lang="de-CH" sz="3733" dirty="0">
                  <a:solidFill>
                    <a:srgbClr val="0460A9">
                      <a:lumMod val="75000"/>
                    </a:srgbClr>
                  </a:solidFill>
                  <a:latin typeface="Arial" panose="020B0604020202020204"/>
                </a:rPr>
                <a:t>Design</a:t>
              </a:r>
            </a:p>
          </p:txBody>
        </p:sp>
        <p:pic>
          <p:nvPicPr>
            <p:cNvPr id="18" name="Graphic 17" descr="Eye outline">
              <a:extLst>
                <a:ext uri="{FF2B5EF4-FFF2-40B4-BE49-F238E27FC236}">
                  <a16:creationId xmlns:a16="http://schemas.microsoft.com/office/drawing/2014/main" id="{6F01842C-D77E-4F96-99BE-43673F047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28131" y="1178446"/>
              <a:ext cx="914400" cy="9144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DF9B00-3C2D-4DA5-B8A6-5D957A6770C0}"/>
              </a:ext>
            </a:extLst>
          </p:cNvPr>
          <p:cNvGrpSpPr/>
          <p:nvPr/>
        </p:nvGrpSpPr>
        <p:grpSpPr>
          <a:xfrm>
            <a:off x="3311691" y="1412776"/>
            <a:ext cx="5952661" cy="1421964"/>
            <a:chOff x="2339752" y="1050290"/>
            <a:chExt cx="4464496" cy="106647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BE34A7-4AD0-4228-9493-E4FF03B82F51}"/>
                </a:ext>
              </a:extLst>
            </p:cNvPr>
            <p:cNvSpPr txBox="1"/>
            <p:nvPr/>
          </p:nvSpPr>
          <p:spPr>
            <a:xfrm>
              <a:off x="2339752" y="1050290"/>
              <a:ext cx="3791272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219170"/>
              <a:r>
                <a:rPr lang="de-CH" sz="2400" b="1" dirty="0">
                  <a:solidFill>
                    <a:srgbClr val="000000"/>
                  </a:solidFill>
                  <a:latin typeface="Arial" panose="020B0604020202020204"/>
                </a:rPr>
                <a:t>Patient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917628A-F09B-4110-BAB7-066C603DFEEF}"/>
                </a:ext>
              </a:extLst>
            </p:cNvPr>
            <p:cNvSpPr txBox="1"/>
            <p:nvPr/>
          </p:nvSpPr>
          <p:spPr>
            <a:xfrm>
              <a:off x="2339752" y="1401038"/>
              <a:ext cx="4464496" cy="715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80990" indent="-380990" defTabSz="1219170">
                <a:buFont typeface="Arial" panose="020B0604020202020204" pitchFamily="34" charset="0"/>
                <a:buChar char="•"/>
              </a:pPr>
              <a:r>
                <a:rPr lang="de-CH" sz="1867" b="1" dirty="0" err="1">
                  <a:solidFill>
                    <a:srgbClr val="000000"/>
                  </a:solidFill>
                  <a:latin typeface="Arial" panose="020B0604020202020204"/>
                </a:rPr>
                <a:t>Minimize</a:t>
              </a:r>
              <a:r>
                <a:rPr lang="de-CH" sz="1867" b="1" dirty="0">
                  <a:solidFill>
                    <a:srgbClr val="000000"/>
                  </a:solidFill>
                  <a:latin typeface="Arial" panose="020B0604020202020204"/>
                </a:rPr>
                <a:t> </a:t>
              </a:r>
              <a:r>
                <a:rPr lang="de-CH" sz="1867" b="1" dirty="0" err="1">
                  <a:solidFill>
                    <a:srgbClr val="000000"/>
                  </a:solidFill>
                  <a:latin typeface="Arial" panose="020B0604020202020204"/>
                </a:rPr>
                <a:t>risk</a:t>
              </a:r>
              <a:r>
                <a:rPr lang="de-CH" sz="1867" b="1" dirty="0">
                  <a:solidFill>
                    <a:srgbClr val="000000"/>
                  </a:solidFill>
                  <a:latin typeface="Arial" panose="020B0604020202020204"/>
                </a:rPr>
                <a:t> </a:t>
              </a:r>
              <a:r>
                <a:rPr lang="de-CH" sz="1867" dirty="0">
                  <a:solidFill>
                    <a:srgbClr val="000000"/>
                  </a:solidFill>
                  <a:latin typeface="Arial" panose="020B0604020202020204"/>
                </a:rPr>
                <a:t>(adverse </a:t>
              </a:r>
              <a:r>
                <a:rPr lang="de-CH" sz="1867" dirty="0" err="1">
                  <a:solidFill>
                    <a:srgbClr val="000000"/>
                  </a:solidFill>
                  <a:latin typeface="Arial" panose="020B0604020202020204"/>
                </a:rPr>
                <a:t>events</a:t>
              </a:r>
              <a:r>
                <a:rPr lang="de-CH" sz="1867" dirty="0">
                  <a:solidFill>
                    <a:srgbClr val="000000"/>
                  </a:solidFill>
                  <a:latin typeface="Arial" panose="020B0604020202020204"/>
                </a:rPr>
                <a:t>, </a:t>
              </a:r>
              <a:r>
                <a:rPr lang="de-CH" sz="1867" dirty="0" err="1">
                  <a:solidFill>
                    <a:srgbClr val="000000"/>
                  </a:solidFill>
                  <a:latin typeface="Arial" panose="020B0604020202020204"/>
                </a:rPr>
                <a:t>low</a:t>
              </a:r>
              <a:r>
                <a:rPr lang="de-CH" sz="1867" dirty="0">
                  <a:solidFill>
                    <a:srgbClr val="000000"/>
                  </a:solidFill>
                  <a:latin typeface="Arial" panose="020B0604020202020204"/>
                </a:rPr>
                <a:t> </a:t>
              </a:r>
              <a:r>
                <a:rPr lang="de-CH" sz="1867" dirty="0" err="1">
                  <a:solidFill>
                    <a:srgbClr val="000000"/>
                  </a:solidFill>
                  <a:latin typeface="Arial" panose="020B0604020202020204"/>
                </a:rPr>
                <a:t>efficacy</a:t>
              </a:r>
              <a:r>
                <a:rPr lang="de-CH" sz="1867" dirty="0">
                  <a:solidFill>
                    <a:srgbClr val="000000"/>
                  </a:solidFill>
                  <a:latin typeface="Arial" panose="020B0604020202020204"/>
                </a:rPr>
                <a:t> </a:t>
              </a:r>
              <a:r>
                <a:rPr lang="de-CH" sz="1867" dirty="0" err="1">
                  <a:solidFill>
                    <a:srgbClr val="000000"/>
                  </a:solidFill>
                  <a:latin typeface="Arial" panose="020B0604020202020204"/>
                </a:rPr>
                <a:t>drugs</a:t>
              </a:r>
              <a:r>
                <a:rPr lang="de-CH" sz="1867" dirty="0">
                  <a:solidFill>
                    <a:srgbClr val="000000"/>
                  </a:solidFill>
                  <a:latin typeface="Arial" panose="020B0604020202020204"/>
                </a:rPr>
                <a:t>)</a:t>
              </a:r>
            </a:p>
            <a:p>
              <a:pPr marL="380990" indent="-380990" defTabSz="1219170">
                <a:buFont typeface="Arial" panose="020B0604020202020204" pitchFamily="34" charset="0"/>
                <a:buChar char="•"/>
              </a:pPr>
              <a:r>
                <a:rPr lang="de-CH" sz="1867" b="1" dirty="0" err="1">
                  <a:solidFill>
                    <a:srgbClr val="000000"/>
                  </a:solidFill>
                  <a:latin typeface="Arial" panose="020B0604020202020204"/>
                </a:rPr>
                <a:t>Provide</a:t>
              </a:r>
              <a:r>
                <a:rPr lang="de-CH" sz="1867" b="1" dirty="0">
                  <a:solidFill>
                    <a:srgbClr val="000000"/>
                  </a:solidFill>
                  <a:latin typeface="Arial" panose="020B0604020202020204"/>
                </a:rPr>
                <a:t> </a:t>
              </a:r>
              <a:r>
                <a:rPr lang="de-CH" sz="1867" b="1" dirty="0" err="1">
                  <a:solidFill>
                    <a:srgbClr val="000000"/>
                  </a:solidFill>
                  <a:latin typeface="Arial" panose="020B0604020202020204"/>
                </a:rPr>
                <a:t>access</a:t>
              </a:r>
              <a:r>
                <a:rPr lang="de-CH" sz="1867" b="1" dirty="0">
                  <a:solidFill>
                    <a:srgbClr val="000000"/>
                  </a:solidFill>
                  <a:latin typeface="Arial" panose="020B0604020202020204"/>
                </a:rPr>
                <a:t> </a:t>
              </a:r>
              <a:r>
                <a:rPr lang="de-CH" sz="1867" b="1" dirty="0" err="1">
                  <a:solidFill>
                    <a:srgbClr val="000000"/>
                  </a:solidFill>
                  <a:latin typeface="Arial" panose="020B0604020202020204"/>
                </a:rPr>
                <a:t>to</a:t>
              </a:r>
              <a:r>
                <a:rPr lang="de-CH" sz="1867" b="1" dirty="0">
                  <a:solidFill>
                    <a:srgbClr val="000000"/>
                  </a:solidFill>
                  <a:latin typeface="Arial" panose="020B0604020202020204"/>
                </a:rPr>
                <a:t> </a:t>
              </a:r>
              <a:r>
                <a:rPr lang="de-CH" sz="1867" b="1" dirty="0" err="1">
                  <a:solidFill>
                    <a:srgbClr val="000000"/>
                  </a:solidFill>
                  <a:latin typeface="Arial" panose="020B0604020202020204"/>
                </a:rPr>
                <a:t>tested</a:t>
              </a:r>
              <a:r>
                <a:rPr lang="de-CH" sz="1867" b="1" dirty="0">
                  <a:solidFill>
                    <a:srgbClr val="000000"/>
                  </a:solidFill>
                  <a:latin typeface="Arial" panose="020B0604020202020204"/>
                </a:rPr>
                <a:t> </a:t>
              </a:r>
              <a:r>
                <a:rPr lang="de-CH" sz="1867" b="1" dirty="0" err="1">
                  <a:solidFill>
                    <a:srgbClr val="000000"/>
                  </a:solidFill>
                  <a:latin typeface="Arial" panose="020B0604020202020204"/>
                </a:rPr>
                <a:t>drugs</a:t>
              </a:r>
              <a:r>
                <a:rPr lang="de-CH" sz="1867" b="1" dirty="0">
                  <a:solidFill>
                    <a:srgbClr val="000000"/>
                  </a:solidFill>
                  <a:latin typeface="Arial" panose="020B0604020202020204"/>
                </a:rPr>
                <a:t> </a:t>
              </a:r>
              <a:r>
                <a:rPr lang="de-CH" sz="1867" dirty="0">
                  <a:solidFill>
                    <a:srgbClr val="000000"/>
                  </a:solidFill>
                  <a:latin typeface="Arial" panose="020B0604020202020204"/>
                </a:rPr>
                <a:t>(</a:t>
              </a:r>
              <a:r>
                <a:rPr lang="de-CH" sz="1867" dirty="0" err="1">
                  <a:solidFill>
                    <a:srgbClr val="000000"/>
                  </a:solidFill>
                  <a:latin typeface="Arial" panose="020B0604020202020204"/>
                </a:rPr>
                <a:t>highly</a:t>
              </a:r>
              <a:r>
                <a:rPr lang="de-CH" sz="1867" dirty="0">
                  <a:solidFill>
                    <a:srgbClr val="000000"/>
                  </a:solidFill>
                  <a:latin typeface="Arial" panose="020B0604020202020204"/>
                </a:rPr>
                <a:t> </a:t>
              </a:r>
              <a:r>
                <a:rPr lang="de-CH" sz="1867" dirty="0" err="1">
                  <a:solidFill>
                    <a:srgbClr val="000000"/>
                  </a:solidFill>
                  <a:latin typeface="Arial" panose="020B0604020202020204"/>
                </a:rPr>
                <a:t>efficacious</a:t>
              </a:r>
              <a:r>
                <a:rPr lang="de-CH" sz="1867" dirty="0">
                  <a:solidFill>
                    <a:srgbClr val="000000"/>
                  </a:solidFill>
                  <a:latin typeface="Arial" panose="020B0604020202020204"/>
                </a:rPr>
                <a:t>, </a:t>
              </a:r>
              <a:r>
                <a:rPr lang="de-CH" sz="1867" dirty="0" err="1">
                  <a:solidFill>
                    <a:srgbClr val="000000"/>
                  </a:solidFill>
                  <a:latin typeface="Arial" panose="020B0604020202020204"/>
                </a:rPr>
                <a:t>safe</a:t>
              </a:r>
              <a:r>
                <a:rPr lang="de-CH" sz="1867" dirty="0">
                  <a:solidFill>
                    <a:srgbClr val="000000"/>
                  </a:solidFill>
                  <a:latin typeface="Arial" panose="020B0604020202020204"/>
                </a:rPr>
                <a:t>, easy </a:t>
              </a:r>
              <a:r>
                <a:rPr lang="de-CH" sz="1867" dirty="0" err="1">
                  <a:solidFill>
                    <a:srgbClr val="000000"/>
                  </a:solidFill>
                  <a:latin typeface="Arial" panose="020B0604020202020204"/>
                </a:rPr>
                <a:t>to</a:t>
              </a:r>
              <a:r>
                <a:rPr lang="de-CH" sz="1867" dirty="0">
                  <a:solidFill>
                    <a:srgbClr val="000000"/>
                  </a:solidFill>
                  <a:latin typeface="Arial" panose="020B0604020202020204"/>
                </a:rPr>
                <a:t> </a:t>
              </a:r>
              <a:r>
                <a:rPr lang="de-CH" sz="1867" dirty="0" err="1">
                  <a:solidFill>
                    <a:srgbClr val="000000"/>
                  </a:solidFill>
                  <a:latin typeface="Arial" panose="020B0604020202020204"/>
                </a:rPr>
                <a:t>use</a:t>
              </a:r>
              <a:r>
                <a:rPr lang="de-CH" sz="1867" dirty="0">
                  <a:solidFill>
                    <a:srgbClr val="000000"/>
                  </a:solidFill>
                  <a:latin typeface="Arial" panose="020B0604020202020204"/>
                </a:rPr>
                <a:t>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138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0E0E-B19F-499D-98E8-41B1B592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3200" dirty="0"/>
              <a:t>Innovation breaks with established tradition</a:t>
            </a:r>
            <a:endParaRPr lang="de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333C1-2827-4BCA-91D3-BEBB9BCCEF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C977B-C1D9-460F-A1F5-6870BD48B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35</a:t>
            </a:fld>
            <a:endParaRPr lang="uk-UA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72615D-57D5-450B-AE0A-A4903045A413}"/>
              </a:ext>
            </a:extLst>
          </p:cNvPr>
          <p:cNvSpPr txBox="1">
            <a:spLocks/>
          </p:cNvSpPr>
          <p:nvPr/>
        </p:nvSpPr>
        <p:spPr>
          <a:xfrm>
            <a:off x="609600" y="1220756"/>
            <a:ext cx="10972800" cy="474824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457200" indent="-457200" algn="l" defTabSz="4572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de-CH" sz="2667" b="1" dirty="0"/>
              <a:t>Innovation deviates from «gold standard» in at least one dimension</a:t>
            </a:r>
          </a:p>
          <a:p>
            <a:pPr>
              <a:spcAft>
                <a:spcPts val="800"/>
              </a:spcAft>
            </a:pPr>
            <a:r>
              <a:rPr lang="de-CH" sz="2667" b="1" dirty="0"/>
              <a:t>Simulations help in discussions of subjective components of innovation 	</a:t>
            </a:r>
          </a:p>
          <a:p>
            <a:pPr lvl="1">
              <a:spcAft>
                <a:spcPts val="800"/>
              </a:spcAft>
            </a:pPr>
            <a:r>
              <a:rPr lang="de-CH" b="1" dirty="0"/>
              <a:t>Advantages of the novel design </a:t>
            </a:r>
            <a:r>
              <a:rPr lang="de-CH" dirty="0"/>
              <a:t>vs. a standard RCT? (e.g. patient burden vs sample size)</a:t>
            </a:r>
          </a:p>
          <a:p>
            <a:pPr lvl="1">
              <a:spcAft>
                <a:spcPts val="800"/>
              </a:spcAft>
            </a:pPr>
            <a:r>
              <a:rPr lang="de-CH" b="1" dirty="0"/>
              <a:t>Weight given to historical data</a:t>
            </a:r>
            <a:r>
              <a:rPr lang="de-CH" dirty="0"/>
              <a:t>, e.g. Bayesian priors? (e.g. disease similarity)</a:t>
            </a:r>
          </a:p>
          <a:p>
            <a:pPr lvl="1">
              <a:spcAft>
                <a:spcPts val="800"/>
              </a:spcAft>
            </a:pPr>
            <a:r>
              <a:rPr lang="de-CH" dirty="0"/>
              <a:t>When is </a:t>
            </a:r>
            <a:r>
              <a:rPr lang="de-CH" b="1" dirty="0"/>
              <a:t>type-I error inflation </a:t>
            </a:r>
            <a:r>
              <a:rPr lang="de-CH" dirty="0"/>
              <a:t>acceptable, if ever?</a:t>
            </a:r>
          </a:p>
          <a:p>
            <a:pPr>
              <a:spcAft>
                <a:spcPts val="800"/>
              </a:spcAft>
            </a:pPr>
            <a:r>
              <a:rPr lang="de-CH" sz="2667" b="1" dirty="0"/>
              <a:t>Simulations can help in aligning different stakeholders</a:t>
            </a:r>
          </a:p>
          <a:p>
            <a:pPr lvl="1">
              <a:spcAft>
                <a:spcPts val="800"/>
              </a:spcAft>
            </a:pPr>
            <a:r>
              <a:rPr lang="de-CH" b="1" dirty="0"/>
              <a:t>Stakeholders want to optimize different aspects of trials</a:t>
            </a:r>
          </a:p>
          <a:p>
            <a:pPr lvl="1">
              <a:spcAft>
                <a:spcPts val="800"/>
              </a:spcAft>
            </a:pPr>
            <a:r>
              <a:rPr lang="de-CH" b="1" dirty="0"/>
              <a:t>Simulations («what if?») can help in aligning them for the particular use case and in the specific clinical context</a:t>
            </a:r>
          </a:p>
          <a:p>
            <a:pPr lvl="1">
              <a:spcAft>
                <a:spcPts val="800"/>
              </a:spcAft>
            </a:pPr>
            <a:endParaRPr lang="de-CH" sz="2667" b="1" dirty="0">
              <a:solidFill>
                <a:schemeClr val="bg1"/>
              </a:solidFill>
            </a:endParaRPr>
          </a:p>
          <a:p>
            <a:pPr lvl="1">
              <a:spcAft>
                <a:spcPts val="800"/>
              </a:spcAft>
            </a:pPr>
            <a:r>
              <a:rPr lang="de-CH" sz="2667" b="1" dirty="0">
                <a:solidFill>
                  <a:schemeClr val="bg1"/>
                </a:solidFill>
              </a:rPr>
              <a:t>ability of innovation is defined by the </a:t>
            </a:r>
            <a:r>
              <a:rPr lang="de-CH" sz="2667" b="1" u="sng" dirty="0">
                <a:solidFill>
                  <a:schemeClr val="bg1"/>
                </a:solidFill>
              </a:rPr>
              <a:t>clinical context</a:t>
            </a:r>
            <a:r>
              <a:rPr lang="de-CH" sz="2667" b="1" dirty="0">
                <a:solidFill>
                  <a:schemeClr val="bg1"/>
                </a:solidFill>
              </a:rPr>
              <a:t>, «no one size fits all»</a:t>
            </a:r>
          </a:p>
          <a:p>
            <a:pPr lvl="1">
              <a:spcAft>
                <a:spcPts val="800"/>
              </a:spcAft>
            </a:pPr>
            <a:r>
              <a:rPr lang="de-CH" sz="1867" b="1" dirty="0">
                <a:solidFill>
                  <a:schemeClr val="bg1"/>
                </a:solidFill>
              </a:rPr>
              <a:t>Collaboration between statisticians and clinicians is essential </a:t>
            </a:r>
            <a:r>
              <a:rPr lang="de-CH" sz="1867" dirty="0">
                <a:solidFill>
                  <a:schemeClr val="bg1"/>
                </a:solidFill>
              </a:rPr>
              <a:t>(sponsor, regulator)</a:t>
            </a:r>
          </a:p>
          <a:p>
            <a:pPr lvl="1">
              <a:spcAft>
                <a:spcPts val="800"/>
              </a:spcAft>
            </a:pPr>
            <a:r>
              <a:rPr lang="de-CH" sz="1867" dirty="0">
                <a:solidFill>
                  <a:schemeClr val="bg1"/>
                </a:solidFill>
              </a:rPr>
              <a:t>Simulations help understanding the operating characteristics of innovative design features</a:t>
            </a:r>
          </a:p>
          <a:p>
            <a:endParaRPr lang="de-CH" sz="2667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12822AA-1431-40A3-868D-91BC88873BFC}"/>
              </a:ext>
            </a:extLst>
          </p:cNvPr>
          <p:cNvSpPr/>
          <p:nvPr/>
        </p:nvSpPr>
        <p:spPr>
          <a:xfrm>
            <a:off x="665336" y="4727796"/>
            <a:ext cx="10073858" cy="100811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spcAft>
                <a:spcPts val="600"/>
              </a:spcAft>
            </a:pPr>
            <a:r>
              <a:rPr lang="de-CH" sz="1900" b="1"/>
              <a:t>Acceptability of innovation influenced by the </a:t>
            </a:r>
            <a:r>
              <a:rPr lang="de-CH" sz="1900" b="1" u="sng"/>
              <a:t>clinical context</a:t>
            </a:r>
            <a:r>
              <a:rPr lang="de-CH" sz="1900" b="1"/>
              <a:t>, «no one size fits all»</a:t>
            </a:r>
          </a:p>
          <a:p>
            <a:pPr lvl="1">
              <a:spcAft>
                <a:spcPts val="600"/>
              </a:spcAft>
            </a:pPr>
            <a:r>
              <a:rPr lang="de-CH" sz="1400" b="1"/>
              <a:t>Collaboration between statisticians and clinicians is essential </a:t>
            </a:r>
            <a:r>
              <a:rPr lang="de-CH" sz="1400"/>
              <a:t>(sponsor, regulator)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017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CBD02-862B-49AB-BD5E-367F3864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Example: Type I error rates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523A66-0111-444C-AF82-EF4E3F7A54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37B3C-847C-4EAF-B81D-1EA1DF40BF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36</a:t>
            </a:fld>
            <a:endParaRPr lang="uk-UA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749B71B1-036B-4EC0-921A-2EDA415DB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508787"/>
            <a:ext cx="6371561" cy="43322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6A00BB-6D9B-465A-B33D-1EEA1DF4D4C2}"/>
              </a:ext>
            </a:extLst>
          </p:cNvPr>
          <p:cNvSpPr txBox="1"/>
          <p:nvPr/>
        </p:nvSpPr>
        <p:spPr>
          <a:xfrm>
            <a:off x="7140887" y="1508787"/>
            <a:ext cx="4344804" cy="5088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de-CH" sz="1400" b="1" dirty="0">
                <a:latin typeface="Arial" panose="020B0604020202020204"/>
              </a:rPr>
              <a:t>Statistical </a:t>
            </a:r>
            <a:r>
              <a:rPr lang="de-CH" sz="1400" b="1" dirty="0" err="1">
                <a:latin typeface="Arial" panose="020B0604020202020204"/>
              </a:rPr>
              <a:t>finding</a:t>
            </a:r>
            <a:endParaRPr lang="de-CH" sz="1400" b="1" dirty="0">
              <a:latin typeface="Arial" panose="020B0604020202020204"/>
            </a:endParaRPr>
          </a:p>
          <a:p>
            <a:pPr marL="380990" indent="-380990" defTabSz="121917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1400" b="1" i="1" dirty="0">
                <a:latin typeface="Arial" panose="020B0604020202020204"/>
              </a:rPr>
              <a:t>Type I </a:t>
            </a:r>
            <a:r>
              <a:rPr lang="de-CH" sz="1400" b="1" i="1" dirty="0" err="1">
                <a:latin typeface="Arial" panose="020B0604020202020204"/>
              </a:rPr>
              <a:t>error</a:t>
            </a:r>
            <a:r>
              <a:rPr lang="de-CH" sz="1400" b="1" i="1" dirty="0">
                <a:latin typeface="Arial" panose="020B0604020202020204"/>
              </a:rPr>
              <a:t> rate </a:t>
            </a:r>
            <a:r>
              <a:rPr lang="de-CH" sz="1400" b="1" i="1" dirty="0" err="1">
                <a:latin typeface="Arial" panose="020B0604020202020204"/>
              </a:rPr>
              <a:t>is</a:t>
            </a:r>
            <a:r>
              <a:rPr lang="de-CH" sz="1400" b="1" i="1" dirty="0">
                <a:latin typeface="Arial" panose="020B0604020202020204"/>
              </a:rPr>
              <a:t> </a:t>
            </a:r>
            <a:r>
              <a:rPr lang="de-CH" sz="1400" b="1" i="1" dirty="0" err="1">
                <a:latin typeface="Arial" panose="020B0604020202020204"/>
              </a:rPr>
              <a:t>inflated</a:t>
            </a:r>
            <a:r>
              <a:rPr lang="de-CH" sz="1400" b="1" i="1" dirty="0">
                <a:latin typeface="Arial" panose="020B0604020202020204"/>
              </a:rPr>
              <a:t> </a:t>
            </a:r>
            <a:r>
              <a:rPr lang="de-CH" sz="1400" b="1" dirty="0" err="1">
                <a:latin typeface="Arial" panose="020B0604020202020204"/>
              </a:rPr>
              <a:t>when</a:t>
            </a:r>
            <a:r>
              <a:rPr lang="de-CH" sz="1400" b="1" dirty="0">
                <a:latin typeface="Arial" panose="020B0604020202020204"/>
              </a:rPr>
              <a:t> </a:t>
            </a:r>
            <a:r>
              <a:rPr lang="de-CH" sz="1400" b="1" dirty="0" err="1">
                <a:latin typeface="Arial" panose="020B0604020202020204"/>
              </a:rPr>
              <a:t>relapse</a:t>
            </a:r>
            <a:r>
              <a:rPr lang="de-CH" sz="1400" b="1" dirty="0">
                <a:latin typeface="Arial" panose="020B0604020202020204"/>
              </a:rPr>
              <a:t> </a:t>
            </a:r>
            <a:r>
              <a:rPr lang="de-CH" sz="1400" b="1" dirty="0" err="1">
                <a:latin typeface="Arial" panose="020B0604020202020204"/>
              </a:rPr>
              <a:t>rates</a:t>
            </a:r>
            <a:r>
              <a:rPr lang="de-CH" sz="1400" b="1" dirty="0">
                <a:latin typeface="Arial" panose="020B0604020202020204"/>
              </a:rPr>
              <a:t> on </a:t>
            </a:r>
            <a:r>
              <a:rPr lang="de-CH" sz="1400" b="1" dirty="0" err="1">
                <a:latin typeface="Arial" panose="020B0604020202020204"/>
              </a:rPr>
              <a:t>trial</a:t>
            </a:r>
            <a:r>
              <a:rPr lang="de-CH" sz="1400" b="1" dirty="0">
                <a:latin typeface="Arial" panose="020B0604020202020204"/>
              </a:rPr>
              <a:t> </a:t>
            </a:r>
            <a:r>
              <a:rPr lang="de-CH" sz="1400" b="1" dirty="0" err="1">
                <a:latin typeface="Arial" panose="020B0604020202020204"/>
              </a:rPr>
              <a:t>are</a:t>
            </a:r>
            <a:r>
              <a:rPr lang="de-CH" sz="1400" b="1" dirty="0">
                <a:latin typeface="Arial" panose="020B0604020202020204"/>
              </a:rPr>
              <a:t> </a:t>
            </a:r>
            <a:r>
              <a:rPr lang="de-CH" sz="1400" b="1" dirty="0" err="1">
                <a:latin typeface="Arial" panose="020B0604020202020204"/>
              </a:rPr>
              <a:t>very</a:t>
            </a:r>
            <a:r>
              <a:rPr lang="de-CH" sz="1400" b="1" dirty="0">
                <a:latin typeface="Arial" panose="020B0604020202020204"/>
              </a:rPr>
              <a:t> </a:t>
            </a:r>
            <a:r>
              <a:rPr lang="de-CH" sz="1400" b="1" dirty="0" err="1">
                <a:latin typeface="Arial" panose="020B0604020202020204"/>
              </a:rPr>
              <a:t>low</a:t>
            </a:r>
            <a:r>
              <a:rPr lang="de-CH" sz="1400" b="1" dirty="0">
                <a:latin typeface="Arial" panose="020B0604020202020204"/>
              </a:rPr>
              <a:t> (&lt;0.15)</a:t>
            </a:r>
            <a:r>
              <a:rPr lang="de-CH" sz="1400" dirty="0">
                <a:latin typeface="Arial" panose="020B0604020202020204"/>
              </a:rPr>
              <a:t>.</a:t>
            </a:r>
          </a:p>
          <a:p>
            <a:pPr defTabSz="1219170"/>
            <a:endParaRPr lang="de-CH" sz="1400" dirty="0">
              <a:latin typeface="Arial" panose="020B0604020202020204"/>
            </a:endParaRPr>
          </a:p>
          <a:p>
            <a:pPr defTabSz="1219170"/>
            <a:r>
              <a:rPr lang="de-CH" sz="1400" b="1" dirty="0">
                <a:latin typeface="Arial" panose="020B0604020202020204"/>
              </a:rPr>
              <a:t>Clinical </a:t>
            </a:r>
            <a:r>
              <a:rPr lang="de-CH" sz="1400" b="1" dirty="0" err="1">
                <a:latin typeface="Arial" panose="020B0604020202020204"/>
              </a:rPr>
              <a:t>context</a:t>
            </a:r>
            <a:endParaRPr lang="de-CH" sz="1400" b="1" dirty="0">
              <a:latin typeface="Arial" panose="020B0604020202020204"/>
            </a:endParaRPr>
          </a:p>
          <a:p>
            <a:pPr marL="380990" indent="-380990" defTabSz="121917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1400" dirty="0">
                <a:latin typeface="Arial" panose="020B0604020202020204"/>
              </a:rPr>
              <a:t>Interpretation </a:t>
            </a:r>
            <a:r>
              <a:rPr lang="de-CH" sz="1400" dirty="0" err="1">
                <a:latin typeface="Arial" panose="020B0604020202020204"/>
              </a:rPr>
              <a:t>of</a:t>
            </a:r>
            <a:r>
              <a:rPr lang="de-CH" sz="1400" dirty="0">
                <a:latin typeface="Arial" panose="020B0604020202020204"/>
              </a:rPr>
              <a:t> type I </a:t>
            </a:r>
            <a:r>
              <a:rPr lang="de-CH" sz="1400" dirty="0" err="1">
                <a:latin typeface="Arial" panose="020B0604020202020204"/>
              </a:rPr>
              <a:t>error</a:t>
            </a:r>
            <a:r>
              <a:rPr lang="de-CH" sz="1400" dirty="0">
                <a:latin typeface="Arial" panose="020B0604020202020204"/>
              </a:rPr>
              <a:t>: </a:t>
            </a:r>
            <a:r>
              <a:rPr lang="de-CH" sz="1400" dirty="0" err="1">
                <a:latin typeface="Arial" panose="020B0604020202020204"/>
              </a:rPr>
              <a:t>If</a:t>
            </a:r>
            <a:r>
              <a:rPr lang="de-CH" sz="1400" dirty="0">
                <a:latin typeface="Arial" panose="020B0604020202020204"/>
              </a:rPr>
              <a:t> </a:t>
            </a:r>
            <a:r>
              <a:rPr lang="de-CH" sz="1400" dirty="0" err="1">
                <a:latin typeface="Arial" panose="020B0604020202020204"/>
              </a:rPr>
              <a:t>relapses</a:t>
            </a:r>
            <a:r>
              <a:rPr lang="de-CH" sz="1400" dirty="0">
                <a:latin typeface="Arial" panose="020B0604020202020204"/>
              </a:rPr>
              <a:t> </a:t>
            </a:r>
            <a:r>
              <a:rPr lang="de-CH" sz="1400" dirty="0" err="1">
                <a:latin typeface="Arial" panose="020B0604020202020204"/>
              </a:rPr>
              <a:t>are</a:t>
            </a:r>
            <a:r>
              <a:rPr lang="de-CH" sz="1400" dirty="0">
                <a:latin typeface="Arial" panose="020B0604020202020204"/>
              </a:rPr>
              <a:t> rare, </a:t>
            </a:r>
            <a:r>
              <a:rPr lang="de-CH" sz="1400" dirty="0" err="1">
                <a:latin typeface="Arial" panose="020B0604020202020204"/>
              </a:rPr>
              <a:t>one</a:t>
            </a:r>
            <a:r>
              <a:rPr lang="de-CH" sz="1400" dirty="0">
                <a:latin typeface="Arial" panose="020B0604020202020204"/>
              </a:rPr>
              <a:t> </a:t>
            </a:r>
            <a:r>
              <a:rPr lang="de-CH" sz="1400" dirty="0" err="1">
                <a:latin typeface="Arial" panose="020B0604020202020204"/>
              </a:rPr>
              <a:t>may</a:t>
            </a:r>
            <a:r>
              <a:rPr lang="de-CH" sz="1400" dirty="0">
                <a:latin typeface="Arial" panose="020B0604020202020204"/>
              </a:rPr>
              <a:t> </a:t>
            </a:r>
            <a:r>
              <a:rPr lang="de-CH" sz="1400" dirty="0" err="1">
                <a:latin typeface="Arial" panose="020B0604020202020204"/>
              </a:rPr>
              <a:t>incorrectly</a:t>
            </a:r>
            <a:r>
              <a:rPr lang="de-CH" sz="1400" dirty="0">
                <a:latin typeface="Arial" panose="020B0604020202020204"/>
              </a:rPr>
              <a:t> </a:t>
            </a:r>
            <a:r>
              <a:rPr lang="de-CH" sz="1400" dirty="0" err="1">
                <a:latin typeface="Arial" panose="020B0604020202020204"/>
              </a:rPr>
              <a:t>conclude</a:t>
            </a:r>
            <a:r>
              <a:rPr lang="de-CH" sz="1400" dirty="0">
                <a:latin typeface="Arial" panose="020B0604020202020204"/>
              </a:rPr>
              <a:t> </a:t>
            </a:r>
            <a:r>
              <a:rPr lang="de-CH" sz="1400" dirty="0" err="1">
                <a:latin typeface="Arial" panose="020B0604020202020204"/>
              </a:rPr>
              <a:t>that</a:t>
            </a:r>
            <a:r>
              <a:rPr lang="de-CH" sz="1400" dirty="0">
                <a:latin typeface="Arial" panose="020B0604020202020204"/>
              </a:rPr>
              <a:t> </a:t>
            </a:r>
            <a:r>
              <a:rPr lang="de-CH" sz="1400" dirty="0" err="1">
                <a:latin typeface="Arial" panose="020B0604020202020204"/>
              </a:rPr>
              <a:t>the</a:t>
            </a:r>
            <a:r>
              <a:rPr lang="de-CH" sz="1400" dirty="0">
                <a:latin typeface="Arial" panose="020B0604020202020204"/>
              </a:rPr>
              <a:t> </a:t>
            </a:r>
            <a:r>
              <a:rPr lang="de-CH" sz="1400" dirty="0" err="1">
                <a:latin typeface="Arial" panose="020B0604020202020204"/>
              </a:rPr>
              <a:t>test</a:t>
            </a:r>
            <a:r>
              <a:rPr lang="de-CH" sz="1400" dirty="0">
                <a:latin typeface="Arial" panose="020B0604020202020204"/>
              </a:rPr>
              <a:t> </a:t>
            </a:r>
            <a:r>
              <a:rPr lang="de-CH" sz="1400" dirty="0" err="1">
                <a:latin typeface="Arial" panose="020B0604020202020204"/>
              </a:rPr>
              <a:t>treatment</a:t>
            </a:r>
            <a:r>
              <a:rPr lang="de-CH" sz="1400" dirty="0">
                <a:latin typeface="Arial" panose="020B0604020202020204"/>
              </a:rPr>
              <a:t> </a:t>
            </a:r>
            <a:r>
              <a:rPr lang="de-CH" sz="1400" dirty="0" err="1">
                <a:latin typeface="Arial" panose="020B0604020202020204"/>
              </a:rPr>
              <a:t>is</a:t>
            </a:r>
            <a:r>
              <a:rPr lang="de-CH" sz="1400" dirty="0">
                <a:latin typeface="Arial" panose="020B0604020202020204"/>
              </a:rPr>
              <a:t> non-inferior </a:t>
            </a:r>
            <a:r>
              <a:rPr lang="de-CH" sz="1400" dirty="0" err="1">
                <a:latin typeface="Arial" panose="020B0604020202020204"/>
              </a:rPr>
              <a:t>to</a:t>
            </a:r>
            <a:r>
              <a:rPr lang="de-CH" sz="1400" dirty="0">
                <a:latin typeface="Arial" panose="020B0604020202020204"/>
              </a:rPr>
              <a:t> </a:t>
            </a:r>
            <a:r>
              <a:rPr lang="de-CH" sz="1400" dirty="0" err="1">
                <a:latin typeface="Arial" panose="020B0604020202020204"/>
              </a:rPr>
              <a:t>the</a:t>
            </a:r>
            <a:r>
              <a:rPr lang="de-CH" sz="1400" dirty="0">
                <a:latin typeface="Arial" panose="020B0604020202020204"/>
              </a:rPr>
              <a:t> </a:t>
            </a:r>
            <a:r>
              <a:rPr lang="de-CH" sz="1400" dirty="0" err="1">
                <a:latin typeface="Arial" panose="020B0604020202020204"/>
              </a:rPr>
              <a:t>active</a:t>
            </a:r>
            <a:r>
              <a:rPr lang="de-CH" sz="1400" dirty="0">
                <a:latin typeface="Arial" panose="020B0604020202020204"/>
              </a:rPr>
              <a:t> </a:t>
            </a:r>
            <a:r>
              <a:rPr lang="de-CH" sz="1400" dirty="0" err="1">
                <a:latin typeface="Arial" panose="020B0604020202020204"/>
              </a:rPr>
              <a:t>control</a:t>
            </a:r>
            <a:r>
              <a:rPr lang="de-CH" sz="1400" dirty="0">
                <a:latin typeface="Arial" panose="020B0604020202020204"/>
              </a:rPr>
              <a:t> </a:t>
            </a:r>
            <a:r>
              <a:rPr lang="de-CH" sz="1400" dirty="0" err="1">
                <a:latin typeface="Arial" panose="020B0604020202020204"/>
              </a:rPr>
              <a:t>treatment</a:t>
            </a:r>
            <a:r>
              <a:rPr lang="de-CH" sz="1400" dirty="0">
                <a:latin typeface="Arial" panose="020B0604020202020204"/>
              </a:rPr>
              <a:t>.</a:t>
            </a:r>
          </a:p>
          <a:p>
            <a:pPr marL="380990" indent="-380990" defTabSz="121917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1400" dirty="0" err="1">
                <a:latin typeface="Arial" panose="020B0604020202020204"/>
              </a:rPr>
              <a:t>However</a:t>
            </a:r>
            <a:r>
              <a:rPr lang="de-CH" sz="1400" dirty="0">
                <a:latin typeface="Arial" panose="020B0604020202020204"/>
              </a:rPr>
              <a:t>, </a:t>
            </a:r>
            <a:r>
              <a:rPr lang="de-CH" sz="1400" dirty="0" err="1">
                <a:latin typeface="Arial" panose="020B0604020202020204"/>
              </a:rPr>
              <a:t>historically</a:t>
            </a:r>
            <a:r>
              <a:rPr lang="de-CH" sz="1400" dirty="0">
                <a:latin typeface="Arial" panose="020B0604020202020204"/>
              </a:rPr>
              <a:t>, </a:t>
            </a:r>
            <a:r>
              <a:rPr lang="de-CH" sz="1400" b="1" i="1" dirty="0" err="1">
                <a:latin typeface="Arial" panose="020B0604020202020204"/>
              </a:rPr>
              <a:t>pediatric</a:t>
            </a:r>
            <a:r>
              <a:rPr lang="de-CH" sz="1400" b="1" i="1" dirty="0">
                <a:latin typeface="Arial" panose="020B0604020202020204"/>
              </a:rPr>
              <a:t> </a:t>
            </a:r>
            <a:r>
              <a:rPr lang="de-CH" sz="1400" b="1" i="1" dirty="0" err="1">
                <a:latin typeface="Arial" panose="020B0604020202020204"/>
              </a:rPr>
              <a:t>patients</a:t>
            </a:r>
            <a:r>
              <a:rPr lang="de-CH" sz="1400" b="1" i="1" dirty="0">
                <a:latin typeface="Arial" panose="020B0604020202020204"/>
              </a:rPr>
              <a:t> </a:t>
            </a:r>
            <a:r>
              <a:rPr lang="de-CH" sz="1400" b="1" i="1" dirty="0" err="1">
                <a:latin typeface="Arial" panose="020B0604020202020204"/>
              </a:rPr>
              <a:t>always</a:t>
            </a:r>
            <a:r>
              <a:rPr lang="de-CH" sz="1400" b="1" i="1" dirty="0">
                <a:latin typeface="Arial" panose="020B0604020202020204"/>
              </a:rPr>
              <a:t> </a:t>
            </a:r>
            <a:r>
              <a:rPr lang="de-CH" sz="1400" b="1" i="1" dirty="0" err="1">
                <a:latin typeface="Arial" panose="020B0604020202020204"/>
              </a:rPr>
              <a:t>relapsed</a:t>
            </a:r>
            <a:r>
              <a:rPr lang="de-CH" sz="1400" b="1" i="1" dirty="0">
                <a:latin typeface="Arial" panose="020B0604020202020204"/>
              </a:rPr>
              <a:t> at high (ARR&gt;0.5) </a:t>
            </a:r>
            <a:r>
              <a:rPr lang="de-CH" sz="1400" b="1" i="1" dirty="0" err="1">
                <a:latin typeface="Arial" panose="020B0604020202020204"/>
              </a:rPr>
              <a:t>frequency</a:t>
            </a:r>
            <a:r>
              <a:rPr lang="de-CH" sz="1400" b="1" i="1" dirty="0">
                <a:latin typeface="Arial" panose="020B0604020202020204"/>
              </a:rPr>
              <a:t>  </a:t>
            </a:r>
            <a:r>
              <a:rPr lang="de-CH" sz="1400" dirty="0">
                <a:latin typeface="Arial" panose="020B0604020202020204"/>
              </a:rPr>
              <a:t>(</a:t>
            </a:r>
            <a:r>
              <a:rPr lang="de-CH" sz="1400" dirty="0" err="1">
                <a:latin typeface="Arial" panose="020B0604020202020204"/>
              </a:rPr>
              <a:t>systematic</a:t>
            </a:r>
            <a:r>
              <a:rPr lang="de-CH" sz="1400" dirty="0">
                <a:latin typeface="Arial" panose="020B0604020202020204"/>
              </a:rPr>
              <a:t> </a:t>
            </a:r>
            <a:r>
              <a:rPr lang="de-CH" sz="1400" dirty="0" err="1">
                <a:latin typeface="Arial" panose="020B0604020202020204"/>
              </a:rPr>
              <a:t>literature</a:t>
            </a:r>
            <a:r>
              <a:rPr lang="de-CH" sz="1400" dirty="0">
                <a:latin typeface="Arial" panose="020B0604020202020204"/>
              </a:rPr>
              <a:t> review and meta-analysis)</a:t>
            </a:r>
          </a:p>
          <a:p>
            <a:pPr defTabSz="1219170">
              <a:spcAft>
                <a:spcPts val="800"/>
              </a:spcAft>
            </a:pPr>
            <a:endParaRPr lang="de-CH" sz="1400" dirty="0">
              <a:latin typeface="Arial" panose="020B0604020202020204"/>
            </a:endParaRPr>
          </a:p>
          <a:p>
            <a:pPr defTabSz="1219170">
              <a:spcAft>
                <a:spcPts val="800"/>
              </a:spcAft>
            </a:pPr>
            <a:r>
              <a:rPr lang="de-CH" sz="1400" b="1" dirty="0">
                <a:latin typeface="Arial" panose="020B0604020202020204"/>
              </a:rPr>
              <a:t>Type I </a:t>
            </a:r>
            <a:r>
              <a:rPr lang="de-CH" sz="1400" b="1" dirty="0" err="1">
                <a:latin typeface="Arial" panose="020B0604020202020204"/>
              </a:rPr>
              <a:t>error</a:t>
            </a:r>
            <a:r>
              <a:rPr lang="de-CH" sz="1400" b="1" dirty="0">
                <a:latin typeface="Arial" panose="020B0604020202020204"/>
              </a:rPr>
              <a:t> rate </a:t>
            </a:r>
            <a:r>
              <a:rPr lang="de-CH" sz="1400" b="1" dirty="0" err="1">
                <a:latin typeface="Arial" panose="020B0604020202020204"/>
              </a:rPr>
              <a:t>inflation</a:t>
            </a:r>
            <a:r>
              <a:rPr lang="de-CH" sz="1400" b="1" dirty="0">
                <a:latin typeface="Arial" panose="020B0604020202020204"/>
              </a:rPr>
              <a:t> </a:t>
            </a:r>
            <a:r>
              <a:rPr lang="de-CH" sz="1400" b="1" dirty="0" err="1">
                <a:latin typeface="Arial" panose="020B0604020202020204"/>
              </a:rPr>
              <a:t>is</a:t>
            </a:r>
            <a:r>
              <a:rPr lang="de-CH" sz="1400" b="1" dirty="0">
                <a:latin typeface="Arial" panose="020B0604020202020204"/>
              </a:rPr>
              <a:t> </a:t>
            </a:r>
            <a:r>
              <a:rPr lang="de-CH" sz="1400" b="1" dirty="0" err="1">
                <a:latin typeface="Arial" panose="020B0604020202020204"/>
              </a:rPr>
              <a:t>deemed</a:t>
            </a:r>
            <a:r>
              <a:rPr lang="de-CH" sz="1400" b="1" dirty="0">
                <a:latin typeface="Arial" panose="020B0604020202020204"/>
              </a:rPr>
              <a:t> </a:t>
            </a:r>
            <a:r>
              <a:rPr lang="de-CH" sz="1400" b="1" u="sng" dirty="0" err="1">
                <a:latin typeface="Arial" panose="020B0604020202020204"/>
              </a:rPr>
              <a:t>acceptable</a:t>
            </a:r>
            <a:r>
              <a:rPr lang="de-CH" sz="1400" b="1" dirty="0">
                <a:latin typeface="Arial" panose="020B0604020202020204"/>
              </a:rPr>
              <a:t> in </a:t>
            </a:r>
            <a:r>
              <a:rPr lang="de-CH" sz="1400" b="1" dirty="0" err="1">
                <a:latin typeface="Arial" panose="020B0604020202020204"/>
              </a:rPr>
              <a:t>the</a:t>
            </a:r>
            <a:r>
              <a:rPr lang="de-CH" sz="1400" b="1" dirty="0">
                <a:latin typeface="Arial" panose="020B0604020202020204"/>
              </a:rPr>
              <a:t> </a:t>
            </a:r>
            <a:r>
              <a:rPr lang="de-CH" sz="1400" b="1" dirty="0" err="1">
                <a:latin typeface="Arial" panose="020B0604020202020204"/>
              </a:rPr>
              <a:t>specific</a:t>
            </a:r>
            <a:r>
              <a:rPr lang="de-CH" sz="1400" b="1" dirty="0">
                <a:latin typeface="Arial" panose="020B0604020202020204"/>
              </a:rPr>
              <a:t> </a:t>
            </a:r>
            <a:r>
              <a:rPr lang="de-CH" sz="1400" b="1" dirty="0" err="1">
                <a:latin typeface="Arial" panose="020B0604020202020204"/>
              </a:rPr>
              <a:t>clinical</a:t>
            </a:r>
            <a:r>
              <a:rPr lang="de-CH" sz="1400" b="1" dirty="0">
                <a:latin typeface="Arial" panose="020B0604020202020204"/>
              </a:rPr>
              <a:t> </a:t>
            </a:r>
            <a:r>
              <a:rPr lang="de-CH" sz="1400" b="1" dirty="0" err="1">
                <a:latin typeface="Arial" panose="020B0604020202020204"/>
              </a:rPr>
              <a:t>context</a:t>
            </a:r>
            <a:r>
              <a:rPr lang="de-CH" sz="1400" dirty="0">
                <a:latin typeface="Arial" panose="020B0604020202020204"/>
              </a:rPr>
              <a:t>: </a:t>
            </a:r>
          </a:p>
          <a:p>
            <a:pPr marL="380990" indent="-380990" defTabSz="121917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CH" sz="1400" b="1" i="1" dirty="0" err="1">
                <a:solidFill>
                  <a:srgbClr val="000000"/>
                </a:solidFill>
                <a:latin typeface="Arial" panose="020B0604020202020204"/>
              </a:rPr>
              <a:t>If</a:t>
            </a:r>
            <a:r>
              <a:rPr lang="de-CH" sz="1400" b="1" i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1400" b="1" i="1" dirty="0" err="1">
                <a:solidFill>
                  <a:srgbClr val="000000"/>
                </a:solidFill>
                <a:latin typeface="Arial" panose="020B0604020202020204"/>
              </a:rPr>
              <a:t>patients</a:t>
            </a:r>
            <a:r>
              <a:rPr lang="de-CH" sz="1400" b="1" i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1400" b="1" i="1" dirty="0" err="1">
                <a:solidFill>
                  <a:srgbClr val="000000"/>
                </a:solidFill>
                <a:latin typeface="Arial" panose="020B0604020202020204"/>
              </a:rPr>
              <a:t>relapse</a:t>
            </a:r>
            <a:r>
              <a:rPr lang="de-CH" sz="1400" b="1" i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1400" b="1" i="1" dirty="0" err="1">
                <a:solidFill>
                  <a:srgbClr val="000000"/>
                </a:solidFill>
                <a:latin typeface="Arial" panose="020B0604020202020204"/>
              </a:rPr>
              <a:t>infrequently</a:t>
            </a:r>
            <a:r>
              <a:rPr lang="de-CH" sz="1400" b="1" i="1" dirty="0">
                <a:solidFill>
                  <a:srgbClr val="000000"/>
                </a:solidFill>
                <a:latin typeface="Arial" panose="020B0604020202020204"/>
              </a:rPr>
              <a:t> in </a:t>
            </a:r>
            <a:r>
              <a:rPr lang="de-CH" sz="1400" b="1" i="1" dirty="0" err="1">
                <a:solidFill>
                  <a:srgbClr val="000000"/>
                </a:solidFill>
                <a:latin typeface="Arial" panose="020B0604020202020204"/>
              </a:rPr>
              <a:t>the</a:t>
            </a:r>
            <a:r>
              <a:rPr lang="de-CH" sz="1400" b="1" i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1400" b="1" i="1" dirty="0" err="1">
                <a:solidFill>
                  <a:srgbClr val="000000"/>
                </a:solidFill>
                <a:latin typeface="Arial" panose="020B0604020202020204"/>
              </a:rPr>
              <a:t>new</a:t>
            </a:r>
            <a:r>
              <a:rPr lang="de-CH" sz="1400" b="1" i="1" dirty="0">
                <a:solidFill>
                  <a:srgbClr val="000000"/>
                </a:solidFill>
                <a:latin typeface="Arial" panose="020B0604020202020204"/>
              </a:rPr>
              <a:t> RCT </a:t>
            </a:r>
            <a:r>
              <a:rPr lang="de-CH" sz="1400" i="1" dirty="0">
                <a:solidFill>
                  <a:srgbClr val="000000"/>
                </a:solidFill>
                <a:latin typeface="Arial" panose="020B0604020202020204"/>
              </a:rPr>
              <a:t>(on </a:t>
            </a:r>
            <a:r>
              <a:rPr lang="de-CH" sz="1400" i="1" dirty="0" err="1">
                <a:solidFill>
                  <a:srgbClr val="000000"/>
                </a:solidFill>
                <a:latin typeface="Arial" panose="020B0604020202020204"/>
              </a:rPr>
              <a:t>test</a:t>
            </a:r>
            <a:r>
              <a:rPr lang="de-CH" sz="1400" i="1" dirty="0">
                <a:solidFill>
                  <a:srgbClr val="000000"/>
                </a:solidFill>
                <a:latin typeface="Arial" panose="020B0604020202020204"/>
              </a:rPr>
              <a:t> and </a:t>
            </a:r>
            <a:r>
              <a:rPr lang="de-CH" sz="1400" i="1" dirty="0" err="1">
                <a:solidFill>
                  <a:srgbClr val="000000"/>
                </a:solidFill>
                <a:latin typeface="Arial" panose="020B0604020202020204"/>
              </a:rPr>
              <a:t>control</a:t>
            </a:r>
            <a:r>
              <a:rPr lang="de-CH" sz="1400" i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1400" i="1" dirty="0" err="1">
                <a:solidFill>
                  <a:srgbClr val="000000"/>
                </a:solidFill>
                <a:latin typeface="Arial" panose="020B0604020202020204"/>
              </a:rPr>
              <a:t>drug</a:t>
            </a:r>
            <a:r>
              <a:rPr lang="de-CH" sz="1400" i="1" dirty="0">
                <a:solidFill>
                  <a:srgbClr val="000000"/>
                </a:solidFill>
                <a:latin typeface="Arial" panose="020B0604020202020204"/>
              </a:rPr>
              <a:t>) </a:t>
            </a:r>
            <a:r>
              <a:rPr lang="de-CH" sz="1400" b="1" i="1" dirty="0" err="1">
                <a:solidFill>
                  <a:srgbClr val="000000"/>
                </a:solidFill>
                <a:latin typeface="Arial" panose="020B0604020202020204"/>
              </a:rPr>
              <a:t>efficacy</a:t>
            </a:r>
            <a:r>
              <a:rPr lang="de-CH" sz="1400" b="1" i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1400" b="1" i="1" dirty="0" err="1">
                <a:solidFill>
                  <a:srgbClr val="000000"/>
                </a:solidFill>
                <a:latin typeface="Arial" panose="020B0604020202020204"/>
              </a:rPr>
              <a:t>is</a:t>
            </a:r>
            <a:r>
              <a:rPr lang="de-CH" sz="1400" b="1" i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1400" b="1" i="1" dirty="0" err="1">
                <a:solidFill>
                  <a:srgbClr val="000000"/>
                </a:solidFill>
                <a:latin typeface="Arial" panose="020B0604020202020204"/>
              </a:rPr>
              <a:t>very</a:t>
            </a:r>
            <a:r>
              <a:rPr lang="de-CH" sz="1400" b="1" i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1400" b="1" i="1" dirty="0" err="1">
                <a:solidFill>
                  <a:srgbClr val="000000"/>
                </a:solidFill>
                <a:latin typeface="Arial" panose="020B0604020202020204"/>
              </a:rPr>
              <a:t>strongly</a:t>
            </a:r>
            <a:r>
              <a:rPr lang="de-CH" sz="1400" b="1" i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1400" b="1" i="1" dirty="0" err="1">
                <a:solidFill>
                  <a:srgbClr val="000000"/>
                </a:solidFill>
                <a:latin typeface="Arial" panose="020B0604020202020204"/>
              </a:rPr>
              <a:t>implied</a:t>
            </a:r>
            <a:r>
              <a:rPr lang="de-CH" sz="1400" b="1" i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1400" i="1" dirty="0">
                <a:solidFill>
                  <a:srgbClr val="000000"/>
                </a:solidFill>
                <a:latin typeface="Arial" panose="020B0604020202020204"/>
              </a:rPr>
              <a:t>(</a:t>
            </a:r>
            <a:r>
              <a:rPr lang="de-CH" sz="1400" i="1" dirty="0" err="1">
                <a:solidFill>
                  <a:srgbClr val="000000"/>
                </a:solidFill>
                <a:latin typeface="Arial" panose="020B0604020202020204"/>
              </a:rPr>
              <a:t>vs</a:t>
            </a:r>
            <a:r>
              <a:rPr lang="de-CH" sz="1400" i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1400" i="1" dirty="0" err="1">
                <a:solidFill>
                  <a:srgbClr val="000000"/>
                </a:solidFill>
                <a:latin typeface="Arial" panose="020B0604020202020204"/>
              </a:rPr>
              <a:t>historical</a:t>
            </a:r>
            <a:r>
              <a:rPr lang="de-CH" sz="1400" i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1400" i="1" dirty="0" err="1">
                <a:solidFill>
                  <a:srgbClr val="000000"/>
                </a:solidFill>
                <a:latin typeface="Arial" panose="020B0604020202020204"/>
              </a:rPr>
              <a:t>control</a:t>
            </a:r>
            <a:r>
              <a:rPr lang="de-CH" sz="1400" i="1" dirty="0">
                <a:solidFill>
                  <a:srgbClr val="000000"/>
                </a:solidFill>
                <a:latin typeface="Arial" panose="020B0604020202020204"/>
              </a:rPr>
              <a:t>).</a:t>
            </a:r>
          </a:p>
          <a:p>
            <a:pPr marL="380990" indent="-380990" defTabSz="121917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de-CH" sz="1867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5DBA75-4DFD-4E08-89CE-FD23E199E6CC}"/>
              </a:ext>
            </a:extLst>
          </p:cNvPr>
          <p:cNvSpPr/>
          <p:nvPr/>
        </p:nvSpPr>
        <p:spPr>
          <a:xfrm>
            <a:off x="978915" y="2324913"/>
            <a:ext cx="1440160" cy="172819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219170"/>
            <a:endParaRPr lang="de-CH" sz="2400">
              <a:solidFill>
                <a:srgbClr val="FFFFFF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9360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FDDB02-DC45-4B86-921A-D0651B687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800"/>
              </a:spcAft>
            </a:pPr>
            <a:r>
              <a:rPr lang="de-CH" sz="2667" b="1" dirty="0"/>
              <a:t>Prior to study (simulations): </a:t>
            </a:r>
          </a:p>
          <a:p>
            <a:pPr lvl="1">
              <a:spcAft>
                <a:spcPts val="800"/>
              </a:spcAft>
            </a:pPr>
            <a:r>
              <a:rPr lang="de-CH" sz="2400" dirty="0"/>
              <a:t>Understand operating characteristics through simulations</a:t>
            </a:r>
          </a:p>
          <a:p>
            <a:pPr lvl="1">
              <a:spcAft>
                <a:spcPts val="800"/>
              </a:spcAft>
            </a:pPr>
            <a:r>
              <a:rPr lang="de-CH" sz="2400" dirty="0"/>
              <a:t>No cherry picking: Not only the «per-protocol scenario» but </a:t>
            </a:r>
            <a:r>
              <a:rPr lang="de-CH" sz="2400" i="1" dirty="0"/>
              <a:t>all other </a:t>
            </a:r>
            <a:r>
              <a:rPr lang="de-CH" sz="2400" dirty="0"/>
              <a:t>plausible scenarios should be covered. </a:t>
            </a:r>
          </a:p>
          <a:p>
            <a:pPr lvl="1">
              <a:spcAft>
                <a:spcPts val="800"/>
              </a:spcAft>
            </a:pPr>
            <a:r>
              <a:rPr lang="de-CH" sz="2400" dirty="0"/>
              <a:t>Need to take plausibility of scenarios into account when assessing results</a:t>
            </a:r>
          </a:p>
          <a:p>
            <a:pPr marL="304792" lvl="1" indent="0">
              <a:spcAft>
                <a:spcPts val="800"/>
              </a:spcAft>
              <a:buNone/>
            </a:pPr>
            <a:endParaRPr lang="de-CH" sz="2667" b="1" dirty="0"/>
          </a:p>
          <a:p>
            <a:pPr>
              <a:spcAft>
                <a:spcPts val="800"/>
              </a:spcAft>
            </a:pPr>
            <a:r>
              <a:rPr lang="de-CH" sz="2667" b="1" dirty="0"/>
              <a:t>After the study (sensitivity analyses):</a:t>
            </a:r>
          </a:p>
          <a:p>
            <a:pPr lvl="1">
              <a:spcAft>
                <a:spcPts val="800"/>
              </a:spcAft>
            </a:pPr>
            <a:r>
              <a:rPr lang="de-CH" sz="2400" dirty="0"/>
              <a:t>Sensitivity analyses</a:t>
            </a:r>
          </a:p>
          <a:p>
            <a:pPr lvl="1">
              <a:spcAft>
                <a:spcPts val="800"/>
              </a:spcAft>
            </a:pPr>
            <a:r>
              <a:rPr lang="de-CH" sz="2400" dirty="0"/>
              <a:t>Tipping point analyses (across clinically plausible parameters)</a:t>
            </a:r>
          </a:p>
          <a:p>
            <a:pPr>
              <a:spcBef>
                <a:spcPts val="1600"/>
              </a:spcBef>
            </a:pPr>
            <a:endParaRPr lang="en-US" dirty="0"/>
          </a:p>
          <a:p>
            <a:pPr>
              <a:spcBef>
                <a:spcPts val="1600"/>
              </a:spcBef>
            </a:pPr>
            <a:endParaRPr lang="en-US" strike="sngStrike" dirty="0"/>
          </a:p>
          <a:p>
            <a:pPr>
              <a:spcBef>
                <a:spcPts val="1600"/>
              </a:spcBef>
            </a:pPr>
            <a:endParaRPr lang="de-CH" sz="2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9D58A-2A29-49F6-B418-83FE792931E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40404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© 2022 DIA, Inc. All rights reserved.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4F804D-4DE2-4A5D-87C1-00DC498D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operating characteristics under clinically plausible settings of parameters </a:t>
            </a:r>
            <a:r>
              <a:rPr lang="en-US" b="1" dirty="0"/>
              <a:t>Before</a:t>
            </a:r>
            <a:r>
              <a:rPr lang="en-US" dirty="0"/>
              <a:t> and </a:t>
            </a:r>
            <a:r>
              <a:rPr lang="en-US" b="1" dirty="0"/>
              <a:t>After</a:t>
            </a:r>
            <a:r>
              <a:rPr lang="en-US" dirty="0"/>
              <a:t> the study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8117D-70A1-48D1-B664-E5C9ACAB5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40404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Page </a:t>
            </a:r>
            <a:fld id="{127D9164-07AF-9947-BAED-B5CA6D2A48F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40404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9821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9D58A-2A29-49F6-B418-83FE792931E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40404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© 2022 DIA, Inc. All rights reserved.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4F804D-4DE2-4A5D-87C1-00DC498D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 Proposed guiding principles for CIDs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8117D-70A1-48D1-B664-E5C9ACAB5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40404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Page </a:t>
            </a:r>
            <a:fld id="{127D9164-07AF-9947-BAED-B5CA6D2A48F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40404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3A462A0-37D0-4F06-8A78-28D1F4243F6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0" y="2706866"/>
            <a:ext cx="10972800" cy="3649484"/>
          </a:xfrm>
          <a:prstGeom prst="rect">
            <a:avLst/>
          </a:prstGeom>
        </p:spPr>
        <p:txBody>
          <a:bodyPr vert="horz" lIns="0" tIns="0" rIns="0" bIns="0" spcCol="18288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spcBef>
                <a:spcPts val="900"/>
              </a:spcBef>
              <a:buClrTx/>
              <a:buSzPct val="100000"/>
              <a:buFont typeface="Wingdings" charset="2"/>
              <a:buChar char="§"/>
              <a:tabLst>
                <a:tab pos="3998913" algn="r"/>
                <a:tab pos="8229600" algn="r"/>
              </a:tabLst>
              <a:defRPr sz="18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300"/>
              </a:spcBef>
              <a:buClrTx/>
              <a:buSzPct val="100000"/>
              <a:buFont typeface="Arial" pitchFamily="34" charset="0"/>
              <a:buChar char="–"/>
              <a:defRPr sz="16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300"/>
              </a:spcBef>
              <a:buClrTx/>
              <a:buSzPct val="100000"/>
              <a:buFont typeface="Arial" pitchFamily="34" charset="0"/>
              <a:buChar char="–"/>
              <a:defRPr sz="16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300"/>
              </a:spcBef>
              <a:buClrTx/>
              <a:buSzPct val="100000"/>
              <a:buFont typeface="Arial" pitchFamily="34" charset="0"/>
              <a:buChar char="–"/>
              <a:defRPr sz="16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300"/>
              </a:spcBef>
              <a:buClrTx/>
              <a:buSzPct val="100000"/>
              <a:buFont typeface="Arial" pitchFamily="34" charset="0"/>
              <a:buChar char="–"/>
              <a:defRPr sz="16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1219170">
              <a:spcBef>
                <a:spcPts val="1200"/>
              </a:spcBef>
              <a:buNone/>
              <a:tabLst>
                <a:tab pos="5331751" algn="r"/>
                <a:tab pos="10972526" algn="r"/>
              </a:tabLst>
            </a:pPr>
            <a:r>
              <a:rPr lang="de-CH" sz="2533" b="1" dirty="0" err="1">
                <a:solidFill>
                  <a:srgbClr val="000000"/>
                </a:solidFill>
                <a:latin typeface="Arial" panose="020B0604020202020204"/>
              </a:rPr>
              <a:t>Proposed</a:t>
            </a:r>
            <a:r>
              <a:rPr lang="de-CH" sz="2533" b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533" b="1" dirty="0" err="1">
                <a:solidFill>
                  <a:srgbClr val="000000"/>
                </a:solidFill>
                <a:latin typeface="Arial" panose="020B0604020202020204"/>
              </a:rPr>
              <a:t>success</a:t>
            </a:r>
            <a:r>
              <a:rPr lang="de-CH" sz="2533" b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533" b="1" dirty="0" err="1">
                <a:solidFill>
                  <a:srgbClr val="000000"/>
                </a:solidFill>
                <a:latin typeface="Arial" panose="020B0604020202020204"/>
              </a:rPr>
              <a:t>factors</a:t>
            </a:r>
            <a:r>
              <a:rPr lang="de-CH" sz="2533" b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533" b="1" dirty="0" err="1">
                <a:solidFill>
                  <a:srgbClr val="000000"/>
                </a:solidFill>
                <a:latin typeface="Arial" panose="020B0604020202020204"/>
              </a:rPr>
              <a:t>for</a:t>
            </a:r>
            <a:r>
              <a:rPr lang="de-CH" sz="2533" b="1" dirty="0">
                <a:solidFill>
                  <a:srgbClr val="000000"/>
                </a:solidFill>
                <a:latin typeface="Arial" panose="020B0604020202020204"/>
              </a:rPr>
              <a:t> an innovative </a:t>
            </a:r>
            <a:r>
              <a:rPr lang="de-CH" sz="2533" b="1" dirty="0" err="1">
                <a:solidFill>
                  <a:srgbClr val="000000"/>
                </a:solidFill>
                <a:latin typeface="Arial" panose="020B0604020202020204"/>
              </a:rPr>
              <a:t>trial</a:t>
            </a:r>
            <a:r>
              <a:rPr lang="de-CH" sz="2533" b="1" dirty="0">
                <a:solidFill>
                  <a:srgbClr val="000000"/>
                </a:solidFill>
                <a:latin typeface="Arial" panose="020B0604020202020204"/>
              </a:rPr>
              <a:t> design:</a:t>
            </a:r>
          </a:p>
          <a:p>
            <a:pPr marL="457189" indent="-457189" defTabSz="1219170">
              <a:spcBef>
                <a:spcPts val="1200"/>
              </a:spcBef>
              <a:buFont typeface="+mj-lt"/>
              <a:buAutoNum type="arabicPeriod"/>
              <a:tabLst>
                <a:tab pos="5331751" algn="r"/>
                <a:tab pos="10972526" algn="r"/>
              </a:tabLst>
            </a:pPr>
            <a:r>
              <a:rPr lang="de-CH" sz="2267" b="1" dirty="0" err="1">
                <a:solidFill>
                  <a:srgbClr val="000000"/>
                </a:solidFill>
                <a:latin typeface="Arial" panose="020B0604020202020204"/>
              </a:rPr>
              <a:t>Understand</a:t>
            </a:r>
            <a:r>
              <a:rPr lang="de-CH" sz="2267" b="1" dirty="0">
                <a:solidFill>
                  <a:srgbClr val="000000"/>
                </a:solidFill>
                <a:latin typeface="Arial" panose="020B0604020202020204"/>
              </a:rPr>
              <a:t> and </a:t>
            </a:r>
            <a:r>
              <a:rPr lang="de-CH" sz="2267" b="1" dirty="0" err="1">
                <a:solidFill>
                  <a:srgbClr val="000000"/>
                </a:solidFill>
                <a:latin typeface="Arial" panose="020B0604020202020204"/>
              </a:rPr>
              <a:t>articulate</a:t>
            </a:r>
            <a:r>
              <a:rPr lang="de-CH" sz="2267" b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267" b="1" dirty="0" err="1">
                <a:solidFill>
                  <a:srgbClr val="000000"/>
                </a:solidFill>
                <a:latin typeface="Arial" panose="020B0604020202020204"/>
              </a:rPr>
              <a:t>advantage</a:t>
            </a:r>
            <a:r>
              <a:rPr lang="de-CH" sz="2267" b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267" b="1" dirty="0" err="1">
                <a:solidFill>
                  <a:srgbClr val="000000"/>
                </a:solidFill>
                <a:latin typeface="Arial" panose="020B0604020202020204"/>
              </a:rPr>
              <a:t>of</a:t>
            </a:r>
            <a:r>
              <a:rPr lang="de-CH" sz="2267" b="1" dirty="0">
                <a:solidFill>
                  <a:srgbClr val="000000"/>
                </a:solidFill>
                <a:latin typeface="Arial" panose="020B0604020202020204"/>
              </a:rPr>
              <a:t> innovative </a:t>
            </a:r>
            <a:r>
              <a:rPr lang="de-CH" sz="2267" b="1" dirty="0" err="1">
                <a:solidFill>
                  <a:srgbClr val="000000"/>
                </a:solidFill>
                <a:latin typeface="Arial" panose="020B0604020202020204"/>
              </a:rPr>
              <a:t>trial</a:t>
            </a:r>
            <a:r>
              <a:rPr lang="de-CH" sz="2267" b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267" b="1" dirty="0" err="1">
                <a:solidFill>
                  <a:srgbClr val="000000"/>
                </a:solidFill>
                <a:latin typeface="Arial" panose="020B0604020202020204"/>
              </a:rPr>
              <a:t>features</a:t>
            </a:r>
            <a:r>
              <a:rPr lang="de-CH" sz="2267" b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267" b="1" dirty="0" err="1">
                <a:solidFill>
                  <a:srgbClr val="000000"/>
                </a:solidFill>
                <a:latin typeface="Arial" panose="020B0604020202020204"/>
              </a:rPr>
              <a:t>over</a:t>
            </a:r>
            <a:r>
              <a:rPr lang="de-CH" sz="2267" b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267" b="1" dirty="0" err="1">
                <a:solidFill>
                  <a:srgbClr val="000000"/>
                </a:solidFill>
                <a:latin typeface="Arial" panose="020B0604020202020204"/>
              </a:rPr>
              <a:t>default</a:t>
            </a:r>
            <a:r>
              <a:rPr lang="de-CH" sz="2267" b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267" b="1" dirty="0" err="1">
                <a:solidFill>
                  <a:srgbClr val="000000"/>
                </a:solidFill>
                <a:latin typeface="Arial" panose="020B0604020202020204"/>
              </a:rPr>
              <a:t>solution</a:t>
            </a:r>
            <a:endParaRPr lang="de-CH" sz="2267" b="1" dirty="0">
              <a:solidFill>
                <a:srgbClr val="000000"/>
              </a:solidFill>
              <a:latin typeface="Arial" panose="020B0604020202020204"/>
            </a:endParaRPr>
          </a:p>
          <a:p>
            <a:pPr marL="609585" lvl="1" indent="-304792" defTabSz="1219170">
              <a:spcBef>
                <a:spcPts val="400"/>
              </a:spcBef>
            </a:pP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Inovative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design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features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should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be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preferred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over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standard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trial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options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(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only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)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if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they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have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objective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advantages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. </a:t>
            </a:r>
          </a:p>
          <a:p>
            <a:pPr marL="609585" lvl="1" indent="-304792" defTabSz="1219170">
              <a:spcBef>
                <a:spcPts val="400"/>
              </a:spcBef>
            </a:pP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Simulations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prior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to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the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trial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conduct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help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to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understand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and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clearly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articulate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these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advantages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.</a:t>
            </a:r>
            <a:endParaRPr lang="de-CH" sz="2000" b="1" dirty="0">
              <a:solidFill>
                <a:srgbClr val="000000"/>
              </a:solidFill>
              <a:latin typeface="Arial" panose="020B0604020202020204"/>
            </a:endParaRPr>
          </a:p>
          <a:p>
            <a:pPr marL="457189" indent="-457189" defTabSz="1219170">
              <a:spcBef>
                <a:spcPts val="1200"/>
              </a:spcBef>
              <a:buFont typeface="+mj-lt"/>
              <a:buAutoNum type="arabicPeriod"/>
              <a:tabLst>
                <a:tab pos="5331751" algn="r"/>
                <a:tab pos="10972526" algn="r"/>
              </a:tabLst>
            </a:pPr>
            <a:r>
              <a:rPr lang="de-CH" sz="2267" b="1" dirty="0">
                <a:solidFill>
                  <a:srgbClr val="000000"/>
                </a:solidFill>
                <a:latin typeface="Arial" panose="020B0604020202020204"/>
              </a:rPr>
              <a:t>Design </a:t>
            </a:r>
            <a:r>
              <a:rPr lang="de-CH" sz="2267" b="1" dirty="0" err="1">
                <a:solidFill>
                  <a:srgbClr val="000000"/>
                </a:solidFill>
                <a:latin typeface="Arial" panose="020B0604020202020204"/>
              </a:rPr>
              <a:t>options</a:t>
            </a:r>
            <a:r>
              <a:rPr lang="de-CH" sz="2267" b="1" dirty="0">
                <a:solidFill>
                  <a:srgbClr val="000000"/>
                </a:solidFill>
                <a:latin typeface="Arial" panose="020B0604020202020204"/>
              </a:rPr>
              <a:t> and </a:t>
            </a:r>
            <a:r>
              <a:rPr lang="de-CH" sz="2267" b="1" dirty="0" err="1">
                <a:solidFill>
                  <a:srgbClr val="000000"/>
                </a:solidFill>
                <a:latin typeface="Arial" panose="020B0604020202020204"/>
              </a:rPr>
              <a:t>regulatory</a:t>
            </a:r>
            <a:r>
              <a:rPr lang="de-CH" sz="2267" b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267" b="1" dirty="0" err="1">
                <a:solidFill>
                  <a:srgbClr val="000000"/>
                </a:solidFill>
                <a:latin typeface="Arial" panose="020B0604020202020204"/>
              </a:rPr>
              <a:t>decisions</a:t>
            </a:r>
            <a:r>
              <a:rPr lang="de-CH" sz="2267" b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267" b="1" dirty="0" err="1">
                <a:solidFill>
                  <a:srgbClr val="000000"/>
                </a:solidFill>
                <a:latin typeface="Arial" panose="020B0604020202020204"/>
              </a:rPr>
              <a:t>should</a:t>
            </a:r>
            <a:r>
              <a:rPr lang="de-CH" sz="2267" b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267" b="1" dirty="0" err="1">
                <a:solidFill>
                  <a:srgbClr val="000000"/>
                </a:solidFill>
                <a:latin typeface="Arial" panose="020B0604020202020204"/>
              </a:rPr>
              <a:t>be</a:t>
            </a:r>
            <a:r>
              <a:rPr lang="de-CH" sz="2267" b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267" b="1" dirty="0" err="1">
                <a:solidFill>
                  <a:srgbClr val="000000"/>
                </a:solidFill>
                <a:latin typeface="Arial" panose="020B0604020202020204"/>
              </a:rPr>
              <a:t>explainable</a:t>
            </a:r>
            <a:r>
              <a:rPr lang="de-CH" sz="2267" b="1" dirty="0">
                <a:solidFill>
                  <a:srgbClr val="000000"/>
                </a:solidFill>
                <a:latin typeface="Arial" panose="020B0604020202020204"/>
              </a:rPr>
              <a:t> and </a:t>
            </a:r>
            <a:r>
              <a:rPr lang="de-CH" sz="2267" b="1" dirty="0" err="1">
                <a:solidFill>
                  <a:srgbClr val="000000"/>
                </a:solidFill>
                <a:latin typeface="Arial" panose="020B0604020202020204"/>
              </a:rPr>
              <a:t>supportable</a:t>
            </a:r>
            <a:r>
              <a:rPr lang="de-CH" sz="2267" b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267" b="1" dirty="0" err="1">
                <a:solidFill>
                  <a:srgbClr val="000000"/>
                </a:solidFill>
                <a:latin typeface="Arial" panose="020B0604020202020204"/>
              </a:rPr>
              <a:t>by</a:t>
            </a:r>
            <a:r>
              <a:rPr lang="de-CH" sz="2267" b="1" dirty="0">
                <a:solidFill>
                  <a:srgbClr val="000000"/>
                </a:solidFill>
                <a:latin typeface="Arial" panose="020B0604020202020204"/>
              </a:rPr>
              <a:t> all </a:t>
            </a:r>
            <a:r>
              <a:rPr lang="de-CH" sz="2267" b="1" dirty="0" err="1">
                <a:solidFill>
                  <a:srgbClr val="000000"/>
                </a:solidFill>
                <a:latin typeface="Arial" panose="020B0604020202020204"/>
              </a:rPr>
              <a:t>stakeholders</a:t>
            </a:r>
            <a:endParaRPr lang="de-CH" sz="2267" b="1" dirty="0">
              <a:solidFill>
                <a:srgbClr val="000000"/>
              </a:solidFill>
              <a:latin typeface="Arial" panose="020B0604020202020204"/>
            </a:endParaRPr>
          </a:p>
          <a:p>
            <a:pPr marL="609585" lvl="1" indent="-304792" defTabSz="1219170">
              <a:spcBef>
                <a:spcPts val="400"/>
              </a:spcBef>
            </a:pP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Clinical &amp;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statistical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sucess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criterion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should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be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predefined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in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confirmatory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trials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(per-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protocol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scenario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)</a:t>
            </a:r>
          </a:p>
          <a:p>
            <a:pPr marL="609585" lvl="1" indent="-304792" defTabSz="1219170">
              <a:spcBef>
                <a:spcPts val="400"/>
              </a:spcBef>
            </a:pP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Simulations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provide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understanding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of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operating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characteristics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under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i="1" dirty="0" err="1">
                <a:solidFill>
                  <a:srgbClr val="000000"/>
                </a:solidFill>
                <a:latin typeface="Arial" panose="020B0604020202020204"/>
              </a:rPr>
              <a:t>other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plausible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conditions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than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the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per-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protocol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assumptions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, i.e. «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no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cherry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picking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», and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help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in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aligning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different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stakeholders</a:t>
            </a:r>
            <a:endParaRPr lang="de-CH" sz="2000" dirty="0">
              <a:solidFill>
                <a:srgbClr val="000000"/>
              </a:solidFill>
              <a:latin typeface="Arial" panose="020B0604020202020204"/>
            </a:endParaRPr>
          </a:p>
          <a:p>
            <a:pPr marL="457189" indent="-457189" defTabSz="1219170">
              <a:spcBef>
                <a:spcPts val="1200"/>
              </a:spcBef>
              <a:buFont typeface="+mj-lt"/>
              <a:buAutoNum type="arabicPeriod"/>
              <a:tabLst>
                <a:tab pos="5331751" algn="r"/>
                <a:tab pos="10972526" algn="r"/>
              </a:tabLst>
            </a:pPr>
            <a:r>
              <a:rPr lang="de-CH" sz="2267" b="1" dirty="0" err="1">
                <a:solidFill>
                  <a:srgbClr val="000000"/>
                </a:solidFill>
                <a:latin typeface="Arial" panose="020B0604020202020204"/>
              </a:rPr>
              <a:t>Simulations</a:t>
            </a:r>
            <a:r>
              <a:rPr lang="de-CH" sz="2267" b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267" b="1" dirty="0" err="1">
                <a:solidFill>
                  <a:srgbClr val="000000"/>
                </a:solidFill>
                <a:latin typeface="Arial" panose="020B0604020202020204"/>
              </a:rPr>
              <a:t>help</a:t>
            </a:r>
            <a:r>
              <a:rPr lang="de-CH" sz="2267" b="1" dirty="0">
                <a:solidFill>
                  <a:srgbClr val="000000"/>
                </a:solidFill>
                <a:latin typeface="Arial" panose="020B0604020202020204"/>
              </a:rPr>
              <a:t> in </a:t>
            </a:r>
            <a:r>
              <a:rPr lang="de-CH" sz="2267" b="1" dirty="0" err="1">
                <a:solidFill>
                  <a:srgbClr val="000000"/>
                </a:solidFill>
                <a:latin typeface="Arial" panose="020B0604020202020204"/>
              </a:rPr>
              <a:t>understanding</a:t>
            </a:r>
            <a:r>
              <a:rPr lang="de-CH" sz="2267" b="1" dirty="0">
                <a:solidFill>
                  <a:srgbClr val="000000"/>
                </a:solidFill>
                <a:latin typeface="Arial" panose="020B0604020202020204"/>
              </a:rPr>
              <a:t> and </a:t>
            </a:r>
            <a:r>
              <a:rPr lang="de-CH" sz="2267" b="1" dirty="0" err="1">
                <a:solidFill>
                  <a:srgbClr val="000000"/>
                </a:solidFill>
                <a:latin typeface="Arial" panose="020B0604020202020204"/>
              </a:rPr>
              <a:t>limiting</a:t>
            </a:r>
            <a:r>
              <a:rPr lang="de-CH" sz="2267" b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267" b="1" dirty="0" err="1">
                <a:solidFill>
                  <a:srgbClr val="000000"/>
                </a:solidFill>
                <a:latin typeface="Arial" panose="020B0604020202020204"/>
              </a:rPr>
              <a:t>the</a:t>
            </a:r>
            <a:r>
              <a:rPr lang="de-CH" sz="2267" b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267" b="1" dirty="0" err="1">
                <a:solidFill>
                  <a:srgbClr val="000000"/>
                </a:solidFill>
                <a:latin typeface="Arial" panose="020B0604020202020204"/>
              </a:rPr>
              <a:t>chance</a:t>
            </a:r>
            <a:r>
              <a:rPr lang="de-CH" sz="2267" b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267" b="1" dirty="0" err="1">
                <a:solidFill>
                  <a:srgbClr val="000000"/>
                </a:solidFill>
                <a:latin typeface="Arial" panose="020B0604020202020204"/>
              </a:rPr>
              <a:t>of</a:t>
            </a:r>
            <a:r>
              <a:rPr lang="de-CH" sz="2267" b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267" b="1" dirty="0" err="1">
                <a:solidFill>
                  <a:srgbClr val="000000"/>
                </a:solidFill>
                <a:latin typeface="Arial" panose="020B0604020202020204"/>
              </a:rPr>
              <a:t>erroneous</a:t>
            </a:r>
            <a:r>
              <a:rPr lang="de-CH" sz="2267" b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267" b="1" dirty="0" err="1">
                <a:solidFill>
                  <a:srgbClr val="000000"/>
                </a:solidFill>
                <a:latin typeface="Arial" panose="020B0604020202020204"/>
              </a:rPr>
              <a:t>regulatory</a:t>
            </a:r>
            <a:r>
              <a:rPr lang="de-CH" sz="2267" b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267" b="1" dirty="0" err="1">
                <a:solidFill>
                  <a:srgbClr val="000000"/>
                </a:solidFill>
                <a:latin typeface="Arial" panose="020B0604020202020204"/>
              </a:rPr>
              <a:t>decisions</a:t>
            </a:r>
            <a:r>
              <a:rPr lang="de-CH" sz="2267" b="1" dirty="0">
                <a:solidFill>
                  <a:srgbClr val="000000"/>
                </a:solidFill>
                <a:latin typeface="Arial" panose="020B0604020202020204"/>
              </a:rPr>
              <a:t> </a:t>
            </a:r>
          </a:p>
          <a:p>
            <a:pPr marL="609585" lvl="1" indent="-304792" defTabSz="1219170">
              <a:spcBef>
                <a:spcPts val="400"/>
              </a:spcBef>
            </a:pPr>
            <a:r>
              <a:rPr lang="de-CH" sz="2133" b="1" dirty="0">
                <a:solidFill>
                  <a:srgbClr val="000000"/>
                </a:solidFill>
                <a:latin typeface="Arial" panose="020B0604020202020204"/>
              </a:rPr>
              <a:t>Power </a:t>
            </a:r>
            <a:r>
              <a:rPr lang="de-CH" sz="2133" dirty="0" err="1">
                <a:solidFill>
                  <a:srgbClr val="000000"/>
                </a:solidFill>
                <a:latin typeface="Arial" panose="020B0604020202020204"/>
              </a:rPr>
              <a:t>considerations</a:t>
            </a:r>
            <a:r>
              <a:rPr lang="de-CH" sz="2133" dirty="0">
                <a:solidFill>
                  <a:srgbClr val="000000"/>
                </a:solidFill>
                <a:latin typeface="Arial" panose="020B0604020202020204"/>
              </a:rPr>
              <a:t>: type II </a:t>
            </a:r>
            <a:r>
              <a:rPr lang="de-CH" sz="2133" dirty="0" err="1">
                <a:solidFill>
                  <a:srgbClr val="000000"/>
                </a:solidFill>
                <a:latin typeface="Arial" panose="020B0604020202020204"/>
              </a:rPr>
              <a:t>errors</a:t>
            </a:r>
            <a:r>
              <a:rPr lang="de-CH" sz="2133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133" dirty="0" err="1">
                <a:solidFill>
                  <a:srgbClr val="000000"/>
                </a:solidFill>
                <a:latin typeface="Arial" panose="020B0604020202020204"/>
              </a:rPr>
              <a:t>are</a:t>
            </a:r>
            <a:r>
              <a:rPr lang="de-CH" sz="2133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133" dirty="0" err="1">
                <a:solidFill>
                  <a:srgbClr val="000000"/>
                </a:solidFill>
                <a:latin typeface="Arial" panose="020B0604020202020204"/>
              </a:rPr>
              <a:t>particularly</a:t>
            </a:r>
            <a:r>
              <a:rPr lang="de-CH" sz="2133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133" dirty="0" err="1">
                <a:solidFill>
                  <a:srgbClr val="000000"/>
                </a:solidFill>
                <a:latin typeface="Arial" panose="020B0604020202020204"/>
              </a:rPr>
              <a:t>severe</a:t>
            </a:r>
            <a:r>
              <a:rPr lang="de-CH" sz="2133" dirty="0">
                <a:solidFill>
                  <a:srgbClr val="000000"/>
                </a:solidFill>
                <a:latin typeface="Arial" panose="020B0604020202020204"/>
              </a:rPr>
              <a:t> in </a:t>
            </a:r>
            <a:r>
              <a:rPr lang="de-CH" sz="2133" dirty="0" err="1">
                <a:solidFill>
                  <a:srgbClr val="000000"/>
                </a:solidFill>
                <a:latin typeface="Arial" panose="020B0604020202020204"/>
              </a:rPr>
              <a:t>pediatric</a:t>
            </a:r>
            <a:r>
              <a:rPr lang="de-CH" sz="2133" dirty="0">
                <a:solidFill>
                  <a:srgbClr val="000000"/>
                </a:solidFill>
                <a:latin typeface="Arial" panose="020B0604020202020204"/>
              </a:rPr>
              <a:t> &amp; rare </a:t>
            </a:r>
            <a:r>
              <a:rPr lang="de-CH" sz="2133" dirty="0" err="1">
                <a:solidFill>
                  <a:srgbClr val="000000"/>
                </a:solidFill>
                <a:latin typeface="Arial" panose="020B0604020202020204"/>
              </a:rPr>
              <a:t>indications</a:t>
            </a:r>
            <a:r>
              <a:rPr lang="de-CH" sz="2133" dirty="0">
                <a:solidFill>
                  <a:srgbClr val="000000"/>
                </a:solidFill>
                <a:latin typeface="Arial" panose="020B0604020202020204"/>
              </a:rPr>
              <a:t>, «</a:t>
            </a:r>
            <a:r>
              <a:rPr lang="de-CH" sz="2133" dirty="0" err="1">
                <a:solidFill>
                  <a:srgbClr val="000000"/>
                </a:solidFill>
                <a:latin typeface="Arial" panose="020B0604020202020204"/>
              </a:rPr>
              <a:t>typically</a:t>
            </a:r>
            <a:r>
              <a:rPr lang="de-CH" sz="2133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133" dirty="0" err="1">
                <a:solidFill>
                  <a:srgbClr val="000000"/>
                </a:solidFill>
                <a:latin typeface="Arial" panose="020B0604020202020204"/>
              </a:rPr>
              <a:t>one</a:t>
            </a:r>
            <a:r>
              <a:rPr lang="de-CH" sz="2133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133" dirty="0" err="1">
                <a:solidFill>
                  <a:srgbClr val="000000"/>
                </a:solidFill>
                <a:latin typeface="Arial" panose="020B0604020202020204"/>
              </a:rPr>
              <a:t>shot</a:t>
            </a:r>
            <a:r>
              <a:rPr lang="de-CH" sz="2133" dirty="0">
                <a:solidFill>
                  <a:srgbClr val="000000"/>
                </a:solidFill>
                <a:latin typeface="Arial" panose="020B0604020202020204"/>
              </a:rPr>
              <a:t> on </a:t>
            </a:r>
            <a:r>
              <a:rPr lang="de-CH" sz="2133" dirty="0" err="1">
                <a:solidFill>
                  <a:srgbClr val="000000"/>
                </a:solidFill>
                <a:latin typeface="Arial" panose="020B0604020202020204"/>
              </a:rPr>
              <a:t>target</a:t>
            </a:r>
            <a:endParaRPr lang="de-CH" sz="2133" dirty="0">
              <a:solidFill>
                <a:srgbClr val="000000"/>
              </a:solidFill>
              <a:latin typeface="Arial" panose="020B0604020202020204"/>
            </a:endParaRPr>
          </a:p>
          <a:p>
            <a:pPr marL="609585" lvl="1" indent="-304792" defTabSz="1219170">
              <a:spcBef>
                <a:spcPts val="400"/>
              </a:spcBef>
            </a:pPr>
            <a:r>
              <a:rPr lang="de-CH" sz="2000" b="1" dirty="0">
                <a:solidFill>
                  <a:srgbClr val="000000"/>
                </a:solidFill>
                <a:latin typeface="Arial" panose="020B0604020202020204"/>
              </a:rPr>
              <a:t>Type-I </a:t>
            </a:r>
            <a:r>
              <a:rPr lang="de-CH" sz="2000" b="1" dirty="0" err="1">
                <a:solidFill>
                  <a:srgbClr val="000000"/>
                </a:solidFill>
                <a:latin typeface="Arial" panose="020B0604020202020204"/>
              </a:rPr>
              <a:t>error</a:t>
            </a:r>
            <a:r>
              <a:rPr lang="de-CH" sz="2000" b="1" dirty="0">
                <a:solidFill>
                  <a:srgbClr val="000000"/>
                </a:solidFill>
                <a:latin typeface="Arial" panose="020B0604020202020204"/>
              </a:rPr>
              <a:t>: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comprehensive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understanding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(not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necessarily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control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)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of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type I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error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required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based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on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simulations</a:t>
            </a:r>
            <a:endParaRPr lang="de-CH" sz="2000" dirty="0">
              <a:solidFill>
                <a:srgbClr val="000000"/>
              </a:solidFill>
              <a:latin typeface="Arial" panose="020B0604020202020204"/>
            </a:endParaRPr>
          </a:p>
          <a:p>
            <a:pPr marL="609585" lvl="1" indent="-304792" defTabSz="1219170">
              <a:spcBef>
                <a:spcPts val="400"/>
              </a:spcBef>
            </a:pPr>
            <a:r>
              <a:rPr lang="de-CH" sz="2000" b="1" dirty="0">
                <a:solidFill>
                  <a:srgbClr val="000000"/>
                </a:solidFill>
                <a:latin typeface="Arial" panose="020B0604020202020204"/>
              </a:rPr>
              <a:t>Bias: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Assess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possible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sources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and quantitative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impact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of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bias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under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clinically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plausible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scenarios</a:t>
            </a:r>
            <a:endParaRPr lang="de-CH" sz="2000" dirty="0">
              <a:solidFill>
                <a:srgbClr val="000000"/>
              </a:solidFill>
              <a:latin typeface="Arial" panose="020B0604020202020204"/>
            </a:endParaRPr>
          </a:p>
          <a:p>
            <a:pPr marL="609585" lvl="1" indent="-304792" defTabSz="1219170">
              <a:spcBef>
                <a:spcPts val="400"/>
              </a:spcBef>
            </a:pPr>
            <a:r>
              <a:rPr lang="de-CH" sz="2000" b="1" dirty="0" err="1">
                <a:solidFill>
                  <a:srgbClr val="000000"/>
                </a:solidFill>
                <a:latin typeface="Arial" panose="020B0604020202020204"/>
              </a:rPr>
              <a:t>Tipping</a:t>
            </a:r>
            <a:r>
              <a:rPr lang="de-CH" sz="2000" b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b="1" dirty="0" err="1">
                <a:solidFill>
                  <a:srgbClr val="000000"/>
                </a:solidFill>
                <a:latin typeface="Arial" panose="020B0604020202020204"/>
              </a:rPr>
              <a:t>point</a:t>
            </a:r>
            <a:r>
              <a:rPr lang="de-CH" sz="2000" b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b="1" dirty="0" err="1">
                <a:solidFill>
                  <a:srgbClr val="000000"/>
                </a:solidFill>
                <a:latin typeface="Arial" panose="020B0604020202020204"/>
              </a:rPr>
              <a:t>analyses</a:t>
            </a:r>
            <a:r>
              <a:rPr lang="de-CH" sz="2000" b="1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help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understanding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results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i="1" dirty="0">
                <a:solidFill>
                  <a:srgbClr val="000000"/>
                </a:solidFill>
                <a:latin typeface="Arial" panose="020B0604020202020204"/>
              </a:rPr>
              <a:t>after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the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trial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; e.g.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robustness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of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results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with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less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weight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to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Bayesian</a:t>
            </a:r>
            <a:r>
              <a:rPr lang="de-CH" sz="2000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de-CH" sz="2000" dirty="0" err="1">
                <a:solidFill>
                  <a:srgbClr val="000000"/>
                </a:solidFill>
                <a:latin typeface="Arial" panose="020B0604020202020204"/>
              </a:rPr>
              <a:t>pri</a:t>
            </a:r>
            <a:endParaRPr lang="de-CH" sz="2000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67FB67E-EC32-405F-BDC3-812669EFA08B}"/>
              </a:ext>
            </a:extLst>
          </p:cNvPr>
          <p:cNvSpPr/>
          <p:nvPr/>
        </p:nvSpPr>
        <p:spPr>
          <a:xfrm>
            <a:off x="609600" y="1265988"/>
            <a:ext cx="10377330" cy="132518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609585" lvl="1" defTabSz="1219170"/>
            <a:r>
              <a:rPr lang="de-CH" sz="2133" b="1" u="sng" dirty="0">
                <a:solidFill>
                  <a:srgbClr val="FFFFFF"/>
                </a:solidFill>
                <a:latin typeface="Arial" panose="020B0604020202020204"/>
              </a:rPr>
              <a:t>Common </a:t>
            </a:r>
            <a:r>
              <a:rPr lang="de-CH" sz="2133" b="1" u="sng" dirty="0" err="1">
                <a:solidFill>
                  <a:srgbClr val="FFFFFF"/>
                </a:solidFill>
                <a:latin typeface="Arial" panose="020B0604020202020204"/>
              </a:rPr>
              <a:t>objective</a:t>
            </a:r>
            <a:r>
              <a:rPr lang="de-CH" sz="2133" b="1" u="sng" dirty="0">
                <a:solidFill>
                  <a:srgbClr val="FFFFFF"/>
                </a:solidFill>
                <a:latin typeface="Arial" panose="020B0604020202020204"/>
              </a:rPr>
              <a:t> </a:t>
            </a:r>
            <a:r>
              <a:rPr lang="de-CH" sz="2133" b="1" u="sng" dirty="0" err="1">
                <a:solidFill>
                  <a:srgbClr val="FFFFFF"/>
                </a:solidFill>
                <a:latin typeface="Arial" panose="020B0604020202020204"/>
              </a:rPr>
              <a:t>of</a:t>
            </a:r>
            <a:r>
              <a:rPr lang="de-CH" sz="2133" b="1" u="sng" dirty="0">
                <a:solidFill>
                  <a:srgbClr val="FFFFFF"/>
                </a:solidFill>
                <a:latin typeface="Arial" panose="020B0604020202020204"/>
              </a:rPr>
              <a:t> a </a:t>
            </a:r>
            <a:r>
              <a:rPr lang="de-CH" sz="2133" b="1" u="sng" dirty="0" err="1">
                <a:solidFill>
                  <a:srgbClr val="FFFFFF"/>
                </a:solidFill>
                <a:latin typeface="Arial" panose="020B0604020202020204"/>
              </a:rPr>
              <a:t>study</a:t>
            </a:r>
            <a:r>
              <a:rPr lang="de-CH" sz="2133" b="1" u="sng" dirty="0">
                <a:solidFill>
                  <a:srgbClr val="FFFFFF"/>
                </a:solidFill>
                <a:latin typeface="Arial" panose="020B0604020202020204"/>
              </a:rPr>
              <a:t> </a:t>
            </a:r>
            <a:r>
              <a:rPr lang="de-CH" sz="2133" dirty="0">
                <a:solidFill>
                  <a:srgbClr val="FFFFFF"/>
                </a:solidFill>
                <a:latin typeface="Arial" panose="020B0604020202020204"/>
              </a:rPr>
              <a:t>(</a:t>
            </a:r>
            <a:r>
              <a:rPr lang="de-CH" sz="2133" dirty="0" err="1">
                <a:solidFill>
                  <a:srgbClr val="FFFFFF"/>
                </a:solidFill>
                <a:latin typeface="Arial" panose="020B0604020202020204"/>
              </a:rPr>
              <a:t>patients</a:t>
            </a:r>
            <a:r>
              <a:rPr lang="de-CH" sz="2133" dirty="0">
                <a:solidFill>
                  <a:srgbClr val="FFFFFF"/>
                </a:solidFill>
                <a:latin typeface="Arial" panose="020B0604020202020204"/>
              </a:rPr>
              <a:t>, </a:t>
            </a:r>
            <a:r>
              <a:rPr lang="de-CH" sz="2133" dirty="0" err="1">
                <a:solidFill>
                  <a:srgbClr val="FFFFFF"/>
                </a:solidFill>
                <a:latin typeface="Arial" panose="020B0604020202020204"/>
              </a:rPr>
              <a:t>sponsors</a:t>
            </a:r>
            <a:r>
              <a:rPr lang="de-CH" sz="2133" dirty="0">
                <a:solidFill>
                  <a:srgbClr val="FFFFFF"/>
                </a:solidFill>
                <a:latin typeface="Arial" panose="020B0604020202020204"/>
              </a:rPr>
              <a:t>, </a:t>
            </a:r>
            <a:r>
              <a:rPr lang="de-CH" sz="2133" dirty="0" err="1">
                <a:solidFill>
                  <a:srgbClr val="FFFFFF"/>
                </a:solidFill>
                <a:latin typeface="Arial" panose="020B0604020202020204"/>
              </a:rPr>
              <a:t>regulators</a:t>
            </a:r>
            <a:r>
              <a:rPr lang="de-CH" sz="2133" dirty="0">
                <a:solidFill>
                  <a:srgbClr val="FFFFFF"/>
                </a:solidFill>
                <a:latin typeface="Arial" panose="020B0604020202020204"/>
              </a:rPr>
              <a:t>):    </a:t>
            </a:r>
          </a:p>
          <a:p>
            <a:pPr marL="609585" lvl="1" defTabSz="1219170"/>
            <a:r>
              <a:rPr lang="de-CH" sz="2133" dirty="0">
                <a:solidFill>
                  <a:srgbClr val="FFFFFF"/>
                </a:solidFill>
                <a:latin typeface="Arial" panose="020B0604020202020204"/>
              </a:rPr>
              <a:t>Test </a:t>
            </a:r>
            <a:r>
              <a:rPr lang="de-CH" sz="2133" dirty="0" err="1">
                <a:solidFill>
                  <a:srgbClr val="FFFFFF"/>
                </a:solidFill>
                <a:latin typeface="Arial" panose="020B0604020202020204"/>
              </a:rPr>
              <a:t>the</a:t>
            </a:r>
            <a:r>
              <a:rPr lang="de-CH" sz="2133" dirty="0">
                <a:solidFill>
                  <a:srgbClr val="FFFFFF"/>
                </a:solidFill>
                <a:latin typeface="Arial" panose="020B0604020202020204"/>
              </a:rPr>
              <a:t> </a:t>
            </a:r>
            <a:r>
              <a:rPr lang="de-CH" sz="2133" i="1" u="sng" dirty="0" err="1">
                <a:solidFill>
                  <a:srgbClr val="FFFFFF"/>
                </a:solidFill>
                <a:latin typeface="Arial" panose="020B0604020202020204"/>
              </a:rPr>
              <a:t>efficacy</a:t>
            </a:r>
            <a:r>
              <a:rPr lang="de-CH" sz="2133" dirty="0">
                <a:solidFill>
                  <a:srgbClr val="FFFFFF"/>
                </a:solidFill>
                <a:latin typeface="Arial" panose="020B0604020202020204"/>
              </a:rPr>
              <a:t> and </a:t>
            </a:r>
            <a:r>
              <a:rPr lang="de-CH" sz="2133" i="1" u="sng" dirty="0" err="1">
                <a:solidFill>
                  <a:srgbClr val="FFFFFF"/>
                </a:solidFill>
                <a:latin typeface="Arial" panose="020B0604020202020204"/>
              </a:rPr>
              <a:t>safety</a:t>
            </a:r>
            <a:r>
              <a:rPr lang="de-CH" sz="2133" dirty="0">
                <a:solidFill>
                  <a:srgbClr val="FFFFFF"/>
                </a:solidFill>
                <a:latin typeface="Arial" panose="020B0604020202020204"/>
              </a:rPr>
              <a:t> </a:t>
            </a:r>
            <a:r>
              <a:rPr lang="de-CH" sz="2133" dirty="0" err="1">
                <a:solidFill>
                  <a:srgbClr val="FFFFFF"/>
                </a:solidFill>
                <a:latin typeface="Arial" panose="020B0604020202020204"/>
              </a:rPr>
              <a:t>of</a:t>
            </a:r>
            <a:r>
              <a:rPr lang="de-CH" sz="2133" dirty="0">
                <a:solidFill>
                  <a:srgbClr val="FFFFFF"/>
                </a:solidFill>
                <a:latin typeface="Arial" panose="020B0604020202020204"/>
              </a:rPr>
              <a:t> a </a:t>
            </a:r>
            <a:r>
              <a:rPr lang="de-CH" sz="2133" dirty="0" err="1">
                <a:solidFill>
                  <a:srgbClr val="FFFFFF"/>
                </a:solidFill>
                <a:latin typeface="Arial" panose="020B0604020202020204"/>
              </a:rPr>
              <a:t>new</a:t>
            </a:r>
            <a:r>
              <a:rPr lang="de-CH" sz="2133" dirty="0">
                <a:solidFill>
                  <a:srgbClr val="FFFFFF"/>
                </a:solidFill>
                <a:latin typeface="Arial" panose="020B0604020202020204"/>
              </a:rPr>
              <a:t> </a:t>
            </a:r>
            <a:r>
              <a:rPr lang="de-CH" sz="2133" dirty="0" err="1">
                <a:solidFill>
                  <a:srgbClr val="FFFFFF"/>
                </a:solidFill>
                <a:latin typeface="Arial" panose="020B0604020202020204"/>
              </a:rPr>
              <a:t>drug</a:t>
            </a:r>
            <a:r>
              <a:rPr lang="de-CH" sz="2133" dirty="0">
                <a:solidFill>
                  <a:srgbClr val="FFFFFF"/>
                </a:solidFill>
                <a:latin typeface="Arial" panose="020B0604020202020204"/>
              </a:rPr>
              <a:t> </a:t>
            </a:r>
            <a:r>
              <a:rPr lang="de-CH" sz="2133" i="1" u="sng" dirty="0" err="1">
                <a:solidFill>
                  <a:srgbClr val="FFFFFF"/>
                </a:solidFill>
                <a:latin typeface="Arial" panose="020B0604020202020204"/>
              </a:rPr>
              <a:t>efficiently</a:t>
            </a:r>
            <a:r>
              <a:rPr lang="de-CH" sz="2133" dirty="0">
                <a:solidFill>
                  <a:srgbClr val="FFFFFF"/>
                </a:solidFill>
                <a:latin typeface="Arial" panose="020B0604020202020204"/>
              </a:rPr>
              <a:t> and </a:t>
            </a:r>
            <a:r>
              <a:rPr lang="de-CH" sz="2133" dirty="0" err="1">
                <a:solidFill>
                  <a:srgbClr val="FFFFFF"/>
                </a:solidFill>
                <a:latin typeface="Arial" panose="020B0604020202020204"/>
              </a:rPr>
              <a:t>with</a:t>
            </a:r>
            <a:r>
              <a:rPr lang="de-CH" sz="2133" dirty="0">
                <a:solidFill>
                  <a:srgbClr val="FFFFFF"/>
                </a:solidFill>
                <a:latin typeface="Arial" panose="020B0604020202020204"/>
              </a:rPr>
              <a:t> </a:t>
            </a:r>
            <a:r>
              <a:rPr lang="de-CH" sz="2133" i="1" u="sng" dirty="0" err="1">
                <a:solidFill>
                  <a:srgbClr val="FFFFFF"/>
                </a:solidFill>
                <a:latin typeface="Arial" panose="020B0604020202020204"/>
              </a:rPr>
              <a:t>low</a:t>
            </a:r>
            <a:r>
              <a:rPr lang="de-CH" sz="2133" i="1" u="sng" dirty="0">
                <a:solidFill>
                  <a:srgbClr val="FFFFFF"/>
                </a:solidFill>
                <a:latin typeface="Arial" panose="020B0604020202020204"/>
              </a:rPr>
              <a:t> </a:t>
            </a:r>
            <a:r>
              <a:rPr lang="de-CH" sz="2133" i="1" u="sng" dirty="0" err="1">
                <a:solidFill>
                  <a:srgbClr val="FFFFFF"/>
                </a:solidFill>
                <a:latin typeface="Arial" panose="020B0604020202020204"/>
              </a:rPr>
              <a:t>burden</a:t>
            </a:r>
            <a:r>
              <a:rPr lang="de-CH" sz="2133" i="1" dirty="0">
                <a:solidFill>
                  <a:srgbClr val="FFFFFF"/>
                </a:solidFill>
                <a:latin typeface="Arial" panose="020B0604020202020204"/>
              </a:rPr>
              <a:t> </a:t>
            </a:r>
            <a:r>
              <a:rPr lang="de-CH" sz="2133" dirty="0" err="1">
                <a:solidFill>
                  <a:srgbClr val="FFFFFF"/>
                </a:solidFill>
                <a:latin typeface="Arial" panose="020B0604020202020204"/>
              </a:rPr>
              <a:t>to</a:t>
            </a:r>
            <a:r>
              <a:rPr lang="de-CH" sz="2133" dirty="0">
                <a:solidFill>
                  <a:srgbClr val="FFFFFF"/>
                </a:solidFill>
                <a:latin typeface="Arial" panose="020B0604020202020204"/>
              </a:rPr>
              <a:t> </a:t>
            </a:r>
            <a:r>
              <a:rPr lang="de-CH" sz="2133" dirty="0" err="1">
                <a:solidFill>
                  <a:srgbClr val="FFFFFF"/>
                </a:solidFill>
                <a:latin typeface="Arial" panose="020B0604020202020204"/>
              </a:rPr>
              <a:t>patients</a:t>
            </a:r>
            <a:r>
              <a:rPr lang="de-CH" sz="2133" dirty="0">
                <a:solidFill>
                  <a:srgbClr val="FFFFFF"/>
                </a:solidFill>
                <a:latin typeface="Arial" panose="020B0604020202020204"/>
              </a:rPr>
              <a:t>, </a:t>
            </a:r>
            <a:r>
              <a:rPr lang="de-CH" sz="2133" dirty="0" err="1">
                <a:solidFill>
                  <a:srgbClr val="FFFFFF"/>
                </a:solidFill>
                <a:latin typeface="Arial" panose="020B0604020202020204"/>
              </a:rPr>
              <a:t>without</a:t>
            </a:r>
            <a:r>
              <a:rPr lang="de-CH" sz="2133" dirty="0">
                <a:solidFill>
                  <a:srgbClr val="FFFFFF"/>
                </a:solidFill>
                <a:latin typeface="Arial" panose="020B0604020202020204"/>
              </a:rPr>
              <a:t> </a:t>
            </a:r>
            <a:r>
              <a:rPr lang="de-CH" sz="2133" dirty="0" err="1">
                <a:solidFill>
                  <a:srgbClr val="FFFFFF"/>
                </a:solidFill>
                <a:latin typeface="Arial" panose="020B0604020202020204"/>
              </a:rPr>
              <a:t>loss</a:t>
            </a:r>
            <a:r>
              <a:rPr lang="de-CH" sz="2133" dirty="0">
                <a:solidFill>
                  <a:srgbClr val="FFFFFF"/>
                </a:solidFill>
                <a:latin typeface="Arial" panose="020B0604020202020204"/>
              </a:rPr>
              <a:t> </a:t>
            </a:r>
            <a:r>
              <a:rPr lang="de-CH" sz="2133" dirty="0" err="1">
                <a:solidFill>
                  <a:srgbClr val="FFFFFF"/>
                </a:solidFill>
                <a:latin typeface="Arial" panose="020B0604020202020204"/>
              </a:rPr>
              <a:t>of</a:t>
            </a:r>
            <a:r>
              <a:rPr lang="de-CH" sz="2133" dirty="0">
                <a:solidFill>
                  <a:srgbClr val="FFFFFF"/>
                </a:solidFill>
                <a:latin typeface="Arial" panose="020B0604020202020204"/>
              </a:rPr>
              <a:t> </a:t>
            </a:r>
            <a:r>
              <a:rPr lang="de-CH" sz="2133" i="1" u="sng" dirty="0" err="1">
                <a:solidFill>
                  <a:srgbClr val="FFFFFF"/>
                </a:solidFill>
                <a:latin typeface="Arial" panose="020B0604020202020204"/>
              </a:rPr>
              <a:t>scientific</a:t>
            </a:r>
            <a:r>
              <a:rPr lang="de-CH" sz="2133" i="1" u="sng" dirty="0">
                <a:solidFill>
                  <a:srgbClr val="FFFFFF"/>
                </a:solidFill>
                <a:latin typeface="Arial" panose="020B0604020202020204"/>
              </a:rPr>
              <a:t> </a:t>
            </a:r>
            <a:r>
              <a:rPr lang="de-CH" sz="2133" i="1" u="sng" dirty="0" err="1">
                <a:solidFill>
                  <a:srgbClr val="FFFFFF"/>
                </a:solidFill>
                <a:latin typeface="Arial" panose="020B0604020202020204"/>
              </a:rPr>
              <a:t>rigor</a:t>
            </a:r>
            <a:r>
              <a:rPr lang="de-CH" sz="2133" i="1" dirty="0">
                <a:solidFill>
                  <a:srgbClr val="FFFFFF"/>
                </a:solidFill>
                <a:latin typeface="Arial" panose="020B0604020202020204"/>
              </a:rPr>
              <a:t> </a:t>
            </a:r>
            <a:r>
              <a:rPr lang="de-CH" sz="2133" dirty="0" err="1">
                <a:solidFill>
                  <a:srgbClr val="FFFFFF"/>
                </a:solidFill>
                <a:latin typeface="Arial" panose="020B0604020202020204"/>
              </a:rPr>
              <a:t>to</a:t>
            </a:r>
            <a:r>
              <a:rPr lang="de-CH" sz="2133" dirty="0">
                <a:solidFill>
                  <a:srgbClr val="FFFFFF"/>
                </a:solidFill>
                <a:latin typeface="Arial" panose="020B0604020202020204"/>
              </a:rPr>
              <a:t> </a:t>
            </a:r>
            <a:r>
              <a:rPr lang="de-CH" sz="2133" dirty="0" err="1">
                <a:solidFill>
                  <a:srgbClr val="FFFFFF"/>
                </a:solidFill>
                <a:latin typeface="Arial" panose="020B0604020202020204"/>
              </a:rPr>
              <a:t>make</a:t>
            </a:r>
            <a:r>
              <a:rPr lang="de-CH" sz="2133" dirty="0">
                <a:solidFill>
                  <a:srgbClr val="FFFFFF"/>
                </a:solidFill>
                <a:latin typeface="Arial" panose="020B0604020202020204"/>
              </a:rPr>
              <a:t> </a:t>
            </a:r>
            <a:r>
              <a:rPr lang="de-CH" sz="2133" i="1" u="sng" dirty="0" err="1">
                <a:solidFill>
                  <a:srgbClr val="FFFFFF"/>
                </a:solidFill>
                <a:latin typeface="Arial" panose="020B0604020202020204"/>
              </a:rPr>
              <a:t>new</a:t>
            </a:r>
            <a:r>
              <a:rPr lang="de-CH" sz="2133" i="1" u="sng" dirty="0">
                <a:solidFill>
                  <a:srgbClr val="FFFFFF"/>
                </a:solidFill>
                <a:latin typeface="Arial" panose="020B0604020202020204"/>
              </a:rPr>
              <a:t> </a:t>
            </a:r>
            <a:r>
              <a:rPr lang="de-CH" sz="2133" i="1" u="sng" dirty="0" err="1">
                <a:solidFill>
                  <a:srgbClr val="FFFFFF"/>
                </a:solidFill>
                <a:latin typeface="Arial" panose="020B0604020202020204"/>
              </a:rPr>
              <a:t>tested</a:t>
            </a:r>
            <a:r>
              <a:rPr lang="de-CH" sz="2133" i="1" u="sng" dirty="0">
                <a:solidFill>
                  <a:srgbClr val="FFFFFF"/>
                </a:solidFill>
                <a:latin typeface="Arial" panose="020B0604020202020204"/>
              </a:rPr>
              <a:t> </a:t>
            </a:r>
            <a:r>
              <a:rPr lang="de-CH" sz="2133" i="1" u="sng" dirty="0" err="1">
                <a:solidFill>
                  <a:srgbClr val="FFFFFF"/>
                </a:solidFill>
                <a:latin typeface="Arial" panose="020B0604020202020204"/>
              </a:rPr>
              <a:t>therapeutic</a:t>
            </a:r>
            <a:r>
              <a:rPr lang="de-CH" sz="2133" i="1" u="sng" dirty="0">
                <a:solidFill>
                  <a:srgbClr val="FFFFFF"/>
                </a:solidFill>
                <a:latin typeface="Arial" panose="020B0604020202020204"/>
              </a:rPr>
              <a:t> </a:t>
            </a:r>
            <a:r>
              <a:rPr lang="de-CH" sz="2133" i="1" u="sng" dirty="0" err="1">
                <a:solidFill>
                  <a:srgbClr val="FFFFFF"/>
                </a:solidFill>
                <a:latin typeface="Arial" panose="020B0604020202020204"/>
              </a:rPr>
              <a:t>options</a:t>
            </a:r>
            <a:r>
              <a:rPr lang="de-CH" sz="2133" i="1" dirty="0">
                <a:solidFill>
                  <a:srgbClr val="FFFFFF"/>
                </a:solidFill>
                <a:latin typeface="Arial" panose="020B0604020202020204"/>
              </a:rPr>
              <a:t> </a:t>
            </a:r>
            <a:r>
              <a:rPr lang="de-CH" sz="2133" dirty="0" err="1">
                <a:solidFill>
                  <a:srgbClr val="FFFFFF"/>
                </a:solidFill>
                <a:latin typeface="Arial" panose="020B0604020202020204"/>
              </a:rPr>
              <a:t>available</a:t>
            </a:r>
            <a:r>
              <a:rPr lang="de-CH" sz="2133" dirty="0">
                <a:solidFill>
                  <a:srgbClr val="FFFFFF"/>
                </a:solidFill>
                <a:latin typeface="Arial" panose="020B0604020202020204"/>
              </a:rPr>
              <a:t>.</a:t>
            </a:r>
            <a:endParaRPr lang="de-CH" sz="2133" i="1" u="sng" dirty="0">
              <a:solidFill>
                <a:srgbClr val="FFFFFF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90730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F6A66F-E61A-46A8-9C0B-62382737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0672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093018A-2FBA-3343-883F-8B7CC0C19CF2}"/>
              </a:ext>
            </a:extLst>
          </p:cNvPr>
          <p:cNvGrpSpPr/>
          <p:nvPr/>
        </p:nvGrpSpPr>
        <p:grpSpPr>
          <a:xfrm>
            <a:off x="1516772" y="3135300"/>
            <a:ext cx="2985032" cy="2479043"/>
            <a:chOff x="4766778" y="195486"/>
            <a:chExt cx="4161818" cy="4774240"/>
          </a:xfrm>
        </p:grpSpPr>
        <p:pic>
          <p:nvPicPr>
            <p:cNvPr id="9" name="Picture 8" descr="Chart&#10;&#10;Description automatically generated">
              <a:extLst>
                <a:ext uri="{FF2B5EF4-FFF2-40B4-BE49-F238E27FC236}">
                  <a16:creationId xmlns:a16="http://schemas.microsoft.com/office/drawing/2014/main" id="{1B768F1B-F5C9-DC4B-8B1A-D2B6603E7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6778" y="195486"/>
              <a:ext cx="4161818" cy="4464496"/>
            </a:xfrm>
            <a:prstGeom prst="rect">
              <a:avLst/>
            </a:prstGeom>
          </p:spPr>
        </p:pic>
        <p:pic>
          <p:nvPicPr>
            <p:cNvPr id="12" name="Picture 11" descr="Text&#10;&#10;Description automatically generated with low confidence">
              <a:extLst>
                <a:ext uri="{FF2B5EF4-FFF2-40B4-BE49-F238E27FC236}">
                  <a16:creationId xmlns:a16="http://schemas.microsoft.com/office/drawing/2014/main" id="{72E65490-DAC6-9645-9D16-A4C247B370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996"/>
            <a:stretch/>
          </p:blipFill>
          <p:spPr>
            <a:xfrm>
              <a:off x="5220072" y="4274803"/>
              <a:ext cx="3567844" cy="694923"/>
            </a:xfrm>
            <a:prstGeom prst="rect">
              <a:avLst/>
            </a:prstGeom>
          </p:spPr>
        </p:pic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C0BC9CC-C48E-4E7A-9422-A27304A4C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8828"/>
            <a:ext cx="11269211" cy="4000467"/>
          </a:xfrm>
        </p:spPr>
        <p:txBody>
          <a:bodyPr>
            <a:normAutofit/>
          </a:bodyPr>
          <a:lstStyle/>
          <a:p>
            <a:r>
              <a:rPr lang="de-CH" sz="2000" b="1" dirty="0"/>
              <a:t>Biological </a:t>
            </a:r>
            <a:r>
              <a:rPr lang="de-CH" sz="2000" b="1" dirty="0" err="1"/>
              <a:t>processes</a:t>
            </a:r>
            <a:r>
              <a:rPr lang="de-CH" sz="2000" b="1" dirty="0"/>
              <a:t> </a:t>
            </a:r>
            <a:r>
              <a:rPr lang="de-CH" sz="2000" b="1" dirty="0" err="1"/>
              <a:t>involved</a:t>
            </a:r>
            <a:r>
              <a:rPr lang="de-CH" sz="2000" b="1" dirty="0"/>
              <a:t> in MS </a:t>
            </a:r>
            <a:r>
              <a:rPr lang="de-CH" sz="2000" b="1" dirty="0" err="1"/>
              <a:t>are</a:t>
            </a:r>
            <a:r>
              <a:rPr lang="de-CH" sz="2000" b="1" dirty="0"/>
              <a:t> </a:t>
            </a:r>
            <a:r>
              <a:rPr lang="de-CH" sz="2000" b="1" dirty="0" err="1"/>
              <a:t>largely</a:t>
            </a:r>
            <a:r>
              <a:rPr lang="de-CH" sz="2000" b="1" dirty="0"/>
              <a:t> </a:t>
            </a:r>
            <a:r>
              <a:rPr lang="de-CH" sz="2000" b="1" dirty="0" err="1"/>
              <a:t>shared</a:t>
            </a:r>
            <a:r>
              <a:rPr lang="de-CH" sz="2000" b="1" dirty="0"/>
              <a:t> </a:t>
            </a:r>
            <a:r>
              <a:rPr lang="de-CH" sz="2000" b="1" dirty="0" err="1"/>
              <a:t>across</a:t>
            </a:r>
            <a:r>
              <a:rPr lang="de-CH" sz="2000" b="1" dirty="0"/>
              <a:t> </a:t>
            </a:r>
            <a:r>
              <a:rPr lang="de-CH" sz="2000" b="1" dirty="0" err="1"/>
              <a:t>age</a:t>
            </a:r>
            <a:r>
              <a:rPr lang="de-CH" sz="2000" b="1" dirty="0"/>
              <a:t> span</a:t>
            </a:r>
            <a:r>
              <a:rPr lang="de-CH" sz="1867" kern="0" baseline="30000" dirty="0"/>
              <a:t>1</a:t>
            </a:r>
            <a:r>
              <a:rPr lang="de-CH" sz="2000" b="1" dirty="0"/>
              <a:t> </a:t>
            </a:r>
            <a:endParaRPr lang="de-CH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 sz="2000" b="1" dirty="0">
                <a:latin typeface="Arial" panose="020B0604020202020204" pitchFamily="34" charset="0"/>
                <a:cs typeface="Arial" panose="020B0604020202020204" pitchFamily="34" charset="0"/>
              </a:rPr>
              <a:t>Higher relapse rates </a:t>
            </a:r>
            <a:r>
              <a:rPr lang="en-CH" sz="2000" dirty="0">
                <a:latin typeface="Arial" panose="020B0604020202020204" pitchFamily="34" charset="0"/>
                <a:cs typeface="Arial" panose="020B0604020202020204" pitchFamily="34" charset="0"/>
              </a:rPr>
              <a:t>than adults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but also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stronger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relative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effect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endParaRPr lang="de-CH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Irreversible </a:t>
            </a:r>
            <a:r>
              <a:rPr lang="de-C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brain</a:t>
            </a:r>
            <a:r>
              <a:rPr lang="de-CH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  <a:r>
              <a:rPr lang="de-CH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loss</a:t>
            </a:r>
            <a:r>
              <a:rPr lang="de-CH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neurons</a:t>
            </a:r>
            <a:r>
              <a:rPr lang="de-CH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000" dirty="0" err="1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 (=</a:t>
            </a:r>
            <a:r>
              <a:rPr lang="de-C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CH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de-CH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remission</a:t>
            </a:r>
            <a:r>
              <a:rPr lang="de-CH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7192" indent="-307192">
              <a:buAutoNum type="arabicPeriod"/>
            </a:pP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A94FD-CBF4-7D40-9A3B-EAA09771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57200"/>
            <a:ext cx="5391151" cy="1280160"/>
          </a:xfrm>
        </p:spPr>
        <p:txBody>
          <a:bodyPr anchor="t">
            <a:normAutofit/>
          </a:bodyPr>
          <a:lstStyle/>
          <a:p>
            <a:r>
              <a:rPr lang="en-CH" dirty="0"/>
              <a:t>Pediatric MS</a:t>
            </a:r>
            <a:r>
              <a:rPr lang="de-CH" dirty="0"/>
              <a:t> - </a:t>
            </a:r>
            <a:r>
              <a:rPr lang="en-CH" sz="3200" dirty="0"/>
              <a:t>Key facts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053933-9C07-466D-AA75-067A13ED4301}"/>
              </a:ext>
            </a:extLst>
          </p:cNvPr>
          <p:cNvSpPr txBox="1"/>
          <p:nvPr/>
        </p:nvSpPr>
        <p:spPr>
          <a:xfrm rot="10800000">
            <a:off x="1100714" y="3291713"/>
            <a:ext cx="430887" cy="2005379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Relapses per year</a:t>
            </a:r>
            <a:endParaRPr kumimoji="0" lang="en-CH" sz="16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" name="Picture 9" descr="Chart, histogram&#10;&#10;Description automatically generated">
            <a:extLst>
              <a:ext uri="{FF2B5EF4-FFF2-40B4-BE49-F238E27FC236}">
                <a16:creationId xmlns:a16="http://schemas.microsoft.com/office/drawing/2014/main" id="{7CC533C1-9044-9640-829B-ECCA6698F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667" y="3135300"/>
            <a:ext cx="2411491" cy="2613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053933-9C07-466D-AA75-067A13ED4301}"/>
              </a:ext>
            </a:extLst>
          </p:cNvPr>
          <p:cNvSpPr txBox="1"/>
          <p:nvPr/>
        </p:nvSpPr>
        <p:spPr>
          <a:xfrm rot="10800000">
            <a:off x="6109002" y="2759559"/>
            <a:ext cx="430887" cy="270098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Brain </a:t>
            </a:r>
            <a:r>
              <a:rPr kumimoji="0" lang="de-CH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volume</a:t>
            </a:r>
            <a:r>
              <a:rPr kumimoji="0" lang="de-CH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de-CH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change</a:t>
            </a:r>
            <a:r>
              <a:rPr kumimoji="0" lang="de-CH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%</a:t>
            </a:r>
            <a:endParaRPr kumimoji="0" lang="en-CH" sz="16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DB92D2-02C9-4356-AF67-A511989A6AF0}"/>
              </a:ext>
            </a:extLst>
          </p:cNvPr>
          <p:cNvSpPr txBox="1"/>
          <p:nvPr/>
        </p:nvSpPr>
        <p:spPr>
          <a:xfrm>
            <a:off x="1069937" y="5915745"/>
            <a:ext cx="6215284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CH" sz="1200" b="0" i="0" u="none" strike="noStrike" kern="0" cap="none" spc="0" normalizeH="0" baseline="3000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CH" sz="1200" b="0" i="0" u="none" strike="noStrike" kern="0" cap="none" spc="0" normalizeH="0" baseline="3000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Waubant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et al. Neurology 2019.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Figures from Dahlke et al. (2021)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Characterization of MS phenotypes across the age span. Multiple Sclerosis Journal. Total refers to active and placebo treated patients.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67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C199B08-A6AF-4624-B5B6-659ACE42FC13}"/>
              </a:ext>
            </a:extLst>
          </p:cNvPr>
          <p:cNvCxnSpPr/>
          <p:nvPr/>
        </p:nvCxnSpPr>
        <p:spPr>
          <a:xfrm>
            <a:off x="7161089" y="3829692"/>
            <a:ext cx="0" cy="5265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9AAA01-502B-432C-9940-9A0B97591284}"/>
              </a:ext>
            </a:extLst>
          </p:cNvPr>
          <p:cNvCxnSpPr/>
          <p:nvPr/>
        </p:nvCxnSpPr>
        <p:spPr>
          <a:xfrm>
            <a:off x="2155862" y="3684142"/>
            <a:ext cx="0" cy="52655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66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42"/>
    </mc:Choice>
    <mc:Fallback xmlns="">
      <p:transition spd="slow" advTm="4104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0253E-CEA4-4089-8BB4-4984556E1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Challenging recruitment with competitive trial landscape and rarity of pediatric MS population makes feasibility a key concern</a:t>
            </a:r>
            <a:endParaRPr lang="de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02303-E264-4002-8ACF-C7BFA2839E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A571A-F46A-4601-9C61-719D5D1A86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5</a:t>
            </a:fld>
            <a:endParaRPr lang="uk-UA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23651129-E16E-4D37-9A64-EF1DBD569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88" y="1526241"/>
            <a:ext cx="10861488" cy="469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88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E6B837-42FA-4DAC-9A13-BF122CFC4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2-year double-blind, triple-dummy Phase 3 study in pediatric MS to establish the efficacy and safety 2 novel MS treatments:</a:t>
            </a:r>
          </a:p>
          <a:p>
            <a:pPr lvl="1"/>
            <a:r>
              <a:rPr lang="en-US" dirty="0"/>
              <a:t>New test drug 1: </a:t>
            </a:r>
            <a:r>
              <a:rPr lang="en-US" dirty="0" err="1"/>
              <a:t>Kesimpta</a:t>
            </a:r>
            <a:r>
              <a:rPr lang="en-US" dirty="0"/>
              <a:t> (ofatumumab): first fully human anti-CD20 monoclonal antibody treatment, approved worldwide in adults  </a:t>
            </a:r>
          </a:p>
          <a:p>
            <a:pPr lvl="1"/>
            <a:r>
              <a:rPr lang="en-US" dirty="0"/>
              <a:t>New test drug 2: </a:t>
            </a:r>
            <a:r>
              <a:rPr lang="en-US" dirty="0" err="1"/>
              <a:t>Mayzent</a:t>
            </a:r>
            <a:r>
              <a:rPr lang="en-US" dirty="0"/>
              <a:t> (</a:t>
            </a:r>
            <a:r>
              <a:rPr lang="en-US" dirty="0" err="1"/>
              <a:t>siponimod</a:t>
            </a:r>
            <a:r>
              <a:rPr lang="en-US" dirty="0"/>
              <a:t>): S1P modulator, approved worldwide in adults </a:t>
            </a:r>
          </a:p>
          <a:p>
            <a:r>
              <a:rPr lang="en-US" b="1" dirty="0"/>
              <a:t>Primary endpoint: Annualized relapse rate (ARR) </a:t>
            </a:r>
            <a:r>
              <a:rPr lang="en-US" dirty="0"/>
              <a:t>analyzed via negative binomial model (standard phase 3 endpoint in MS)</a:t>
            </a:r>
          </a:p>
          <a:p>
            <a:r>
              <a:rPr lang="en-US" b="1" dirty="0"/>
              <a:t>Non-inferiority design vs active control </a:t>
            </a:r>
            <a:r>
              <a:rPr lang="en-US" b="1" dirty="0" err="1"/>
              <a:t>Gilenya</a:t>
            </a:r>
            <a:r>
              <a:rPr lang="en-US" b="1" dirty="0"/>
              <a:t> (fingolimod):</a:t>
            </a:r>
          </a:p>
          <a:p>
            <a:pPr lvl="1"/>
            <a:r>
              <a:rPr lang="en-US" dirty="0"/>
              <a:t>Active control: </a:t>
            </a:r>
            <a:r>
              <a:rPr lang="en-US" dirty="0" err="1"/>
              <a:t>Gilenya</a:t>
            </a:r>
            <a:r>
              <a:rPr lang="en-US" dirty="0"/>
              <a:t> (fingolimod): Approved treatment for pediatric MS; reduced relapse rates vs interferon beta-1a by 82% in a randomized double-blind clinical trial (PARADIGMS</a:t>
            </a:r>
            <a:r>
              <a:rPr lang="en-US" baseline="30000" dirty="0"/>
              <a:t>1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Active control avoids placebo or low efficacy comparator, minimizing the risk of MS relapses, which can be associated with irreversible disability</a:t>
            </a:r>
          </a:p>
          <a:p>
            <a:r>
              <a:rPr lang="en-US" b="1" dirty="0"/>
              <a:t>Interim analysis when all patients have reached one year of follow-up: </a:t>
            </a:r>
          </a:p>
          <a:p>
            <a:pPr lvl="1"/>
            <a:r>
              <a:rPr lang="en-US" dirty="0"/>
              <a:t>Potential to reduce double-blind part of the study by one year if both test drugs are non-inferior to fingolimod; high chance of early stopping if both new treatments are similarly efficacious to </a:t>
            </a:r>
            <a:r>
              <a:rPr lang="en-US" dirty="0" err="1"/>
              <a:t>Gilenya</a:t>
            </a:r>
            <a:r>
              <a:rPr lang="en-US" dirty="0"/>
              <a:t> and if pediatric data is consistent with Bayesian priors</a:t>
            </a:r>
          </a:p>
          <a:p>
            <a:pPr marL="0" indent="0">
              <a:buNone/>
            </a:pPr>
            <a:endParaRPr lang="de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63BA9-7363-4F46-A0F7-5F478E5E42B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40404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© 2022 DIA, Inc. All rights reserved.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tint val="7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508302-CFF8-4ACC-BCF9-44F898777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0" dirty="0"/>
              <a:t>NEOS </a:t>
            </a:r>
            <a:r>
              <a:rPr lang="de-CH" b="0" dirty="0" err="1"/>
              <a:t>trial</a:t>
            </a:r>
            <a:r>
              <a:rPr lang="de-CH" b="0" dirty="0"/>
              <a:t> </a:t>
            </a:r>
            <a:r>
              <a:rPr lang="de-CH" b="0" dirty="0" err="1"/>
              <a:t>summary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25775-D612-4B39-A032-4FB6F16B6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40404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Page </a:t>
            </a:r>
            <a:fld id="{127D9164-07AF-9947-BAED-B5CA6D2A48F4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40404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40E059-FE0C-48F5-A1BD-0A346D15BE0C}"/>
              </a:ext>
            </a:extLst>
          </p:cNvPr>
          <p:cNvSpPr txBox="1"/>
          <p:nvPr/>
        </p:nvSpPr>
        <p:spPr>
          <a:xfrm>
            <a:off x="609599" y="6067359"/>
            <a:ext cx="11226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0" lang="de-CH" sz="1800" b="0" i="0" u="none" strike="noStrike" kern="0" cap="none" spc="0" normalizeH="0" baseline="30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 </a:t>
            </a:r>
            <a:r>
              <a:rPr lang="en-US" sz="1800" dirty="0">
                <a:solidFill>
                  <a:srgbClr val="404040"/>
                </a:solidFill>
                <a:latin typeface="Arial"/>
              </a:rPr>
              <a:t>Chitnis</a:t>
            </a:r>
            <a:r>
              <a:rPr lang="de-CH" sz="1800" dirty="0">
                <a:solidFill>
                  <a:srgbClr val="404040"/>
                </a:solidFill>
                <a:latin typeface="Arial"/>
              </a:rPr>
              <a:t> et al. Trial </a:t>
            </a:r>
            <a:r>
              <a:rPr lang="de-CH" sz="1800" dirty="0" err="1">
                <a:solidFill>
                  <a:srgbClr val="404040"/>
                </a:solidFill>
                <a:latin typeface="Arial"/>
              </a:rPr>
              <a:t>of</a:t>
            </a:r>
            <a:r>
              <a:rPr lang="de-CH" sz="1800" dirty="0">
                <a:solidFill>
                  <a:srgbClr val="404040"/>
                </a:solidFill>
                <a:latin typeface="Arial"/>
              </a:rPr>
              <a:t> </a:t>
            </a:r>
            <a:r>
              <a:rPr lang="de-CH" sz="1800" dirty="0" err="1">
                <a:solidFill>
                  <a:srgbClr val="404040"/>
                </a:solidFill>
                <a:latin typeface="Arial"/>
              </a:rPr>
              <a:t>fingolimod</a:t>
            </a:r>
            <a:r>
              <a:rPr lang="de-CH" sz="1800" dirty="0">
                <a:solidFill>
                  <a:srgbClr val="404040"/>
                </a:solidFill>
                <a:latin typeface="Arial"/>
              </a:rPr>
              <a:t> versus </a:t>
            </a:r>
            <a:r>
              <a:rPr lang="de-CH" sz="1800" dirty="0" err="1">
                <a:solidFill>
                  <a:srgbClr val="404040"/>
                </a:solidFill>
                <a:latin typeface="Arial"/>
              </a:rPr>
              <a:t>interferon</a:t>
            </a:r>
            <a:r>
              <a:rPr lang="de-CH" sz="1800" dirty="0">
                <a:solidFill>
                  <a:srgbClr val="404040"/>
                </a:solidFill>
                <a:latin typeface="Arial"/>
              </a:rPr>
              <a:t> beta-1a in </a:t>
            </a:r>
            <a:r>
              <a:rPr lang="de-CH" sz="1800" dirty="0" err="1">
                <a:solidFill>
                  <a:srgbClr val="404040"/>
                </a:solidFill>
                <a:latin typeface="Arial"/>
              </a:rPr>
              <a:t>pediatric</a:t>
            </a:r>
            <a:r>
              <a:rPr lang="de-CH" sz="1800" dirty="0">
                <a:solidFill>
                  <a:srgbClr val="404040"/>
                </a:solidFill>
                <a:latin typeface="Arial"/>
              </a:rPr>
              <a:t> multiple </a:t>
            </a:r>
            <a:r>
              <a:rPr lang="de-CH" sz="1800" dirty="0" err="1">
                <a:solidFill>
                  <a:srgbClr val="404040"/>
                </a:solidFill>
                <a:latin typeface="Arial"/>
              </a:rPr>
              <a:t>sclerosis</a:t>
            </a:r>
            <a:r>
              <a:rPr lang="de-CH" sz="1800" dirty="0">
                <a:solidFill>
                  <a:srgbClr val="404040"/>
                </a:solidFill>
                <a:latin typeface="Arial"/>
              </a:rPr>
              <a:t>. N Engl J </a:t>
            </a:r>
            <a:r>
              <a:rPr lang="de-CH" sz="1800" dirty="0" err="1">
                <a:solidFill>
                  <a:srgbClr val="404040"/>
                </a:solidFill>
                <a:latin typeface="Arial"/>
              </a:rPr>
              <a:t>Med</a:t>
            </a:r>
            <a:r>
              <a:rPr lang="de-CH" sz="1800" dirty="0">
                <a:solidFill>
                  <a:srgbClr val="404040"/>
                </a:solidFill>
                <a:latin typeface="Arial"/>
              </a:rPr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404512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A04D480-DA43-4FA8-BF47-1B7BCD337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3CB93C-E19F-46BF-8A53-80489AB9D5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Non-</a:t>
            </a:r>
            <a:r>
              <a:rPr lang="de-CH" dirty="0" err="1"/>
              <a:t>inferiority</a:t>
            </a:r>
            <a:endParaRPr lang="de-CH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ACAF07-7A4B-40C2-8E50-AEB3C0D7D51D}"/>
              </a:ext>
            </a:extLst>
          </p:cNvPr>
          <p:cNvSpPr/>
          <p:nvPr/>
        </p:nvSpPr>
        <p:spPr>
          <a:xfrm>
            <a:off x="863029" y="299652"/>
            <a:ext cx="914400" cy="7911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56F10D-4CFE-4324-94DA-5FE96D59CAA7}"/>
              </a:ext>
            </a:extLst>
          </p:cNvPr>
          <p:cNvSpPr/>
          <p:nvPr/>
        </p:nvSpPr>
        <p:spPr>
          <a:xfrm>
            <a:off x="2803130" y="299652"/>
            <a:ext cx="914400" cy="791110"/>
          </a:xfrm>
          <a:prstGeom prst="ellipse">
            <a:avLst/>
          </a:prstGeom>
          <a:solidFill>
            <a:srgbClr val="000000">
              <a:alpha val="25098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EFA5F2-0D75-4CC7-B824-16458DFFF40E}"/>
              </a:ext>
            </a:extLst>
          </p:cNvPr>
          <p:cNvSpPr/>
          <p:nvPr/>
        </p:nvSpPr>
        <p:spPr>
          <a:xfrm>
            <a:off x="4743231" y="299652"/>
            <a:ext cx="914400" cy="791110"/>
          </a:xfrm>
          <a:prstGeom prst="ellipse">
            <a:avLst/>
          </a:prstGeom>
          <a:solidFill>
            <a:srgbClr val="000000">
              <a:alpha val="25098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CC890D-53A6-47DB-ABED-7608630B0B9A}"/>
              </a:ext>
            </a:extLst>
          </p:cNvPr>
          <p:cNvSpPr/>
          <p:nvPr/>
        </p:nvSpPr>
        <p:spPr>
          <a:xfrm>
            <a:off x="6683332" y="299652"/>
            <a:ext cx="914400" cy="791110"/>
          </a:xfrm>
          <a:prstGeom prst="ellipse">
            <a:avLst/>
          </a:prstGeom>
          <a:solidFill>
            <a:srgbClr val="000000">
              <a:alpha val="25098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294363-506D-4D0C-8A63-3EEEFDCCDBE1}"/>
              </a:ext>
            </a:extLst>
          </p:cNvPr>
          <p:cNvSpPr/>
          <p:nvPr/>
        </p:nvSpPr>
        <p:spPr>
          <a:xfrm>
            <a:off x="8623433" y="299652"/>
            <a:ext cx="914400" cy="791110"/>
          </a:xfrm>
          <a:prstGeom prst="ellipse">
            <a:avLst/>
          </a:prstGeom>
          <a:solidFill>
            <a:srgbClr val="000000">
              <a:alpha val="25098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C1B07E-77A3-4CD9-B467-1564442D0D7C}"/>
              </a:ext>
            </a:extLst>
          </p:cNvPr>
          <p:cNvSpPr/>
          <p:nvPr/>
        </p:nvSpPr>
        <p:spPr>
          <a:xfrm>
            <a:off x="10563532" y="299652"/>
            <a:ext cx="914400" cy="791110"/>
          </a:xfrm>
          <a:prstGeom prst="ellipse">
            <a:avLst/>
          </a:prstGeom>
          <a:solidFill>
            <a:srgbClr val="000000">
              <a:alpha val="25098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12D00D-76B2-4578-9C81-F08863644483}"/>
              </a:ext>
            </a:extLst>
          </p:cNvPr>
          <p:cNvSpPr txBox="1"/>
          <p:nvPr/>
        </p:nvSpPr>
        <p:spPr>
          <a:xfrm>
            <a:off x="636998" y="1181528"/>
            <a:ext cx="152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solidFill>
                  <a:schemeClr val="bg1"/>
                </a:solidFill>
              </a:rPr>
              <a:t>Non-</a:t>
            </a:r>
            <a:r>
              <a:rPr lang="de-CH" sz="1200" b="1" dirty="0" err="1">
                <a:solidFill>
                  <a:schemeClr val="bg1"/>
                </a:solidFill>
              </a:rPr>
              <a:t>inferiority</a:t>
            </a:r>
            <a:endParaRPr lang="de-CH" sz="12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C8DF66-A3F3-44F2-91A2-EB58FB0BA281}"/>
              </a:ext>
            </a:extLst>
          </p:cNvPr>
          <p:cNvSpPr txBox="1"/>
          <p:nvPr/>
        </p:nvSpPr>
        <p:spPr>
          <a:xfrm>
            <a:off x="2731210" y="1190091"/>
            <a:ext cx="152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Extrapolation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E8116E-2C17-40BB-9F7D-424746FC27BD}"/>
              </a:ext>
            </a:extLst>
          </p:cNvPr>
          <p:cNvSpPr txBox="1"/>
          <p:nvPr/>
        </p:nvSpPr>
        <p:spPr>
          <a:xfrm>
            <a:off x="4589118" y="1208929"/>
            <a:ext cx="152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Robust </a:t>
            </a:r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dynamic</a:t>
            </a:r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borrowing</a:t>
            </a:r>
            <a:endParaRPr lang="de-CH" sz="1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DD7FD5-6484-47B9-9EF9-CD863F253EA7}"/>
              </a:ext>
            </a:extLst>
          </p:cNvPr>
          <p:cNvSpPr txBox="1"/>
          <p:nvPr/>
        </p:nvSpPr>
        <p:spPr>
          <a:xfrm>
            <a:off x="6560040" y="1125026"/>
            <a:ext cx="1520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Simulation </a:t>
            </a:r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study</a:t>
            </a:r>
            <a:endParaRPr lang="de-CH" sz="1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D5E3BF-2982-43DB-9736-B412D0EFCB15}"/>
              </a:ext>
            </a:extLst>
          </p:cNvPr>
          <p:cNvSpPr txBox="1"/>
          <p:nvPr/>
        </p:nvSpPr>
        <p:spPr>
          <a:xfrm>
            <a:off x="8602882" y="1143864"/>
            <a:ext cx="152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Regulatory</a:t>
            </a:r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interactions</a:t>
            </a:r>
            <a:endParaRPr lang="de-CH" sz="1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0F9A65-41F6-4AF9-A302-9EC7B98B57C9}"/>
              </a:ext>
            </a:extLst>
          </p:cNvPr>
          <p:cNvSpPr txBox="1"/>
          <p:nvPr/>
        </p:nvSpPr>
        <p:spPr>
          <a:xfrm>
            <a:off x="10563532" y="1111332"/>
            <a:ext cx="152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Our</a:t>
            </a:r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experience</a:t>
            </a:r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de-CH" sz="1200" b="1" dirty="0" err="1">
                <a:solidFill>
                  <a:schemeClr val="bg2">
                    <a:lumMod val="75000"/>
                  </a:schemeClr>
                </a:solidFill>
              </a:rPr>
              <a:t>with</a:t>
            </a:r>
            <a:r>
              <a:rPr lang="de-CH" sz="1200" b="1" dirty="0">
                <a:solidFill>
                  <a:schemeClr val="bg2">
                    <a:lumMod val="75000"/>
                  </a:schemeClr>
                </a:solidFill>
              </a:rPr>
              <a:t> CIDs</a:t>
            </a:r>
          </a:p>
        </p:txBody>
      </p:sp>
    </p:spTree>
    <p:extLst>
      <p:ext uri="{BB962C8B-B14F-4D97-AF65-F5344CB8AC3E}">
        <p14:creationId xmlns:p14="http://schemas.microsoft.com/office/powerpoint/2010/main" val="188977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EC87-3535-4450-B704-8C2FA7BF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281225"/>
          </a:xfrm>
        </p:spPr>
        <p:txBody>
          <a:bodyPr>
            <a:normAutofit/>
          </a:bodyPr>
          <a:lstStyle/>
          <a:p>
            <a:r>
              <a:rPr lang="de-CH" dirty="0"/>
              <a:t>Motivation </a:t>
            </a:r>
            <a:r>
              <a:rPr lang="de-CH" dirty="0" err="1"/>
              <a:t>for</a:t>
            </a:r>
            <a:r>
              <a:rPr lang="de-CH" dirty="0"/>
              <a:t> non-</a:t>
            </a:r>
            <a:r>
              <a:rPr lang="de-CH" dirty="0" err="1"/>
              <a:t>inferiority</a:t>
            </a:r>
            <a:r>
              <a:rPr lang="de-CH" dirty="0"/>
              <a:t> design</a:t>
            </a:r>
            <a:br>
              <a:rPr lang="de-CH" dirty="0"/>
            </a:br>
            <a:br>
              <a:rPr lang="en-US" dirty="0"/>
            </a:br>
            <a:endParaRPr lang="de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EB4E12-6656-482C-B433-ABC54EFB9F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23A01-E5DA-48EC-93C8-0B5CF60E0B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547CF9-5B10-D24F-A8D7-45A9778164F7}" type="slidenum">
              <a:rPr kumimoji="0" lang="uk-UA" sz="1000" b="0" i="0" u="none" strike="noStrike" kern="1200" cap="none" spc="0" normalizeH="0" baseline="0" noProof="0" smtClean="0">
                <a:ln>
                  <a:noFill/>
                </a:ln>
                <a:solidFill>
                  <a:srgbClr val="40404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BFCE68-5ECB-4325-B51C-1CCD06546131}"/>
              </a:ext>
            </a:extLst>
          </p:cNvPr>
          <p:cNvSpPr txBox="1"/>
          <p:nvPr/>
        </p:nvSpPr>
        <p:spPr>
          <a:xfrm>
            <a:off x="609600" y="1345917"/>
            <a:ext cx="1122622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000" b="1" dirty="0"/>
              <a:t>PARADIGMS </a:t>
            </a:r>
            <a:r>
              <a:rPr lang="de-CH" sz="2000" b="1" dirty="0" err="1"/>
              <a:t>results</a:t>
            </a:r>
            <a:r>
              <a:rPr lang="de-CH" sz="2000" b="1" dirty="0"/>
              <a:t>:</a:t>
            </a:r>
          </a:p>
          <a:p>
            <a:r>
              <a:rPr lang="de-CH" sz="2000" dirty="0" err="1"/>
              <a:t>Pediatric</a:t>
            </a:r>
            <a:r>
              <a:rPr lang="de-CH" sz="2000" dirty="0"/>
              <a:t> MS </a:t>
            </a:r>
            <a:r>
              <a:rPr lang="de-CH" sz="2000" dirty="0" err="1"/>
              <a:t>patients</a:t>
            </a:r>
            <a:r>
              <a:rPr lang="de-CH" sz="2000" dirty="0"/>
              <a:t> </a:t>
            </a:r>
            <a:r>
              <a:rPr lang="de-CH" sz="2000" dirty="0" err="1"/>
              <a:t>experienced</a:t>
            </a:r>
            <a:r>
              <a:rPr lang="de-CH" sz="2000" dirty="0"/>
              <a:t> </a:t>
            </a:r>
            <a:r>
              <a:rPr lang="de-CH" sz="2000" dirty="0" err="1"/>
              <a:t>more</a:t>
            </a:r>
            <a:r>
              <a:rPr lang="de-CH" sz="2000" dirty="0"/>
              <a:t> </a:t>
            </a:r>
            <a:r>
              <a:rPr lang="de-CH" sz="2000" dirty="0" err="1"/>
              <a:t>clinical</a:t>
            </a:r>
            <a:r>
              <a:rPr lang="de-CH" sz="2000" dirty="0"/>
              <a:t> </a:t>
            </a:r>
            <a:r>
              <a:rPr lang="de-CH" sz="2000" dirty="0" err="1"/>
              <a:t>relapses</a:t>
            </a:r>
            <a:r>
              <a:rPr lang="de-CH" sz="2000" dirty="0"/>
              <a:t> and lost </a:t>
            </a:r>
            <a:r>
              <a:rPr lang="de-CH" sz="2000" dirty="0" err="1"/>
              <a:t>significantly</a:t>
            </a:r>
            <a:r>
              <a:rPr lang="de-CH" sz="2000" dirty="0"/>
              <a:t> </a:t>
            </a:r>
            <a:r>
              <a:rPr lang="de-CH" sz="2000" dirty="0" err="1"/>
              <a:t>more</a:t>
            </a:r>
            <a:r>
              <a:rPr lang="de-CH" sz="2000" dirty="0"/>
              <a:t> </a:t>
            </a:r>
            <a:r>
              <a:rPr lang="de-CH" sz="2000" dirty="0" err="1"/>
              <a:t>brain</a:t>
            </a:r>
            <a:r>
              <a:rPr lang="de-CH" sz="2000" dirty="0"/>
              <a:t> </a:t>
            </a:r>
            <a:r>
              <a:rPr lang="de-CH" sz="2000" dirty="0" err="1"/>
              <a:t>tissue</a:t>
            </a:r>
            <a:r>
              <a:rPr lang="de-CH" sz="2000" dirty="0"/>
              <a:t> </a:t>
            </a:r>
            <a:r>
              <a:rPr lang="de-CH" sz="2000" dirty="0" err="1"/>
              <a:t>when</a:t>
            </a:r>
            <a:r>
              <a:rPr lang="de-CH" sz="2000" dirty="0"/>
              <a:t> </a:t>
            </a:r>
            <a:r>
              <a:rPr lang="de-CH" sz="2000" dirty="0" err="1"/>
              <a:t>treated</a:t>
            </a:r>
            <a:r>
              <a:rPr lang="de-CH" sz="2000" dirty="0"/>
              <a:t> </a:t>
            </a:r>
            <a:r>
              <a:rPr lang="de-CH" sz="2000" dirty="0" err="1"/>
              <a:t>with</a:t>
            </a:r>
            <a:r>
              <a:rPr lang="de-CH" sz="2000" dirty="0"/>
              <a:t> Interferon beta-1a </a:t>
            </a:r>
            <a:r>
              <a:rPr lang="de-CH" sz="2000" dirty="0" err="1"/>
              <a:t>vs</a:t>
            </a:r>
            <a:r>
              <a:rPr lang="de-CH" sz="2000" dirty="0"/>
              <a:t> Gilenya.</a:t>
            </a:r>
          </a:p>
          <a:p>
            <a:endParaRPr lang="de-CH" sz="2000" b="1" dirty="0"/>
          </a:p>
          <a:p>
            <a:pPr marL="342900" indent="-342900">
              <a:buFont typeface="+mj-lt"/>
              <a:buAutoNum type="arabicPeriod"/>
            </a:pPr>
            <a:r>
              <a:rPr lang="de-CH" sz="2000" b="1" dirty="0"/>
              <a:t>Clinical </a:t>
            </a:r>
            <a:r>
              <a:rPr lang="de-CH" sz="2000" b="1" dirty="0" err="1"/>
              <a:t>relapses</a:t>
            </a:r>
            <a:r>
              <a:rPr lang="de-CH" sz="2000" b="1" dirty="0"/>
              <a:t> </a:t>
            </a:r>
            <a:r>
              <a:rPr lang="de-CH" sz="2000" dirty="0"/>
              <a:t>and </a:t>
            </a:r>
            <a:r>
              <a:rPr lang="de-CH" sz="2000" dirty="0" err="1"/>
              <a:t>associated</a:t>
            </a:r>
            <a:r>
              <a:rPr lang="de-CH" sz="2000" b="1" dirty="0"/>
              <a:t> </a:t>
            </a:r>
            <a:r>
              <a:rPr lang="de-CH" sz="2000" b="1" dirty="0" err="1"/>
              <a:t>neurological</a:t>
            </a:r>
            <a:r>
              <a:rPr lang="de-CH" sz="2000" b="1" dirty="0"/>
              <a:t> </a:t>
            </a:r>
            <a:r>
              <a:rPr lang="de-CH" sz="2000" b="1" dirty="0" err="1"/>
              <a:t>symptoms</a:t>
            </a:r>
            <a:endParaRPr lang="de-CH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sz="2000" dirty="0"/>
              <a:t>Interferon beta-1a: 	</a:t>
            </a:r>
            <a:r>
              <a:rPr lang="de-CH" sz="2000" b="1" dirty="0"/>
              <a:t>120</a:t>
            </a:r>
            <a:r>
              <a:rPr lang="de-CH" sz="2000" dirty="0"/>
              <a:t> clinical relapses (107 patients)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sz="2000" dirty="0"/>
              <a:t>Gilenya: 		  </a:t>
            </a:r>
            <a:r>
              <a:rPr lang="de-CH" sz="2000" b="1" dirty="0"/>
              <a:t>	    25</a:t>
            </a:r>
            <a:r>
              <a:rPr lang="de-CH" sz="2000" dirty="0"/>
              <a:t> clinical relapses (107 patients)</a:t>
            </a:r>
          </a:p>
          <a:p>
            <a:pPr lvl="1"/>
            <a:endParaRPr lang="de-CH" sz="2000" b="1" dirty="0"/>
          </a:p>
          <a:p>
            <a:pPr marL="342900" indent="-342900">
              <a:buFont typeface="+mj-lt"/>
              <a:buAutoNum type="arabicPeriod"/>
            </a:pPr>
            <a:r>
              <a:rPr lang="de-CH" sz="2000" b="1" dirty="0"/>
              <a:t>Brain </a:t>
            </a:r>
            <a:r>
              <a:rPr lang="de-CH" sz="2000" b="1" dirty="0" err="1"/>
              <a:t>volume</a:t>
            </a:r>
            <a:r>
              <a:rPr lang="de-CH" sz="2000" b="1" dirty="0"/>
              <a:t> </a:t>
            </a:r>
            <a:r>
              <a:rPr lang="de-CH" sz="2000" b="1" dirty="0" err="1"/>
              <a:t>loss</a:t>
            </a:r>
            <a:r>
              <a:rPr lang="de-CH" sz="2000" b="1" dirty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sz="2000" dirty="0"/>
              <a:t>Interferon beta-1a: 	</a:t>
            </a:r>
            <a:r>
              <a:rPr lang="de-CH" sz="2000" b="1" dirty="0"/>
              <a:t>0.80 </a:t>
            </a:r>
            <a:r>
              <a:rPr lang="de-CH" sz="2000" dirty="0"/>
              <a:t>%/yr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CH" sz="2000" dirty="0"/>
              <a:t>Gilenya: 			</a:t>
            </a:r>
            <a:r>
              <a:rPr lang="de-CH" sz="2000" b="1" dirty="0"/>
              <a:t>0.48</a:t>
            </a:r>
            <a:r>
              <a:rPr lang="de-CH" sz="2000" dirty="0"/>
              <a:t> %/yr</a:t>
            </a:r>
            <a:endParaRPr lang="de-CH" sz="2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7762A72-579E-43D5-B97C-C7CC2411E518}"/>
              </a:ext>
            </a:extLst>
          </p:cNvPr>
          <p:cNvSpPr/>
          <p:nvPr/>
        </p:nvSpPr>
        <p:spPr>
          <a:xfrm>
            <a:off x="609600" y="4884453"/>
            <a:ext cx="11226229" cy="68970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800" b="1" dirty="0" err="1">
                <a:solidFill>
                  <a:schemeClr val="tx1"/>
                </a:solidFill>
              </a:rPr>
              <a:t>Conclusion</a:t>
            </a:r>
            <a:r>
              <a:rPr lang="de-CH" sz="2800" b="1" dirty="0">
                <a:solidFill>
                  <a:schemeClr val="tx1"/>
                </a:solidFill>
              </a:rPr>
              <a:t>:  </a:t>
            </a:r>
            <a:r>
              <a:rPr lang="de-CH" sz="2800" b="1" dirty="0" err="1">
                <a:solidFill>
                  <a:schemeClr val="tx1"/>
                </a:solidFill>
              </a:rPr>
              <a:t>Avoid</a:t>
            </a:r>
            <a:r>
              <a:rPr lang="de-CH" sz="2800" b="1" dirty="0">
                <a:solidFill>
                  <a:schemeClr val="tx1"/>
                </a:solidFill>
              </a:rPr>
              <a:t> </a:t>
            </a:r>
            <a:r>
              <a:rPr lang="de-CH" sz="2800" b="1" dirty="0" err="1">
                <a:solidFill>
                  <a:schemeClr val="tx1"/>
                </a:solidFill>
              </a:rPr>
              <a:t>low</a:t>
            </a:r>
            <a:r>
              <a:rPr lang="de-CH" sz="2800" b="1" dirty="0">
                <a:solidFill>
                  <a:schemeClr val="tx1"/>
                </a:solidFill>
              </a:rPr>
              <a:t> </a:t>
            </a:r>
            <a:r>
              <a:rPr lang="de-CH" sz="2800" b="1" dirty="0" err="1">
                <a:solidFill>
                  <a:schemeClr val="tx1"/>
                </a:solidFill>
              </a:rPr>
              <a:t>efficacy</a:t>
            </a:r>
            <a:r>
              <a:rPr lang="de-CH" sz="2800" b="1" dirty="0">
                <a:solidFill>
                  <a:schemeClr val="tx1"/>
                </a:solidFill>
              </a:rPr>
              <a:t> </a:t>
            </a:r>
            <a:r>
              <a:rPr lang="de-CH" sz="2800" b="1" dirty="0" err="1">
                <a:solidFill>
                  <a:schemeClr val="tx1"/>
                </a:solidFill>
              </a:rPr>
              <a:t>drug</a:t>
            </a:r>
            <a:r>
              <a:rPr lang="de-CH" sz="2800" b="1" dirty="0">
                <a:solidFill>
                  <a:schemeClr val="tx1"/>
                </a:solidFill>
              </a:rPr>
              <a:t> in </a:t>
            </a:r>
            <a:r>
              <a:rPr lang="de-CH" sz="2800" b="1" dirty="0" err="1">
                <a:solidFill>
                  <a:schemeClr val="tx1"/>
                </a:solidFill>
              </a:rPr>
              <a:t>next</a:t>
            </a:r>
            <a:r>
              <a:rPr lang="de-CH" sz="2800" b="1" dirty="0">
                <a:solidFill>
                  <a:schemeClr val="tx1"/>
                </a:solidFill>
              </a:rPr>
              <a:t> </a:t>
            </a:r>
            <a:r>
              <a:rPr lang="de-CH" sz="2800" b="1" dirty="0" err="1">
                <a:solidFill>
                  <a:schemeClr val="tx1"/>
                </a:solidFill>
              </a:rPr>
              <a:t>pediatric</a:t>
            </a:r>
            <a:r>
              <a:rPr lang="de-CH" sz="2800" b="1" dirty="0">
                <a:solidFill>
                  <a:schemeClr val="tx1"/>
                </a:solidFill>
              </a:rPr>
              <a:t> </a:t>
            </a:r>
            <a:r>
              <a:rPr lang="de-CH" sz="2800" b="1" dirty="0" err="1">
                <a:solidFill>
                  <a:schemeClr val="tx1"/>
                </a:solidFill>
              </a:rPr>
              <a:t>study</a:t>
            </a:r>
            <a:r>
              <a:rPr lang="de-CH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42421A-5C5E-4BAE-B6A0-BDC6C22CCBBE}"/>
              </a:ext>
            </a:extLst>
          </p:cNvPr>
          <p:cNvSpPr txBox="1"/>
          <p:nvPr/>
        </p:nvSpPr>
        <p:spPr>
          <a:xfrm>
            <a:off x="606174" y="5671943"/>
            <a:ext cx="1122622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0" lang="de-CH" sz="1600" b="0" i="0" u="none" strike="noStrike" kern="0" cap="none" spc="0" normalizeH="0" baseline="30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 </a:t>
            </a:r>
            <a:r>
              <a:rPr lang="en-US" sz="1600" dirty="0">
                <a:solidFill>
                  <a:srgbClr val="404040"/>
                </a:solidFill>
                <a:latin typeface="Arial"/>
              </a:rPr>
              <a:t>Chitnis</a:t>
            </a:r>
            <a:r>
              <a:rPr lang="de-CH" sz="1600" dirty="0">
                <a:solidFill>
                  <a:srgbClr val="404040"/>
                </a:solidFill>
                <a:latin typeface="Arial"/>
              </a:rPr>
              <a:t> et al. Trial </a:t>
            </a:r>
            <a:r>
              <a:rPr lang="de-CH" sz="1600" dirty="0" err="1">
                <a:solidFill>
                  <a:srgbClr val="404040"/>
                </a:solidFill>
                <a:latin typeface="Arial"/>
              </a:rPr>
              <a:t>of</a:t>
            </a:r>
            <a:r>
              <a:rPr lang="de-CH" sz="1600" dirty="0">
                <a:solidFill>
                  <a:srgbClr val="404040"/>
                </a:solidFill>
                <a:latin typeface="Arial"/>
              </a:rPr>
              <a:t> </a:t>
            </a:r>
            <a:r>
              <a:rPr lang="de-CH" sz="1600" dirty="0" err="1">
                <a:solidFill>
                  <a:srgbClr val="404040"/>
                </a:solidFill>
                <a:latin typeface="Arial"/>
              </a:rPr>
              <a:t>fingolimod</a:t>
            </a:r>
            <a:r>
              <a:rPr lang="de-CH" sz="1600" dirty="0">
                <a:solidFill>
                  <a:srgbClr val="404040"/>
                </a:solidFill>
                <a:latin typeface="Arial"/>
              </a:rPr>
              <a:t> versus </a:t>
            </a:r>
            <a:r>
              <a:rPr lang="de-CH" sz="1600" dirty="0" err="1">
                <a:solidFill>
                  <a:srgbClr val="404040"/>
                </a:solidFill>
                <a:latin typeface="Arial"/>
              </a:rPr>
              <a:t>interferon</a:t>
            </a:r>
            <a:r>
              <a:rPr lang="de-CH" sz="1600" dirty="0">
                <a:solidFill>
                  <a:srgbClr val="404040"/>
                </a:solidFill>
                <a:latin typeface="Arial"/>
              </a:rPr>
              <a:t> beta-1a in </a:t>
            </a:r>
            <a:r>
              <a:rPr lang="de-CH" sz="1600" dirty="0" err="1">
                <a:solidFill>
                  <a:srgbClr val="404040"/>
                </a:solidFill>
                <a:latin typeface="Arial"/>
              </a:rPr>
              <a:t>pediatric</a:t>
            </a:r>
            <a:r>
              <a:rPr lang="de-CH" sz="1600" dirty="0">
                <a:solidFill>
                  <a:srgbClr val="404040"/>
                </a:solidFill>
                <a:latin typeface="Arial"/>
              </a:rPr>
              <a:t> multiple </a:t>
            </a:r>
            <a:r>
              <a:rPr lang="de-CH" sz="1600" dirty="0" err="1">
                <a:solidFill>
                  <a:srgbClr val="404040"/>
                </a:solidFill>
                <a:latin typeface="Arial"/>
              </a:rPr>
              <a:t>sclerosis</a:t>
            </a:r>
            <a:r>
              <a:rPr lang="de-CH" sz="1600" dirty="0">
                <a:solidFill>
                  <a:srgbClr val="404040"/>
                </a:solidFill>
                <a:latin typeface="Arial"/>
              </a:rPr>
              <a:t>. N Engl J </a:t>
            </a:r>
            <a:r>
              <a:rPr lang="de-CH" sz="1600" dirty="0" err="1">
                <a:solidFill>
                  <a:srgbClr val="404040"/>
                </a:solidFill>
                <a:latin typeface="Arial"/>
              </a:rPr>
              <a:t>Med</a:t>
            </a:r>
            <a:r>
              <a:rPr lang="de-CH" sz="1600" dirty="0">
                <a:solidFill>
                  <a:srgbClr val="404040"/>
                </a:solidFill>
                <a:latin typeface="Arial"/>
              </a:rPr>
              <a:t> 2018</a:t>
            </a:r>
          </a:p>
          <a:p>
            <a:pPr algn="l"/>
            <a:r>
              <a:rPr kumimoji="0" lang="de-CH" sz="1600" b="0" i="0" u="none" strike="noStrike" kern="0" cap="none" spc="0" normalizeH="0" baseline="30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Arnold et al. (2020) </a:t>
            </a:r>
            <a:r>
              <a:rPr lang="en-US" sz="1800" b="0" i="0" u="none" strike="noStrike" baseline="0" dirty="0">
                <a:latin typeface="FrutigerLTPro-Condensed"/>
              </a:rPr>
              <a:t>Effect of fingolimod on MRI outcomes in patients </a:t>
            </a:r>
            <a:r>
              <a:rPr lang="de-CH" sz="1800" b="0" i="0" u="none" strike="noStrike" baseline="0" dirty="0" err="1">
                <a:latin typeface="FrutigerLTPro-Condensed"/>
              </a:rPr>
              <a:t>with</a:t>
            </a:r>
            <a:r>
              <a:rPr lang="de-CH" sz="1800" b="0" i="0" u="none" strike="noStrike" baseline="0" dirty="0">
                <a:latin typeface="FrutigerLTPro-Condensed"/>
              </a:rPr>
              <a:t> </a:t>
            </a:r>
            <a:r>
              <a:rPr lang="de-CH" sz="1800" b="0" i="0" u="none" strike="noStrike" baseline="0" dirty="0" err="1">
                <a:latin typeface="FrutigerLTPro-Condensed"/>
              </a:rPr>
              <a:t>paediatric-onset</a:t>
            </a:r>
            <a:r>
              <a:rPr lang="de-CH" sz="1800" b="0" i="0" u="none" strike="noStrike" baseline="0" dirty="0">
                <a:latin typeface="FrutigerLTPro-Condensed"/>
              </a:rPr>
              <a:t> multiple </a:t>
            </a:r>
            <a:r>
              <a:rPr lang="de-CH" sz="1800" b="0" i="0" u="none" strike="noStrike" baseline="0" dirty="0" err="1">
                <a:latin typeface="FrutigerLTPro-Condensed"/>
              </a:rPr>
              <a:t>sclerosis</a:t>
            </a:r>
            <a:r>
              <a:rPr lang="de-CH" sz="1800" b="0" i="0" u="none" strike="noStrike" baseline="0" dirty="0">
                <a:latin typeface="FrutigerLTPro-Condensed"/>
              </a:rPr>
              <a:t>: </a:t>
            </a:r>
            <a:r>
              <a:rPr lang="de-CH" sz="1800" b="0" i="0" u="none" strike="noStrike" baseline="0" dirty="0" err="1">
                <a:latin typeface="FrutigerLTPro-Condensed"/>
              </a:rPr>
              <a:t>results</a:t>
            </a:r>
            <a:r>
              <a:rPr lang="de-CH" sz="1800" b="0" i="0" u="none" strike="noStrike" baseline="0" dirty="0">
                <a:latin typeface="FrutigerLTPro-Condensed"/>
              </a:rPr>
              <a:t> </a:t>
            </a:r>
            <a:r>
              <a:rPr lang="de-CH" sz="1800" b="0" i="0" u="none" strike="noStrike" baseline="0" dirty="0" err="1">
                <a:latin typeface="FrutigerLTPro-Condensed"/>
              </a:rPr>
              <a:t>from</a:t>
            </a:r>
            <a:r>
              <a:rPr lang="de-CH" sz="1800" b="0" i="0" u="none" strike="noStrike" baseline="0" dirty="0">
                <a:latin typeface="FrutigerLTPro-Condensed"/>
              </a:rPr>
              <a:t> </a:t>
            </a:r>
            <a:r>
              <a:rPr lang="en-US" sz="1800" b="0" i="0" u="none" strike="noStrike" baseline="0" dirty="0">
                <a:latin typeface="FrutigerLTPro-Condensed"/>
              </a:rPr>
              <a:t>the phase 3 PARADIG</a:t>
            </a:r>
            <a:r>
              <a:rPr lang="en-US" sz="1800" b="0" i="1" u="none" strike="noStrike" baseline="0" dirty="0">
                <a:latin typeface="FrutigerLTPro-CondensedIta"/>
              </a:rPr>
              <a:t>MS </a:t>
            </a:r>
            <a:r>
              <a:rPr lang="en-US" sz="1800" b="0" i="0" u="none" strike="noStrike" baseline="0" dirty="0">
                <a:latin typeface="FrutigerLTPro-Condensed"/>
              </a:rPr>
              <a:t>study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Multiple Sclerosis Journal</a:t>
            </a:r>
            <a:endParaRPr kumimoji="0" lang="de-CH" sz="1600" b="0" i="0" u="none" strike="noStrike" kern="0" cap="none" spc="0" normalizeH="0" baseline="3000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57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793"/>
    </mc:Choice>
    <mc:Fallback xmlns="">
      <p:transition spd="slow" advTm="5779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ADA5-B542-43D6-907D-42862E185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Systematic</a:t>
            </a:r>
            <a:r>
              <a:rPr lang="de-CH" dirty="0"/>
              <a:t> </a:t>
            </a:r>
            <a:r>
              <a:rPr lang="de-CH" dirty="0" err="1"/>
              <a:t>literature</a:t>
            </a:r>
            <a:r>
              <a:rPr lang="de-CH" dirty="0"/>
              <a:t> review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relapse</a:t>
            </a:r>
            <a:r>
              <a:rPr lang="de-CH" dirty="0"/>
              <a:t> </a:t>
            </a:r>
            <a:r>
              <a:rPr lang="de-CH" dirty="0" err="1"/>
              <a:t>rates</a:t>
            </a:r>
            <a:r>
              <a:rPr lang="de-CH" dirty="0"/>
              <a:t> in </a:t>
            </a:r>
            <a:r>
              <a:rPr lang="de-CH" dirty="0" err="1"/>
              <a:t>pediatric</a:t>
            </a:r>
            <a:r>
              <a:rPr lang="de-CH" dirty="0"/>
              <a:t> MS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5570E-50A6-4984-948A-A27AACB995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FEB0E-AC1A-4AE6-B222-DA868032A3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9</a:t>
            </a:fld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A8B16F-DA69-4C36-98E4-59C06412C1C6}"/>
              </a:ext>
            </a:extLst>
          </p:cNvPr>
          <p:cNvSpPr txBox="1"/>
          <p:nvPr/>
        </p:nvSpPr>
        <p:spPr>
          <a:xfrm>
            <a:off x="606174" y="5846601"/>
            <a:ext cx="112262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0" lang="de-CH" sz="1600" b="0" i="0" u="none" strike="noStrike" kern="0" cap="none" spc="0" normalizeH="0" baseline="3000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 </a:t>
            </a:r>
            <a:r>
              <a:rPr lang="en-US" sz="1600" dirty="0">
                <a:solidFill>
                  <a:srgbClr val="404040"/>
                </a:solidFill>
                <a:latin typeface="Arial"/>
              </a:rPr>
              <a:t>Graves</a:t>
            </a:r>
            <a:r>
              <a:rPr lang="de-CH" sz="1600" dirty="0">
                <a:solidFill>
                  <a:srgbClr val="404040"/>
                </a:solidFill>
                <a:latin typeface="Arial"/>
              </a:rPr>
              <a:t> et al. (2021) </a:t>
            </a:r>
            <a:r>
              <a:rPr lang="de-CH" sz="1600" dirty="0" err="1">
                <a:solidFill>
                  <a:srgbClr val="404040"/>
                </a:solidFill>
                <a:latin typeface="Arial"/>
              </a:rPr>
              <a:t>Improving</a:t>
            </a:r>
            <a:r>
              <a:rPr lang="de-CH" sz="1600" dirty="0">
                <a:solidFill>
                  <a:srgbClr val="404040"/>
                </a:solidFill>
                <a:latin typeface="Arial"/>
              </a:rPr>
              <a:t> </a:t>
            </a:r>
            <a:r>
              <a:rPr lang="de-CH" sz="1600" dirty="0" err="1">
                <a:solidFill>
                  <a:srgbClr val="404040"/>
                </a:solidFill>
                <a:latin typeface="Arial"/>
              </a:rPr>
              <a:t>pediatric</a:t>
            </a:r>
            <a:r>
              <a:rPr lang="de-CH" sz="1600" dirty="0">
                <a:solidFill>
                  <a:srgbClr val="404040"/>
                </a:solidFill>
                <a:latin typeface="Arial"/>
              </a:rPr>
              <a:t> multiple </a:t>
            </a:r>
            <a:r>
              <a:rPr lang="de-CH" sz="1600" dirty="0" err="1">
                <a:solidFill>
                  <a:srgbClr val="404040"/>
                </a:solidFill>
                <a:latin typeface="Arial"/>
              </a:rPr>
              <a:t>sclerosis</a:t>
            </a:r>
            <a:r>
              <a:rPr lang="de-CH" sz="1600" dirty="0">
                <a:solidFill>
                  <a:srgbClr val="404040"/>
                </a:solidFill>
                <a:latin typeface="Arial"/>
              </a:rPr>
              <a:t> </a:t>
            </a:r>
            <a:r>
              <a:rPr lang="en-US" sz="1600" dirty="0">
                <a:solidFill>
                  <a:srgbClr val="404040"/>
                </a:solidFill>
                <a:latin typeface="Arial"/>
              </a:rPr>
              <a:t>interventional phase III study design:</a:t>
            </a:r>
          </a:p>
          <a:p>
            <a:r>
              <a:rPr lang="de-CH" sz="1600" dirty="0">
                <a:solidFill>
                  <a:srgbClr val="404040"/>
                </a:solidFill>
                <a:latin typeface="Arial"/>
              </a:rPr>
              <a:t>a meta-analysis. </a:t>
            </a:r>
            <a:r>
              <a:rPr lang="en-US" sz="1600" dirty="0">
                <a:solidFill>
                  <a:srgbClr val="404040"/>
                </a:solidFill>
                <a:latin typeface="Arial"/>
              </a:rPr>
              <a:t>Therapeutic Advances in Neurological Disorders</a:t>
            </a:r>
            <a:endParaRPr lang="de-CH" sz="1600" dirty="0">
              <a:solidFill>
                <a:srgbClr val="404040"/>
              </a:solidFill>
              <a:latin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0D8B3A-8296-4DE0-9A83-873B808FA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644" y="1437651"/>
            <a:ext cx="7166944" cy="440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42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DIA Color Theme 1">
      <a:dk1>
        <a:srgbClr val="404040"/>
      </a:dk1>
      <a:lt1>
        <a:srgbClr val="FFFFFF"/>
      </a:lt1>
      <a:dk2>
        <a:srgbClr val="FFFFFF"/>
      </a:dk2>
      <a:lt2>
        <a:srgbClr val="FFFFFF"/>
      </a:lt2>
      <a:accent1>
        <a:srgbClr val="799C4B"/>
      </a:accent1>
      <a:accent2>
        <a:srgbClr val="008CA1"/>
      </a:accent2>
      <a:accent3>
        <a:srgbClr val="A62C60"/>
      </a:accent3>
      <a:accent4>
        <a:srgbClr val="CB7E25"/>
      </a:accent4>
      <a:accent5>
        <a:srgbClr val="007665"/>
      </a:accent5>
      <a:accent6>
        <a:srgbClr val="1C5A7D"/>
      </a:accent6>
      <a:hlink>
        <a:srgbClr val="003D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4109</Words>
  <Application>Microsoft Office PowerPoint</Application>
  <PresentationFormat>Widescreen</PresentationFormat>
  <Paragraphs>425</Paragraphs>
  <Slides>39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Arial Rounded MT Bold</vt:lpstr>
      <vt:lpstr>Calibri</vt:lpstr>
      <vt:lpstr>Calibri Light</vt:lpstr>
      <vt:lpstr>FrutigerLTPro-Condensed</vt:lpstr>
      <vt:lpstr>FrutigerLTPro-CondensedIta</vt:lpstr>
      <vt:lpstr>Times New Roman</vt:lpstr>
      <vt:lpstr>Wingdings</vt:lpstr>
      <vt:lpstr>Office Theme</vt:lpstr>
      <vt:lpstr>Default Theme</vt:lpstr>
      <vt:lpstr>PowerPoint Presentation</vt:lpstr>
      <vt:lpstr>Content</vt:lpstr>
      <vt:lpstr>Background</vt:lpstr>
      <vt:lpstr>Pediatric MS - Key facts</vt:lpstr>
      <vt:lpstr>Challenging recruitment with competitive trial landscape and rarity of pediatric MS population makes feasibility a key concern</vt:lpstr>
      <vt:lpstr>NEOS trial summary</vt:lpstr>
      <vt:lpstr>Non-inferiority</vt:lpstr>
      <vt:lpstr>Motivation for non-inferiority design  </vt:lpstr>
      <vt:lpstr>Systematic literature review of relapse rates in pediatric MS </vt:lpstr>
      <vt:lpstr>Showing non-inferiority to Gilenya strongly implies superiority over Interferon beta-1a or placebo </vt:lpstr>
      <vt:lpstr>Extrapolation from adult phase 3 data to pediatric patients</vt:lpstr>
      <vt:lpstr>Phase 3 data in adults with MS is typically available at the start of a new pediatric study. Can it be leveraged?</vt:lpstr>
      <vt:lpstr>Phase 3 data in adults with MS is typically available at the start of a new pediatric study. Can it be leveraged?</vt:lpstr>
      <vt:lpstr>Phase 3 data in adults with MS is typically available at the start of a new pediatric study and can be leveraged</vt:lpstr>
      <vt:lpstr>Incorporating historical data</vt:lpstr>
      <vt:lpstr>NEOS Bayesian design</vt:lpstr>
      <vt:lpstr>Incorporating historical data  via meta-analytic predictive approach 1, 2</vt:lpstr>
      <vt:lpstr>Prior-data conflict potential issue with Bayesian design</vt:lpstr>
      <vt:lpstr>Prior-data conflict potential issue with Bayesian design</vt:lpstr>
      <vt:lpstr>Protecting against prior-data conflicts</vt:lpstr>
      <vt:lpstr>Prior-data conflict with robust prior; dynamic borrowing </vt:lpstr>
      <vt:lpstr>Simulation study to understand operating characteristics</vt:lpstr>
      <vt:lpstr>Simulation studies to understand operating characteristics</vt:lpstr>
      <vt:lpstr>Simulation scenarios for final report</vt:lpstr>
      <vt:lpstr>Simulation results: Type I error rate  </vt:lpstr>
      <vt:lpstr>Simulation results: Power  </vt:lpstr>
      <vt:lpstr>The path to innovation</vt:lpstr>
      <vt:lpstr>Regulatory interactions</vt:lpstr>
      <vt:lpstr>Health authority interactions and timelines</vt:lpstr>
      <vt:lpstr>Summary of regulatory feedback: Reaching global alignment for non-standard design features can be a challenge</vt:lpstr>
      <vt:lpstr>Key modifications on study design based on HA feedback</vt:lpstr>
      <vt:lpstr>Key modifications on study design based on HA feedback</vt:lpstr>
      <vt:lpstr>Our experience with CIDs and proposed guiding principles</vt:lpstr>
      <vt:lpstr>Stakeholder view on innovative study design and goals may differ – alignment needed to reach agreement</vt:lpstr>
      <vt:lpstr>Innovation breaks with established tradition</vt:lpstr>
      <vt:lpstr>Example: Type I error rates</vt:lpstr>
      <vt:lpstr>Understanding operating characteristics under clinically plausible settings of parameters Before and After the study</vt:lpstr>
      <vt:lpstr>Conclusion: Proposed guiding principles for CIDs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Thomas, Marius</dc:creator>
  <cp:lastModifiedBy>Haijun Ma</cp:lastModifiedBy>
  <cp:revision>20</cp:revision>
  <dcterms:created xsi:type="dcterms:W3CDTF">2022-11-10T15:38:43Z</dcterms:created>
  <dcterms:modified xsi:type="dcterms:W3CDTF">2022-11-16T19:51:35Z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c9bec58-8084-492e-8360-0e1cfe36408c_Enabled">
    <vt:lpwstr>true</vt:lpwstr>
  </property>
  <property fmtid="{D5CDD505-2E9C-101B-9397-08002B2CF9AE}" pid="3" name="MSIP_Label_3c9bec58-8084-492e-8360-0e1cfe36408c_SetDate">
    <vt:lpwstr>2022-11-10T15:38:43Z</vt:lpwstr>
  </property>
  <property fmtid="{D5CDD505-2E9C-101B-9397-08002B2CF9AE}" pid="4" name="MSIP_Label_3c9bec58-8084-492e-8360-0e1cfe36408c_Method">
    <vt:lpwstr>Standard</vt:lpwstr>
  </property>
  <property fmtid="{D5CDD505-2E9C-101B-9397-08002B2CF9AE}" pid="5" name="MSIP_Label_3c9bec58-8084-492e-8360-0e1cfe36408c_Name">
    <vt:lpwstr>Not Protected -Pilot</vt:lpwstr>
  </property>
  <property fmtid="{D5CDD505-2E9C-101B-9397-08002B2CF9AE}" pid="6" name="MSIP_Label_3c9bec58-8084-492e-8360-0e1cfe36408c_SiteId">
    <vt:lpwstr>f35a6974-607f-47d4-82d7-ff31d7dc53a5</vt:lpwstr>
  </property>
  <property fmtid="{D5CDD505-2E9C-101B-9397-08002B2CF9AE}" pid="7" name="MSIP_Label_3c9bec58-8084-492e-8360-0e1cfe36408c_ActionId">
    <vt:lpwstr>12f94fe7-c6be-4f4b-a391-5a48b509680f</vt:lpwstr>
  </property>
  <property fmtid="{D5CDD505-2E9C-101B-9397-08002B2CF9AE}" pid="8" name="MSIP_Label_3c9bec58-8084-492e-8360-0e1cfe36408c_ContentBits">
    <vt:lpwstr>0</vt:lpwstr>
  </property>
</Properties>
</file>