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9" r:id="rId7"/>
    <p:sldId id="261" r:id="rId8"/>
    <p:sldId id="265" r:id="rId9"/>
    <p:sldId id="266" r:id="rId10"/>
    <p:sldId id="267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3" autoAdjust="0"/>
    <p:restoredTop sz="94660"/>
  </p:normalViewPr>
  <p:slideViewPr>
    <p:cSldViewPr snapToGrid="0">
      <p:cViewPr>
        <p:scale>
          <a:sx n="166" d="100"/>
          <a:sy n="166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5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9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2B7C-25B3-4949-AD59-71690D2B1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05060-A140-40C1-999D-06922292F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DA9A031-BB91-4B2D-B459-DCCD380D9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89393"/>
              </p:ext>
            </p:extLst>
          </p:nvPr>
        </p:nvGraphicFramePr>
        <p:xfrm>
          <a:off x="172527" y="29408"/>
          <a:ext cx="8837001" cy="68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DF Document" r:id="rId3" imgW="7543800" imgH="5829120" progId="NuancePDF.Document">
                  <p:embed/>
                </p:oleObj>
              </mc:Choice>
              <mc:Fallback>
                <p:oleObj name="PDF Document" r:id="rId3" imgW="7543800" imgH="5829120" progId="Nuance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27" y="29408"/>
                        <a:ext cx="8837001" cy="682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0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189781" y="76581"/>
            <a:ext cx="8798944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</a:rPr>
              <a:t>m_stanova</a:t>
            </a:r>
            <a:r>
              <a:rPr lang="en-GB" sz="1600" dirty="0">
                <a:latin typeface="Consolas" panose="020B0609020204030204" pitchFamily="49" charset="0"/>
              </a:rPr>
              <a:t> &lt;- </a:t>
            </a:r>
            <a:r>
              <a:rPr lang="en-GB" sz="1600" dirty="0" err="1">
                <a:latin typeface="Consolas" panose="020B0609020204030204" pitchFamily="49" charset="0"/>
              </a:rPr>
              <a:t>stanova_lmer</a:t>
            </a:r>
            <a:r>
              <a:rPr lang="en-GB" sz="1600" dirty="0">
                <a:latin typeface="Consolas" panose="020B0609020204030204" pitchFamily="49" charset="0"/>
              </a:rPr>
              <a:t>(rt ~ length*stimulus + (length*</a:t>
            </a:r>
            <a:r>
              <a:rPr lang="en-GB" sz="1600" dirty="0" err="1">
                <a:latin typeface="Consolas" panose="020B0609020204030204" pitchFamily="49" charset="0"/>
              </a:rPr>
              <a:t>stimulus|id</a:t>
            </a:r>
            <a:r>
              <a:rPr lang="en-GB" sz="1600" dirty="0">
                <a:latin typeface="Consolas" panose="020B0609020204030204" pitchFamily="49" charset="0"/>
              </a:rPr>
              <a:t>), </a:t>
            </a:r>
            <a:r>
              <a:rPr lang="en-GB" sz="1600" dirty="0" err="1">
                <a:latin typeface="Consolas" panose="020B0609020204030204" pitchFamily="49" charset="0"/>
              </a:rPr>
              <a:t>fhch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summary(</a:t>
            </a:r>
            <a:r>
              <a:rPr lang="en-GB" sz="1600" dirty="0" err="1">
                <a:latin typeface="Consolas" panose="020B0609020204030204" pitchFamily="49" charset="0"/>
              </a:rPr>
              <a:t>m_stanova</a:t>
            </a:r>
            <a:r>
              <a:rPr lang="en-GB" sz="1600" dirty="0"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latin typeface="Consolas" panose="020B0609020204030204" pitchFamily="49" charset="0"/>
              </a:rPr>
              <a:t>diff_intercept</a:t>
            </a:r>
            <a:r>
              <a:rPr lang="en-GB" sz="1600" b="1" dirty="0">
                <a:latin typeface="Consolas" panose="020B0609020204030204" pitchFamily="49" charset="0"/>
              </a:rPr>
              <a:t> = FALSE</a:t>
            </a:r>
            <a:r>
              <a:rPr lang="en-GB" sz="1600" dirty="0">
                <a:latin typeface="Consolas" panose="020B0609020204030204" pitchFamily="49" charset="0"/>
              </a:rPr>
              <a:t>, digits = 2)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 Intercept: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Variable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5%  50%  95%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(Intercept) 1.13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0.05 1.04 1.12 1.21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'length' - marginal means: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 Mean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MAD_SD   5%  50%  95%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4 1.10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0.05 1.01 1.09 1.18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5 1.13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0.05 1.04 1.13 1.22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3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6 1.15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0.05 1.07 1.15 1.24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'stimulus' - marginal means: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 Mean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MAD_SD   5%  50%  95%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 word 1.10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0.05 1.01 1.09 1.18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 nonword 1.16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0.05 1.07 1.16 1.25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length:stimulus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 - marginal means: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 Mean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MAD_SD   5%  50%  95%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4, stimulus word 1.08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0.05 0.99 1.08 1.17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5, stimulus word 1.09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0.05 1.00 1.09 1.19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3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6, stimulus word 1.11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0.06 1.02 1.11 1.21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4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4, stimulus nonword 1.11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0.06 1.02 1.11 1.21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5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5, stimulus nonword 1.16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0.06 1.07 1.16 1.26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6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6, stimulus nonword 1.20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0.06 1.11 1.20 1.29 </a:t>
            </a:r>
          </a:p>
        </p:txBody>
      </p:sp>
    </p:spTree>
    <p:extLst>
      <p:ext uri="{BB962C8B-B14F-4D97-AF65-F5344CB8AC3E}">
        <p14:creationId xmlns:p14="http://schemas.microsoft.com/office/powerpoint/2010/main" val="280508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75C9-EFC1-4106-846E-E00F4579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AE09-3702-4C8F-B5ED-A96C9CBD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R</a:t>
            </a:r>
            <a:r>
              <a:rPr lang="en-GB" dirty="0"/>
              <a:t>’s default contrasts (</a:t>
            </a:r>
            <a:r>
              <a:rPr lang="en-GB" dirty="0" err="1">
                <a:latin typeface="Consolas" panose="020B0609020204030204" pitchFamily="49" charset="0"/>
              </a:rPr>
              <a:t>contr.treatment</a:t>
            </a:r>
            <a:r>
              <a:rPr lang="en-GB" dirty="0"/>
              <a:t>) are not orthogonal:</a:t>
            </a:r>
          </a:p>
          <a:p>
            <a:pPr lvl="1"/>
            <a:r>
              <a:rPr lang="en-GB" dirty="0"/>
              <a:t>Intercept: Mean of first design cell</a:t>
            </a:r>
          </a:p>
          <a:p>
            <a:pPr lvl="1"/>
            <a:r>
              <a:rPr lang="en-GB" dirty="0"/>
              <a:t>Main effects are simple effects</a:t>
            </a:r>
          </a:p>
          <a:p>
            <a:r>
              <a:rPr lang="en-GB" dirty="0"/>
              <a:t>Orthogonal sum contrasts (i.e., </a:t>
            </a:r>
            <a:r>
              <a:rPr lang="en-GB" dirty="0" err="1">
                <a:latin typeface="Consolas" panose="020B0609020204030204" pitchFamily="49" charset="0"/>
              </a:rPr>
              <a:t>contr.sum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Intercept: (unweighted) grand mean</a:t>
            </a:r>
          </a:p>
          <a:p>
            <a:pPr lvl="1"/>
            <a:r>
              <a:rPr lang="en-GB" dirty="0"/>
              <a:t>Main effects are average/marginal effects</a:t>
            </a:r>
          </a:p>
          <a:p>
            <a:pPr lvl="1"/>
            <a:r>
              <a:rPr lang="en-GB" dirty="0"/>
              <a:t>For factors with &gt; 2 levels, marginal prior more diffuse on last level compared to previous levels</a:t>
            </a:r>
          </a:p>
          <a:p>
            <a:r>
              <a:rPr lang="en-GB" dirty="0" err="1"/>
              <a:t>stanova</a:t>
            </a:r>
            <a:r>
              <a:rPr lang="en-GB" dirty="0"/>
              <a:t> uses orthonormal contrasts (Rouder et al., 2012)</a:t>
            </a:r>
          </a:p>
          <a:p>
            <a:pPr lvl="1"/>
            <a:r>
              <a:rPr lang="en-GB" dirty="0"/>
              <a:t>Intercept: (unweighted) grand mean</a:t>
            </a:r>
          </a:p>
          <a:p>
            <a:pPr lvl="1"/>
            <a:r>
              <a:rPr lang="en-GB" dirty="0"/>
              <a:t>Main effects are average/marginal effects</a:t>
            </a:r>
          </a:p>
          <a:p>
            <a:pPr lvl="1"/>
            <a:r>
              <a:rPr lang="en-GB" dirty="0"/>
              <a:t>Marginal prior is same on all factor levels</a:t>
            </a:r>
          </a:p>
          <a:p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features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>
                <a:latin typeface="Consolas" panose="020B0609020204030204" pitchFamily="49" charset="0"/>
              </a:rPr>
              <a:t>(..., </a:t>
            </a:r>
            <a:r>
              <a:rPr lang="en-GB" dirty="0" err="1">
                <a:latin typeface="Consolas" panose="020B0609020204030204" pitchFamily="49" charset="0"/>
              </a:rPr>
              <a:t>model_fun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allows fitting any 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/>
              <a:t> function (e.g., </a:t>
            </a:r>
            <a:r>
              <a:rPr lang="en-GB" dirty="0" err="1">
                <a:latin typeface="Consolas" panose="020B0609020204030204" pitchFamily="49" charset="0"/>
              </a:rPr>
              <a:t>model_fun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glm</a:t>
            </a:r>
            <a:r>
              <a:rPr lang="en-GB" dirty="0">
                <a:latin typeface="Consolas" panose="020B0609020204030204" pitchFamily="49" charset="0"/>
              </a:rPr>
              <a:t>"</a:t>
            </a:r>
            <a:r>
              <a:rPr lang="en-GB" dirty="0"/>
              <a:t>).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summary()</a:t>
            </a:r>
            <a:r>
              <a:rPr lang="en-GB" dirty="0"/>
              <a:t> back-transforms results to factor levels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stanova_samples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 returns samples back-transformed to factor levels.</a:t>
            </a:r>
          </a:p>
          <a:p>
            <a:pPr lvl="1"/>
            <a:r>
              <a:rPr lang="en-GB" dirty="0"/>
              <a:t>Fully compatible with </a:t>
            </a:r>
            <a:r>
              <a:rPr lang="en-GB" dirty="0">
                <a:latin typeface="Consolas" panose="020B0609020204030204" pitchFamily="49" charset="0"/>
              </a:rPr>
              <a:t>R</a:t>
            </a:r>
            <a:r>
              <a:rPr lang="en-GB" dirty="0"/>
              <a:t> package ecosystem: </a:t>
            </a:r>
            <a:r>
              <a:rPr lang="en-GB" dirty="0" err="1">
                <a:latin typeface="Consolas" panose="020B0609020204030204" pitchFamily="49" charset="0"/>
              </a:rPr>
              <a:t>emmeans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tidybayes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bayesplot</a:t>
            </a:r>
            <a:r>
              <a:rPr lang="en-GB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395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1C41-5414-4FAF-BC36-BE5BBC59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20CF-1E7A-47E5-B747-63D8CCFA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yet on CRAN, only GitHub: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Currently, </a:t>
            </a:r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only works with </a:t>
            </a:r>
            <a:r>
              <a:rPr lang="en-GB" dirty="0" err="1">
                <a:latin typeface="Consolas" panose="020B0609020204030204" pitchFamily="49" charset="0"/>
              </a:rPr>
              <a:t>emmeans</a:t>
            </a:r>
            <a:r>
              <a:rPr lang="en-GB" dirty="0"/>
              <a:t> version </a:t>
            </a:r>
            <a:r>
              <a:rPr lang="en-GB" dirty="0">
                <a:latin typeface="Consolas" panose="020B0609020204030204" pitchFamily="49" charset="0"/>
              </a:rPr>
              <a:t>1.4.7</a:t>
            </a:r>
            <a:r>
              <a:rPr lang="en-GB" dirty="0"/>
              <a:t> or older.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installation attach once per </a:t>
            </a:r>
            <a:r>
              <a:rPr lang="en-GB" dirty="0">
                <a:latin typeface="Consolas" panose="020B0609020204030204" pitchFamily="49" charset="0"/>
              </a:rPr>
              <a:t>R</a:t>
            </a:r>
            <a:r>
              <a:rPr lang="en-GB" dirty="0"/>
              <a:t> session: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0B0C8-2733-4015-A003-E06F54E13B7A}"/>
              </a:ext>
            </a:extLst>
          </p:cNvPr>
          <p:cNvSpPr txBox="1"/>
          <p:nvPr/>
        </p:nvSpPr>
        <p:spPr>
          <a:xfrm>
            <a:off x="611397" y="2353891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</a:rPr>
              <a:t>install.packages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::</a:t>
            </a:r>
            <a:r>
              <a:rPr lang="en-GB" sz="2000" dirty="0" err="1">
                <a:latin typeface="Consolas" panose="020B0609020204030204" pitchFamily="49" charset="0"/>
              </a:rPr>
              <a:t>install_github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bayesstuff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stanova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5CA1-B26E-4378-9EE6-2BC958BDC8C9}"/>
              </a:ext>
            </a:extLst>
          </p:cNvPr>
          <p:cNvSpPr txBox="1"/>
          <p:nvPr/>
        </p:nvSpPr>
        <p:spPr>
          <a:xfrm>
            <a:off x="628650" y="433917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::</a:t>
            </a:r>
            <a:r>
              <a:rPr lang="en-GB" sz="2000" dirty="0" err="1">
                <a:latin typeface="Consolas" panose="020B0609020204030204" pitchFamily="49" charset="0"/>
              </a:rPr>
              <a:t>install_version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emmeans</a:t>
            </a:r>
            <a:r>
              <a:rPr lang="en-GB" sz="2000" dirty="0">
                <a:latin typeface="Consolas" panose="020B0609020204030204" pitchFamily="49" charset="0"/>
              </a:rPr>
              <a:t>", version = "1.4.7", 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								upgrade = "never")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BD8A6-C713-4E40-968B-7261A20798E3}"/>
              </a:ext>
            </a:extLst>
          </p:cNvPr>
          <p:cNvSpPr txBox="1"/>
          <p:nvPr/>
        </p:nvSpPr>
        <p:spPr>
          <a:xfrm>
            <a:off x="645903" y="5753834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library("</a:t>
            </a:r>
            <a:r>
              <a:rPr lang="en-GB" sz="2000" dirty="0" err="1">
                <a:latin typeface="Consolas" panose="020B0609020204030204" pitchFamily="49" charset="0"/>
              </a:rPr>
              <a:t>stanova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FFD7384-21E6-431D-A471-425D5BF8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297" y="764392"/>
            <a:ext cx="685800" cy="5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C82-5BD2-4B91-B8DE-4B63B830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1" y="365125"/>
            <a:ext cx="7080249" cy="1325563"/>
          </a:xfrm>
        </p:spPr>
        <p:txBody>
          <a:bodyPr>
            <a:normAutofit/>
          </a:bodyPr>
          <a:lstStyle/>
          <a:p>
            <a:r>
              <a:rPr lang="en-GB" sz="4700">
                <a:latin typeface="Consolas" panose="020B0609020204030204" pitchFamily="49" charset="0"/>
              </a:rPr>
              <a:t>stanova</a:t>
            </a:r>
            <a:r>
              <a:rPr lang="en-GB" sz="4700"/>
              <a:t> Overview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8938" y="-4508938"/>
            <a:ext cx="126124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95D94D-02D2-4CFC-99AE-268353A55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762206"/>
            <a:ext cx="685800" cy="53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9CCA-2769-4DB5-B52F-65F21970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Factors are transformed into numerical variables in regression/ANOVA models using </a:t>
            </a:r>
            <a:r>
              <a:rPr lang="en-GB" sz="2400" i="1" dirty="0"/>
              <a:t>contrast coding scheme</a:t>
            </a:r>
            <a:endParaRPr lang="en-GB" sz="2400" dirty="0"/>
          </a:p>
          <a:p>
            <a:pPr lvl="1"/>
            <a:r>
              <a:rPr lang="en-GB" dirty="0"/>
              <a:t>Factor with </a:t>
            </a:r>
            <a:r>
              <a:rPr lang="en-GB" i="1" dirty="0"/>
              <a:t>k</a:t>
            </a:r>
            <a:r>
              <a:rPr lang="en-GB" dirty="0"/>
              <a:t> levels transformed into </a:t>
            </a:r>
            <a:r>
              <a:rPr lang="en-GB" i="1" dirty="0"/>
              <a:t>k </a:t>
            </a:r>
            <a:r>
              <a:rPr lang="en-GB" dirty="0"/>
              <a:t>– 1 contrast variables</a:t>
            </a:r>
          </a:p>
          <a:p>
            <a:pPr lvl="1"/>
            <a:r>
              <a:rPr lang="en-GB" dirty="0"/>
              <a:t>No 1-to-1 mapping exists between contrast variables and factor levels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back-transforms results from contrast variables to factor levels</a:t>
            </a:r>
          </a:p>
          <a:p>
            <a:r>
              <a:rPr lang="en-GB" sz="2400" dirty="0"/>
              <a:t>Contrast coding schemes for Bayesian models involving interactions should be </a:t>
            </a:r>
            <a:r>
              <a:rPr lang="en-GB" sz="2400" i="1" dirty="0"/>
              <a:t>orthogonal</a:t>
            </a:r>
            <a:r>
              <a:rPr lang="en-GB" sz="2400" dirty="0"/>
              <a:t> and </a:t>
            </a:r>
            <a:r>
              <a:rPr lang="en-GB" sz="2400" i="1" dirty="0"/>
              <a:t>orthonormal</a:t>
            </a:r>
          </a:p>
          <a:p>
            <a:pPr lvl="1"/>
            <a:r>
              <a:rPr lang="en-GB" dirty="0"/>
              <a:t>Orthogonal contrasts ensure intercept corresponds to (unweighted) grand mean</a:t>
            </a:r>
          </a:p>
          <a:p>
            <a:pPr lvl="1"/>
            <a:r>
              <a:rPr lang="en-GB" dirty="0"/>
              <a:t>Orthonormal contrasts ensure marginal prior is same for all factor levels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per default uses orthonormal priors developed by Rouder, Morey, </a:t>
            </a:r>
            <a:r>
              <a:rPr lang="en-GB" dirty="0" err="1"/>
              <a:t>Speckman</a:t>
            </a:r>
            <a:r>
              <a:rPr lang="en-GB" dirty="0"/>
              <a:t>, &amp; </a:t>
            </a:r>
            <a:r>
              <a:rPr lang="en-GB" dirty="0" err="1"/>
              <a:t>Pronvince</a:t>
            </a:r>
            <a:r>
              <a:rPr lang="en-GB" dirty="0"/>
              <a:t> (2012, JMP)</a:t>
            </a:r>
          </a:p>
          <a:p>
            <a:r>
              <a:rPr lang="en-GB" dirty="0"/>
              <a:t>Script for talk available at:</a:t>
            </a:r>
          </a:p>
          <a:p>
            <a:pPr lvl="1"/>
            <a:r>
              <a:rPr lang="en-GB" dirty="0"/>
              <a:t>http://singmann.org/download/r/stanova_mathpsych2020.html</a:t>
            </a:r>
          </a:p>
          <a:p>
            <a:pPr lvl="1"/>
            <a:r>
              <a:rPr lang="en-GB" dirty="0"/>
              <a:t>http://singmann.org/download/r/stanova_mathpsych2020.Rmd</a:t>
            </a:r>
          </a:p>
        </p:txBody>
      </p:sp>
    </p:spTree>
    <p:extLst>
      <p:ext uri="{BB962C8B-B14F-4D97-AF65-F5344CB8AC3E}">
        <p14:creationId xmlns:p14="http://schemas.microsoft.com/office/powerpoint/2010/main" val="19213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032C2-7FEA-4647-B757-F013BCA6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529884"/>
            <a:ext cx="435199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>
                <a:solidFill>
                  <a:srgbClr val="303030"/>
                </a:solidFill>
              </a:rPr>
              <a:t>Example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85D5-AF1E-4758-BF09-7963E6AF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601315"/>
            <a:ext cx="4351992" cy="438434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dirty="0"/>
              <a:t>Lexical decision response times from 25 participants</a:t>
            </a:r>
          </a:p>
          <a:p>
            <a:r>
              <a:rPr lang="en-US" sz="2400" dirty="0"/>
              <a:t>Words (e.g., yell, latter) and nonwords (e.g., </a:t>
            </a:r>
            <a:r>
              <a:rPr lang="en-US" sz="2400" dirty="0" err="1"/>
              <a:t>aied</a:t>
            </a:r>
            <a:r>
              <a:rPr lang="en-US" sz="2400" dirty="0"/>
              <a:t>, roiled)</a:t>
            </a:r>
          </a:p>
          <a:p>
            <a:r>
              <a:rPr lang="en-US" sz="2400" dirty="0"/>
              <a:t>Stimuli differed in length from 4 to 6 characters</a:t>
            </a:r>
          </a:p>
          <a:p>
            <a:r>
              <a:rPr lang="en-US" sz="2400" dirty="0"/>
              <a:t>Fully within-participants design</a:t>
            </a:r>
          </a:p>
          <a:p>
            <a:r>
              <a:rPr lang="en-US" sz="2400" dirty="0"/>
              <a:t>Data available in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Points in background show individual participant mean RTs</a:t>
            </a:r>
          </a:p>
          <a:p>
            <a:r>
              <a:rPr lang="en-US" sz="2000" dirty="0"/>
              <a:t>Error bars show 95% within-subjects confidence intervals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88FA-0841-4185-B02D-03818994A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028" y="603545"/>
            <a:ext cx="3070002" cy="4351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F2F499-01CC-4A84-9E24-1FDC85F3E260}"/>
              </a:ext>
            </a:extLst>
          </p:cNvPr>
          <p:cNvSpPr txBox="1"/>
          <p:nvPr/>
        </p:nvSpPr>
        <p:spPr>
          <a:xfrm>
            <a:off x="5593067" y="5569489"/>
            <a:ext cx="35023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</a:rPr>
              <a:t>Freeman, E., Heathcote, A., Chalmers, K., &amp; Hockley, W. (2010). Item effects in recognition memory for words.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Journal of Memory and Language</a:t>
            </a:r>
            <a:r>
              <a:rPr lang="en-GB" sz="1600" dirty="0">
                <a:solidFill>
                  <a:schemeClr val="bg1"/>
                </a:solidFill>
                <a:effectLst/>
              </a:rPr>
              <a:t>,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62</a:t>
            </a:r>
            <a:r>
              <a:rPr lang="en-GB" sz="1600" dirty="0">
                <a:solidFill>
                  <a:schemeClr val="bg1"/>
                </a:solidFill>
                <a:effectLst/>
              </a:rPr>
              <a:t>(1), 1–18.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588F6-DCEE-427F-AEEE-CAB44707E069}"/>
              </a:ext>
            </a:extLst>
          </p:cNvPr>
          <p:cNvSpPr txBox="1"/>
          <p:nvPr/>
        </p:nvSpPr>
        <p:spPr>
          <a:xfrm>
            <a:off x="958742" y="3188262"/>
            <a:ext cx="45391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data("fhch2010", package = "</a:t>
            </a:r>
            <a:r>
              <a:rPr lang="en-US" sz="1800" dirty="0" err="1">
                <a:latin typeface="Consolas" panose="020B0609020204030204" pitchFamily="49" charset="0"/>
              </a:rPr>
              <a:t>afex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032C2-7FEA-4647-B757-F013BCA6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529884"/>
            <a:ext cx="435199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>
                <a:solidFill>
                  <a:srgbClr val="303030"/>
                </a:solidFill>
              </a:rPr>
              <a:t>Example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85D5-AF1E-4758-BF09-7963E6AF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601315"/>
            <a:ext cx="4351992" cy="438434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dirty="0"/>
              <a:t>Lexical decision response times from 25 participants</a:t>
            </a:r>
          </a:p>
          <a:p>
            <a:r>
              <a:rPr lang="en-US" sz="2400" dirty="0"/>
              <a:t>Words (e.g., yell, latter) and nonwords (e.g., </a:t>
            </a:r>
            <a:r>
              <a:rPr lang="en-US" sz="2400" dirty="0" err="1"/>
              <a:t>aied</a:t>
            </a:r>
            <a:r>
              <a:rPr lang="en-US" sz="2400" dirty="0"/>
              <a:t>, roiled)</a:t>
            </a:r>
          </a:p>
          <a:p>
            <a:r>
              <a:rPr lang="en-US" sz="2400" dirty="0"/>
              <a:t>Stimuli differed in length from 4 to 6 characters</a:t>
            </a:r>
          </a:p>
          <a:p>
            <a:r>
              <a:rPr lang="en-US" sz="2400" dirty="0"/>
              <a:t>Fully within-participants design</a:t>
            </a:r>
          </a:p>
          <a:p>
            <a:r>
              <a:rPr lang="en-US" sz="2400" dirty="0"/>
              <a:t>Data available in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Points in background show individual participant mean RTs</a:t>
            </a:r>
          </a:p>
          <a:p>
            <a:r>
              <a:rPr lang="en-US" sz="2000" dirty="0"/>
              <a:t>Error bars show 95% within-subjects confidence intervals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88FA-0841-4185-B02D-03818994A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028" y="603545"/>
            <a:ext cx="3070002" cy="4351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F2F499-01CC-4A84-9E24-1FDC85F3E260}"/>
              </a:ext>
            </a:extLst>
          </p:cNvPr>
          <p:cNvSpPr txBox="1"/>
          <p:nvPr/>
        </p:nvSpPr>
        <p:spPr>
          <a:xfrm>
            <a:off x="5593067" y="5569489"/>
            <a:ext cx="35023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</a:rPr>
              <a:t>Freeman, E., Heathcote, A., Chalmers, K., &amp; Hockley, W. (2010). Item effects in recognition memory for words.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Journal of Memory and Language</a:t>
            </a:r>
            <a:r>
              <a:rPr lang="en-GB" sz="1600" dirty="0">
                <a:solidFill>
                  <a:schemeClr val="bg1"/>
                </a:solidFill>
                <a:effectLst/>
              </a:rPr>
              <a:t>,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62</a:t>
            </a:r>
            <a:r>
              <a:rPr lang="en-GB" sz="1600" dirty="0">
                <a:solidFill>
                  <a:schemeClr val="bg1"/>
                </a:solidFill>
                <a:effectLst/>
              </a:rPr>
              <a:t>(1), 1–18.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588F6-DCEE-427F-AEEE-CAB44707E069}"/>
              </a:ext>
            </a:extLst>
          </p:cNvPr>
          <p:cNvSpPr txBox="1"/>
          <p:nvPr/>
        </p:nvSpPr>
        <p:spPr>
          <a:xfrm>
            <a:off x="958742" y="3188262"/>
            <a:ext cx="45391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data("fhch2010", package = "</a:t>
            </a:r>
            <a:r>
              <a:rPr lang="en-US" sz="1800" dirty="0" err="1">
                <a:latin typeface="Consolas" panose="020B0609020204030204" pitchFamily="49" charset="0"/>
              </a:rPr>
              <a:t>afex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9C8D6514-3FE1-4399-AABB-0A5B47C0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1803"/>
              </p:ext>
            </p:extLst>
          </p:nvPr>
        </p:nvGraphicFramePr>
        <p:xfrm>
          <a:off x="4703626" y="524130"/>
          <a:ext cx="4287904" cy="111252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>
                <a:latin typeface="Consolas" panose="020B0609020204030204" pitchFamily="49" charset="0"/>
              </a:rPr>
              <a:t>")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Bayesian regression modelling using Stan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</a:t>
            </a:r>
          </a:p>
          <a:p>
            <a:r>
              <a:rPr lang="en-GB" dirty="0">
                <a:latin typeface="Consolas" panose="020B0609020204030204" pitchFamily="49" charset="0"/>
              </a:rPr>
              <a:t>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</a:t>
            </a:r>
          </a:p>
          <a:p>
            <a:r>
              <a:rPr lang="en-GB" dirty="0">
                <a:latin typeface="Consolas" panose="020B0609020204030204" pitchFamily="49" charset="0"/>
              </a:rPr>
              <a:t>		 "^stimulus"), digits = 2)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      mean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      1.08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0.06  1.01  1.08  1.15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                  0.01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0.02 -0.02  0.01  0.04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        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0.02  0.00  0.03  0.06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stimulusnonword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0.03  0.07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length5:stimulusnonword  0.04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0.04  0.08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length6:stimulusnonword  0.06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0.03  0.01  0.06  0.10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</p:spTree>
    <p:extLst>
      <p:ext uri="{BB962C8B-B14F-4D97-AF65-F5344CB8AC3E}">
        <p14:creationId xmlns:p14="http://schemas.microsoft.com/office/powerpoint/2010/main" val="16416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>
                <a:latin typeface="Consolas" panose="020B0609020204030204" pitchFamily="49" charset="0"/>
              </a:rPr>
              <a:t>")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Bayesian regression modelling using Stan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</a:t>
            </a:r>
          </a:p>
          <a:p>
            <a:r>
              <a:rPr lang="en-GB" dirty="0">
                <a:latin typeface="Consolas" panose="020B0609020204030204" pitchFamily="49" charset="0"/>
              </a:rPr>
              <a:t>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</a:t>
            </a:r>
          </a:p>
          <a:p>
            <a:r>
              <a:rPr lang="en-GB" dirty="0">
                <a:latin typeface="Consolas" panose="020B0609020204030204" pitchFamily="49" charset="0"/>
              </a:rPr>
              <a:t>		 "^stimulus"), digits = 2)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      mean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      1.08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0.06  1.01  1.08  1.15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                  0.01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0.02 -0.02  0.01  0.04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        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0.02  0.00  0.03  0.06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stimulusnonword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0.03  0.07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length5:stimulusnonword  0.04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0.04  0.08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length6:stimulusnonword  0.06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0.03  0.01  0.06  0.10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028CC028-D0FC-463E-85A0-A5D9EED320FC}"/>
              </a:ext>
            </a:extLst>
          </p:cNvPr>
          <p:cNvGraphicFramePr>
            <a:graphicFrameLocks noGrp="1"/>
          </p:cNvGraphicFramePr>
          <p:nvPr/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CEF95F2-625E-4CCB-A11D-019A91AC104A}"/>
              </a:ext>
            </a:extLst>
          </p:cNvPr>
          <p:cNvSpPr/>
          <p:nvPr/>
        </p:nvSpPr>
        <p:spPr>
          <a:xfrm>
            <a:off x="6188015" y="5101087"/>
            <a:ext cx="1242204" cy="162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4A9DD-E5F9-4F0E-B7A8-2E0A3C2DF1D0}"/>
              </a:ext>
            </a:extLst>
          </p:cNvPr>
          <p:cNvSpPr/>
          <p:nvPr/>
        </p:nvSpPr>
        <p:spPr>
          <a:xfrm>
            <a:off x="1713781" y="6291532"/>
            <a:ext cx="5868838" cy="35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afex</a:t>
            </a:r>
            <a:r>
              <a:rPr lang="en-GB" dirty="0">
                <a:latin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</a:rPr>
              <a:t>set_sum_contrasts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uses orthogonal sum contrasts globally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 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 			 "^stimulus"), digits = 3)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mean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1.13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0.05  1.06  1.13  1.20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  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0.01 -0.04 -0.03 -0.02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          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0.01 -0.01  0.00  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stimulus1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0.01 -0.05 -0.03 -0.01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length1:stimulus1  0.02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0.01  0.00  0.02  0.03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length2:stimulus1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0.01 -0.02  0.00  0.01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F738640-54C2-4598-8DBD-E9B2423FE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47457"/>
              </p:ext>
            </p:extLst>
          </p:nvPr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4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DFE5-F0C6-4368-8653-FCB34951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Matrices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DB1C5F-176F-482F-8AC6-C5DBBE843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Treatment contrasts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contr.treatment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E46DC9-FCFB-4D6D-B082-9F8B9D5393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0919190"/>
              </p:ext>
            </p:extLst>
          </p:nvPr>
        </p:nvGraphicFramePr>
        <p:xfrm>
          <a:off x="630238" y="2505075"/>
          <a:ext cx="3868736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184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(Intercept)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length5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length6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4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6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48FCDF-65E2-48AB-93FE-823DC4A66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Sum contrasts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contr.sum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EDF6180-9131-4483-9ACE-284100FC556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89977919"/>
              </p:ext>
            </p:extLst>
          </p:nvPr>
        </p:nvGraphicFramePr>
        <p:xfrm>
          <a:off x="4629150" y="2505075"/>
          <a:ext cx="3887784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946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length1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length2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-1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97747C3-A97E-4276-A9CE-C6F6D4D51C9F}"/>
              </a:ext>
            </a:extLst>
          </p:cNvPr>
          <p:cNvSpPr txBox="1">
            <a:spLocks/>
          </p:cNvSpPr>
          <p:nvPr/>
        </p:nvSpPr>
        <p:spPr>
          <a:xfrm>
            <a:off x="1777038" y="4145442"/>
            <a:ext cx="537138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Orthonormal contrasts (Rouder et al., 2012, JMP)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contr.bayes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4E05895A-E1E0-4F02-AA01-C4688F5E4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69754"/>
              </p:ext>
            </p:extLst>
          </p:nvPr>
        </p:nvGraphicFramePr>
        <p:xfrm>
          <a:off x="2519422" y="4969354"/>
          <a:ext cx="3868736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184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length1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length2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0.816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-0.707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-0.408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0.707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-0.408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189781" y="76581"/>
            <a:ext cx="8798944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</a:rPr>
              <a:t>m_stanova</a:t>
            </a:r>
            <a:r>
              <a:rPr lang="en-GB" sz="1600" dirty="0">
                <a:latin typeface="Consolas" panose="020B0609020204030204" pitchFamily="49" charset="0"/>
              </a:rPr>
              <a:t> &lt;- </a:t>
            </a:r>
            <a:r>
              <a:rPr lang="en-GB" sz="1600" dirty="0" err="1">
                <a:latin typeface="Consolas" panose="020B0609020204030204" pitchFamily="49" charset="0"/>
              </a:rPr>
              <a:t>stanova_lmer</a:t>
            </a:r>
            <a:r>
              <a:rPr lang="en-GB" sz="1600" dirty="0">
                <a:latin typeface="Consolas" panose="020B0609020204030204" pitchFamily="49" charset="0"/>
              </a:rPr>
              <a:t>(rt ~ length*stimulus + (length*</a:t>
            </a:r>
            <a:r>
              <a:rPr lang="en-GB" sz="1600" dirty="0" err="1">
                <a:latin typeface="Consolas" panose="020B0609020204030204" pitchFamily="49" charset="0"/>
              </a:rPr>
              <a:t>stimulus|id</a:t>
            </a:r>
            <a:r>
              <a:rPr lang="en-GB" sz="1600" dirty="0">
                <a:latin typeface="Consolas" panose="020B0609020204030204" pitchFamily="49" charset="0"/>
              </a:rPr>
              <a:t>), </a:t>
            </a:r>
            <a:r>
              <a:rPr lang="en-GB" sz="1600" dirty="0" err="1">
                <a:latin typeface="Consolas" panose="020B0609020204030204" pitchFamily="49" charset="0"/>
              </a:rPr>
              <a:t>fhch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summary(</a:t>
            </a:r>
            <a:r>
              <a:rPr lang="en-GB" sz="1600" dirty="0" err="1">
                <a:latin typeface="Consolas" panose="020B0609020204030204" pitchFamily="49" charset="0"/>
              </a:rPr>
              <a:t>m_stanova</a:t>
            </a:r>
            <a:r>
              <a:rPr lang="en-GB" sz="1600" dirty="0">
                <a:latin typeface="Consolas" panose="020B0609020204030204" pitchFamily="49" charset="0"/>
              </a:rPr>
              <a:t>, digits = 2)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 Intercept: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Variable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5%  50%  95%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rhat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ess_bulk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ess_tail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(Intercept) 1.13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0.05 1.04 1.12 1.21 1.01   372.52   727.74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'length' - difference from intercept: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Variable 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 5%   50%   95%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length 4 -0.03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0.01 -0.05 -0.03 -0.01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length 5  0.00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0.01 -0.01  0.00  0.02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3 length 6  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0.01  0.01  0.03  0.05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'stimulus' - difference from intercept: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Variable 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 5%   50%   95%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   stimulus word -0.03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0.01 -0.05 -0.03 -0.01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stimulus nonword  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0.01  0.01  0.03  0.05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length:stimulus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 - difference from intercept: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Variable 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 5%   50%   95%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   length 4, stimulus word -0.05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0.02 -0.08 -0.05 -0.02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   length 5, stimulus word -0.03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0.02 -0.07 -0.03  0.00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3    length 6, stimulus word -0.01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0.02 -0.05 -0.01  0.02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4 length 4, stimulus nonword -0.02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0.02 -0.05 -0.02  0.02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5 length 5, stimulus nonword  0.04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0.02  0.00  0.04  0.07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6 length 6, stimulus nonword  0.07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0.02  0.03  0.07  0.11 </a:t>
            </a:r>
          </a:p>
        </p:txBody>
      </p:sp>
    </p:spTree>
    <p:extLst>
      <p:ext uri="{BB962C8B-B14F-4D97-AF65-F5344CB8AC3E}">
        <p14:creationId xmlns:p14="http://schemas.microsoft.com/office/powerpoint/2010/main" val="311281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Microsoft Office PowerPoint</Application>
  <PresentationFormat>On-screen Show (4:3)</PresentationFormat>
  <Paragraphs>267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PDF Document</vt:lpstr>
      <vt:lpstr>PowerPoint Presentation</vt:lpstr>
      <vt:lpstr>stanova Overview</vt:lpstr>
      <vt:lpstr>Example Data</vt:lpstr>
      <vt:lpstr>Example Data</vt:lpstr>
      <vt:lpstr>PowerPoint Presentation</vt:lpstr>
      <vt:lpstr>PowerPoint Presentation</vt:lpstr>
      <vt:lpstr>PowerPoint Presentation</vt:lpstr>
      <vt:lpstr>Model Matrices</vt:lpstr>
      <vt:lpstr>PowerPoint Presentation</vt:lpstr>
      <vt:lpstr>PowerPoint Presentation</vt:lpstr>
      <vt:lpstr>Take Home Messages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Singmann, Henrik</dc:creator>
  <cp:lastModifiedBy>Singmann, Henrik</cp:lastModifiedBy>
  <cp:revision>31</cp:revision>
  <dcterms:created xsi:type="dcterms:W3CDTF">2020-07-11T09:44:41Z</dcterms:created>
  <dcterms:modified xsi:type="dcterms:W3CDTF">2020-07-12T14:10:58Z</dcterms:modified>
</cp:coreProperties>
</file>