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2" r:id="rId5"/>
    <p:sldId id="260" r:id="rId6"/>
    <p:sldId id="269" r:id="rId7"/>
    <p:sldId id="271" r:id="rId8"/>
    <p:sldId id="272" r:id="rId9"/>
    <p:sldId id="274" r:id="rId10"/>
    <p:sldId id="261" r:id="rId11"/>
    <p:sldId id="275" r:id="rId12"/>
    <p:sldId id="276" r:id="rId13"/>
    <p:sldId id="265" r:id="rId14"/>
    <p:sldId id="266" r:id="rId15"/>
    <p:sldId id="267" r:id="rId16"/>
    <p:sldId id="268" r:id="rId17"/>
    <p:sldId id="258" r:id="rId18"/>
    <p:sldId id="270" r:id="rId19"/>
    <p:sldId id="277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33" autoAdjust="0"/>
    <p:restoredTop sz="94660"/>
  </p:normalViewPr>
  <p:slideViewPr>
    <p:cSldViewPr snapToGrid="0">
      <p:cViewPr varScale="1">
        <p:scale>
          <a:sx n="90" d="100"/>
          <a:sy n="90" d="100"/>
        </p:scale>
        <p:origin x="90" y="8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AB886-6DBE-42C0-8D7B-32A331607696}" type="datetimeFigureOut">
              <a:rPr lang="en-GB" smtClean="0"/>
              <a:t>12/07/2020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137DF-1F3E-4C65-A850-78262186F2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4525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AB886-6DBE-42C0-8D7B-32A331607696}" type="datetimeFigureOut">
              <a:rPr lang="en-GB" smtClean="0"/>
              <a:t>12/07/2020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137DF-1F3E-4C65-A850-78262186F2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3332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AB886-6DBE-42C0-8D7B-32A331607696}" type="datetimeFigureOut">
              <a:rPr lang="en-GB" smtClean="0"/>
              <a:t>12/07/2020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137DF-1F3E-4C65-A850-78262186F2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7552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AB886-6DBE-42C0-8D7B-32A331607696}" type="datetimeFigureOut">
              <a:rPr lang="en-GB" smtClean="0"/>
              <a:t>12/07/2020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137DF-1F3E-4C65-A850-78262186F2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3823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AB886-6DBE-42C0-8D7B-32A331607696}" type="datetimeFigureOut">
              <a:rPr lang="en-GB" smtClean="0"/>
              <a:t>12/07/2020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137DF-1F3E-4C65-A850-78262186F2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8215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AB886-6DBE-42C0-8D7B-32A331607696}" type="datetimeFigureOut">
              <a:rPr lang="en-GB" smtClean="0"/>
              <a:t>12/07/2020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137DF-1F3E-4C65-A850-78262186F2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6307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AB886-6DBE-42C0-8D7B-32A331607696}" type="datetimeFigureOut">
              <a:rPr lang="en-GB" smtClean="0"/>
              <a:t>12/07/2020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137DF-1F3E-4C65-A850-78262186F2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1448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AB886-6DBE-42C0-8D7B-32A331607696}" type="datetimeFigureOut">
              <a:rPr lang="en-GB" smtClean="0"/>
              <a:t>12/07/2020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137DF-1F3E-4C65-A850-78262186F2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220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AB886-6DBE-42C0-8D7B-32A331607696}" type="datetimeFigureOut">
              <a:rPr lang="en-GB" smtClean="0"/>
              <a:t>12/07/2020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137DF-1F3E-4C65-A850-78262186F2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6581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AB886-6DBE-42C0-8D7B-32A331607696}" type="datetimeFigureOut">
              <a:rPr lang="en-GB" smtClean="0"/>
              <a:t>12/07/2020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137DF-1F3E-4C65-A850-78262186F2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9324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AB886-6DBE-42C0-8D7B-32A331607696}" type="datetimeFigureOut">
              <a:rPr lang="en-GB" smtClean="0"/>
              <a:t>12/07/2020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137DF-1F3E-4C65-A850-78262186F2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6392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EAB886-6DBE-42C0-8D7B-32A331607696}" type="datetimeFigureOut">
              <a:rPr lang="en-GB" smtClean="0"/>
              <a:t>12/07/2020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A137DF-1F3E-4C65-A850-78262186F2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9110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12B7C-25B3-4949-AD59-71690D2B17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805060-A140-40C1-999D-06922292F7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9DA9A031-BB91-4B2D-B459-DCCD380D960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7089393"/>
              </p:ext>
            </p:extLst>
          </p:nvPr>
        </p:nvGraphicFramePr>
        <p:xfrm>
          <a:off x="172527" y="29408"/>
          <a:ext cx="8837001" cy="68285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9" name="PDF Document" r:id="rId3" imgW="7543800" imgH="5829120" progId="NuancePDF.Document">
                  <p:embed/>
                </p:oleObj>
              </mc:Choice>
              <mc:Fallback>
                <p:oleObj name="PDF Document" r:id="rId3" imgW="7543800" imgH="5829120" progId="NuancePDF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2527" y="29408"/>
                        <a:ext cx="8837001" cy="68285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25096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5C4154D-10AE-47D6-90B1-E86ABB763DFC}"/>
              </a:ext>
            </a:extLst>
          </p:cNvPr>
          <p:cNvSpPr txBox="1"/>
          <p:nvPr/>
        </p:nvSpPr>
        <p:spPr>
          <a:xfrm>
            <a:off x="319177" y="162846"/>
            <a:ext cx="8505645" cy="48013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dirty="0" err="1">
                <a:latin typeface="Consolas" panose="020B0609020204030204" pitchFamily="49" charset="0"/>
              </a:rPr>
              <a:t>afex</a:t>
            </a:r>
            <a:r>
              <a:rPr lang="en-GB" dirty="0">
                <a:latin typeface="Consolas" panose="020B0609020204030204" pitchFamily="49" charset="0"/>
              </a:rPr>
              <a:t>::</a:t>
            </a:r>
            <a:r>
              <a:rPr lang="en-GB" dirty="0" err="1">
                <a:latin typeface="Consolas" panose="020B0609020204030204" pitchFamily="49" charset="0"/>
              </a:rPr>
              <a:t>set_sum_contrasts</a:t>
            </a:r>
            <a:r>
              <a:rPr lang="en-GB" dirty="0">
                <a:latin typeface="Consolas" panose="020B0609020204030204" pitchFamily="49" charset="0"/>
              </a:rPr>
              <a:t>() </a:t>
            </a:r>
            <a:r>
              <a:rPr lang="en-GB" dirty="0">
                <a:solidFill>
                  <a:srgbClr val="00B050"/>
                </a:solidFill>
                <a:latin typeface="Consolas" panose="020B0609020204030204" pitchFamily="49" charset="0"/>
              </a:rPr>
              <a:t># uses orthogonal sum contrasts globally</a:t>
            </a:r>
          </a:p>
          <a:p>
            <a:endParaRPr lang="en-GB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GB" dirty="0" err="1">
                <a:latin typeface="Consolas" panose="020B0609020204030204" pitchFamily="49" charset="0"/>
              </a:rPr>
              <a:t>m_sum</a:t>
            </a:r>
            <a:r>
              <a:rPr lang="en-GB" dirty="0">
                <a:latin typeface="Consolas" panose="020B0609020204030204" pitchFamily="49" charset="0"/>
              </a:rPr>
              <a:t> &lt;- </a:t>
            </a:r>
            <a:r>
              <a:rPr lang="en-GB" dirty="0" err="1">
                <a:latin typeface="Consolas" panose="020B0609020204030204" pitchFamily="49" charset="0"/>
              </a:rPr>
              <a:t>stan_lmer</a:t>
            </a:r>
            <a:r>
              <a:rPr lang="en-GB" dirty="0">
                <a:latin typeface="Consolas" panose="020B0609020204030204" pitchFamily="49" charset="0"/>
              </a:rPr>
              <a:t>(rt ~ length*stimulus + (length*stimulus | id), 					 </a:t>
            </a:r>
            <a:r>
              <a:rPr lang="en-GB" dirty="0" err="1">
                <a:latin typeface="Consolas" panose="020B0609020204030204" pitchFamily="49" charset="0"/>
              </a:rPr>
              <a:t>fhch</a:t>
            </a:r>
            <a:r>
              <a:rPr lang="en-GB" dirty="0">
                <a:latin typeface="Consolas" panose="020B0609020204030204" pitchFamily="49" charset="0"/>
              </a:rPr>
              <a:t>)</a:t>
            </a:r>
          </a:p>
          <a:p>
            <a:r>
              <a:rPr lang="en-GB" dirty="0">
                <a:latin typeface="Consolas" panose="020B0609020204030204" pitchFamily="49" charset="0"/>
              </a:rPr>
              <a:t>summary(</a:t>
            </a:r>
            <a:r>
              <a:rPr lang="en-GB" dirty="0" err="1">
                <a:latin typeface="Consolas" panose="020B0609020204030204" pitchFamily="49" charset="0"/>
              </a:rPr>
              <a:t>m_sum</a:t>
            </a:r>
            <a:r>
              <a:rPr lang="en-GB" dirty="0">
                <a:latin typeface="Consolas" panose="020B0609020204030204" pitchFamily="49" charset="0"/>
              </a:rPr>
              <a:t>, pars = "(Intercept)", </a:t>
            </a:r>
            <a:r>
              <a:rPr lang="en-GB" dirty="0" err="1">
                <a:latin typeface="Consolas" panose="020B0609020204030204" pitchFamily="49" charset="0"/>
              </a:rPr>
              <a:t>regex_pars</a:t>
            </a:r>
            <a:r>
              <a:rPr lang="en-GB" dirty="0">
                <a:latin typeface="Consolas" panose="020B0609020204030204" pitchFamily="49" charset="0"/>
              </a:rPr>
              <a:t> = c("^length", 			 "^stimulus"), digits = 3)</a:t>
            </a:r>
          </a:p>
          <a:p>
            <a:endParaRPr lang="en-GB" dirty="0"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## [...]</a:t>
            </a:r>
          </a:p>
          <a:p>
            <a:r>
              <a:rPr lang="en-GB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## Estimates:</a:t>
            </a:r>
          </a:p>
          <a:p>
            <a:r>
              <a:rPr lang="en-GB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##                     mean  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sd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10%   50%   90%</a:t>
            </a:r>
          </a:p>
          <a:p>
            <a:r>
              <a:rPr lang="en-GB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## (Intercept)        1.13  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0.05  1.06  1.13  1.20</a:t>
            </a:r>
          </a:p>
          <a:p>
            <a:r>
              <a:rPr lang="en-GB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## length1           -0.03  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0.01 -0.04 -0.03 -0.02</a:t>
            </a:r>
          </a:p>
          <a:p>
            <a:r>
              <a:rPr lang="en-GB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## length2            0.00  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0.01 -0.01  0.00  0.01</a:t>
            </a:r>
          </a:p>
          <a:p>
            <a:r>
              <a:rPr lang="en-GB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## stimulus1         -0.03  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0.01 -0.05 -0.03 -0.01</a:t>
            </a:r>
          </a:p>
          <a:p>
            <a:r>
              <a:rPr lang="en-GB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## length1:stimulus1  0.02  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0.01  0.00  0.02  0.03</a:t>
            </a:r>
          </a:p>
          <a:p>
            <a:r>
              <a:rPr lang="en-GB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## length2:stimulus1  0.00  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0.01 -0.02  0.00  0.01</a:t>
            </a:r>
          </a:p>
          <a:p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## [...]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AF738640-54C2-4598-8DBD-E9B2423FE7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6447457"/>
              </p:ext>
            </p:extLst>
          </p:nvPr>
        </p:nvGraphicFramePr>
        <p:xfrm>
          <a:off x="1892059" y="5165786"/>
          <a:ext cx="5359880" cy="1483360"/>
        </p:xfrm>
        <a:graphic>
          <a:graphicData uri="http://schemas.openxmlformats.org/drawingml/2006/table">
            <a:tbl>
              <a:tblPr firstRow="1" firstCol="1" lastRow="1" lastCol="1" bandRow="1">
                <a:tableStyleId>{5C22544A-7EE6-4342-B048-85BDC9FD1C3A}</a:tableStyleId>
              </a:tblPr>
              <a:tblGrid>
                <a:gridCol w="1071976">
                  <a:extLst>
                    <a:ext uri="{9D8B030D-6E8A-4147-A177-3AD203B41FA5}">
                      <a16:colId xmlns:a16="http://schemas.microsoft.com/office/drawing/2014/main" val="2866779538"/>
                    </a:ext>
                  </a:extLst>
                </a:gridCol>
                <a:gridCol w="1071976">
                  <a:extLst>
                    <a:ext uri="{9D8B030D-6E8A-4147-A177-3AD203B41FA5}">
                      <a16:colId xmlns:a16="http://schemas.microsoft.com/office/drawing/2014/main" val="1440508626"/>
                    </a:ext>
                  </a:extLst>
                </a:gridCol>
                <a:gridCol w="1071976">
                  <a:extLst>
                    <a:ext uri="{9D8B030D-6E8A-4147-A177-3AD203B41FA5}">
                      <a16:colId xmlns:a16="http://schemas.microsoft.com/office/drawing/2014/main" val="1946898273"/>
                    </a:ext>
                  </a:extLst>
                </a:gridCol>
                <a:gridCol w="1071976">
                  <a:extLst>
                    <a:ext uri="{9D8B030D-6E8A-4147-A177-3AD203B41FA5}">
                      <a16:colId xmlns:a16="http://schemas.microsoft.com/office/drawing/2014/main" val="4263650382"/>
                    </a:ext>
                  </a:extLst>
                </a:gridCol>
                <a:gridCol w="1071976">
                  <a:extLst>
                    <a:ext uri="{9D8B030D-6E8A-4147-A177-3AD203B41FA5}">
                      <a16:colId xmlns:a16="http://schemas.microsoft.com/office/drawing/2014/main" val="37057499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8153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word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1.08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1.09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1.11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i="1" dirty="0"/>
                        <a:t>1.10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5562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nonword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1.11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1.16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1.20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i="1" dirty="0"/>
                        <a:t>1.16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9800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i="1" dirty="0"/>
                        <a:t>1.10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i="1" dirty="0"/>
                        <a:t>1.13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i="1" dirty="0"/>
                        <a:t>1.16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i="1" dirty="0"/>
                        <a:t>1.13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6715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9246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5C4154D-10AE-47D6-90B1-E86ABB763DFC}"/>
              </a:ext>
            </a:extLst>
          </p:cNvPr>
          <p:cNvSpPr txBox="1"/>
          <p:nvPr/>
        </p:nvSpPr>
        <p:spPr>
          <a:xfrm>
            <a:off x="319177" y="162846"/>
            <a:ext cx="8505645" cy="48013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dirty="0" err="1">
                <a:latin typeface="Consolas" panose="020B0609020204030204" pitchFamily="49" charset="0"/>
              </a:rPr>
              <a:t>afex</a:t>
            </a:r>
            <a:r>
              <a:rPr lang="en-GB" dirty="0">
                <a:latin typeface="Consolas" panose="020B0609020204030204" pitchFamily="49" charset="0"/>
              </a:rPr>
              <a:t>::</a:t>
            </a:r>
            <a:r>
              <a:rPr lang="en-GB" dirty="0" err="1">
                <a:latin typeface="Consolas" panose="020B0609020204030204" pitchFamily="49" charset="0"/>
              </a:rPr>
              <a:t>set_sum_contrasts</a:t>
            </a:r>
            <a:r>
              <a:rPr lang="en-GB" dirty="0">
                <a:latin typeface="Consolas" panose="020B0609020204030204" pitchFamily="49" charset="0"/>
              </a:rPr>
              <a:t>() </a:t>
            </a:r>
            <a:r>
              <a:rPr lang="en-GB" dirty="0">
                <a:solidFill>
                  <a:srgbClr val="00B050"/>
                </a:solidFill>
                <a:latin typeface="Consolas" panose="020B0609020204030204" pitchFamily="49" charset="0"/>
              </a:rPr>
              <a:t># uses orthogonal sum contrasts globally</a:t>
            </a:r>
          </a:p>
          <a:p>
            <a:endParaRPr lang="en-GB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GB" dirty="0" err="1">
                <a:latin typeface="Consolas" panose="020B0609020204030204" pitchFamily="49" charset="0"/>
              </a:rPr>
              <a:t>m_sum</a:t>
            </a:r>
            <a:r>
              <a:rPr lang="en-GB" dirty="0">
                <a:latin typeface="Consolas" panose="020B0609020204030204" pitchFamily="49" charset="0"/>
              </a:rPr>
              <a:t> &lt;- </a:t>
            </a:r>
            <a:r>
              <a:rPr lang="en-GB" dirty="0" err="1">
                <a:latin typeface="Consolas" panose="020B0609020204030204" pitchFamily="49" charset="0"/>
              </a:rPr>
              <a:t>stan_lmer</a:t>
            </a:r>
            <a:r>
              <a:rPr lang="en-GB" dirty="0">
                <a:latin typeface="Consolas" panose="020B0609020204030204" pitchFamily="49" charset="0"/>
              </a:rPr>
              <a:t>(rt ~ length*stimulus + (length*stimulus | id), 					 </a:t>
            </a:r>
            <a:r>
              <a:rPr lang="en-GB" dirty="0" err="1">
                <a:latin typeface="Consolas" panose="020B0609020204030204" pitchFamily="49" charset="0"/>
              </a:rPr>
              <a:t>fhch</a:t>
            </a:r>
            <a:r>
              <a:rPr lang="en-GB" dirty="0">
                <a:latin typeface="Consolas" panose="020B0609020204030204" pitchFamily="49" charset="0"/>
              </a:rPr>
              <a:t>)</a:t>
            </a:r>
          </a:p>
          <a:p>
            <a:r>
              <a:rPr lang="en-GB" dirty="0">
                <a:latin typeface="Consolas" panose="020B0609020204030204" pitchFamily="49" charset="0"/>
              </a:rPr>
              <a:t>summary(</a:t>
            </a:r>
            <a:r>
              <a:rPr lang="en-GB" dirty="0" err="1">
                <a:latin typeface="Consolas" panose="020B0609020204030204" pitchFamily="49" charset="0"/>
              </a:rPr>
              <a:t>m_sum</a:t>
            </a:r>
            <a:r>
              <a:rPr lang="en-GB" dirty="0">
                <a:latin typeface="Consolas" panose="020B0609020204030204" pitchFamily="49" charset="0"/>
              </a:rPr>
              <a:t>, pars = "(Intercept)", </a:t>
            </a:r>
            <a:r>
              <a:rPr lang="en-GB" dirty="0" err="1">
                <a:latin typeface="Consolas" panose="020B0609020204030204" pitchFamily="49" charset="0"/>
              </a:rPr>
              <a:t>regex_pars</a:t>
            </a:r>
            <a:r>
              <a:rPr lang="en-GB" dirty="0">
                <a:latin typeface="Consolas" panose="020B0609020204030204" pitchFamily="49" charset="0"/>
              </a:rPr>
              <a:t> = c("^length", 			 "^stimulus"), digits = 3)</a:t>
            </a:r>
          </a:p>
          <a:p>
            <a:endParaRPr lang="en-GB" dirty="0"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## [...]</a:t>
            </a:r>
          </a:p>
          <a:p>
            <a:r>
              <a:rPr lang="en-GB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## Estimates:</a:t>
            </a:r>
          </a:p>
          <a:p>
            <a:r>
              <a:rPr lang="en-GB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##                     mean  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sd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10%   50%   90%</a:t>
            </a:r>
          </a:p>
          <a:p>
            <a:r>
              <a:rPr lang="en-GB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## (Intercept)        1.13  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0.05  1.06  1.13  1.20</a:t>
            </a:r>
          </a:p>
          <a:p>
            <a:r>
              <a:rPr lang="en-GB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## length1           -0.03  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0.01 -0.04 -0.03 -0.02</a:t>
            </a:r>
          </a:p>
          <a:p>
            <a:r>
              <a:rPr lang="en-GB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## length2            0.00  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0.01 -0.01  0.00  0.01</a:t>
            </a:r>
          </a:p>
          <a:p>
            <a:r>
              <a:rPr lang="en-GB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## stimulus1         -0.03  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0.01 -0.05 -0.03 -0.01</a:t>
            </a:r>
          </a:p>
          <a:p>
            <a:r>
              <a:rPr lang="en-GB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## length1:stimulus1  0.02  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0.01  0.00  0.02  0.03</a:t>
            </a:r>
          </a:p>
          <a:p>
            <a:r>
              <a:rPr lang="en-GB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## length2:stimulus1  0.00  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0.01 -0.02  0.00  0.01</a:t>
            </a:r>
          </a:p>
          <a:p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## [...]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AF738640-54C2-4598-8DBD-E9B2423FE7F3}"/>
              </a:ext>
            </a:extLst>
          </p:cNvPr>
          <p:cNvGraphicFramePr>
            <a:graphicFrameLocks noGrp="1"/>
          </p:cNvGraphicFramePr>
          <p:nvPr/>
        </p:nvGraphicFramePr>
        <p:xfrm>
          <a:off x="1892059" y="5165786"/>
          <a:ext cx="5359880" cy="1483360"/>
        </p:xfrm>
        <a:graphic>
          <a:graphicData uri="http://schemas.openxmlformats.org/drawingml/2006/table">
            <a:tbl>
              <a:tblPr firstRow="1" firstCol="1" lastRow="1" lastCol="1" bandRow="1">
                <a:tableStyleId>{5C22544A-7EE6-4342-B048-85BDC9FD1C3A}</a:tableStyleId>
              </a:tblPr>
              <a:tblGrid>
                <a:gridCol w="1071976">
                  <a:extLst>
                    <a:ext uri="{9D8B030D-6E8A-4147-A177-3AD203B41FA5}">
                      <a16:colId xmlns:a16="http://schemas.microsoft.com/office/drawing/2014/main" val="2866779538"/>
                    </a:ext>
                  </a:extLst>
                </a:gridCol>
                <a:gridCol w="1071976">
                  <a:extLst>
                    <a:ext uri="{9D8B030D-6E8A-4147-A177-3AD203B41FA5}">
                      <a16:colId xmlns:a16="http://schemas.microsoft.com/office/drawing/2014/main" val="1440508626"/>
                    </a:ext>
                  </a:extLst>
                </a:gridCol>
                <a:gridCol w="1071976">
                  <a:extLst>
                    <a:ext uri="{9D8B030D-6E8A-4147-A177-3AD203B41FA5}">
                      <a16:colId xmlns:a16="http://schemas.microsoft.com/office/drawing/2014/main" val="1946898273"/>
                    </a:ext>
                  </a:extLst>
                </a:gridCol>
                <a:gridCol w="1071976">
                  <a:extLst>
                    <a:ext uri="{9D8B030D-6E8A-4147-A177-3AD203B41FA5}">
                      <a16:colId xmlns:a16="http://schemas.microsoft.com/office/drawing/2014/main" val="4263650382"/>
                    </a:ext>
                  </a:extLst>
                </a:gridCol>
                <a:gridCol w="1071976">
                  <a:extLst>
                    <a:ext uri="{9D8B030D-6E8A-4147-A177-3AD203B41FA5}">
                      <a16:colId xmlns:a16="http://schemas.microsoft.com/office/drawing/2014/main" val="37057499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8153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word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1.08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1.09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1.11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i="1" dirty="0"/>
                        <a:t>1.10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5562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nonword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1.11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1.16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1.20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i="1" dirty="0"/>
                        <a:t>1.16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9800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i="1" dirty="0"/>
                        <a:t>1.10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i="1" dirty="0"/>
                        <a:t>1.13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i="1" dirty="0"/>
                        <a:t>1.16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i="1" dirty="0"/>
                        <a:t>1.13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671506"/>
                  </a:ext>
                </a:extLst>
              </a:tr>
            </a:tbl>
          </a:graphicData>
        </a:graphic>
      </p:graphicFrame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1623934-8720-484A-88B7-32F8136592E4}"/>
              </a:ext>
            </a:extLst>
          </p:cNvPr>
          <p:cNvSpPr/>
          <p:nvPr/>
        </p:nvSpPr>
        <p:spPr>
          <a:xfrm>
            <a:off x="6212115" y="6351604"/>
            <a:ext cx="965200" cy="245139"/>
          </a:xfrm>
          <a:prstGeom prst="roundRect">
            <a:avLst/>
          </a:prstGeom>
          <a:noFill/>
          <a:ln w="254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3819A3D-4F9B-445F-9220-E184990D1863}"/>
              </a:ext>
            </a:extLst>
          </p:cNvPr>
          <p:cNvSpPr/>
          <p:nvPr/>
        </p:nvSpPr>
        <p:spPr>
          <a:xfrm>
            <a:off x="769258" y="2924629"/>
            <a:ext cx="3033486" cy="312057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1566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5C4154D-10AE-47D6-90B1-E86ABB763DFC}"/>
              </a:ext>
            </a:extLst>
          </p:cNvPr>
          <p:cNvSpPr txBox="1"/>
          <p:nvPr/>
        </p:nvSpPr>
        <p:spPr>
          <a:xfrm>
            <a:off x="319177" y="162846"/>
            <a:ext cx="8505645" cy="48013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dirty="0" err="1">
                <a:latin typeface="Consolas" panose="020B0609020204030204" pitchFamily="49" charset="0"/>
              </a:rPr>
              <a:t>afex</a:t>
            </a:r>
            <a:r>
              <a:rPr lang="en-GB" dirty="0">
                <a:latin typeface="Consolas" panose="020B0609020204030204" pitchFamily="49" charset="0"/>
              </a:rPr>
              <a:t>::</a:t>
            </a:r>
            <a:r>
              <a:rPr lang="en-GB" dirty="0" err="1">
                <a:latin typeface="Consolas" panose="020B0609020204030204" pitchFamily="49" charset="0"/>
              </a:rPr>
              <a:t>set_sum_contrasts</a:t>
            </a:r>
            <a:r>
              <a:rPr lang="en-GB" dirty="0">
                <a:latin typeface="Consolas" panose="020B0609020204030204" pitchFamily="49" charset="0"/>
              </a:rPr>
              <a:t>() </a:t>
            </a:r>
            <a:r>
              <a:rPr lang="en-GB" dirty="0">
                <a:solidFill>
                  <a:srgbClr val="00B050"/>
                </a:solidFill>
                <a:latin typeface="Consolas" panose="020B0609020204030204" pitchFamily="49" charset="0"/>
              </a:rPr>
              <a:t># uses orthogonal sum contrasts globally</a:t>
            </a:r>
          </a:p>
          <a:p>
            <a:endParaRPr lang="en-GB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GB" dirty="0" err="1">
                <a:latin typeface="Consolas" panose="020B0609020204030204" pitchFamily="49" charset="0"/>
              </a:rPr>
              <a:t>m_sum</a:t>
            </a:r>
            <a:r>
              <a:rPr lang="en-GB" dirty="0">
                <a:latin typeface="Consolas" panose="020B0609020204030204" pitchFamily="49" charset="0"/>
              </a:rPr>
              <a:t> &lt;- </a:t>
            </a:r>
            <a:r>
              <a:rPr lang="en-GB" dirty="0" err="1">
                <a:latin typeface="Consolas" panose="020B0609020204030204" pitchFamily="49" charset="0"/>
              </a:rPr>
              <a:t>stan_lmer</a:t>
            </a:r>
            <a:r>
              <a:rPr lang="en-GB" dirty="0">
                <a:latin typeface="Consolas" panose="020B0609020204030204" pitchFamily="49" charset="0"/>
              </a:rPr>
              <a:t>(rt ~ length*stimulus + (length*stimulus | id), 					 </a:t>
            </a:r>
            <a:r>
              <a:rPr lang="en-GB" dirty="0" err="1">
                <a:latin typeface="Consolas" panose="020B0609020204030204" pitchFamily="49" charset="0"/>
              </a:rPr>
              <a:t>fhch</a:t>
            </a:r>
            <a:r>
              <a:rPr lang="en-GB" dirty="0">
                <a:latin typeface="Consolas" panose="020B0609020204030204" pitchFamily="49" charset="0"/>
              </a:rPr>
              <a:t>)</a:t>
            </a:r>
          </a:p>
          <a:p>
            <a:r>
              <a:rPr lang="en-GB" dirty="0">
                <a:latin typeface="Consolas" panose="020B0609020204030204" pitchFamily="49" charset="0"/>
              </a:rPr>
              <a:t>summary(</a:t>
            </a:r>
            <a:r>
              <a:rPr lang="en-GB" dirty="0" err="1">
                <a:latin typeface="Consolas" panose="020B0609020204030204" pitchFamily="49" charset="0"/>
              </a:rPr>
              <a:t>m_sum</a:t>
            </a:r>
            <a:r>
              <a:rPr lang="en-GB" dirty="0">
                <a:latin typeface="Consolas" panose="020B0609020204030204" pitchFamily="49" charset="0"/>
              </a:rPr>
              <a:t>, pars = "(Intercept)", </a:t>
            </a:r>
            <a:r>
              <a:rPr lang="en-GB" dirty="0" err="1">
                <a:latin typeface="Consolas" panose="020B0609020204030204" pitchFamily="49" charset="0"/>
              </a:rPr>
              <a:t>regex_pars</a:t>
            </a:r>
            <a:r>
              <a:rPr lang="en-GB" dirty="0">
                <a:latin typeface="Consolas" panose="020B0609020204030204" pitchFamily="49" charset="0"/>
              </a:rPr>
              <a:t> = c("^length", 			 "^stimulus"), digits = 3)</a:t>
            </a:r>
          </a:p>
          <a:p>
            <a:endParaRPr lang="en-GB" dirty="0"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## [...]</a:t>
            </a:r>
          </a:p>
          <a:p>
            <a:r>
              <a:rPr lang="en-GB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## Estimates:</a:t>
            </a:r>
          </a:p>
          <a:p>
            <a:r>
              <a:rPr lang="en-GB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##                     mean  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sd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10%   50%   90%</a:t>
            </a:r>
          </a:p>
          <a:p>
            <a:r>
              <a:rPr lang="en-GB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## (Intercept)        1.13  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0.05  1.06  1.13  1.20</a:t>
            </a:r>
          </a:p>
          <a:p>
            <a:r>
              <a:rPr lang="en-GB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## length1           -0.03  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0.01 -0.04 -0.03 -0.02</a:t>
            </a:r>
          </a:p>
          <a:p>
            <a:r>
              <a:rPr lang="en-GB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## length2            0.00  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0.01 -0.01  0.00  0.01</a:t>
            </a:r>
          </a:p>
          <a:p>
            <a:r>
              <a:rPr lang="en-GB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## stimulus1         -0.03  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0.01 -0.05 -0.03 -0.01</a:t>
            </a:r>
          </a:p>
          <a:p>
            <a:r>
              <a:rPr lang="en-GB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## length1:stimulus1  0.02  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0.01  0.00  0.02  0.03</a:t>
            </a:r>
          </a:p>
          <a:p>
            <a:r>
              <a:rPr lang="en-GB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## length2:stimulus1  0.00  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0.01 -0.02  0.00  0.01</a:t>
            </a:r>
          </a:p>
          <a:p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## [...]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AF738640-54C2-4598-8DBD-E9B2423FE7F3}"/>
              </a:ext>
            </a:extLst>
          </p:cNvPr>
          <p:cNvGraphicFramePr>
            <a:graphicFrameLocks noGrp="1"/>
          </p:cNvGraphicFramePr>
          <p:nvPr/>
        </p:nvGraphicFramePr>
        <p:xfrm>
          <a:off x="1892059" y="5165786"/>
          <a:ext cx="5359880" cy="1483360"/>
        </p:xfrm>
        <a:graphic>
          <a:graphicData uri="http://schemas.openxmlformats.org/drawingml/2006/table">
            <a:tbl>
              <a:tblPr firstRow="1" firstCol="1" lastRow="1" lastCol="1" bandRow="1">
                <a:tableStyleId>{5C22544A-7EE6-4342-B048-85BDC9FD1C3A}</a:tableStyleId>
              </a:tblPr>
              <a:tblGrid>
                <a:gridCol w="1071976">
                  <a:extLst>
                    <a:ext uri="{9D8B030D-6E8A-4147-A177-3AD203B41FA5}">
                      <a16:colId xmlns:a16="http://schemas.microsoft.com/office/drawing/2014/main" val="2866779538"/>
                    </a:ext>
                  </a:extLst>
                </a:gridCol>
                <a:gridCol w="1071976">
                  <a:extLst>
                    <a:ext uri="{9D8B030D-6E8A-4147-A177-3AD203B41FA5}">
                      <a16:colId xmlns:a16="http://schemas.microsoft.com/office/drawing/2014/main" val="1440508626"/>
                    </a:ext>
                  </a:extLst>
                </a:gridCol>
                <a:gridCol w="1071976">
                  <a:extLst>
                    <a:ext uri="{9D8B030D-6E8A-4147-A177-3AD203B41FA5}">
                      <a16:colId xmlns:a16="http://schemas.microsoft.com/office/drawing/2014/main" val="1946898273"/>
                    </a:ext>
                  </a:extLst>
                </a:gridCol>
                <a:gridCol w="1071976">
                  <a:extLst>
                    <a:ext uri="{9D8B030D-6E8A-4147-A177-3AD203B41FA5}">
                      <a16:colId xmlns:a16="http://schemas.microsoft.com/office/drawing/2014/main" val="4263650382"/>
                    </a:ext>
                  </a:extLst>
                </a:gridCol>
                <a:gridCol w="1071976">
                  <a:extLst>
                    <a:ext uri="{9D8B030D-6E8A-4147-A177-3AD203B41FA5}">
                      <a16:colId xmlns:a16="http://schemas.microsoft.com/office/drawing/2014/main" val="37057499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8153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word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1.08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1.09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1.11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i="1" dirty="0"/>
                        <a:t>1.10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5562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nonword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1.11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1.16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1.20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i="1" dirty="0"/>
                        <a:t>1.16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9800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i="1" dirty="0"/>
                        <a:t>1.10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i="1" dirty="0"/>
                        <a:t>1.13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i="1" dirty="0"/>
                        <a:t>1.16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i="1" dirty="0"/>
                        <a:t>1.13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671506"/>
                  </a:ext>
                </a:extLst>
              </a:tr>
            </a:tbl>
          </a:graphicData>
        </a:graphic>
      </p:graphicFrame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1623934-8720-484A-88B7-32F8136592E4}"/>
              </a:ext>
            </a:extLst>
          </p:cNvPr>
          <p:cNvSpPr/>
          <p:nvPr/>
        </p:nvSpPr>
        <p:spPr>
          <a:xfrm>
            <a:off x="3026230" y="6341153"/>
            <a:ext cx="965200" cy="245139"/>
          </a:xfrm>
          <a:prstGeom prst="roundRect">
            <a:avLst/>
          </a:prstGeom>
          <a:noFill/>
          <a:ln w="254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3819A3D-4F9B-445F-9220-E184990D1863}"/>
              </a:ext>
            </a:extLst>
          </p:cNvPr>
          <p:cNvSpPr/>
          <p:nvPr/>
        </p:nvSpPr>
        <p:spPr>
          <a:xfrm>
            <a:off x="769258" y="3251197"/>
            <a:ext cx="3033486" cy="246741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105B23C-DD82-4513-9C3E-37289C1080DC}"/>
              </a:ext>
            </a:extLst>
          </p:cNvPr>
          <p:cNvSpPr/>
          <p:nvPr/>
        </p:nvSpPr>
        <p:spPr>
          <a:xfrm>
            <a:off x="762004" y="3497938"/>
            <a:ext cx="3033486" cy="283029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07A0EA7-9406-4997-841E-22DFFDA50DEC}"/>
              </a:ext>
            </a:extLst>
          </p:cNvPr>
          <p:cNvSpPr/>
          <p:nvPr/>
        </p:nvSpPr>
        <p:spPr>
          <a:xfrm>
            <a:off x="4093026" y="6341156"/>
            <a:ext cx="965200" cy="245139"/>
          </a:xfrm>
          <a:prstGeom prst="roundRect">
            <a:avLst/>
          </a:prstGeom>
          <a:noFill/>
          <a:ln w="254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26E4499-9C6D-4049-9239-E4CB22963BE6}"/>
              </a:ext>
            </a:extLst>
          </p:cNvPr>
          <p:cNvSpPr/>
          <p:nvPr/>
        </p:nvSpPr>
        <p:spPr>
          <a:xfrm>
            <a:off x="769258" y="3251197"/>
            <a:ext cx="3033486" cy="529769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533DDA3-9E9F-4CA7-BA90-ADAE36DBB714}"/>
              </a:ext>
            </a:extLst>
          </p:cNvPr>
          <p:cNvSpPr/>
          <p:nvPr/>
        </p:nvSpPr>
        <p:spPr>
          <a:xfrm>
            <a:off x="5159822" y="6339566"/>
            <a:ext cx="965200" cy="245139"/>
          </a:xfrm>
          <a:prstGeom prst="roundRect">
            <a:avLst/>
          </a:prstGeom>
          <a:noFill/>
          <a:ln w="254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1418652-C03D-4BB6-BD6E-E0E85F230FD3}"/>
              </a:ext>
            </a:extLst>
          </p:cNvPr>
          <p:cNvSpPr/>
          <p:nvPr/>
        </p:nvSpPr>
        <p:spPr>
          <a:xfrm>
            <a:off x="6236827" y="6351604"/>
            <a:ext cx="965200" cy="245139"/>
          </a:xfrm>
          <a:prstGeom prst="round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1751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10" grpId="0" animBg="1"/>
      <p:bldP spid="11" grpId="0" animBg="1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0DFE5-F0C6-4368-8653-FCB349519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 Matrices: length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7DB1C5F-176F-482F-8AC6-C5DBBE8431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2000" dirty="0"/>
              <a:t>Treatment contrasts</a:t>
            </a:r>
          </a:p>
          <a:p>
            <a:r>
              <a:rPr lang="en-GB" sz="2000" dirty="0" err="1">
                <a:latin typeface="Consolas" panose="020B0609020204030204" pitchFamily="49" charset="0"/>
              </a:rPr>
              <a:t>contr.treatment</a:t>
            </a:r>
            <a:endParaRPr lang="en-GB" sz="2000" dirty="0">
              <a:latin typeface="Consolas" panose="020B0609020204030204" pitchFamily="49" charset="0"/>
            </a:endParaRP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3EE46DC9-FCFB-4D6D-B082-9F8B9D539372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030919190"/>
              </p:ext>
            </p:extLst>
          </p:nvPr>
        </p:nvGraphicFramePr>
        <p:xfrm>
          <a:off x="630238" y="2505075"/>
          <a:ext cx="3868736" cy="11506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67184">
                  <a:extLst>
                    <a:ext uri="{9D8B030D-6E8A-4147-A177-3AD203B41FA5}">
                      <a16:colId xmlns:a16="http://schemas.microsoft.com/office/drawing/2014/main" val="1864148921"/>
                    </a:ext>
                  </a:extLst>
                </a:gridCol>
                <a:gridCol w="967184">
                  <a:extLst>
                    <a:ext uri="{9D8B030D-6E8A-4147-A177-3AD203B41FA5}">
                      <a16:colId xmlns:a16="http://schemas.microsoft.com/office/drawing/2014/main" val="3264414024"/>
                    </a:ext>
                  </a:extLst>
                </a:gridCol>
                <a:gridCol w="967184">
                  <a:extLst>
                    <a:ext uri="{9D8B030D-6E8A-4147-A177-3AD203B41FA5}">
                      <a16:colId xmlns:a16="http://schemas.microsoft.com/office/drawing/2014/main" val="2683656956"/>
                    </a:ext>
                  </a:extLst>
                </a:gridCol>
                <a:gridCol w="967184">
                  <a:extLst>
                    <a:ext uri="{9D8B030D-6E8A-4147-A177-3AD203B41FA5}">
                      <a16:colId xmlns:a16="http://schemas.microsoft.com/office/drawing/2014/main" val="183144058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length</a:t>
                      </a:r>
                      <a:endParaRPr lang="en-GB" sz="1600" b="1" i="0" u="none" strike="noStrike" dirty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>
                          <a:effectLst/>
                        </a:rPr>
                        <a:t>(Intercept)</a:t>
                      </a:r>
                      <a:endParaRPr lang="en-GB" sz="1600" b="1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>
                          <a:effectLst/>
                        </a:rPr>
                        <a:t>length5</a:t>
                      </a:r>
                      <a:endParaRPr lang="en-GB" sz="1600" b="1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>
                          <a:effectLst/>
                        </a:rPr>
                        <a:t>length6</a:t>
                      </a:r>
                      <a:endParaRPr lang="en-GB" sz="1600" b="1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6954928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t"/>
                      <a:r>
                        <a:rPr lang="en-GB" sz="1600" u="none" strike="noStrike">
                          <a:effectLst/>
                        </a:rPr>
                        <a:t>4</a:t>
                      </a:r>
                      <a:endParaRPr lang="en-GB" sz="16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600" u="none" strike="noStrike">
                          <a:effectLst/>
                        </a:rPr>
                        <a:t>1</a:t>
                      </a:r>
                      <a:endParaRPr lang="en-GB" sz="16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600" u="none" strike="noStrike">
                          <a:effectLst/>
                        </a:rPr>
                        <a:t>0</a:t>
                      </a:r>
                      <a:endParaRPr lang="en-GB" sz="16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600" u="none" strike="noStrike">
                          <a:effectLst/>
                        </a:rPr>
                        <a:t>0</a:t>
                      </a:r>
                      <a:endParaRPr lang="en-GB" sz="16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2360116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t"/>
                      <a:r>
                        <a:rPr lang="en-GB" sz="1600" u="none" strike="noStrike">
                          <a:effectLst/>
                        </a:rPr>
                        <a:t>5</a:t>
                      </a:r>
                      <a:endParaRPr lang="en-GB" sz="16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600" u="none" strike="noStrike">
                          <a:effectLst/>
                        </a:rPr>
                        <a:t>1</a:t>
                      </a:r>
                      <a:endParaRPr lang="en-GB" sz="16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600" u="none" strike="noStrike">
                          <a:effectLst/>
                        </a:rPr>
                        <a:t>1</a:t>
                      </a:r>
                      <a:endParaRPr lang="en-GB" sz="16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600" u="none" strike="noStrike">
                          <a:effectLst/>
                        </a:rPr>
                        <a:t>0</a:t>
                      </a:r>
                      <a:endParaRPr lang="en-GB" sz="16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544473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en-GB" sz="1600" u="none" strike="noStrike">
                          <a:effectLst/>
                        </a:rPr>
                        <a:t>6</a:t>
                      </a:r>
                      <a:endParaRPr lang="en-GB" sz="16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600" u="none" strike="noStrike">
                          <a:effectLst/>
                        </a:rPr>
                        <a:t>1</a:t>
                      </a:r>
                      <a:endParaRPr lang="en-GB" sz="16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600" u="none" strike="noStrike">
                          <a:effectLst/>
                        </a:rPr>
                        <a:t>0</a:t>
                      </a:r>
                      <a:endParaRPr lang="en-GB" sz="16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600" u="none" strike="noStrike" dirty="0">
                          <a:effectLst/>
                        </a:rPr>
                        <a:t>1</a:t>
                      </a:r>
                      <a:endParaRPr lang="en-GB" sz="1600" b="0" i="0" u="none" strike="noStrike" dirty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23599988"/>
                  </a:ext>
                </a:extLst>
              </a:tr>
            </a:tbl>
          </a:graphicData>
        </a:graphic>
      </p:graphicFrame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C48FCDF-65E2-48AB-93FE-823DC4A664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2000" dirty="0"/>
              <a:t>Sum contrasts (orthogonal)</a:t>
            </a:r>
          </a:p>
          <a:p>
            <a:r>
              <a:rPr lang="en-GB" sz="2000" dirty="0" err="1">
                <a:latin typeface="Consolas" panose="020B0609020204030204" pitchFamily="49" charset="0"/>
              </a:rPr>
              <a:t>contr.sum</a:t>
            </a:r>
            <a:endParaRPr lang="en-GB" sz="2000" dirty="0">
              <a:latin typeface="Consolas" panose="020B0609020204030204" pitchFamily="49" charset="0"/>
            </a:endParaRP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6EDF6180-9131-4483-9ACE-284100FC5562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889977919"/>
              </p:ext>
            </p:extLst>
          </p:nvPr>
        </p:nvGraphicFramePr>
        <p:xfrm>
          <a:off x="4629150" y="2505075"/>
          <a:ext cx="3887784" cy="11506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71946">
                  <a:extLst>
                    <a:ext uri="{9D8B030D-6E8A-4147-A177-3AD203B41FA5}">
                      <a16:colId xmlns:a16="http://schemas.microsoft.com/office/drawing/2014/main" val="1864148921"/>
                    </a:ext>
                  </a:extLst>
                </a:gridCol>
                <a:gridCol w="971946">
                  <a:extLst>
                    <a:ext uri="{9D8B030D-6E8A-4147-A177-3AD203B41FA5}">
                      <a16:colId xmlns:a16="http://schemas.microsoft.com/office/drawing/2014/main" val="3264414024"/>
                    </a:ext>
                  </a:extLst>
                </a:gridCol>
                <a:gridCol w="971946">
                  <a:extLst>
                    <a:ext uri="{9D8B030D-6E8A-4147-A177-3AD203B41FA5}">
                      <a16:colId xmlns:a16="http://schemas.microsoft.com/office/drawing/2014/main" val="2683656956"/>
                    </a:ext>
                  </a:extLst>
                </a:gridCol>
                <a:gridCol w="971946">
                  <a:extLst>
                    <a:ext uri="{9D8B030D-6E8A-4147-A177-3AD203B41FA5}">
                      <a16:colId xmlns:a16="http://schemas.microsoft.com/office/drawing/2014/main" val="183144058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length</a:t>
                      </a:r>
                      <a:endParaRPr lang="en-GB" sz="16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(Intercept)</a:t>
                      </a:r>
                      <a:endParaRPr lang="en-GB" sz="16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length1</a:t>
                      </a:r>
                      <a:endParaRPr lang="en-GB" sz="16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length2</a:t>
                      </a:r>
                      <a:endParaRPr lang="en-GB" sz="16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6954928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t"/>
                      <a:r>
                        <a:rPr lang="en-GB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  <a:endParaRPr lang="en-GB" sz="16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600" b="0" u="none" strike="noStrike" dirty="0">
                          <a:solidFill>
                            <a:srgbClr val="333333"/>
                          </a:solidFill>
                          <a:effectLst/>
                        </a:rPr>
                        <a:t>1</a:t>
                      </a:r>
                      <a:endParaRPr lang="en-GB" sz="1600" b="0" i="0" u="none" strike="noStrike" dirty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600" b="0" u="none" strike="noStrike">
                          <a:solidFill>
                            <a:srgbClr val="333333"/>
                          </a:solidFill>
                          <a:effectLst/>
                        </a:rPr>
                        <a:t>1</a:t>
                      </a:r>
                      <a:endParaRPr lang="en-GB" sz="16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600" b="0" u="none" strike="noStrike">
                          <a:solidFill>
                            <a:srgbClr val="333333"/>
                          </a:solidFill>
                          <a:effectLst/>
                        </a:rPr>
                        <a:t>0</a:t>
                      </a:r>
                      <a:endParaRPr lang="en-GB" sz="16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2360116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t"/>
                      <a:r>
                        <a:rPr lang="en-GB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  <a:endParaRPr lang="en-GB" sz="16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600" b="0" u="none" strike="noStrike">
                          <a:solidFill>
                            <a:srgbClr val="333333"/>
                          </a:solidFill>
                          <a:effectLst/>
                        </a:rPr>
                        <a:t>1</a:t>
                      </a:r>
                      <a:endParaRPr lang="en-GB" sz="16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600" b="0" u="none" strike="noStrike">
                          <a:solidFill>
                            <a:srgbClr val="333333"/>
                          </a:solidFill>
                          <a:effectLst/>
                        </a:rPr>
                        <a:t>0</a:t>
                      </a:r>
                      <a:endParaRPr lang="en-GB" sz="16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600" b="0" u="none" strike="noStrike">
                          <a:solidFill>
                            <a:srgbClr val="333333"/>
                          </a:solidFill>
                          <a:effectLst/>
                        </a:rPr>
                        <a:t>1</a:t>
                      </a:r>
                      <a:endParaRPr lang="en-GB" sz="16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544473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en-GB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6</a:t>
                      </a:r>
                      <a:endParaRPr lang="en-GB" sz="16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600" b="0" u="none" strike="noStrike">
                          <a:solidFill>
                            <a:srgbClr val="333333"/>
                          </a:solidFill>
                          <a:effectLst/>
                        </a:rPr>
                        <a:t>1</a:t>
                      </a:r>
                      <a:endParaRPr lang="en-GB" sz="16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600" b="0" u="none" strike="noStrike">
                          <a:solidFill>
                            <a:srgbClr val="333333"/>
                          </a:solidFill>
                          <a:effectLst/>
                        </a:rPr>
                        <a:t>-1</a:t>
                      </a:r>
                      <a:endParaRPr lang="en-GB" sz="16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600" b="0" u="none" strike="noStrike" dirty="0">
                          <a:solidFill>
                            <a:srgbClr val="333333"/>
                          </a:solidFill>
                          <a:effectLst/>
                        </a:rPr>
                        <a:t>-1</a:t>
                      </a:r>
                      <a:endParaRPr lang="en-GB" sz="1600" b="0" i="0" u="none" strike="noStrike" dirty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23599988"/>
                  </a:ext>
                </a:extLst>
              </a:tr>
            </a:tbl>
          </a:graphicData>
        </a:graphic>
      </p:graphicFrame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297747C3-A97E-4276-A9CE-C6F6D4D51C9F}"/>
              </a:ext>
            </a:extLst>
          </p:cNvPr>
          <p:cNvSpPr txBox="1">
            <a:spLocks/>
          </p:cNvSpPr>
          <p:nvPr/>
        </p:nvSpPr>
        <p:spPr>
          <a:xfrm>
            <a:off x="1777038" y="4145442"/>
            <a:ext cx="5371385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/>
              <a:t>Orthonormal contrasts (Rouder et al., 2012, JMP)</a:t>
            </a:r>
          </a:p>
          <a:p>
            <a:r>
              <a:rPr lang="en-GB" sz="2000" dirty="0" err="1">
                <a:latin typeface="Consolas" panose="020B0609020204030204" pitchFamily="49" charset="0"/>
              </a:rPr>
              <a:t>contr.bayes</a:t>
            </a:r>
            <a:endParaRPr lang="en-GB" sz="2000" dirty="0">
              <a:latin typeface="Consolas" panose="020B0609020204030204" pitchFamily="49" charset="0"/>
            </a:endParaRPr>
          </a:p>
        </p:txBody>
      </p:sp>
      <p:graphicFrame>
        <p:nvGraphicFramePr>
          <p:cNvPr id="14" name="Content Placeholder 8">
            <a:extLst>
              <a:ext uri="{FF2B5EF4-FFF2-40B4-BE49-F238E27FC236}">
                <a16:creationId xmlns:a16="http://schemas.microsoft.com/office/drawing/2014/main" id="{4E05895A-E1E0-4F02-AA01-C4688F5E44F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46969754"/>
              </p:ext>
            </p:extLst>
          </p:nvPr>
        </p:nvGraphicFramePr>
        <p:xfrm>
          <a:off x="2519422" y="4969354"/>
          <a:ext cx="3868736" cy="11506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67184">
                  <a:extLst>
                    <a:ext uri="{9D8B030D-6E8A-4147-A177-3AD203B41FA5}">
                      <a16:colId xmlns:a16="http://schemas.microsoft.com/office/drawing/2014/main" val="1864148921"/>
                    </a:ext>
                  </a:extLst>
                </a:gridCol>
                <a:gridCol w="967184">
                  <a:extLst>
                    <a:ext uri="{9D8B030D-6E8A-4147-A177-3AD203B41FA5}">
                      <a16:colId xmlns:a16="http://schemas.microsoft.com/office/drawing/2014/main" val="3264414024"/>
                    </a:ext>
                  </a:extLst>
                </a:gridCol>
                <a:gridCol w="967184">
                  <a:extLst>
                    <a:ext uri="{9D8B030D-6E8A-4147-A177-3AD203B41FA5}">
                      <a16:colId xmlns:a16="http://schemas.microsoft.com/office/drawing/2014/main" val="2683656956"/>
                    </a:ext>
                  </a:extLst>
                </a:gridCol>
                <a:gridCol w="967184">
                  <a:extLst>
                    <a:ext uri="{9D8B030D-6E8A-4147-A177-3AD203B41FA5}">
                      <a16:colId xmlns:a16="http://schemas.microsoft.com/office/drawing/2014/main" val="183144058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length</a:t>
                      </a:r>
                      <a:endParaRPr lang="en-GB" sz="16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(Intercept)</a:t>
                      </a:r>
                      <a:endParaRPr lang="en-GB" sz="16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length1</a:t>
                      </a:r>
                      <a:endParaRPr lang="en-GB" sz="16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length2</a:t>
                      </a:r>
                      <a:endParaRPr lang="en-GB" sz="16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6954928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t"/>
                      <a:r>
                        <a:rPr lang="en-GB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  <a:endParaRPr lang="en-GB" sz="16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600" b="0" u="none" strike="noStrike">
                          <a:solidFill>
                            <a:srgbClr val="333333"/>
                          </a:solidFill>
                          <a:effectLst/>
                        </a:rPr>
                        <a:t>1</a:t>
                      </a:r>
                      <a:endParaRPr lang="en-GB" sz="16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600" b="0" u="none" strike="noStrike">
                          <a:solidFill>
                            <a:srgbClr val="333333"/>
                          </a:solidFill>
                          <a:effectLst/>
                        </a:rPr>
                        <a:t>0</a:t>
                      </a:r>
                      <a:endParaRPr lang="en-GB" sz="16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600" b="0" u="none" strike="noStrike">
                          <a:solidFill>
                            <a:srgbClr val="333333"/>
                          </a:solidFill>
                          <a:effectLst/>
                        </a:rPr>
                        <a:t>0.816</a:t>
                      </a:r>
                      <a:endParaRPr lang="en-GB" sz="16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2360116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t"/>
                      <a:r>
                        <a:rPr lang="en-GB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  <a:endParaRPr lang="en-GB" sz="16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600" b="0" u="none" strike="noStrike">
                          <a:solidFill>
                            <a:srgbClr val="333333"/>
                          </a:solidFill>
                          <a:effectLst/>
                        </a:rPr>
                        <a:t>1</a:t>
                      </a:r>
                      <a:endParaRPr lang="en-GB" sz="16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600" b="0" u="none" strike="noStrike">
                          <a:solidFill>
                            <a:srgbClr val="333333"/>
                          </a:solidFill>
                          <a:effectLst/>
                        </a:rPr>
                        <a:t>-0.707</a:t>
                      </a:r>
                      <a:endParaRPr lang="en-GB" sz="16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600" b="0" u="none" strike="noStrike">
                          <a:solidFill>
                            <a:srgbClr val="333333"/>
                          </a:solidFill>
                          <a:effectLst/>
                        </a:rPr>
                        <a:t>-0.408</a:t>
                      </a:r>
                      <a:endParaRPr lang="en-GB" sz="16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544473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en-GB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6</a:t>
                      </a:r>
                      <a:endParaRPr lang="en-GB" sz="16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600" b="0" u="none" strike="noStrike">
                          <a:solidFill>
                            <a:srgbClr val="333333"/>
                          </a:solidFill>
                          <a:effectLst/>
                        </a:rPr>
                        <a:t>1</a:t>
                      </a:r>
                      <a:endParaRPr lang="en-GB" sz="16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600" b="0" u="none" strike="noStrike">
                          <a:solidFill>
                            <a:srgbClr val="333333"/>
                          </a:solidFill>
                          <a:effectLst/>
                        </a:rPr>
                        <a:t>0.707</a:t>
                      </a:r>
                      <a:endParaRPr lang="en-GB" sz="16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600" b="0" u="none" strike="noStrike" dirty="0">
                          <a:solidFill>
                            <a:srgbClr val="333333"/>
                          </a:solidFill>
                          <a:effectLst/>
                        </a:rPr>
                        <a:t>-0.408</a:t>
                      </a:r>
                      <a:endParaRPr lang="en-GB" sz="1600" b="0" i="0" u="none" strike="noStrike" dirty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235999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7645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  <p:bldP spid="12" grpId="0" uiExpand="1" build="p"/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5C4154D-10AE-47D6-90B1-E86ABB763DFC}"/>
              </a:ext>
            </a:extLst>
          </p:cNvPr>
          <p:cNvSpPr txBox="1"/>
          <p:nvPr/>
        </p:nvSpPr>
        <p:spPr>
          <a:xfrm>
            <a:off x="189781" y="76581"/>
            <a:ext cx="8798944" cy="67403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1600" dirty="0" err="1">
                <a:latin typeface="Consolas" panose="020B0609020204030204" pitchFamily="49" charset="0"/>
              </a:rPr>
              <a:t>m_stanova</a:t>
            </a:r>
            <a:r>
              <a:rPr lang="en-GB" sz="1600" dirty="0">
                <a:latin typeface="Consolas" panose="020B0609020204030204" pitchFamily="49" charset="0"/>
              </a:rPr>
              <a:t> &lt;- </a:t>
            </a:r>
            <a:r>
              <a:rPr lang="en-GB" sz="1600" dirty="0" err="1">
                <a:latin typeface="Consolas" panose="020B0609020204030204" pitchFamily="49" charset="0"/>
              </a:rPr>
              <a:t>stanova_lmer</a:t>
            </a:r>
            <a:r>
              <a:rPr lang="en-GB" sz="1600" dirty="0">
                <a:latin typeface="Consolas" panose="020B0609020204030204" pitchFamily="49" charset="0"/>
              </a:rPr>
              <a:t>(rt ~ length*stimulus + (length*</a:t>
            </a:r>
            <a:r>
              <a:rPr lang="en-GB" sz="1600" dirty="0" err="1">
                <a:latin typeface="Consolas" panose="020B0609020204030204" pitchFamily="49" charset="0"/>
              </a:rPr>
              <a:t>stimulus|id</a:t>
            </a:r>
            <a:r>
              <a:rPr lang="en-GB" sz="1600" dirty="0">
                <a:latin typeface="Consolas" panose="020B0609020204030204" pitchFamily="49" charset="0"/>
              </a:rPr>
              <a:t>), </a:t>
            </a:r>
            <a:r>
              <a:rPr lang="en-GB" sz="1600" dirty="0" err="1">
                <a:latin typeface="Consolas" panose="020B0609020204030204" pitchFamily="49" charset="0"/>
              </a:rPr>
              <a:t>fhch</a:t>
            </a:r>
            <a:r>
              <a:rPr lang="en-GB" sz="1600" dirty="0">
                <a:latin typeface="Consolas" panose="020B0609020204030204" pitchFamily="49" charset="0"/>
              </a:rPr>
              <a:t>)</a:t>
            </a:r>
          </a:p>
          <a:p>
            <a:endParaRPr lang="en-GB" sz="1600" dirty="0">
              <a:latin typeface="Consolas" panose="020B0609020204030204" pitchFamily="49" charset="0"/>
            </a:endParaRPr>
          </a:p>
          <a:p>
            <a:r>
              <a:rPr lang="en-GB" sz="1600" dirty="0">
                <a:latin typeface="Consolas" panose="020B0609020204030204" pitchFamily="49" charset="0"/>
              </a:rPr>
              <a:t>summary(</a:t>
            </a:r>
            <a:r>
              <a:rPr lang="en-GB" sz="1600" dirty="0" err="1">
                <a:latin typeface="Consolas" panose="020B0609020204030204" pitchFamily="49" charset="0"/>
              </a:rPr>
              <a:t>m_stanova</a:t>
            </a:r>
            <a:r>
              <a:rPr lang="en-GB" sz="1600" dirty="0">
                <a:latin typeface="Consolas" panose="020B0609020204030204" pitchFamily="49" charset="0"/>
              </a:rPr>
              <a:t>, digits = 2)</a:t>
            </a:r>
          </a:p>
          <a:p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## [...]</a:t>
            </a:r>
          </a:p>
          <a:p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## Estimate Intercept:</a:t>
            </a:r>
          </a:p>
          <a:p>
            <a:r>
              <a:rPr lang="en-GB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##      Variable Mean 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MAD_SD   5%  50%  95% </a:t>
            </a:r>
            <a:r>
              <a:rPr lang="en-GB" sz="16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rhat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GB" sz="16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ess_bulk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GB" sz="16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ess_tail</a:t>
            </a:r>
            <a:endParaRPr lang="en-GB" sz="16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GB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## 1 (Intercept) 1.13 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0.05 1.04 1.12 1.21 1.01   372.52   727.74</a:t>
            </a:r>
          </a:p>
          <a:p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## </a:t>
            </a:r>
          </a:p>
          <a:p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## Estimates 'length' - difference from intercept:</a:t>
            </a:r>
          </a:p>
          <a:p>
            <a:r>
              <a:rPr lang="en-GB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##   Variable  Mean 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MAD_SD    5%   50%   95% </a:t>
            </a:r>
          </a:p>
          <a:p>
            <a:r>
              <a:rPr lang="en-GB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## 1 length 4 -0.03 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0.01 -0.05 -0.03 -0.01 </a:t>
            </a:r>
          </a:p>
          <a:p>
            <a:r>
              <a:rPr lang="en-GB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## 2 length 5  0.00 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0.01 -0.01  0.00  0.02 </a:t>
            </a:r>
          </a:p>
          <a:p>
            <a:r>
              <a:rPr lang="en-GB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## 3 length 6  0.03 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0.01  0.01  0.03  0.05 </a:t>
            </a:r>
          </a:p>
          <a:p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## </a:t>
            </a:r>
          </a:p>
          <a:p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## Estimates 'stimulus' - difference from intercept:</a:t>
            </a:r>
          </a:p>
          <a:p>
            <a:r>
              <a:rPr lang="en-GB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##           Variable  Mean 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MAD_SD    5%   50%   95% </a:t>
            </a:r>
          </a:p>
          <a:p>
            <a:r>
              <a:rPr lang="en-GB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## 1    stimulus word -0.03 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0.01 -0.05 -0.03 -0.01 </a:t>
            </a:r>
          </a:p>
          <a:p>
            <a:r>
              <a:rPr lang="en-GB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## 2 stimulus nonword  0.03 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0.01  0.01  0.03  0.05 </a:t>
            </a:r>
          </a:p>
          <a:p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## </a:t>
            </a:r>
          </a:p>
          <a:p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## Estimates '</a:t>
            </a:r>
            <a:r>
              <a:rPr lang="en-GB" sz="16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length:stimulus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' - difference from intercept:</a:t>
            </a:r>
          </a:p>
          <a:p>
            <a:r>
              <a:rPr lang="en-GB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##                     Variable  Mean 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MAD_SD    5%   50%   95% </a:t>
            </a:r>
          </a:p>
          <a:p>
            <a:r>
              <a:rPr lang="en-GB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## 1    length 4, stimulus word -0.05 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0.02 -0.08 -0.05 -0.02 </a:t>
            </a:r>
          </a:p>
          <a:p>
            <a:r>
              <a:rPr lang="en-GB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## 2    length 5, stimulus word -0.03 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0.02 -0.07 -0.03  0.00 </a:t>
            </a:r>
          </a:p>
          <a:p>
            <a:r>
              <a:rPr lang="en-GB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## 3    length 6, stimulus word -0.01 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0.02 -0.05 -0.01  0.02 </a:t>
            </a:r>
          </a:p>
          <a:p>
            <a:r>
              <a:rPr lang="en-GB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## 4 length 4, stimulus nonword -0.02 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0.02 -0.05 -0.02  0.02 </a:t>
            </a:r>
          </a:p>
          <a:p>
            <a:r>
              <a:rPr lang="en-GB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## 5 length 5, stimulus nonword  0.04 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0.02  0.00  0.04  0.07 </a:t>
            </a:r>
          </a:p>
          <a:p>
            <a:r>
              <a:rPr lang="en-GB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## 6 length 6, stimulus nonword  0.07 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0.02  0.03  0.07  0.11 </a:t>
            </a:r>
          </a:p>
        </p:txBody>
      </p:sp>
    </p:spTree>
    <p:extLst>
      <p:ext uri="{BB962C8B-B14F-4D97-AF65-F5344CB8AC3E}">
        <p14:creationId xmlns:p14="http://schemas.microsoft.com/office/powerpoint/2010/main" val="3112817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5C4154D-10AE-47D6-90B1-E86ABB763DFC}"/>
              </a:ext>
            </a:extLst>
          </p:cNvPr>
          <p:cNvSpPr txBox="1"/>
          <p:nvPr/>
        </p:nvSpPr>
        <p:spPr>
          <a:xfrm>
            <a:off x="189781" y="76581"/>
            <a:ext cx="8798944" cy="64940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endParaRPr lang="en-GB" sz="1600" dirty="0">
              <a:latin typeface="Consolas" panose="020B0609020204030204" pitchFamily="49" charset="0"/>
            </a:endParaRPr>
          </a:p>
          <a:p>
            <a:r>
              <a:rPr lang="en-GB" sz="1600" dirty="0">
                <a:latin typeface="Consolas" panose="020B0609020204030204" pitchFamily="49" charset="0"/>
              </a:rPr>
              <a:t>summary(m_stanova, </a:t>
            </a:r>
            <a:r>
              <a:rPr lang="en-GB" sz="1600" b="1" dirty="0" err="1">
                <a:latin typeface="Consolas" panose="020B0609020204030204" pitchFamily="49" charset="0"/>
              </a:rPr>
              <a:t>diff_intercept</a:t>
            </a:r>
            <a:r>
              <a:rPr lang="en-GB" sz="1600" b="1" dirty="0">
                <a:latin typeface="Consolas" panose="020B0609020204030204" pitchFamily="49" charset="0"/>
              </a:rPr>
              <a:t> = FALSE</a:t>
            </a:r>
            <a:r>
              <a:rPr lang="en-GB" sz="1600" dirty="0">
                <a:latin typeface="Consolas" panose="020B0609020204030204" pitchFamily="49" charset="0"/>
              </a:rPr>
              <a:t>, digits = 2)</a:t>
            </a:r>
          </a:p>
          <a:p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## [...]</a:t>
            </a:r>
          </a:p>
          <a:p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## Estimate Intercept:</a:t>
            </a:r>
          </a:p>
          <a:p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##   </a:t>
            </a:r>
            <a:r>
              <a:rPr lang="en-GB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Variable Mean 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MAD_SD   5%  50%  95% </a:t>
            </a:r>
          </a:p>
          <a:p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## 1 </a:t>
            </a:r>
            <a:r>
              <a:rPr lang="en-GB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(Intercept) 1.13 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0.05 1.04 1.12 1.21 </a:t>
            </a:r>
          </a:p>
          <a:p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## </a:t>
            </a:r>
          </a:p>
          <a:p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## Estimates 'length' - marginal means:</a:t>
            </a:r>
          </a:p>
          <a:p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##   </a:t>
            </a:r>
            <a:r>
              <a:rPr lang="en-GB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Variable Mean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MAD_SD   5%  50%  95% </a:t>
            </a:r>
          </a:p>
          <a:p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## 1 </a:t>
            </a:r>
            <a:r>
              <a:rPr lang="en-GB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length 4 1.10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0.05 1.01 1.09 1.18 </a:t>
            </a:r>
          </a:p>
          <a:p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## 2 </a:t>
            </a:r>
            <a:r>
              <a:rPr lang="en-GB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length 5 1.13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0.05 1.04 1.13 1.22 </a:t>
            </a:r>
          </a:p>
          <a:p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## 3 </a:t>
            </a:r>
            <a:r>
              <a:rPr lang="en-GB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length 6 1.15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0.05 1.07 1.15 1.24 </a:t>
            </a:r>
          </a:p>
          <a:p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## </a:t>
            </a:r>
          </a:p>
          <a:p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## Estimates 'stimulus' - marginal means:</a:t>
            </a:r>
          </a:p>
          <a:p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##           </a:t>
            </a:r>
            <a:r>
              <a:rPr lang="en-GB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Variable Mean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MAD_SD   5%  50%  95% </a:t>
            </a:r>
          </a:p>
          <a:p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## 1    </a:t>
            </a:r>
            <a:r>
              <a:rPr lang="en-GB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stimulus word 1.10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0.05 1.01 1.09 1.18 </a:t>
            </a:r>
          </a:p>
          <a:p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## 2 </a:t>
            </a:r>
            <a:r>
              <a:rPr lang="en-GB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stimulus nonword 1.16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0.05 1.07 1.16 1.25 </a:t>
            </a:r>
          </a:p>
          <a:p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## </a:t>
            </a:r>
          </a:p>
          <a:p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## Estimates '</a:t>
            </a:r>
            <a:r>
              <a:rPr lang="en-GB" sz="16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length:stimulus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' - marginal means:</a:t>
            </a:r>
          </a:p>
          <a:p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##                     </a:t>
            </a:r>
            <a:r>
              <a:rPr lang="en-GB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Variable Mean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MAD_SD   5%  50%  95% </a:t>
            </a:r>
          </a:p>
          <a:p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## 1    </a:t>
            </a:r>
            <a:r>
              <a:rPr lang="en-GB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length 4, stimulus word 1.08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0.05 0.99 1.08 1.17 </a:t>
            </a:r>
          </a:p>
          <a:p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## 2    </a:t>
            </a:r>
            <a:r>
              <a:rPr lang="en-GB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length 5, stimulus word 1.09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0.05 1.00 1.09 1.19 </a:t>
            </a:r>
          </a:p>
          <a:p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## 3    </a:t>
            </a:r>
            <a:r>
              <a:rPr lang="en-GB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length 6, stimulus word 1.11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0.06 1.02 1.11 1.21 </a:t>
            </a:r>
          </a:p>
          <a:p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## 4 </a:t>
            </a:r>
            <a:r>
              <a:rPr lang="en-GB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length 4, stimulus nonword 1.11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0.06 1.02 1.11 1.21 </a:t>
            </a:r>
          </a:p>
          <a:p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## 5 </a:t>
            </a:r>
            <a:r>
              <a:rPr lang="en-GB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length 5, stimulus nonword 1.16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0.06 1.07 1.16 1.26 </a:t>
            </a:r>
          </a:p>
          <a:p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## 6 </a:t>
            </a:r>
            <a:r>
              <a:rPr lang="en-GB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length 6, stimulus nonword 1.20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0.06 1.11 1.20 1.29 </a:t>
            </a:r>
          </a:p>
        </p:txBody>
      </p:sp>
    </p:spTree>
    <p:extLst>
      <p:ext uri="{BB962C8B-B14F-4D97-AF65-F5344CB8AC3E}">
        <p14:creationId xmlns:p14="http://schemas.microsoft.com/office/powerpoint/2010/main" val="2805084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D75C9-EFC1-4106-846E-E00F45796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8255"/>
            <a:ext cx="7886700" cy="1325563"/>
          </a:xfrm>
        </p:spPr>
        <p:txBody>
          <a:bodyPr>
            <a:normAutofit/>
          </a:bodyPr>
          <a:lstStyle/>
          <a:p>
            <a:r>
              <a:rPr lang="en-GB" sz="4000" dirty="0"/>
              <a:t>Take Home Messages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EDAE09-3702-4C8F-B5ED-A96C9CBDAB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43818"/>
            <a:ext cx="7886700" cy="4833145"/>
          </a:xfrm>
        </p:spPr>
        <p:txBody>
          <a:bodyPr>
            <a:normAutofit fontScale="70000" lnSpcReduction="20000"/>
          </a:bodyPr>
          <a:lstStyle/>
          <a:p>
            <a:r>
              <a:rPr lang="en-GB" dirty="0">
                <a:latin typeface="Consolas" panose="020B0609020204030204" pitchFamily="49" charset="0"/>
              </a:rPr>
              <a:t>R</a:t>
            </a:r>
            <a:r>
              <a:rPr lang="en-GB" dirty="0"/>
              <a:t>’s default contrasts (</a:t>
            </a:r>
            <a:r>
              <a:rPr lang="en-GB" dirty="0" err="1">
                <a:latin typeface="Consolas" panose="020B0609020204030204" pitchFamily="49" charset="0"/>
              </a:rPr>
              <a:t>contr.treatment</a:t>
            </a:r>
            <a:r>
              <a:rPr lang="en-GB" dirty="0"/>
              <a:t>) are not orthogonal:</a:t>
            </a:r>
          </a:p>
          <a:p>
            <a:pPr lvl="1"/>
            <a:r>
              <a:rPr lang="en-GB" dirty="0"/>
              <a:t>Intercept: Mean of first design cell</a:t>
            </a:r>
          </a:p>
          <a:p>
            <a:pPr lvl="1"/>
            <a:r>
              <a:rPr lang="en-GB" dirty="0"/>
              <a:t>Main effects are simple effects</a:t>
            </a:r>
          </a:p>
          <a:p>
            <a:r>
              <a:rPr lang="en-GB" dirty="0"/>
              <a:t>Orthogonal sum contrasts (i.e., </a:t>
            </a:r>
            <a:r>
              <a:rPr lang="en-GB" dirty="0" err="1">
                <a:latin typeface="Consolas" panose="020B0609020204030204" pitchFamily="49" charset="0"/>
              </a:rPr>
              <a:t>contr.sum</a:t>
            </a:r>
            <a:r>
              <a:rPr lang="en-GB" dirty="0"/>
              <a:t>):</a:t>
            </a:r>
          </a:p>
          <a:p>
            <a:pPr lvl="1"/>
            <a:r>
              <a:rPr lang="en-GB" dirty="0"/>
              <a:t>Intercept: (unweighted) grand mean</a:t>
            </a:r>
          </a:p>
          <a:p>
            <a:pPr lvl="1"/>
            <a:r>
              <a:rPr lang="en-GB" dirty="0"/>
              <a:t>Main effects are average/marginal effects</a:t>
            </a:r>
          </a:p>
          <a:p>
            <a:pPr lvl="1"/>
            <a:r>
              <a:rPr lang="en-GB" dirty="0"/>
              <a:t>For factors with &gt; 2 levels, marginal prior more diffuse on last level compared to previous levels</a:t>
            </a:r>
          </a:p>
          <a:p>
            <a:r>
              <a:rPr lang="en-GB" dirty="0" err="1"/>
              <a:t>stanova</a:t>
            </a:r>
            <a:r>
              <a:rPr lang="en-GB" dirty="0"/>
              <a:t> uses orthonormal contrasts (Rouder et al., 2012)</a:t>
            </a:r>
          </a:p>
          <a:p>
            <a:pPr lvl="1"/>
            <a:r>
              <a:rPr lang="en-GB" dirty="0"/>
              <a:t>Intercept: (unweighted) grand mean</a:t>
            </a:r>
          </a:p>
          <a:p>
            <a:pPr lvl="1"/>
            <a:r>
              <a:rPr lang="en-GB" dirty="0"/>
              <a:t>Main effects are average/marginal effects</a:t>
            </a:r>
          </a:p>
          <a:p>
            <a:pPr lvl="1"/>
            <a:r>
              <a:rPr lang="en-GB" dirty="0"/>
              <a:t>Marginal prior is same on all factor levels</a:t>
            </a:r>
          </a:p>
          <a:p>
            <a:r>
              <a:rPr lang="en-GB" dirty="0" err="1">
                <a:latin typeface="Consolas" panose="020B0609020204030204" pitchFamily="49" charset="0"/>
              </a:rPr>
              <a:t>stanova</a:t>
            </a:r>
            <a:r>
              <a:rPr lang="en-GB" dirty="0"/>
              <a:t> features</a:t>
            </a:r>
          </a:p>
          <a:p>
            <a:pPr lvl="1"/>
            <a:r>
              <a:rPr lang="en-GB" dirty="0" err="1">
                <a:latin typeface="Consolas" panose="020B0609020204030204" pitchFamily="49" charset="0"/>
              </a:rPr>
              <a:t>stanova</a:t>
            </a:r>
            <a:r>
              <a:rPr lang="en-GB" dirty="0">
                <a:latin typeface="Consolas" panose="020B0609020204030204" pitchFamily="49" charset="0"/>
              </a:rPr>
              <a:t>(..., </a:t>
            </a:r>
            <a:r>
              <a:rPr lang="en-GB" dirty="0" err="1">
                <a:latin typeface="Consolas" panose="020B0609020204030204" pitchFamily="49" charset="0"/>
              </a:rPr>
              <a:t>model_fun</a:t>
            </a:r>
            <a:r>
              <a:rPr lang="en-GB" dirty="0">
                <a:latin typeface="Consolas" panose="020B0609020204030204" pitchFamily="49" charset="0"/>
              </a:rPr>
              <a:t>)</a:t>
            </a:r>
            <a:r>
              <a:rPr lang="en-GB" dirty="0"/>
              <a:t> allows fitting any </a:t>
            </a:r>
            <a:r>
              <a:rPr lang="en-GB" dirty="0" err="1">
                <a:latin typeface="Consolas" panose="020B0609020204030204" pitchFamily="49" charset="0"/>
              </a:rPr>
              <a:t>rstanarm</a:t>
            </a:r>
            <a:r>
              <a:rPr lang="en-GB" dirty="0"/>
              <a:t> function (e.g., </a:t>
            </a:r>
            <a:r>
              <a:rPr lang="en-GB" dirty="0" err="1">
                <a:latin typeface="Consolas" panose="020B0609020204030204" pitchFamily="49" charset="0"/>
              </a:rPr>
              <a:t>model_fun</a:t>
            </a:r>
            <a:r>
              <a:rPr lang="en-GB" dirty="0">
                <a:latin typeface="Consolas" panose="020B0609020204030204" pitchFamily="49" charset="0"/>
              </a:rPr>
              <a:t> = "</a:t>
            </a:r>
            <a:r>
              <a:rPr lang="en-GB" dirty="0" err="1">
                <a:latin typeface="Consolas" panose="020B0609020204030204" pitchFamily="49" charset="0"/>
              </a:rPr>
              <a:t>glm</a:t>
            </a:r>
            <a:r>
              <a:rPr lang="en-GB" dirty="0">
                <a:latin typeface="Consolas" panose="020B0609020204030204" pitchFamily="49" charset="0"/>
              </a:rPr>
              <a:t>"</a:t>
            </a:r>
            <a:r>
              <a:rPr lang="en-GB" dirty="0"/>
              <a:t>).</a:t>
            </a:r>
          </a:p>
          <a:p>
            <a:pPr lvl="1"/>
            <a:r>
              <a:rPr lang="en-GB" dirty="0">
                <a:latin typeface="Consolas" panose="020B0609020204030204" pitchFamily="49" charset="0"/>
              </a:rPr>
              <a:t>summary()</a:t>
            </a:r>
            <a:r>
              <a:rPr lang="en-GB" dirty="0"/>
              <a:t> back-transforms results to factor levels</a:t>
            </a:r>
          </a:p>
          <a:p>
            <a:pPr lvl="1"/>
            <a:r>
              <a:rPr lang="en-GB" dirty="0" err="1">
                <a:latin typeface="Consolas" panose="020B0609020204030204" pitchFamily="49" charset="0"/>
              </a:rPr>
              <a:t>stanova_samples</a:t>
            </a:r>
            <a:r>
              <a:rPr lang="en-GB" dirty="0">
                <a:latin typeface="Consolas" panose="020B0609020204030204" pitchFamily="49" charset="0"/>
              </a:rPr>
              <a:t>()</a:t>
            </a:r>
            <a:r>
              <a:rPr lang="en-GB" dirty="0"/>
              <a:t> returns samples back-transformed to factor levels.</a:t>
            </a:r>
          </a:p>
          <a:p>
            <a:pPr lvl="1"/>
            <a:r>
              <a:rPr lang="en-GB" dirty="0"/>
              <a:t>Fully compatible with </a:t>
            </a:r>
            <a:r>
              <a:rPr lang="en-GB" dirty="0">
                <a:latin typeface="Consolas" panose="020B0609020204030204" pitchFamily="49" charset="0"/>
              </a:rPr>
              <a:t>R</a:t>
            </a:r>
            <a:r>
              <a:rPr lang="en-GB" dirty="0"/>
              <a:t> package ecosystem: </a:t>
            </a:r>
            <a:r>
              <a:rPr lang="en-GB" dirty="0" err="1">
                <a:latin typeface="Consolas" panose="020B0609020204030204" pitchFamily="49" charset="0"/>
              </a:rPr>
              <a:t>emmeans</a:t>
            </a:r>
            <a:r>
              <a:rPr lang="en-GB" dirty="0"/>
              <a:t>, </a:t>
            </a:r>
            <a:r>
              <a:rPr lang="en-GB" dirty="0" err="1">
                <a:latin typeface="Consolas" panose="020B0609020204030204" pitchFamily="49" charset="0"/>
              </a:rPr>
              <a:t>tidybayes</a:t>
            </a:r>
            <a:r>
              <a:rPr lang="en-GB" dirty="0"/>
              <a:t>, </a:t>
            </a:r>
            <a:r>
              <a:rPr lang="en-GB" dirty="0" err="1">
                <a:latin typeface="Consolas" panose="020B0609020204030204" pitchFamily="49" charset="0"/>
              </a:rPr>
              <a:t>bayesplot</a:t>
            </a:r>
            <a:r>
              <a:rPr lang="en-GB" dirty="0"/>
              <a:t>, …</a:t>
            </a:r>
          </a:p>
        </p:txBody>
      </p:sp>
    </p:spTree>
    <p:extLst>
      <p:ext uri="{BB962C8B-B14F-4D97-AF65-F5344CB8AC3E}">
        <p14:creationId xmlns:p14="http://schemas.microsoft.com/office/powerpoint/2010/main" val="339595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21C41-5414-4FAF-BC36-BE5BBC598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3D20CF-1E7A-47E5-B747-63D8CCFA8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Not yet on CRAN, only GitHub: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Currently, </a:t>
            </a:r>
            <a:r>
              <a:rPr lang="en-GB" dirty="0" err="1">
                <a:latin typeface="Consolas" panose="020B0609020204030204" pitchFamily="49" charset="0"/>
              </a:rPr>
              <a:t>stanova</a:t>
            </a:r>
            <a:r>
              <a:rPr lang="en-GB" dirty="0"/>
              <a:t> only works with </a:t>
            </a:r>
            <a:r>
              <a:rPr lang="en-GB" dirty="0" err="1">
                <a:latin typeface="Consolas" panose="020B0609020204030204" pitchFamily="49" charset="0"/>
              </a:rPr>
              <a:t>emmeans</a:t>
            </a:r>
            <a:r>
              <a:rPr lang="en-GB" dirty="0"/>
              <a:t> version </a:t>
            </a:r>
            <a:r>
              <a:rPr lang="en-GB" dirty="0">
                <a:latin typeface="Consolas" panose="020B0609020204030204" pitchFamily="49" charset="0"/>
              </a:rPr>
              <a:t>1.4.7</a:t>
            </a:r>
            <a:r>
              <a:rPr lang="en-GB" dirty="0"/>
              <a:t> or older.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After installation attach once per </a:t>
            </a:r>
            <a:r>
              <a:rPr lang="en-GB" dirty="0">
                <a:latin typeface="Consolas" panose="020B0609020204030204" pitchFamily="49" charset="0"/>
              </a:rPr>
              <a:t>R</a:t>
            </a:r>
            <a:r>
              <a:rPr lang="en-GB" dirty="0"/>
              <a:t> session:</a:t>
            </a:r>
          </a:p>
          <a:p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C0B0C8-2733-4015-A003-E06F54E13B7A}"/>
              </a:ext>
            </a:extLst>
          </p:cNvPr>
          <p:cNvSpPr txBox="1"/>
          <p:nvPr/>
        </p:nvSpPr>
        <p:spPr>
          <a:xfrm>
            <a:off x="611397" y="2353891"/>
            <a:ext cx="7886700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000" dirty="0" err="1">
                <a:latin typeface="Consolas" panose="020B0609020204030204" pitchFamily="49" charset="0"/>
              </a:rPr>
              <a:t>install.packages</a:t>
            </a:r>
            <a:r>
              <a:rPr lang="en-GB" sz="2000" dirty="0">
                <a:latin typeface="Consolas" panose="020B0609020204030204" pitchFamily="49" charset="0"/>
              </a:rPr>
              <a:t>("</a:t>
            </a:r>
            <a:r>
              <a:rPr lang="en-GB" sz="2000" dirty="0" err="1">
                <a:latin typeface="Consolas" panose="020B0609020204030204" pitchFamily="49" charset="0"/>
              </a:rPr>
              <a:t>devtools</a:t>
            </a:r>
            <a:r>
              <a:rPr lang="en-GB" sz="2000" dirty="0">
                <a:latin typeface="Consolas" panose="020B0609020204030204" pitchFamily="49" charset="0"/>
              </a:rPr>
              <a:t>")</a:t>
            </a:r>
          </a:p>
          <a:p>
            <a:r>
              <a:rPr lang="en-GB" sz="2000" dirty="0" err="1">
                <a:latin typeface="Consolas" panose="020B0609020204030204" pitchFamily="49" charset="0"/>
              </a:rPr>
              <a:t>devtools</a:t>
            </a:r>
            <a:r>
              <a:rPr lang="en-GB" sz="2000" dirty="0">
                <a:latin typeface="Consolas" panose="020B0609020204030204" pitchFamily="49" charset="0"/>
              </a:rPr>
              <a:t>::</a:t>
            </a:r>
            <a:r>
              <a:rPr lang="en-GB" sz="2000" dirty="0" err="1">
                <a:latin typeface="Consolas" panose="020B0609020204030204" pitchFamily="49" charset="0"/>
              </a:rPr>
              <a:t>install_github</a:t>
            </a:r>
            <a:r>
              <a:rPr lang="en-GB" sz="2000" dirty="0">
                <a:latin typeface="Consolas" panose="020B0609020204030204" pitchFamily="49" charset="0"/>
              </a:rPr>
              <a:t>("</a:t>
            </a:r>
            <a:r>
              <a:rPr lang="en-GB" sz="2000" dirty="0" err="1">
                <a:latin typeface="Consolas" panose="020B0609020204030204" pitchFamily="49" charset="0"/>
              </a:rPr>
              <a:t>bayesstuff</a:t>
            </a:r>
            <a:r>
              <a:rPr lang="en-GB" sz="2000" dirty="0">
                <a:latin typeface="Consolas" panose="020B0609020204030204" pitchFamily="49" charset="0"/>
              </a:rPr>
              <a:t>/</a:t>
            </a:r>
            <a:r>
              <a:rPr lang="en-GB" sz="2000" dirty="0" err="1">
                <a:latin typeface="Consolas" panose="020B0609020204030204" pitchFamily="49" charset="0"/>
              </a:rPr>
              <a:t>stanova</a:t>
            </a:r>
            <a:r>
              <a:rPr lang="en-GB" sz="2000" dirty="0">
                <a:latin typeface="Consolas" panose="020B0609020204030204" pitchFamily="49" charset="0"/>
              </a:rPr>
              <a:t>")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9F5CA1-B26E-4378-9EE6-2BC958BDC8C9}"/>
              </a:ext>
            </a:extLst>
          </p:cNvPr>
          <p:cNvSpPr txBox="1"/>
          <p:nvPr/>
        </p:nvSpPr>
        <p:spPr>
          <a:xfrm>
            <a:off x="628650" y="4339178"/>
            <a:ext cx="7886700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000" dirty="0" err="1">
                <a:latin typeface="Consolas" panose="020B0609020204030204" pitchFamily="49" charset="0"/>
              </a:rPr>
              <a:t>devtools</a:t>
            </a:r>
            <a:r>
              <a:rPr lang="en-GB" sz="2000" dirty="0">
                <a:latin typeface="Consolas" panose="020B0609020204030204" pitchFamily="49" charset="0"/>
              </a:rPr>
              <a:t>::</a:t>
            </a:r>
            <a:r>
              <a:rPr lang="en-GB" sz="2000" dirty="0" err="1">
                <a:latin typeface="Consolas" panose="020B0609020204030204" pitchFamily="49" charset="0"/>
              </a:rPr>
              <a:t>install_version</a:t>
            </a:r>
            <a:r>
              <a:rPr lang="en-GB" sz="2000" dirty="0">
                <a:latin typeface="Consolas" panose="020B0609020204030204" pitchFamily="49" charset="0"/>
              </a:rPr>
              <a:t>("</a:t>
            </a:r>
            <a:r>
              <a:rPr lang="en-GB" sz="2000" dirty="0" err="1">
                <a:latin typeface="Consolas" panose="020B0609020204030204" pitchFamily="49" charset="0"/>
              </a:rPr>
              <a:t>emmeans</a:t>
            </a:r>
            <a:r>
              <a:rPr lang="en-GB" sz="2000" dirty="0">
                <a:latin typeface="Consolas" panose="020B0609020204030204" pitchFamily="49" charset="0"/>
              </a:rPr>
              <a:t>", version = "1.4.7", </a:t>
            </a:r>
          </a:p>
          <a:p>
            <a:r>
              <a:rPr lang="en-GB" sz="2000" dirty="0">
                <a:latin typeface="Consolas" panose="020B0609020204030204" pitchFamily="49" charset="0"/>
              </a:rPr>
              <a:t>								upgrade = "never")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2BD8A6-C713-4E40-968B-7261A20798E3}"/>
              </a:ext>
            </a:extLst>
          </p:cNvPr>
          <p:cNvSpPr txBox="1"/>
          <p:nvPr/>
        </p:nvSpPr>
        <p:spPr>
          <a:xfrm>
            <a:off x="645903" y="5753834"/>
            <a:ext cx="7886700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000" dirty="0">
                <a:latin typeface="Consolas" panose="020B0609020204030204" pitchFamily="49" charset="0"/>
              </a:rPr>
              <a:t>library("</a:t>
            </a:r>
            <a:r>
              <a:rPr lang="en-GB" sz="2000" dirty="0" err="1">
                <a:latin typeface="Consolas" panose="020B0609020204030204" pitchFamily="49" charset="0"/>
              </a:rPr>
              <a:t>stanova</a:t>
            </a:r>
            <a:r>
              <a:rPr lang="en-GB" sz="2000" dirty="0">
                <a:latin typeface="Consolas" panose="020B0609020204030204" pitchFamily="49" charset="0"/>
              </a:rPr>
              <a:t>")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0FFD7384-21E6-431D-A471-425D5BF89A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12297" y="764392"/>
            <a:ext cx="685800" cy="53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405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8" grpId="0" animBg="1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29084-DAA4-4A70-8C5E-0B8A142B2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416BB-45E3-4AFC-B6BB-A0AA019DC1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38B70F-0E15-48FA-B647-30737074FA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75" y="0"/>
            <a:ext cx="90316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6238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5C4154D-10AE-47D6-90B1-E86ABB763DFC}"/>
              </a:ext>
            </a:extLst>
          </p:cNvPr>
          <p:cNvSpPr txBox="1"/>
          <p:nvPr/>
        </p:nvSpPr>
        <p:spPr>
          <a:xfrm>
            <a:off x="319177" y="162846"/>
            <a:ext cx="8505645" cy="48013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dirty="0" err="1">
                <a:latin typeface="Consolas" panose="020B0609020204030204" pitchFamily="49" charset="0"/>
              </a:rPr>
              <a:t>afex</a:t>
            </a:r>
            <a:r>
              <a:rPr lang="en-GB" dirty="0">
                <a:latin typeface="Consolas" panose="020B0609020204030204" pitchFamily="49" charset="0"/>
              </a:rPr>
              <a:t>::</a:t>
            </a:r>
            <a:r>
              <a:rPr lang="en-GB" dirty="0" err="1">
                <a:latin typeface="Consolas" panose="020B0609020204030204" pitchFamily="49" charset="0"/>
              </a:rPr>
              <a:t>set_sum_contrasts</a:t>
            </a:r>
            <a:r>
              <a:rPr lang="en-GB" dirty="0">
                <a:latin typeface="Consolas" panose="020B0609020204030204" pitchFamily="49" charset="0"/>
              </a:rPr>
              <a:t>() </a:t>
            </a:r>
            <a:r>
              <a:rPr lang="en-GB" dirty="0">
                <a:solidFill>
                  <a:srgbClr val="00B050"/>
                </a:solidFill>
                <a:latin typeface="Consolas" panose="020B0609020204030204" pitchFamily="49" charset="0"/>
              </a:rPr>
              <a:t># uses orthogonal sum contrasts globally</a:t>
            </a:r>
          </a:p>
          <a:p>
            <a:endParaRPr lang="en-GB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GB" dirty="0" err="1">
                <a:latin typeface="Consolas" panose="020B0609020204030204" pitchFamily="49" charset="0"/>
              </a:rPr>
              <a:t>m_sum</a:t>
            </a:r>
            <a:r>
              <a:rPr lang="en-GB" dirty="0">
                <a:latin typeface="Consolas" panose="020B0609020204030204" pitchFamily="49" charset="0"/>
              </a:rPr>
              <a:t> &lt;- </a:t>
            </a:r>
            <a:r>
              <a:rPr lang="en-GB" dirty="0" err="1">
                <a:latin typeface="Consolas" panose="020B0609020204030204" pitchFamily="49" charset="0"/>
              </a:rPr>
              <a:t>stan_lmer</a:t>
            </a:r>
            <a:r>
              <a:rPr lang="en-GB" dirty="0">
                <a:latin typeface="Consolas" panose="020B0609020204030204" pitchFamily="49" charset="0"/>
              </a:rPr>
              <a:t>(rt ~ length*stimulus + (length*stimulus | id), 					 </a:t>
            </a:r>
            <a:r>
              <a:rPr lang="en-GB" dirty="0" err="1">
                <a:latin typeface="Consolas" panose="020B0609020204030204" pitchFamily="49" charset="0"/>
              </a:rPr>
              <a:t>fhch</a:t>
            </a:r>
            <a:r>
              <a:rPr lang="en-GB" dirty="0">
                <a:latin typeface="Consolas" panose="020B0609020204030204" pitchFamily="49" charset="0"/>
              </a:rPr>
              <a:t>)</a:t>
            </a:r>
          </a:p>
          <a:p>
            <a:r>
              <a:rPr lang="en-GB" dirty="0">
                <a:latin typeface="Consolas" panose="020B0609020204030204" pitchFamily="49" charset="0"/>
              </a:rPr>
              <a:t>summary(</a:t>
            </a:r>
            <a:r>
              <a:rPr lang="en-GB" dirty="0" err="1">
                <a:latin typeface="Consolas" panose="020B0609020204030204" pitchFamily="49" charset="0"/>
              </a:rPr>
              <a:t>m_sum</a:t>
            </a:r>
            <a:r>
              <a:rPr lang="en-GB" dirty="0">
                <a:latin typeface="Consolas" panose="020B0609020204030204" pitchFamily="49" charset="0"/>
              </a:rPr>
              <a:t>, pars = "(Intercept)", </a:t>
            </a:r>
            <a:r>
              <a:rPr lang="en-GB" dirty="0" err="1">
                <a:latin typeface="Consolas" panose="020B0609020204030204" pitchFamily="49" charset="0"/>
              </a:rPr>
              <a:t>regex_pars</a:t>
            </a:r>
            <a:r>
              <a:rPr lang="en-GB" dirty="0">
                <a:latin typeface="Consolas" panose="020B0609020204030204" pitchFamily="49" charset="0"/>
              </a:rPr>
              <a:t> = c("^length", 			 "^stimulus"), digits = 3)</a:t>
            </a:r>
          </a:p>
          <a:p>
            <a:endParaRPr lang="en-GB" dirty="0"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## [...]</a:t>
            </a:r>
          </a:p>
          <a:p>
            <a:r>
              <a:rPr lang="en-GB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## Estimates:</a:t>
            </a:r>
          </a:p>
          <a:p>
            <a:r>
              <a:rPr lang="en-GB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##                     mean  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sd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10%   50%   90%</a:t>
            </a:r>
          </a:p>
          <a:p>
            <a:r>
              <a:rPr lang="en-GB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## (Intercept)        1.13  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0.05  1.06  1.13  1.20</a:t>
            </a:r>
          </a:p>
          <a:p>
            <a:r>
              <a:rPr lang="en-GB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## length1           -0.03  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0.01 -0.04 -0.03 -0.02</a:t>
            </a:r>
          </a:p>
          <a:p>
            <a:r>
              <a:rPr lang="en-GB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## length2            0.00  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0.01 -0.01  0.00  0.01</a:t>
            </a:r>
          </a:p>
          <a:p>
            <a:r>
              <a:rPr lang="en-GB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## stimulus1         -0.03  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0.01 -0.05 -0.03 -0.01</a:t>
            </a:r>
          </a:p>
          <a:p>
            <a:r>
              <a:rPr lang="en-GB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## length1:stimulus1  0.02  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0.01  0.00  0.02  0.03</a:t>
            </a:r>
          </a:p>
          <a:p>
            <a:r>
              <a:rPr lang="en-GB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## length2:stimulus1  0.00  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0.01 -0.02  0.00  0.01</a:t>
            </a:r>
          </a:p>
          <a:p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## [...]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AF738640-54C2-4598-8DBD-E9B2423FE7F3}"/>
              </a:ext>
            </a:extLst>
          </p:cNvPr>
          <p:cNvGraphicFramePr>
            <a:graphicFrameLocks noGrp="1"/>
          </p:cNvGraphicFramePr>
          <p:nvPr/>
        </p:nvGraphicFramePr>
        <p:xfrm>
          <a:off x="1892059" y="5165786"/>
          <a:ext cx="5359880" cy="1483360"/>
        </p:xfrm>
        <a:graphic>
          <a:graphicData uri="http://schemas.openxmlformats.org/drawingml/2006/table">
            <a:tbl>
              <a:tblPr firstRow="1" firstCol="1" lastRow="1" lastCol="1" bandRow="1">
                <a:tableStyleId>{5C22544A-7EE6-4342-B048-85BDC9FD1C3A}</a:tableStyleId>
              </a:tblPr>
              <a:tblGrid>
                <a:gridCol w="1071976">
                  <a:extLst>
                    <a:ext uri="{9D8B030D-6E8A-4147-A177-3AD203B41FA5}">
                      <a16:colId xmlns:a16="http://schemas.microsoft.com/office/drawing/2014/main" val="2866779538"/>
                    </a:ext>
                  </a:extLst>
                </a:gridCol>
                <a:gridCol w="1071976">
                  <a:extLst>
                    <a:ext uri="{9D8B030D-6E8A-4147-A177-3AD203B41FA5}">
                      <a16:colId xmlns:a16="http://schemas.microsoft.com/office/drawing/2014/main" val="1440508626"/>
                    </a:ext>
                  </a:extLst>
                </a:gridCol>
                <a:gridCol w="1071976">
                  <a:extLst>
                    <a:ext uri="{9D8B030D-6E8A-4147-A177-3AD203B41FA5}">
                      <a16:colId xmlns:a16="http://schemas.microsoft.com/office/drawing/2014/main" val="1946898273"/>
                    </a:ext>
                  </a:extLst>
                </a:gridCol>
                <a:gridCol w="1071976">
                  <a:extLst>
                    <a:ext uri="{9D8B030D-6E8A-4147-A177-3AD203B41FA5}">
                      <a16:colId xmlns:a16="http://schemas.microsoft.com/office/drawing/2014/main" val="4263650382"/>
                    </a:ext>
                  </a:extLst>
                </a:gridCol>
                <a:gridCol w="1071976">
                  <a:extLst>
                    <a:ext uri="{9D8B030D-6E8A-4147-A177-3AD203B41FA5}">
                      <a16:colId xmlns:a16="http://schemas.microsoft.com/office/drawing/2014/main" val="37057499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8153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word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1.08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1.09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1.11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i="1" dirty="0"/>
                        <a:t>1.10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5562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nonword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1.11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1.16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1.20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i="1" dirty="0"/>
                        <a:t>1.16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9800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i="1" dirty="0"/>
                        <a:t>1.10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i="1" dirty="0"/>
                        <a:t>1.13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i="1" dirty="0"/>
                        <a:t>1.16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i="1" dirty="0"/>
                        <a:t>1.13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671506"/>
                  </a:ext>
                </a:extLst>
              </a:tr>
            </a:tbl>
          </a:graphicData>
        </a:graphic>
      </p:graphicFrame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1623934-8720-484A-88B7-32F8136592E4}"/>
              </a:ext>
            </a:extLst>
          </p:cNvPr>
          <p:cNvSpPr/>
          <p:nvPr/>
        </p:nvSpPr>
        <p:spPr>
          <a:xfrm>
            <a:off x="6236827" y="5585254"/>
            <a:ext cx="965200" cy="636373"/>
          </a:xfrm>
          <a:prstGeom prst="roundRect">
            <a:avLst/>
          </a:prstGeom>
          <a:noFill/>
          <a:ln w="254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3819A3D-4F9B-445F-9220-E184990D1863}"/>
              </a:ext>
            </a:extLst>
          </p:cNvPr>
          <p:cNvSpPr/>
          <p:nvPr/>
        </p:nvSpPr>
        <p:spPr>
          <a:xfrm>
            <a:off x="769258" y="3788712"/>
            <a:ext cx="3033486" cy="246741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1418652-C03D-4BB6-BD6E-E0E85F230FD3}"/>
              </a:ext>
            </a:extLst>
          </p:cNvPr>
          <p:cNvSpPr/>
          <p:nvPr/>
        </p:nvSpPr>
        <p:spPr>
          <a:xfrm>
            <a:off x="6236827" y="6351604"/>
            <a:ext cx="965200" cy="245139"/>
          </a:xfrm>
          <a:prstGeom prst="round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8492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26C82-5BD2-4B91-B8DE-4B63B8304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5101" y="365125"/>
            <a:ext cx="7080249" cy="1325563"/>
          </a:xfrm>
        </p:spPr>
        <p:txBody>
          <a:bodyPr>
            <a:normAutofit/>
          </a:bodyPr>
          <a:lstStyle/>
          <a:p>
            <a:r>
              <a:rPr lang="en-GB" sz="4700">
                <a:latin typeface="Consolas" panose="020B0609020204030204" pitchFamily="49" charset="0"/>
              </a:rPr>
              <a:t>stanova</a:t>
            </a:r>
            <a:r>
              <a:rPr lang="en-GB" sz="4700"/>
              <a:t> Overview</a:t>
            </a:r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5DD103AA-7536-490B-973F-73CA63A7E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508938" y="-4508938"/>
            <a:ext cx="126124" cy="9144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6495D94D-02D2-4CFC-99AE-268353A558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8650" y="762206"/>
            <a:ext cx="685800" cy="5314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89CCA-2769-4DB5-B52F-65F219704C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 fontScale="77500" lnSpcReduction="20000"/>
          </a:bodyPr>
          <a:lstStyle/>
          <a:p>
            <a:r>
              <a:rPr lang="en-GB" sz="2400" dirty="0"/>
              <a:t>Factors are transformed into numerical variables in regression/ANOVA models using </a:t>
            </a:r>
            <a:r>
              <a:rPr lang="en-GB" sz="2400" i="1" dirty="0"/>
              <a:t>contrast coding scheme</a:t>
            </a:r>
            <a:endParaRPr lang="en-GB" sz="2400" dirty="0"/>
          </a:p>
          <a:p>
            <a:pPr lvl="1"/>
            <a:r>
              <a:rPr lang="en-GB" dirty="0"/>
              <a:t>Factor with </a:t>
            </a:r>
            <a:r>
              <a:rPr lang="en-GB" i="1" dirty="0"/>
              <a:t>k</a:t>
            </a:r>
            <a:r>
              <a:rPr lang="en-GB" dirty="0"/>
              <a:t> levels transformed into </a:t>
            </a:r>
            <a:r>
              <a:rPr lang="en-GB" i="1" dirty="0"/>
              <a:t>k </a:t>
            </a:r>
            <a:r>
              <a:rPr lang="en-GB" dirty="0"/>
              <a:t>– 1 contrast variables</a:t>
            </a:r>
          </a:p>
          <a:p>
            <a:pPr lvl="1"/>
            <a:r>
              <a:rPr lang="en-GB" dirty="0"/>
              <a:t>No 1-to-1 mapping exists between contrast variables and factor levels</a:t>
            </a:r>
          </a:p>
          <a:p>
            <a:pPr lvl="1"/>
            <a:r>
              <a:rPr lang="en-GB" dirty="0" err="1">
                <a:latin typeface="Consolas" panose="020B0609020204030204" pitchFamily="49" charset="0"/>
              </a:rPr>
              <a:t>stanova</a:t>
            </a:r>
            <a:r>
              <a:rPr lang="en-GB" dirty="0"/>
              <a:t> back-transforms results from contrast variables to factor levels</a:t>
            </a:r>
          </a:p>
          <a:p>
            <a:r>
              <a:rPr lang="en-GB" sz="2400" dirty="0"/>
              <a:t>Contrast coding schemes for Bayesian models involving interactions should be </a:t>
            </a:r>
            <a:r>
              <a:rPr lang="en-GB" sz="2400" i="1" dirty="0"/>
              <a:t>orthogonal</a:t>
            </a:r>
            <a:r>
              <a:rPr lang="en-GB" sz="2400" dirty="0"/>
              <a:t> and </a:t>
            </a:r>
            <a:r>
              <a:rPr lang="en-GB" sz="2400" i="1" dirty="0"/>
              <a:t>orthonormal</a:t>
            </a:r>
          </a:p>
          <a:p>
            <a:pPr lvl="1"/>
            <a:r>
              <a:rPr lang="en-GB" dirty="0"/>
              <a:t>Orthogonal contrasts ensure intercept corresponds to (unweighted) grand mean</a:t>
            </a:r>
          </a:p>
          <a:p>
            <a:pPr lvl="1"/>
            <a:r>
              <a:rPr lang="en-GB" dirty="0"/>
              <a:t>Orthonormal contrasts ensure marginal prior is same for all factor levels</a:t>
            </a:r>
          </a:p>
          <a:p>
            <a:pPr lvl="1"/>
            <a:r>
              <a:rPr lang="en-GB" dirty="0" err="1">
                <a:latin typeface="Consolas" panose="020B0609020204030204" pitchFamily="49" charset="0"/>
              </a:rPr>
              <a:t>stanova</a:t>
            </a:r>
            <a:r>
              <a:rPr lang="en-GB" dirty="0"/>
              <a:t> per default uses orthonormal priors developed by Rouder, Morey, </a:t>
            </a:r>
            <a:r>
              <a:rPr lang="en-GB" dirty="0" err="1"/>
              <a:t>Speckman</a:t>
            </a:r>
            <a:r>
              <a:rPr lang="en-GB" dirty="0"/>
              <a:t>, &amp; </a:t>
            </a:r>
            <a:r>
              <a:rPr lang="en-GB" dirty="0" err="1"/>
              <a:t>Pronvince</a:t>
            </a:r>
            <a:r>
              <a:rPr lang="en-GB" dirty="0"/>
              <a:t> (2012, JMP)</a:t>
            </a:r>
          </a:p>
          <a:p>
            <a:r>
              <a:rPr lang="en-GB" dirty="0"/>
              <a:t>Script for talk available at:</a:t>
            </a:r>
          </a:p>
          <a:p>
            <a:pPr lvl="1"/>
            <a:r>
              <a:rPr lang="en-GB" dirty="0"/>
              <a:t>http://singmann.org/download/r/stanova_mathpsych2020.html</a:t>
            </a:r>
          </a:p>
          <a:p>
            <a:pPr lvl="1"/>
            <a:r>
              <a:rPr lang="en-GB" dirty="0"/>
              <a:t>http://singmann.org/download/r/stanova_mathpsych2020.Rmd</a:t>
            </a:r>
          </a:p>
        </p:txBody>
      </p:sp>
    </p:spTree>
    <p:extLst>
      <p:ext uri="{BB962C8B-B14F-4D97-AF65-F5344CB8AC3E}">
        <p14:creationId xmlns:p14="http://schemas.microsoft.com/office/powerpoint/2010/main" val="1921353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0">
            <a:extLst>
              <a:ext uri="{FF2B5EF4-FFF2-40B4-BE49-F238E27FC236}">
                <a16:creationId xmlns:a16="http://schemas.microsoft.com/office/drawing/2014/main" id="{F60FCA6E-0894-46CD-BD49-5955A51E00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966" y="5346696"/>
            <a:ext cx="4020034" cy="1511304"/>
          </a:xfrm>
          <a:custGeom>
            <a:avLst/>
            <a:gdLst>
              <a:gd name="connsiteX0" fmla="*/ 4545473 w 5360045"/>
              <a:gd name="connsiteY0" fmla="*/ 0 h 1511304"/>
              <a:gd name="connsiteX1" fmla="*/ 5360045 w 5360045"/>
              <a:gd name="connsiteY1" fmla="*/ 0 h 1511304"/>
              <a:gd name="connsiteX2" fmla="*/ 5360045 w 5360045"/>
              <a:gd name="connsiteY2" fmla="*/ 1046730 h 1511304"/>
              <a:gd name="connsiteX3" fmla="*/ 5360045 w 5360045"/>
              <a:gd name="connsiteY3" fmla="*/ 1508760 h 1511304"/>
              <a:gd name="connsiteX4" fmla="*/ 5360045 w 5360045"/>
              <a:gd name="connsiteY4" fmla="*/ 1511304 h 1511304"/>
              <a:gd name="connsiteX5" fmla="*/ 4545474 w 5360045"/>
              <a:gd name="connsiteY5" fmla="*/ 1511304 h 1511304"/>
              <a:gd name="connsiteX6" fmla="*/ 2525897 w 5360045"/>
              <a:gd name="connsiteY6" fmla="*/ 1511304 h 1511304"/>
              <a:gd name="connsiteX7" fmla="*/ 0 w 5360045"/>
              <a:gd name="connsiteY7" fmla="*/ 1511304 h 1511304"/>
              <a:gd name="connsiteX8" fmla="*/ 697617 w 5360045"/>
              <a:gd name="connsiteY8" fmla="*/ 3 h 1511304"/>
              <a:gd name="connsiteX9" fmla="*/ 4545473 w 5360045"/>
              <a:gd name="connsiteY9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60045" h="1511304">
                <a:moveTo>
                  <a:pt x="4545473" y="0"/>
                </a:moveTo>
                <a:lnTo>
                  <a:pt x="5360045" y="0"/>
                </a:lnTo>
                <a:lnTo>
                  <a:pt x="5360045" y="1046730"/>
                </a:lnTo>
                <a:lnTo>
                  <a:pt x="5360045" y="1508760"/>
                </a:lnTo>
                <a:lnTo>
                  <a:pt x="5360045" y="1511304"/>
                </a:lnTo>
                <a:lnTo>
                  <a:pt x="4545474" y="1511304"/>
                </a:lnTo>
                <a:lnTo>
                  <a:pt x="2525897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rgbClr val="404040">
              <a:alpha val="8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2">
            <a:extLst>
              <a:ext uri="{FF2B5EF4-FFF2-40B4-BE49-F238E27FC236}">
                <a16:creationId xmlns:a16="http://schemas.microsoft.com/office/drawing/2014/main" id="{E78C6E4B-A1F1-4B6C-97EC-BE997495D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46694"/>
            <a:ext cx="5509953" cy="1511306"/>
          </a:xfrm>
          <a:custGeom>
            <a:avLst/>
            <a:gdLst>
              <a:gd name="connsiteX0" fmla="*/ 0 w 7346605"/>
              <a:gd name="connsiteY0" fmla="*/ 0 h 1511306"/>
              <a:gd name="connsiteX1" fmla="*/ 239486 w 7346605"/>
              <a:gd name="connsiteY1" fmla="*/ 0 h 1511306"/>
              <a:gd name="connsiteX2" fmla="*/ 1209568 w 7346605"/>
              <a:gd name="connsiteY2" fmla="*/ 0 h 1511306"/>
              <a:gd name="connsiteX3" fmla="*/ 2405743 w 7346605"/>
              <a:gd name="connsiteY3" fmla="*/ 0 h 1511306"/>
              <a:gd name="connsiteX4" fmla="*/ 2405743 w 7346605"/>
              <a:gd name="connsiteY4" fmla="*/ 2544 h 1511306"/>
              <a:gd name="connsiteX5" fmla="*/ 2801131 w 7346605"/>
              <a:gd name="connsiteY5" fmla="*/ 2544 h 1511306"/>
              <a:gd name="connsiteX6" fmla="*/ 2801131 w 7346605"/>
              <a:gd name="connsiteY6" fmla="*/ 0 h 1511306"/>
              <a:gd name="connsiteX7" fmla="*/ 7346605 w 7346605"/>
              <a:gd name="connsiteY7" fmla="*/ 0 h 1511306"/>
              <a:gd name="connsiteX8" fmla="*/ 6648988 w 7346605"/>
              <a:gd name="connsiteY8" fmla="*/ 1511301 h 1511306"/>
              <a:gd name="connsiteX9" fmla="*/ 2801132 w 7346605"/>
              <a:gd name="connsiteY9" fmla="*/ 1511301 h 1511306"/>
              <a:gd name="connsiteX10" fmla="*/ 2801132 w 7346605"/>
              <a:gd name="connsiteY10" fmla="*/ 1511304 h 1511306"/>
              <a:gd name="connsiteX11" fmla="*/ 2405743 w 7346605"/>
              <a:gd name="connsiteY11" fmla="*/ 1511304 h 1511306"/>
              <a:gd name="connsiteX12" fmla="*/ 2405743 w 7346605"/>
              <a:gd name="connsiteY12" fmla="*/ 1511306 h 1511306"/>
              <a:gd name="connsiteX13" fmla="*/ 1333411 w 7346605"/>
              <a:gd name="connsiteY13" fmla="*/ 1511306 h 1511306"/>
              <a:gd name="connsiteX14" fmla="*/ 1219208 w 7346605"/>
              <a:gd name="connsiteY14" fmla="*/ 1511306 h 1511306"/>
              <a:gd name="connsiteX15" fmla="*/ 1209568 w 7346605"/>
              <a:gd name="connsiteY15" fmla="*/ 1511306 h 1511306"/>
              <a:gd name="connsiteX16" fmla="*/ 239486 w 7346605"/>
              <a:gd name="connsiteY16" fmla="*/ 1511306 h 1511306"/>
              <a:gd name="connsiteX17" fmla="*/ 0 w 7346605"/>
              <a:gd name="connsiteY17" fmla="*/ 1511306 h 1511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7346605" h="1511306">
                <a:moveTo>
                  <a:pt x="0" y="0"/>
                </a:moveTo>
                <a:lnTo>
                  <a:pt x="239486" y="0"/>
                </a:lnTo>
                <a:lnTo>
                  <a:pt x="1209568" y="0"/>
                </a:lnTo>
                <a:lnTo>
                  <a:pt x="2405743" y="0"/>
                </a:lnTo>
                <a:lnTo>
                  <a:pt x="2405743" y="2544"/>
                </a:lnTo>
                <a:lnTo>
                  <a:pt x="2801131" y="2544"/>
                </a:lnTo>
                <a:lnTo>
                  <a:pt x="2801131" y="0"/>
                </a:lnTo>
                <a:lnTo>
                  <a:pt x="7346605" y="0"/>
                </a:lnTo>
                <a:lnTo>
                  <a:pt x="6648988" y="1511301"/>
                </a:lnTo>
                <a:lnTo>
                  <a:pt x="2801132" y="1511301"/>
                </a:lnTo>
                <a:lnTo>
                  <a:pt x="2801132" y="1511304"/>
                </a:lnTo>
                <a:lnTo>
                  <a:pt x="2405743" y="1511304"/>
                </a:lnTo>
                <a:lnTo>
                  <a:pt x="2405743" y="1511306"/>
                </a:lnTo>
                <a:lnTo>
                  <a:pt x="1333411" y="1511306"/>
                </a:lnTo>
                <a:lnTo>
                  <a:pt x="1219208" y="1511306"/>
                </a:lnTo>
                <a:lnTo>
                  <a:pt x="1209568" y="1511306"/>
                </a:lnTo>
                <a:lnTo>
                  <a:pt x="239486" y="1511306"/>
                </a:lnTo>
                <a:lnTo>
                  <a:pt x="0" y="1511306"/>
                </a:lnTo>
                <a:close/>
              </a:path>
            </a:pathLst>
          </a:cu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3032C2-7FEA-4647-B757-F013BCA67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529884"/>
            <a:ext cx="4351992" cy="109633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500">
                <a:solidFill>
                  <a:srgbClr val="303030"/>
                </a:solidFill>
              </a:rPr>
              <a:t>Example Data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8385D5-AF1E-4758-BF09-7963E6AFDA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936" y="601315"/>
            <a:ext cx="4351992" cy="4384342"/>
          </a:xfr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r>
              <a:rPr lang="en-US" sz="2400" dirty="0"/>
              <a:t>Lexical decision response times from 25 participants</a:t>
            </a:r>
          </a:p>
          <a:p>
            <a:r>
              <a:rPr lang="en-US" sz="2400" dirty="0"/>
              <a:t>Words (e.g., yell, latter) and nonwords (e.g., </a:t>
            </a:r>
            <a:r>
              <a:rPr lang="en-US" sz="2400" dirty="0" err="1"/>
              <a:t>aied</a:t>
            </a:r>
            <a:r>
              <a:rPr lang="en-US" sz="2400" dirty="0"/>
              <a:t>, roiled)</a:t>
            </a:r>
          </a:p>
          <a:p>
            <a:r>
              <a:rPr lang="en-US" sz="2400" dirty="0"/>
              <a:t>Stimuli differed in length from 4 to 6 characters</a:t>
            </a:r>
          </a:p>
          <a:p>
            <a:r>
              <a:rPr lang="en-US" sz="2400" dirty="0"/>
              <a:t>Fully within-participants design</a:t>
            </a:r>
          </a:p>
          <a:p>
            <a:r>
              <a:rPr lang="en-US" sz="2400" dirty="0"/>
              <a:t>Data available in </a:t>
            </a:r>
            <a:r>
              <a:rPr lang="en-US" sz="2400" dirty="0">
                <a:latin typeface="Consolas" panose="020B0609020204030204" pitchFamily="49" charset="0"/>
              </a:rPr>
              <a:t>R</a:t>
            </a:r>
            <a:r>
              <a:rPr lang="en-US" sz="2400" dirty="0"/>
              <a:t>:</a:t>
            </a:r>
            <a:br>
              <a:rPr lang="en-US" sz="2400" dirty="0"/>
            </a:br>
            <a:endParaRPr lang="en-US" sz="2400" dirty="0"/>
          </a:p>
          <a:p>
            <a:endParaRPr lang="en-US" sz="2400" dirty="0"/>
          </a:p>
          <a:p>
            <a:r>
              <a:rPr lang="en-US" sz="2000" dirty="0"/>
              <a:t>Points in background show individual participant mean RTs</a:t>
            </a:r>
          </a:p>
          <a:p>
            <a:r>
              <a:rPr lang="en-US" sz="2000" dirty="0"/>
              <a:t>Error bars show 95% within-subjects confidence intervals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F4088FA-0841-4185-B02D-03818994A3B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19028" y="603545"/>
            <a:ext cx="3070002" cy="435133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2F2F499-01CC-4A84-9E24-1FDC85F3E260}"/>
              </a:ext>
            </a:extLst>
          </p:cNvPr>
          <p:cNvSpPr txBox="1"/>
          <p:nvPr/>
        </p:nvSpPr>
        <p:spPr>
          <a:xfrm>
            <a:off x="5593067" y="5569489"/>
            <a:ext cx="3502325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  <a:effectLst/>
              </a:rPr>
              <a:t>Freeman, E., Heathcote, A., Chalmers, K., &amp; Hockley, W. (2010). Item effects in recognition memory for words. </a:t>
            </a:r>
            <a:r>
              <a:rPr lang="en-GB" sz="1600" i="1" dirty="0">
                <a:solidFill>
                  <a:schemeClr val="bg1"/>
                </a:solidFill>
                <a:effectLst/>
              </a:rPr>
              <a:t>Journal of Memory and Language</a:t>
            </a:r>
            <a:r>
              <a:rPr lang="en-GB" sz="1600" dirty="0">
                <a:solidFill>
                  <a:schemeClr val="bg1"/>
                </a:solidFill>
                <a:effectLst/>
              </a:rPr>
              <a:t>, </a:t>
            </a:r>
            <a:r>
              <a:rPr lang="en-GB" sz="1600" i="1" dirty="0">
                <a:solidFill>
                  <a:schemeClr val="bg1"/>
                </a:solidFill>
                <a:effectLst/>
              </a:rPr>
              <a:t>62</a:t>
            </a:r>
            <a:r>
              <a:rPr lang="en-GB" sz="1600" dirty="0">
                <a:solidFill>
                  <a:schemeClr val="bg1"/>
                </a:solidFill>
                <a:effectLst/>
              </a:rPr>
              <a:t>(1), 1–18.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D7588F6-DCEE-427F-AEEE-CAB44707E069}"/>
              </a:ext>
            </a:extLst>
          </p:cNvPr>
          <p:cNvSpPr txBox="1"/>
          <p:nvPr/>
        </p:nvSpPr>
        <p:spPr>
          <a:xfrm>
            <a:off x="958742" y="3188262"/>
            <a:ext cx="4539163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800" dirty="0">
                <a:latin typeface="Consolas" panose="020B0609020204030204" pitchFamily="49" charset="0"/>
              </a:rPr>
              <a:t>data("fhch2010", package = "</a:t>
            </a:r>
            <a:r>
              <a:rPr lang="en-US" sz="1800" dirty="0" err="1">
                <a:latin typeface="Consolas" panose="020B0609020204030204" pitchFamily="49" charset="0"/>
              </a:rPr>
              <a:t>afex</a:t>
            </a:r>
            <a:r>
              <a:rPr lang="en-US" sz="1800" dirty="0">
                <a:latin typeface="Consolas" panose="020B0609020204030204" pitchFamily="49" charset="0"/>
              </a:rPr>
              <a:t>")</a:t>
            </a:r>
            <a:endParaRPr lang="en-GB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5863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0">
            <a:extLst>
              <a:ext uri="{FF2B5EF4-FFF2-40B4-BE49-F238E27FC236}">
                <a16:creationId xmlns:a16="http://schemas.microsoft.com/office/drawing/2014/main" id="{F60FCA6E-0894-46CD-BD49-5955A51E00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966" y="5346696"/>
            <a:ext cx="4020034" cy="1511304"/>
          </a:xfrm>
          <a:custGeom>
            <a:avLst/>
            <a:gdLst>
              <a:gd name="connsiteX0" fmla="*/ 4545473 w 5360045"/>
              <a:gd name="connsiteY0" fmla="*/ 0 h 1511304"/>
              <a:gd name="connsiteX1" fmla="*/ 5360045 w 5360045"/>
              <a:gd name="connsiteY1" fmla="*/ 0 h 1511304"/>
              <a:gd name="connsiteX2" fmla="*/ 5360045 w 5360045"/>
              <a:gd name="connsiteY2" fmla="*/ 1046730 h 1511304"/>
              <a:gd name="connsiteX3" fmla="*/ 5360045 w 5360045"/>
              <a:gd name="connsiteY3" fmla="*/ 1508760 h 1511304"/>
              <a:gd name="connsiteX4" fmla="*/ 5360045 w 5360045"/>
              <a:gd name="connsiteY4" fmla="*/ 1511304 h 1511304"/>
              <a:gd name="connsiteX5" fmla="*/ 4545474 w 5360045"/>
              <a:gd name="connsiteY5" fmla="*/ 1511304 h 1511304"/>
              <a:gd name="connsiteX6" fmla="*/ 2525897 w 5360045"/>
              <a:gd name="connsiteY6" fmla="*/ 1511304 h 1511304"/>
              <a:gd name="connsiteX7" fmla="*/ 0 w 5360045"/>
              <a:gd name="connsiteY7" fmla="*/ 1511304 h 1511304"/>
              <a:gd name="connsiteX8" fmla="*/ 697617 w 5360045"/>
              <a:gd name="connsiteY8" fmla="*/ 3 h 1511304"/>
              <a:gd name="connsiteX9" fmla="*/ 4545473 w 5360045"/>
              <a:gd name="connsiteY9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60045" h="1511304">
                <a:moveTo>
                  <a:pt x="4545473" y="0"/>
                </a:moveTo>
                <a:lnTo>
                  <a:pt x="5360045" y="0"/>
                </a:lnTo>
                <a:lnTo>
                  <a:pt x="5360045" y="1046730"/>
                </a:lnTo>
                <a:lnTo>
                  <a:pt x="5360045" y="1508760"/>
                </a:lnTo>
                <a:lnTo>
                  <a:pt x="5360045" y="1511304"/>
                </a:lnTo>
                <a:lnTo>
                  <a:pt x="4545474" y="1511304"/>
                </a:lnTo>
                <a:lnTo>
                  <a:pt x="2525897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rgbClr val="404040">
              <a:alpha val="8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2">
            <a:extLst>
              <a:ext uri="{FF2B5EF4-FFF2-40B4-BE49-F238E27FC236}">
                <a16:creationId xmlns:a16="http://schemas.microsoft.com/office/drawing/2014/main" id="{E78C6E4B-A1F1-4B6C-97EC-BE997495D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46694"/>
            <a:ext cx="5509953" cy="1511306"/>
          </a:xfrm>
          <a:custGeom>
            <a:avLst/>
            <a:gdLst>
              <a:gd name="connsiteX0" fmla="*/ 0 w 7346605"/>
              <a:gd name="connsiteY0" fmla="*/ 0 h 1511306"/>
              <a:gd name="connsiteX1" fmla="*/ 239486 w 7346605"/>
              <a:gd name="connsiteY1" fmla="*/ 0 h 1511306"/>
              <a:gd name="connsiteX2" fmla="*/ 1209568 w 7346605"/>
              <a:gd name="connsiteY2" fmla="*/ 0 h 1511306"/>
              <a:gd name="connsiteX3" fmla="*/ 2405743 w 7346605"/>
              <a:gd name="connsiteY3" fmla="*/ 0 h 1511306"/>
              <a:gd name="connsiteX4" fmla="*/ 2405743 w 7346605"/>
              <a:gd name="connsiteY4" fmla="*/ 2544 h 1511306"/>
              <a:gd name="connsiteX5" fmla="*/ 2801131 w 7346605"/>
              <a:gd name="connsiteY5" fmla="*/ 2544 h 1511306"/>
              <a:gd name="connsiteX6" fmla="*/ 2801131 w 7346605"/>
              <a:gd name="connsiteY6" fmla="*/ 0 h 1511306"/>
              <a:gd name="connsiteX7" fmla="*/ 7346605 w 7346605"/>
              <a:gd name="connsiteY7" fmla="*/ 0 h 1511306"/>
              <a:gd name="connsiteX8" fmla="*/ 6648988 w 7346605"/>
              <a:gd name="connsiteY8" fmla="*/ 1511301 h 1511306"/>
              <a:gd name="connsiteX9" fmla="*/ 2801132 w 7346605"/>
              <a:gd name="connsiteY9" fmla="*/ 1511301 h 1511306"/>
              <a:gd name="connsiteX10" fmla="*/ 2801132 w 7346605"/>
              <a:gd name="connsiteY10" fmla="*/ 1511304 h 1511306"/>
              <a:gd name="connsiteX11" fmla="*/ 2405743 w 7346605"/>
              <a:gd name="connsiteY11" fmla="*/ 1511304 h 1511306"/>
              <a:gd name="connsiteX12" fmla="*/ 2405743 w 7346605"/>
              <a:gd name="connsiteY12" fmla="*/ 1511306 h 1511306"/>
              <a:gd name="connsiteX13" fmla="*/ 1333411 w 7346605"/>
              <a:gd name="connsiteY13" fmla="*/ 1511306 h 1511306"/>
              <a:gd name="connsiteX14" fmla="*/ 1219208 w 7346605"/>
              <a:gd name="connsiteY14" fmla="*/ 1511306 h 1511306"/>
              <a:gd name="connsiteX15" fmla="*/ 1209568 w 7346605"/>
              <a:gd name="connsiteY15" fmla="*/ 1511306 h 1511306"/>
              <a:gd name="connsiteX16" fmla="*/ 239486 w 7346605"/>
              <a:gd name="connsiteY16" fmla="*/ 1511306 h 1511306"/>
              <a:gd name="connsiteX17" fmla="*/ 0 w 7346605"/>
              <a:gd name="connsiteY17" fmla="*/ 1511306 h 1511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7346605" h="1511306">
                <a:moveTo>
                  <a:pt x="0" y="0"/>
                </a:moveTo>
                <a:lnTo>
                  <a:pt x="239486" y="0"/>
                </a:lnTo>
                <a:lnTo>
                  <a:pt x="1209568" y="0"/>
                </a:lnTo>
                <a:lnTo>
                  <a:pt x="2405743" y="0"/>
                </a:lnTo>
                <a:lnTo>
                  <a:pt x="2405743" y="2544"/>
                </a:lnTo>
                <a:lnTo>
                  <a:pt x="2801131" y="2544"/>
                </a:lnTo>
                <a:lnTo>
                  <a:pt x="2801131" y="0"/>
                </a:lnTo>
                <a:lnTo>
                  <a:pt x="7346605" y="0"/>
                </a:lnTo>
                <a:lnTo>
                  <a:pt x="6648988" y="1511301"/>
                </a:lnTo>
                <a:lnTo>
                  <a:pt x="2801132" y="1511301"/>
                </a:lnTo>
                <a:lnTo>
                  <a:pt x="2801132" y="1511304"/>
                </a:lnTo>
                <a:lnTo>
                  <a:pt x="2405743" y="1511304"/>
                </a:lnTo>
                <a:lnTo>
                  <a:pt x="2405743" y="1511306"/>
                </a:lnTo>
                <a:lnTo>
                  <a:pt x="1333411" y="1511306"/>
                </a:lnTo>
                <a:lnTo>
                  <a:pt x="1219208" y="1511306"/>
                </a:lnTo>
                <a:lnTo>
                  <a:pt x="1209568" y="1511306"/>
                </a:lnTo>
                <a:lnTo>
                  <a:pt x="239486" y="1511306"/>
                </a:lnTo>
                <a:lnTo>
                  <a:pt x="0" y="1511306"/>
                </a:lnTo>
                <a:close/>
              </a:path>
            </a:pathLst>
          </a:cu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3032C2-7FEA-4647-B757-F013BCA67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529884"/>
            <a:ext cx="4351992" cy="109633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500">
                <a:solidFill>
                  <a:srgbClr val="303030"/>
                </a:solidFill>
              </a:rPr>
              <a:t>Example Data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8385D5-AF1E-4758-BF09-7963E6AFDA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936" y="601315"/>
            <a:ext cx="4351992" cy="4384342"/>
          </a:xfr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r>
              <a:rPr lang="en-US" sz="2400" dirty="0"/>
              <a:t>Lexical decision response times from 25 participants</a:t>
            </a:r>
          </a:p>
          <a:p>
            <a:r>
              <a:rPr lang="en-US" sz="2400" dirty="0"/>
              <a:t>Words (e.g., yell, latter) and nonwords (e.g., </a:t>
            </a:r>
            <a:r>
              <a:rPr lang="en-US" sz="2400" dirty="0" err="1"/>
              <a:t>aied</a:t>
            </a:r>
            <a:r>
              <a:rPr lang="en-US" sz="2400" dirty="0"/>
              <a:t>, roiled)</a:t>
            </a:r>
          </a:p>
          <a:p>
            <a:r>
              <a:rPr lang="en-US" sz="2400" dirty="0"/>
              <a:t>Stimuli differed in length from 4 to 6 characters</a:t>
            </a:r>
          </a:p>
          <a:p>
            <a:r>
              <a:rPr lang="en-US" sz="2400" dirty="0"/>
              <a:t>Fully within-participants design</a:t>
            </a:r>
          </a:p>
          <a:p>
            <a:r>
              <a:rPr lang="en-US" sz="2400" dirty="0"/>
              <a:t>Data available in </a:t>
            </a:r>
            <a:r>
              <a:rPr lang="en-US" sz="2400" dirty="0">
                <a:latin typeface="Consolas" panose="020B0609020204030204" pitchFamily="49" charset="0"/>
              </a:rPr>
              <a:t>R</a:t>
            </a:r>
            <a:r>
              <a:rPr lang="en-US" sz="2400" dirty="0"/>
              <a:t>:</a:t>
            </a:r>
            <a:br>
              <a:rPr lang="en-US" sz="2400" dirty="0"/>
            </a:br>
            <a:endParaRPr lang="en-US" sz="2400" dirty="0"/>
          </a:p>
          <a:p>
            <a:endParaRPr lang="en-US" sz="2400" dirty="0"/>
          </a:p>
          <a:p>
            <a:r>
              <a:rPr lang="en-US" sz="2000" dirty="0"/>
              <a:t>Points in background show individual participant mean RTs</a:t>
            </a:r>
          </a:p>
          <a:p>
            <a:r>
              <a:rPr lang="en-US" sz="2000" dirty="0"/>
              <a:t>Error bars show 95% within-subjects confidence intervals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F4088FA-0841-4185-B02D-03818994A3B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19028" y="603545"/>
            <a:ext cx="3070002" cy="435133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2F2F499-01CC-4A84-9E24-1FDC85F3E260}"/>
              </a:ext>
            </a:extLst>
          </p:cNvPr>
          <p:cNvSpPr txBox="1"/>
          <p:nvPr/>
        </p:nvSpPr>
        <p:spPr>
          <a:xfrm>
            <a:off x="5593067" y="5569489"/>
            <a:ext cx="3502325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  <a:effectLst/>
              </a:rPr>
              <a:t>Freeman, E., Heathcote, A., Chalmers, K., &amp; Hockley, W. (2010). Item effects in recognition memory for words. </a:t>
            </a:r>
            <a:r>
              <a:rPr lang="en-GB" sz="1600" i="1" dirty="0">
                <a:solidFill>
                  <a:schemeClr val="bg1"/>
                </a:solidFill>
                <a:effectLst/>
              </a:rPr>
              <a:t>Journal of Memory and Language</a:t>
            </a:r>
            <a:r>
              <a:rPr lang="en-GB" sz="1600" dirty="0">
                <a:solidFill>
                  <a:schemeClr val="bg1"/>
                </a:solidFill>
                <a:effectLst/>
              </a:rPr>
              <a:t>, </a:t>
            </a:r>
            <a:r>
              <a:rPr lang="en-GB" sz="1600" i="1" dirty="0">
                <a:solidFill>
                  <a:schemeClr val="bg1"/>
                </a:solidFill>
                <a:effectLst/>
              </a:rPr>
              <a:t>62</a:t>
            </a:r>
            <a:r>
              <a:rPr lang="en-GB" sz="1600" dirty="0">
                <a:solidFill>
                  <a:schemeClr val="bg1"/>
                </a:solidFill>
                <a:effectLst/>
              </a:rPr>
              <a:t>(1), 1–18.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D7588F6-DCEE-427F-AEEE-CAB44707E069}"/>
              </a:ext>
            </a:extLst>
          </p:cNvPr>
          <p:cNvSpPr txBox="1"/>
          <p:nvPr/>
        </p:nvSpPr>
        <p:spPr>
          <a:xfrm>
            <a:off x="958742" y="3188262"/>
            <a:ext cx="4539163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800" dirty="0">
                <a:latin typeface="Consolas" panose="020B0609020204030204" pitchFamily="49" charset="0"/>
              </a:rPr>
              <a:t>data("fhch2010", package = "</a:t>
            </a:r>
            <a:r>
              <a:rPr lang="en-US" sz="1800" dirty="0" err="1">
                <a:latin typeface="Consolas" panose="020B0609020204030204" pitchFamily="49" charset="0"/>
              </a:rPr>
              <a:t>afex</a:t>
            </a:r>
            <a:r>
              <a:rPr lang="en-US" sz="1800" dirty="0">
                <a:latin typeface="Consolas" panose="020B0609020204030204" pitchFamily="49" charset="0"/>
              </a:rPr>
              <a:t>")</a:t>
            </a:r>
            <a:endParaRPr lang="en-GB" dirty="0">
              <a:latin typeface="Consolas" panose="020B0609020204030204" pitchFamily="49" charset="0"/>
            </a:endParaRPr>
          </a:p>
        </p:txBody>
      </p:sp>
      <p:graphicFrame>
        <p:nvGraphicFramePr>
          <p:cNvPr id="19" name="Table 9">
            <a:extLst>
              <a:ext uri="{FF2B5EF4-FFF2-40B4-BE49-F238E27FC236}">
                <a16:creationId xmlns:a16="http://schemas.microsoft.com/office/drawing/2014/main" id="{9C8D6514-3FE1-4399-AABB-0A5B47C01F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9471803"/>
              </p:ext>
            </p:extLst>
          </p:nvPr>
        </p:nvGraphicFramePr>
        <p:xfrm>
          <a:off x="4703626" y="524130"/>
          <a:ext cx="4287904" cy="1112520"/>
        </p:xfrm>
        <a:graphic>
          <a:graphicData uri="http://schemas.openxmlformats.org/drawingml/2006/table">
            <a:tbl>
              <a:tblPr firstRow="1" firstCol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071976">
                  <a:extLst>
                    <a:ext uri="{9D8B030D-6E8A-4147-A177-3AD203B41FA5}">
                      <a16:colId xmlns:a16="http://schemas.microsoft.com/office/drawing/2014/main" val="2866779538"/>
                    </a:ext>
                  </a:extLst>
                </a:gridCol>
                <a:gridCol w="1071976">
                  <a:extLst>
                    <a:ext uri="{9D8B030D-6E8A-4147-A177-3AD203B41FA5}">
                      <a16:colId xmlns:a16="http://schemas.microsoft.com/office/drawing/2014/main" val="1440508626"/>
                    </a:ext>
                  </a:extLst>
                </a:gridCol>
                <a:gridCol w="1071976">
                  <a:extLst>
                    <a:ext uri="{9D8B030D-6E8A-4147-A177-3AD203B41FA5}">
                      <a16:colId xmlns:a16="http://schemas.microsoft.com/office/drawing/2014/main" val="1946898273"/>
                    </a:ext>
                  </a:extLst>
                </a:gridCol>
                <a:gridCol w="1071976">
                  <a:extLst>
                    <a:ext uri="{9D8B030D-6E8A-4147-A177-3AD203B41FA5}">
                      <a16:colId xmlns:a16="http://schemas.microsoft.com/office/drawing/2014/main" val="42636503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8153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word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1.08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1.09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1.11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5562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nonword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1.11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1.16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1.20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98004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289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5C4154D-10AE-47D6-90B1-E86ABB763DFC}"/>
              </a:ext>
            </a:extLst>
          </p:cNvPr>
          <p:cNvSpPr txBox="1"/>
          <p:nvPr/>
        </p:nvSpPr>
        <p:spPr>
          <a:xfrm>
            <a:off x="319177" y="162846"/>
            <a:ext cx="8505645" cy="48013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dirty="0">
                <a:latin typeface="Consolas" panose="020B0609020204030204" pitchFamily="49" charset="0"/>
              </a:rPr>
              <a:t>library("</a:t>
            </a:r>
            <a:r>
              <a:rPr lang="en-GB" dirty="0" err="1">
                <a:latin typeface="Consolas" panose="020B0609020204030204" pitchFamily="49" charset="0"/>
              </a:rPr>
              <a:t>rstanarm</a:t>
            </a:r>
            <a:r>
              <a:rPr lang="en-GB" dirty="0">
                <a:latin typeface="Consolas" panose="020B0609020204030204" pitchFamily="49" charset="0"/>
              </a:rPr>
              <a:t>")  </a:t>
            </a:r>
            <a:r>
              <a:rPr lang="en-GB" dirty="0">
                <a:solidFill>
                  <a:srgbClr val="00B050"/>
                </a:solidFill>
                <a:latin typeface="Consolas" panose="020B0609020204030204" pitchFamily="49" charset="0"/>
              </a:rPr>
              <a:t># Bayesian regression modelling using Stan</a:t>
            </a:r>
          </a:p>
          <a:p>
            <a:endParaRPr lang="en-GB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GB" dirty="0" err="1">
                <a:latin typeface="Consolas" panose="020B0609020204030204" pitchFamily="49" charset="0"/>
              </a:rPr>
              <a:t>m_def</a:t>
            </a:r>
            <a:r>
              <a:rPr lang="en-GB" dirty="0">
                <a:latin typeface="Consolas" panose="020B0609020204030204" pitchFamily="49" charset="0"/>
              </a:rPr>
              <a:t> &lt;- </a:t>
            </a:r>
            <a:r>
              <a:rPr lang="en-GB" dirty="0" err="1">
                <a:latin typeface="Consolas" panose="020B0609020204030204" pitchFamily="49" charset="0"/>
              </a:rPr>
              <a:t>stan_lmer</a:t>
            </a:r>
            <a:r>
              <a:rPr lang="en-GB" dirty="0">
                <a:latin typeface="Consolas" panose="020B0609020204030204" pitchFamily="49" charset="0"/>
              </a:rPr>
              <a:t>(rt ~ length*stimulus + (length*stimulus | id),</a:t>
            </a:r>
          </a:p>
          <a:p>
            <a:r>
              <a:rPr lang="en-GB" dirty="0">
                <a:latin typeface="Consolas" panose="020B0609020204030204" pitchFamily="49" charset="0"/>
              </a:rPr>
              <a:t>					 </a:t>
            </a:r>
            <a:r>
              <a:rPr lang="en-GB" dirty="0" err="1">
                <a:latin typeface="Consolas" panose="020B0609020204030204" pitchFamily="49" charset="0"/>
              </a:rPr>
              <a:t>fhch</a:t>
            </a:r>
            <a:r>
              <a:rPr lang="en-GB" dirty="0">
                <a:latin typeface="Consolas" panose="020B0609020204030204" pitchFamily="49" charset="0"/>
              </a:rPr>
              <a:t>)</a:t>
            </a:r>
          </a:p>
          <a:p>
            <a:r>
              <a:rPr lang="en-GB" dirty="0">
                <a:latin typeface="Consolas" panose="020B0609020204030204" pitchFamily="49" charset="0"/>
              </a:rPr>
              <a:t>summary(</a:t>
            </a:r>
            <a:r>
              <a:rPr lang="en-GB" dirty="0" err="1">
                <a:latin typeface="Consolas" panose="020B0609020204030204" pitchFamily="49" charset="0"/>
              </a:rPr>
              <a:t>m_def</a:t>
            </a:r>
            <a:r>
              <a:rPr lang="en-GB" dirty="0">
                <a:latin typeface="Consolas" panose="020B0609020204030204" pitchFamily="49" charset="0"/>
              </a:rPr>
              <a:t>, pars = "(Intercept)", </a:t>
            </a:r>
            <a:r>
              <a:rPr lang="en-GB" dirty="0" err="1">
                <a:latin typeface="Consolas" panose="020B0609020204030204" pitchFamily="49" charset="0"/>
              </a:rPr>
              <a:t>regex_pars</a:t>
            </a:r>
            <a:r>
              <a:rPr lang="en-GB" dirty="0">
                <a:latin typeface="Consolas" panose="020B0609020204030204" pitchFamily="49" charset="0"/>
              </a:rPr>
              <a:t> = c("^length",</a:t>
            </a:r>
          </a:p>
          <a:p>
            <a:r>
              <a:rPr lang="en-GB" dirty="0">
                <a:latin typeface="Consolas" panose="020B0609020204030204" pitchFamily="49" charset="0"/>
              </a:rPr>
              <a:t>		 "^stimulus"), digits = 2)</a:t>
            </a:r>
          </a:p>
          <a:p>
            <a:endParaRPr lang="en-GB" dirty="0"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## [...]</a:t>
            </a:r>
          </a:p>
          <a:p>
            <a:r>
              <a:rPr lang="en-GB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## Estimates:</a:t>
            </a:r>
          </a:p>
          <a:p>
            <a:r>
              <a:rPr lang="en-GB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##                           mean 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sd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10%   50%   90%</a:t>
            </a:r>
          </a:p>
          <a:p>
            <a:r>
              <a:rPr lang="en-GB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## (Intercept)              1.08  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0.06  1.01  1.08  1.15</a:t>
            </a:r>
          </a:p>
          <a:p>
            <a:r>
              <a:rPr lang="en-GB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## length5                  0.01  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0.02 -0.02  0.01  0.04</a:t>
            </a:r>
          </a:p>
          <a:p>
            <a:r>
              <a:rPr lang="en-GB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## length6                  0.03  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0.02  0.00  0.03  0.06</a:t>
            </a:r>
          </a:p>
          <a:p>
            <a:r>
              <a:rPr lang="en-GB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## </a:t>
            </a:r>
            <a:r>
              <a:rPr lang="en-GB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stimulusnonword</a:t>
            </a:r>
            <a:r>
              <a:rPr lang="en-GB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 0.03  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0.03 -0.01  0.03  0.07</a:t>
            </a:r>
          </a:p>
          <a:p>
            <a:r>
              <a:rPr lang="en-GB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## length5:stimulusnonword  0.04  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0.03 -0.01  0.04  0.08</a:t>
            </a:r>
          </a:p>
          <a:p>
            <a:r>
              <a:rPr lang="en-GB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## length6:stimulusnonword  0.06  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0.03  0.01  0.06  0.10</a:t>
            </a:r>
          </a:p>
          <a:p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## [...]</a:t>
            </a:r>
          </a:p>
        </p:txBody>
      </p:sp>
    </p:spTree>
    <p:extLst>
      <p:ext uri="{BB962C8B-B14F-4D97-AF65-F5344CB8AC3E}">
        <p14:creationId xmlns:p14="http://schemas.microsoft.com/office/powerpoint/2010/main" val="1641673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5C4154D-10AE-47D6-90B1-E86ABB763DFC}"/>
              </a:ext>
            </a:extLst>
          </p:cNvPr>
          <p:cNvSpPr txBox="1"/>
          <p:nvPr/>
        </p:nvSpPr>
        <p:spPr>
          <a:xfrm>
            <a:off x="319177" y="162846"/>
            <a:ext cx="8505645" cy="48013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dirty="0">
                <a:latin typeface="Consolas" panose="020B0609020204030204" pitchFamily="49" charset="0"/>
              </a:rPr>
              <a:t>library("</a:t>
            </a:r>
            <a:r>
              <a:rPr lang="en-GB" dirty="0" err="1">
                <a:latin typeface="Consolas" panose="020B0609020204030204" pitchFamily="49" charset="0"/>
              </a:rPr>
              <a:t>rstanarm</a:t>
            </a:r>
            <a:r>
              <a:rPr lang="en-GB" dirty="0">
                <a:latin typeface="Consolas" panose="020B0609020204030204" pitchFamily="49" charset="0"/>
              </a:rPr>
              <a:t>")  </a:t>
            </a:r>
            <a:r>
              <a:rPr lang="en-GB" dirty="0">
                <a:solidFill>
                  <a:srgbClr val="00B050"/>
                </a:solidFill>
                <a:latin typeface="Consolas" panose="020B0609020204030204" pitchFamily="49" charset="0"/>
              </a:rPr>
              <a:t># Bayesian regression modelling using Stan</a:t>
            </a:r>
          </a:p>
          <a:p>
            <a:endParaRPr lang="en-GB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GB" dirty="0" err="1">
                <a:latin typeface="Consolas" panose="020B0609020204030204" pitchFamily="49" charset="0"/>
              </a:rPr>
              <a:t>m_def</a:t>
            </a:r>
            <a:r>
              <a:rPr lang="en-GB" dirty="0">
                <a:latin typeface="Consolas" panose="020B0609020204030204" pitchFamily="49" charset="0"/>
              </a:rPr>
              <a:t> &lt;- </a:t>
            </a:r>
            <a:r>
              <a:rPr lang="en-GB" dirty="0" err="1">
                <a:latin typeface="Consolas" panose="020B0609020204030204" pitchFamily="49" charset="0"/>
              </a:rPr>
              <a:t>stan_lmer</a:t>
            </a:r>
            <a:r>
              <a:rPr lang="en-GB" dirty="0">
                <a:latin typeface="Consolas" panose="020B0609020204030204" pitchFamily="49" charset="0"/>
              </a:rPr>
              <a:t>(rt ~ length*stimulus + (length*stimulus | id),</a:t>
            </a:r>
          </a:p>
          <a:p>
            <a:r>
              <a:rPr lang="en-GB" dirty="0">
                <a:latin typeface="Consolas" panose="020B0609020204030204" pitchFamily="49" charset="0"/>
              </a:rPr>
              <a:t>					 </a:t>
            </a:r>
            <a:r>
              <a:rPr lang="en-GB" dirty="0" err="1">
                <a:latin typeface="Consolas" panose="020B0609020204030204" pitchFamily="49" charset="0"/>
              </a:rPr>
              <a:t>fhch</a:t>
            </a:r>
            <a:r>
              <a:rPr lang="en-GB" dirty="0">
                <a:latin typeface="Consolas" panose="020B0609020204030204" pitchFamily="49" charset="0"/>
              </a:rPr>
              <a:t>)</a:t>
            </a:r>
          </a:p>
          <a:p>
            <a:r>
              <a:rPr lang="en-GB" dirty="0">
                <a:latin typeface="Consolas" panose="020B0609020204030204" pitchFamily="49" charset="0"/>
              </a:rPr>
              <a:t>summary(</a:t>
            </a:r>
            <a:r>
              <a:rPr lang="en-GB" dirty="0" err="1">
                <a:latin typeface="Consolas" panose="020B0609020204030204" pitchFamily="49" charset="0"/>
              </a:rPr>
              <a:t>m_def</a:t>
            </a:r>
            <a:r>
              <a:rPr lang="en-GB" dirty="0">
                <a:latin typeface="Consolas" panose="020B0609020204030204" pitchFamily="49" charset="0"/>
              </a:rPr>
              <a:t>, pars = "(Intercept)", </a:t>
            </a:r>
            <a:r>
              <a:rPr lang="en-GB" dirty="0" err="1">
                <a:latin typeface="Consolas" panose="020B0609020204030204" pitchFamily="49" charset="0"/>
              </a:rPr>
              <a:t>regex_pars</a:t>
            </a:r>
            <a:r>
              <a:rPr lang="en-GB" dirty="0">
                <a:latin typeface="Consolas" panose="020B0609020204030204" pitchFamily="49" charset="0"/>
              </a:rPr>
              <a:t> = c("^length",</a:t>
            </a:r>
          </a:p>
          <a:p>
            <a:r>
              <a:rPr lang="en-GB" dirty="0">
                <a:latin typeface="Consolas" panose="020B0609020204030204" pitchFamily="49" charset="0"/>
              </a:rPr>
              <a:t>		 "^stimulus"), digits = 2)</a:t>
            </a:r>
          </a:p>
          <a:p>
            <a:endParaRPr lang="en-GB" dirty="0"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## [...]</a:t>
            </a:r>
          </a:p>
          <a:p>
            <a:r>
              <a:rPr lang="en-GB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## Estimates:</a:t>
            </a:r>
          </a:p>
          <a:p>
            <a:r>
              <a:rPr lang="en-GB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##                           mean 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sd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10%   50%   90%</a:t>
            </a:r>
          </a:p>
          <a:p>
            <a:r>
              <a:rPr lang="en-GB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## (Intercept)              1.08  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0.06  1.01  1.08  1.15</a:t>
            </a:r>
          </a:p>
          <a:p>
            <a:r>
              <a:rPr lang="en-GB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## length5                  0.01  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0.02 -0.02  0.01  0.04</a:t>
            </a:r>
          </a:p>
          <a:p>
            <a:r>
              <a:rPr lang="en-GB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## length6                  0.03  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0.02  0.00  0.03  0.06</a:t>
            </a:r>
          </a:p>
          <a:p>
            <a:r>
              <a:rPr lang="en-GB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## </a:t>
            </a:r>
            <a:r>
              <a:rPr lang="en-GB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stimulusnonword</a:t>
            </a:r>
            <a:r>
              <a:rPr lang="en-GB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 0.03  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0.03 -0.01  0.03  0.07</a:t>
            </a:r>
          </a:p>
          <a:p>
            <a:r>
              <a:rPr lang="en-GB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## length5:stimulusnonword  0.04  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0.03 -0.01  0.04  0.08</a:t>
            </a:r>
          </a:p>
          <a:p>
            <a:r>
              <a:rPr lang="en-GB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## length6:stimulusnonword  0.06  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0.03  0.01  0.06  0.10</a:t>
            </a:r>
          </a:p>
          <a:p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## [...]</a:t>
            </a:r>
          </a:p>
        </p:txBody>
      </p:sp>
      <p:graphicFrame>
        <p:nvGraphicFramePr>
          <p:cNvPr id="11" name="Table 9">
            <a:extLst>
              <a:ext uri="{FF2B5EF4-FFF2-40B4-BE49-F238E27FC236}">
                <a16:creationId xmlns:a16="http://schemas.microsoft.com/office/drawing/2014/main" id="{028CC028-D0FC-463E-85A0-A5D9EED320FC}"/>
              </a:ext>
            </a:extLst>
          </p:cNvPr>
          <p:cNvGraphicFramePr>
            <a:graphicFrameLocks noGrp="1"/>
          </p:cNvGraphicFramePr>
          <p:nvPr/>
        </p:nvGraphicFramePr>
        <p:xfrm>
          <a:off x="1892059" y="5165786"/>
          <a:ext cx="5359880" cy="1483360"/>
        </p:xfrm>
        <a:graphic>
          <a:graphicData uri="http://schemas.openxmlformats.org/drawingml/2006/table">
            <a:tbl>
              <a:tblPr firstRow="1" firstCol="1" lastRow="1" lastCol="1" bandRow="1">
                <a:tableStyleId>{5C22544A-7EE6-4342-B048-85BDC9FD1C3A}</a:tableStyleId>
              </a:tblPr>
              <a:tblGrid>
                <a:gridCol w="1071976">
                  <a:extLst>
                    <a:ext uri="{9D8B030D-6E8A-4147-A177-3AD203B41FA5}">
                      <a16:colId xmlns:a16="http://schemas.microsoft.com/office/drawing/2014/main" val="2866779538"/>
                    </a:ext>
                  </a:extLst>
                </a:gridCol>
                <a:gridCol w="1071976">
                  <a:extLst>
                    <a:ext uri="{9D8B030D-6E8A-4147-A177-3AD203B41FA5}">
                      <a16:colId xmlns:a16="http://schemas.microsoft.com/office/drawing/2014/main" val="1440508626"/>
                    </a:ext>
                  </a:extLst>
                </a:gridCol>
                <a:gridCol w="1071976">
                  <a:extLst>
                    <a:ext uri="{9D8B030D-6E8A-4147-A177-3AD203B41FA5}">
                      <a16:colId xmlns:a16="http://schemas.microsoft.com/office/drawing/2014/main" val="1946898273"/>
                    </a:ext>
                  </a:extLst>
                </a:gridCol>
                <a:gridCol w="1071976">
                  <a:extLst>
                    <a:ext uri="{9D8B030D-6E8A-4147-A177-3AD203B41FA5}">
                      <a16:colId xmlns:a16="http://schemas.microsoft.com/office/drawing/2014/main" val="4263650382"/>
                    </a:ext>
                  </a:extLst>
                </a:gridCol>
                <a:gridCol w="1071976">
                  <a:extLst>
                    <a:ext uri="{9D8B030D-6E8A-4147-A177-3AD203B41FA5}">
                      <a16:colId xmlns:a16="http://schemas.microsoft.com/office/drawing/2014/main" val="37057499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8153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word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1.08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1.09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1.11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i="1" dirty="0"/>
                        <a:t>1.10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5562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nonword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1.11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1.16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1.20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i="1" dirty="0"/>
                        <a:t>1.16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9800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i="1" dirty="0"/>
                        <a:t>1.10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i="1" dirty="0"/>
                        <a:t>1.13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i="1" dirty="0"/>
                        <a:t>1.16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i="1" dirty="0"/>
                        <a:t>1.13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671506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FCEF95F2-625E-4CCB-A11D-019A91AC104A}"/>
              </a:ext>
            </a:extLst>
          </p:cNvPr>
          <p:cNvSpPr/>
          <p:nvPr/>
        </p:nvSpPr>
        <p:spPr>
          <a:xfrm>
            <a:off x="6188015" y="5101087"/>
            <a:ext cx="1242204" cy="16275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5F4A9DD-E5F9-4F0E-B7A8-2E0A3C2DF1D0}"/>
              </a:ext>
            </a:extLst>
          </p:cNvPr>
          <p:cNvSpPr/>
          <p:nvPr/>
        </p:nvSpPr>
        <p:spPr>
          <a:xfrm>
            <a:off x="1713781" y="6291532"/>
            <a:ext cx="5868838" cy="3576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5613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5C4154D-10AE-47D6-90B1-E86ABB763DFC}"/>
              </a:ext>
            </a:extLst>
          </p:cNvPr>
          <p:cNvSpPr txBox="1"/>
          <p:nvPr/>
        </p:nvSpPr>
        <p:spPr>
          <a:xfrm>
            <a:off x="319177" y="162846"/>
            <a:ext cx="8505645" cy="48013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dirty="0">
                <a:latin typeface="Consolas" panose="020B0609020204030204" pitchFamily="49" charset="0"/>
              </a:rPr>
              <a:t>library("</a:t>
            </a:r>
            <a:r>
              <a:rPr lang="en-GB" dirty="0" err="1">
                <a:latin typeface="Consolas" panose="020B0609020204030204" pitchFamily="49" charset="0"/>
              </a:rPr>
              <a:t>rstanarm</a:t>
            </a:r>
            <a:r>
              <a:rPr lang="en-GB" dirty="0">
                <a:latin typeface="Consolas" panose="020B0609020204030204" pitchFamily="49" charset="0"/>
              </a:rPr>
              <a:t>")  </a:t>
            </a:r>
            <a:r>
              <a:rPr lang="en-GB" dirty="0">
                <a:solidFill>
                  <a:srgbClr val="00B050"/>
                </a:solidFill>
                <a:latin typeface="Consolas" panose="020B0609020204030204" pitchFamily="49" charset="0"/>
              </a:rPr>
              <a:t># Bayesian regression modelling using Stan</a:t>
            </a:r>
          </a:p>
          <a:p>
            <a:endParaRPr lang="en-GB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GB" dirty="0" err="1">
                <a:latin typeface="Consolas" panose="020B0609020204030204" pitchFamily="49" charset="0"/>
              </a:rPr>
              <a:t>m_def</a:t>
            </a:r>
            <a:r>
              <a:rPr lang="en-GB" dirty="0">
                <a:latin typeface="Consolas" panose="020B0609020204030204" pitchFamily="49" charset="0"/>
              </a:rPr>
              <a:t> &lt;- </a:t>
            </a:r>
            <a:r>
              <a:rPr lang="en-GB" dirty="0" err="1">
                <a:latin typeface="Consolas" panose="020B0609020204030204" pitchFamily="49" charset="0"/>
              </a:rPr>
              <a:t>stan_lmer</a:t>
            </a:r>
            <a:r>
              <a:rPr lang="en-GB" dirty="0">
                <a:latin typeface="Consolas" panose="020B0609020204030204" pitchFamily="49" charset="0"/>
              </a:rPr>
              <a:t>(rt ~ length*stimulus + (length*stimulus | id),</a:t>
            </a:r>
          </a:p>
          <a:p>
            <a:r>
              <a:rPr lang="en-GB" dirty="0">
                <a:latin typeface="Consolas" panose="020B0609020204030204" pitchFamily="49" charset="0"/>
              </a:rPr>
              <a:t>					 </a:t>
            </a:r>
            <a:r>
              <a:rPr lang="en-GB" dirty="0" err="1">
                <a:latin typeface="Consolas" panose="020B0609020204030204" pitchFamily="49" charset="0"/>
              </a:rPr>
              <a:t>fhch</a:t>
            </a:r>
            <a:r>
              <a:rPr lang="en-GB" dirty="0">
                <a:latin typeface="Consolas" panose="020B0609020204030204" pitchFamily="49" charset="0"/>
              </a:rPr>
              <a:t>)</a:t>
            </a:r>
          </a:p>
          <a:p>
            <a:r>
              <a:rPr lang="en-GB" dirty="0">
                <a:latin typeface="Consolas" panose="020B0609020204030204" pitchFamily="49" charset="0"/>
              </a:rPr>
              <a:t>summary(</a:t>
            </a:r>
            <a:r>
              <a:rPr lang="en-GB" dirty="0" err="1">
                <a:latin typeface="Consolas" panose="020B0609020204030204" pitchFamily="49" charset="0"/>
              </a:rPr>
              <a:t>m_def</a:t>
            </a:r>
            <a:r>
              <a:rPr lang="en-GB" dirty="0">
                <a:latin typeface="Consolas" panose="020B0609020204030204" pitchFamily="49" charset="0"/>
              </a:rPr>
              <a:t>, pars = "(Intercept)", </a:t>
            </a:r>
            <a:r>
              <a:rPr lang="en-GB" dirty="0" err="1">
                <a:latin typeface="Consolas" panose="020B0609020204030204" pitchFamily="49" charset="0"/>
              </a:rPr>
              <a:t>regex_pars</a:t>
            </a:r>
            <a:r>
              <a:rPr lang="en-GB" dirty="0">
                <a:latin typeface="Consolas" panose="020B0609020204030204" pitchFamily="49" charset="0"/>
              </a:rPr>
              <a:t> = c("^length",</a:t>
            </a:r>
          </a:p>
          <a:p>
            <a:r>
              <a:rPr lang="en-GB" dirty="0">
                <a:latin typeface="Consolas" panose="020B0609020204030204" pitchFamily="49" charset="0"/>
              </a:rPr>
              <a:t>		 "^stimulus"), digits = 2)</a:t>
            </a:r>
          </a:p>
          <a:p>
            <a:endParaRPr lang="en-GB" dirty="0"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## [...]</a:t>
            </a:r>
          </a:p>
          <a:p>
            <a:r>
              <a:rPr lang="en-GB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## Estimates:</a:t>
            </a:r>
          </a:p>
          <a:p>
            <a:r>
              <a:rPr lang="en-GB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##                           mean 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sd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10%   50%   90%</a:t>
            </a:r>
          </a:p>
          <a:p>
            <a:r>
              <a:rPr lang="en-GB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## (Intercept)              1.08  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0.06  1.01  1.08  1.15</a:t>
            </a:r>
          </a:p>
          <a:p>
            <a:r>
              <a:rPr lang="en-GB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## length5                  0.01  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0.02 -0.02  0.01  0.04</a:t>
            </a:r>
          </a:p>
          <a:p>
            <a:r>
              <a:rPr lang="en-GB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## length6                  0.03  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0.02  0.00  0.03  0.06</a:t>
            </a:r>
          </a:p>
          <a:p>
            <a:r>
              <a:rPr lang="en-GB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## </a:t>
            </a:r>
            <a:r>
              <a:rPr lang="en-GB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stimulusnonword</a:t>
            </a:r>
            <a:r>
              <a:rPr lang="en-GB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 0.03  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0.03 -0.01  0.03  0.07</a:t>
            </a:r>
          </a:p>
          <a:p>
            <a:r>
              <a:rPr lang="en-GB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## length5:stimulusnonword  0.04  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0.03 -0.01  0.04  0.08</a:t>
            </a:r>
          </a:p>
          <a:p>
            <a:r>
              <a:rPr lang="en-GB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## length6:stimulusnonword  0.06  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0.03  0.01  0.06  0.10</a:t>
            </a:r>
          </a:p>
          <a:p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## [...]</a:t>
            </a:r>
          </a:p>
        </p:txBody>
      </p:sp>
      <p:graphicFrame>
        <p:nvGraphicFramePr>
          <p:cNvPr id="11" name="Table 9">
            <a:extLst>
              <a:ext uri="{FF2B5EF4-FFF2-40B4-BE49-F238E27FC236}">
                <a16:creationId xmlns:a16="http://schemas.microsoft.com/office/drawing/2014/main" id="{028CC028-D0FC-463E-85A0-A5D9EED320FC}"/>
              </a:ext>
            </a:extLst>
          </p:cNvPr>
          <p:cNvGraphicFramePr>
            <a:graphicFrameLocks noGrp="1"/>
          </p:cNvGraphicFramePr>
          <p:nvPr/>
        </p:nvGraphicFramePr>
        <p:xfrm>
          <a:off x="1892059" y="5165786"/>
          <a:ext cx="5359880" cy="1483360"/>
        </p:xfrm>
        <a:graphic>
          <a:graphicData uri="http://schemas.openxmlformats.org/drawingml/2006/table">
            <a:tbl>
              <a:tblPr firstRow="1" firstCol="1" lastRow="1" lastCol="1" bandRow="1">
                <a:tableStyleId>{5C22544A-7EE6-4342-B048-85BDC9FD1C3A}</a:tableStyleId>
              </a:tblPr>
              <a:tblGrid>
                <a:gridCol w="1071976">
                  <a:extLst>
                    <a:ext uri="{9D8B030D-6E8A-4147-A177-3AD203B41FA5}">
                      <a16:colId xmlns:a16="http://schemas.microsoft.com/office/drawing/2014/main" val="2866779538"/>
                    </a:ext>
                  </a:extLst>
                </a:gridCol>
                <a:gridCol w="1071976">
                  <a:extLst>
                    <a:ext uri="{9D8B030D-6E8A-4147-A177-3AD203B41FA5}">
                      <a16:colId xmlns:a16="http://schemas.microsoft.com/office/drawing/2014/main" val="1440508626"/>
                    </a:ext>
                  </a:extLst>
                </a:gridCol>
                <a:gridCol w="1071976">
                  <a:extLst>
                    <a:ext uri="{9D8B030D-6E8A-4147-A177-3AD203B41FA5}">
                      <a16:colId xmlns:a16="http://schemas.microsoft.com/office/drawing/2014/main" val="1946898273"/>
                    </a:ext>
                  </a:extLst>
                </a:gridCol>
                <a:gridCol w="1071976">
                  <a:extLst>
                    <a:ext uri="{9D8B030D-6E8A-4147-A177-3AD203B41FA5}">
                      <a16:colId xmlns:a16="http://schemas.microsoft.com/office/drawing/2014/main" val="4263650382"/>
                    </a:ext>
                  </a:extLst>
                </a:gridCol>
                <a:gridCol w="1071976">
                  <a:extLst>
                    <a:ext uri="{9D8B030D-6E8A-4147-A177-3AD203B41FA5}">
                      <a16:colId xmlns:a16="http://schemas.microsoft.com/office/drawing/2014/main" val="37057499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8153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word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1.08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1.09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1.11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i="1" dirty="0"/>
                        <a:t>1.10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5562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nonword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1.11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1.16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1.20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i="1" dirty="0"/>
                        <a:t>1.16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9800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i="1" dirty="0"/>
                        <a:t>1.10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i="1" dirty="0"/>
                        <a:t>1.13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i="1" dirty="0"/>
                        <a:t>1.16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i="1" dirty="0"/>
                        <a:t>1.13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671506"/>
                  </a:ext>
                </a:extLst>
              </a:tr>
            </a:tbl>
          </a:graphicData>
        </a:graphic>
      </p:graphicFrame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8D1C419-5F1D-4FCC-A9D3-D505120BE0BD}"/>
              </a:ext>
            </a:extLst>
          </p:cNvPr>
          <p:cNvSpPr/>
          <p:nvPr/>
        </p:nvSpPr>
        <p:spPr>
          <a:xfrm>
            <a:off x="769257" y="2924629"/>
            <a:ext cx="3802743" cy="312057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DA56DF7-525A-4E87-A528-156C33D4DC50}"/>
              </a:ext>
            </a:extLst>
          </p:cNvPr>
          <p:cNvSpPr/>
          <p:nvPr/>
        </p:nvSpPr>
        <p:spPr>
          <a:xfrm>
            <a:off x="6212115" y="6351604"/>
            <a:ext cx="965200" cy="245139"/>
          </a:xfrm>
          <a:prstGeom prst="roundRect">
            <a:avLst/>
          </a:prstGeom>
          <a:noFill/>
          <a:ln w="254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748990A-952C-4D49-8A1C-8B4A119AB22C}"/>
              </a:ext>
            </a:extLst>
          </p:cNvPr>
          <p:cNvCxnSpPr>
            <a:cxnSpLocks/>
          </p:cNvCxnSpPr>
          <p:nvPr/>
        </p:nvCxnSpPr>
        <p:spPr>
          <a:xfrm flipH="1" flipV="1">
            <a:off x="6219371" y="6335486"/>
            <a:ext cx="957944" cy="26125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803A113-4096-4166-94A1-021B574B73C9}"/>
              </a:ext>
            </a:extLst>
          </p:cNvPr>
          <p:cNvCxnSpPr>
            <a:cxnSpLocks/>
          </p:cNvCxnSpPr>
          <p:nvPr/>
        </p:nvCxnSpPr>
        <p:spPr>
          <a:xfrm flipH="1">
            <a:off x="6219371" y="6351604"/>
            <a:ext cx="957944" cy="24513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CF3D759F-AB3B-4E4A-A095-A6ABFDC2F3A8}"/>
              </a:ext>
            </a:extLst>
          </p:cNvPr>
          <p:cNvSpPr/>
          <p:nvPr/>
        </p:nvSpPr>
        <p:spPr>
          <a:xfrm>
            <a:off x="3004457" y="5572035"/>
            <a:ext cx="1001486" cy="312057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7526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5C4154D-10AE-47D6-90B1-E86ABB763DFC}"/>
              </a:ext>
            </a:extLst>
          </p:cNvPr>
          <p:cNvSpPr txBox="1"/>
          <p:nvPr/>
        </p:nvSpPr>
        <p:spPr>
          <a:xfrm>
            <a:off x="319177" y="162846"/>
            <a:ext cx="8505645" cy="48013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dirty="0">
                <a:latin typeface="Consolas" panose="020B0609020204030204" pitchFamily="49" charset="0"/>
              </a:rPr>
              <a:t>library("</a:t>
            </a:r>
            <a:r>
              <a:rPr lang="en-GB" dirty="0" err="1">
                <a:latin typeface="Consolas" panose="020B0609020204030204" pitchFamily="49" charset="0"/>
              </a:rPr>
              <a:t>rstanarm</a:t>
            </a:r>
            <a:r>
              <a:rPr lang="en-GB" dirty="0">
                <a:latin typeface="Consolas" panose="020B0609020204030204" pitchFamily="49" charset="0"/>
              </a:rPr>
              <a:t>")  </a:t>
            </a:r>
            <a:r>
              <a:rPr lang="en-GB" dirty="0">
                <a:solidFill>
                  <a:srgbClr val="00B050"/>
                </a:solidFill>
                <a:latin typeface="Consolas" panose="020B0609020204030204" pitchFamily="49" charset="0"/>
              </a:rPr>
              <a:t># Bayesian regression modelling using Stan</a:t>
            </a:r>
          </a:p>
          <a:p>
            <a:endParaRPr lang="en-GB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GB" dirty="0" err="1">
                <a:latin typeface="Consolas" panose="020B0609020204030204" pitchFamily="49" charset="0"/>
              </a:rPr>
              <a:t>m_def</a:t>
            </a:r>
            <a:r>
              <a:rPr lang="en-GB" dirty="0">
                <a:latin typeface="Consolas" panose="020B0609020204030204" pitchFamily="49" charset="0"/>
              </a:rPr>
              <a:t> &lt;- </a:t>
            </a:r>
            <a:r>
              <a:rPr lang="en-GB" dirty="0" err="1">
                <a:latin typeface="Consolas" panose="020B0609020204030204" pitchFamily="49" charset="0"/>
              </a:rPr>
              <a:t>stan_lmer</a:t>
            </a:r>
            <a:r>
              <a:rPr lang="en-GB" dirty="0">
                <a:latin typeface="Consolas" panose="020B0609020204030204" pitchFamily="49" charset="0"/>
              </a:rPr>
              <a:t>(rt ~ length*stimulus + (length*stimulus | id),</a:t>
            </a:r>
          </a:p>
          <a:p>
            <a:r>
              <a:rPr lang="en-GB" dirty="0">
                <a:latin typeface="Consolas" panose="020B0609020204030204" pitchFamily="49" charset="0"/>
              </a:rPr>
              <a:t>					 </a:t>
            </a:r>
            <a:r>
              <a:rPr lang="en-GB" dirty="0" err="1">
                <a:latin typeface="Consolas" panose="020B0609020204030204" pitchFamily="49" charset="0"/>
              </a:rPr>
              <a:t>fhch</a:t>
            </a:r>
            <a:r>
              <a:rPr lang="en-GB" dirty="0">
                <a:latin typeface="Consolas" panose="020B0609020204030204" pitchFamily="49" charset="0"/>
              </a:rPr>
              <a:t>)</a:t>
            </a:r>
          </a:p>
          <a:p>
            <a:r>
              <a:rPr lang="en-GB" dirty="0">
                <a:latin typeface="Consolas" panose="020B0609020204030204" pitchFamily="49" charset="0"/>
              </a:rPr>
              <a:t>summary(</a:t>
            </a:r>
            <a:r>
              <a:rPr lang="en-GB" dirty="0" err="1">
                <a:latin typeface="Consolas" panose="020B0609020204030204" pitchFamily="49" charset="0"/>
              </a:rPr>
              <a:t>m_def</a:t>
            </a:r>
            <a:r>
              <a:rPr lang="en-GB" dirty="0">
                <a:latin typeface="Consolas" panose="020B0609020204030204" pitchFamily="49" charset="0"/>
              </a:rPr>
              <a:t>, pars = "(Intercept)", </a:t>
            </a:r>
            <a:r>
              <a:rPr lang="en-GB" dirty="0" err="1">
                <a:latin typeface="Consolas" panose="020B0609020204030204" pitchFamily="49" charset="0"/>
              </a:rPr>
              <a:t>regex_pars</a:t>
            </a:r>
            <a:r>
              <a:rPr lang="en-GB" dirty="0">
                <a:latin typeface="Consolas" panose="020B0609020204030204" pitchFamily="49" charset="0"/>
              </a:rPr>
              <a:t> = c("^length",</a:t>
            </a:r>
          </a:p>
          <a:p>
            <a:r>
              <a:rPr lang="en-GB" dirty="0">
                <a:latin typeface="Consolas" panose="020B0609020204030204" pitchFamily="49" charset="0"/>
              </a:rPr>
              <a:t>		 "^stimulus"), digits = 2)</a:t>
            </a:r>
          </a:p>
          <a:p>
            <a:endParaRPr lang="en-GB" dirty="0"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## [...]</a:t>
            </a:r>
          </a:p>
          <a:p>
            <a:r>
              <a:rPr lang="en-GB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## Estimates:</a:t>
            </a:r>
          </a:p>
          <a:p>
            <a:r>
              <a:rPr lang="en-GB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##                           mean 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sd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10%   50%   90%</a:t>
            </a:r>
          </a:p>
          <a:p>
            <a:r>
              <a:rPr lang="en-GB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## (Intercept)              1.08  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0.06  1.01  1.08  1.15</a:t>
            </a:r>
          </a:p>
          <a:p>
            <a:r>
              <a:rPr lang="en-GB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## length5                  0.01  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0.02 -0.02  0.01  0.04</a:t>
            </a:r>
          </a:p>
          <a:p>
            <a:r>
              <a:rPr lang="en-GB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## length6                  0.03  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0.02  0.00  0.03  0.06</a:t>
            </a:r>
          </a:p>
          <a:p>
            <a:r>
              <a:rPr lang="en-GB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## </a:t>
            </a:r>
            <a:r>
              <a:rPr lang="en-GB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stimulusnonword</a:t>
            </a:r>
            <a:r>
              <a:rPr lang="en-GB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 0.03  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0.03 -0.01  0.03  0.07</a:t>
            </a:r>
          </a:p>
          <a:p>
            <a:r>
              <a:rPr lang="en-GB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## length5:stimulusnonword  0.04  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0.03 -0.01  0.04  0.08</a:t>
            </a:r>
          </a:p>
          <a:p>
            <a:r>
              <a:rPr lang="en-GB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## length6:stimulusnonword  0.06  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0.03  0.01  0.06  0.10</a:t>
            </a:r>
          </a:p>
          <a:p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## [...]</a:t>
            </a:r>
          </a:p>
        </p:txBody>
      </p:sp>
      <p:graphicFrame>
        <p:nvGraphicFramePr>
          <p:cNvPr id="11" name="Table 9">
            <a:extLst>
              <a:ext uri="{FF2B5EF4-FFF2-40B4-BE49-F238E27FC236}">
                <a16:creationId xmlns:a16="http://schemas.microsoft.com/office/drawing/2014/main" id="{028CC028-D0FC-463E-85A0-A5D9EED320FC}"/>
              </a:ext>
            </a:extLst>
          </p:cNvPr>
          <p:cNvGraphicFramePr>
            <a:graphicFrameLocks noGrp="1"/>
          </p:cNvGraphicFramePr>
          <p:nvPr/>
        </p:nvGraphicFramePr>
        <p:xfrm>
          <a:off x="1892059" y="5165786"/>
          <a:ext cx="5359880" cy="1483360"/>
        </p:xfrm>
        <a:graphic>
          <a:graphicData uri="http://schemas.openxmlformats.org/drawingml/2006/table">
            <a:tbl>
              <a:tblPr firstRow="1" firstCol="1" lastRow="1" lastCol="1" bandRow="1">
                <a:tableStyleId>{5C22544A-7EE6-4342-B048-85BDC9FD1C3A}</a:tableStyleId>
              </a:tblPr>
              <a:tblGrid>
                <a:gridCol w="1071976">
                  <a:extLst>
                    <a:ext uri="{9D8B030D-6E8A-4147-A177-3AD203B41FA5}">
                      <a16:colId xmlns:a16="http://schemas.microsoft.com/office/drawing/2014/main" val="2866779538"/>
                    </a:ext>
                  </a:extLst>
                </a:gridCol>
                <a:gridCol w="1071976">
                  <a:extLst>
                    <a:ext uri="{9D8B030D-6E8A-4147-A177-3AD203B41FA5}">
                      <a16:colId xmlns:a16="http://schemas.microsoft.com/office/drawing/2014/main" val="1440508626"/>
                    </a:ext>
                  </a:extLst>
                </a:gridCol>
                <a:gridCol w="1071976">
                  <a:extLst>
                    <a:ext uri="{9D8B030D-6E8A-4147-A177-3AD203B41FA5}">
                      <a16:colId xmlns:a16="http://schemas.microsoft.com/office/drawing/2014/main" val="1946898273"/>
                    </a:ext>
                  </a:extLst>
                </a:gridCol>
                <a:gridCol w="1071976">
                  <a:extLst>
                    <a:ext uri="{9D8B030D-6E8A-4147-A177-3AD203B41FA5}">
                      <a16:colId xmlns:a16="http://schemas.microsoft.com/office/drawing/2014/main" val="4263650382"/>
                    </a:ext>
                  </a:extLst>
                </a:gridCol>
                <a:gridCol w="1071976">
                  <a:extLst>
                    <a:ext uri="{9D8B030D-6E8A-4147-A177-3AD203B41FA5}">
                      <a16:colId xmlns:a16="http://schemas.microsoft.com/office/drawing/2014/main" val="37057499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8153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word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1.08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1.09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1.11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i="1" dirty="0"/>
                        <a:t>1.10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5562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nonword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1.11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1.16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1.20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i="1" dirty="0"/>
                        <a:t>1.16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9800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i="1" dirty="0"/>
                        <a:t>1.10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i="1" dirty="0"/>
                        <a:t>1.13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i="1" dirty="0"/>
                        <a:t>1.16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i="1" dirty="0"/>
                        <a:t>1.13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671506"/>
                  </a:ext>
                </a:extLst>
              </a:tr>
            </a:tbl>
          </a:graphicData>
        </a:graphic>
      </p:graphicFrame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623A6AE-842D-4DB9-8EE6-6C86BC90CA02}"/>
              </a:ext>
            </a:extLst>
          </p:cNvPr>
          <p:cNvSpPr/>
          <p:nvPr/>
        </p:nvSpPr>
        <p:spPr>
          <a:xfrm>
            <a:off x="769257" y="3207652"/>
            <a:ext cx="3802743" cy="312057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CEC9A17-A17F-41E0-8953-59EC29749717}"/>
              </a:ext>
            </a:extLst>
          </p:cNvPr>
          <p:cNvSpPr/>
          <p:nvPr/>
        </p:nvSpPr>
        <p:spPr>
          <a:xfrm>
            <a:off x="3040743" y="6315319"/>
            <a:ext cx="2017486" cy="312056"/>
          </a:xfrm>
          <a:prstGeom prst="roundRect">
            <a:avLst/>
          </a:prstGeom>
          <a:noFill/>
          <a:ln w="254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6BDFEB7-A018-4F34-8124-424C113713B1}"/>
              </a:ext>
            </a:extLst>
          </p:cNvPr>
          <p:cNvCxnSpPr>
            <a:cxnSpLocks/>
          </p:cNvCxnSpPr>
          <p:nvPr/>
        </p:nvCxnSpPr>
        <p:spPr>
          <a:xfrm flipH="1" flipV="1">
            <a:off x="3120571" y="6366118"/>
            <a:ext cx="1879600" cy="26125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3C40341-EDBF-4ADD-B070-92052B9FC59C}"/>
              </a:ext>
            </a:extLst>
          </p:cNvPr>
          <p:cNvCxnSpPr>
            <a:cxnSpLocks/>
          </p:cNvCxnSpPr>
          <p:nvPr/>
        </p:nvCxnSpPr>
        <p:spPr>
          <a:xfrm flipH="1">
            <a:off x="3040743" y="6366118"/>
            <a:ext cx="1959428" cy="26125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7A11244-5B8D-42B0-A9A3-374152F1A9C0}"/>
              </a:ext>
            </a:extLst>
          </p:cNvPr>
          <p:cNvSpPr/>
          <p:nvPr/>
        </p:nvSpPr>
        <p:spPr>
          <a:xfrm>
            <a:off x="2982686" y="5584525"/>
            <a:ext cx="2017486" cy="261258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5643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5C4154D-10AE-47D6-90B1-E86ABB763DFC}"/>
              </a:ext>
            </a:extLst>
          </p:cNvPr>
          <p:cNvSpPr txBox="1"/>
          <p:nvPr/>
        </p:nvSpPr>
        <p:spPr>
          <a:xfrm>
            <a:off x="319177" y="162846"/>
            <a:ext cx="8505645" cy="48013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dirty="0">
                <a:latin typeface="Consolas" panose="020B0609020204030204" pitchFamily="49" charset="0"/>
              </a:rPr>
              <a:t>library("</a:t>
            </a:r>
            <a:r>
              <a:rPr lang="en-GB" dirty="0" err="1">
                <a:latin typeface="Consolas" panose="020B0609020204030204" pitchFamily="49" charset="0"/>
              </a:rPr>
              <a:t>rstanarm</a:t>
            </a:r>
            <a:r>
              <a:rPr lang="en-GB" dirty="0">
                <a:latin typeface="Consolas" panose="020B0609020204030204" pitchFamily="49" charset="0"/>
              </a:rPr>
              <a:t>")  </a:t>
            </a:r>
            <a:r>
              <a:rPr lang="en-GB" dirty="0">
                <a:solidFill>
                  <a:srgbClr val="00B050"/>
                </a:solidFill>
                <a:latin typeface="Consolas" panose="020B0609020204030204" pitchFamily="49" charset="0"/>
              </a:rPr>
              <a:t># Bayesian regression modelling using Stan</a:t>
            </a:r>
          </a:p>
          <a:p>
            <a:endParaRPr lang="en-GB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GB" dirty="0" err="1">
                <a:latin typeface="Consolas" panose="020B0609020204030204" pitchFamily="49" charset="0"/>
              </a:rPr>
              <a:t>m_def</a:t>
            </a:r>
            <a:r>
              <a:rPr lang="en-GB" dirty="0">
                <a:latin typeface="Consolas" panose="020B0609020204030204" pitchFamily="49" charset="0"/>
              </a:rPr>
              <a:t> &lt;- </a:t>
            </a:r>
            <a:r>
              <a:rPr lang="en-GB" dirty="0" err="1">
                <a:latin typeface="Consolas" panose="020B0609020204030204" pitchFamily="49" charset="0"/>
              </a:rPr>
              <a:t>stan_lmer</a:t>
            </a:r>
            <a:r>
              <a:rPr lang="en-GB" dirty="0">
                <a:latin typeface="Consolas" panose="020B0609020204030204" pitchFamily="49" charset="0"/>
              </a:rPr>
              <a:t>(rt ~ length*stimulus + (length*stimulus | id),</a:t>
            </a:r>
          </a:p>
          <a:p>
            <a:r>
              <a:rPr lang="en-GB" dirty="0">
                <a:latin typeface="Consolas" panose="020B0609020204030204" pitchFamily="49" charset="0"/>
              </a:rPr>
              <a:t>					 </a:t>
            </a:r>
            <a:r>
              <a:rPr lang="en-GB" dirty="0" err="1">
                <a:latin typeface="Consolas" panose="020B0609020204030204" pitchFamily="49" charset="0"/>
              </a:rPr>
              <a:t>fhch</a:t>
            </a:r>
            <a:r>
              <a:rPr lang="en-GB" dirty="0">
                <a:latin typeface="Consolas" panose="020B0609020204030204" pitchFamily="49" charset="0"/>
              </a:rPr>
              <a:t>)</a:t>
            </a:r>
          </a:p>
          <a:p>
            <a:r>
              <a:rPr lang="en-GB" dirty="0">
                <a:latin typeface="Consolas" panose="020B0609020204030204" pitchFamily="49" charset="0"/>
              </a:rPr>
              <a:t>summary(</a:t>
            </a:r>
            <a:r>
              <a:rPr lang="en-GB" dirty="0" err="1">
                <a:latin typeface="Consolas" panose="020B0609020204030204" pitchFamily="49" charset="0"/>
              </a:rPr>
              <a:t>m_def</a:t>
            </a:r>
            <a:r>
              <a:rPr lang="en-GB" dirty="0">
                <a:latin typeface="Consolas" panose="020B0609020204030204" pitchFamily="49" charset="0"/>
              </a:rPr>
              <a:t>, pars = "(Intercept)", </a:t>
            </a:r>
            <a:r>
              <a:rPr lang="en-GB" dirty="0" err="1">
                <a:latin typeface="Consolas" panose="020B0609020204030204" pitchFamily="49" charset="0"/>
              </a:rPr>
              <a:t>regex_pars</a:t>
            </a:r>
            <a:r>
              <a:rPr lang="en-GB" dirty="0">
                <a:latin typeface="Consolas" panose="020B0609020204030204" pitchFamily="49" charset="0"/>
              </a:rPr>
              <a:t> = c("^length",</a:t>
            </a:r>
          </a:p>
          <a:p>
            <a:r>
              <a:rPr lang="en-GB" dirty="0">
                <a:latin typeface="Consolas" panose="020B0609020204030204" pitchFamily="49" charset="0"/>
              </a:rPr>
              <a:t>		 "^stimulus"), digits = 2)</a:t>
            </a:r>
          </a:p>
          <a:p>
            <a:endParaRPr lang="en-GB" dirty="0"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## [...]</a:t>
            </a:r>
          </a:p>
          <a:p>
            <a:r>
              <a:rPr lang="en-GB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## Estimates:</a:t>
            </a:r>
          </a:p>
          <a:p>
            <a:r>
              <a:rPr lang="en-GB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##                           mean 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sd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10%   50%   90%</a:t>
            </a:r>
          </a:p>
          <a:p>
            <a:r>
              <a:rPr lang="en-GB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## (Intercept)              1.08  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0.06  1.01  1.08  1.15</a:t>
            </a:r>
          </a:p>
          <a:p>
            <a:r>
              <a:rPr lang="en-GB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## length5                  0.01  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0.02 -0.02  0.01  0.04</a:t>
            </a:r>
          </a:p>
          <a:p>
            <a:r>
              <a:rPr lang="en-GB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## length6                  0.03  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0.02  0.00  0.03  0.06</a:t>
            </a:r>
          </a:p>
          <a:p>
            <a:r>
              <a:rPr lang="en-GB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## </a:t>
            </a:r>
            <a:r>
              <a:rPr lang="en-GB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stimulusnonword</a:t>
            </a:r>
            <a:r>
              <a:rPr lang="en-GB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 0.03  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0.03 -0.01  0.03  0.07</a:t>
            </a:r>
          </a:p>
          <a:p>
            <a:r>
              <a:rPr lang="en-GB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## length5:stimulusnonword  0.04  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0.03 -0.01  0.04  0.08</a:t>
            </a:r>
          </a:p>
          <a:p>
            <a:r>
              <a:rPr lang="en-GB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## length6:stimulusnonword  0.06  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0.03  0.01  0.06  0.10</a:t>
            </a:r>
          </a:p>
          <a:p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## [...]</a:t>
            </a:r>
          </a:p>
        </p:txBody>
      </p:sp>
      <p:graphicFrame>
        <p:nvGraphicFramePr>
          <p:cNvPr id="11" name="Table 9">
            <a:extLst>
              <a:ext uri="{FF2B5EF4-FFF2-40B4-BE49-F238E27FC236}">
                <a16:creationId xmlns:a16="http://schemas.microsoft.com/office/drawing/2014/main" id="{028CC028-D0FC-463E-85A0-A5D9EED320FC}"/>
              </a:ext>
            </a:extLst>
          </p:cNvPr>
          <p:cNvGraphicFramePr>
            <a:graphicFrameLocks noGrp="1"/>
          </p:cNvGraphicFramePr>
          <p:nvPr/>
        </p:nvGraphicFramePr>
        <p:xfrm>
          <a:off x="1892059" y="5165786"/>
          <a:ext cx="5359880" cy="1483360"/>
        </p:xfrm>
        <a:graphic>
          <a:graphicData uri="http://schemas.openxmlformats.org/drawingml/2006/table">
            <a:tbl>
              <a:tblPr firstRow="1" firstCol="1" lastRow="1" lastCol="1" bandRow="1">
                <a:tableStyleId>{5C22544A-7EE6-4342-B048-85BDC9FD1C3A}</a:tableStyleId>
              </a:tblPr>
              <a:tblGrid>
                <a:gridCol w="1071976">
                  <a:extLst>
                    <a:ext uri="{9D8B030D-6E8A-4147-A177-3AD203B41FA5}">
                      <a16:colId xmlns:a16="http://schemas.microsoft.com/office/drawing/2014/main" val="2866779538"/>
                    </a:ext>
                  </a:extLst>
                </a:gridCol>
                <a:gridCol w="1071976">
                  <a:extLst>
                    <a:ext uri="{9D8B030D-6E8A-4147-A177-3AD203B41FA5}">
                      <a16:colId xmlns:a16="http://schemas.microsoft.com/office/drawing/2014/main" val="1440508626"/>
                    </a:ext>
                  </a:extLst>
                </a:gridCol>
                <a:gridCol w="1071976">
                  <a:extLst>
                    <a:ext uri="{9D8B030D-6E8A-4147-A177-3AD203B41FA5}">
                      <a16:colId xmlns:a16="http://schemas.microsoft.com/office/drawing/2014/main" val="1946898273"/>
                    </a:ext>
                  </a:extLst>
                </a:gridCol>
                <a:gridCol w="1071976">
                  <a:extLst>
                    <a:ext uri="{9D8B030D-6E8A-4147-A177-3AD203B41FA5}">
                      <a16:colId xmlns:a16="http://schemas.microsoft.com/office/drawing/2014/main" val="4263650382"/>
                    </a:ext>
                  </a:extLst>
                </a:gridCol>
                <a:gridCol w="1071976">
                  <a:extLst>
                    <a:ext uri="{9D8B030D-6E8A-4147-A177-3AD203B41FA5}">
                      <a16:colId xmlns:a16="http://schemas.microsoft.com/office/drawing/2014/main" val="37057499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8153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word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1.08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1.09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1.11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i="1" dirty="0"/>
                        <a:t>1.10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5562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nonword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1.11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1.16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1.20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i="1" dirty="0"/>
                        <a:t>1.16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9800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i="1" dirty="0"/>
                        <a:t>1.10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i="1" dirty="0"/>
                        <a:t>1.13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i="1" dirty="0"/>
                        <a:t>1.16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i="1" dirty="0"/>
                        <a:t>1.13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671506"/>
                  </a:ext>
                </a:extLst>
              </a:tr>
            </a:tbl>
          </a:graphicData>
        </a:graphic>
      </p:graphicFrame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623A6AE-842D-4DB9-8EE6-6C86BC90CA02}"/>
              </a:ext>
            </a:extLst>
          </p:cNvPr>
          <p:cNvSpPr/>
          <p:nvPr/>
        </p:nvSpPr>
        <p:spPr>
          <a:xfrm>
            <a:off x="769257" y="3759192"/>
            <a:ext cx="3802743" cy="312057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CEC9A17-A17F-41E0-8953-59EC29749717}"/>
              </a:ext>
            </a:extLst>
          </p:cNvPr>
          <p:cNvSpPr/>
          <p:nvPr/>
        </p:nvSpPr>
        <p:spPr>
          <a:xfrm>
            <a:off x="6243196" y="5584525"/>
            <a:ext cx="948633" cy="620331"/>
          </a:xfrm>
          <a:prstGeom prst="roundRect">
            <a:avLst/>
          </a:prstGeom>
          <a:noFill/>
          <a:ln w="254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6BDFEB7-A018-4F34-8124-424C113713B1}"/>
              </a:ext>
            </a:extLst>
          </p:cNvPr>
          <p:cNvCxnSpPr>
            <a:cxnSpLocks/>
          </p:cNvCxnSpPr>
          <p:nvPr/>
        </p:nvCxnSpPr>
        <p:spPr>
          <a:xfrm flipH="1" flipV="1">
            <a:off x="6243196" y="5624438"/>
            <a:ext cx="948633" cy="58217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3C40341-EDBF-4ADD-B070-92052B9FC59C}"/>
              </a:ext>
            </a:extLst>
          </p:cNvPr>
          <p:cNvCxnSpPr>
            <a:cxnSpLocks/>
          </p:cNvCxnSpPr>
          <p:nvPr/>
        </p:nvCxnSpPr>
        <p:spPr>
          <a:xfrm flipH="1">
            <a:off x="6212115" y="5660571"/>
            <a:ext cx="914399" cy="50815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7A11244-5B8D-42B0-A9A3-374152F1A9C0}"/>
              </a:ext>
            </a:extLst>
          </p:cNvPr>
          <p:cNvSpPr/>
          <p:nvPr/>
        </p:nvSpPr>
        <p:spPr>
          <a:xfrm>
            <a:off x="3077029" y="5584525"/>
            <a:ext cx="854290" cy="620330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9282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2601</Words>
  <Application>Microsoft Office PowerPoint</Application>
  <PresentationFormat>On-screen Show (4:3)</PresentationFormat>
  <Paragraphs>464</Paragraphs>
  <Slides>19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Consolas</vt:lpstr>
      <vt:lpstr>Office Theme</vt:lpstr>
      <vt:lpstr>PDF Document</vt:lpstr>
      <vt:lpstr>PowerPoint Presentation</vt:lpstr>
      <vt:lpstr>stanova Overview</vt:lpstr>
      <vt:lpstr>Example Data</vt:lpstr>
      <vt:lpstr>Example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Model Matrices: length</vt:lpstr>
      <vt:lpstr>PowerPoint Presentation</vt:lpstr>
      <vt:lpstr>PowerPoint Presentation</vt:lpstr>
      <vt:lpstr>Take Home Messages</vt:lpstr>
      <vt:lpstr>Installation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Singmann, Henrik</dc:creator>
  <cp:lastModifiedBy>Singmann, Henrik</cp:lastModifiedBy>
  <cp:revision>37</cp:revision>
  <dcterms:created xsi:type="dcterms:W3CDTF">2020-07-11T09:44:41Z</dcterms:created>
  <dcterms:modified xsi:type="dcterms:W3CDTF">2020-07-12T16:09:42Z</dcterms:modified>
</cp:coreProperties>
</file>