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3B384-281E-4ADD-B483-6B28BC949D2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7D9C672-BB9B-4A81-8A88-1A0630BDC5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6A2921-5C74-48AC-A238-0A50591457E9}"/>
              </a:ext>
            </a:extLst>
          </p:cNvPr>
          <p:cNvSpPr>
            <a:spLocks noGrp="1"/>
          </p:cNvSpPr>
          <p:nvPr>
            <p:ph type="dt" sz="half" idx="10"/>
          </p:nvPr>
        </p:nvSpPr>
        <p:spPr/>
        <p:txBody>
          <a:bodyPr/>
          <a:lstStyle/>
          <a:p>
            <a:fld id="{E86F83C5-F88E-4C18-AAA5-9BA4396D2D7B}" type="datetimeFigureOut">
              <a:rPr lang="zh-CN" altLang="en-US" smtClean="0"/>
              <a:t>2019/10/29</a:t>
            </a:fld>
            <a:endParaRPr lang="zh-CN" altLang="en-US"/>
          </a:p>
        </p:txBody>
      </p:sp>
      <p:sp>
        <p:nvSpPr>
          <p:cNvPr id="5" name="页脚占位符 4">
            <a:extLst>
              <a:ext uri="{FF2B5EF4-FFF2-40B4-BE49-F238E27FC236}">
                <a16:creationId xmlns:a16="http://schemas.microsoft.com/office/drawing/2014/main" id="{66CB094E-5A13-4969-817D-A7ECC7A831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5F1049-C124-4B53-94D8-13B5E349D8B8}"/>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300730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76E66-AF2D-41C5-A4E8-D8EDA37C6B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D60E817-D3D8-4462-AAE1-A6BDDCBEB7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E7FBEF-D72A-4C4A-9E58-240304C5731C}"/>
              </a:ext>
            </a:extLst>
          </p:cNvPr>
          <p:cNvSpPr>
            <a:spLocks noGrp="1"/>
          </p:cNvSpPr>
          <p:nvPr>
            <p:ph type="dt" sz="half" idx="10"/>
          </p:nvPr>
        </p:nvSpPr>
        <p:spPr/>
        <p:txBody>
          <a:bodyPr/>
          <a:lstStyle/>
          <a:p>
            <a:fld id="{E86F83C5-F88E-4C18-AAA5-9BA4396D2D7B}" type="datetimeFigureOut">
              <a:rPr lang="zh-CN" altLang="en-US" smtClean="0"/>
              <a:t>2019/10/29</a:t>
            </a:fld>
            <a:endParaRPr lang="zh-CN" altLang="en-US"/>
          </a:p>
        </p:txBody>
      </p:sp>
      <p:sp>
        <p:nvSpPr>
          <p:cNvPr id="5" name="页脚占位符 4">
            <a:extLst>
              <a:ext uri="{FF2B5EF4-FFF2-40B4-BE49-F238E27FC236}">
                <a16:creationId xmlns:a16="http://schemas.microsoft.com/office/drawing/2014/main" id="{E0B032BF-CC71-4A7E-948A-216FE1A25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8D8F39-5354-4B03-82E0-DB410F76343F}"/>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394524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2890B1-7B66-41C0-B8AA-2B9ADFAFDF5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2331D22-8B55-48D5-932E-10DEA7C581E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B27F55-0538-4F8B-8E70-E3DDE240E776}"/>
              </a:ext>
            </a:extLst>
          </p:cNvPr>
          <p:cNvSpPr>
            <a:spLocks noGrp="1"/>
          </p:cNvSpPr>
          <p:nvPr>
            <p:ph type="dt" sz="half" idx="10"/>
          </p:nvPr>
        </p:nvSpPr>
        <p:spPr/>
        <p:txBody>
          <a:bodyPr/>
          <a:lstStyle/>
          <a:p>
            <a:fld id="{E86F83C5-F88E-4C18-AAA5-9BA4396D2D7B}" type="datetimeFigureOut">
              <a:rPr lang="zh-CN" altLang="en-US" smtClean="0"/>
              <a:t>2019/10/29</a:t>
            </a:fld>
            <a:endParaRPr lang="zh-CN" altLang="en-US"/>
          </a:p>
        </p:txBody>
      </p:sp>
      <p:sp>
        <p:nvSpPr>
          <p:cNvPr id="5" name="页脚占位符 4">
            <a:extLst>
              <a:ext uri="{FF2B5EF4-FFF2-40B4-BE49-F238E27FC236}">
                <a16:creationId xmlns:a16="http://schemas.microsoft.com/office/drawing/2014/main" id="{D5891F0B-CA3C-479B-A158-67D3047927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05149-FAD1-4880-B2FF-8158C6BC6975}"/>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294746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7EF2F-5159-4FA3-89DC-B8919EC50D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EB6DCF-8849-4498-AD27-57A62BB5CC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4FAB2E-A466-4DB0-8C64-5913F9914B66}"/>
              </a:ext>
            </a:extLst>
          </p:cNvPr>
          <p:cNvSpPr>
            <a:spLocks noGrp="1"/>
          </p:cNvSpPr>
          <p:nvPr>
            <p:ph type="dt" sz="half" idx="10"/>
          </p:nvPr>
        </p:nvSpPr>
        <p:spPr/>
        <p:txBody>
          <a:bodyPr/>
          <a:lstStyle/>
          <a:p>
            <a:fld id="{E86F83C5-F88E-4C18-AAA5-9BA4396D2D7B}" type="datetimeFigureOut">
              <a:rPr lang="zh-CN" altLang="en-US" smtClean="0"/>
              <a:t>2019/10/29</a:t>
            </a:fld>
            <a:endParaRPr lang="zh-CN" altLang="en-US"/>
          </a:p>
        </p:txBody>
      </p:sp>
      <p:sp>
        <p:nvSpPr>
          <p:cNvPr id="5" name="页脚占位符 4">
            <a:extLst>
              <a:ext uri="{FF2B5EF4-FFF2-40B4-BE49-F238E27FC236}">
                <a16:creationId xmlns:a16="http://schemas.microsoft.com/office/drawing/2014/main" id="{98A0A6AA-6F77-4BB8-841D-F223A27CEA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C3BDDB-7909-4273-BAEB-B3F776CE20A8}"/>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3163453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82E42-5AAC-4161-A59D-7461661612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81F149-BB44-429B-87B4-3D0E68BD0E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84B5C5-4E47-4F3E-BD76-CBB1CFDF4392}"/>
              </a:ext>
            </a:extLst>
          </p:cNvPr>
          <p:cNvSpPr>
            <a:spLocks noGrp="1"/>
          </p:cNvSpPr>
          <p:nvPr>
            <p:ph type="dt" sz="half" idx="10"/>
          </p:nvPr>
        </p:nvSpPr>
        <p:spPr/>
        <p:txBody>
          <a:bodyPr/>
          <a:lstStyle/>
          <a:p>
            <a:fld id="{E86F83C5-F88E-4C18-AAA5-9BA4396D2D7B}" type="datetimeFigureOut">
              <a:rPr lang="zh-CN" altLang="en-US" smtClean="0"/>
              <a:t>2019/10/29</a:t>
            </a:fld>
            <a:endParaRPr lang="zh-CN" altLang="en-US"/>
          </a:p>
        </p:txBody>
      </p:sp>
      <p:sp>
        <p:nvSpPr>
          <p:cNvPr id="5" name="页脚占位符 4">
            <a:extLst>
              <a:ext uri="{FF2B5EF4-FFF2-40B4-BE49-F238E27FC236}">
                <a16:creationId xmlns:a16="http://schemas.microsoft.com/office/drawing/2014/main" id="{994268AF-AE0B-4BAE-ACFC-E1D7B06412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CBCBB6-E12F-4CCB-8FB5-1ED2C7553DC5}"/>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138807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39CC6-354A-4CE8-8735-195CAA74D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A67013-4091-4B60-82BA-FD6DC40377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1780DFD-6C08-4FA5-9F72-7AFFE50108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D0EC450-CF59-4F03-9911-54B50D26DC2B}"/>
              </a:ext>
            </a:extLst>
          </p:cNvPr>
          <p:cNvSpPr>
            <a:spLocks noGrp="1"/>
          </p:cNvSpPr>
          <p:nvPr>
            <p:ph type="dt" sz="half" idx="10"/>
          </p:nvPr>
        </p:nvSpPr>
        <p:spPr/>
        <p:txBody>
          <a:bodyPr/>
          <a:lstStyle/>
          <a:p>
            <a:fld id="{E86F83C5-F88E-4C18-AAA5-9BA4396D2D7B}" type="datetimeFigureOut">
              <a:rPr lang="zh-CN" altLang="en-US" smtClean="0"/>
              <a:t>2019/10/29</a:t>
            </a:fld>
            <a:endParaRPr lang="zh-CN" altLang="en-US"/>
          </a:p>
        </p:txBody>
      </p:sp>
      <p:sp>
        <p:nvSpPr>
          <p:cNvPr id="6" name="页脚占位符 5">
            <a:extLst>
              <a:ext uri="{FF2B5EF4-FFF2-40B4-BE49-F238E27FC236}">
                <a16:creationId xmlns:a16="http://schemas.microsoft.com/office/drawing/2014/main" id="{9A339107-2DF7-4F6D-A947-5851BCC028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E54DD2-8455-45B2-AB4F-991D14660ED8}"/>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282616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4158F-8237-4B45-B4CC-A3D8550742C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BFA944-7D34-4DC3-BAC8-F862956EF8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3693CF-53A9-47D4-90AA-6E3B4FF7DB1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95DFAC-964E-4B87-810A-4CFB16D2C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B86EA3F-E51A-48CB-9969-F659CA292D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A7C2614-E9D0-4CF1-9A7A-9F3512777155}"/>
              </a:ext>
            </a:extLst>
          </p:cNvPr>
          <p:cNvSpPr>
            <a:spLocks noGrp="1"/>
          </p:cNvSpPr>
          <p:nvPr>
            <p:ph type="dt" sz="half" idx="10"/>
          </p:nvPr>
        </p:nvSpPr>
        <p:spPr/>
        <p:txBody>
          <a:bodyPr/>
          <a:lstStyle/>
          <a:p>
            <a:fld id="{E86F83C5-F88E-4C18-AAA5-9BA4396D2D7B}" type="datetimeFigureOut">
              <a:rPr lang="zh-CN" altLang="en-US" smtClean="0"/>
              <a:t>2019/10/29</a:t>
            </a:fld>
            <a:endParaRPr lang="zh-CN" altLang="en-US"/>
          </a:p>
        </p:txBody>
      </p:sp>
      <p:sp>
        <p:nvSpPr>
          <p:cNvPr id="8" name="页脚占位符 7">
            <a:extLst>
              <a:ext uri="{FF2B5EF4-FFF2-40B4-BE49-F238E27FC236}">
                <a16:creationId xmlns:a16="http://schemas.microsoft.com/office/drawing/2014/main" id="{17A28E7E-5577-415D-9BE8-A2F61641D4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1C1D93-62F6-4517-9652-262F2B961E20}"/>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169246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A807C-278F-467A-BAC5-02A5A56502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5ED153A-67AB-49EF-87E8-01E600E3177E}"/>
              </a:ext>
            </a:extLst>
          </p:cNvPr>
          <p:cNvSpPr>
            <a:spLocks noGrp="1"/>
          </p:cNvSpPr>
          <p:nvPr>
            <p:ph type="dt" sz="half" idx="10"/>
          </p:nvPr>
        </p:nvSpPr>
        <p:spPr/>
        <p:txBody>
          <a:bodyPr/>
          <a:lstStyle/>
          <a:p>
            <a:fld id="{E86F83C5-F88E-4C18-AAA5-9BA4396D2D7B}" type="datetimeFigureOut">
              <a:rPr lang="zh-CN" altLang="en-US" smtClean="0"/>
              <a:t>2019/10/29</a:t>
            </a:fld>
            <a:endParaRPr lang="zh-CN" altLang="en-US"/>
          </a:p>
        </p:txBody>
      </p:sp>
      <p:sp>
        <p:nvSpPr>
          <p:cNvPr id="4" name="页脚占位符 3">
            <a:extLst>
              <a:ext uri="{FF2B5EF4-FFF2-40B4-BE49-F238E27FC236}">
                <a16:creationId xmlns:a16="http://schemas.microsoft.com/office/drawing/2014/main" id="{58029D05-305E-4B58-B81F-67A6F56292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9698BF7-C5B7-42BB-A08B-4C1A26336550}"/>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231003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E8AF96-82DB-47E0-A14F-BDACBC8C5494}"/>
              </a:ext>
            </a:extLst>
          </p:cNvPr>
          <p:cNvSpPr>
            <a:spLocks noGrp="1"/>
          </p:cNvSpPr>
          <p:nvPr>
            <p:ph type="dt" sz="half" idx="10"/>
          </p:nvPr>
        </p:nvSpPr>
        <p:spPr/>
        <p:txBody>
          <a:bodyPr/>
          <a:lstStyle/>
          <a:p>
            <a:fld id="{E86F83C5-F88E-4C18-AAA5-9BA4396D2D7B}" type="datetimeFigureOut">
              <a:rPr lang="zh-CN" altLang="en-US" smtClean="0"/>
              <a:t>2019/10/29</a:t>
            </a:fld>
            <a:endParaRPr lang="zh-CN" altLang="en-US"/>
          </a:p>
        </p:txBody>
      </p:sp>
      <p:sp>
        <p:nvSpPr>
          <p:cNvPr id="3" name="页脚占位符 2">
            <a:extLst>
              <a:ext uri="{FF2B5EF4-FFF2-40B4-BE49-F238E27FC236}">
                <a16:creationId xmlns:a16="http://schemas.microsoft.com/office/drawing/2014/main" id="{4560FD92-BAA8-4F0A-8600-85D438A1B6A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2DD4B1-472D-4389-A240-2C64C9E1CE36}"/>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262370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A1CB5-6B6D-492F-9FB4-154DCC791F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E5B43C-8F05-4E7B-A6DD-341C9C51B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F6FD06-C37D-48F5-8EE3-D47B578E1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3516EB-25E2-4DAC-8CB6-331FD8F4A970}"/>
              </a:ext>
            </a:extLst>
          </p:cNvPr>
          <p:cNvSpPr>
            <a:spLocks noGrp="1"/>
          </p:cNvSpPr>
          <p:nvPr>
            <p:ph type="dt" sz="half" idx="10"/>
          </p:nvPr>
        </p:nvSpPr>
        <p:spPr/>
        <p:txBody>
          <a:bodyPr/>
          <a:lstStyle/>
          <a:p>
            <a:fld id="{E86F83C5-F88E-4C18-AAA5-9BA4396D2D7B}" type="datetimeFigureOut">
              <a:rPr lang="zh-CN" altLang="en-US" smtClean="0"/>
              <a:t>2019/10/29</a:t>
            </a:fld>
            <a:endParaRPr lang="zh-CN" altLang="en-US"/>
          </a:p>
        </p:txBody>
      </p:sp>
      <p:sp>
        <p:nvSpPr>
          <p:cNvPr id="6" name="页脚占位符 5">
            <a:extLst>
              <a:ext uri="{FF2B5EF4-FFF2-40B4-BE49-F238E27FC236}">
                <a16:creationId xmlns:a16="http://schemas.microsoft.com/office/drawing/2014/main" id="{C1E2E7A1-0BF9-4DD0-8A80-F0E7CFB632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921E1C-6BD5-40D9-A215-69857A45397F}"/>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103741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EE7A6-3D28-43FF-BA85-61AD7229FA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4AF429-BEE1-435E-AC77-C8F5BFEBF0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458FE4-A6DC-4DB6-830A-C23192D0B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04D2A8-8F7F-4DC2-B0F1-5587F0DE96DB}"/>
              </a:ext>
            </a:extLst>
          </p:cNvPr>
          <p:cNvSpPr>
            <a:spLocks noGrp="1"/>
          </p:cNvSpPr>
          <p:nvPr>
            <p:ph type="dt" sz="half" idx="10"/>
          </p:nvPr>
        </p:nvSpPr>
        <p:spPr/>
        <p:txBody>
          <a:bodyPr/>
          <a:lstStyle/>
          <a:p>
            <a:fld id="{E86F83C5-F88E-4C18-AAA5-9BA4396D2D7B}" type="datetimeFigureOut">
              <a:rPr lang="zh-CN" altLang="en-US" smtClean="0"/>
              <a:t>2019/10/29</a:t>
            </a:fld>
            <a:endParaRPr lang="zh-CN" altLang="en-US"/>
          </a:p>
        </p:txBody>
      </p:sp>
      <p:sp>
        <p:nvSpPr>
          <p:cNvPr id="6" name="页脚占位符 5">
            <a:extLst>
              <a:ext uri="{FF2B5EF4-FFF2-40B4-BE49-F238E27FC236}">
                <a16:creationId xmlns:a16="http://schemas.microsoft.com/office/drawing/2014/main" id="{C3164BEF-C6D3-4B9C-8676-91C739966F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7587E3-9E38-4B37-9FFB-256E4A426CA6}"/>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127881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FBDD97-DFDF-43A0-A42A-1B7D8DEA92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35DA85-27A4-4AF3-A32D-30539DE4A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31CAA9-98CB-4219-8F7E-AC6E4A4A9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F83C5-F88E-4C18-AAA5-9BA4396D2D7B}" type="datetimeFigureOut">
              <a:rPr lang="zh-CN" altLang="en-US" smtClean="0"/>
              <a:t>2019/10/29</a:t>
            </a:fld>
            <a:endParaRPr lang="zh-CN" altLang="en-US"/>
          </a:p>
        </p:txBody>
      </p:sp>
      <p:sp>
        <p:nvSpPr>
          <p:cNvPr id="5" name="页脚占位符 4">
            <a:extLst>
              <a:ext uri="{FF2B5EF4-FFF2-40B4-BE49-F238E27FC236}">
                <a16:creationId xmlns:a16="http://schemas.microsoft.com/office/drawing/2014/main" id="{399BA80A-F71A-401F-8C23-46D64AE8BF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ABC567-DA8C-46D8-BA79-CF2609676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2605229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5C08B-5B15-4701-AD14-AAC4EFB4899A}"/>
              </a:ext>
            </a:extLst>
          </p:cNvPr>
          <p:cNvSpPr>
            <a:spLocks noGrp="1"/>
          </p:cNvSpPr>
          <p:nvPr>
            <p:ph type="ctrTitle"/>
          </p:nvPr>
        </p:nvSpPr>
        <p:spPr/>
        <p:txBody>
          <a:bodyPr/>
          <a:lstStyle/>
          <a:p>
            <a:r>
              <a:rPr lang="zh-CN" altLang="en-US" dirty="0"/>
              <a:t>经济学研究常用微观数据简介</a:t>
            </a:r>
          </a:p>
        </p:txBody>
      </p:sp>
      <p:sp>
        <p:nvSpPr>
          <p:cNvPr id="3" name="副标题 2">
            <a:extLst>
              <a:ext uri="{FF2B5EF4-FFF2-40B4-BE49-F238E27FC236}">
                <a16:creationId xmlns:a16="http://schemas.microsoft.com/office/drawing/2014/main" id="{1EF76497-4CB1-4365-ABC4-02A6451AFF1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48090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CFPS(Chinese Family Panel Studies)</a:t>
            </a:r>
            <a:endParaRPr lang="zh-CN" altLang="en-US" dirty="0"/>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包含变量：</a:t>
            </a:r>
            <a:endParaRPr lang="en-US" altLang="zh-CN" dirty="0"/>
          </a:p>
          <a:p>
            <a:pPr lvl="1"/>
            <a:r>
              <a:rPr lang="zh-CN" altLang="en-US" dirty="0"/>
              <a:t>家庭：生活条件、家户各类收入与支出、住房、金融资产等</a:t>
            </a:r>
            <a:endParaRPr lang="en-US" altLang="zh-CN" dirty="0"/>
          </a:p>
          <a:p>
            <a:pPr lvl="1"/>
            <a:r>
              <a:rPr lang="zh-CN" altLang="en-US" dirty="0"/>
              <a:t>成人：基本信息、教育、婚姻、工作、健康、退休与养老、认知、宗教等</a:t>
            </a:r>
            <a:endParaRPr lang="en-US" altLang="zh-CN" dirty="0"/>
          </a:p>
          <a:p>
            <a:pPr lvl="1"/>
            <a:r>
              <a:rPr lang="zh-CN" altLang="en-US" dirty="0"/>
              <a:t>少儿：基本信息、日常生活、健康、教育、培训辅导、认知能力等</a:t>
            </a:r>
          </a:p>
        </p:txBody>
      </p:sp>
    </p:spTree>
    <p:extLst>
      <p:ext uri="{BB962C8B-B14F-4D97-AF65-F5344CB8AC3E}">
        <p14:creationId xmlns:p14="http://schemas.microsoft.com/office/powerpoint/2010/main" val="85692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CHFS( China Household Finance Survey)</a:t>
            </a:r>
            <a:endParaRPr lang="zh-CN" altLang="en-US" dirty="0"/>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中国家庭金融调查</a:t>
            </a:r>
            <a:endParaRPr lang="en-US" altLang="zh-CN" dirty="0"/>
          </a:p>
          <a:p>
            <a:r>
              <a:rPr lang="zh-CN" altLang="en-US" dirty="0"/>
              <a:t>收集有关家庭金融微观层次的相关信息，主要包括：住房资产和金融财富、负债和信贷约束、收入、消费、社会保障与保险、代际转移支付、人口特征和就业以及支付习惯等相关信息，以便为学术研究和政府决策提供高质量的微观家庭金融数据。</a:t>
            </a:r>
            <a:endParaRPr lang="en-US" altLang="zh-CN" dirty="0"/>
          </a:p>
          <a:p>
            <a:r>
              <a:rPr lang="en-US" altLang="zh-CN" dirty="0"/>
              <a:t>2011</a:t>
            </a:r>
            <a:r>
              <a:rPr lang="zh-CN" altLang="en-US" dirty="0"/>
              <a:t>年开始首轮调查，每两年进行一次追踪调查。目前可利用数据</a:t>
            </a:r>
            <a:r>
              <a:rPr lang="en-US" altLang="zh-CN" dirty="0"/>
              <a:t>CHFS2011</a:t>
            </a:r>
            <a:r>
              <a:rPr lang="zh-CN" altLang="en-US" dirty="0"/>
              <a:t>、</a:t>
            </a:r>
            <a:r>
              <a:rPr lang="en-US" altLang="zh-CN" dirty="0"/>
              <a:t>CHFS2013</a:t>
            </a:r>
            <a:r>
              <a:rPr lang="zh-CN" altLang="en-US" dirty="0"/>
              <a:t>、</a:t>
            </a:r>
            <a:r>
              <a:rPr lang="en-US" altLang="zh-CN" dirty="0"/>
              <a:t>CHFS2015</a:t>
            </a:r>
            <a:r>
              <a:rPr lang="zh-CN" altLang="en-US" dirty="0"/>
              <a:t>。</a:t>
            </a:r>
            <a:endParaRPr lang="en-US" altLang="zh-CN" dirty="0"/>
          </a:p>
        </p:txBody>
      </p:sp>
    </p:spTree>
    <p:extLst>
      <p:ext uri="{BB962C8B-B14F-4D97-AF65-F5344CB8AC3E}">
        <p14:creationId xmlns:p14="http://schemas.microsoft.com/office/powerpoint/2010/main" val="100112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CHFS( China Household Finance Survey)</a:t>
            </a:r>
            <a:endParaRPr lang="zh-CN" altLang="en-US" dirty="0"/>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包含变量：</a:t>
            </a:r>
            <a:endParaRPr lang="en-US" altLang="zh-CN" dirty="0"/>
          </a:p>
          <a:p>
            <a:pPr lvl="1"/>
            <a:r>
              <a:rPr lang="zh-CN" altLang="en-US" dirty="0"/>
              <a:t>（</a:t>
            </a:r>
            <a:r>
              <a:rPr lang="en-US" altLang="zh-CN" dirty="0"/>
              <a:t>1</a:t>
            </a:r>
            <a:r>
              <a:rPr lang="zh-CN" altLang="en-US" dirty="0"/>
              <a:t>）个人层次上的变量。与户主关系，性别、年龄、受教育年限、行业、所有制、职业、就业状况、工资、总收入、工作小时数、参加工作年份、是否中共党员、是否当过兵、是否当过干部、吸烟花多少钱、喝酒花多少钱、是否残疾、医药支出额多少、生病的时间、从事家务劳动的时间、照顾家里其它病人的时间、工资收入总额、退休金、股票红利、工作天数、工作小时数、找工作的渠道、居住条件、开始非农就业的年份。</a:t>
            </a:r>
            <a:endParaRPr lang="en-US" altLang="zh-CN" dirty="0"/>
          </a:p>
          <a:p>
            <a:pPr lvl="1"/>
            <a:r>
              <a:rPr lang="zh-CN" altLang="en-US" dirty="0"/>
              <a:t>（</a:t>
            </a:r>
            <a:r>
              <a:rPr lang="en-US" altLang="zh-CN" dirty="0"/>
              <a:t>2</a:t>
            </a:r>
            <a:r>
              <a:rPr lang="zh-CN" altLang="en-US" dirty="0"/>
              <a:t>）家庭层次上的变量。家庭总收入、家庭人口数、居住面积、房屋所有权、贷款的数量、借钱的途径、自己及配偶父母的家庭成分、家庭收入、老人补助金、现金支出、家庭消费、家庭财产</a:t>
            </a:r>
          </a:p>
        </p:txBody>
      </p:sp>
    </p:spTree>
    <p:extLst>
      <p:ext uri="{BB962C8B-B14F-4D97-AF65-F5344CB8AC3E}">
        <p14:creationId xmlns:p14="http://schemas.microsoft.com/office/powerpoint/2010/main" val="278487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UHS(Urban Household Survey)</a:t>
            </a:r>
            <a:endParaRPr lang="zh-CN" altLang="en-US" dirty="0"/>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中国城镇住户调查数据。</a:t>
            </a:r>
            <a:endParaRPr lang="en-US" altLang="zh-CN" dirty="0"/>
          </a:p>
          <a:p>
            <a:r>
              <a:rPr lang="zh-CN" altLang="en-US" dirty="0"/>
              <a:t>它是国家统计局城调总队负责调查的。</a:t>
            </a:r>
            <a:endParaRPr lang="en-US" altLang="zh-CN" dirty="0"/>
          </a:p>
          <a:p>
            <a:r>
              <a:rPr lang="zh-CN" altLang="en-US" dirty="0"/>
              <a:t>可能可以拿到全部省份的数据，但现在大家使用的是六个省份的数据（北京、广东、浙江、辽宁、陕西、四川）。</a:t>
            </a:r>
            <a:endParaRPr lang="en-US" altLang="zh-CN" dirty="0"/>
          </a:p>
          <a:p>
            <a:r>
              <a:rPr lang="zh-CN" altLang="en-US" dirty="0"/>
              <a:t>每年大约有</a:t>
            </a:r>
            <a:r>
              <a:rPr lang="en-US" altLang="zh-CN" dirty="0"/>
              <a:t>3500-4000</a:t>
            </a:r>
            <a:r>
              <a:rPr lang="zh-CN" altLang="en-US" dirty="0"/>
              <a:t>户的数据。</a:t>
            </a:r>
          </a:p>
        </p:txBody>
      </p:sp>
    </p:spTree>
    <p:extLst>
      <p:ext uri="{BB962C8B-B14F-4D97-AF65-F5344CB8AC3E}">
        <p14:creationId xmlns:p14="http://schemas.microsoft.com/office/powerpoint/2010/main" val="36179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UHS(Urban Household Survey)</a:t>
            </a:r>
            <a:endParaRPr lang="zh-CN" altLang="en-US" dirty="0"/>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包含变量：</a:t>
            </a:r>
            <a:endParaRPr lang="en-US" altLang="zh-CN" dirty="0"/>
          </a:p>
          <a:p>
            <a:pPr lvl="1"/>
            <a:r>
              <a:rPr lang="zh-CN" altLang="en-US" dirty="0"/>
              <a:t>（</a:t>
            </a:r>
            <a:r>
              <a:rPr lang="en-US" altLang="zh-CN" dirty="0"/>
              <a:t>1</a:t>
            </a:r>
            <a:r>
              <a:rPr lang="zh-CN" altLang="en-US" dirty="0"/>
              <a:t>）个人层次上的变量。与户主关系，性别、年龄、文化程度、行业、职业、就业状况、工资、总收入、工作小时数、参加工作年份、退休金、财产性收入。</a:t>
            </a:r>
            <a:endParaRPr lang="en-US" altLang="zh-CN" dirty="0"/>
          </a:p>
          <a:p>
            <a:pPr lvl="1"/>
            <a:r>
              <a:rPr lang="zh-CN" altLang="en-US" dirty="0"/>
              <a:t>（</a:t>
            </a:r>
            <a:r>
              <a:rPr lang="en-US" altLang="zh-CN" dirty="0"/>
              <a:t>2</a:t>
            </a:r>
            <a:r>
              <a:rPr lang="zh-CN" altLang="en-US" dirty="0"/>
              <a:t>）家庭层次上的变量。家庭总收入、家庭人口数、居住面积、房间个数、家庭财产、现金支出、现金流入、储蓄、借款、家庭消费。</a:t>
            </a:r>
          </a:p>
        </p:txBody>
      </p:sp>
    </p:spTree>
    <p:extLst>
      <p:ext uri="{BB962C8B-B14F-4D97-AF65-F5344CB8AC3E}">
        <p14:creationId xmlns:p14="http://schemas.microsoft.com/office/powerpoint/2010/main" val="143354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CHIPS</a:t>
            </a:r>
            <a:r>
              <a:rPr lang="zh-CN" altLang="en-US" dirty="0"/>
              <a:t>（</a:t>
            </a:r>
            <a:r>
              <a:rPr lang="en-US" altLang="zh-CN" dirty="0"/>
              <a:t>Chinese Household Income Project Survey</a:t>
            </a:r>
            <a:r>
              <a:rPr lang="zh-CN" altLang="en-US" dirty="0"/>
              <a:t>）</a:t>
            </a:r>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中国家庭收入项目调查。</a:t>
            </a:r>
            <a:endParaRPr lang="en-US" altLang="zh-CN" dirty="0"/>
          </a:p>
          <a:p>
            <a:r>
              <a:rPr lang="zh-CN" altLang="en-US" dirty="0"/>
              <a:t>它是由国家统计局农调总队和中国社会科学院经济研究所共同开展此项专门调查。</a:t>
            </a:r>
            <a:endParaRPr lang="en-US" altLang="zh-CN" dirty="0"/>
          </a:p>
          <a:p>
            <a:r>
              <a:rPr lang="zh-CN" altLang="en-US" dirty="0"/>
              <a:t>调查内容主要包括：收入、消费、就业、生产等有关方面的情况。</a:t>
            </a:r>
            <a:endParaRPr lang="en-US" altLang="zh-CN" dirty="0"/>
          </a:p>
          <a:p>
            <a:r>
              <a:rPr lang="zh-CN" altLang="en-US" dirty="0"/>
              <a:t>现在做了五轮，分别是</a:t>
            </a:r>
            <a:r>
              <a:rPr lang="en-US" altLang="zh-CN" dirty="0"/>
              <a:t>1988</a:t>
            </a:r>
            <a:r>
              <a:rPr lang="zh-CN" altLang="en-US" dirty="0"/>
              <a:t>，</a:t>
            </a:r>
            <a:r>
              <a:rPr lang="en-US" altLang="zh-CN" dirty="0"/>
              <a:t>1995</a:t>
            </a:r>
            <a:r>
              <a:rPr lang="zh-CN" altLang="en-US" dirty="0"/>
              <a:t> ， </a:t>
            </a:r>
            <a:r>
              <a:rPr lang="en-US" altLang="zh-CN" dirty="0"/>
              <a:t>2002</a:t>
            </a:r>
            <a:r>
              <a:rPr lang="zh-CN" altLang="en-US" dirty="0"/>
              <a:t>，</a:t>
            </a:r>
            <a:r>
              <a:rPr lang="en-US" altLang="zh-CN" dirty="0"/>
              <a:t>2007</a:t>
            </a:r>
            <a:r>
              <a:rPr lang="zh-CN" altLang="en-US" dirty="0"/>
              <a:t>和</a:t>
            </a:r>
            <a:r>
              <a:rPr lang="en-US" altLang="zh-CN" dirty="0"/>
              <a:t>2013</a:t>
            </a:r>
            <a:r>
              <a:rPr lang="zh-CN" altLang="en-US" dirty="0"/>
              <a:t>。这个数据是全部省份。</a:t>
            </a:r>
            <a:endParaRPr lang="en-US" altLang="zh-CN" dirty="0"/>
          </a:p>
          <a:p>
            <a:r>
              <a:rPr lang="zh-CN" altLang="en-US" dirty="0"/>
              <a:t>这个数据的好处是，农村及城镇的数据都有。城镇每年家庭的数据大约有</a:t>
            </a:r>
            <a:r>
              <a:rPr lang="en-US" altLang="zh-CN" dirty="0"/>
              <a:t>6800</a:t>
            </a:r>
            <a:r>
              <a:rPr lang="zh-CN" altLang="en-US" dirty="0"/>
              <a:t>户，人数大约为</a:t>
            </a:r>
            <a:r>
              <a:rPr lang="en-US" altLang="zh-CN" dirty="0"/>
              <a:t>20000</a:t>
            </a:r>
            <a:r>
              <a:rPr lang="zh-CN" altLang="en-US" dirty="0"/>
              <a:t>人。农村每年家庭的数据大约有</a:t>
            </a:r>
            <a:r>
              <a:rPr lang="en-US" altLang="zh-CN" dirty="0"/>
              <a:t>9200</a:t>
            </a:r>
            <a:r>
              <a:rPr lang="zh-CN" altLang="en-US" dirty="0"/>
              <a:t>户，人数大约有</a:t>
            </a:r>
            <a:r>
              <a:rPr lang="en-US" altLang="zh-CN" dirty="0"/>
              <a:t>38000</a:t>
            </a:r>
            <a:r>
              <a:rPr lang="zh-CN" altLang="en-US" dirty="0"/>
              <a:t>人。</a:t>
            </a:r>
            <a:endParaRPr lang="en-US" altLang="zh-CN" dirty="0"/>
          </a:p>
        </p:txBody>
      </p:sp>
    </p:spTree>
    <p:extLst>
      <p:ext uri="{BB962C8B-B14F-4D97-AF65-F5344CB8AC3E}">
        <p14:creationId xmlns:p14="http://schemas.microsoft.com/office/powerpoint/2010/main" val="227942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CHIPS</a:t>
            </a:r>
            <a:r>
              <a:rPr lang="zh-CN" altLang="en-US" dirty="0"/>
              <a:t>（</a:t>
            </a:r>
            <a:r>
              <a:rPr lang="en-US" altLang="zh-CN" dirty="0"/>
              <a:t>Chinese Household Income Project Survey</a:t>
            </a:r>
            <a:r>
              <a:rPr lang="zh-CN" altLang="en-US" dirty="0"/>
              <a:t>）</a:t>
            </a:r>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包含变量：</a:t>
            </a:r>
            <a:endParaRPr lang="en-US" altLang="zh-CN" dirty="0"/>
          </a:p>
          <a:p>
            <a:pPr lvl="1"/>
            <a:r>
              <a:rPr lang="zh-CN" altLang="en-US" dirty="0"/>
              <a:t>（</a:t>
            </a:r>
            <a:r>
              <a:rPr lang="en-US" altLang="zh-CN" dirty="0"/>
              <a:t>1</a:t>
            </a:r>
            <a:r>
              <a:rPr lang="zh-CN" altLang="en-US" dirty="0"/>
              <a:t>）个人层次上的变量。与户主关系，性别、年龄、受教育年限、行业、所有制、职业、就业状况、工资、总收入、工作小时数、参加工作年份、是否中共党员、是否当过兵、是否当过干部、吸烟花多少钱、喝酒花多少钱、是否残疾、医药支出额多少、生病的时间、从事家务劳动的时间、照顾家里其它病人的时间、工资收入总额、退休金、股票红利、工作天数、工作小时数、找工作的渠道、居住条件、开始非农就业的年份。</a:t>
            </a:r>
            <a:endParaRPr lang="en-US" altLang="zh-CN" dirty="0"/>
          </a:p>
          <a:p>
            <a:pPr lvl="1"/>
            <a:r>
              <a:rPr lang="zh-CN" altLang="en-US" dirty="0"/>
              <a:t>（</a:t>
            </a:r>
            <a:r>
              <a:rPr lang="en-US" altLang="zh-CN" dirty="0"/>
              <a:t>2</a:t>
            </a:r>
            <a:r>
              <a:rPr lang="zh-CN" altLang="en-US" dirty="0"/>
              <a:t>）家庭层次上的变量。家庭总收入、家庭人口数、居住面积、房屋所有权、贷款的数量、借钱的途径、自己及配偶父母的家庭成分、家庭收入、老人补助金、现金支出、家庭消费、家庭财产。</a:t>
            </a:r>
          </a:p>
        </p:txBody>
      </p:sp>
    </p:spTree>
    <p:extLst>
      <p:ext uri="{BB962C8B-B14F-4D97-AF65-F5344CB8AC3E}">
        <p14:creationId xmlns:p14="http://schemas.microsoft.com/office/powerpoint/2010/main" val="428375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CHNS </a:t>
            </a:r>
            <a:r>
              <a:rPr lang="zh-CN" altLang="en-US" dirty="0"/>
              <a:t>（</a:t>
            </a:r>
            <a:r>
              <a:rPr lang="en-US" altLang="zh-CN" dirty="0"/>
              <a:t>China Health and Nutrition Survey</a:t>
            </a:r>
            <a:r>
              <a:rPr lang="zh-CN" altLang="en-US" dirty="0"/>
              <a:t>）</a:t>
            </a:r>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中国健康与营养调查。</a:t>
            </a:r>
            <a:endParaRPr lang="en-US" altLang="zh-CN" dirty="0"/>
          </a:p>
          <a:p>
            <a:r>
              <a:rPr lang="zh-CN" altLang="en-US" dirty="0"/>
              <a:t>由美国北卡罗莱纳大学教堂山校区的罗莱纳州人口中心和中国疾病控制和预防中心的国家营养和食品安全所合作建立的一个数据。</a:t>
            </a:r>
            <a:endParaRPr lang="en-US" altLang="zh-CN" dirty="0"/>
          </a:p>
          <a:p>
            <a:r>
              <a:rPr lang="zh-CN" altLang="en-US" dirty="0"/>
              <a:t>这个数据最大的好处是，它是一个面板数据。而且，农村和城镇的数据都有。</a:t>
            </a:r>
            <a:endParaRPr lang="en-US" altLang="zh-CN" dirty="0"/>
          </a:p>
          <a:p>
            <a:r>
              <a:rPr lang="zh-CN" altLang="en-US" dirty="0"/>
              <a:t>现有的数据有：</a:t>
            </a:r>
            <a:r>
              <a:rPr lang="en-US" altLang="zh-CN" dirty="0"/>
              <a:t>1989-2011</a:t>
            </a:r>
            <a:r>
              <a:rPr lang="zh-CN" altLang="en-US" dirty="0"/>
              <a:t>，每两年一次，进行连续跟踪调查，最终形成</a:t>
            </a:r>
            <a:r>
              <a:rPr lang="en-US" altLang="zh-CN" dirty="0"/>
              <a:t>9</a:t>
            </a:r>
            <a:r>
              <a:rPr lang="zh-CN" altLang="en-US" dirty="0"/>
              <a:t>年的面板数据。</a:t>
            </a:r>
            <a:endParaRPr lang="en-US" altLang="zh-CN" dirty="0"/>
          </a:p>
          <a:p>
            <a:r>
              <a:rPr lang="zh-CN" altLang="en-US" dirty="0"/>
              <a:t>包括的省份：辽宁、黑龙江、江苏、山东、浙江、河南、陕西、湖北、湖南、广西、贵州，云南。</a:t>
            </a:r>
            <a:endParaRPr lang="en-US" altLang="zh-CN" dirty="0"/>
          </a:p>
        </p:txBody>
      </p:sp>
    </p:spTree>
    <p:extLst>
      <p:ext uri="{BB962C8B-B14F-4D97-AF65-F5344CB8AC3E}">
        <p14:creationId xmlns:p14="http://schemas.microsoft.com/office/powerpoint/2010/main" val="74215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CHNS </a:t>
            </a:r>
            <a:r>
              <a:rPr lang="zh-CN" altLang="en-US" dirty="0"/>
              <a:t>（</a:t>
            </a:r>
            <a:r>
              <a:rPr lang="en-US" altLang="zh-CN" dirty="0"/>
              <a:t>China Health and Nutrition Survey</a:t>
            </a:r>
            <a:r>
              <a:rPr lang="zh-CN" altLang="en-US" dirty="0"/>
              <a:t>）</a:t>
            </a:r>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包含变量：</a:t>
            </a:r>
            <a:endParaRPr lang="en-US" altLang="zh-CN" dirty="0"/>
          </a:p>
          <a:p>
            <a:pPr lvl="1"/>
            <a:r>
              <a:rPr lang="zh-CN" altLang="en-US" dirty="0"/>
              <a:t>（</a:t>
            </a:r>
            <a:r>
              <a:rPr lang="en-US" altLang="zh-CN" dirty="0"/>
              <a:t>1</a:t>
            </a:r>
            <a:r>
              <a:rPr lang="zh-CN" altLang="en-US" dirty="0"/>
              <a:t>）个人层次上的变量。与户主关系，性别、年龄、出生日期、民族、身高、体重、血压、病史、吸烟史、受教育年限（水平）、户口、是否干部、行业、职业、第二职业、工作单位的性质及人数、就业状况、工作时间（非常细致）工资、总收入、参加农业生产的情况。</a:t>
            </a:r>
            <a:endParaRPr lang="en-US" altLang="zh-CN" dirty="0"/>
          </a:p>
          <a:p>
            <a:pPr lvl="1"/>
            <a:r>
              <a:rPr lang="zh-CN" altLang="en-US" dirty="0"/>
              <a:t>（</a:t>
            </a:r>
            <a:r>
              <a:rPr lang="en-US" altLang="zh-CN" dirty="0"/>
              <a:t>2</a:t>
            </a:r>
            <a:r>
              <a:rPr lang="zh-CN" altLang="en-US" dirty="0"/>
              <a:t>）家庭层次上的变量。农业生产、农作物价值、家庭总收入、家庭人口数、家庭支出（较详细）、家庭收入（较详细）、居住情况（详细）、交通工具、家庭消费、家庭财产、医疗费用（详细）、家庭成员生病（较详细）、食物消费（详细）。</a:t>
            </a:r>
            <a:endParaRPr lang="en-US" altLang="zh-CN" dirty="0"/>
          </a:p>
          <a:p>
            <a:pPr lvl="1"/>
            <a:r>
              <a:rPr lang="zh-CN" altLang="en-US" dirty="0"/>
              <a:t>（</a:t>
            </a:r>
            <a:r>
              <a:rPr lang="en-US" altLang="zh-CN" dirty="0"/>
              <a:t>3</a:t>
            </a:r>
            <a:r>
              <a:rPr lang="zh-CN" altLang="en-US" dirty="0"/>
              <a:t>）社区层次变量。村人数、村户数、是否实行医疗保险、医院情况、消费结构、学校情况、计划生育情况、食品价格。</a:t>
            </a:r>
          </a:p>
        </p:txBody>
      </p:sp>
    </p:spTree>
    <p:extLst>
      <p:ext uri="{BB962C8B-B14F-4D97-AF65-F5344CB8AC3E}">
        <p14:creationId xmlns:p14="http://schemas.microsoft.com/office/powerpoint/2010/main" val="12710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CHARLS</a:t>
            </a:r>
            <a:r>
              <a:rPr lang="zh-CN" altLang="en-US" dirty="0"/>
              <a:t>（</a:t>
            </a:r>
            <a:r>
              <a:rPr lang="en-US" altLang="zh-CN" dirty="0"/>
              <a:t>China Health and Retirement Longitudinal Study</a:t>
            </a:r>
            <a:r>
              <a:rPr lang="zh-CN" altLang="en-US" dirty="0"/>
              <a:t>）</a:t>
            </a:r>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中国健康与养老跟踪调查。</a:t>
            </a:r>
            <a:endParaRPr lang="en-US" altLang="zh-CN" dirty="0"/>
          </a:p>
          <a:p>
            <a:r>
              <a:rPr lang="zh-CN" altLang="en-US" dirty="0"/>
              <a:t>这个数据库主要是为了研究健康和养老行为。</a:t>
            </a:r>
            <a:endParaRPr lang="en-US" altLang="zh-CN" dirty="0"/>
          </a:p>
          <a:p>
            <a:r>
              <a:rPr lang="zh-CN" altLang="en-US" dirty="0"/>
              <a:t>这个数据选取的样本是，年龄大于等于</a:t>
            </a:r>
            <a:r>
              <a:rPr lang="en-US" altLang="zh-CN" dirty="0"/>
              <a:t>45</a:t>
            </a:r>
            <a:r>
              <a:rPr lang="zh-CN" altLang="en-US" dirty="0"/>
              <a:t>岁的个人。</a:t>
            </a:r>
            <a:endParaRPr lang="en-US" altLang="zh-CN" dirty="0"/>
          </a:p>
          <a:p>
            <a:r>
              <a:rPr lang="zh-CN" altLang="en-US" dirty="0"/>
              <a:t>数据库质量非常好，并且它是一个面板数据。  </a:t>
            </a:r>
            <a:endParaRPr lang="en-US" altLang="zh-CN" dirty="0"/>
          </a:p>
          <a:p>
            <a:r>
              <a:rPr lang="zh-CN" altLang="en-US" dirty="0"/>
              <a:t>包含的变量非常丰富。</a:t>
            </a:r>
          </a:p>
        </p:txBody>
      </p:sp>
    </p:spTree>
    <p:extLst>
      <p:ext uri="{BB962C8B-B14F-4D97-AF65-F5344CB8AC3E}">
        <p14:creationId xmlns:p14="http://schemas.microsoft.com/office/powerpoint/2010/main" val="40862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CFPS(Chinese Family Panel Studies)</a:t>
            </a:r>
            <a:endParaRPr lang="zh-CN" altLang="en-US" dirty="0"/>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中国家庭跟踪调查</a:t>
            </a:r>
            <a:endParaRPr lang="en-US" altLang="zh-CN" dirty="0"/>
          </a:p>
          <a:p>
            <a:r>
              <a:rPr lang="zh-CN" altLang="en-US" dirty="0"/>
              <a:t>旨在通过跟踪搜集个体、家庭、社区三个层次的历时数据，反映中国社会、经济、人口、教育和居民生活质量的变迁，为学术研究和政府决策提供第一手的实证数据。</a:t>
            </a:r>
            <a:endParaRPr lang="en-US" altLang="zh-CN" dirty="0"/>
          </a:p>
          <a:p>
            <a:r>
              <a:rPr lang="en-US" altLang="zh-CN" dirty="0"/>
              <a:t>CFPS</a:t>
            </a:r>
            <a:r>
              <a:rPr lang="zh-CN" altLang="en-US" dirty="0"/>
              <a:t>虽然只有</a:t>
            </a:r>
            <a:r>
              <a:rPr lang="en-US" altLang="zh-CN" dirty="0"/>
              <a:t>2010</a:t>
            </a:r>
            <a:r>
              <a:rPr lang="zh-CN" altLang="en-US" dirty="0"/>
              <a:t>，</a:t>
            </a:r>
            <a:r>
              <a:rPr lang="en-US" altLang="zh-CN" dirty="0"/>
              <a:t>2011</a:t>
            </a:r>
            <a:r>
              <a:rPr lang="zh-CN" altLang="en-US" dirty="0"/>
              <a:t>和</a:t>
            </a:r>
            <a:r>
              <a:rPr lang="en-US" altLang="zh-CN" dirty="0"/>
              <a:t>2012</a:t>
            </a:r>
            <a:r>
              <a:rPr lang="zh-CN" altLang="en-US" dirty="0"/>
              <a:t>三年数据，和一份测试调查数据，但是从问卷中即可看出，</a:t>
            </a:r>
            <a:r>
              <a:rPr lang="en-US" altLang="zh-CN" dirty="0"/>
              <a:t>CFPS</a:t>
            </a:r>
            <a:r>
              <a:rPr lang="zh-CN" altLang="en-US" dirty="0"/>
              <a:t>包含的内容远比</a:t>
            </a:r>
            <a:r>
              <a:rPr lang="en-US" altLang="zh-CN" dirty="0"/>
              <a:t>CHIPS</a:t>
            </a:r>
            <a:r>
              <a:rPr lang="zh-CN" altLang="en-US" dirty="0"/>
              <a:t>丰富。</a:t>
            </a:r>
            <a:endParaRPr lang="en-US" altLang="zh-CN" dirty="0"/>
          </a:p>
        </p:txBody>
      </p:sp>
    </p:spTree>
    <p:extLst>
      <p:ext uri="{BB962C8B-B14F-4D97-AF65-F5344CB8AC3E}">
        <p14:creationId xmlns:p14="http://schemas.microsoft.com/office/powerpoint/2010/main" val="524246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1275</Words>
  <Application>Microsoft Office PowerPoint</Application>
  <PresentationFormat>宽屏</PresentationFormat>
  <Paragraphs>54</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经济学研究常用微观数据简介</vt:lpstr>
      <vt:lpstr>UHS(Urban Household Survey)</vt:lpstr>
      <vt:lpstr>UHS(Urban Household Survey)</vt:lpstr>
      <vt:lpstr>CHIPS（Chinese Household Income Project Survey）</vt:lpstr>
      <vt:lpstr>CHIPS（Chinese Household Income Project Survey）</vt:lpstr>
      <vt:lpstr>CHNS （China Health and Nutrition Survey）</vt:lpstr>
      <vt:lpstr>CHNS （China Health and Nutrition Survey）</vt:lpstr>
      <vt:lpstr>CHARLS（China Health and Retirement Longitudinal Study）</vt:lpstr>
      <vt:lpstr>CFPS(Chinese Family Panel Studies)</vt:lpstr>
      <vt:lpstr>CFPS(Chinese Family Panel Studies)</vt:lpstr>
      <vt:lpstr>CHFS( China Household Finance Survey)</vt:lpstr>
      <vt:lpstr>CHFS( China Household Finance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经济学研究常用微观数据简介</dc:title>
  <dc:creator>Fang Jing</dc:creator>
  <cp:lastModifiedBy>Fang Jing</cp:lastModifiedBy>
  <cp:revision>9</cp:revision>
  <dcterms:created xsi:type="dcterms:W3CDTF">2019-10-29T14:01:56Z</dcterms:created>
  <dcterms:modified xsi:type="dcterms:W3CDTF">2019-10-29T14:51:45Z</dcterms:modified>
</cp:coreProperties>
</file>