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7" r:id="rId1"/>
  </p:sldMasterIdLst>
  <p:notesMasterIdLst>
    <p:notesMasterId r:id="rId22"/>
  </p:notesMasterIdLst>
  <p:handoutMasterIdLst>
    <p:handoutMasterId r:id="rId23"/>
  </p:handoutMasterIdLst>
  <p:sldIdLst>
    <p:sldId id="257" r:id="rId2"/>
    <p:sldId id="258" r:id="rId3"/>
    <p:sldId id="259" r:id="rId4"/>
    <p:sldId id="260" r:id="rId5"/>
    <p:sldId id="274" r:id="rId6"/>
    <p:sldId id="278" r:id="rId7"/>
    <p:sldId id="275" r:id="rId8"/>
    <p:sldId id="263" r:id="rId9"/>
    <p:sldId id="264" r:id="rId10"/>
    <p:sldId id="265" r:id="rId11"/>
    <p:sldId id="266" r:id="rId12"/>
    <p:sldId id="267" r:id="rId13"/>
    <p:sldId id="268" r:id="rId14"/>
    <p:sldId id="269" r:id="rId15"/>
    <p:sldId id="270" r:id="rId16"/>
    <p:sldId id="276" r:id="rId17"/>
    <p:sldId id="271" r:id="rId18"/>
    <p:sldId id="277" r:id="rId19"/>
    <p:sldId id="279" r:id="rId20"/>
    <p:sldId id="272" r:id="rId21"/>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r"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r"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r"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r"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66FF"/>
    <a:srgbClr val="FF6600"/>
    <a:srgbClr val="FF9900"/>
    <a:srgbClr val="006699"/>
    <a:srgbClr val="008000"/>
    <a:srgbClr val="0066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53" y="121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1026">
            <a:extLst>
              <a:ext uri="{FF2B5EF4-FFF2-40B4-BE49-F238E27FC236}">
                <a16:creationId xmlns:a16="http://schemas.microsoft.com/office/drawing/2014/main" id="{205E5284-82CD-4C9E-BCE2-4C3EAA215A78}"/>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35843" name="Rectangle 1027">
            <a:extLst>
              <a:ext uri="{FF2B5EF4-FFF2-40B4-BE49-F238E27FC236}">
                <a16:creationId xmlns:a16="http://schemas.microsoft.com/office/drawing/2014/main" id="{345D66D2-E9F3-44CE-BD77-9451574A174E}"/>
              </a:ext>
            </a:extLst>
          </p:cNvPr>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charset="0"/>
                <a:ea typeface="+mn-ea"/>
                <a:cs typeface="+mn-cs"/>
              </a:defRPr>
            </a:lvl1pPr>
          </a:lstStyle>
          <a:p>
            <a:pPr>
              <a:defRPr/>
            </a:pPr>
            <a:endParaRPr lang="en-US" altLang="en-US"/>
          </a:p>
        </p:txBody>
      </p:sp>
      <p:sp>
        <p:nvSpPr>
          <p:cNvPr id="35844" name="Rectangle 1028">
            <a:extLst>
              <a:ext uri="{FF2B5EF4-FFF2-40B4-BE49-F238E27FC236}">
                <a16:creationId xmlns:a16="http://schemas.microsoft.com/office/drawing/2014/main" id="{0A54F240-396D-41CD-A9B7-CA58DD250808}"/>
              </a:ext>
            </a:extLst>
          </p:cNvPr>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35845" name="Rectangle 1029">
            <a:extLst>
              <a:ext uri="{FF2B5EF4-FFF2-40B4-BE49-F238E27FC236}">
                <a16:creationId xmlns:a16="http://schemas.microsoft.com/office/drawing/2014/main" id="{88BF28AD-F626-4B8A-8262-089E9B1D56B8}"/>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fld id="{1F07A984-05A6-4D8C-8B64-A7508EF05605}"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F9812373-61EB-45C2-AB2E-D80CE01BDDAA}"/>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22531" name="Rectangle 1027">
            <a:extLst>
              <a:ext uri="{FF2B5EF4-FFF2-40B4-BE49-F238E27FC236}">
                <a16:creationId xmlns:a16="http://schemas.microsoft.com/office/drawing/2014/main" id="{F2B80B65-F484-45B2-9BEB-E9ACB064AF99}"/>
              </a:ext>
            </a:extLst>
          </p:cNvPr>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charset="0"/>
                <a:ea typeface="+mn-ea"/>
                <a:cs typeface="+mn-cs"/>
              </a:defRPr>
            </a:lvl1pPr>
          </a:lstStyle>
          <a:p>
            <a:pPr>
              <a:defRPr/>
            </a:pPr>
            <a:endParaRPr lang="en-US" altLang="en-US"/>
          </a:p>
        </p:txBody>
      </p:sp>
      <p:sp>
        <p:nvSpPr>
          <p:cNvPr id="14340" name="Rectangle 1028">
            <a:extLst>
              <a:ext uri="{FF2B5EF4-FFF2-40B4-BE49-F238E27FC236}">
                <a16:creationId xmlns:a16="http://schemas.microsoft.com/office/drawing/2014/main" id="{C0BCBFB7-0003-4DDB-8E59-4A8B8FD6C3D6}"/>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a:extLst>
              <a:ext uri="{FF2B5EF4-FFF2-40B4-BE49-F238E27FC236}">
                <a16:creationId xmlns:a16="http://schemas.microsoft.com/office/drawing/2014/main" id="{3C8EC1CA-5BAF-4A8D-BB77-C1A29E0C4E61}"/>
              </a:ext>
            </a:extLst>
          </p:cNvPr>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2534" name="Rectangle 1030">
            <a:extLst>
              <a:ext uri="{FF2B5EF4-FFF2-40B4-BE49-F238E27FC236}">
                <a16:creationId xmlns:a16="http://schemas.microsoft.com/office/drawing/2014/main" id="{7391D5E4-1790-47A9-82F7-2C93A05759B2}"/>
              </a:ext>
            </a:extLst>
          </p:cNvPr>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Times" charset="0"/>
                <a:ea typeface="+mn-ea"/>
                <a:cs typeface="+mn-cs"/>
              </a:defRPr>
            </a:lvl1pPr>
          </a:lstStyle>
          <a:p>
            <a:pPr>
              <a:defRPr/>
            </a:pPr>
            <a:endParaRPr lang="en-US" altLang="en-US"/>
          </a:p>
        </p:txBody>
      </p:sp>
      <p:sp>
        <p:nvSpPr>
          <p:cNvPr id="22535" name="Rectangle 1031">
            <a:extLst>
              <a:ext uri="{FF2B5EF4-FFF2-40B4-BE49-F238E27FC236}">
                <a16:creationId xmlns:a16="http://schemas.microsoft.com/office/drawing/2014/main" id="{288F081C-5A47-4D46-BD98-CD183E872A1A}"/>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fld id="{BE7BFB46-FAAA-45FB-9A85-AF29C5BB481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charset="0"/>
        <a:ea typeface="Arial" pitchFamily="-84" charset="0"/>
        <a:cs typeface="Arial" charset="0"/>
      </a:defRPr>
    </a:lvl2pPr>
    <a:lvl3pPr marL="914400" algn="l" rtl="0" eaLnBrk="0" fontAlgn="base" hangingPunct="0">
      <a:spcBef>
        <a:spcPct val="30000"/>
      </a:spcBef>
      <a:spcAft>
        <a:spcPct val="0"/>
      </a:spcAft>
      <a:defRPr sz="1200" kern="1200">
        <a:solidFill>
          <a:schemeClr val="tx1"/>
        </a:solidFill>
        <a:latin typeface="Times" charset="0"/>
        <a:ea typeface="Arial" pitchFamily="-84" charset="0"/>
        <a:cs typeface="Arial" charset="0"/>
      </a:defRPr>
    </a:lvl3pPr>
    <a:lvl4pPr marL="1371600" algn="l" rtl="0" eaLnBrk="0" fontAlgn="base" hangingPunct="0">
      <a:spcBef>
        <a:spcPct val="30000"/>
      </a:spcBef>
      <a:spcAft>
        <a:spcPct val="0"/>
      </a:spcAft>
      <a:defRPr sz="1200" kern="1200">
        <a:solidFill>
          <a:schemeClr val="tx1"/>
        </a:solidFill>
        <a:latin typeface="Times" charset="0"/>
        <a:ea typeface="Arial" pitchFamily="-84" charset="0"/>
        <a:cs typeface="Arial" charset="0"/>
      </a:defRPr>
    </a:lvl4pPr>
    <a:lvl5pPr marL="1828800" algn="l" rtl="0" eaLnBrk="0" fontAlgn="base" hangingPunct="0">
      <a:spcBef>
        <a:spcPct val="30000"/>
      </a:spcBef>
      <a:spcAft>
        <a:spcPct val="0"/>
      </a:spcAft>
      <a:defRPr sz="1200" kern="1200">
        <a:solidFill>
          <a:schemeClr val="tx1"/>
        </a:solidFill>
        <a:latin typeface="Times" charset="0"/>
        <a:ea typeface="Arial" pitchFamily="-84"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1DBF3"/>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CF02EE9-6813-4C41-83A9-78FFC22909A0}"/>
              </a:ext>
            </a:extLst>
          </p:cNvPr>
          <p:cNvSpPr>
            <a:spLocks noChangeArrowheads="1"/>
          </p:cNvSpPr>
          <p:nvPr/>
        </p:nvSpPr>
        <p:spPr bwMode="gray">
          <a:xfrm>
            <a:off x="0" y="6400800"/>
            <a:ext cx="9144000" cy="457200"/>
          </a:xfrm>
          <a:prstGeom prst="rect">
            <a:avLst/>
          </a:prstGeom>
          <a:solidFill>
            <a:srgbClr val="1A86C6"/>
          </a:solidFill>
          <a:ln w="9525">
            <a:noFill/>
            <a:miter lim="800000"/>
            <a:headEnd/>
            <a:tailEnd/>
          </a:ln>
        </p:spPr>
        <p:txBody>
          <a:bodyPr wrap="none" lIns="0" tIns="0" rIns="0" bIns="0" anchor="ctr"/>
          <a:lstStyle/>
          <a:p>
            <a:pPr>
              <a:defRPr/>
            </a:pPr>
            <a:r>
              <a:rPr lang="en-US">
                <a:latin typeface="Adobe Jenson Italic" charset="0"/>
                <a:ea typeface="Arial" pitchFamily="-1" charset="0"/>
                <a:cs typeface="Arial" pitchFamily="-1" charset="0"/>
              </a:rPr>
              <a:t> </a:t>
            </a:r>
          </a:p>
        </p:txBody>
      </p:sp>
      <p:pic>
        <p:nvPicPr>
          <p:cNvPr id="3" name="Picture 3" descr="Pearson_Bound_White">
            <a:extLst>
              <a:ext uri="{FF2B5EF4-FFF2-40B4-BE49-F238E27FC236}">
                <a16:creationId xmlns:a16="http://schemas.microsoft.com/office/drawing/2014/main" id="{7638B53B-2026-49A3-BAA4-FBB14A648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238"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arson_Strap_Bound_White">
            <a:extLst>
              <a:ext uri="{FF2B5EF4-FFF2-40B4-BE49-F238E27FC236}">
                <a16:creationId xmlns:a16="http://schemas.microsoft.com/office/drawing/2014/main" id="{E34A2CA4-A07A-4FA5-84DD-ECD259535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6350"/>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krugman_10e_cover.jpg">
            <a:extLst>
              <a:ext uri="{FF2B5EF4-FFF2-40B4-BE49-F238E27FC236}">
                <a16:creationId xmlns:a16="http://schemas.microsoft.com/office/drawing/2014/main" id="{981C0B71-6EA4-4FDC-A28B-F251AFDBFC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8387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59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748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45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98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3717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324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106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59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9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6538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170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0285F309-449E-488A-90FB-DA321627C43F}"/>
              </a:ext>
            </a:extLst>
          </p:cNvPr>
          <p:cNvSpPr>
            <a:spLocks noGrp="1" noChangeArrowheads="1"/>
          </p:cNvSpPr>
          <p:nvPr>
            <p:ph type="body" idx="1"/>
          </p:nvPr>
        </p:nvSpPr>
        <p:spPr bwMode="auto">
          <a:xfrm>
            <a:off x="381000" y="1447800"/>
            <a:ext cx="8382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Rectangle 5">
            <a:extLst>
              <a:ext uri="{FF2B5EF4-FFF2-40B4-BE49-F238E27FC236}">
                <a16:creationId xmlns:a16="http://schemas.microsoft.com/office/drawing/2014/main" id="{9FCEC6E3-437A-4A7F-A953-31E7D27791DF}"/>
              </a:ext>
            </a:extLst>
          </p:cNvPr>
          <p:cNvSpPr>
            <a:spLocks noGrp="1" noChangeArrowheads="1"/>
          </p:cNvSpPr>
          <p:nvPr>
            <p:ph type="title"/>
          </p:nvPr>
        </p:nvSpPr>
        <p:spPr bwMode="auto">
          <a:xfrm>
            <a:off x="1143000" y="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a:t>Click to edit Master title style</a:t>
            </a:r>
          </a:p>
        </p:txBody>
      </p:sp>
      <p:sp>
        <p:nvSpPr>
          <p:cNvPr id="1028" name="Rectangle 2">
            <a:extLst>
              <a:ext uri="{FF2B5EF4-FFF2-40B4-BE49-F238E27FC236}">
                <a16:creationId xmlns:a16="http://schemas.microsoft.com/office/drawing/2014/main" id="{850F39EC-133B-4130-964A-9BD56DD4E6E4}"/>
              </a:ext>
            </a:extLst>
          </p:cNvPr>
          <p:cNvSpPr>
            <a:spLocks noChangeArrowheads="1"/>
          </p:cNvSpPr>
          <p:nvPr/>
        </p:nvSpPr>
        <p:spPr bwMode="gray">
          <a:xfrm>
            <a:off x="0" y="6400800"/>
            <a:ext cx="9144000" cy="457200"/>
          </a:xfrm>
          <a:prstGeom prst="rect">
            <a:avLst/>
          </a:prstGeom>
          <a:solidFill>
            <a:srgbClr val="1A86C6"/>
          </a:solidFill>
          <a:ln w="9525">
            <a:noFill/>
            <a:miter lim="800000"/>
            <a:headEnd/>
            <a:tailEnd/>
          </a:ln>
        </p:spPr>
        <p:txBody>
          <a:bodyPr wrap="none" lIns="0" tIns="0" rIns="0" bIns="0" anchor="ctr"/>
          <a:lstStyle/>
          <a:p>
            <a:pPr>
              <a:defRPr/>
            </a:pPr>
            <a:endParaRPr lang="en-US">
              <a:latin typeface="Adobe Jenson Italic" charset="0"/>
              <a:ea typeface="Arial" pitchFamily="-1" charset="0"/>
              <a:cs typeface="Arial" pitchFamily="-1" charset="0"/>
            </a:endParaRPr>
          </a:p>
        </p:txBody>
      </p:sp>
      <p:sp>
        <p:nvSpPr>
          <p:cNvPr id="1029" name="Rectangle 6">
            <a:extLst>
              <a:ext uri="{FF2B5EF4-FFF2-40B4-BE49-F238E27FC236}">
                <a16:creationId xmlns:a16="http://schemas.microsoft.com/office/drawing/2014/main" id="{E201B9D1-564B-409D-855D-1578B4E32FD8}"/>
              </a:ext>
            </a:extLst>
          </p:cNvPr>
          <p:cNvSpPr>
            <a:spLocks noChangeArrowheads="1"/>
          </p:cNvSpPr>
          <p:nvPr/>
        </p:nvSpPr>
        <p:spPr bwMode="gray">
          <a:xfrm>
            <a:off x="392113" y="6553200"/>
            <a:ext cx="5399087" cy="179388"/>
          </a:xfrm>
          <a:prstGeom prst="rect">
            <a:avLst/>
          </a:prstGeom>
          <a:noFill/>
          <a:ln w="9525">
            <a:noFill/>
            <a:miter lim="800000"/>
            <a:headEnd/>
            <a:tailEnd/>
          </a:ln>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l"/>
            <a:r>
              <a:rPr lang="en-US" altLang="zh-CN" sz="900">
                <a:solidFill>
                  <a:schemeClr val="bg1"/>
                </a:solidFill>
                <a:latin typeface="Verdana" panose="020B0604030504040204" pitchFamily="34" charset="0"/>
              </a:rPr>
              <a:t>Copyright ©2015 Pearson Education, Inc. All rights reserved.</a:t>
            </a:r>
            <a:endParaRPr lang="en-GB" altLang="zh-CN" sz="900">
              <a:solidFill>
                <a:schemeClr val="bg1"/>
              </a:solidFill>
              <a:latin typeface="Verdana" panose="020B0604030504040204" pitchFamily="34" charset="0"/>
            </a:endParaRPr>
          </a:p>
        </p:txBody>
      </p:sp>
      <p:sp>
        <p:nvSpPr>
          <p:cNvPr id="1030" name="Rectangle 7">
            <a:extLst>
              <a:ext uri="{FF2B5EF4-FFF2-40B4-BE49-F238E27FC236}">
                <a16:creationId xmlns:a16="http://schemas.microsoft.com/office/drawing/2014/main" id="{511BA678-53B5-4108-9FE1-004AA33CBBF5}"/>
              </a:ext>
            </a:extLst>
          </p:cNvPr>
          <p:cNvSpPr>
            <a:spLocks noChangeArrowheads="1"/>
          </p:cNvSpPr>
          <p:nvPr/>
        </p:nvSpPr>
        <p:spPr bwMode="gray">
          <a:xfrm>
            <a:off x="8382000" y="6553200"/>
            <a:ext cx="360363" cy="179388"/>
          </a:xfrm>
          <a:prstGeom prst="rect">
            <a:avLst/>
          </a:prstGeom>
          <a:noFill/>
          <a:ln w="9525">
            <a:noFill/>
            <a:miter lim="800000"/>
            <a:headEnd/>
            <a:tailEnd/>
          </a:ln>
        </p:spPr>
        <p:txBody>
          <a:bodyPr lIns="0" tIns="0" rIns="0" bIns="0"/>
          <a:lstStyle>
            <a:lvl1pPr>
              <a:defRPr sz="2400">
                <a:solidFill>
                  <a:schemeClr val="tx1"/>
                </a:solidFill>
                <a:latin typeface="Times" panose="02020603050405020304" pitchFamily="18" charset="0"/>
                <a:ea typeface="ＭＳ Ｐゴシック" panose="020B0600070205080204" pitchFamily="34" charset="-128"/>
              </a:defRPr>
            </a:lvl1pPr>
            <a:lvl2pPr marL="37931725" indent="-37474525">
              <a:defRPr sz="2400">
                <a:solidFill>
                  <a:schemeClr val="tx1"/>
                </a:solidFill>
                <a:latin typeface="Times" panose="02020603050405020304" pitchFamily="18" charset="0"/>
                <a:ea typeface="ＭＳ Ｐゴシック" panose="020B0600070205080204" pitchFamily="34" charset="-128"/>
              </a:defRPr>
            </a:lvl2pPr>
            <a:lvl3pPr>
              <a:defRPr sz="2400">
                <a:solidFill>
                  <a:schemeClr val="tx1"/>
                </a:solidFill>
                <a:latin typeface="Times" panose="02020603050405020304" pitchFamily="18" charset="0"/>
                <a:ea typeface="ＭＳ Ｐゴシック" panose="020B0600070205080204" pitchFamily="34" charset="-128"/>
              </a:defRPr>
            </a:lvl3pPr>
            <a:lvl4pPr>
              <a:defRPr sz="2400">
                <a:solidFill>
                  <a:schemeClr val="tx1"/>
                </a:solidFill>
                <a:latin typeface="Times" panose="02020603050405020304" pitchFamily="18" charset="0"/>
                <a:ea typeface="ＭＳ Ｐゴシック" panose="020B0600070205080204" pitchFamily="34" charset="-128"/>
              </a:defRPr>
            </a:lvl4pPr>
            <a:lvl5pPr>
              <a:defRPr sz="2400">
                <a:solidFill>
                  <a:schemeClr val="tx1"/>
                </a:solidFill>
                <a:latin typeface="Times"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r>
              <a:rPr lang="en-GB" altLang="zh-CN" sz="900">
                <a:solidFill>
                  <a:schemeClr val="bg1"/>
                </a:solidFill>
                <a:latin typeface="Verdana" panose="020B0604030504040204" pitchFamily="34" charset="0"/>
              </a:rPr>
              <a:t>1-</a:t>
            </a:r>
            <a:fld id="{E1B42E4E-64F7-41D1-9E53-8F5AD392D9DA}" type="slidenum">
              <a:rPr lang="en-GB" altLang="zh-CN" sz="900">
                <a:solidFill>
                  <a:schemeClr val="bg1"/>
                </a:solidFill>
                <a:latin typeface="Verdana" panose="020B0604030504040204" pitchFamily="34" charset="0"/>
              </a:rPr>
              <a:pPr/>
              <a:t>‹#›</a:t>
            </a:fld>
            <a:r>
              <a:rPr lang="en-GB" altLang="zh-CN" sz="900">
                <a:solidFill>
                  <a:schemeClr val="bg1"/>
                </a:solidFill>
                <a:latin typeface="Verdana" panose="020B0604030504040204" pitchFamily="34" charset="0"/>
              </a:rPr>
              <a:t> </a:t>
            </a:r>
          </a:p>
        </p:txBody>
      </p:sp>
      <p:pic>
        <p:nvPicPr>
          <p:cNvPr id="1031" name="Picture 12" descr="cornerkrugman_10e_cover.jpg">
            <a:extLst>
              <a:ext uri="{FF2B5EF4-FFF2-40B4-BE49-F238E27FC236}">
                <a16:creationId xmlns:a16="http://schemas.microsoft.com/office/drawing/2014/main" id="{FD54C54D-1BE4-4108-9484-4D471E987A4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2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8"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dt="0"/>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cs typeface="ヒラギノ角ゴ Pro W3" charset="0"/>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3D2CFD3-1E0F-49F8-A736-97E9B1851820}"/>
              </a:ext>
            </a:extLst>
          </p:cNvPr>
          <p:cNvSpPr>
            <a:spLocks noChangeArrowheads="1"/>
          </p:cNvSpPr>
          <p:nvPr>
            <p:ph type="ctrTitle" idx="4294967295"/>
          </p:nvPr>
        </p:nvSpPr>
        <p:spPr>
          <a:xfrm>
            <a:off x="4800600" y="381000"/>
            <a:ext cx="4343400" cy="1143000"/>
          </a:xfrm>
        </p:spPr>
        <p:txBody>
          <a:bodyPr/>
          <a:lstStyle/>
          <a:p>
            <a:pPr algn="ctr" eaLnBrk="1" hangingPunct="1"/>
            <a:r>
              <a:rPr lang="en-US" altLang="zh-CN"/>
              <a:t>Chapter 1</a:t>
            </a:r>
          </a:p>
        </p:txBody>
      </p:sp>
      <p:sp>
        <p:nvSpPr>
          <p:cNvPr id="15363" name="Rectangle 3">
            <a:extLst>
              <a:ext uri="{FF2B5EF4-FFF2-40B4-BE49-F238E27FC236}">
                <a16:creationId xmlns:a16="http://schemas.microsoft.com/office/drawing/2014/main" id="{4A4481BF-8307-45FD-8EA2-5219FD54701E}"/>
              </a:ext>
            </a:extLst>
          </p:cNvPr>
          <p:cNvSpPr>
            <a:spLocks noChangeArrowheads="1"/>
          </p:cNvSpPr>
          <p:nvPr>
            <p:ph type="subTitle" idx="4294967295"/>
          </p:nvPr>
        </p:nvSpPr>
        <p:spPr>
          <a:xfrm>
            <a:off x="4800600" y="1981200"/>
            <a:ext cx="4343400" cy="1752600"/>
          </a:xfrm>
        </p:spPr>
        <p:txBody>
          <a:bodyPr/>
          <a:lstStyle/>
          <a:p>
            <a:pPr marL="0" indent="0" algn="ctr" eaLnBrk="1" hangingPunct="1">
              <a:buFontTx/>
              <a:buNone/>
            </a:pPr>
            <a:r>
              <a:rPr lang="en-US" altLang="zh-CN" sz="3200" b="1"/>
              <a:t>Introduction</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D922E76-C274-4ED0-9130-B94D5C65965F}"/>
              </a:ext>
            </a:extLst>
          </p:cNvPr>
          <p:cNvSpPr>
            <a:spLocks noGrp="1" noChangeArrowheads="1"/>
          </p:cNvSpPr>
          <p:nvPr>
            <p:ph type="title"/>
          </p:nvPr>
        </p:nvSpPr>
        <p:spPr/>
        <p:txBody>
          <a:bodyPr/>
          <a:lstStyle/>
          <a:p>
            <a:pPr eaLnBrk="1" hangingPunct="1"/>
            <a:r>
              <a:rPr lang="en-US" altLang="zh-CN"/>
              <a:t>Gains from Trade (cont.)</a:t>
            </a:r>
          </a:p>
        </p:txBody>
      </p:sp>
      <p:sp>
        <p:nvSpPr>
          <p:cNvPr id="13315" name="Rectangle 3">
            <a:extLst>
              <a:ext uri="{FF2B5EF4-FFF2-40B4-BE49-F238E27FC236}">
                <a16:creationId xmlns:a16="http://schemas.microsoft.com/office/drawing/2014/main" id="{32761574-B9A1-468B-8E19-D196087DA26A}"/>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startAt="3"/>
            </a:pPr>
            <a:r>
              <a:rPr lang="en-US" altLang="zh-CN" sz="2400"/>
              <a:t>Trade benefits countries by allowing them to export goods made with relatively abundant resources and imports goods made with relatively scarce resources.</a:t>
            </a:r>
          </a:p>
          <a:p>
            <a:pPr marL="533400" indent="-533400" eaLnBrk="1" hangingPunct="1">
              <a:spcBef>
                <a:spcPct val="50000"/>
              </a:spcBef>
              <a:buFont typeface="Times" panose="02020603050405020304" pitchFamily="18" charset="0"/>
              <a:buAutoNum type="arabicPeriod" startAt="3"/>
            </a:pPr>
            <a:r>
              <a:rPr lang="en-US" altLang="zh-CN" sz="2400"/>
              <a:t>When countries specialize, they may be more efficient due to larger-scale production.</a:t>
            </a:r>
          </a:p>
          <a:p>
            <a:pPr marL="533400" indent="-533400" eaLnBrk="1" hangingPunct="1">
              <a:spcBef>
                <a:spcPct val="50000"/>
              </a:spcBef>
              <a:buFont typeface="Times" panose="02020603050405020304" pitchFamily="18" charset="0"/>
              <a:buAutoNum type="arabicPeriod" startAt="3"/>
            </a:pPr>
            <a:r>
              <a:rPr lang="en-US" altLang="zh-CN" sz="2400"/>
              <a:t>Countries may also gain by trading current resources for future resources (international borrowing and lending) and due to international migration.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wipe(left)">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wipe(left)">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02900C4-0918-46EB-A3A7-AC490EB01216}"/>
              </a:ext>
            </a:extLst>
          </p:cNvPr>
          <p:cNvSpPr>
            <a:spLocks noGrp="1" noChangeArrowheads="1"/>
          </p:cNvSpPr>
          <p:nvPr>
            <p:ph type="title"/>
          </p:nvPr>
        </p:nvSpPr>
        <p:spPr/>
        <p:txBody>
          <a:bodyPr/>
          <a:lstStyle/>
          <a:p>
            <a:pPr eaLnBrk="1" hangingPunct="1"/>
            <a:r>
              <a:rPr lang="en-US" altLang="zh-CN"/>
              <a:t>Gains from Trade (cont.)</a:t>
            </a:r>
          </a:p>
        </p:txBody>
      </p:sp>
      <p:sp>
        <p:nvSpPr>
          <p:cNvPr id="14339" name="Rectangle 3">
            <a:extLst>
              <a:ext uri="{FF2B5EF4-FFF2-40B4-BE49-F238E27FC236}">
                <a16:creationId xmlns:a16="http://schemas.microsoft.com/office/drawing/2014/main" id="{80C0C78B-12A3-49DC-9C98-81F073EDBBA7}"/>
              </a:ext>
            </a:extLst>
          </p:cNvPr>
          <p:cNvSpPr>
            <a:spLocks noGrp="1" noChangeArrowheads="1"/>
          </p:cNvSpPr>
          <p:nvPr>
            <p:ph idx="1"/>
          </p:nvPr>
        </p:nvSpPr>
        <p:spPr/>
        <p:txBody>
          <a:bodyPr/>
          <a:lstStyle/>
          <a:p>
            <a:pPr eaLnBrk="1" hangingPunct="1">
              <a:spcBef>
                <a:spcPct val="50000"/>
              </a:spcBef>
            </a:pPr>
            <a:r>
              <a:rPr lang="en-US" altLang="zh-CN"/>
              <a:t>Trade is predicted to benefit </a:t>
            </a:r>
            <a:r>
              <a:rPr lang="en-US" altLang="zh-CN" i="1"/>
              <a:t>countries as a whole</a:t>
            </a:r>
            <a:r>
              <a:rPr lang="en-US" altLang="zh-CN"/>
              <a:t> in several ways, but trade may harm </a:t>
            </a:r>
            <a:r>
              <a:rPr lang="en-US" altLang="zh-CN" i="1"/>
              <a:t>particular groups within a country</a:t>
            </a:r>
            <a:r>
              <a:rPr lang="en-US" altLang="zh-CN"/>
              <a:t>.  </a:t>
            </a:r>
          </a:p>
          <a:p>
            <a:pPr lvl="1" eaLnBrk="1" hangingPunct="1">
              <a:spcBef>
                <a:spcPct val="50000"/>
              </a:spcBef>
            </a:pPr>
            <a:r>
              <a:rPr lang="en-US" altLang="zh-CN"/>
              <a:t>International trade can harm the owners of resources that are used relatively intensively in industries that compete with imports.</a:t>
            </a:r>
          </a:p>
          <a:p>
            <a:pPr lvl="1" eaLnBrk="1" hangingPunct="1">
              <a:spcBef>
                <a:spcPct val="50000"/>
              </a:spcBef>
            </a:pPr>
            <a:r>
              <a:rPr lang="en-US" altLang="zh-CN"/>
              <a:t>Trade may therefore affect the distribution of income within a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wipe(left)">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wipe(left)">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9F4F710-FEB6-49EF-9AE5-0D89B967F0F0}"/>
              </a:ext>
            </a:extLst>
          </p:cNvPr>
          <p:cNvSpPr>
            <a:spLocks noGrp="1" noChangeArrowheads="1"/>
          </p:cNvSpPr>
          <p:nvPr>
            <p:ph type="title"/>
          </p:nvPr>
        </p:nvSpPr>
        <p:spPr/>
        <p:txBody>
          <a:bodyPr/>
          <a:lstStyle/>
          <a:p>
            <a:pPr eaLnBrk="1" hangingPunct="1"/>
            <a:r>
              <a:rPr lang="en-US" altLang="zh-CN"/>
              <a:t>Patterns of Trade</a:t>
            </a:r>
          </a:p>
        </p:txBody>
      </p:sp>
      <p:sp>
        <p:nvSpPr>
          <p:cNvPr id="15363" name="Rectangle 3">
            <a:extLst>
              <a:ext uri="{FF2B5EF4-FFF2-40B4-BE49-F238E27FC236}">
                <a16:creationId xmlns:a16="http://schemas.microsoft.com/office/drawing/2014/main" id="{C2691818-4117-4530-BB96-53F2BCA34B4B}"/>
              </a:ext>
            </a:extLst>
          </p:cNvPr>
          <p:cNvSpPr>
            <a:spLocks noGrp="1" noChangeArrowheads="1"/>
          </p:cNvSpPr>
          <p:nvPr>
            <p:ph idx="1"/>
          </p:nvPr>
        </p:nvSpPr>
        <p:spPr/>
        <p:txBody>
          <a:bodyPr/>
          <a:lstStyle/>
          <a:p>
            <a:pPr eaLnBrk="1" hangingPunct="1">
              <a:lnSpc>
                <a:spcPct val="80000"/>
              </a:lnSpc>
              <a:spcBef>
                <a:spcPct val="50000"/>
              </a:spcBef>
            </a:pPr>
            <a:r>
              <a:rPr lang="en-US" altLang="zh-CN" sz="2400"/>
              <a:t>The pattern of trade describes who sells what to whom.</a:t>
            </a:r>
          </a:p>
          <a:p>
            <a:pPr eaLnBrk="1" hangingPunct="1">
              <a:lnSpc>
                <a:spcPct val="80000"/>
              </a:lnSpc>
              <a:spcBef>
                <a:spcPct val="50000"/>
              </a:spcBef>
            </a:pPr>
            <a:r>
              <a:rPr lang="en-US" altLang="zh-CN" sz="2400"/>
              <a:t>Differences in </a:t>
            </a:r>
            <a:r>
              <a:rPr lang="en-US" altLang="zh-CN" sz="2400" i="1"/>
              <a:t>climate and resources</a:t>
            </a:r>
            <a:r>
              <a:rPr lang="en-US" altLang="zh-CN" sz="2400"/>
              <a:t> explain why Brazil exports coffee and Saudi Arabia exports oil. </a:t>
            </a:r>
          </a:p>
          <a:p>
            <a:pPr eaLnBrk="1" hangingPunct="1">
              <a:lnSpc>
                <a:spcPct val="80000"/>
              </a:lnSpc>
              <a:spcBef>
                <a:spcPct val="50000"/>
              </a:spcBef>
            </a:pPr>
            <a:r>
              <a:rPr lang="en-US" altLang="zh-CN" sz="2400"/>
              <a:t>But why does Japan export automobiles, while the U.S. exports aircraft?</a:t>
            </a:r>
          </a:p>
          <a:p>
            <a:pPr eaLnBrk="1" hangingPunct="1">
              <a:lnSpc>
                <a:spcPct val="80000"/>
              </a:lnSpc>
              <a:spcBef>
                <a:spcPct val="50000"/>
              </a:spcBef>
            </a:pPr>
            <a:r>
              <a:rPr lang="en-US" altLang="zh-CN" sz="2400"/>
              <a:t>Why some countries export certain products can stem from differences in:</a:t>
            </a:r>
          </a:p>
          <a:p>
            <a:pPr lvl="1" eaLnBrk="1" hangingPunct="1">
              <a:lnSpc>
                <a:spcPct val="80000"/>
              </a:lnSpc>
              <a:spcBef>
                <a:spcPct val="50000"/>
              </a:spcBef>
            </a:pPr>
            <a:r>
              <a:rPr lang="en-US" altLang="zh-CN" sz="1800" i="1"/>
              <a:t>Labor productivity</a:t>
            </a:r>
            <a:endParaRPr lang="en-US" altLang="zh-CN" sz="1800"/>
          </a:p>
          <a:p>
            <a:pPr lvl="1" eaLnBrk="1" hangingPunct="1">
              <a:lnSpc>
                <a:spcPct val="80000"/>
              </a:lnSpc>
              <a:spcBef>
                <a:spcPct val="50000"/>
              </a:spcBef>
            </a:pPr>
            <a:r>
              <a:rPr lang="en-US" altLang="zh-CN" sz="1800" i="1"/>
              <a:t>Relative supplies of capital, labor and land</a:t>
            </a:r>
            <a:r>
              <a:rPr lang="en-US" altLang="zh-CN" sz="1800"/>
              <a:t> and their use in the production of different goods and services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3">
                                            <p:txEl>
                                              <p:pRg st="5" end="5"/>
                                            </p:txEl>
                                          </p:spTgt>
                                        </p:tgtEl>
                                        <p:attrNameLst>
                                          <p:attrName>style.visibility</p:attrName>
                                        </p:attrNameLst>
                                      </p:cBhvr>
                                      <p:to>
                                        <p:strVal val="visible"/>
                                      </p:to>
                                    </p:set>
                                    <p:animEffect transition="in" filter="wipe(left)">
                                      <p:cBhvr>
                                        <p:cTn id="32"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0604DB7-90F5-4397-8087-0C2BA49C8C96}"/>
              </a:ext>
            </a:extLst>
          </p:cNvPr>
          <p:cNvSpPr>
            <a:spLocks noGrp="1" noChangeArrowheads="1"/>
          </p:cNvSpPr>
          <p:nvPr>
            <p:ph type="title"/>
          </p:nvPr>
        </p:nvSpPr>
        <p:spPr/>
        <p:txBody>
          <a:bodyPr/>
          <a:lstStyle/>
          <a:p>
            <a:pPr eaLnBrk="1" hangingPunct="1"/>
            <a:r>
              <a:rPr lang="en-US" altLang="zh-CN" sz="2800"/>
              <a:t>Effects of Government Policies on Trade</a:t>
            </a:r>
          </a:p>
        </p:txBody>
      </p:sp>
      <p:sp>
        <p:nvSpPr>
          <p:cNvPr id="16387" name="Rectangle 3">
            <a:extLst>
              <a:ext uri="{FF2B5EF4-FFF2-40B4-BE49-F238E27FC236}">
                <a16:creationId xmlns:a16="http://schemas.microsoft.com/office/drawing/2014/main" id="{82D9FA9D-077F-426D-A101-F1E7A5FBA2E3}"/>
              </a:ext>
            </a:extLst>
          </p:cNvPr>
          <p:cNvSpPr>
            <a:spLocks noGrp="1" noChangeArrowheads="1"/>
          </p:cNvSpPr>
          <p:nvPr>
            <p:ph idx="1"/>
          </p:nvPr>
        </p:nvSpPr>
        <p:spPr/>
        <p:txBody>
          <a:bodyPr/>
          <a:lstStyle/>
          <a:p>
            <a:pPr eaLnBrk="1" hangingPunct="1">
              <a:lnSpc>
                <a:spcPct val="80000"/>
              </a:lnSpc>
              <a:spcBef>
                <a:spcPct val="50000"/>
              </a:spcBef>
            </a:pPr>
            <a:r>
              <a:rPr lang="en-US" altLang="zh-CN" sz="2400"/>
              <a:t>Policy makers affect the amount of trade through </a:t>
            </a:r>
          </a:p>
          <a:p>
            <a:pPr lvl="1" eaLnBrk="1" hangingPunct="1">
              <a:lnSpc>
                <a:spcPct val="80000"/>
              </a:lnSpc>
              <a:spcBef>
                <a:spcPct val="50000"/>
              </a:spcBef>
            </a:pPr>
            <a:r>
              <a:rPr lang="en-US" altLang="zh-CN" sz="1800" i="1"/>
              <a:t>tariffs</a:t>
            </a:r>
            <a:r>
              <a:rPr lang="en-US" altLang="zh-CN" sz="1800"/>
              <a:t>: a tax on imports or exports, </a:t>
            </a:r>
          </a:p>
          <a:p>
            <a:pPr lvl="1" eaLnBrk="1" hangingPunct="1">
              <a:lnSpc>
                <a:spcPct val="80000"/>
              </a:lnSpc>
              <a:spcBef>
                <a:spcPct val="50000"/>
              </a:spcBef>
            </a:pPr>
            <a:r>
              <a:rPr lang="en-US" altLang="zh-CN" sz="1800" i="1"/>
              <a:t>quotas:</a:t>
            </a:r>
            <a:r>
              <a:rPr lang="en-US" altLang="zh-CN" sz="1800"/>
              <a:t> a quantity restriction on imports or exports,</a:t>
            </a:r>
          </a:p>
          <a:p>
            <a:pPr lvl="1" eaLnBrk="1" hangingPunct="1">
              <a:lnSpc>
                <a:spcPct val="80000"/>
              </a:lnSpc>
              <a:spcBef>
                <a:spcPct val="50000"/>
              </a:spcBef>
            </a:pPr>
            <a:r>
              <a:rPr lang="en-US" altLang="zh-CN" sz="1800" i="1"/>
              <a:t>export subsidies</a:t>
            </a:r>
            <a:r>
              <a:rPr lang="en-US" altLang="zh-CN" sz="1800"/>
              <a:t>: a payment to producers that export,</a:t>
            </a:r>
          </a:p>
          <a:p>
            <a:pPr lvl="1" eaLnBrk="1" hangingPunct="1">
              <a:lnSpc>
                <a:spcPct val="80000"/>
              </a:lnSpc>
              <a:spcBef>
                <a:spcPct val="50000"/>
              </a:spcBef>
            </a:pPr>
            <a:r>
              <a:rPr lang="en-US" altLang="zh-CN" sz="1800"/>
              <a:t>or through other regulations (ex., product specifications) </a:t>
            </a:r>
            <a:br>
              <a:rPr lang="en-US" altLang="zh-CN" sz="1800"/>
            </a:br>
            <a:r>
              <a:rPr lang="en-US" altLang="zh-CN" sz="1800"/>
              <a:t>that exclude foreign products from the market, but still allow domestic products.</a:t>
            </a:r>
          </a:p>
          <a:p>
            <a:pPr eaLnBrk="1" hangingPunct="1">
              <a:lnSpc>
                <a:spcPct val="80000"/>
              </a:lnSpc>
              <a:spcBef>
                <a:spcPct val="50000"/>
              </a:spcBef>
            </a:pPr>
            <a:r>
              <a:rPr lang="en-US" altLang="zh-CN" sz="2400"/>
              <a:t>What are the costs and benefits of these policies?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left)">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left)">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ipe(left)">
                                      <p:cBhvr>
                                        <p:cTn id="22" dur="500"/>
                                        <p:tgtEl>
                                          <p:spTgt spid="16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wipe(left)">
                                      <p:cBhvr>
                                        <p:cTn id="27" dur="500"/>
                                        <p:tgtEl>
                                          <p:spTgt spid="163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wipe(left)">
                                      <p:cBhvr>
                                        <p:cTn id="32"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110DA95-CB40-4B28-B2B1-18AB7B7941F4}"/>
              </a:ext>
            </a:extLst>
          </p:cNvPr>
          <p:cNvSpPr>
            <a:spLocks noGrp="1" noChangeArrowheads="1"/>
          </p:cNvSpPr>
          <p:nvPr>
            <p:ph type="title"/>
          </p:nvPr>
        </p:nvSpPr>
        <p:spPr/>
        <p:txBody>
          <a:bodyPr/>
          <a:lstStyle/>
          <a:p>
            <a:pPr eaLnBrk="1" hangingPunct="1"/>
            <a:r>
              <a:rPr lang="en-US" altLang="zh-CN" sz="2800"/>
              <a:t>The Effects of Government Policies </a:t>
            </a:r>
            <a:br>
              <a:rPr lang="en-US" altLang="zh-CN" sz="2800"/>
            </a:br>
            <a:r>
              <a:rPr lang="en-US" altLang="zh-CN" sz="2800"/>
              <a:t>on Trade (cont.)</a:t>
            </a:r>
          </a:p>
        </p:txBody>
      </p:sp>
      <p:sp>
        <p:nvSpPr>
          <p:cNvPr id="17411" name="Rectangle 3">
            <a:extLst>
              <a:ext uri="{FF2B5EF4-FFF2-40B4-BE49-F238E27FC236}">
                <a16:creationId xmlns:a16="http://schemas.microsoft.com/office/drawing/2014/main" id="{A234F8B4-1A03-431A-B615-5251B9DAD3AD}"/>
              </a:ext>
            </a:extLst>
          </p:cNvPr>
          <p:cNvSpPr>
            <a:spLocks noGrp="1" noChangeArrowheads="1"/>
          </p:cNvSpPr>
          <p:nvPr>
            <p:ph idx="1"/>
          </p:nvPr>
        </p:nvSpPr>
        <p:spPr/>
        <p:txBody>
          <a:bodyPr/>
          <a:lstStyle/>
          <a:p>
            <a:pPr eaLnBrk="1" hangingPunct="1">
              <a:lnSpc>
                <a:spcPct val="90000"/>
              </a:lnSpc>
              <a:spcBef>
                <a:spcPct val="50000"/>
              </a:spcBef>
            </a:pPr>
            <a:r>
              <a:rPr lang="en-US" altLang="zh-CN" sz="2400"/>
              <a:t>If a government restricts trade, what are the costs if foreign governments respond likewise?</a:t>
            </a:r>
          </a:p>
          <a:p>
            <a:pPr eaLnBrk="1" hangingPunct="1">
              <a:lnSpc>
                <a:spcPct val="90000"/>
              </a:lnSpc>
              <a:spcBef>
                <a:spcPct val="50000"/>
              </a:spcBef>
            </a:pPr>
            <a:r>
              <a:rPr lang="en-US" altLang="zh-CN" sz="2400"/>
              <a:t>Trade policies are often chosen to cater to special interest groups, rather than to maximize national welfare. </a:t>
            </a:r>
          </a:p>
          <a:p>
            <a:pPr eaLnBrk="1" hangingPunct="1">
              <a:lnSpc>
                <a:spcPct val="90000"/>
              </a:lnSpc>
              <a:spcBef>
                <a:spcPct val="50000"/>
              </a:spcBef>
            </a:pPr>
            <a:r>
              <a:rPr lang="en-US" altLang="zh-CN" sz="2400"/>
              <a:t>Governments tend to adopt tariffs, then negotiate them down in exchange for reduction in trade barriers of other countries.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583A4C-0B7C-4E49-8D0E-94A9564449CD}"/>
              </a:ext>
            </a:extLst>
          </p:cNvPr>
          <p:cNvSpPr>
            <a:spLocks noGrp="1" noChangeArrowheads="1"/>
          </p:cNvSpPr>
          <p:nvPr>
            <p:ph type="title"/>
          </p:nvPr>
        </p:nvSpPr>
        <p:spPr/>
        <p:txBody>
          <a:bodyPr/>
          <a:lstStyle/>
          <a:p>
            <a:pPr eaLnBrk="1" hangingPunct="1"/>
            <a:r>
              <a:rPr lang="en-US" altLang="zh-CN"/>
              <a:t>International Finance Topics</a:t>
            </a:r>
          </a:p>
        </p:txBody>
      </p:sp>
      <p:sp>
        <p:nvSpPr>
          <p:cNvPr id="18435" name="Rectangle 3">
            <a:extLst>
              <a:ext uri="{FF2B5EF4-FFF2-40B4-BE49-F238E27FC236}">
                <a16:creationId xmlns:a16="http://schemas.microsoft.com/office/drawing/2014/main" id="{87E29AE2-A7A1-4202-8890-7FF70A8CA542}"/>
              </a:ext>
            </a:extLst>
          </p:cNvPr>
          <p:cNvSpPr>
            <a:spLocks noGrp="1" noChangeArrowheads="1"/>
          </p:cNvSpPr>
          <p:nvPr>
            <p:ph idx="1"/>
          </p:nvPr>
        </p:nvSpPr>
        <p:spPr/>
        <p:txBody>
          <a:bodyPr/>
          <a:lstStyle/>
          <a:p>
            <a:pPr eaLnBrk="1" hangingPunct="1">
              <a:spcBef>
                <a:spcPct val="50000"/>
              </a:spcBef>
            </a:pPr>
            <a:r>
              <a:rPr lang="en-US" altLang="zh-CN"/>
              <a:t>Exchanging risky assets such as stocks and bonds can benefit all countries by diversification that reduces the variability of income – another source of gains from trade.</a:t>
            </a:r>
          </a:p>
          <a:p>
            <a:pPr eaLnBrk="1" hangingPunct="1">
              <a:spcBef>
                <a:spcPct val="50000"/>
              </a:spcBef>
            </a:pPr>
            <a:r>
              <a:rPr lang="en-US" altLang="zh-CN"/>
              <a:t>Most international trade involves monetary transactions.</a:t>
            </a:r>
          </a:p>
          <a:p>
            <a:pPr eaLnBrk="1" hangingPunct="1">
              <a:spcBef>
                <a:spcPct val="50000"/>
              </a:spcBef>
            </a:pPr>
            <a:r>
              <a:rPr lang="en-US" altLang="zh-CN"/>
              <a:t>Many monetary events have important consequences for international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DE9A999-60A4-4069-BB59-30708DD93172}"/>
              </a:ext>
            </a:extLst>
          </p:cNvPr>
          <p:cNvSpPr>
            <a:spLocks noGrp="1" noChangeArrowheads="1"/>
          </p:cNvSpPr>
          <p:nvPr>
            <p:ph type="title"/>
          </p:nvPr>
        </p:nvSpPr>
        <p:spPr/>
        <p:txBody>
          <a:bodyPr/>
          <a:lstStyle/>
          <a:p>
            <a:pPr eaLnBrk="1" hangingPunct="1"/>
            <a:r>
              <a:rPr lang="en-US" altLang="zh-CN"/>
              <a:t>Balance of Payments</a:t>
            </a:r>
          </a:p>
        </p:txBody>
      </p:sp>
      <p:sp>
        <p:nvSpPr>
          <p:cNvPr id="33795" name="Rectangle 3">
            <a:extLst>
              <a:ext uri="{FF2B5EF4-FFF2-40B4-BE49-F238E27FC236}">
                <a16:creationId xmlns:a16="http://schemas.microsoft.com/office/drawing/2014/main" id="{A3681004-E2BB-46F7-BB98-6301B60B3286}"/>
              </a:ext>
            </a:extLst>
          </p:cNvPr>
          <p:cNvSpPr>
            <a:spLocks noGrp="1" noChangeArrowheads="1"/>
          </p:cNvSpPr>
          <p:nvPr>
            <p:ph idx="1"/>
          </p:nvPr>
        </p:nvSpPr>
        <p:spPr/>
        <p:txBody>
          <a:bodyPr/>
          <a:lstStyle/>
          <a:p>
            <a:pPr eaLnBrk="1" hangingPunct="1">
              <a:lnSpc>
                <a:spcPct val="90000"/>
              </a:lnSpc>
              <a:spcBef>
                <a:spcPct val="50000"/>
              </a:spcBef>
            </a:pPr>
            <a:r>
              <a:rPr lang="en-US" altLang="zh-CN" sz="2400"/>
              <a:t>Governments measure the value of exports and imports, as well as the value of financial assets that flow into and out of their countries.</a:t>
            </a:r>
          </a:p>
          <a:p>
            <a:pPr lvl="1" eaLnBrk="1" hangingPunct="1">
              <a:lnSpc>
                <a:spcPct val="90000"/>
              </a:lnSpc>
              <a:spcBef>
                <a:spcPct val="50000"/>
              </a:spcBef>
            </a:pPr>
            <a:r>
              <a:rPr lang="en-US" altLang="zh-CN" sz="2000"/>
              <a:t>Trade deficits, where countries import more than they export in value, may be offset by net inflows of financial assets.</a:t>
            </a:r>
          </a:p>
          <a:p>
            <a:pPr eaLnBrk="1" hangingPunct="1">
              <a:lnSpc>
                <a:spcPct val="90000"/>
              </a:lnSpc>
              <a:spcBef>
                <a:spcPct val="50000"/>
              </a:spcBef>
            </a:pPr>
            <a:r>
              <a:rPr lang="en-US" altLang="zh-CN" sz="2400"/>
              <a:t>The </a:t>
            </a:r>
            <a:r>
              <a:rPr lang="en-US" altLang="zh-CN" sz="2400" i="1"/>
              <a:t>official settlements balance</a:t>
            </a:r>
            <a:r>
              <a:rPr lang="en-US" altLang="zh-CN" sz="2400"/>
              <a:t>, or the balance of payments, measures the balance of funds that central banks use for official international payments.</a:t>
            </a:r>
          </a:p>
          <a:p>
            <a:pPr eaLnBrk="1" hangingPunct="1">
              <a:lnSpc>
                <a:spcPct val="90000"/>
              </a:lnSpc>
              <a:spcBef>
                <a:spcPct val="50000"/>
              </a:spcBef>
            </a:pPr>
            <a:r>
              <a:rPr lang="en-US" altLang="zh-CN" sz="2400"/>
              <a:t>All three values are measured in the government</a:t>
            </a:r>
            <a:r>
              <a:rPr lang="ja-JP" altLang="en-US" sz="2400"/>
              <a:t>’</a:t>
            </a:r>
            <a:r>
              <a:rPr lang="en-US" altLang="ja-JP" sz="2400"/>
              <a:t>s </a:t>
            </a:r>
            <a:r>
              <a:rPr lang="en-US" altLang="ja-JP" sz="2400" i="1"/>
              <a:t>national income accounts</a:t>
            </a:r>
            <a:r>
              <a:rPr lang="en-US" altLang="ja-JP" sz="2400"/>
              <a:t>.</a:t>
            </a:r>
            <a:endParaRPr lang="en-US" altLang="zh-CN" sz="240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wipe(left)">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9E78063-554E-4AFA-B634-A319A624063A}"/>
              </a:ext>
            </a:extLst>
          </p:cNvPr>
          <p:cNvSpPr>
            <a:spLocks noGrp="1" noChangeArrowheads="1"/>
          </p:cNvSpPr>
          <p:nvPr>
            <p:ph type="title"/>
          </p:nvPr>
        </p:nvSpPr>
        <p:spPr/>
        <p:txBody>
          <a:bodyPr/>
          <a:lstStyle/>
          <a:p>
            <a:pPr eaLnBrk="1" hangingPunct="1"/>
            <a:r>
              <a:rPr lang="en-US" altLang="zh-CN"/>
              <a:t>Exchange Rate Determination</a:t>
            </a:r>
          </a:p>
        </p:txBody>
      </p:sp>
      <p:sp>
        <p:nvSpPr>
          <p:cNvPr id="2" name="Rectangle 3">
            <a:extLst>
              <a:ext uri="{FF2B5EF4-FFF2-40B4-BE49-F238E27FC236}">
                <a16:creationId xmlns:a16="http://schemas.microsoft.com/office/drawing/2014/main" id="{CD668979-F99F-46DF-B30B-40ED3E048445}"/>
              </a:ext>
            </a:extLst>
          </p:cNvPr>
          <p:cNvSpPr>
            <a:spLocks noGrp="1" noChangeArrowheads="1"/>
          </p:cNvSpPr>
          <p:nvPr>
            <p:ph idx="1"/>
          </p:nvPr>
        </p:nvSpPr>
        <p:spPr/>
        <p:txBody>
          <a:bodyPr/>
          <a:lstStyle/>
          <a:p>
            <a:pPr eaLnBrk="1" hangingPunct="1">
              <a:spcBef>
                <a:spcPct val="50000"/>
              </a:spcBef>
            </a:pPr>
            <a:r>
              <a:rPr lang="en-US" altLang="zh-CN" sz="2400" i="1"/>
              <a:t>Exchange rates</a:t>
            </a:r>
            <a:r>
              <a:rPr lang="en-US" altLang="zh-CN" sz="2400"/>
              <a:t> are an important financial issue for most governments.</a:t>
            </a:r>
          </a:p>
          <a:p>
            <a:pPr eaLnBrk="1" hangingPunct="1">
              <a:spcBef>
                <a:spcPct val="50000"/>
              </a:spcBef>
            </a:pPr>
            <a:r>
              <a:rPr lang="en-US" altLang="zh-CN" sz="2400"/>
              <a:t>Exchange rates measure how much domestic currency can be exchanged for foreign currency and thus affect:</a:t>
            </a:r>
          </a:p>
          <a:p>
            <a:pPr lvl="1" eaLnBrk="1" hangingPunct="1">
              <a:spcBef>
                <a:spcPct val="50000"/>
              </a:spcBef>
            </a:pPr>
            <a:r>
              <a:rPr lang="en-US" altLang="zh-CN" sz="2000"/>
              <a:t>how much goods denominated in foreign currency (imports) cost in the domestic country.</a:t>
            </a:r>
          </a:p>
          <a:p>
            <a:pPr lvl="1" eaLnBrk="1" hangingPunct="1">
              <a:spcBef>
                <a:spcPct val="50000"/>
              </a:spcBef>
            </a:pPr>
            <a:r>
              <a:rPr lang="en-US" altLang="zh-CN" sz="2000"/>
              <a:t>how much goods denominated in domestic currency (exports) cost in foreign markets.</a:t>
            </a:r>
          </a:p>
          <a:p>
            <a:pPr eaLnBrk="1" hangingPunct="1">
              <a:spcBef>
                <a:spcPct val="50000"/>
              </a:spcBef>
            </a:pPr>
            <a:r>
              <a:rPr lang="en-US" altLang="zh-CN" sz="2400"/>
              <a:t>Some exchange rates change continually (float) while others are fixed for periods of time.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3D03C04-194C-4CB6-8F52-A3D6078BB6BA}"/>
              </a:ext>
            </a:extLst>
          </p:cNvPr>
          <p:cNvSpPr>
            <a:spLocks noGrp="1" noChangeArrowheads="1"/>
          </p:cNvSpPr>
          <p:nvPr>
            <p:ph type="title"/>
          </p:nvPr>
        </p:nvSpPr>
        <p:spPr/>
        <p:txBody>
          <a:bodyPr/>
          <a:lstStyle/>
          <a:p>
            <a:pPr eaLnBrk="1" hangingPunct="1"/>
            <a:r>
              <a:rPr lang="en-US" altLang="zh-CN"/>
              <a:t>International Policy Coordination</a:t>
            </a:r>
          </a:p>
        </p:txBody>
      </p:sp>
      <p:sp>
        <p:nvSpPr>
          <p:cNvPr id="34819" name="Rectangle 3">
            <a:extLst>
              <a:ext uri="{FF2B5EF4-FFF2-40B4-BE49-F238E27FC236}">
                <a16:creationId xmlns:a16="http://schemas.microsoft.com/office/drawing/2014/main" id="{4B821C4F-7146-4CCE-8BBF-F381C79633A3}"/>
              </a:ext>
            </a:extLst>
          </p:cNvPr>
          <p:cNvSpPr>
            <a:spLocks noGrp="1" noChangeArrowheads="1"/>
          </p:cNvSpPr>
          <p:nvPr>
            <p:ph idx="1"/>
          </p:nvPr>
        </p:nvSpPr>
        <p:spPr/>
        <p:txBody>
          <a:bodyPr/>
          <a:lstStyle/>
          <a:p>
            <a:pPr eaLnBrk="1" hangingPunct="1">
              <a:spcBef>
                <a:spcPct val="50000"/>
              </a:spcBef>
            </a:pPr>
            <a:r>
              <a:rPr lang="en-US" altLang="zh-CN" sz="2400"/>
              <a:t>In an integrated economy, one country</a:t>
            </a:r>
            <a:r>
              <a:rPr lang="ja-JP" altLang="en-US" sz="2400"/>
              <a:t>’</a:t>
            </a:r>
            <a:r>
              <a:rPr lang="en-US" altLang="ja-JP" sz="2400"/>
              <a:t>s economic policies usually affect other countries as well, leading to the need for some degree of policy coordination.</a:t>
            </a:r>
          </a:p>
          <a:p>
            <a:pPr lvl="1" eaLnBrk="1" hangingPunct="1">
              <a:spcBef>
                <a:spcPct val="50000"/>
              </a:spcBef>
            </a:pPr>
            <a:r>
              <a:rPr lang="en-US" altLang="zh-CN" sz="2000"/>
              <a:t>Depends on type of exchange rate regime.</a:t>
            </a:r>
          </a:p>
          <a:p>
            <a:pPr eaLnBrk="1" hangingPunct="1">
              <a:spcBef>
                <a:spcPct val="50000"/>
              </a:spcBef>
            </a:pPr>
            <a:r>
              <a:rPr lang="en-US" altLang="zh-CN" sz="2400"/>
              <a:t>Capital markets, where money is exchanged for promises to pay in the future, have special concerns in an international setting:</a:t>
            </a:r>
          </a:p>
          <a:p>
            <a:pPr lvl="1" eaLnBrk="1" hangingPunct="1">
              <a:spcBef>
                <a:spcPct val="50000"/>
              </a:spcBef>
            </a:pPr>
            <a:r>
              <a:rPr lang="en-US" altLang="zh-CN" sz="2000"/>
              <a:t>Currency fluctuations can alter the value paid.</a:t>
            </a:r>
          </a:p>
          <a:p>
            <a:pPr lvl="1" eaLnBrk="1" hangingPunct="1">
              <a:spcBef>
                <a:spcPct val="50000"/>
              </a:spcBef>
            </a:pPr>
            <a:r>
              <a:rPr lang="en-US" altLang="zh-CN" sz="2000"/>
              <a:t>Countries, especially developing ones, might default on debt.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left)">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left)">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wipe(left)">
                                      <p:cBhvr>
                                        <p:cTn id="2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6BEC2AB-3A72-47C9-8A12-F3D462CE1D15}"/>
              </a:ext>
            </a:extLst>
          </p:cNvPr>
          <p:cNvSpPr>
            <a:spLocks noGrp="1"/>
          </p:cNvSpPr>
          <p:nvPr>
            <p:ph type="title"/>
          </p:nvPr>
        </p:nvSpPr>
        <p:spPr/>
        <p:txBody>
          <a:bodyPr/>
          <a:lstStyle/>
          <a:p>
            <a:pPr eaLnBrk="1" hangingPunct="1"/>
            <a:r>
              <a:rPr lang="en-US" altLang="zh-CN"/>
              <a:t>The International Capital Market</a:t>
            </a:r>
          </a:p>
        </p:txBody>
      </p:sp>
      <p:sp>
        <p:nvSpPr>
          <p:cNvPr id="33795" name="Content Placeholder 2">
            <a:extLst>
              <a:ext uri="{FF2B5EF4-FFF2-40B4-BE49-F238E27FC236}">
                <a16:creationId xmlns:a16="http://schemas.microsoft.com/office/drawing/2014/main" id="{D6497A33-B87C-4304-BB3E-E77EE04D361A}"/>
              </a:ext>
            </a:extLst>
          </p:cNvPr>
          <p:cNvSpPr>
            <a:spLocks noGrp="1"/>
          </p:cNvSpPr>
          <p:nvPr>
            <p:ph idx="1"/>
          </p:nvPr>
        </p:nvSpPr>
        <p:spPr/>
        <p:txBody>
          <a:bodyPr/>
          <a:lstStyle/>
          <a:p>
            <a:pPr eaLnBrk="1" hangingPunct="1"/>
            <a:r>
              <a:rPr lang="en-US" altLang="zh-CN"/>
              <a:t>Capital markets are arrangements by which individuals and firms exchange money now for promises to pay in the future.</a:t>
            </a:r>
          </a:p>
          <a:p>
            <a:pPr eaLnBrk="1" hangingPunct="1"/>
            <a:r>
              <a:rPr lang="en-US" altLang="zh-CN"/>
              <a:t>International capital markets cope with special regulations that countries impose on foreign investments</a:t>
            </a:r>
          </a:p>
          <a:p>
            <a:pPr lvl="1" eaLnBrk="1" hangingPunct="1"/>
            <a:r>
              <a:rPr lang="en-US" altLang="zh-CN"/>
              <a:t>Special risks of currency fluctuations and national default;</a:t>
            </a:r>
          </a:p>
          <a:p>
            <a:pPr lvl="1" eaLnBrk="1" hangingPunct="1"/>
            <a:r>
              <a:rPr lang="en-US" altLang="zh-CN"/>
              <a:t>Sometimes offer opportunities to evade regulations placed on domestic markets.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E3258629-12B0-42B3-977B-00A28FDA056C}"/>
              </a:ext>
            </a:extLst>
          </p:cNvPr>
          <p:cNvSpPr>
            <a:spLocks noGrp="1" noChangeArrowheads="1"/>
          </p:cNvSpPr>
          <p:nvPr>
            <p:ph type="title"/>
          </p:nvPr>
        </p:nvSpPr>
        <p:spPr/>
        <p:txBody>
          <a:bodyPr/>
          <a:lstStyle/>
          <a:p>
            <a:pPr eaLnBrk="1" hangingPunct="1"/>
            <a:r>
              <a:rPr lang="en-US" altLang="zh-CN"/>
              <a:t>Preview</a:t>
            </a:r>
          </a:p>
        </p:txBody>
      </p:sp>
      <p:sp>
        <p:nvSpPr>
          <p:cNvPr id="6149" name="Rectangle 5">
            <a:extLst>
              <a:ext uri="{FF2B5EF4-FFF2-40B4-BE49-F238E27FC236}">
                <a16:creationId xmlns:a16="http://schemas.microsoft.com/office/drawing/2014/main" id="{DFC44415-7015-4B7F-9A1E-CB6DA2F59E99}"/>
              </a:ext>
            </a:extLst>
          </p:cNvPr>
          <p:cNvSpPr>
            <a:spLocks noGrp="1" noChangeArrowheads="1"/>
          </p:cNvSpPr>
          <p:nvPr>
            <p:ph idx="1"/>
          </p:nvPr>
        </p:nvSpPr>
        <p:spPr/>
        <p:txBody>
          <a:bodyPr/>
          <a:lstStyle/>
          <a:p>
            <a:pPr eaLnBrk="1" hangingPunct="1"/>
            <a:r>
              <a:rPr lang="en-US" altLang="zh-CN"/>
              <a:t>What is international economics about?</a:t>
            </a:r>
          </a:p>
          <a:p>
            <a:pPr eaLnBrk="1" hangingPunct="1"/>
            <a:r>
              <a:rPr lang="en-US" altLang="zh-CN"/>
              <a:t>International trade topics</a:t>
            </a:r>
          </a:p>
          <a:p>
            <a:pPr lvl="1" eaLnBrk="1" hangingPunct="1"/>
            <a:r>
              <a:rPr lang="en-US" altLang="zh-CN"/>
              <a:t>Gains from trade, explaining patterns of trade, effects of government policies on trade</a:t>
            </a:r>
          </a:p>
          <a:p>
            <a:pPr eaLnBrk="1" hangingPunct="1"/>
            <a:r>
              <a:rPr lang="en-US" altLang="zh-CN"/>
              <a:t>International finance topics</a:t>
            </a:r>
          </a:p>
          <a:p>
            <a:pPr lvl="1" eaLnBrk="1" hangingPunct="1"/>
            <a:r>
              <a:rPr lang="en-US" altLang="zh-CN"/>
              <a:t>Balance of payments, exchange rate determination, international policy coordination and capital markets</a:t>
            </a:r>
          </a:p>
          <a:p>
            <a:pPr eaLnBrk="1" hangingPunct="1"/>
            <a:r>
              <a:rPr lang="en-US" altLang="zh-CN"/>
              <a:t>International trade versus finance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wipe(left)">
                                      <p:cBhvr>
                                        <p:cTn id="12" dur="500"/>
                                        <p:tgtEl>
                                          <p:spTgt spid="6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Effect transition="in" filter="wipe(left)">
                                      <p:cBhvr>
                                        <p:cTn id="17" dur="500"/>
                                        <p:tgtEl>
                                          <p:spTgt spid="61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9">
                                            <p:txEl>
                                              <p:pRg st="3" end="3"/>
                                            </p:txEl>
                                          </p:spTgt>
                                        </p:tgtEl>
                                        <p:attrNameLst>
                                          <p:attrName>style.visibility</p:attrName>
                                        </p:attrNameLst>
                                      </p:cBhvr>
                                      <p:to>
                                        <p:strVal val="visible"/>
                                      </p:to>
                                    </p:set>
                                    <p:animEffect transition="in" filter="wipe(left)">
                                      <p:cBhvr>
                                        <p:cTn id="22" dur="500"/>
                                        <p:tgtEl>
                                          <p:spTgt spid="61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9">
                                            <p:txEl>
                                              <p:pRg st="4" end="4"/>
                                            </p:txEl>
                                          </p:spTgt>
                                        </p:tgtEl>
                                        <p:attrNameLst>
                                          <p:attrName>style.visibility</p:attrName>
                                        </p:attrNameLst>
                                      </p:cBhvr>
                                      <p:to>
                                        <p:strVal val="visible"/>
                                      </p:to>
                                    </p:set>
                                    <p:animEffect transition="in" filter="wipe(left)">
                                      <p:cBhvr>
                                        <p:cTn id="27" dur="500"/>
                                        <p:tgtEl>
                                          <p:spTgt spid="614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9">
                                            <p:txEl>
                                              <p:pRg st="5" end="5"/>
                                            </p:txEl>
                                          </p:spTgt>
                                        </p:tgtEl>
                                        <p:attrNameLst>
                                          <p:attrName>style.visibility</p:attrName>
                                        </p:attrNameLst>
                                      </p:cBhvr>
                                      <p:to>
                                        <p:strVal val="visible"/>
                                      </p:to>
                                    </p:set>
                                    <p:animEffect transition="in" filter="wipe(left)">
                                      <p:cBhvr>
                                        <p:cTn id="32" dur="500"/>
                                        <p:tgtEl>
                                          <p:spTgt spid="61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ED2FFDF-28D4-4DAF-AEDC-08ECF52BAFBA}"/>
              </a:ext>
            </a:extLst>
          </p:cNvPr>
          <p:cNvSpPr>
            <a:spLocks noGrp="1" noChangeArrowheads="1"/>
          </p:cNvSpPr>
          <p:nvPr>
            <p:ph type="title"/>
          </p:nvPr>
        </p:nvSpPr>
        <p:spPr/>
        <p:txBody>
          <a:bodyPr/>
          <a:lstStyle/>
          <a:p>
            <a:pPr eaLnBrk="1" hangingPunct="1"/>
            <a:r>
              <a:rPr lang="en-US" altLang="zh-CN"/>
              <a:t>International Trade Versus Finance </a:t>
            </a:r>
          </a:p>
        </p:txBody>
      </p:sp>
      <p:sp>
        <p:nvSpPr>
          <p:cNvPr id="20483" name="Rectangle 3">
            <a:extLst>
              <a:ext uri="{FF2B5EF4-FFF2-40B4-BE49-F238E27FC236}">
                <a16:creationId xmlns:a16="http://schemas.microsoft.com/office/drawing/2014/main" id="{3C1E0CC5-6FFC-4AD4-9A5A-7CE81083407E}"/>
              </a:ext>
            </a:extLst>
          </p:cNvPr>
          <p:cNvSpPr>
            <a:spLocks noGrp="1" noChangeArrowheads="1"/>
          </p:cNvSpPr>
          <p:nvPr>
            <p:ph idx="1"/>
          </p:nvPr>
        </p:nvSpPr>
        <p:spPr/>
        <p:txBody>
          <a:bodyPr/>
          <a:lstStyle/>
          <a:p>
            <a:pPr eaLnBrk="1" hangingPunct="1">
              <a:spcBef>
                <a:spcPct val="50000"/>
              </a:spcBef>
            </a:pPr>
            <a:r>
              <a:rPr lang="en-US" altLang="zh-CN"/>
              <a:t>International trade focuses on transactions involving movement of goods and services across nations. </a:t>
            </a:r>
          </a:p>
          <a:p>
            <a:pPr lvl="1" eaLnBrk="1" hangingPunct="1">
              <a:spcBef>
                <a:spcPct val="40000"/>
              </a:spcBef>
            </a:pPr>
            <a:r>
              <a:rPr lang="en-US" altLang="zh-CN"/>
              <a:t>International trade theory (Econ/Trade Chapters 2–8) and policy (Econ/Trade Chapters 9–12)</a:t>
            </a:r>
          </a:p>
          <a:p>
            <a:pPr eaLnBrk="1" hangingPunct="1">
              <a:spcBef>
                <a:spcPct val="50000"/>
              </a:spcBef>
            </a:pPr>
            <a:r>
              <a:rPr lang="en-US" altLang="zh-CN"/>
              <a:t>International finance focuses on financial or monetary transactions across nations. </a:t>
            </a:r>
          </a:p>
          <a:p>
            <a:pPr lvl="1" eaLnBrk="1" hangingPunct="1">
              <a:spcBef>
                <a:spcPct val="40000"/>
              </a:spcBef>
            </a:pPr>
            <a:r>
              <a:rPr lang="en-US" altLang="zh-CN"/>
              <a:t>International monetary theory (Econ Chapters 13–18/Finance Chapters 2-7) and policy (Econ Chapters 19–22/Finance Chapters 8-11)</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wipe(left)">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wipe(left)">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wipe(left)">
                                      <p:cBhvr>
                                        <p:cTn id="22"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9E0B6F6-7A79-4484-BA6D-0F62A4EFEE9F}"/>
              </a:ext>
            </a:extLst>
          </p:cNvPr>
          <p:cNvSpPr>
            <a:spLocks noGrp="1" noChangeArrowheads="1"/>
          </p:cNvSpPr>
          <p:nvPr>
            <p:ph type="title"/>
          </p:nvPr>
        </p:nvSpPr>
        <p:spPr/>
        <p:txBody>
          <a:bodyPr/>
          <a:lstStyle/>
          <a:p>
            <a:pPr eaLnBrk="1" hangingPunct="1"/>
            <a:r>
              <a:rPr lang="en-US" altLang="zh-CN" sz="2800"/>
              <a:t>What Is International Economics About?</a:t>
            </a:r>
          </a:p>
        </p:txBody>
      </p:sp>
      <p:sp>
        <p:nvSpPr>
          <p:cNvPr id="7171" name="Rectangle 3">
            <a:extLst>
              <a:ext uri="{FF2B5EF4-FFF2-40B4-BE49-F238E27FC236}">
                <a16:creationId xmlns:a16="http://schemas.microsoft.com/office/drawing/2014/main" id="{4B3AD746-C9CD-4E81-BF77-4D1CA81C509E}"/>
              </a:ext>
            </a:extLst>
          </p:cNvPr>
          <p:cNvSpPr>
            <a:spLocks noGrp="1" noChangeArrowheads="1"/>
          </p:cNvSpPr>
          <p:nvPr>
            <p:ph idx="1"/>
          </p:nvPr>
        </p:nvSpPr>
        <p:spPr/>
        <p:txBody>
          <a:bodyPr/>
          <a:lstStyle/>
          <a:p>
            <a:pPr eaLnBrk="1" hangingPunct="1">
              <a:lnSpc>
                <a:spcPct val="90000"/>
              </a:lnSpc>
              <a:spcBef>
                <a:spcPct val="50000"/>
              </a:spcBef>
            </a:pPr>
            <a:r>
              <a:rPr lang="en-US" altLang="zh-CN"/>
              <a:t>International economics is about how nations interact through:</a:t>
            </a:r>
          </a:p>
          <a:p>
            <a:pPr lvl="1" eaLnBrk="1" hangingPunct="1">
              <a:lnSpc>
                <a:spcPct val="90000"/>
              </a:lnSpc>
              <a:spcBef>
                <a:spcPct val="50000"/>
              </a:spcBef>
            </a:pPr>
            <a:r>
              <a:rPr lang="en-US" altLang="zh-CN"/>
              <a:t>trade of goods and services, flows of money, and investment.</a:t>
            </a:r>
          </a:p>
          <a:p>
            <a:pPr eaLnBrk="1" hangingPunct="1">
              <a:lnSpc>
                <a:spcPct val="90000"/>
              </a:lnSpc>
              <a:spcBef>
                <a:spcPct val="50000"/>
              </a:spcBef>
            </a:pPr>
            <a:r>
              <a:rPr lang="en-US" altLang="zh-CN"/>
              <a:t>International economics is an old subject, but continues to grow in importance as countries become tied more to the international economy.</a:t>
            </a:r>
          </a:p>
          <a:p>
            <a:pPr eaLnBrk="1" hangingPunct="1">
              <a:lnSpc>
                <a:spcPct val="90000"/>
              </a:lnSpc>
              <a:spcBef>
                <a:spcPct val="50000"/>
              </a:spcBef>
            </a:pPr>
            <a:r>
              <a:rPr lang="en-US" altLang="zh-CN"/>
              <a:t>Nations are now more closely linked than ever before.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9F79B4D-DF18-4763-BF1F-9848E891307F}"/>
              </a:ext>
            </a:extLst>
          </p:cNvPr>
          <p:cNvSpPr>
            <a:spLocks noGrp="1" noChangeArrowheads="1"/>
          </p:cNvSpPr>
          <p:nvPr>
            <p:ph type="title"/>
          </p:nvPr>
        </p:nvSpPr>
        <p:spPr/>
        <p:txBody>
          <a:bodyPr/>
          <a:lstStyle/>
          <a:p>
            <a:pPr eaLnBrk="1" hangingPunct="1"/>
            <a:r>
              <a:rPr lang="en-US" altLang="zh-CN" sz="2800"/>
              <a:t>What Is International Economics About? (cont.)</a:t>
            </a:r>
          </a:p>
        </p:txBody>
      </p:sp>
      <p:sp>
        <p:nvSpPr>
          <p:cNvPr id="8195" name="Rectangle 3">
            <a:extLst>
              <a:ext uri="{FF2B5EF4-FFF2-40B4-BE49-F238E27FC236}">
                <a16:creationId xmlns:a16="http://schemas.microsoft.com/office/drawing/2014/main" id="{6C578970-6B48-438B-8A7F-169D8A96FF3B}"/>
              </a:ext>
            </a:extLst>
          </p:cNvPr>
          <p:cNvSpPr>
            <a:spLocks noGrp="1" noChangeArrowheads="1"/>
          </p:cNvSpPr>
          <p:nvPr>
            <p:ph idx="1"/>
          </p:nvPr>
        </p:nvSpPr>
        <p:spPr/>
        <p:txBody>
          <a:bodyPr/>
          <a:lstStyle/>
          <a:p>
            <a:pPr eaLnBrk="1" hangingPunct="1">
              <a:spcBef>
                <a:spcPct val="50000"/>
              </a:spcBef>
            </a:pPr>
            <a:r>
              <a:rPr lang="en-US" altLang="zh-CN"/>
              <a:t>U.S. exports and imports as shares of gross domestic product have been on a long-term upward trend.</a:t>
            </a:r>
          </a:p>
          <a:p>
            <a:pPr lvl="1" eaLnBrk="1" hangingPunct="1">
              <a:spcBef>
                <a:spcPct val="50000"/>
              </a:spcBef>
            </a:pPr>
            <a:r>
              <a:rPr lang="en-US" altLang="zh-CN"/>
              <a:t>International trade has roughly tripled in importance compared to the economy as a  whole in the past 50 years.</a:t>
            </a:r>
          </a:p>
          <a:p>
            <a:pPr lvl="1" eaLnBrk="1" hangingPunct="1">
              <a:spcBef>
                <a:spcPct val="50000"/>
              </a:spcBef>
            </a:pPr>
            <a:r>
              <a:rPr lang="en-US" altLang="zh-CN"/>
              <a:t>Both imports and exports fell in 2009 due to the recession.</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B99942D-C22F-4C42-8B55-426E4E72C043}"/>
              </a:ext>
            </a:extLst>
          </p:cNvPr>
          <p:cNvSpPr>
            <a:spLocks noGrp="1" noChangeArrowheads="1"/>
          </p:cNvSpPr>
          <p:nvPr>
            <p:ph type="title"/>
          </p:nvPr>
        </p:nvSpPr>
        <p:spPr/>
        <p:txBody>
          <a:bodyPr/>
          <a:lstStyle/>
          <a:p>
            <a:pPr eaLnBrk="1" hangingPunct="1"/>
            <a:r>
              <a:rPr lang="en-US" altLang="zh-CN" sz="2800"/>
              <a:t>Fig. 1-1: Exports and Imports as a Percentage of U.S. National Income</a:t>
            </a:r>
          </a:p>
        </p:txBody>
      </p:sp>
      <p:pic>
        <p:nvPicPr>
          <p:cNvPr id="19459" name="Picture 2" descr="fig01_01.gif">
            <a:extLst>
              <a:ext uri="{FF2B5EF4-FFF2-40B4-BE49-F238E27FC236}">
                <a16:creationId xmlns:a16="http://schemas.microsoft.com/office/drawing/2014/main" id="{71F6DCE5-0DC2-4954-AEEA-50A6D973DD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66800"/>
            <a:ext cx="6535738"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descr="MEL_RTD_logo.gif">
            <a:extLst>
              <a:ext uri="{FF2B5EF4-FFF2-40B4-BE49-F238E27FC236}">
                <a16:creationId xmlns:a16="http://schemas.microsoft.com/office/drawing/2014/main" id="{EC1A62A1-EC4B-48AE-B11C-14FB8DC90F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43000"/>
            <a:ext cx="2819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B6F4C9A-08BC-4613-BF58-58BBA8B60092}"/>
              </a:ext>
            </a:extLst>
          </p:cNvPr>
          <p:cNvSpPr>
            <a:spLocks noGrp="1" noChangeArrowheads="1"/>
          </p:cNvSpPr>
          <p:nvPr>
            <p:ph type="title"/>
          </p:nvPr>
        </p:nvSpPr>
        <p:spPr/>
        <p:txBody>
          <a:bodyPr/>
          <a:lstStyle/>
          <a:p>
            <a:pPr eaLnBrk="1" hangingPunct="1"/>
            <a:r>
              <a:rPr lang="en-US" altLang="zh-CN" sz="2800"/>
              <a:t>What Is International Economics About? (cont.)</a:t>
            </a:r>
          </a:p>
        </p:txBody>
      </p:sp>
      <p:sp>
        <p:nvSpPr>
          <p:cNvPr id="2" name="Rectangle 3">
            <a:extLst>
              <a:ext uri="{FF2B5EF4-FFF2-40B4-BE49-F238E27FC236}">
                <a16:creationId xmlns:a16="http://schemas.microsoft.com/office/drawing/2014/main" id="{1E171C7E-21F9-4011-B89B-9DC76AB7F523}"/>
              </a:ext>
            </a:extLst>
          </p:cNvPr>
          <p:cNvSpPr>
            <a:spLocks noGrp="1" noChangeArrowheads="1"/>
          </p:cNvSpPr>
          <p:nvPr>
            <p:ph idx="1"/>
          </p:nvPr>
        </p:nvSpPr>
        <p:spPr/>
        <p:txBody>
          <a:bodyPr/>
          <a:lstStyle/>
          <a:p>
            <a:pPr eaLnBrk="1" hangingPunct="1">
              <a:spcBef>
                <a:spcPct val="50000"/>
              </a:spcBef>
            </a:pPr>
            <a:r>
              <a:rPr lang="en-US" altLang="zh-CN"/>
              <a:t>Compared to the United States, other countries are even more tied to international trade.</a:t>
            </a:r>
          </a:p>
          <a:p>
            <a:pPr lvl="1" eaLnBrk="1" hangingPunct="1">
              <a:spcBef>
                <a:spcPct val="50000"/>
              </a:spcBef>
            </a:pPr>
            <a:r>
              <a:rPr lang="en-US" altLang="zh-CN"/>
              <a:t>Their imports and exports as a share of GDP are substantially higher.</a:t>
            </a:r>
          </a:p>
          <a:p>
            <a:pPr lvl="1" eaLnBrk="1" hangingPunct="1">
              <a:spcBef>
                <a:spcPct val="50000"/>
              </a:spcBef>
            </a:pPr>
            <a:r>
              <a:rPr lang="en-US" altLang="zh-CN"/>
              <a:t>The United States, due to its size and diversity of resources, relies less on international trade than almost any other country.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C9228F9-7FAE-4473-983A-F0FDEF94EE6D}"/>
              </a:ext>
            </a:extLst>
          </p:cNvPr>
          <p:cNvSpPr>
            <a:spLocks noGrp="1" noChangeArrowheads="1"/>
          </p:cNvSpPr>
          <p:nvPr>
            <p:ph type="title"/>
          </p:nvPr>
        </p:nvSpPr>
        <p:spPr/>
        <p:txBody>
          <a:bodyPr/>
          <a:lstStyle/>
          <a:p>
            <a:pPr eaLnBrk="1" hangingPunct="1"/>
            <a:r>
              <a:rPr lang="en-US" altLang="zh-CN" sz="2400"/>
              <a:t>Fig. 1-2: Average of Exports and Imports as Percentage of National Income in 2011</a:t>
            </a:r>
          </a:p>
        </p:txBody>
      </p:sp>
      <p:pic>
        <p:nvPicPr>
          <p:cNvPr id="21507" name="Picture 1" descr="fig01_02.gif">
            <a:extLst>
              <a:ext uri="{FF2B5EF4-FFF2-40B4-BE49-F238E27FC236}">
                <a16:creationId xmlns:a16="http://schemas.microsoft.com/office/drawing/2014/main" id="{7CFFB597-AC4D-4DE2-9AD3-0AB3FA56A3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19188"/>
            <a:ext cx="5562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9019657-767C-42FE-91B8-45215FF322A0}"/>
              </a:ext>
            </a:extLst>
          </p:cNvPr>
          <p:cNvSpPr>
            <a:spLocks noGrp="1" noChangeArrowheads="1"/>
          </p:cNvSpPr>
          <p:nvPr>
            <p:ph type="title"/>
          </p:nvPr>
        </p:nvSpPr>
        <p:spPr/>
        <p:txBody>
          <a:bodyPr/>
          <a:lstStyle/>
          <a:p>
            <a:pPr eaLnBrk="1" hangingPunct="1"/>
            <a:r>
              <a:rPr lang="en-US" altLang="zh-CN"/>
              <a:t>Gains from Trade</a:t>
            </a:r>
          </a:p>
        </p:txBody>
      </p:sp>
      <p:sp>
        <p:nvSpPr>
          <p:cNvPr id="11267" name="Rectangle 3">
            <a:extLst>
              <a:ext uri="{FF2B5EF4-FFF2-40B4-BE49-F238E27FC236}">
                <a16:creationId xmlns:a16="http://schemas.microsoft.com/office/drawing/2014/main" id="{AE217D84-1A7F-4E3F-97D8-84C9D40D30E7}"/>
              </a:ext>
            </a:extLst>
          </p:cNvPr>
          <p:cNvSpPr>
            <a:spLocks noGrp="1" noChangeArrowheads="1"/>
          </p:cNvSpPr>
          <p:nvPr>
            <p:ph idx="1"/>
          </p:nvPr>
        </p:nvSpPr>
        <p:spPr/>
        <p:txBody>
          <a:bodyPr/>
          <a:lstStyle/>
          <a:p>
            <a:pPr marL="533400" indent="-533400" eaLnBrk="1" hangingPunct="1"/>
            <a:r>
              <a:rPr lang="en-US" altLang="zh-CN"/>
              <a:t>That there are gains from trade is probably the most important insight in international economics.</a:t>
            </a:r>
          </a:p>
          <a:p>
            <a:pPr marL="533400" indent="-533400" eaLnBrk="1" hangingPunct="1"/>
            <a:r>
              <a:rPr lang="en-US" altLang="zh-CN"/>
              <a:t>Countries selling goods and services to each other almost always generates mutual benefits.</a:t>
            </a:r>
          </a:p>
          <a:p>
            <a:pPr marL="914400" lvl="1" indent="-457200" eaLnBrk="1" hangingPunct="1">
              <a:buFont typeface="Times" panose="02020603050405020304" pitchFamily="18" charset="0"/>
              <a:buAutoNum type="arabicPeriod"/>
            </a:pPr>
            <a:r>
              <a:rPr lang="en-US" altLang="zh-CN"/>
              <a:t>When a buyer and a seller engage in a voluntary transaction, both can be made better off.</a:t>
            </a:r>
          </a:p>
          <a:p>
            <a:pPr marL="1295400" lvl="2" indent="-381000" eaLnBrk="1" hangingPunct="1"/>
            <a:r>
              <a:rPr lang="en-US" altLang="zh-CN"/>
              <a:t>Norwegian consumers import oranges that they would have a hard time producing.</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left)">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wipe(left)">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wipe(left)">
                                      <p:cBhvr>
                                        <p:cTn id="22"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6AF4A6C-D1E7-4E78-90BA-E22A0B573AB3}"/>
              </a:ext>
            </a:extLst>
          </p:cNvPr>
          <p:cNvSpPr>
            <a:spLocks noGrp="1" noChangeArrowheads="1"/>
          </p:cNvSpPr>
          <p:nvPr>
            <p:ph type="title"/>
          </p:nvPr>
        </p:nvSpPr>
        <p:spPr/>
        <p:txBody>
          <a:bodyPr/>
          <a:lstStyle/>
          <a:p>
            <a:pPr eaLnBrk="1" hangingPunct="1"/>
            <a:r>
              <a:rPr lang="en-US" altLang="zh-CN"/>
              <a:t>Gains from Trade (cont.)</a:t>
            </a:r>
          </a:p>
        </p:txBody>
      </p:sp>
      <p:sp>
        <p:nvSpPr>
          <p:cNvPr id="12291" name="Rectangle 3">
            <a:extLst>
              <a:ext uri="{FF2B5EF4-FFF2-40B4-BE49-F238E27FC236}">
                <a16:creationId xmlns:a16="http://schemas.microsoft.com/office/drawing/2014/main" id="{51D49B97-66D2-4FB5-AE12-9B7B524C782E}"/>
              </a:ext>
            </a:extLst>
          </p:cNvPr>
          <p:cNvSpPr>
            <a:spLocks noGrp="1" noChangeArrowheads="1"/>
          </p:cNvSpPr>
          <p:nvPr>
            <p:ph idx="1"/>
          </p:nvPr>
        </p:nvSpPr>
        <p:spPr/>
        <p:txBody>
          <a:bodyPr/>
          <a:lstStyle/>
          <a:p>
            <a:pPr marL="533400" indent="-533400" eaLnBrk="1" hangingPunct="1">
              <a:spcBef>
                <a:spcPct val="50000"/>
              </a:spcBef>
              <a:buFont typeface="Times" panose="02020603050405020304" pitchFamily="18" charset="0"/>
              <a:buAutoNum type="arabicPeriod" startAt="2"/>
            </a:pPr>
            <a:r>
              <a:rPr lang="en-US" altLang="zh-CN" sz="2400"/>
              <a:t>How could a country that is the most (least) efficient producer of everything gain from trade?</a:t>
            </a:r>
          </a:p>
          <a:p>
            <a:pPr marL="914400" lvl="1" indent="-457200" eaLnBrk="1" hangingPunct="1">
              <a:spcBef>
                <a:spcPct val="50000"/>
              </a:spcBef>
              <a:buSzPct val="130000"/>
              <a:buFont typeface="Times" panose="02020603050405020304" pitchFamily="18" charset="0"/>
              <a:buChar char="•"/>
            </a:pPr>
            <a:r>
              <a:rPr lang="en-US" altLang="zh-CN" sz="2000"/>
              <a:t>Countries use finite resources to produce what they are most productive at (compared to their other production choices), then trade those products for goods and services that they want to consume.</a:t>
            </a:r>
          </a:p>
          <a:p>
            <a:pPr marL="914400" lvl="1" indent="-457200" eaLnBrk="1" hangingPunct="1">
              <a:spcBef>
                <a:spcPct val="50000"/>
              </a:spcBef>
              <a:buSzPct val="130000"/>
              <a:buFont typeface="Times" panose="02020603050405020304" pitchFamily="18" charset="0"/>
              <a:buChar char="•"/>
            </a:pPr>
            <a:r>
              <a:rPr lang="en-US" altLang="zh-CN" sz="2000"/>
              <a:t>Countries can specialize in production, while consuming many goods and services through trade.</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left)">
                                      <p:cBhvr>
                                        <p:cTn id="17"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theme/theme1.xml><?xml version="1.0" encoding="utf-8"?>
<a:theme xmlns:a="http://schemas.openxmlformats.org/drawingml/2006/main" name="Krugman10e_templat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Krugman10e_template.potx</Template>
  <TotalTime>695</TotalTime>
  <Words>1154</Words>
  <Application>Microsoft Office PowerPoint</Application>
  <PresentationFormat>全屏显示(4:3)</PresentationFormat>
  <Paragraphs>90</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Times</vt:lpstr>
      <vt:lpstr>ＭＳ Ｐゴシック</vt:lpstr>
      <vt:lpstr>Arial</vt:lpstr>
      <vt:lpstr>Verdana</vt:lpstr>
      <vt:lpstr>ヒラギノ角ゴ Pro W3</vt:lpstr>
      <vt:lpstr>Adobe Jenson Italic</vt:lpstr>
      <vt:lpstr>Krugman10e_template</vt:lpstr>
      <vt:lpstr>Chapter 1</vt:lpstr>
      <vt:lpstr>Preview</vt:lpstr>
      <vt:lpstr>What Is International Economics About?</vt:lpstr>
      <vt:lpstr>What Is International Economics About? (cont.)</vt:lpstr>
      <vt:lpstr>Fig. 1-1: Exports and Imports as a Percentage of U.S. National Income</vt:lpstr>
      <vt:lpstr>What Is International Economics About? (cont.)</vt:lpstr>
      <vt:lpstr>Fig. 1-2: Average of Exports and Imports as Percentage of National Income in 2011</vt:lpstr>
      <vt:lpstr>Gains from Trade</vt:lpstr>
      <vt:lpstr>Gains from Trade (cont.)</vt:lpstr>
      <vt:lpstr>Gains from Trade (cont.)</vt:lpstr>
      <vt:lpstr>Gains from Trade (cont.)</vt:lpstr>
      <vt:lpstr>Patterns of Trade</vt:lpstr>
      <vt:lpstr>Effects of Government Policies on Trade</vt:lpstr>
      <vt:lpstr>The Effects of Government Policies  on Trade (cont.)</vt:lpstr>
      <vt:lpstr>International Finance Topics</vt:lpstr>
      <vt:lpstr>Balance of Payments</vt:lpstr>
      <vt:lpstr>Exchange Rate Determination</vt:lpstr>
      <vt:lpstr>International Policy Coordination</vt:lpstr>
      <vt:lpstr>The International Capital Market</vt:lpstr>
      <vt:lpstr>International Trade Versus Finance </vt:lpstr>
    </vt:vector>
  </TitlesOfParts>
  <Manager/>
  <Company>Copyright ©2015 Pearson Education, Inc. All rights reserved.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dc:subject>
  <dc:creator>Krugman/Obstfeld/Melitz</dc:creator>
  <cp:keywords/>
  <dc:description/>
  <cp:lastModifiedBy>Fang Jing</cp:lastModifiedBy>
  <cp:revision>99</cp:revision>
  <dcterms:created xsi:type="dcterms:W3CDTF">2005-08-05T21:46:31Z</dcterms:created>
  <dcterms:modified xsi:type="dcterms:W3CDTF">2018-08-29T21:58:32Z</dcterms:modified>
  <cp:category/>
</cp:coreProperties>
</file>