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91" r:id="rId5"/>
    <p:sldId id="261" r:id="rId6"/>
    <p:sldId id="292" r:id="rId7"/>
    <p:sldId id="262" r:id="rId8"/>
    <p:sldId id="266" r:id="rId9"/>
    <p:sldId id="307" r:id="rId10"/>
    <p:sldId id="264" r:id="rId11"/>
    <p:sldId id="268" r:id="rId12"/>
    <p:sldId id="270" r:id="rId13"/>
    <p:sldId id="293" r:id="rId14"/>
    <p:sldId id="272" r:id="rId15"/>
    <p:sldId id="294" r:id="rId16"/>
    <p:sldId id="295" r:id="rId17"/>
    <p:sldId id="275" r:id="rId18"/>
    <p:sldId id="305" r:id="rId19"/>
    <p:sldId id="308" r:id="rId20"/>
    <p:sldId id="279" r:id="rId21"/>
    <p:sldId id="297" r:id="rId22"/>
    <p:sldId id="281" r:id="rId23"/>
    <p:sldId id="298" r:id="rId24"/>
    <p:sldId id="283" r:id="rId25"/>
    <p:sldId id="299" r:id="rId26"/>
    <p:sldId id="286" r:id="rId27"/>
    <p:sldId id="300" r:id="rId28"/>
    <p:sldId id="301" r:id="rId29"/>
    <p:sldId id="287" r:id="rId30"/>
    <p:sldId id="288" r:id="rId31"/>
  </p:sldIdLst>
  <p:sldSz cx="9144000" cy="6858000" type="screen4x3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3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983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392B56F-54D0-4B75-8713-2582EFF287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ACD1DBB-BCDC-45A9-8382-30DD840E89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457E65A0-73D1-4F2F-9B80-2DC23C00DD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671E48D5-07F9-4880-9659-8F9EA55575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88F87954-0382-4520-8885-E25EE1AE40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9544318-875C-4795-A251-470988FFC9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FB3669B-F208-4279-9208-32F9BC8CF4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1E14627-7941-42AA-8BCD-CD64EFFCB8E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0C8D8BBD-8C3D-4019-9B62-9AA13E9E96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E41627D5-F616-4289-B9DF-FDAE9B5227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970039C3-1E43-463E-B3FF-6C1121787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31BE2F60-F575-45B1-808F-9419486002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A1D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DCE336-E4A2-4542-9D71-7016B252F7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rgbClr val="1A8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latin typeface="Adobe Jenson Italic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" descr="Pearson_Bound_White">
            <a:extLst>
              <a:ext uri="{FF2B5EF4-FFF2-40B4-BE49-F238E27FC236}">
                <a16:creationId xmlns:a16="http://schemas.microsoft.com/office/drawing/2014/main" id="{5130CC00-AB7D-4AFC-A149-D4547D00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6356350"/>
            <a:ext cx="1655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Pearson_Strap_Bound_White">
            <a:extLst>
              <a:ext uri="{FF2B5EF4-FFF2-40B4-BE49-F238E27FC236}">
                <a16:creationId xmlns:a16="http://schemas.microsoft.com/office/drawing/2014/main" id="{39B93001-7B59-4183-B4BD-99864B7A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908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krugman_10e_cover.jpg">
            <a:extLst>
              <a:ext uri="{FF2B5EF4-FFF2-40B4-BE49-F238E27FC236}">
                <a16:creationId xmlns:a16="http://schemas.microsoft.com/office/drawing/2014/main" id="{36D6829C-8CAE-42CF-A4CB-88891BCBD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8387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25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1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0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39FA92-F6EC-48E2-B034-FFB7371D8C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5800" y="6248400"/>
            <a:ext cx="762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2-</a:t>
            </a:r>
            <a:fld id="{57CE2C39-88C6-4C71-95FA-D6A00A0CCD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53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98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60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71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1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55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9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70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766DC42-0840-4787-8AEC-CF54079FE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F7365B2C-3B54-4A88-B623-7BC7F7A46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46F2B939-E699-43BB-8761-2EAFBA80A0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rgbClr val="1A8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latin typeface="Adobe Jenson Italic" charset="0"/>
              <a:cs typeface="Arial" panose="020B0604020202020204" pitchFamily="34" charset="0"/>
            </a:endParaRP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40F721CB-038F-4135-983F-DBB6711AD7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113" y="6553200"/>
            <a:ext cx="539908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900">
                <a:solidFill>
                  <a:schemeClr val="bg1"/>
                </a:solidFill>
                <a:latin typeface="Verdana" panose="020B0604030504040204" pitchFamily="34" charset="0"/>
              </a:rPr>
              <a:t>Copyright ©2015 Pearson Education, Inc. All rights reserved.</a:t>
            </a:r>
            <a:endParaRPr lang="en-GB" altLang="zh-CN" sz="9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EFDC7BB-5482-4AD7-B520-772F87AB35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zh-CN" sz="900">
                <a:solidFill>
                  <a:schemeClr val="bg1"/>
                </a:solidFill>
                <a:latin typeface="Verdana" panose="020B0604030504040204" pitchFamily="34" charset="0"/>
              </a:rPr>
              <a:t>2-</a:t>
            </a:r>
            <a:fld id="{C0A57DFC-5144-4306-A6A3-BFF5E3359903}" type="slidenum">
              <a:rPr lang="en-GB" altLang="zh-CN" sz="900">
                <a:solidFill>
                  <a:schemeClr val="bg1"/>
                </a:solidFill>
                <a:latin typeface="Verdana" panose="020B0604030504040204" pitchFamily="34" charset="0"/>
              </a:rPr>
              <a:pPr/>
              <a:t>‹#›</a:t>
            </a:fld>
            <a:r>
              <a:rPr lang="en-GB" altLang="zh-CN" sz="90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1031" name="Picture 12" descr="cornerkrugman_10e_cover.jpg">
            <a:extLst>
              <a:ext uri="{FF2B5EF4-FFF2-40B4-BE49-F238E27FC236}">
                <a16:creationId xmlns:a16="http://schemas.microsoft.com/office/drawing/2014/main" id="{D71AD79E-403B-47BE-A6F0-C42C5D6A78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D8CC1C46-8F0E-4281-AE60-0536B8744694}"/>
              </a:ext>
            </a:extLst>
          </p:cNvPr>
          <p:cNvSpPr>
            <a:spLocks noChangeArrowheads="1"/>
          </p:cNvSpPr>
          <p:nvPr>
            <p:ph type="ctrTitle" idx="4294967295"/>
          </p:nvPr>
        </p:nvSpPr>
        <p:spPr>
          <a:xfrm>
            <a:off x="4800600" y="457200"/>
            <a:ext cx="4343400" cy="1143000"/>
          </a:xfrm>
        </p:spPr>
        <p:txBody>
          <a:bodyPr/>
          <a:lstStyle/>
          <a:p>
            <a:pPr algn="ctr" eaLnBrk="1" hangingPunct="1"/>
            <a:r>
              <a:rPr lang="en-US" altLang="zh-CN" sz="2800">
                <a:ea typeface="ヒラギノ角ゴ Pro W3" pitchFamily="-84" charset="-128"/>
              </a:rPr>
              <a:t>Chapter 2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7B03AEF0-E058-4FAE-965B-ADB63748181F}"/>
              </a:ext>
            </a:extLst>
          </p:cNvPr>
          <p:cNvSpPr>
            <a:spLocks noChangeArrowheads="1"/>
          </p:cNvSpPr>
          <p:nvPr>
            <p:ph type="subTitle" idx="4294967295"/>
          </p:nvPr>
        </p:nvSpPr>
        <p:spPr>
          <a:xfrm>
            <a:off x="4800600" y="2057400"/>
            <a:ext cx="43434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b="1">
                <a:ea typeface="ヒラギノ角ゴ Pro W3" pitchFamily="-84" charset="-128"/>
              </a:rPr>
              <a:t>World Trade: </a:t>
            </a:r>
            <a:br>
              <a:rPr lang="en-US" altLang="zh-CN" b="1">
                <a:ea typeface="ヒラギノ角ゴ Pro W3" pitchFamily="-84" charset="-128"/>
              </a:rPr>
            </a:br>
            <a:r>
              <a:rPr lang="en-US" altLang="zh-CN" b="1">
                <a:ea typeface="ヒラギノ角ゴ Pro W3" pitchFamily="-84" charset="-128"/>
              </a:rPr>
              <a:t>An Overview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>
            <a:extLst>
              <a:ext uri="{FF2B5EF4-FFF2-40B4-BE49-F238E27FC236}">
                <a16:creationId xmlns:a16="http://schemas.microsoft.com/office/drawing/2014/main" id="{5A7B4948-3458-45E0-A0EB-FA32D002F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Impediments to Trade: Distance, Barriers, and Borders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56F9471E-FBDB-4A5A-940D-177C6B5F9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ea typeface="ヒラギノ角ゴ Pro W3" pitchFamily="-84" charset="-128"/>
              </a:rPr>
              <a:t>Other things besides size matter for trade: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zh-CN" sz="2000" i="1">
                <a:ea typeface="ヒラギノ角ゴ Pro W3" pitchFamily="-84" charset="-128"/>
              </a:rPr>
              <a:t>Distance</a:t>
            </a:r>
            <a:r>
              <a:rPr lang="en-US" altLang="zh-CN" sz="2000">
                <a:ea typeface="ヒラギノ角ゴ Pro W3" pitchFamily="-84" charset="-128"/>
              </a:rPr>
              <a:t> between markets influences transportation costs and therefore the cost of imports and exports.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Times" panose="02020603050405020304" pitchFamily="18" charset="0"/>
              <a:buAutoNum type="arabicPeriod" startAt="2"/>
            </a:pPr>
            <a:r>
              <a:rPr lang="en-US" altLang="zh-CN" sz="2000" i="1">
                <a:ea typeface="ヒラギノ角ゴ Pro W3" pitchFamily="-84" charset="-128"/>
              </a:rPr>
              <a:t>Cultural affinity</a:t>
            </a:r>
            <a:r>
              <a:rPr lang="en-US" altLang="zh-CN" sz="2000">
                <a:ea typeface="ヒラギノ角ゴ Pro W3" pitchFamily="-84" charset="-128"/>
              </a:rPr>
              <a:t>: close cultural ties, such as a common language, usually lead to strong economic ties.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  <a:buFont typeface="Times" panose="02020603050405020304" pitchFamily="18" charset="0"/>
              <a:buAutoNum type="arabicPeriod" startAt="2"/>
            </a:pPr>
            <a:r>
              <a:rPr lang="en-US" altLang="zh-CN" sz="2000" i="1">
                <a:ea typeface="ヒラギノ角ゴ Pro W3" pitchFamily="-84" charset="-128"/>
              </a:rPr>
              <a:t>Geography</a:t>
            </a:r>
            <a:r>
              <a:rPr lang="en-US" altLang="zh-CN" sz="2000">
                <a:ea typeface="ヒラギノ角ゴ Pro W3" pitchFamily="-84" charset="-128"/>
              </a:rPr>
              <a:t>: ocean harbors and a lack of mountain barriers make transportation and trade easier.</a:t>
            </a:r>
          </a:p>
          <a:p>
            <a:pPr marL="533400" indent="-533400" eaLnBrk="1" hangingPunct="1">
              <a:spcBef>
                <a:spcPct val="50000"/>
              </a:spcBef>
              <a:buFont typeface="Times" panose="02020603050405020304" pitchFamily="18" charset="0"/>
              <a:buAutoNum type="arabicPeriod" startAt="4"/>
            </a:pPr>
            <a:r>
              <a:rPr lang="en-US" altLang="zh-CN" sz="2000" i="1">
                <a:ea typeface="ヒラギノ角ゴ Pro W3" pitchFamily="-84" charset="-128"/>
              </a:rPr>
              <a:t>Multinational corporations</a:t>
            </a:r>
            <a:r>
              <a:rPr lang="en-US" altLang="zh-CN" sz="2000">
                <a:ea typeface="ヒラギノ角ゴ Pro W3" pitchFamily="-84" charset="-128"/>
              </a:rPr>
              <a:t>: corporations spread across different nations import and export many goods between their divisions.</a:t>
            </a:r>
          </a:p>
          <a:p>
            <a:pPr marL="533400" indent="-533400" eaLnBrk="1" hangingPunct="1">
              <a:spcBef>
                <a:spcPct val="50000"/>
              </a:spcBef>
              <a:buFont typeface="Times" panose="02020603050405020304" pitchFamily="18" charset="0"/>
              <a:buAutoNum type="arabicPeriod" startAt="4"/>
            </a:pPr>
            <a:r>
              <a:rPr lang="en-US" altLang="zh-CN" sz="2000" i="1">
                <a:ea typeface="ヒラギノ角ゴ Pro W3" pitchFamily="-84" charset="-128"/>
              </a:rPr>
              <a:t>Borders</a:t>
            </a:r>
            <a:r>
              <a:rPr lang="en-US" altLang="zh-CN" sz="2000">
                <a:ea typeface="ヒラギノ角ゴ Pro W3" pitchFamily="-84" charset="-128"/>
              </a:rPr>
              <a:t>: crossing borders involves formalities that take time, often different currencies need to be exchanged, and perhaps monetary costs like tariffs reduce trade.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5A791EB9-E7CE-488A-9279-158AF1E1F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Impediments to Trade: Distance, Barriers, and Borders (cont.)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5C759E8-C8BD-4A22-B087-489A63A98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Estimates of the effect of distance from the gravity model predict that a 1% increase in the distance between countries is associated with a decrease in the volume of trade of 0.7% to 1%.</a:t>
            </a:r>
          </a:p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Besides distance, borders increase the cost and time needed to trade.</a:t>
            </a:r>
          </a:p>
          <a:p>
            <a:pPr eaLnBrk="1" hangingPunct="1"/>
            <a:r>
              <a:rPr lang="en-US" altLang="zh-CN" sz="2400" i="1">
                <a:ea typeface="ヒラギノ角ゴ Pro W3" pitchFamily="-84" charset="-128"/>
              </a:rPr>
              <a:t>Trade agreements</a:t>
            </a:r>
            <a:r>
              <a:rPr lang="en-US" altLang="zh-CN" sz="2400">
                <a:ea typeface="ヒラギノ角ゴ Pro W3" pitchFamily="-84" charset="-128"/>
              </a:rPr>
              <a:t> between countries are intended to reduce the formalities and tariffs needed to cross borders, and therefore to increase trade. </a:t>
            </a:r>
          </a:p>
          <a:p>
            <a:pPr eaLnBrk="1" hangingPunct="1">
              <a:buFontTx/>
              <a:buNone/>
            </a:pPr>
            <a:endParaRPr lang="en-US" altLang="zh-CN" sz="2400">
              <a:ea typeface="ヒラギノ角ゴ Pro W3" pitchFamily="-8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A9A16E5-26C8-412B-B0F3-1A9A31AA3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Impediments to Trade: Distance, Barriers, and Borders (cont.)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3BCAEC8-07A5-4EE6-B68E-B67DFF335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The U.S. signed a free trade agreement with Mexico and Canada in 1994, the North American Free Trade Agreement (NAFTA).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Because of NAFTA and because Mexico and Canada are close to the U.S., the amount of trade between the U.S. and its northern and southern neighbors as a fraction of GDP is larger than between the U.S. and European countries.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Canada</a:t>
            </a:r>
            <a:r>
              <a:rPr lang="ja-JP" altLang="en-US" sz="2000">
                <a:ea typeface="ヒラギノ角ゴ Pro W3" pitchFamily="-84" charset="-128"/>
              </a:rPr>
              <a:t>’</a:t>
            </a:r>
            <a:r>
              <a:rPr lang="en-US" altLang="ja-JP" sz="2000">
                <a:ea typeface="ヒラギノ角ゴ Pro W3" pitchFamily="-84" charset="-128"/>
              </a:rPr>
              <a:t>s economy is roughly the same size as Spain</a:t>
            </a:r>
            <a:r>
              <a:rPr lang="ja-JP" altLang="en-US" sz="2000">
                <a:ea typeface="ヒラギノ角ゴ Pro W3" pitchFamily="-84" charset="-128"/>
              </a:rPr>
              <a:t>’</a:t>
            </a:r>
            <a:r>
              <a:rPr lang="en-US" altLang="ja-JP" sz="2000">
                <a:ea typeface="ヒラギノ角ゴ Pro W3" pitchFamily="-84" charset="-128"/>
              </a:rPr>
              <a:t>s (around 10% of EU GDP) but Canada trades as much with the United States as does all of Europe.</a:t>
            </a:r>
            <a:endParaRPr lang="en-US" altLang="zh-CN" sz="2000">
              <a:ea typeface="ヒラギノ角ゴ Pro W3" pitchFamily="-8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8">
            <a:extLst>
              <a:ext uri="{FF2B5EF4-FFF2-40B4-BE49-F238E27FC236}">
                <a16:creationId xmlns:a16="http://schemas.microsoft.com/office/drawing/2014/main" id="{63911195-659E-4DD6-B9A8-85A0D045F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Fig. 2-3: Economic Size and Trade</a:t>
            </a:r>
            <a:br>
              <a:rPr lang="en-US" altLang="zh-CN" sz="2800">
                <a:ea typeface="ヒラギノ角ゴ Pro W3" pitchFamily="-84" charset="-128"/>
              </a:rPr>
            </a:br>
            <a:r>
              <a:rPr lang="en-US" altLang="zh-CN" sz="2800">
                <a:ea typeface="ヒラギノ角ゴ Pro W3" pitchFamily="-84" charset="-128"/>
              </a:rPr>
              <a:t>with the United States</a:t>
            </a:r>
          </a:p>
        </p:txBody>
      </p:sp>
      <p:pic>
        <p:nvPicPr>
          <p:cNvPr id="18434" name="Picture 1" descr="fig02_03.gif">
            <a:extLst>
              <a:ext uri="{FF2B5EF4-FFF2-40B4-BE49-F238E27FC236}">
                <a16:creationId xmlns:a16="http://schemas.microsoft.com/office/drawing/2014/main" id="{2D91BAAE-F3C5-476A-A8EF-CFA1BD49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0370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9665678B-6634-47A3-A177-8127D7170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Impediments to Trade: Distance, Barriers, and Borders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E557FD-447B-4C62-A40D-33D1C9908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Yet even with a free trade agreement between the U.S. and Canada, which use a common language, the border between these countries still seems to be associated with a reduction in trade.</a:t>
            </a:r>
          </a:p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Data shows that there is much more trade between pairs of Canadian provinces than between Canadian provinces and U.S. states, even when holding distance constant.</a:t>
            </a:r>
          </a:p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Estimates indicate that the U.S.-Canadian border deters trade as much as if the countries were 1,500-2,500 miles apart.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FBB7E942-E296-4272-AF53-434D8B41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Fig. 2-4: Canadian Provinces and U.S. States that Trade with British Columbia</a:t>
            </a:r>
          </a:p>
        </p:txBody>
      </p:sp>
      <p:pic>
        <p:nvPicPr>
          <p:cNvPr id="20482" name="Picture 1" descr="fig02_04.gif">
            <a:extLst>
              <a:ext uri="{FF2B5EF4-FFF2-40B4-BE49-F238E27FC236}">
                <a16:creationId xmlns:a16="http://schemas.microsoft.com/office/drawing/2014/main" id="{3A92A3A6-CAA9-4C55-B04F-CD6BA3AD2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943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F298A44-D42B-40C1-A172-6F51CB19F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Table 2-1: Trade with British Columbia, as Percent of GDP, 2009</a:t>
            </a:r>
          </a:p>
        </p:txBody>
      </p:sp>
      <p:pic>
        <p:nvPicPr>
          <p:cNvPr id="21506" name="Picture 1" descr="tbl02_01.gif">
            <a:extLst>
              <a:ext uri="{FF2B5EF4-FFF2-40B4-BE49-F238E27FC236}">
                <a16:creationId xmlns:a16="http://schemas.microsoft.com/office/drawing/2014/main" id="{8CEC7ADB-783B-4FCF-A8CB-D35BCCFC7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820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81B5C7D-1FA2-4DF0-B512-8F8897B6F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The Changing Pattern of World Trade: Has the World Gotten Smaller?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B7D968-43F8-4037-926A-E54F8036E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The negative effect of distance on trade according to the gravity models is significant, but has grown smaller over time due to modern transportation and communication.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Technologies that have increased trade: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Wheels, sails, compasses, railroads, telegraph, steam </a:t>
            </a:r>
            <a:br>
              <a:rPr lang="en-US" altLang="zh-CN" sz="2000">
                <a:ea typeface="ヒラギノ角ゴ Pro W3" pitchFamily="-84" charset="-128"/>
              </a:rPr>
            </a:br>
            <a:r>
              <a:rPr lang="en-US" altLang="zh-CN" sz="2000">
                <a:ea typeface="ヒラギノ角ゴ Pro W3" pitchFamily="-84" charset="-128"/>
              </a:rPr>
              <a:t>power, automobiles, telephones, airplanes, computers, fax machines, Internet, fiber optics, personal digital assistants, GPS satellites…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DC872B7-DF59-4038-84B5-07E902615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The Changing Pattern of World Trade: Has the World Gotten Smaller? (cont.)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486DDCD-4232-4E3D-8901-1B11F0382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Political factors, </a:t>
            </a:r>
            <a:r>
              <a:rPr lang="en-US" altLang="zh-CN" sz="2000">
                <a:ea typeface="ヒラギノ角ゴ Pro W3" pitchFamily="-84" charset="-128"/>
              </a:rPr>
              <a:t>such as wars, can change trade patterns much more than innovations in transportation and communication.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World trade grew rapidly from 1870 to 1913.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1800">
                <a:ea typeface="ヒラギノ角ゴ Pro W3" pitchFamily="-84" charset="-128"/>
              </a:rPr>
              <a:t>Then it suffered a sharp decline due to the two world wars and the Great Depression.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1800">
                <a:ea typeface="ヒラギノ角ゴ Pro W3" pitchFamily="-84" charset="-128"/>
              </a:rPr>
              <a:t>It started to recover around 1945 but did not recover fully until around 1970.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Since 1970, world trade as a fraction of world GDP has achieved unprecedented heights.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1800">
                <a:ea typeface="ヒラギノ角ゴ Pro W3" pitchFamily="-84" charset="-128"/>
              </a:rPr>
              <a:t>Vertical disintegration of production has contributed to the rise in the value of world trade through extensive cross-shipping of components.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253206DB-C6EA-4CCB-8744-FA24CF3A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982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45A8526-6D28-40A8-B5CD-612F424F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950" y="685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576B7892-2E45-4B3A-9A44-A7EE37CD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Fig. 2-5: The Fall and Rise of World Trade</a:t>
            </a:r>
          </a:p>
        </p:txBody>
      </p:sp>
      <p:pic>
        <p:nvPicPr>
          <p:cNvPr id="24578" name="Picture 1" descr="fig02_05.gif">
            <a:extLst>
              <a:ext uri="{FF2B5EF4-FFF2-40B4-BE49-F238E27FC236}">
                <a16:creationId xmlns:a16="http://schemas.microsoft.com/office/drawing/2014/main" id="{2F67D55F-C2C1-488F-97BA-4235B2B54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4770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78B8594E-4571-454F-8180-8C82E3256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Preview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E5A01B4-D8C0-4FA0-9016-58EBCEF71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Largest trading partners of the United States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Gravity model: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influence of an economy</a:t>
            </a:r>
            <a:r>
              <a:rPr lang="ja-JP" altLang="en-US" sz="2000">
                <a:ea typeface="ヒラギノ角ゴ Pro W3" pitchFamily="-84" charset="-128"/>
              </a:rPr>
              <a:t>’</a:t>
            </a:r>
            <a:r>
              <a:rPr lang="en-US" altLang="ja-JP" sz="2000">
                <a:ea typeface="ヒラギノ角ゴ Pro W3" pitchFamily="-84" charset="-128"/>
              </a:rPr>
              <a:t>s size on trade</a:t>
            </a:r>
          </a:p>
          <a:p>
            <a:pPr lvl="1" eaLnBrk="1" hangingPunct="1"/>
            <a:r>
              <a:rPr lang="en-US" altLang="zh-CN" sz="2000">
                <a:ea typeface="ヒラギノ角ゴ Pro W3" pitchFamily="-84" charset="-128"/>
              </a:rPr>
              <a:t>Distance, barriers, borders and other trade impediments</a:t>
            </a:r>
            <a:endParaRPr lang="en-US" altLang="zh-CN" sz="1800">
              <a:ea typeface="ヒラギノ角ゴ Pro W3" pitchFamily="-8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Globalization: then and now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Changing composition of trade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Service outsourcing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4C2F9E2-61FA-4D48-A35A-9C5660873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What Do We Trade?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522FC64-DECE-4EBB-96F9-FF4211E6A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What kinds of products do nations trade now, and how does this composition compare to trade in the past?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Today, most (about 53%) of the volume of trade is in </a:t>
            </a:r>
            <a:r>
              <a:rPr lang="en-US" altLang="zh-CN" sz="2400" i="1">
                <a:ea typeface="ヒラギノ角ゴ Pro W3" pitchFamily="-84" charset="-128"/>
              </a:rPr>
              <a:t>manufactured products</a:t>
            </a:r>
            <a:r>
              <a:rPr lang="en-US" altLang="zh-CN" sz="2400">
                <a:ea typeface="ヒラギノ角ゴ Pro W3" pitchFamily="-84" charset="-128"/>
              </a:rPr>
              <a:t> such as automobiles, computers, and clothing.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>
                <a:ea typeface="ヒラギノ角ゴ Pro W3" pitchFamily="-84" charset="-128"/>
              </a:rPr>
              <a:t>Services </a:t>
            </a:r>
            <a:r>
              <a:rPr lang="en-US" altLang="zh-CN" sz="2000">
                <a:ea typeface="ヒラギノ角ゴ Pro W3" pitchFamily="-84" charset="-128"/>
              </a:rPr>
              <a:t>such as shipping, insurance, legal fees, and spending by tourists account for about 20% of the volume of trade.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>
                <a:ea typeface="ヒラギノ角ゴ Pro W3" pitchFamily="-84" charset="-128"/>
              </a:rPr>
              <a:t>Mineral products</a:t>
            </a:r>
            <a:r>
              <a:rPr lang="en-US" altLang="zh-CN" sz="2000">
                <a:ea typeface="ヒラギノ角ゴ Pro W3" pitchFamily="-84" charset="-128"/>
              </a:rPr>
              <a:t> (ex., petroleum, coal, copper) remain an important part of world trade at 19%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i="1">
                <a:ea typeface="ヒラギノ角ゴ Pro W3" pitchFamily="-84" charset="-128"/>
              </a:rPr>
              <a:t>Agricultural products</a:t>
            </a:r>
            <a:r>
              <a:rPr lang="en-US" altLang="zh-CN" sz="2000">
                <a:ea typeface="ヒラギノ角ゴ Pro W3" pitchFamily="-84" charset="-128"/>
              </a:rPr>
              <a:t> are a relatively small (8%) part of trade.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701434-3CF9-41DE-8DC4-0179120B5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Fig. 2-6: The Composition of World Trade, 2011</a:t>
            </a:r>
          </a:p>
        </p:txBody>
      </p:sp>
      <p:pic>
        <p:nvPicPr>
          <p:cNvPr id="26626" name="Picture 1" descr="fig02_06.gif">
            <a:extLst>
              <a:ext uri="{FF2B5EF4-FFF2-40B4-BE49-F238E27FC236}">
                <a16:creationId xmlns:a16="http://schemas.microsoft.com/office/drawing/2014/main" id="{E06D632D-F608-4C3E-8D98-E1C1DE01C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5720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20E5FA82-0536-4767-B9EB-2C314417D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What Do We Trade? (cont.)</a:t>
            </a:r>
            <a:endParaRPr lang="en-US" altLang="zh-CN">
              <a:ea typeface="ヒラギノ角ゴ Pro W3" pitchFamily="-84" charset="-128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88CB10D-16B0-4EDA-A45C-807E837F6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In the past, a large fraction of the volume of trade came from agricultural and mineral products.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1800">
                <a:ea typeface="ヒラギノ角ゴ Pro W3" pitchFamily="-84" charset="-128"/>
              </a:rPr>
              <a:t>In 1910, Britain mainly imported agricultural and mineral products, although manufactured products still represented most of the volume of exports.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1800">
                <a:ea typeface="ヒラギノ角ゴ Pro W3" pitchFamily="-84" charset="-128"/>
              </a:rPr>
              <a:t>In 1910, the U.S. mainly imported and exported agricultural products and mineral products.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1800">
                <a:ea typeface="ヒラギノ角ゴ Pro W3" pitchFamily="-84" charset="-128"/>
              </a:rPr>
              <a:t>In 2002, manufactured products made up most of the volume of imports and exports for both countries.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B3956EB-EF65-4A53-A0B6-2AED4563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Table 2-2: Manufactured Goods as a Percent of Merchandise Trade</a:t>
            </a:r>
          </a:p>
        </p:txBody>
      </p:sp>
      <p:pic>
        <p:nvPicPr>
          <p:cNvPr id="28674" name="Picture 1" descr="tbl02_02.gif">
            <a:extLst>
              <a:ext uri="{FF2B5EF4-FFF2-40B4-BE49-F238E27FC236}">
                <a16:creationId xmlns:a16="http://schemas.microsoft.com/office/drawing/2014/main" id="{C424A734-2EB9-4487-8540-76091EA6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0BD01238-49DA-49A5-A788-6D737EE96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What Do We Trade? (cont.)</a:t>
            </a:r>
            <a:endParaRPr lang="en-US" altLang="zh-CN">
              <a:ea typeface="ヒラギノ角ゴ Pro W3" pitchFamily="-84" charset="-128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0D9F665-867C-488E-B27E-CC1307323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Low- and middle-income countries have also changed the composition of their trade.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In 2001, about 65% of exports from low- and middle-income countries were manufactured products, and only 10% of exports were agricultural products.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In 1960, about 58% of exports from low- and middle-income countries were agricultural products and only 12% of exports were manufactured products.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More than 90 percent of the exports of China, the largest developing country and a rapidly growing force in world trade, consist of manufactured goods.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812DB6F5-5D6F-405A-8CE8-B020C7ABB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Fig. 2-7: The Changing Composition of Developing-Country Exports</a:t>
            </a:r>
          </a:p>
        </p:txBody>
      </p:sp>
      <p:pic>
        <p:nvPicPr>
          <p:cNvPr id="30722" name="Picture 1" descr="fig02_07.gif">
            <a:extLst>
              <a:ext uri="{FF2B5EF4-FFF2-40B4-BE49-F238E27FC236}">
                <a16:creationId xmlns:a16="http://schemas.microsoft.com/office/drawing/2014/main" id="{2057EFBD-7BC8-4E24-83C0-F92C07DE0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7181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1CCB54FD-9035-4F41-8691-7B9EFE0AB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Service Outsourcing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DF7B04D-5F8F-4174-A356-E5579D1CE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ヒラギノ角ゴ Pro W3" pitchFamily="-84" charset="-128"/>
              </a:rPr>
              <a:t>Service outsourcing (or offshoring) </a:t>
            </a:r>
            <a:r>
              <a:rPr lang="en-US" altLang="zh-CN">
                <a:ea typeface="ヒラギノ角ゴ Pro W3" pitchFamily="-84" charset="-128"/>
              </a:rPr>
              <a:t>occurs when a firm that provides services moves its operations to a foreign location.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Service outsourcing can occur for services that can be transmitted electronically.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A firm may move its customer service centers whose telephone calls can be transmitted electronically to a foreign location.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Other services may not lend themselves to being performed remotely.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0340B0F-E988-4BD0-8F6A-12D54A9AC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Service Outsourcing (cont.)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6E11060-08E4-4448-803F-5AE90780EA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Service outsourcing is currently not a significant part of trade.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Some jobs are </a:t>
            </a:r>
            <a:r>
              <a:rPr lang="ja-JP" altLang="en-US">
                <a:ea typeface="ヒラギノ角ゴ Pro W3" pitchFamily="-84" charset="-128"/>
              </a:rPr>
              <a:t>“</a:t>
            </a:r>
            <a:r>
              <a:rPr lang="en-US" altLang="ja-JP">
                <a:ea typeface="ヒラギノ角ゴ Pro W3" pitchFamily="-84" charset="-128"/>
              </a:rPr>
              <a:t>tradable</a:t>
            </a:r>
            <a:r>
              <a:rPr lang="ja-JP" altLang="en-US">
                <a:ea typeface="ヒラギノ角ゴ Pro W3" pitchFamily="-84" charset="-128"/>
              </a:rPr>
              <a:t>”</a:t>
            </a:r>
            <a:r>
              <a:rPr lang="en-US" altLang="ja-JP">
                <a:ea typeface="ヒラギノ角ゴ Pro W3" pitchFamily="-84" charset="-128"/>
              </a:rPr>
              <a:t> and thus have the </a:t>
            </a:r>
            <a:r>
              <a:rPr lang="en-US" altLang="ja-JP" i="1">
                <a:ea typeface="ヒラギノ角ゴ Pro W3" pitchFamily="-84" charset="-128"/>
              </a:rPr>
              <a:t>potential</a:t>
            </a:r>
            <a:r>
              <a:rPr lang="en-US" altLang="ja-JP">
                <a:ea typeface="ヒラギノ角ゴ Pro W3" pitchFamily="-84" charset="-128"/>
              </a:rPr>
              <a:t> to be outsourced.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Most jobs (about 60%) need to be done close to the customer, making them nontradable.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A3BCA98-0682-4B61-9E39-9CE72C748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Fig. 2-8: Tradable Industries</a:t>
            </a:r>
            <a:r>
              <a:rPr lang="ja-JP" altLang="en-US" sz="2800">
                <a:ea typeface="ヒラギノ角ゴ Pro W3" pitchFamily="-84" charset="-128"/>
              </a:rPr>
              <a:t>’</a:t>
            </a:r>
            <a:r>
              <a:rPr lang="en-US" altLang="ja-JP" sz="2800">
                <a:ea typeface="ヒラギノ角ゴ Pro W3" pitchFamily="-84" charset="-128"/>
              </a:rPr>
              <a:t> Share of Employment</a:t>
            </a:r>
            <a:endParaRPr lang="en-US" altLang="zh-CN" sz="2800">
              <a:ea typeface="ヒラギノ角ゴ Pro W3" pitchFamily="-84" charset="-128"/>
            </a:endParaRPr>
          </a:p>
        </p:txBody>
      </p:sp>
      <p:pic>
        <p:nvPicPr>
          <p:cNvPr id="33794" name="Picture 1" descr="fig02_08.gif">
            <a:extLst>
              <a:ext uri="{FF2B5EF4-FFF2-40B4-BE49-F238E27FC236}">
                <a16:creationId xmlns:a16="http://schemas.microsoft.com/office/drawing/2014/main" id="{D735D031-B992-4463-B8A6-367B3F8E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7721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F664E40-7A19-406C-B4C8-5B0612E72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Summary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D0B1513-DBB0-4C62-9C0A-C0FA23546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>
                <a:ea typeface="ヒラギノ角ゴ Pro W3" pitchFamily="-84" charset="-128"/>
              </a:rPr>
              <a:t>The 5 largest trading partners with the U.S. are Canada, China, Mexico, Japan, and Germany.</a:t>
            </a:r>
          </a:p>
          <a:p>
            <a:pPr marL="533400" indent="-533400" eaLnBrk="1" hangingPunct="1"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>
                <a:ea typeface="ヒラギノ角ゴ Pro W3" pitchFamily="-84" charset="-128"/>
              </a:rPr>
              <a:t>The largest economies in the EU undertake the largest fraction of the total trade between the EU and the U.S.</a:t>
            </a:r>
          </a:p>
          <a:p>
            <a:pPr marL="533400" indent="-533400" eaLnBrk="1" hangingPunct="1">
              <a:spcBef>
                <a:spcPct val="50000"/>
              </a:spcBef>
              <a:buFont typeface="Times" panose="02020603050405020304" pitchFamily="18" charset="0"/>
              <a:buAutoNum type="arabicPeriod"/>
            </a:pPr>
            <a:r>
              <a:rPr lang="en-US" altLang="zh-CN" sz="2400">
                <a:ea typeface="ヒラギノ角ゴ Pro W3" pitchFamily="-84" charset="-128"/>
              </a:rPr>
              <a:t>The gravity model predicts that the volume of </a:t>
            </a:r>
            <a:br>
              <a:rPr lang="en-US" altLang="zh-CN" sz="2400">
                <a:ea typeface="ヒラギノ角ゴ Pro W3" pitchFamily="-84" charset="-128"/>
              </a:rPr>
            </a:br>
            <a:r>
              <a:rPr lang="en-US" altLang="zh-CN" sz="2400">
                <a:ea typeface="ヒラギノ角ゴ Pro W3" pitchFamily="-84" charset="-128"/>
              </a:rPr>
              <a:t>trade is directly related to the GDP of each trading partner and is inversely related to the distance between them.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3275C42A-FA32-4736-B257-BCB89B428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Who Trades with Whom?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B72DABF-28FD-4C65-BB11-72842F834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769225" cy="457041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More than 30% of world output is sold across national borders.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The 5 largest trading partners with the U.S. in 2012 were Canada, China, Mexico, Japan, and Germany.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The largest 15 trading partners with the </a:t>
            </a:r>
            <a:br>
              <a:rPr lang="en-US" altLang="zh-CN" sz="2400">
                <a:ea typeface="ヒラギノ角ゴ Pro W3" pitchFamily="-84" charset="-128"/>
              </a:rPr>
            </a:br>
            <a:r>
              <a:rPr lang="en-US" altLang="zh-CN" sz="2400">
                <a:ea typeface="ヒラギノ角ゴ Pro W3" pitchFamily="-84" charset="-128"/>
              </a:rPr>
              <a:t>U.S. accounted for 69% of the value of U.S. trade in 2012.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0835161-1AAC-44C3-B4A8-A0CAEEA21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Summary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9671AC-DFBE-4F83-9F71-5B6CEC9C0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ct val="50000"/>
              </a:spcBef>
              <a:buFont typeface="Times" panose="02020603050405020304" pitchFamily="18" charset="0"/>
              <a:buAutoNum type="arabicPeriod" startAt="4"/>
            </a:pPr>
            <a:r>
              <a:rPr lang="en-US" altLang="zh-CN" sz="2400">
                <a:ea typeface="ヒラギノ角ゴ Pro W3" pitchFamily="-84" charset="-128"/>
              </a:rPr>
              <a:t>Besides size and distance, culture, geography, multinational corporations, and the existence of borders influence trade.</a:t>
            </a:r>
          </a:p>
          <a:p>
            <a:pPr marL="609600" indent="-609600" eaLnBrk="1" hangingPunct="1">
              <a:spcBef>
                <a:spcPct val="50000"/>
              </a:spcBef>
              <a:buFont typeface="Times" panose="02020603050405020304" pitchFamily="18" charset="0"/>
              <a:buAutoNum type="arabicPeriod" startAt="4"/>
            </a:pPr>
            <a:r>
              <a:rPr lang="en-US" altLang="zh-CN" sz="2400">
                <a:ea typeface="ヒラギノ角ゴ Pro W3" pitchFamily="-84" charset="-128"/>
              </a:rPr>
              <a:t>Modern transportation and communication have increased trade, but political factors have influenced trade more in history.</a:t>
            </a:r>
          </a:p>
          <a:p>
            <a:pPr marL="609600" indent="-609600" eaLnBrk="1" hangingPunct="1">
              <a:spcBef>
                <a:spcPct val="50000"/>
              </a:spcBef>
              <a:buFont typeface="Times" panose="02020603050405020304" pitchFamily="18" charset="0"/>
              <a:buAutoNum type="arabicPeriod" startAt="4"/>
            </a:pPr>
            <a:r>
              <a:rPr lang="en-US" altLang="zh-CN" sz="2400">
                <a:ea typeface="ヒラギノ角ゴ Pro W3" pitchFamily="-84" charset="-128"/>
              </a:rPr>
              <a:t>Today, most trade is in manufactured goods, while historically agricultural and mineral products made up most of trade.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046FE4A8-2CCB-4E2D-A2CE-884DF1385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Fig. 2-1: Total U.S. Trade with Major Partners, 2012</a:t>
            </a:r>
          </a:p>
        </p:txBody>
      </p:sp>
      <p:pic>
        <p:nvPicPr>
          <p:cNvPr id="9218" name="Picture 1" descr="fig02_01.gif">
            <a:extLst>
              <a:ext uri="{FF2B5EF4-FFF2-40B4-BE49-F238E27FC236}">
                <a16:creationId xmlns:a16="http://schemas.microsoft.com/office/drawing/2014/main" id="{BC4162BC-B0EF-4573-8E27-4F274CC1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4008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6DA994E1-9284-4665-92B6-FAC85692D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Size Matters: The Gravity Model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D52A5D-9F8D-4AD2-8ECE-4C7D8E8BF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3 of the top 10 trading partners with the U.S. </a:t>
            </a:r>
            <a:br>
              <a:rPr lang="en-US" altLang="zh-CN" sz="2400">
                <a:ea typeface="ヒラギノ角ゴ Pro W3" pitchFamily="-84" charset="-128"/>
              </a:rPr>
            </a:br>
            <a:r>
              <a:rPr lang="en-US" altLang="zh-CN" sz="2400">
                <a:ea typeface="ヒラギノ角ゴ Pro W3" pitchFamily="-84" charset="-128"/>
              </a:rPr>
              <a:t>in 2012 were also the 3 largest European economies: Germany, the United Kingdom, and France.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ヒラギノ角ゴ Pro W3" pitchFamily="-84" charset="-128"/>
              </a:rPr>
              <a:t>Why does the United States trade more with these European countries than with others?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These countries have the largest </a:t>
            </a:r>
            <a:r>
              <a:rPr lang="en-US" altLang="zh-CN" sz="2000" b="1">
                <a:ea typeface="ヒラギノ角ゴ Pro W3" pitchFamily="-84" charset="-128"/>
              </a:rPr>
              <a:t>gross domestic product (GDP)</a:t>
            </a:r>
            <a:r>
              <a:rPr lang="en-US" altLang="zh-CN" sz="2000">
                <a:ea typeface="ヒラギノ角ゴ Pro W3" pitchFamily="-84" charset="-128"/>
              </a:rPr>
              <a:t>, the value of goods and services </a:t>
            </a:r>
            <a:br>
              <a:rPr lang="en-US" altLang="zh-CN" sz="2000">
                <a:ea typeface="ヒラギノ角ゴ Pro W3" pitchFamily="-84" charset="-128"/>
              </a:rPr>
            </a:br>
            <a:r>
              <a:rPr lang="en-US" altLang="zh-CN" sz="2000">
                <a:ea typeface="ヒラギノ角ゴ Pro W3" pitchFamily="-84" charset="-128"/>
              </a:rPr>
              <a:t>produced in an economy, in Europe.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ヒラギノ角ゴ Pro W3" pitchFamily="-84" charset="-128"/>
              </a:rPr>
              <a:t>Each European country</a:t>
            </a:r>
            <a:r>
              <a:rPr lang="ja-JP" altLang="en-US" sz="2000">
                <a:ea typeface="ヒラギノ角ゴ Pro W3" pitchFamily="-84" charset="-128"/>
              </a:rPr>
              <a:t>’</a:t>
            </a:r>
            <a:r>
              <a:rPr lang="en-US" altLang="ja-JP" sz="2000">
                <a:ea typeface="ヒラギノ角ゴ Pro W3" pitchFamily="-84" charset="-128"/>
              </a:rPr>
              <a:t>s share of U.S. trade with Europe is roughly equal to its share of European GDP.</a:t>
            </a:r>
            <a:endParaRPr lang="en-US" altLang="zh-CN" sz="2000">
              <a:ea typeface="ヒラギノ角ゴ Pro W3" pitchFamily="-8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D2EA0857-59BC-4566-9B06-BC2848EAE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Fig. 2-2: The Size of European Economies, and the Value of Their Trade with the United States</a:t>
            </a:r>
          </a:p>
        </p:txBody>
      </p:sp>
      <p:pic>
        <p:nvPicPr>
          <p:cNvPr id="11266" name="Picture 1" descr="fig02_02.gif">
            <a:extLst>
              <a:ext uri="{FF2B5EF4-FFF2-40B4-BE49-F238E27FC236}">
                <a16:creationId xmlns:a16="http://schemas.microsoft.com/office/drawing/2014/main" id="{EA9CC568-E6EA-4AA6-9F06-21831CA4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038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BD8114B-A1B6-4B58-9790-4872891F3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Size Matters: The Gravity Model (cont.)</a:t>
            </a:r>
            <a:endParaRPr lang="en-US" altLang="zh-CN">
              <a:ea typeface="ヒラギノ角ゴ Pro W3" pitchFamily="-84" charset="-128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BBF8DF3-1BB3-4B32-9E69-96F110719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The size of an economy is directly related to the volume of imports and exports.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Larger economies produce more goods and services, so they have more to sell in the export market.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Larger economies generate more income from </a:t>
            </a:r>
            <a:br>
              <a:rPr lang="en-US" altLang="zh-CN">
                <a:ea typeface="ヒラギノ角ゴ Pro W3" pitchFamily="-84" charset="-128"/>
              </a:rPr>
            </a:br>
            <a:r>
              <a:rPr lang="en-US" altLang="zh-CN">
                <a:ea typeface="ヒラギノ角ゴ Pro W3" pitchFamily="-84" charset="-128"/>
              </a:rPr>
              <a:t>the goods and services sold, so they are able to buy more imports.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ヒラギノ角ゴ Pro W3" pitchFamily="-84" charset="-128"/>
              </a:rPr>
              <a:t>Trade between any two countries is larger, the larger is either country.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5703C09C-5414-4DAC-825E-0251F6A8B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ヒラギノ角ゴ Pro W3" pitchFamily="-84" charset="-128"/>
              </a:rPr>
              <a:t>Size Matters: The Gravity Model (cont.)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6B8510-2A79-4EAC-82B9-8EBC159F43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The gravity model assumes that size and distance are important for trade in the following way:</a:t>
            </a:r>
          </a:p>
          <a:p>
            <a:pPr algn="ctr" eaLnBrk="1" hangingPunct="1">
              <a:buFontTx/>
              <a:buNone/>
            </a:pPr>
            <a:r>
              <a:rPr lang="en-US" altLang="zh-CN" sz="2400">
                <a:ea typeface="ヒラギノ角ゴ Pro W3" pitchFamily="-84" charset="-128"/>
              </a:rPr>
              <a:t>T</a:t>
            </a:r>
            <a:r>
              <a:rPr lang="en-US" altLang="zh-CN" sz="2400" baseline="-25000">
                <a:ea typeface="ヒラギノ角ゴ Pro W3" pitchFamily="-84" charset="-128"/>
              </a:rPr>
              <a:t>ij</a:t>
            </a:r>
            <a:r>
              <a:rPr lang="en-US" altLang="zh-CN" sz="2400">
                <a:ea typeface="ヒラギノ角ゴ Pro W3" pitchFamily="-84" charset="-128"/>
              </a:rPr>
              <a:t> = A x Y</a:t>
            </a:r>
            <a:r>
              <a:rPr lang="en-US" altLang="zh-CN" sz="2400" baseline="-25000">
                <a:ea typeface="ヒラギノ角ゴ Pro W3" pitchFamily="-84" charset="-128"/>
              </a:rPr>
              <a:t>i</a:t>
            </a:r>
            <a:r>
              <a:rPr lang="en-US" altLang="zh-CN" sz="2400">
                <a:ea typeface="ヒラギノ角ゴ Pro W3" pitchFamily="-84" charset="-128"/>
              </a:rPr>
              <a:t> x Y</a:t>
            </a:r>
            <a:r>
              <a:rPr lang="en-US" altLang="zh-CN" sz="2400" baseline="-25000">
                <a:ea typeface="ヒラギノ角ゴ Pro W3" pitchFamily="-84" charset="-128"/>
              </a:rPr>
              <a:t>j</a:t>
            </a:r>
            <a:r>
              <a:rPr lang="en-US" altLang="zh-CN" sz="2400">
                <a:ea typeface="ヒラギノ角ゴ Pro W3" pitchFamily="-84" charset="-128"/>
              </a:rPr>
              <a:t> /D</a:t>
            </a:r>
            <a:r>
              <a:rPr lang="en-US" altLang="zh-CN" sz="2400" baseline="-25000">
                <a:ea typeface="ヒラギノ角ゴ Pro W3" pitchFamily="-84" charset="-128"/>
              </a:rPr>
              <a:t>ij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ea typeface="ヒラギノ角ゴ Pro W3" pitchFamily="-84" charset="-128"/>
              </a:rPr>
              <a:t>where 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ea typeface="ヒラギノ角ゴ Pro W3" pitchFamily="-84" charset="-128"/>
              </a:rPr>
              <a:t>T</a:t>
            </a:r>
            <a:r>
              <a:rPr lang="en-US" altLang="zh-CN" sz="2000" baseline="-25000">
                <a:ea typeface="ヒラギノ角ゴ Pro W3" pitchFamily="-84" charset="-128"/>
              </a:rPr>
              <a:t>ij</a:t>
            </a:r>
            <a:r>
              <a:rPr lang="en-US" altLang="zh-CN" sz="2000">
                <a:ea typeface="ヒラギノ角ゴ Pro W3" pitchFamily="-84" charset="-128"/>
              </a:rPr>
              <a:t> is the value of trade between country </a:t>
            </a:r>
            <a:r>
              <a:rPr lang="en-US" altLang="zh-CN" sz="2000" i="1">
                <a:ea typeface="ヒラギノ角ゴ Pro W3" pitchFamily="-84" charset="-128"/>
              </a:rPr>
              <a:t>i</a:t>
            </a:r>
            <a:r>
              <a:rPr lang="en-US" altLang="zh-CN" sz="2000">
                <a:ea typeface="ヒラギノ角ゴ Pro W3" pitchFamily="-84" charset="-128"/>
              </a:rPr>
              <a:t> and country </a:t>
            </a:r>
            <a:r>
              <a:rPr lang="en-US" altLang="zh-CN" sz="2000" i="1">
                <a:ea typeface="ヒラギノ角ゴ Pro W3" pitchFamily="-84" charset="-128"/>
              </a:rPr>
              <a:t>j</a:t>
            </a:r>
            <a:endParaRPr lang="en-US" altLang="zh-CN" sz="2000">
              <a:ea typeface="ヒラギノ角ゴ Pro W3" pitchFamily="-84" charset="-128"/>
            </a:endParaRPr>
          </a:p>
          <a:p>
            <a:pPr lvl="1" eaLnBrk="1" hangingPunct="1">
              <a:buFontTx/>
              <a:buNone/>
            </a:pPr>
            <a:r>
              <a:rPr lang="en-US" altLang="zh-CN" sz="2000">
                <a:ea typeface="ヒラギノ角ゴ Pro W3" pitchFamily="-84" charset="-128"/>
              </a:rPr>
              <a:t>A is a constant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ea typeface="ヒラギノ角ゴ Pro W3" pitchFamily="-84" charset="-128"/>
              </a:rPr>
              <a:t>Y</a:t>
            </a:r>
            <a:r>
              <a:rPr lang="en-US" altLang="zh-CN" sz="2000" baseline="-25000">
                <a:ea typeface="ヒラギノ角ゴ Pro W3" pitchFamily="-84" charset="-128"/>
              </a:rPr>
              <a:t>i</a:t>
            </a:r>
            <a:r>
              <a:rPr lang="en-US" altLang="zh-CN" sz="2000">
                <a:ea typeface="ヒラギノ角ゴ Pro W3" pitchFamily="-84" charset="-128"/>
              </a:rPr>
              <a:t> the GDP of country </a:t>
            </a:r>
            <a:r>
              <a:rPr lang="en-US" altLang="zh-CN" sz="2000" i="1">
                <a:ea typeface="ヒラギノ角ゴ Pro W3" pitchFamily="-84" charset="-128"/>
              </a:rPr>
              <a:t>I, </a:t>
            </a:r>
            <a:r>
              <a:rPr lang="en-US" altLang="zh-CN" sz="2000">
                <a:ea typeface="ヒラギノ角ゴ Pro W3" pitchFamily="-84" charset="-128"/>
              </a:rPr>
              <a:t>Y</a:t>
            </a:r>
            <a:r>
              <a:rPr lang="en-US" altLang="zh-CN" sz="2000" baseline="-25000">
                <a:ea typeface="ヒラギノ角ゴ Pro W3" pitchFamily="-84" charset="-128"/>
              </a:rPr>
              <a:t>j</a:t>
            </a:r>
            <a:r>
              <a:rPr lang="en-US" altLang="zh-CN" sz="2000">
                <a:ea typeface="ヒラギノ角ゴ Pro W3" pitchFamily="-84" charset="-128"/>
              </a:rPr>
              <a:t> is the GDP of country </a:t>
            </a:r>
            <a:r>
              <a:rPr lang="en-US" altLang="zh-CN" sz="2000" i="1">
                <a:ea typeface="ヒラギノ角ゴ Pro W3" pitchFamily="-84" charset="-128"/>
              </a:rPr>
              <a:t>j</a:t>
            </a:r>
            <a:endParaRPr lang="en-US" altLang="zh-CN" sz="2000">
              <a:ea typeface="ヒラギノ角ゴ Pro W3" pitchFamily="-84" charset="-128"/>
            </a:endParaRPr>
          </a:p>
          <a:p>
            <a:pPr lvl="1" eaLnBrk="1" hangingPunct="1">
              <a:buFontTx/>
              <a:buNone/>
            </a:pPr>
            <a:r>
              <a:rPr lang="en-US" altLang="zh-CN" sz="2000">
                <a:ea typeface="ヒラギノ角ゴ Pro W3" pitchFamily="-84" charset="-128"/>
              </a:rPr>
              <a:t>D</a:t>
            </a:r>
            <a:r>
              <a:rPr lang="en-US" altLang="zh-CN" sz="2000" baseline="-25000">
                <a:ea typeface="ヒラギノ角ゴ Pro W3" pitchFamily="-84" charset="-128"/>
              </a:rPr>
              <a:t>ij</a:t>
            </a:r>
            <a:r>
              <a:rPr lang="en-US" altLang="zh-CN" sz="2000">
                <a:ea typeface="ヒラギノ角ゴ Pro W3" pitchFamily="-84" charset="-128"/>
              </a:rPr>
              <a:t> is the distance between country </a:t>
            </a:r>
            <a:r>
              <a:rPr lang="en-US" altLang="zh-CN" sz="2000" i="1">
                <a:ea typeface="ヒラギノ角ゴ Pro W3" pitchFamily="-84" charset="-128"/>
              </a:rPr>
              <a:t>i</a:t>
            </a:r>
            <a:r>
              <a:rPr lang="en-US" altLang="zh-CN" sz="2000">
                <a:ea typeface="ヒラギノ角ゴ Pro W3" pitchFamily="-84" charset="-128"/>
              </a:rPr>
              <a:t> and country </a:t>
            </a:r>
            <a:r>
              <a:rPr lang="en-US" altLang="zh-CN" sz="2000" i="1">
                <a:ea typeface="ヒラギノ角ゴ Pro W3" pitchFamily="-84" charset="-128"/>
              </a:rPr>
              <a:t>j</a:t>
            </a:r>
          </a:p>
          <a:p>
            <a:pPr eaLnBrk="1" hangingPunct="1"/>
            <a:r>
              <a:rPr lang="en-US" altLang="zh-CN" sz="2400">
                <a:ea typeface="ヒラギノ角ゴ Pro W3" pitchFamily="-84" charset="-128"/>
              </a:rPr>
              <a:t>Or more generally</a:t>
            </a:r>
          </a:p>
          <a:p>
            <a:pPr algn="ctr" eaLnBrk="1" hangingPunct="1">
              <a:buFontTx/>
              <a:buNone/>
            </a:pPr>
            <a:r>
              <a:rPr lang="en-US" altLang="zh-CN" sz="2400">
                <a:ea typeface="ヒラギノ角ゴ Pro W3" pitchFamily="-84" charset="-128"/>
              </a:rPr>
              <a:t>T</a:t>
            </a:r>
            <a:r>
              <a:rPr lang="en-US" altLang="zh-CN" sz="2400" baseline="-25000">
                <a:ea typeface="ヒラギノ角ゴ Pro W3" pitchFamily="-84" charset="-128"/>
              </a:rPr>
              <a:t>ij</a:t>
            </a:r>
            <a:r>
              <a:rPr lang="en-US" altLang="zh-CN" sz="2400">
                <a:ea typeface="ヒラギノ角ゴ Pro W3" pitchFamily="-84" charset="-128"/>
              </a:rPr>
              <a:t> = A x Y</a:t>
            </a:r>
            <a:r>
              <a:rPr lang="en-US" altLang="zh-CN" sz="2400" baseline="-25000">
                <a:ea typeface="ヒラギノ角ゴ Pro W3" pitchFamily="-84" charset="-128"/>
              </a:rPr>
              <a:t>i</a:t>
            </a:r>
            <a:r>
              <a:rPr lang="en-US" altLang="zh-CN" sz="2400" baseline="30000">
                <a:ea typeface="ヒラギノ角ゴ Pro W3" pitchFamily="-84" charset="-128"/>
              </a:rPr>
              <a:t>a</a:t>
            </a:r>
            <a:r>
              <a:rPr lang="en-US" altLang="zh-CN" sz="2400">
                <a:ea typeface="ヒラギノ角ゴ Pro W3" pitchFamily="-84" charset="-128"/>
              </a:rPr>
              <a:t> x Y</a:t>
            </a:r>
            <a:r>
              <a:rPr lang="en-US" altLang="zh-CN" sz="2400" baseline="-25000">
                <a:ea typeface="ヒラギノ角ゴ Pro W3" pitchFamily="-84" charset="-128"/>
              </a:rPr>
              <a:t>j</a:t>
            </a:r>
            <a:r>
              <a:rPr lang="en-US" altLang="zh-CN" sz="2400" baseline="30000">
                <a:ea typeface="ヒラギノ角ゴ Pro W3" pitchFamily="-84" charset="-128"/>
              </a:rPr>
              <a:t>b</a:t>
            </a:r>
            <a:r>
              <a:rPr lang="en-US" altLang="zh-CN" sz="2400">
                <a:ea typeface="ヒラギノ角ゴ Pro W3" pitchFamily="-84" charset="-128"/>
              </a:rPr>
              <a:t> /D</a:t>
            </a:r>
            <a:r>
              <a:rPr lang="en-US" altLang="zh-CN" sz="2400" baseline="-25000">
                <a:ea typeface="ヒラギノ角ゴ Pro W3" pitchFamily="-84" charset="-128"/>
              </a:rPr>
              <a:t>ij</a:t>
            </a:r>
            <a:r>
              <a:rPr lang="en-US" altLang="zh-CN" sz="2400" baseline="30000">
                <a:ea typeface="ヒラギノ角ゴ Pro W3" pitchFamily="-84" charset="-128"/>
              </a:rPr>
              <a:t>c</a:t>
            </a:r>
            <a:endParaRPr lang="en-US" altLang="zh-CN" sz="2400">
              <a:ea typeface="ヒラギノ角ゴ Pro W3" pitchFamily="-84" charset="-128"/>
            </a:endParaRPr>
          </a:p>
          <a:p>
            <a:pPr lvl="1" eaLnBrk="1" hangingPunct="1">
              <a:buFontTx/>
              <a:buNone/>
            </a:pPr>
            <a:r>
              <a:rPr lang="en-US" altLang="zh-CN" sz="2000">
                <a:ea typeface="ヒラギノ角ゴ Pro W3" pitchFamily="-84" charset="-128"/>
              </a:rPr>
              <a:t>where </a:t>
            </a:r>
            <a:r>
              <a:rPr lang="en-US" altLang="zh-CN" sz="2000" i="1">
                <a:ea typeface="ヒラギノ角ゴ Pro W3" pitchFamily="-84" charset="-128"/>
              </a:rPr>
              <a:t>a, b,</a:t>
            </a:r>
            <a:r>
              <a:rPr lang="en-US" altLang="zh-CN" sz="2000">
                <a:ea typeface="ヒラギノ角ゴ Pro W3" pitchFamily="-84" charset="-128"/>
              </a:rPr>
              <a:t> and </a:t>
            </a:r>
            <a:r>
              <a:rPr lang="en-US" altLang="zh-CN" sz="2000" i="1">
                <a:ea typeface="ヒラギノ角ゴ Pro W3" pitchFamily="-84" charset="-128"/>
              </a:rPr>
              <a:t>c</a:t>
            </a:r>
            <a:r>
              <a:rPr lang="en-US" altLang="zh-CN" sz="2000">
                <a:ea typeface="ヒラギノ角ゴ Pro W3" pitchFamily="-84" charset="-128"/>
              </a:rPr>
              <a:t> are allowed to differ from 1.</a:t>
            </a:r>
          </a:p>
          <a:p>
            <a:pPr lvl="1" eaLnBrk="1" hangingPunct="1">
              <a:buFontTx/>
              <a:buNone/>
            </a:pPr>
            <a:endParaRPr lang="en-US" altLang="zh-CN" sz="2000">
              <a:ea typeface="ヒラギノ角ゴ Pro W3" pitchFamily="-8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E66A49F0-1A62-4B6A-A2D5-2225D048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Using the Gravity Model: Looking for Anomalies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8ED701B7-60E3-4303-83FD-C8FB4E2B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ヒラギノ角ゴ Pro W3" pitchFamily="-84" charset="-128"/>
              </a:rPr>
              <a:t>A gravity model fits the data on U.S. trade with European countries well but not perfectly.</a:t>
            </a:r>
          </a:p>
          <a:p>
            <a:pPr eaLnBrk="1" hangingPunct="1"/>
            <a:r>
              <a:rPr lang="en-US" altLang="zh-CN">
                <a:ea typeface="ヒラギノ角ゴ Pro W3" pitchFamily="-84" charset="-128"/>
              </a:rPr>
              <a:t>The Netherlands, Belgium and Ireland trade much more with the United States than predicted by a gravity model.</a:t>
            </a:r>
          </a:p>
          <a:p>
            <a:pPr lvl="1" eaLnBrk="1" hangingPunct="1"/>
            <a:r>
              <a:rPr lang="en-US" altLang="zh-CN">
                <a:ea typeface="ヒラギノ角ゴ Pro W3" pitchFamily="-84" charset="-128"/>
              </a:rPr>
              <a:t>Ireland has strong cultural affinity due to common language and history of migration.</a:t>
            </a:r>
          </a:p>
          <a:p>
            <a:pPr lvl="1" eaLnBrk="1" hangingPunct="1"/>
            <a:r>
              <a:rPr lang="en-US" altLang="zh-CN">
                <a:ea typeface="ヒラギノ角ゴ Pro W3" pitchFamily="-84" charset="-128"/>
              </a:rPr>
              <a:t>The Netherlands and Belgium have transport cost advantages due to their location.</a:t>
            </a:r>
          </a:p>
          <a:p>
            <a:pPr lvl="1" eaLnBrk="1" hangingPunct="1"/>
            <a:endParaRPr lang="en-US" altLang="zh-CN">
              <a:ea typeface="ヒラギノ角ゴ Pro W3" pitchFamily="-84" charset="-128"/>
            </a:endParaRPr>
          </a:p>
          <a:p>
            <a:pPr lvl="1" eaLnBrk="1" hangingPunct="1"/>
            <a:endParaRPr lang="en-US" altLang="zh-CN">
              <a:ea typeface="ヒラギノ角ゴ Pro W3" pitchFamily="-8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rugman10e_template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Krugman10e_template.potx</Template>
  <TotalTime>1718</TotalTime>
  <Words>1599</Words>
  <Application>Microsoft Office PowerPoint</Application>
  <PresentationFormat>全屏显示(4:3)</PresentationFormat>
  <Paragraphs>113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Times</vt:lpstr>
      <vt:lpstr>MS PGothic</vt:lpstr>
      <vt:lpstr>Arial</vt:lpstr>
      <vt:lpstr>Verdana</vt:lpstr>
      <vt:lpstr>ヒラギノ角ゴ Pro W3</vt:lpstr>
      <vt:lpstr>Adobe Jenson Italic</vt:lpstr>
      <vt:lpstr>Krugman10e_template</vt:lpstr>
      <vt:lpstr>Chapter 2</vt:lpstr>
      <vt:lpstr>Preview</vt:lpstr>
      <vt:lpstr>Who Trades with Whom?</vt:lpstr>
      <vt:lpstr>Fig. 2-1: Total U.S. Trade with Major Partners, 2012</vt:lpstr>
      <vt:lpstr>Size Matters: The Gravity Model</vt:lpstr>
      <vt:lpstr>Fig. 2-2: The Size of European Economies, and the Value of Their Trade with the United States</vt:lpstr>
      <vt:lpstr>Size Matters: The Gravity Model (cont.)</vt:lpstr>
      <vt:lpstr>Size Matters: The Gravity Model (cont.)</vt:lpstr>
      <vt:lpstr>Using the Gravity Model: Looking for Anomalies</vt:lpstr>
      <vt:lpstr>Impediments to Trade: Distance, Barriers, and Borders</vt:lpstr>
      <vt:lpstr>Impediments to Trade: Distance, Barriers, and Borders (cont.)</vt:lpstr>
      <vt:lpstr>Impediments to Trade: Distance, Barriers, and Borders (cont.)</vt:lpstr>
      <vt:lpstr>Fig. 2-3: Economic Size and Trade with the United States</vt:lpstr>
      <vt:lpstr>Impediments to Trade: Distance, Barriers, and Borders (cont.)</vt:lpstr>
      <vt:lpstr>Fig. 2-4: Canadian Provinces and U.S. States that Trade with British Columbia</vt:lpstr>
      <vt:lpstr>Table 2-1: Trade with British Columbia, as Percent of GDP, 2009</vt:lpstr>
      <vt:lpstr>The Changing Pattern of World Trade: Has the World Gotten Smaller?</vt:lpstr>
      <vt:lpstr>The Changing Pattern of World Trade: Has the World Gotten Smaller? (cont.)</vt:lpstr>
      <vt:lpstr>Fig. 2-5: The Fall and Rise of World Trade</vt:lpstr>
      <vt:lpstr>What Do We Trade?</vt:lpstr>
      <vt:lpstr>Fig. 2-6: The Composition of World Trade, 2011</vt:lpstr>
      <vt:lpstr>What Do We Trade? (cont.)</vt:lpstr>
      <vt:lpstr>Table 2-2: Manufactured Goods as a Percent of Merchandise Trade</vt:lpstr>
      <vt:lpstr>What Do We Trade? (cont.)</vt:lpstr>
      <vt:lpstr>Fig. 2-7: The Changing Composition of Developing-Country Exports</vt:lpstr>
      <vt:lpstr>Service Outsourcing</vt:lpstr>
      <vt:lpstr>Service Outsourcing (cont.)</vt:lpstr>
      <vt:lpstr>Fig. 2-8: Tradable Industries’ Share of Employment</vt:lpstr>
      <vt:lpstr>Summary</vt:lpstr>
      <vt:lpstr>Summary (cont.)</vt:lpstr>
    </vt:vector>
  </TitlesOfParts>
  <Manager/>
  <Company>Copyright ©2015 Pearson Education, Inc. All rights reserved.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World Trade: An Overview</dc:subject>
  <dc:creator>Krugman/Obstfeld/Melitz </dc:creator>
  <cp:keywords/>
  <dc:description/>
  <cp:lastModifiedBy>Fang Jing</cp:lastModifiedBy>
  <cp:revision>118</cp:revision>
  <dcterms:created xsi:type="dcterms:W3CDTF">2005-08-05T21:57:31Z</dcterms:created>
  <dcterms:modified xsi:type="dcterms:W3CDTF">2018-08-29T21:59:29Z</dcterms:modified>
  <cp:category/>
</cp:coreProperties>
</file>