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87"/>
  </p:notesMasterIdLst>
  <p:handoutMasterIdLst>
    <p:handoutMasterId r:id="rId88"/>
  </p:handoutMasterIdLst>
  <p:sldIdLst>
    <p:sldId id="256" r:id="rId2"/>
    <p:sldId id="257" r:id="rId3"/>
    <p:sldId id="258" r:id="rId4"/>
    <p:sldId id="259" r:id="rId5"/>
    <p:sldId id="260" r:id="rId6"/>
    <p:sldId id="261" r:id="rId7"/>
    <p:sldId id="262" r:id="rId8"/>
    <p:sldId id="265" r:id="rId9"/>
    <p:sldId id="266" r:id="rId10"/>
    <p:sldId id="339" r:id="rId11"/>
    <p:sldId id="268" r:id="rId12"/>
    <p:sldId id="269" r:id="rId13"/>
    <p:sldId id="270" r:id="rId14"/>
    <p:sldId id="355" r:id="rId15"/>
    <p:sldId id="271" r:id="rId16"/>
    <p:sldId id="272" r:id="rId17"/>
    <p:sldId id="273" r:id="rId18"/>
    <p:sldId id="275" r:id="rId19"/>
    <p:sldId id="362" r:id="rId20"/>
    <p:sldId id="274" r:id="rId21"/>
    <p:sldId id="354" r:id="rId22"/>
    <p:sldId id="276" r:id="rId23"/>
    <p:sldId id="365" r:id="rId24"/>
    <p:sldId id="278" r:id="rId25"/>
    <p:sldId id="279" r:id="rId26"/>
    <p:sldId id="363" r:id="rId27"/>
    <p:sldId id="364" r:id="rId28"/>
    <p:sldId id="372" r:id="rId29"/>
    <p:sldId id="373" r:id="rId30"/>
    <p:sldId id="280" r:id="rId31"/>
    <p:sldId id="282" r:id="rId32"/>
    <p:sldId id="356" r:id="rId33"/>
    <p:sldId id="366" r:id="rId34"/>
    <p:sldId id="367" r:id="rId35"/>
    <p:sldId id="368" r:id="rId36"/>
    <p:sldId id="359" r:id="rId37"/>
    <p:sldId id="283" r:id="rId38"/>
    <p:sldId id="286" r:id="rId39"/>
    <p:sldId id="369" r:id="rId40"/>
    <p:sldId id="287" r:id="rId41"/>
    <p:sldId id="370" r:id="rId42"/>
    <p:sldId id="371" r:id="rId43"/>
    <p:sldId id="376" r:id="rId44"/>
    <p:sldId id="288" r:id="rId45"/>
    <p:sldId id="342" r:id="rId46"/>
    <p:sldId id="291" r:id="rId47"/>
    <p:sldId id="292" r:id="rId48"/>
    <p:sldId id="293" r:id="rId49"/>
    <p:sldId id="294" r:id="rId50"/>
    <p:sldId id="343" r:id="rId51"/>
    <p:sldId id="296" r:id="rId52"/>
    <p:sldId id="297" r:id="rId53"/>
    <p:sldId id="298" r:id="rId54"/>
    <p:sldId id="374" r:id="rId55"/>
    <p:sldId id="375" r:id="rId56"/>
    <p:sldId id="300" r:id="rId57"/>
    <p:sldId id="301" r:id="rId58"/>
    <p:sldId id="302" r:id="rId59"/>
    <p:sldId id="360" r:id="rId60"/>
    <p:sldId id="303" r:id="rId61"/>
    <p:sldId id="304" r:id="rId62"/>
    <p:sldId id="344" r:id="rId63"/>
    <p:sldId id="306" r:id="rId64"/>
    <p:sldId id="307" r:id="rId65"/>
    <p:sldId id="308" r:id="rId66"/>
    <p:sldId id="309" r:id="rId67"/>
    <p:sldId id="310" r:id="rId68"/>
    <p:sldId id="311" r:id="rId69"/>
    <p:sldId id="312" r:id="rId70"/>
    <p:sldId id="313" r:id="rId71"/>
    <p:sldId id="314" r:id="rId72"/>
    <p:sldId id="315" r:id="rId73"/>
    <p:sldId id="317" r:id="rId74"/>
    <p:sldId id="346" r:id="rId75"/>
    <p:sldId id="318" r:id="rId76"/>
    <p:sldId id="320" r:id="rId77"/>
    <p:sldId id="321" r:id="rId78"/>
    <p:sldId id="322" r:id="rId79"/>
    <p:sldId id="348" r:id="rId80"/>
    <p:sldId id="361" r:id="rId81"/>
    <p:sldId id="353" r:id="rId82"/>
    <p:sldId id="377" r:id="rId83"/>
    <p:sldId id="324" r:id="rId84"/>
    <p:sldId id="378" r:id="rId85"/>
    <p:sldId id="325" r:id="rId86"/>
  </p:sldIdLst>
  <p:sldSz cx="9144000" cy="6858000" type="screen4x3"/>
  <p:notesSz cx="6997700" cy="91948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0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30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6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953B56DB-D44D-4EB9-BFCE-4FD85E450E65}"/>
              </a:ext>
            </a:extLst>
          </p:cNvPr>
          <p:cNvSpPr>
            <a:spLocks noGrp="1" noChangeArrowheads="1"/>
          </p:cNvSpPr>
          <p:nvPr>
            <p:ph type="hdr" sz="quarter"/>
          </p:nvPr>
        </p:nvSpPr>
        <p:spPr bwMode="auto">
          <a:xfrm>
            <a:off x="0" y="0"/>
            <a:ext cx="3032125" cy="458788"/>
          </a:xfrm>
          <a:prstGeom prst="rect">
            <a:avLst/>
          </a:prstGeom>
          <a:noFill/>
          <a:ln>
            <a:noFill/>
          </a:ln>
          <a:effectLst/>
          <a:extLst/>
        </p:spPr>
        <p:txBody>
          <a:bodyPr vert="horz" wrap="square" lIns="92524" tIns="46262" rIns="92524" bIns="46262" numCol="1" anchor="t" anchorCtr="0" compatLnSpc="1">
            <a:prstTxWarp prst="textNoShape">
              <a:avLst/>
            </a:prstTxWarp>
          </a:bodyPr>
          <a:lstStyle>
            <a:lvl1pPr algn="l" defTabSz="925513">
              <a:defRPr sz="1200">
                <a:latin typeface="Times" charset="0"/>
                <a:ea typeface="+mn-ea"/>
                <a:cs typeface="+mn-cs"/>
              </a:defRPr>
            </a:lvl1pPr>
          </a:lstStyle>
          <a:p>
            <a:pPr>
              <a:defRPr/>
            </a:pPr>
            <a:endParaRPr lang="en-US" altLang="en-US"/>
          </a:p>
        </p:txBody>
      </p:sp>
      <p:sp>
        <p:nvSpPr>
          <p:cNvPr id="188419" name="Rectangle 3">
            <a:extLst>
              <a:ext uri="{FF2B5EF4-FFF2-40B4-BE49-F238E27FC236}">
                <a16:creationId xmlns:a16="http://schemas.microsoft.com/office/drawing/2014/main" id="{12D6EC2E-0E53-4F3D-85E5-E71EE1EBAD5B}"/>
              </a:ext>
            </a:extLst>
          </p:cNvPr>
          <p:cNvSpPr>
            <a:spLocks noGrp="1" noChangeArrowheads="1"/>
          </p:cNvSpPr>
          <p:nvPr>
            <p:ph type="dt" sz="quarter" idx="1"/>
          </p:nvPr>
        </p:nvSpPr>
        <p:spPr bwMode="auto">
          <a:xfrm>
            <a:off x="3963988" y="0"/>
            <a:ext cx="3032125" cy="458788"/>
          </a:xfrm>
          <a:prstGeom prst="rect">
            <a:avLst/>
          </a:prstGeom>
          <a:noFill/>
          <a:ln>
            <a:noFill/>
          </a:ln>
          <a:effectLst/>
          <a:extLst/>
        </p:spPr>
        <p:txBody>
          <a:bodyPr vert="horz" wrap="square" lIns="92524" tIns="46262" rIns="92524" bIns="46262" numCol="1" anchor="t" anchorCtr="0" compatLnSpc="1">
            <a:prstTxWarp prst="textNoShape">
              <a:avLst/>
            </a:prstTxWarp>
          </a:bodyPr>
          <a:lstStyle>
            <a:lvl1pPr algn="r" defTabSz="925513">
              <a:defRPr sz="1200">
                <a:latin typeface="Times" charset="0"/>
                <a:ea typeface="+mn-ea"/>
                <a:cs typeface="+mn-cs"/>
              </a:defRPr>
            </a:lvl1pPr>
          </a:lstStyle>
          <a:p>
            <a:pPr>
              <a:defRPr/>
            </a:pPr>
            <a:endParaRPr lang="en-US" altLang="en-US"/>
          </a:p>
        </p:txBody>
      </p:sp>
      <p:sp>
        <p:nvSpPr>
          <p:cNvPr id="188420" name="Rectangle 4">
            <a:extLst>
              <a:ext uri="{FF2B5EF4-FFF2-40B4-BE49-F238E27FC236}">
                <a16:creationId xmlns:a16="http://schemas.microsoft.com/office/drawing/2014/main" id="{255B570F-7F43-426E-84CA-3E80BC3D1F63}"/>
              </a:ext>
            </a:extLst>
          </p:cNvPr>
          <p:cNvSpPr>
            <a:spLocks noGrp="1" noChangeArrowheads="1"/>
          </p:cNvSpPr>
          <p:nvPr>
            <p:ph type="ftr" sz="quarter" idx="2"/>
          </p:nvPr>
        </p:nvSpPr>
        <p:spPr bwMode="auto">
          <a:xfrm>
            <a:off x="0" y="8734425"/>
            <a:ext cx="3032125" cy="458788"/>
          </a:xfrm>
          <a:prstGeom prst="rect">
            <a:avLst/>
          </a:prstGeom>
          <a:noFill/>
          <a:ln>
            <a:noFill/>
          </a:ln>
          <a:effectLst/>
          <a:extLst/>
        </p:spPr>
        <p:txBody>
          <a:bodyPr vert="horz" wrap="square" lIns="92524" tIns="46262" rIns="92524" bIns="46262" numCol="1" anchor="b" anchorCtr="0" compatLnSpc="1">
            <a:prstTxWarp prst="textNoShape">
              <a:avLst/>
            </a:prstTxWarp>
          </a:bodyPr>
          <a:lstStyle>
            <a:lvl1pPr algn="l" defTabSz="925513">
              <a:defRPr sz="1200">
                <a:latin typeface="Times" charset="0"/>
                <a:ea typeface="+mn-ea"/>
                <a:cs typeface="+mn-cs"/>
              </a:defRPr>
            </a:lvl1pPr>
          </a:lstStyle>
          <a:p>
            <a:pPr>
              <a:defRPr/>
            </a:pPr>
            <a:endParaRPr lang="en-US" altLang="en-US"/>
          </a:p>
        </p:txBody>
      </p:sp>
      <p:sp>
        <p:nvSpPr>
          <p:cNvPr id="188421" name="Rectangle 5">
            <a:extLst>
              <a:ext uri="{FF2B5EF4-FFF2-40B4-BE49-F238E27FC236}">
                <a16:creationId xmlns:a16="http://schemas.microsoft.com/office/drawing/2014/main" id="{3CF1E24F-336F-4241-8BC2-8F121BF676B4}"/>
              </a:ext>
            </a:extLst>
          </p:cNvPr>
          <p:cNvSpPr>
            <a:spLocks noGrp="1" noChangeArrowheads="1"/>
          </p:cNvSpPr>
          <p:nvPr>
            <p:ph type="sldNum" sz="quarter" idx="3"/>
          </p:nvPr>
        </p:nvSpPr>
        <p:spPr bwMode="auto">
          <a:xfrm>
            <a:off x="3963988" y="8734425"/>
            <a:ext cx="3032125" cy="458788"/>
          </a:xfrm>
          <a:prstGeom prst="rect">
            <a:avLst/>
          </a:prstGeom>
          <a:noFill/>
          <a:ln>
            <a:noFill/>
          </a:ln>
          <a:effectLst/>
          <a:extLst/>
        </p:spPr>
        <p:txBody>
          <a:bodyPr vert="horz" wrap="square" lIns="92524" tIns="46262" rIns="92524" bIns="46262" numCol="1" anchor="b" anchorCtr="0" compatLnSpc="1">
            <a:prstTxWarp prst="textNoShape">
              <a:avLst/>
            </a:prstTxWarp>
          </a:bodyPr>
          <a:lstStyle>
            <a:lvl1pPr algn="r" defTabSz="925513">
              <a:defRPr sz="1200"/>
            </a:lvl1pPr>
          </a:lstStyle>
          <a:p>
            <a:pPr>
              <a:defRPr/>
            </a:pPr>
            <a:fld id="{BE48531D-28F7-4E7C-B322-C8A9273A90F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75BB5F4-8A80-4145-ACE9-D4338007E7E6}"/>
              </a:ext>
            </a:extLst>
          </p:cNvPr>
          <p:cNvSpPr>
            <a:spLocks noGrp="1" noChangeArrowheads="1"/>
          </p:cNvSpPr>
          <p:nvPr>
            <p:ph type="hdr" sz="quarter"/>
          </p:nvPr>
        </p:nvSpPr>
        <p:spPr bwMode="auto">
          <a:xfrm>
            <a:off x="0" y="0"/>
            <a:ext cx="3032125" cy="458788"/>
          </a:xfrm>
          <a:prstGeom prst="rect">
            <a:avLst/>
          </a:prstGeom>
          <a:noFill/>
          <a:ln>
            <a:noFill/>
          </a:ln>
          <a:effectLst/>
          <a:extLst/>
        </p:spPr>
        <p:txBody>
          <a:bodyPr vert="horz" wrap="square" lIns="92524" tIns="46262" rIns="92524" bIns="46262" numCol="1" anchor="t" anchorCtr="0" compatLnSpc="1">
            <a:prstTxWarp prst="textNoShape">
              <a:avLst/>
            </a:prstTxWarp>
          </a:bodyPr>
          <a:lstStyle>
            <a:lvl1pPr algn="l" defTabSz="925513">
              <a:defRPr sz="1200">
                <a:latin typeface="Times" charset="0"/>
                <a:ea typeface="+mn-ea"/>
                <a:cs typeface="+mn-cs"/>
              </a:defRPr>
            </a:lvl1pPr>
          </a:lstStyle>
          <a:p>
            <a:pPr>
              <a:defRPr/>
            </a:pPr>
            <a:endParaRPr lang="en-US" altLang="en-US"/>
          </a:p>
        </p:txBody>
      </p:sp>
      <p:sp>
        <p:nvSpPr>
          <p:cNvPr id="79875" name="Rectangle 3">
            <a:extLst>
              <a:ext uri="{FF2B5EF4-FFF2-40B4-BE49-F238E27FC236}">
                <a16:creationId xmlns:a16="http://schemas.microsoft.com/office/drawing/2014/main" id="{C25D5636-8D55-4AC7-97D7-B9717F9FEF9A}"/>
              </a:ext>
            </a:extLst>
          </p:cNvPr>
          <p:cNvSpPr>
            <a:spLocks noGrp="1" noChangeArrowheads="1"/>
          </p:cNvSpPr>
          <p:nvPr>
            <p:ph type="dt" idx="1"/>
          </p:nvPr>
        </p:nvSpPr>
        <p:spPr bwMode="auto">
          <a:xfrm>
            <a:off x="3965575" y="0"/>
            <a:ext cx="3032125" cy="458788"/>
          </a:xfrm>
          <a:prstGeom prst="rect">
            <a:avLst/>
          </a:prstGeom>
          <a:noFill/>
          <a:ln>
            <a:noFill/>
          </a:ln>
          <a:effectLst/>
          <a:extLst/>
        </p:spPr>
        <p:txBody>
          <a:bodyPr vert="horz" wrap="square" lIns="92524" tIns="46262" rIns="92524" bIns="46262" numCol="1" anchor="t" anchorCtr="0" compatLnSpc="1">
            <a:prstTxWarp prst="textNoShape">
              <a:avLst/>
            </a:prstTxWarp>
          </a:bodyPr>
          <a:lstStyle>
            <a:lvl1pPr algn="r" defTabSz="925513">
              <a:defRPr sz="1200">
                <a:latin typeface="Times" charset="0"/>
                <a:ea typeface="+mn-ea"/>
                <a:cs typeface="+mn-cs"/>
              </a:defRPr>
            </a:lvl1pPr>
          </a:lstStyle>
          <a:p>
            <a:pPr>
              <a:defRPr/>
            </a:pPr>
            <a:endParaRPr lang="en-US" altLang="en-US"/>
          </a:p>
        </p:txBody>
      </p:sp>
      <p:sp>
        <p:nvSpPr>
          <p:cNvPr id="3076" name="Rectangle 4">
            <a:extLst>
              <a:ext uri="{FF2B5EF4-FFF2-40B4-BE49-F238E27FC236}">
                <a16:creationId xmlns:a16="http://schemas.microsoft.com/office/drawing/2014/main" id="{54586D51-E14E-40ED-9810-348D074449BC}"/>
              </a:ext>
            </a:extLst>
          </p:cNvPr>
          <p:cNvSpPr>
            <a:spLocks noChangeArrowheads="1" noTextEdit="1"/>
          </p:cNvSpPr>
          <p:nvPr>
            <p:ph type="sldImg" idx="2"/>
          </p:nvPr>
        </p:nvSpPr>
        <p:spPr bwMode="auto">
          <a:xfrm>
            <a:off x="1200150" y="690563"/>
            <a:ext cx="4597400" cy="3448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Rectangle 5">
            <a:extLst>
              <a:ext uri="{FF2B5EF4-FFF2-40B4-BE49-F238E27FC236}">
                <a16:creationId xmlns:a16="http://schemas.microsoft.com/office/drawing/2014/main" id="{81C44A21-D291-4503-8C8C-93A42BB1E461}"/>
              </a:ext>
            </a:extLst>
          </p:cNvPr>
          <p:cNvSpPr>
            <a:spLocks noGrp="1" noChangeArrowheads="1"/>
          </p:cNvSpPr>
          <p:nvPr>
            <p:ph type="body" sz="quarter" idx="3"/>
          </p:nvPr>
        </p:nvSpPr>
        <p:spPr bwMode="auto">
          <a:xfrm>
            <a:off x="931863" y="4367213"/>
            <a:ext cx="5133975" cy="4137025"/>
          </a:xfrm>
          <a:prstGeom prst="rect">
            <a:avLst/>
          </a:prstGeom>
          <a:noFill/>
          <a:ln>
            <a:noFill/>
          </a:ln>
          <a:effectLst/>
          <a:extLst/>
        </p:spPr>
        <p:txBody>
          <a:bodyPr vert="horz" wrap="square" lIns="92524" tIns="46262" rIns="92524" bIns="46262"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9878" name="Rectangle 6">
            <a:extLst>
              <a:ext uri="{FF2B5EF4-FFF2-40B4-BE49-F238E27FC236}">
                <a16:creationId xmlns:a16="http://schemas.microsoft.com/office/drawing/2014/main" id="{BA8BEF70-DF04-4156-87C6-8414DA84D43D}"/>
              </a:ext>
            </a:extLst>
          </p:cNvPr>
          <p:cNvSpPr>
            <a:spLocks noGrp="1" noChangeArrowheads="1"/>
          </p:cNvSpPr>
          <p:nvPr>
            <p:ph type="ftr" sz="quarter" idx="4"/>
          </p:nvPr>
        </p:nvSpPr>
        <p:spPr bwMode="auto">
          <a:xfrm>
            <a:off x="0" y="8736013"/>
            <a:ext cx="3032125" cy="458787"/>
          </a:xfrm>
          <a:prstGeom prst="rect">
            <a:avLst/>
          </a:prstGeom>
          <a:noFill/>
          <a:ln>
            <a:noFill/>
          </a:ln>
          <a:effectLst/>
          <a:extLst/>
        </p:spPr>
        <p:txBody>
          <a:bodyPr vert="horz" wrap="square" lIns="92524" tIns="46262" rIns="92524" bIns="46262" numCol="1" anchor="b" anchorCtr="0" compatLnSpc="1">
            <a:prstTxWarp prst="textNoShape">
              <a:avLst/>
            </a:prstTxWarp>
          </a:bodyPr>
          <a:lstStyle>
            <a:lvl1pPr algn="l" defTabSz="925513">
              <a:defRPr sz="1200">
                <a:latin typeface="Times" charset="0"/>
                <a:ea typeface="+mn-ea"/>
                <a:cs typeface="+mn-cs"/>
              </a:defRPr>
            </a:lvl1pPr>
          </a:lstStyle>
          <a:p>
            <a:pPr>
              <a:defRPr/>
            </a:pPr>
            <a:endParaRPr lang="en-US" altLang="en-US"/>
          </a:p>
        </p:txBody>
      </p:sp>
      <p:sp>
        <p:nvSpPr>
          <p:cNvPr id="79879" name="Rectangle 7">
            <a:extLst>
              <a:ext uri="{FF2B5EF4-FFF2-40B4-BE49-F238E27FC236}">
                <a16:creationId xmlns:a16="http://schemas.microsoft.com/office/drawing/2014/main" id="{9E7FE352-4D8F-40D6-96A2-F8EC68A20EE8}"/>
              </a:ext>
            </a:extLst>
          </p:cNvPr>
          <p:cNvSpPr>
            <a:spLocks noGrp="1" noChangeArrowheads="1"/>
          </p:cNvSpPr>
          <p:nvPr>
            <p:ph type="sldNum" sz="quarter" idx="5"/>
          </p:nvPr>
        </p:nvSpPr>
        <p:spPr bwMode="auto">
          <a:xfrm>
            <a:off x="3965575" y="8736013"/>
            <a:ext cx="3032125" cy="458787"/>
          </a:xfrm>
          <a:prstGeom prst="rect">
            <a:avLst/>
          </a:prstGeom>
          <a:noFill/>
          <a:ln>
            <a:noFill/>
          </a:ln>
          <a:effectLst/>
          <a:extLst/>
        </p:spPr>
        <p:txBody>
          <a:bodyPr vert="horz" wrap="square" lIns="92524" tIns="46262" rIns="92524" bIns="46262" numCol="1" anchor="b" anchorCtr="0" compatLnSpc="1">
            <a:prstTxWarp prst="textNoShape">
              <a:avLst/>
            </a:prstTxWarp>
          </a:bodyPr>
          <a:lstStyle>
            <a:lvl1pPr algn="r" defTabSz="925513">
              <a:defRPr sz="1200"/>
            </a:lvl1pPr>
          </a:lstStyle>
          <a:p>
            <a:pPr>
              <a:defRPr/>
            </a:pPr>
            <a:fld id="{862CF983-8B36-415C-AF66-1B7A4625F58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BEF06147-0EC7-43CF-B4BD-9CF85819854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panose="02020603050405020304" pitchFamily="18" charset="0"/>
                <a:ea typeface="MS PGothic" panose="020B0600070205080204" pitchFamily="34" charset="-128"/>
              </a:defRPr>
            </a:lvl1pPr>
            <a:lvl2pPr marL="742950" indent="-285750" defTabSz="925513">
              <a:defRPr sz="2400">
                <a:solidFill>
                  <a:schemeClr val="tx1"/>
                </a:solidFill>
                <a:latin typeface="Times" panose="02020603050405020304" pitchFamily="18" charset="0"/>
                <a:ea typeface="MS PGothic" panose="020B0600070205080204" pitchFamily="34" charset="-128"/>
              </a:defRPr>
            </a:lvl2pPr>
            <a:lvl3pPr marL="1143000" indent="-228600" defTabSz="925513">
              <a:defRPr sz="2400">
                <a:solidFill>
                  <a:schemeClr val="tx1"/>
                </a:solidFill>
                <a:latin typeface="Times" panose="02020603050405020304" pitchFamily="18" charset="0"/>
                <a:ea typeface="MS PGothic" panose="020B0600070205080204" pitchFamily="34" charset="-128"/>
              </a:defRPr>
            </a:lvl3pPr>
            <a:lvl4pPr marL="1600200" indent="-228600" defTabSz="925513">
              <a:defRPr sz="2400">
                <a:solidFill>
                  <a:schemeClr val="tx1"/>
                </a:solidFill>
                <a:latin typeface="Times" panose="02020603050405020304" pitchFamily="18" charset="0"/>
                <a:ea typeface="MS PGothic" panose="020B0600070205080204" pitchFamily="34" charset="-128"/>
              </a:defRPr>
            </a:lvl4pPr>
            <a:lvl5pPr marL="2057400" indent="-228600" defTabSz="925513">
              <a:defRPr sz="2400">
                <a:solidFill>
                  <a:schemeClr val="tx1"/>
                </a:solidFill>
                <a:latin typeface="Times"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FB6B412B-27A0-45BF-96DF-D14B07660466}" type="slidenum">
              <a:rPr lang="en-US" altLang="zh-CN" sz="1200" smtClean="0"/>
              <a:pPr/>
              <a:t>74</a:t>
            </a:fld>
            <a:endParaRPr lang="en-US" altLang="zh-CN" sz="1200"/>
          </a:p>
        </p:txBody>
      </p:sp>
      <p:sp>
        <p:nvSpPr>
          <p:cNvPr id="80899" name="Rectangle 2">
            <a:extLst>
              <a:ext uri="{FF2B5EF4-FFF2-40B4-BE49-F238E27FC236}">
                <a16:creationId xmlns:a16="http://schemas.microsoft.com/office/drawing/2014/main" id="{270D793B-2680-4C53-A43E-55CD82A4F18F}"/>
              </a:ext>
            </a:extLst>
          </p:cNvPr>
          <p:cNvSpPr>
            <a:spLocks noChangeArrowheads="1" noTextEdit="1"/>
          </p:cNvSpPr>
          <p:nvPr>
            <p:ph type="sldImg"/>
          </p:nvPr>
        </p:nvSpPr>
        <p:spPr>
          <a:ln/>
        </p:spPr>
      </p:sp>
      <p:sp>
        <p:nvSpPr>
          <p:cNvPr id="80900" name="Rectangle 3">
            <a:extLst>
              <a:ext uri="{FF2B5EF4-FFF2-40B4-BE49-F238E27FC236}">
                <a16:creationId xmlns:a16="http://schemas.microsoft.com/office/drawing/2014/main" id="{6754312A-3539-4E23-81AC-5B13213CBED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panose="02020603050405020304" pitchFamily="18" charset="0"/>
              </a:rPr>
              <a:t>Putting the relative supply curve and the relative demand curve together, we can determine the equilibrium relative quantity of labor demanded in each country, the equilibrium relative wage and the production that occurs in each country.  In other words, the equilibrium relative wage, the equilibrium relative quantity of labor and comparative advantage depend on the relative size of each country (which determines the relative labor supply and the position of the </a:t>
            </a:r>
            <a:r>
              <a:rPr lang="en-US" altLang="zh-CN" i="1">
                <a:latin typeface="Times" panose="02020603050405020304" pitchFamily="18" charset="0"/>
              </a:rPr>
              <a:t>RS</a:t>
            </a:r>
            <a:r>
              <a:rPr lang="en-US" altLang="zh-CN">
                <a:latin typeface="Times" panose="02020603050405020304" pitchFamily="18" charset="0"/>
              </a:rPr>
              <a:t> curve) and the relative demand of the goods produced (which determines the shape and the position of the </a:t>
            </a:r>
            <a:r>
              <a:rPr lang="en-US" altLang="zh-CN" i="1">
                <a:latin typeface="Times" panose="02020603050405020304" pitchFamily="18" charset="0"/>
              </a:rPr>
              <a:t>RD</a:t>
            </a:r>
            <a:r>
              <a:rPr lang="en-US" altLang="zh-CN">
                <a:latin typeface="Times" panose="02020603050405020304" pitchFamily="18" charset="0"/>
              </a:rPr>
              <a:t> curve).  </a:t>
            </a:r>
          </a:p>
          <a:p>
            <a:pPr eaLnBrk="1" hangingPunct="1"/>
            <a:endParaRPr lang="en-US" altLang="zh-CN">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A1DBF3"/>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C2BF29E-9DF6-42F7-A41E-F918310808A8}"/>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defRPr/>
            </a:pPr>
            <a:r>
              <a:rPr lang="en-US" altLang="zh-CN">
                <a:latin typeface="Adobe Jenson Italic" charset="0"/>
                <a:cs typeface="Arial" panose="020B0604020202020204" pitchFamily="34" charset="0"/>
              </a:rPr>
              <a:t> </a:t>
            </a:r>
          </a:p>
        </p:txBody>
      </p:sp>
      <p:pic>
        <p:nvPicPr>
          <p:cNvPr id="3" name="Picture 3" descr="Pearson_Bound_White">
            <a:extLst>
              <a:ext uri="{FF2B5EF4-FFF2-40B4-BE49-F238E27FC236}">
                <a16:creationId xmlns:a16="http://schemas.microsoft.com/office/drawing/2014/main" id="{E54060C3-98B9-4D23-A1F7-30672A7AF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238"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Pearson_Strap_Bound_White">
            <a:extLst>
              <a:ext uri="{FF2B5EF4-FFF2-40B4-BE49-F238E27FC236}">
                <a16:creationId xmlns:a16="http://schemas.microsoft.com/office/drawing/2014/main" id="{552A3AB8-0184-481E-B4F8-1A6760045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6350"/>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krugman_10e_cover.jpg">
            <a:extLst>
              <a:ext uri="{FF2B5EF4-FFF2-40B4-BE49-F238E27FC236}">
                <a16:creationId xmlns:a16="http://schemas.microsoft.com/office/drawing/2014/main" id="{08E4017B-53F5-4579-BECA-80AB31ED04E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8387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01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144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95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131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6472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27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589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2608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92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8139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18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8F51794B-F48A-436A-B993-40A9E720A3AD}"/>
              </a:ext>
            </a:extLst>
          </p:cNvPr>
          <p:cNvSpPr>
            <a:spLocks noGrp="1" noChangeArrowheads="1"/>
          </p:cNvSpPr>
          <p:nvPr>
            <p:ph type="body" idx="1"/>
          </p:nvPr>
        </p:nvSpPr>
        <p:spPr bwMode="auto">
          <a:xfrm>
            <a:off x="381000" y="14478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5">
            <a:extLst>
              <a:ext uri="{FF2B5EF4-FFF2-40B4-BE49-F238E27FC236}">
                <a16:creationId xmlns:a16="http://schemas.microsoft.com/office/drawing/2014/main" id="{02D0A91D-A078-4936-9E48-B2BBA9206F0C}"/>
              </a:ext>
            </a:extLst>
          </p:cNvPr>
          <p:cNvSpPr>
            <a:spLocks noGrp="1" noChangeArrowheads="1"/>
          </p:cNvSpPr>
          <p:nvPr>
            <p:ph type="title"/>
          </p:nvPr>
        </p:nvSpPr>
        <p:spPr bwMode="auto">
          <a:xfrm>
            <a:off x="11430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CN"/>
              <a:t>Click to edit Master title style</a:t>
            </a:r>
          </a:p>
        </p:txBody>
      </p:sp>
      <p:sp>
        <p:nvSpPr>
          <p:cNvPr id="1028" name="Rectangle 2">
            <a:extLst>
              <a:ext uri="{FF2B5EF4-FFF2-40B4-BE49-F238E27FC236}">
                <a16:creationId xmlns:a16="http://schemas.microsoft.com/office/drawing/2014/main" id="{FACB59CA-8C80-4044-A426-711D434DD0E7}"/>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defRPr/>
            </a:pPr>
            <a:endParaRPr lang="zh-CN" altLang="zh-CN">
              <a:latin typeface="Adobe Jenson Italic" charset="0"/>
              <a:cs typeface="Arial" panose="020B0604020202020204" pitchFamily="34" charset="0"/>
            </a:endParaRPr>
          </a:p>
        </p:txBody>
      </p:sp>
      <p:sp>
        <p:nvSpPr>
          <p:cNvPr id="1029" name="Rectangle 6">
            <a:extLst>
              <a:ext uri="{FF2B5EF4-FFF2-40B4-BE49-F238E27FC236}">
                <a16:creationId xmlns:a16="http://schemas.microsoft.com/office/drawing/2014/main" id="{598D1959-ACC2-4B9E-BF75-A14381821E9D}"/>
              </a:ext>
            </a:extLst>
          </p:cNvPr>
          <p:cNvSpPr>
            <a:spLocks noChangeArrowheads="1"/>
          </p:cNvSpPr>
          <p:nvPr/>
        </p:nvSpPr>
        <p:spPr bwMode="gray">
          <a:xfrm>
            <a:off x="392113" y="6553200"/>
            <a:ext cx="539908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defRPr/>
            </a:pPr>
            <a:r>
              <a:rPr lang="en-US" altLang="zh-CN" sz="900">
                <a:solidFill>
                  <a:schemeClr val="bg1"/>
                </a:solidFill>
                <a:latin typeface="Verdana" panose="020B0604030504040204" pitchFamily="34" charset="0"/>
              </a:rPr>
              <a:t>Copyright ©2015 Pearson Education, Inc. All rights reserved.</a:t>
            </a:r>
            <a:endParaRPr lang="en-GB" altLang="zh-CN" sz="900">
              <a:solidFill>
                <a:schemeClr val="bg1"/>
              </a:solidFill>
              <a:latin typeface="Verdana" panose="020B0604030504040204" pitchFamily="34" charset="0"/>
            </a:endParaRPr>
          </a:p>
        </p:txBody>
      </p:sp>
      <p:sp>
        <p:nvSpPr>
          <p:cNvPr id="1030" name="Rectangle 7">
            <a:extLst>
              <a:ext uri="{FF2B5EF4-FFF2-40B4-BE49-F238E27FC236}">
                <a16:creationId xmlns:a16="http://schemas.microsoft.com/office/drawing/2014/main" id="{D4A497B9-849E-4791-B64C-A89C86BE0487}"/>
              </a:ext>
            </a:extLst>
          </p:cNvPr>
          <p:cNvSpPr>
            <a:spLocks noChangeArrowheads="1"/>
          </p:cNvSpPr>
          <p:nvPr/>
        </p:nvSpPr>
        <p:spPr bwMode="gray">
          <a:xfrm>
            <a:off x="8382000" y="6553200"/>
            <a:ext cx="36036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a:defRPr/>
            </a:pPr>
            <a:r>
              <a:rPr lang="en-GB" altLang="zh-CN" sz="900">
                <a:solidFill>
                  <a:schemeClr val="bg1"/>
                </a:solidFill>
                <a:latin typeface="Verdana" panose="020B0604030504040204" pitchFamily="34" charset="0"/>
              </a:rPr>
              <a:t>3-</a:t>
            </a:r>
            <a:fld id="{B59B1AB7-092C-4B77-ADB9-0E2CCBAE4ECA}" type="slidenum">
              <a:rPr lang="en-GB" altLang="zh-CN" sz="900" smtClean="0">
                <a:solidFill>
                  <a:schemeClr val="bg1"/>
                </a:solidFill>
                <a:latin typeface="Verdana" panose="020B0604030504040204" pitchFamily="34" charset="0"/>
              </a:rPr>
              <a:pPr algn="r">
                <a:defRPr/>
              </a:pPr>
              <a:t>‹#›</a:t>
            </a:fld>
            <a:r>
              <a:rPr lang="en-GB" altLang="zh-CN" sz="900">
                <a:solidFill>
                  <a:schemeClr val="bg1"/>
                </a:solidFill>
                <a:latin typeface="Verdana" panose="020B0604030504040204" pitchFamily="34" charset="0"/>
              </a:rPr>
              <a:t> </a:t>
            </a:r>
          </a:p>
        </p:txBody>
      </p:sp>
      <p:pic>
        <p:nvPicPr>
          <p:cNvPr id="1031" name="Picture 12" descr="cornerkrugman_10e_cover.jpg">
            <a:extLst>
              <a:ext uri="{FF2B5EF4-FFF2-40B4-BE49-F238E27FC236}">
                <a16:creationId xmlns:a16="http://schemas.microsoft.com/office/drawing/2014/main" id="{EB2B6505-E9AB-4822-8286-11C8A0F9AA1D}"/>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2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4"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hf hdr="0" ftr="0" dt="0"/>
  <p:txStyles>
    <p:titleStyle>
      <a:lvl1pPr algn="l" rtl="0" eaLnBrk="0" fontAlgn="base" hangingPunct="0">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pitchFamily="-1" charset="-128"/>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pitchFamily="-1" charset="-128"/>
          <a:cs typeface="ヒラギノ角ゴ Pro W3" charset="0"/>
        </a:defRPr>
      </a:lvl2pPr>
      <a:lvl3pPr marL="1143000" indent="-228600"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3pPr>
      <a:lvl4pPr marL="16002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6pPr>
      <a:lvl7pPr marL="29718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7pPr>
      <a:lvl8pPr marL="34290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8pPr>
      <a:lvl9pPr marL="38862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cs03.doc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cs03.docx"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68F1674-7DD7-4AF4-A260-2232342EA63E}"/>
              </a:ext>
            </a:extLst>
          </p:cNvPr>
          <p:cNvSpPr>
            <a:spLocks noChangeArrowheads="1"/>
          </p:cNvSpPr>
          <p:nvPr>
            <p:ph type="ctrTitle" idx="4294967295"/>
          </p:nvPr>
        </p:nvSpPr>
        <p:spPr>
          <a:xfrm>
            <a:off x="4876800" y="457200"/>
            <a:ext cx="4267200" cy="1143000"/>
          </a:xfrm>
        </p:spPr>
        <p:txBody>
          <a:bodyPr/>
          <a:lstStyle/>
          <a:p>
            <a:pPr algn="ctr" eaLnBrk="1" hangingPunct="1"/>
            <a:r>
              <a:rPr lang="en-US" altLang="zh-CN" sz="2800">
                <a:ea typeface="ヒラギノ角ゴ Pro W3" pitchFamily="-84" charset="-128"/>
              </a:rPr>
              <a:t>Chapter 3</a:t>
            </a:r>
          </a:p>
        </p:txBody>
      </p:sp>
      <p:sp>
        <p:nvSpPr>
          <p:cNvPr id="5123" name="Rectangle 3">
            <a:extLst>
              <a:ext uri="{FF2B5EF4-FFF2-40B4-BE49-F238E27FC236}">
                <a16:creationId xmlns:a16="http://schemas.microsoft.com/office/drawing/2014/main" id="{E879F16B-DA75-4937-8E55-52C66CB2A965}"/>
              </a:ext>
            </a:extLst>
          </p:cNvPr>
          <p:cNvSpPr>
            <a:spLocks noChangeArrowheads="1"/>
          </p:cNvSpPr>
          <p:nvPr>
            <p:ph type="subTitle" idx="4294967295"/>
          </p:nvPr>
        </p:nvSpPr>
        <p:spPr>
          <a:xfrm>
            <a:off x="4876800" y="2362200"/>
            <a:ext cx="4267200" cy="3200400"/>
          </a:xfrm>
        </p:spPr>
        <p:txBody>
          <a:bodyPr/>
          <a:lstStyle/>
          <a:p>
            <a:pPr marL="0" indent="0" algn="ctr" eaLnBrk="1" hangingPunct="1">
              <a:buFontTx/>
              <a:buNone/>
            </a:pPr>
            <a:r>
              <a:rPr lang="en-US" altLang="zh-CN" b="1">
                <a:ea typeface="ヒラギノ角ゴ Pro W3" pitchFamily="-84" charset="-128"/>
              </a:rPr>
              <a:t>Labor Productivity </a:t>
            </a:r>
            <a:br>
              <a:rPr lang="en-US" altLang="zh-CN" b="1">
                <a:ea typeface="ヒラギノ角ゴ Pro W3" pitchFamily="-84" charset="-128"/>
              </a:rPr>
            </a:br>
            <a:r>
              <a:rPr lang="en-US" altLang="zh-CN" b="1">
                <a:ea typeface="ヒラギノ角ゴ Pro W3" pitchFamily="-84" charset="-128"/>
              </a:rPr>
              <a:t>and Comparative Advantage: The Ricardian Model</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C595DF4-DA34-46C6-B5C2-0CA2AA3DFD38}"/>
              </a:ext>
            </a:extLst>
          </p:cNvPr>
          <p:cNvSpPr>
            <a:spLocks noGrp="1" noChangeArrowheads="1"/>
          </p:cNvSpPr>
          <p:nvPr>
            <p:ph type="title"/>
          </p:nvPr>
        </p:nvSpPr>
        <p:spPr/>
        <p:txBody>
          <a:bodyPr/>
          <a:lstStyle/>
          <a:p>
            <a:pPr eaLnBrk="1" hangingPunct="1"/>
            <a:r>
              <a:rPr lang="en-US" altLang="zh-CN">
                <a:ea typeface="ヒラギノ角ゴ Pro W3" pitchFamily="-84" charset="-128"/>
              </a:rPr>
              <a:t>Table 3-1: Hypothetical Changes in Production</a:t>
            </a:r>
          </a:p>
        </p:txBody>
      </p:sp>
      <p:pic>
        <p:nvPicPr>
          <p:cNvPr id="14339" name="Picture 2" descr="tbl03_01.gif">
            <a:extLst>
              <a:ext uri="{FF2B5EF4-FFF2-40B4-BE49-F238E27FC236}">
                <a16:creationId xmlns:a16="http://schemas.microsoft.com/office/drawing/2014/main" id="{ECB58E1E-4EDB-4B78-B9AD-10608E4E24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895600"/>
            <a:ext cx="83439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E82E5EE-3354-4E8F-AE3D-6370C551DCBB}"/>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and Trade </a:t>
            </a:r>
          </a:p>
        </p:txBody>
      </p:sp>
      <p:sp>
        <p:nvSpPr>
          <p:cNvPr id="15363" name="Rectangle 3">
            <a:extLst>
              <a:ext uri="{FF2B5EF4-FFF2-40B4-BE49-F238E27FC236}">
                <a16:creationId xmlns:a16="http://schemas.microsoft.com/office/drawing/2014/main" id="{B788ADF1-3E71-4DAB-913C-26AB6A583EDE}"/>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When countries specialize in production in which they have a comparative advantage, more goods and services can be produced and consumed. </a:t>
            </a:r>
          </a:p>
          <a:p>
            <a:pPr lvl="1" eaLnBrk="1" hangingPunct="1">
              <a:spcBef>
                <a:spcPct val="50000"/>
              </a:spcBef>
            </a:pPr>
            <a:r>
              <a:rPr lang="en-US" altLang="zh-CN" sz="2000">
                <a:ea typeface="ヒラギノ角ゴ Pro W3" pitchFamily="-84" charset="-128"/>
              </a:rPr>
              <a:t>Have the United States stop growing roses and use those resources to make 100,000 computers instead. Have Colombia stop making 30,000 computers and grow roses instead.</a:t>
            </a:r>
          </a:p>
          <a:p>
            <a:pPr lvl="1" eaLnBrk="1" hangingPunct="1">
              <a:spcBef>
                <a:spcPct val="50000"/>
              </a:spcBef>
            </a:pPr>
            <a:r>
              <a:rPr lang="en-US" altLang="zh-CN" sz="2000">
                <a:ea typeface="ヒラギノ角ゴ Pro W3" pitchFamily="-84" charset="-128"/>
              </a:rPr>
              <a:t>If produce goods in which have a comparative advantage (the United States produces computers and Colombia roses), they could still consume the same 10 million roses, but could consume 100,000 – 30,000 = 70,000 more computers.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strips(downRigh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strips(downRight)">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strips(downRight)">
                                      <p:cBhvr>
                                        <p:cTn id="17"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CBACCC3-E46F-4D8C-BD08-BC81DCC3BB03}"/>
              </a:ext>
            </a:extLst>
          </p:cNvPr>
          <p:cNvSpPr>
            <a:spLocks noGrp="1" noChangeArrowheads="1"/>
          </p:cNvSpPr>
          <p:nvPr>
            <p:ph type="title"/>
          </p:nvPr>
        </p:nvSpPr>
        <p:spPr/>
        <p:txBody>
          <a:bodyPr/>
          <a:lstStyle/>
          <a:p>
            <a:pPr eaLnBrk="1" hangingPunct="1"/>
            <a:r>
              <a:rPr lang="en-US" altLang="zh-CN">
                <a:ea typeface="ヒラギノ角ゴ Pro W3" pitchFamily="-84" charset="-128"/>
              </a:rPr>
              <a:t>A One-Factor Ricardian Model</a:t>
            </a:r>
          </a:p>
        </p:txBody>
      </p:sp>
      <p:sp>
        <p:nvSpPr>
          <p:cNvPr id="16387" name="Rectangle 3">
            <a:extLst>
              <a:ext uri="{FF2B5EF4-FFF2-40B4-BE49-F238E27FC236}">
                <a16:creationId xmlns:a16="http://schemas.microsoft.com/office/drawing/2014/main" id="{03DDB5F7-05C4-4851-B63E-18AC4189C894}"/>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The simple example with roses and computers explains the intuition behind the Ricardian model.</a:t>
            </a:r>
          </a:p>
          <a:p>
            <a:pPr eaLnBrk="1" hangingPunct="1">
              <a:spcBef>
                <a:spcPct val="50000"/>
              </a:spcBef>
            </a:pPr>
            <a:r>
              <a:rPr lang="en-US" altLang="zh-CN">
                <a:ea typeface="ヒラギノ角ゴ Pro W3" pitchFamily="-84" charset="-128"/>
              </a:rPr>
              <a:t>We formalize these ideas by constructing a one-factor Ricardian model using the following assumptions: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strips(downRight)">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strips(downRight)">
                                      <p:cBhvr>
                                        <p:cTn id="12" dur="500"/>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AB52409-8C31-46F1-847A-93EA04209C34}"/>
              </a:ext>
            </a:extLst>
          </p:cNvPr>
          <p:cNvSpPr>
            <a:spLocks noGrp="1" noChangeArrowheads="1"/>
          </p:cNvSpPr>
          <p:nvPr>
            <p:ph type="title"/>
          </p:nvPr>
        </p:nvSpPr>
        <p:spPr/>
        <p:txBody>
          <a:bodyPr/>
          <a:lstStyle/>
          <a:p>
            <a:pPr eaLnBrk="1" hangingPunct="1"/>
            <a:r>
              <a:rPr lang="en-US" altLang="zh-CN">
                <a:ea typeface="ヒラギノ角ゴ Pro W3" pitchFamily="-84" charset="-128"/>
              </a:rPr>
              <a:t>A One-Factor Ricardian Model (cont.)</a:t>
            </a:r>
          </a:p>
        </p:txBody>
      </p:sp>
      <p:sp>
        <p:nvSpPr>
          <p:cNvPr id="17411" name="Rectangle 3">
            <a:extLst>
              <a:ext uri="{FF2B5EF4-FFF2-40B4-BE49-F238E27FC236}">
                <a16:creationId xmlns:a16="http://schemas.microsoft.com/office/drawing/2014/main" id="{0187AA18-A7AB-4DE8-BD19-904754630D85}"/>
              </a:ext>
            </a:extLst>
          </p:cNvPr>
          <p:cNvSpPr>
            <a:spLocks noGrp="1" noChangeArrowheads="1"/>
          </p:cNvSpPr>
          <p:nvPr>
            <p:ph idx="1"/>
          </p:nvPr>
        </p:nvSpPr>
        <p:spPr>
          <a:xfrm>
            <a:off x="457200" y="1676400"/>
            <a:ext cx="7835900" cy="4267200"/>
          </a:xfrm>
        </p:spPr>
        <p:txBody>
          <a:bodyPr/>
          <a:lstStyle/>
          <a:p>
            <a:pPr marL="533400" indent="-533400" eaLnBrk="1" hangingPunct="1">
              <a:lnSpc>
                <a:spcPct val="80000"/>
              </a:lnSpc>
              <a:spcBef>
                <a:spcPct val="40000"/>
              </a:spcBef>
              <a:buFont typeface="Times" panose="02020603050405020304" pitchFamily="18" charset="0"/>
              <a:buAutoNum type="arabicPeriod"/>
            </a:pPr>
            <a:r>
              <a:rPr lang="en-US" altLang="zh-CN">
                <a:ea typeface="ヒラギノ角ゴ Pro W3" pitchFamily="-84" charset="-128"/>
              </a:rPr>
              <a:t>Labor is the only factor of production.</a:t>
            </a:r>
          </a:p>
          <a:p>
            <a:pPr marL="533400" indent="-533400" eaLnBrk="1" hangingPunct="1">
              <a:lnSpc>
                <a:spcPct val="80000"/>
              </a:lnSpc>
              <a:spcBef>
                <a:spcPct val="40000"/>
              </a:spcBef>
              <a:buFont typeface="Times" panose="02020603050405020304" pitchFamily="18" charset="0"/>
              <a:buAutoNum type="arabicPeriod"/>
            </a:pPr>
            <a:r>
              <a:rPr lang="en-US" altLang="zh-CN">
                <a:ea typeface="ヒラギノ角ゴ Pro W3" pitchFamily="-84" charset="-128"/>
              </a:rPr>
              <a:t>Labor productivity varies across countries due to differences in technology, but labor productivity in each country is constant.</a:t>
            </a:r>
          </a:p>
          <a:p>
            <a:pPr marL="533400" indent="-533400" eaLnBrk="1" hangingPunct="1">
              <a:lnSpc>
                <a:spcPct val="80000"/>
              </a:lnSpc>
              <a:spcBef>
                <a:spcPct val="40000"/>
              </a:spcBef>
              <a:buFont typeface="Times" panose="02020603050405020304" pitchFamily="18" charset="0"/>
              <a:buAutoNum type="arabicPeriod"/>
            </a:pPr>
            <a:r>
              <a:rPr lang="en-US" altLang="zh-CN">
                <a:ea typeface="ヒラギノ角ゴ Pro W3" pitchFamily="-84" charset="-128"/>
              </a:rPr>
              <a:t>The supply of labor in each country is constant.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strips(downRight)">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strips(downRight)">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strips(downRight)">
                                      <p:cBhvr>
                                        <p:cTn id="17"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E7E59F8-F1F1-47E2-9339-529CC4292BC1}"/>
              </a:ext>
            </a:extLst>
          </p:cNvPr>
          <p:cNvSpPr>
            <a:spLocks noGrp="1" noChangeArrowheads="1"/>
          </p:cNvSpPr>
          <p:nvPr>
            <p:ph type="title"/>
          </p:nvPr>
        </p:nvSpPr>
        <p:spPr/>
        <p:txBody>
          <a:bodyPr/>
          <a:lstStyle/>
          <a:p>
            <a:pPr eaLnBrk="1" hangingPunct="1"/>
            <a:r>
              <a:rPr lang="en-US" altLang="zh-CN">
                <a:ea typeface="ヒラギノ角ゴ Pro W3" pitchFamily="-84" charset="-128"/>
              </a:rPr>
              <a:t>A One-Factor Ricardian Model (cont.)</a:t>
            </a:r>
          </a:p>
        </p:txBody>
      </p:sp>
      <p:sp>
        <p:nvSpPr>
          <p:cNvPr id="176131" name="Rectangle 3">
            <a:extLst>
              <a:ext uri="{FF2B5EF4-FFF2-40B4-BE49-F238E27FC236}">
                <a16:creationId xmlns:a16="http://schemas.microsoft.com/office/drawing/2014/main" id="{1BD590C2-9EDB-431B-9D19-E7BBC3D140E3}"/>
              </a:ext>
            </a:extLst>
          </p:cNvPr>
          <p:cNvSpPr>
            <a:spLocks noGrp="1" noChangeArrowheads="1"/>
          </p:cNvSpPr>
          <p:nvPr>
            <p:ph idx="1"/>
          </p:nvPr>
        </p:nvSpPr>
        <p:spPr>
          <a:xfrm>
            <a:off x="457200" y="1676400"/>
            <a:ext cx="7835900" cy="4267200"/>
          </a:xfrm>
        </p:spPr>
        <p:txBody>
          <a:bodyPr/>
          <a:lstStyle/>
          <a:p>
            <a:pPr marL="609600" indent="-609600" eaLnBrk="1" hangingPunct="1">
              <a:lnSpc>
                <a:spcPct val="80000"/>
              </a:lnSpc>
              <a:spcBef>
                <a:spcPct val="40000"/>
              </a:spcBef>
              <a:buFont typeface="Times" panose="02020603050405020304" pitchFamily="18" charset="0"/>
              <a:buAutoNum type="arabicPeriod" startAt="4"/>
            </a:pPr>
            <a:r>
              <a:rPr lang="en-US" altLang="zh-CN">
                <a:ea typeface="ヒラギノ角ゴ Pro W3" pitchFamily="-84" charset="-128"/>
              </a:rPr>
              <a:t>Two goods: wine and cheese.</a:t>
            </a:r>
          </a:p>
          <a:p>
            <a:pPr marL="609600" indent="-609600" eaLnBrk="1" hangingPunct="1">
              <a:lnSpc>
                <a:spcPct val="80000"/>
              </a:lnSpc>
              <a:spcBef>
                <a:spcPct val="40000"/>
              </a:spcBef>
              <a:buFont typeface="Times" panose="02020603050405020304" pitchFamily="18" charset="0"/>
              <a:buAutoNum type="arabicPeriod" startAt="4"/>
            </a:pPr>
            <a:r>
              <a:rPr lang="en-US" altLang="zh-CN">
                <a:ea typeface="ヒラギノ角ゴ Pro W3" pitchFamily="-84" charset="-128"/>
              </a:rPr>
              <a:t>Competition allows workers to be paid a wage equal to the value of what they produce, and allows them to work in the industry that pays the highest wage.</a:t>
            </a:r>
          </a:p>
          <a:p>
            <a:pPr marL="609600" indent="-609600" eaLnBrk="1" hangingPunct="1">
              <a:lnSpc>
                <a:spcPct val="80000"/>
              </a:lnSpc>
              <a:spcBef>
                <a:spcPct val="40000"/>
              </a:spcBef>
              <a:buFont typeface="Times" panose="02020603050405020304" pitchFamily="18" charset="0"/>
              <a:buAutoNum type="arabicPeriod" startAt="4"/>
            </a:pPr>
            <a:r>
              <a:rPr lang="en-US" altLang="zh-CN">
                <a:ea typeface="ヒラギノ角ゴ Pro W3" pitchFamily="-84" charset="-128"/>
              </a:rPr>
              <a:t>Two countries: home and foreign.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strips(downRight)">
                                      <p:cBhvr>
                                        <p:cTn id="7" dur="500"/>
                                        <p:tgtEl>
                                          <p:spTgt spid="176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strips(downRight)">
                                      <p:cBhvr>
                                        <p:cTn id="12" dur="500"/>
                                        <p:tgtEl>
                                          <p:spTgt spid="176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strips(downRight)">
                                      <p:cBhvr>
                                        <p:cTn id="17" dur="500"/>
                                        <p:tgtEl>
                                          <p:spTgt spid="176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5370E82-6F4F-4B66-A756-28C920F9F6C0}"/>
              </a:ext>
            </a:extLst>
          </p:cNvPr>
          <p:cNvSpPr>
            <a:spLocks noGrp="1" noChangeArrowheads="1"/>
          </p:cNvSpPr>
          <p:nvPr>
            <p:ph type="title"/>
          </p:nvPr>
        </p:nvSpPr>
        <p:spPr/>
        <p:txBody>
          <a:bodyPr/>
          <a:lstStyle/>
          <a:p>
            <a:pPr eaLnBrk="1" hangingPunct="1"/>
            <a:r>
              <a:rPr lang="en-US" altLang="zh-CN">
                <a:ea typeface="ヒラギノ角ゴ Pro W3" pitchFamily="-84" charset="-128"/>
              </a:rPr>
              <a:t>A One-Factor Ricardian Model (cont.)</a:t>
            </a:r>
          </a:p>
        </p:txBody>
      </p:sp>
      <p:sp>
        <p:nvSpPr>
          <p:cNvPr id="18435" name="Rectangle 3">
            <a:extLst>
              <a:ext uri="{FF2B5EF4-FFF2-40B4-BE49-F238E27FC236}">
                <a16:creationId xmlns:a16="http://schemas.microsoft.com/office/drawing/2014/main" id="{AA6EBC8B-223C-4A13-91BD-0A331D5C7E00}"/>
              </a:ext>
            </a:extLst>
          </p:cNvPr>
          <p:cNvSpPr>
            <a:spLocks noGrp="1" noChangeArrowheads="1"/>
          </p:cNvSpPr>
          <p:nvPr>
            <p:ph idx="1"/>
          </p:nvPr>
        </p:nvSpPr>
        <p:spPr/>
        <p:txBody>
          <a:bodyPr/>
          <a:lstStyle/>
          <a:p>
            <a:pPr eaLnBrk="1" hangingPunct="1">
              <a:lnSpc>
                <a:spcPct val="90000"/>
              </a:lnSpc>
              <a:spcBef>
                <a:spcPct val="50000"/>
              </a:spcBef>
            </a:pPr>
            <a:r>
              <a:rPr lang="en-US" altLang="zh-CN" sz="2400">
                <a:ea typeface="ヒラギノ角ゴ Pro W3" pitchFamily="-84" charset="-128"/>
              </a:rPr>
              <a:t>A </a:t>
            </a:r>
            <a:r>
              <a:rPr lang="en-US" altLang="zh-CN" sz="2400" b="1">
                <a:ea typeface="ヒラギノ角ゴ Pro W3" pitchFamily="-84" charset="-128"/>
              </a:rPr>
              <a:t>unit labor requirement</a:t>
            </a:r>
            <a:r>
              <a:rPr lang="en-US" altLang="zh-CN" sz="2400">
                <a:ea typeface="ヒラギノ角ゴ Pro W3" pitchFamily="-84" charset="-128"/>
              </a:rPr>
              <a:t> indicates the constant number of hours of labor required to produce one unit of output.</a:t>
            </a:r>
          </a:p>
          <a:p>
            <a:pPr lvl="1" eaLnBrk="1" hangingPunct="1">
              <a:lnSpc>
                <a:spcPct val="90000"/>
              </a:lnSpc>
              <a:spcBef>
                <a:spcPct val="50000"/>
              </a:spcBef>
            </a:pPr>
            <a:r>
              <a:rPr lang="en-US" altLang="zh-CN" sz="2000" i="1">
                <a:ea typeface="ヒラギノ角ゴ Pro W3" pitchFamily="-84" charset="-128"/>
              </a:rPr>
              <a:t>a</a:t>
            </a:r>
            <a:r>
              <a:rPr lang="en-US" altLang="zh-CN" sz="2000" i="1" baseline="-25000">
                <a:ea typeface="ヒラギノ角ゴ Pro W3" pitchFamily="-84" charset="-128"/>
              </a:rPr>
              <a:t>LC</a:t>
            </a:r>
            <a:r>
              <a:rPr lang="en-US" altLang="zh-CN" sz="2000">
                <a:ea typeface="ヒラギノ角ゴ Pro W3" pitchFamily="-84" charset="-128"/>
              </a:rPr>
              <a:t> is the unit labor requirement for cheese in the home country. For example, </a:t>
            </a:r>
            <a:r>
              <a:rPr lang="en-US" altLang="zh-CN" sz="2000" i="1">
                <a:ea typeface="ヒラギノ角ゴ Pro W3" pitchFamily="-84" charset="-128"/>
              </a:rPr>
              <a:t>a</a:t>
            </a:r>
            <a:r>
              <a:rPr lang="en-US" altLang="zh-CN" sz="2000" i="1" baseline="-25000">
                <a:ea typeface="ヒラギノ角ゴ Pro W3" pitchFamily="-84" charset="-128"/>
              </a:rPr>
              <a:t>LC</a:t>
            </a:r>
            <a:r>
              <a:rPr lang="en-US" altLang="zh-CN" sz="2000" baseline="-25000">
                <a:ea typeface="ヒラギノ角ゴ Pro W3" pitchFamily="-84" charset="-128"/>
              </a:rPr>
              <a:t> </a:t>
            </a:r>
            <a:r>
              <a:rPr lang="en-US" altLang="zh-CN" sz="2000">
                <a:ea typeface="ヒラギノ角ゴ Pro W3" pitchFamily="-84" charset="-128"/>
              </a:rPr>
              <a:t>= 1 means that 1 hour of labor produces one pound of cheese in the home country.</a:t>
            </a:r>
          </a:p>
          <a:p>
            <a:pPr lvl="1" eaLnBrk="1" hangingPunct="1">
              <a:lnSpc>
                <a:spcPct val="90000"/>
              </a:lnSpc>
              <a:spcBef>
                <a:spcPct val="50000"/>
              </a:spcBef>
            </a:pPr>
            <a:r>
              <a:rPr lang="en-US" altLang="zh-CN" sz="2000" i="1">
                <a:ea typeface="ヒラギノ角ゴ Pro W3" pitchFamily="-84" charset="-128"/>
              </a:rPr>
              <a:t>a</a:t>
            </a:r>
            <a:r>
              <a:rPr lang="en-US" altLang="zh-CN" sz="2000" i="1" baseline="-25000">
                <a:ea typeface="ヒラギノ角ゴ Pro W3" pitchFamily="-84" charset="-128"/>
              </a:rPr>
              <a:t>LW</a:t>
            </a:r>
            <a:r>
              <a:rPr lang="en-US" altLang="zh-CN" sz="2000">
                <a:ea typeface="ヒラギノ角ゴ Pro W3" pitchFamily="-84" charset="-128"/>
              </a:rPr>
              <a:t> is the unit labor requirement for wine in the home country. For example, </a:t>
            </a:r>
            <a:r>
              <a:rPr lang="en-US" altLang="zh-CN" sz="2000" i="1">
                <a:ea typeface="ヒラギノ角ゴ Pro W3" pitchFamily="-84" charset="-128"/>
              </a:rPr>
              <a:t>a</a:t>
            </a:r>
            <a:r>
              <a:rPr lang="en-US" altLang="zh-CN" sz="2000" i="1" baseline="-25000">
                <a:ea typeface="ヒラギノ角ゴ Pro W3" pitchFamily="-84" charset="-128"/>
              </a:rPr>
              <a:t>LW</a:t>
            </a:r>
            <a:r>
              <a:rPr lang="en-US" altLang="zh-CN" sz="2000">
                <a:ea typeface="ヒラギノ角ゴ Pro W3" pitchFamily="-84" charset="-128"/>
              </a:rPr>
              <a:t> = 2 means that 2 hours of labor produces one gallon of wine in the home country.</a:t>
            </a:r>
          </a:p>
          <a:p>
            <a:pPr eaLnBrk="1" hangingPunct="1">
              <a:lnSpc>
                <a:spcPct val="90000"/>
              </a:lnSpc>
              <a:spcBef>
                <a:spcPct val="50000"/>
              </a:spcBef>
            </a:pPr>
            <a:r>
              <a:rPr lang="en-US" altLang="zh-CN" sz="2400">
                <a:ea typeface="ヒラギノ角ゴ Pro W3" pitchFamily="-84" charset="-128"/>
              </a:rPr>
              <a:t>A high unit labor requirement means low labor productivity.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trips(downRight)">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strips(downRight)">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strips(downRight)">
                                      <p:cBhvr>
                                        <p:cTn id="17" dur="500"/>
                                        <p:tgtEl>
                                          <p:spTgt spid="18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strips(downRight)">
                                      <p:cBhvr>
                                        <p:cTn id="2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E9D1709-0AB2-4714-967F-B6722C9FC9D9}"/>
              </a:ext>
            </a:extLst>
          </p:cNvPr>
          <p:cNvSpPr>
            <a:spLocks noGrp="1" noChangeArrowheads="1"/>
          </p:cNvSpPr>
          <p:nvPr>
            <p:ph type="title"/>
          </p:nvPr>
        </p:nvSpPr>
        <p:spPr/>
        <p:txBody>
          <a:bodyPr/>
          <a:lstStyle/>
          <a:p>
            <a:pPr eaLnBrk="1" hangingPunct="1"/>
            <a:r>
              <a:rPr lang="en-US" altLang="zh-CN">
                <a:ea typeface="ヒラギノ角ゴ Pro W3" pitchFamily="-84" charset="-128"/>
              </a:rPr>
              <a:t>A One-Factor Ricardian Model (cont.)</a:t>
            </a:r>
          </a:p>
        </p:txBody>
      </p:sp>
      <p:sp>
        <p:nvSpPr>
          <p:cNvPr id="19459" name="Rectangle 3">
            <a:extLst>
              <a:ext uri="{FF2B5EF4-FFF2-40B4-BE49-F238E27FC236}">
                <a16:creationId xmlns:a16="http://schemas.microsoft.com/office/drawing/2014/main" id="{A782E928-38F7-4132-812B-DE1D71954E45}"/>
              </a:ext>
            </a:extLst>
          </p:cNvPr>
          <p:cNvSpPr>
            <a:spLocks noGrp="1" noChangeArrowheads="1"/>
          </p:cNvSpPr>
          <p:nvPr>
            <p:ph idx="1"/>
          </p:nvPr>
        </p:nvSpPr>
        <p:spPr/>
        <p:txBody>
          <a:bodyPr/>
          <a:lstStyle/>
          <a:p>
            <a:pPr eaLnBrk="1" hangingPunct="1"/>
            <a:r>
              <a:rPr lang="en-US" altLang="zh-CN">
                <a:ea typeface="ヒラギノ角ゴ Pro W3" pitchFamily="-84" charset="-128"/>
              </a:rPr>
              <a:t>Labor supply </a:t>
            </a:r>
            <a:r>
              <a:rPr lang="en-US" altLang="zh-CN" i="1">
                <a:ea typeface="ヒラギノ角ゴ Pro W3" pitchFamily="-84" charset="-128"/>
              </a:rPr>
              <a:t>L</a:t>
            </a:r>
            <a:r>
              <a:rPr lang="en-US" altLang="zh-CN">
                <a:ea typeface="ヒラギノ角ゴ Pro W3" pitchFamily="-84" charset="-128"/>
              </a:rPr>
              <a:t> indicates the total number of hours worked in the home country (a constant number)</a:t>
            </a:r>
            <a:r>
              <a:rPr lang="en-US" altLang="zh-CN" i="1">
                <a:ea typeface="ヒラギノ角ゴ Pro W3" pitchFamily="-84" charset="-128"/>
              </a:rPr>
              <a:t>.</a:t>
            </a:r>
            <a:r>
              <a:rPr lang="en-US" altLang="zh-CN">
                <a:ea typeface="ヒラギノ角ゴ Pro W3" pitchFamily="-84" charset="-128"/>
              </a:rPr>
              <a:t> </a:t>
            </a:r>
          </a:p>
          <a:p>
            <a:pPr eaLnBrk="1" hangingPunct="1"/>
            <a:r>
              <a:rPr lang="en-US" altLang="zh-CN">
                <a:ea typeface="ヒラギノ角ゴ Pro W3" pitchFamily="-84" charset="-128"/>
              </a:rPr>
              <a:t>Cheese production </a:t>
            </a:r>
            <a:r>
              <a:rPr lang="en-US" altLang="zh-CN" i="1">
                <a:ea typeface="ヒラギノ角ゴ Pro W3" pitchFamily="-84" charset="-128"/>
              </a:rPr>
              <a:t>Q</a:t>
            </a:r>
            <a:r>
              <a:rPr lang="en-US" altLang="zh-CN" i="1" baseline="-25000">
                <a:ea typeface="ヒラギノ角ゴ Pro W3" pitchFamily="-84" charset="-128"/>
              </a:rPr>
              <a:t>C</a:t>
            </a:r>
            <a:r>
              <a:rPr lang="en-US" altLang="zh-CN">
                <a:ea typeface="ヒラギノ角ゴ Pro W3" pitchFamily="-84" charset="-128"/>
              </a:rPr>
              <a:t> indicates how many pounds of cheese are produced.</a:t>
            </a:r>
          </a:p>
          <a:p>
            <a:pPr eaLnBrk="1" hangingPunct="1"/>
            <a:r>
              <a:rPr lang="en-US" altLang="zh-CN">
                <a:ea typeface="ヒラギノ角ゴ Pro W3" pitchFamily="-84" charset="-128"/>
              </a:rPr>
              <a:t>Wine production </a:t>
            </a:r>
            <a:r>
              <a:rPr lang="en-US" altLang="zh-CN" i="1">
                <a:ea typeface="ヒラギノ角ゴ Pro W3" pitchFamily="-84" charset="-128"/>
              </a:rPr>
              <a:t>Q</a:t>
            </a:r>
            <a:r>
              <a:rPr lang="en-US" altLang="zh-CN" i="1" baseline="-25000">
                <a:ea typeface="ヒラギノ角ゴ Pro W3" pitchFamily="-84" charset="-128"/>
              </a:rPr>
              <a:t>W</a:t>
            </a:r>
            <a:r>
              <a:rPr lang="en-US" altLang="zh-CN">
                <a:ea typeface="ヒラギノ角ゴ Pro W3" pitchFamily="-84" charset="-128"/>
              </a:rPr>
              <a:t> indicates how many gallons of wine are produced.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strips(downRight)">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strips(downRight)">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strips(downRight)">
                                      <p:cBhvr>
                                        <p:cTn id="17"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3928038-B016-48EC-A059-2FA70CB4A720}"/>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a:t>
            </a:r>
            <a:endParaRPr lang="en-US" altLang="zh-CN" sz="2800">
              <a:ea typeface="ヒラギノ角ゴ Pro W3" pitchFamily="-84" charset="-128"/>
            </a:endParaRPr>
          </a:p>
        </p:txBody>
      </p:sp>
      <p:sp>
        <p:nvSpPr>
          <p:cNvPr id="20483" name="Rectangle 3">
            <a:extLst>
              <a:ext uri="{FF2B5EF4-FFF2-40B4-BE49-F238E27FC236}">
                <a16:creationId xmlns:a16="http://schemas.microsoft.com/office/drawing/2014/main" id="{46D5F047-B01B-4D76-B59C-E6A3A98A021E}"/>
              </a:ext>
            </a:extLst>
          </p:cNvPr>
          <p:cNvSpPr>
            <a:spLocks noGrp="1" noChangeArrowheads="1"/>
          </p:cNvSpPr>
          <p:nvPr>
            <p:ph idx="1"/>
          </p:nvPr>
        </p:nvSpPr>
        <p:spPr>
          <a:xfrm>
            <a:off x="381000" y="1524000"/>
            <a:ext cx="8382000" cy="4343400"/>
          </a:xfrm>
        </p:spPr>
        <p:txBody>
          <a:bodyPr/>
          <a:lstStyle/>
          <a:p>
            <a:pPr eaLnBrk="1" hangingPunct="1">
              <a:spcBef>
                <a:spcPct val="50000"/>
              </a:spcBef>
            </a:pPr>
            <a:r>
              <a:rPr lang="en-US" altLang="zh-CN" sz="1800">
                <a:ea typeface="ヒラギノ角ゴ Pro W3" pitchFamily="-84" charset="-128"/>
              </a:rPr>
              <a:t>The </a:t>
            </a:r>
            <a:r>
              <a:rPr lang="en-US" altLang="zh-CN" sz="1800" b="1">
                <a:ea typeface="ヒラギノ角ゴ Pro W3" pitchFamily="-84" charset="-128"/>
              </a:rPr>
              <a:t>production possibility frontier</a:t>
            </a:r>
            <a:r>
              <a:rPr lang="en-US" altLang="zh-CN" sz="1800">
                <a:ea typeface="ヒラギノ角ゴ Pro W3" pitchFamily="-84" charset="-128"/>
              </a:rPr>
              <a:t> (PPF) of an economy shows the </a:t>
            </a:r>
            <a:r>
              <a:rPr lang="en-US" altLang="zh-CN" sz="1800" i="1">
                <a:ea typeface="ヒラギノ角ゴ Pro W3" pitchFamily="-84" charset="-128"/>
              </a:rPr>
              <a:t>maximum</a:t>
            </a:r>
            <a:r>
              <a:rPr lang="en-US" altLang="zh-CN" sz="1800">
                <a:ea typeface="ヒラギノ角ゴ Pro W3" pitchFamily="-84" charset="-128"/>
              </a:rPr>
              <a:t> amount of a goods that can be produced for a fixed amount of resources.</a:t>
            </a:r>
          </a:p>
          <a:p>
            <a:pPr eaLnBrk="1" hangingPunct="1">
              <a:spcBef>
                <a:spcPct val="50000"/>
              </a:spcBef>
            </a:pPr>
            <a:r>
              <a:rPr lang="en-US" altLang="zh-CN" sz="1800">
                <a:ea typeface="ヒラギノ角ゴ Pro W3" pitchFamily="-84" charset="-128"/>
              </a:rPr>
              <a:t>The production possibility frontier of the home economy is:</a:t>
            </a:r>
          </a:p>
          <a:p>
            <a:pPr algn="ctr" eaLnBrk="1" hangingPunct="1">
              <a:spcBef>
                <a:spcPct val="100000"/>
              </a:spcBef>
              <a:buFontTx/>
              <a:buNone/>
            </a:pPr>
            <a:r>
              <a:rPr lang="en-US" altLang="zh-CN" sz="2000" i="1">
                <a:ea typeface="ヒラギノ角ゴ Pro W3" pitchFamily="-84" charset="-128"/>
              </a:rPr>
              <a:t>a</a:t>
            </a:r>
            <a:r>
              <a:rPr lang="en-US" altLang="zh-CN" sz="2000" i="1" baseline="-25000">
                <a:ea typeface="ヒラギノ角ゴ Pro W3" pitchFamily="-84" charset="-128"/>
              </a:rPr>
              <a:t>LC</a:t>
            </a:r>
            <a:r>
              <a:rPr lang="en-US" altLang="zh-CN" sz="2000" i="1">
                <a:ea typeface="ヒラギノ角ゴ Pro W3" pitchFamily="-84" charset="-128"/>
              </a:rPr>
              <a:t>Q</a:t>
            </a:r>
            <a:r>
              <a:rPr lang="en-US" altLang="zh-CN" sz="2000" i="1" baseline="-25000">
                <a:ea typeface="ヒラギノ角ゴ Pro W3" pitchFamily="-84" charset="-128"/>
              </a:rPr>
              <a:t>C</a:t>
            </a:r>
            <a:r>
              <a:rPr lang="en-US" altLang="zh-CN" sz="2000">
                <a:ea typeface="ヒラギノ角ゴ Pro W3" pitchFamily="-84" charset="-128"/>
              </a:rPr>
              <a:t> + </a:t>
            </a:r>
            <a:r>
              <a:rPr lang="en-US" altLang="zh-CN" sz="2000" i="1">
                <a:ea typeface="ヒラギノ角ゴ Pro W3" pitchFamily="-84" charset="-128"/>
              </a:rPr>
              <a:t>a</a:t>
            </a:r>
            <a:r>
              <a:rPr lang="en-US" altLang="zh-CN" sz="2000" i="1" baseline="-25000">
                <a:ea typeface="ヒラギノ角ゴ Pro W3" pitchFamily="-84" charset="-128"/>
              </a:rPr>
              <a:t>LW</a:t>
            </a:r>
            <a:r>
              <a:rPr lang="en-US" altLang="zh-CN" sz="2000" i="1">
                <a:ea typeface="ヒラギノ角ゴ Pro W3" pitchFamily="-84" charset="-128"/>
              </a:rPr>
              <a:t>Q</a:t>
            </a:r>
            <a:r>
              <a:rPr lang="en-US" altLang="zh-CN" sz="2000" i="1" baseline="-25000">
                <a:ea typeface="ヒラギノ角ゴ Pro W3" pitchFamily="-84" charset="-128"/>
              </a:rPr>
              <a:t>W</a:t>
            </a:r>
            <a:r>
              <a:rPr lang="en-US" altLang="zh-CN" sz="2000" i="1">
                <a:ea typeface="ヒラギノ角ゴ Pro W3" pitchFamily="-84" charset="-128"/>
              </a:rPr>
              <a:t> </a:t>
            </a:r>
            <a:r>
              <a:rPr lang="en-US" altLang="zh-CN" sz="1800" i="1">
                <a:ea typeface="ヒラギノ角ゴ Pro W3" pitchFamily="-84" charset="-128"/>
              </a:rPr>
              <a:t>≤</a:t>
            </a:r>
            <a:r>
              <a:rPr lang="en-US" altLang="zh-CN" sz="2000" i="1">
                <a:ea typeface="ヒラギノ角ゴ Pro W3" pitchFamily="-84" charset="-128"/>
              </a:rPr>
              <a:t>  L</a:t>
            </a:r>
            <a:r>
              <a:rPr lang="en-US" altLang="zh-CN" sz="2000">
                <a:ea typeface="ヒラギノ角ゴ Pro W3" pitchFamily="-84" charset="-128"/>
              </a:rPr>
              <a:t>	</a:t>
            </a:r>
          </a:p>
        </p:txBody>
      </p:sp>
      <p:grpSp>
        <p:nvGrpSpPr>
          <p:cNvPr id="2" name="Group 26">
            <a:extLst>
              <a:ext uri="{FF2B5EF4-FFF2-40B4-BE49-F238E27FC236}">
                <a16:creationId xmlns:a16="http://schemas.microsoft.com/office/drawing/2014/main" id="{67EDA23C-E43A-47B5-BAC4-E93E6AEDAB49}"/>
              </a:ext>
            </a:extLst>
          </p:cNvPr>
          <p:cNvGrpSpPr>
            <a:grpSpLocks/>
          </p:cNvGrpSpPr>
          <p:nvPr/>
        </p:nvGrpSpPr>
        <p:grpSpPr bwMode="auto">
          <a:xfrm>
            <a:off x="5181600" y="3429000"/>
            <a:ext cx="3389313" cy="1385888"/>
            <a:chOff x="3510" y="2945"/>
            <a:chExt cx="1667" cy="649"/>
          </a:xfrm>
        </p:grpSpPr>
        <p:sp>
          <p:nvSpPr>
            <p:cNvPr id="21521" name="Text Box 14">
              <a:extLst>
                <a:ext uri="{FF2B5EF4-FFF2-40B4-BE49-F238E27FC236}">
                  <a16:creationId xmlns:a16="http://schemas.microsoft.com/office/drawing/2014/main" id="{A0029A1E-0599-4FA9-AA77-665530DF6BC5}"/>
                </a:ext>
              </a:extLst>
            </p:cNvPr>
            <p:cNvSpPr txBox="1">
              <a:spLocks noChangeArrowheads="1"/>
            </p:cNvSpPr>
            <p:nvPr/>
          </p:nvSpPr>
          <p:spPr bwMode="auto">
            <a:xfrm>
              <a:off x="4357" y="3161"/>
              <a:ext cx="820" cy="4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0"/>
                </a:spcBef>
                <a:buFontTx/>
                <a:buNone/>
              </a:pPr>
              <a:r>
                <a:rPr lang="en-US" altLang="zh-CN" sz="1800">
                  <a:latin typeface="Arial" panose="020B0604020202020204" pitchFamily="34" charset="0"/>
                  <a:ea typeface="MS PGothic" panose="020B0600070205080204" pitchFamily="34" charset="-128"/>
                </a:rPr>
                <a:t>Total gallons of wine produced</a:t>
              </a:r>
            </a:p>
          </p:txBody>
        </p:sp>
        <p:sp>
          <p:nvSpPr>
            <p:cNvPr id="21522" name="Line 15">
              <a:extLst>
                <a:ext uri="{FF2B5EF4-FFF2-40B4-BE49-F238E27FC236}">
                  <a16:creationId xmlns:a16="http://schemas.microsoft.com/office/drawing/2014/main" id="{23ADF07B-EA30-4C2E-831D-6A36747915E9}"/>
                </a:ext>
              </a:extLst>
            </p:cNvPr>
            <p:cNvSpPr>
              <a:spLocks noChangeShapeType="1"/>
            </p:cNvSpPr>
            <p:nvPr/>
          </p:nvSpPr>
          <p:spPr bwMode="auto">
            <a:xfrm flipH="1" flipV="1">
              <a:off x="3510" y="2945"/>
              <a:ext cx="1093"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3">
            <a:extLst>
              <a:ext uri="{FF2B5EF4-FFF2-40B4-BE49-F238E27FC236}">
                <a16:creationId xmlns:a16="http://schemas.microsoft.com/office/drawing/2014/main" id="{A532066A-D9B5-40DE-971F-0534283651B2}"/>
              </a:ext>
            </a:extLst>
          </p:cNvPr>
          <p:cNvGrpSpPr>
            <a:grpSpLocks/>
          </p:cNvGrpSpPr>
          <p:nvPr/>
        </p:nvGrpSpPr>
        <p:grpSpPr bwMode="auto">
          <a:xfrm>
            <a:off x="609600" y="3429000"/>
            <a:ext cx="2465388" cy="1354138"/>
            <a:chOff x="713" y="2884"/>
            <a:chExt cx="1473" cy="853"/>
          </a:xfrm>
        </p:grpSpPr>
        <p:sp>
          <p:nvSpPr>
            <p:cNvPr id="21519" name="Text Box 5">
              <a:extLst>
                <a:ext uri="{FF2B5EF4-FFF2-40B4-BE49-F238E27FC236}">
                  <a16:creationId xmlns:a16="http://schemas.microsoft.com/office/drawing/2014/main" id="{D989E68A-826B-4419-B3BD-15C5FF9F030E}"/>
                </a:ext>
              </a:extLst>
            </p:cNvPr>
            <p:cNvSpPr txBox="1">
              <a:spLocks noChangeArrowheads="1"/>
            </p:cNvSpPr>
            <p:nvPr/>
          </p:nvSpPr>
          <p:spPr bwMode="auto">
            <a:xfrm>
              <a:off x="713" y="3154"/>
              <a:ext cx="1300"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0"/>
                </a:spcBef>
                <a:buFontTx/>
                <a:buNone/>
              </a:pPr>
              <a:r>
                <a:rPr lang="en-US" altLang="zh-CN" sz="1800">
                  <a:latin typeface="Arial" panose="020B0604020202020204" pitchFamily="34" charset="0"/>
                  <a:ea typeface="MS PGothic" panose="020B0600070205080204" pitchFamily="34" charset="-128"/>
                </a:rPr>
                <a:t>Labor required for each pound of cheese produced</a:t>
              </a:r>
            </a:p>
          </p:txBody>
        </p:sp>
        <p:sp>
          <p:nvSpPr>
            <p:cNvPr id="21520" name="Line 6">
              <a:extLst>
                <a:ext uri="{FF2B5EF4-FFF2-40B4-BE49-F238E27FC236}">
                  <a16:creationId xmlns:a16="http://schemas.microsoft.com/office/drawing/2014/main" id="{5854CE49-76D4-49FD-9D37-066CC5EDEE8E}"/>
                </a:ext>
              </a:extLst>
            </p:cNvPr>
            <p:cNvSpPr>
              <a:spLocks noChangeShapeType="1"/>
            </p:cNvSpPr>
            <p:nvPr/>
          </p:nvSpPr>
          <p:spPr bwMode="auto">
            <a:xfrm flipV="1">
              <a:off x="1821" y="2884"/>
              <a:ext cx="365" cy="26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4">
            <a:extLst>
              <a:ext uri="{FF2B5EF4-FFF2-40B4-BE49-F238E27FC236}">
                <a16:creationId xmlns:a16="http://schemas.microsoft.com/office/drawing/2014/main" id="{BCCF859D-DAED-453F-BAB8-5E2EB10EE985}"/>
              </a:ext>
            </a:extLst>
          </p:cNvPr>
          <p:cNvGrpSpPr>
            <a:grpSpLocks/>
          </p:cNvGrpSpPr>
          <p:nvPr/>
        </p:nvGrpSpPr>
        <p:grpSpPr bwMode="auto">
          <a:xfrm>
            <a:off x="3048000" y="3505200"/>
            <a:ext cx="1295400" cy="1511300"/>
            <a:chOff x="2057" y="2955"/>
            <a:chExt cx="823" cy="963"/>
          </a:xfrm>
        </p:grpSpPr>
        <p:sp>
          <p:nvSpPr>
            <p:cNvPr id="21517" name="Text Box 8">
              <a:extLst>
                <a:ext uri="{FF2B5EF4-FFF2-40B4-BE49-F238E27FC236}">
                  <a16:creationId xmlns:a16="http://schemas.microsoft.com/office/drawing/2014/main" id="{CB61E080-8F39-4ECD-B214-41915528E518}"/>
                </a:ext>
              </a:extLst>
            </p:cNvPr>
            <p:cNvSpPr txBox="1">
              <a:spLocks noChangeArrowheads="1"/>
            </p:cNvSpPr>
            <p:nvPr/>
          </p:nvSpPr>
          <p:spPr bwMode="auto">
            <a:xfrm>
              <a:off x="2057" y="3153"/>
              <a:ext cx="823" cy="7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0"/>
                </a:spcBef>
                <a:buFontTx/>
                <a:buNone/>
              </a:pPr>
              <a:r>
                <a:rPr lang="en-US" altLang="zh-CN" sz="1800">
                  <a:latin typeface="Arial" panose="020B0604020202020204" pitchFamily="34" charset="0"/>
                  <a:ea typeface="MS PGothic" panose="020B0600070205080204" pitchFamily="34" charset="-128"/>
                </a:rPr>
                <a:t>Total pounds of cheese produced</a:t>
              </a:r>
            </a:p>
          </p:txBody>
        </p:sp>
        <p:sp>
          <p:nvSpPr>
            <p:cNvPr id="21518" name="Line 9">
              <a:extLst>
                <a:ext uri="{FF2B5EF4-FFF2-40B4-BE49-F238E27FC236}">
                  <a16:creationId xmlns:a16="http://schemas.microsoft.com/office/drawing/2014/main" id="{BB5BB6F7-911F-4C61-A56F-7E1CB713A323}"/>
                </a:ext>
              </a:extLst>
            </p:cNvPr>
            <p:cNvSpPr>
              <a:spLocks noChangeShapeType="1"/>
            </p:cNvSpPr>
            <p:nvPr/>
          </p:nvSpPr>
          <p:spPr bwMode="auto">
            <a:xfrm flipV="1">
              <a:off x="2569" y="2955"/>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5">
            <a:extLst>
              <a:ext uri="{FF2B5EF4-FFF2-40B4-BE49-F238E27FC236}">
                <a16:creationId xmlns:a16="http://schemas.microsoft.com/office/drawing/2014/main" id="{D4938338-7A6C-4289-A0B9-D0D4DC6644E0}"/>
              </a:ext>
            </a:extLst>
          </p:cNvPr>
          <p:cNvGrpSpPr>
            <a:grpSpLocks/>
          </p:cNvGrpSpPr>
          <p:nvPr/>
        </p:nvGrpSpPr>
        <p:grpSpPr bwMode="auto">
          <a:xfrm>
            <a:off x="4495800" y="3505200"/>
            <a:ext cx="2084388" cy="1162050"/>
            <a:chOff x="2963" y="2991"/>
            <a:chExt cx="1300" cy="793"/>
          </a:xfrm>
        </p:grpSpPr>
        <p:sp>
          <p:nvSpPr>
            <p:cNvPr id="21515" name="Text Box 11">
              <a:extLst>
                <a:ext uri="{FF2B5EF4-FFF2-40B4-BE49-F238E27FC236}">
                  <a16:creationId xmlns:a16="http://schemas.microsoft.com/office/drawing/2014/main" id="{C45476F6-ECF9-4A10-AE19-5ECDA45FE10F}"/>
                </a:ext>
              </a:extLst>
            </p:cNvPr>
            <p:cNvSpPr txBox="1">
              <a:spLocks noChangeArrowheads="1"/>
            </p:cNvSpPr>
            <p:nvPr/>
          </p:nvSpPr>
          <p:spPr bwMode="auto">
            <a:xfrm>
              <a:off x="2963" y="3152"/>
              <a:ext cx="1300" cy="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0"/>
                </a:spcBef>
                <a:buFontTx/>
                <a:buNone/>
              </a:pPr>
              <a:r>
                <a:rPr lang="en-US" altLang="zh-CN" sz="1800">
                  <a:latin typeface="Arial" panose="020B0604020202020204" pitchFamily="34" charset="0"/>
                  <a:ea typeface="MS PGothic" panose="020B0600070205080204" pitchFamily="34" charset="-128"/>
                </a:rPr>
                <a:t>Labor required for each gallon of wine produced</a:t>
              </a:r>
            </a:p>
          </p:txBody>
        </p:sp>
        <p:sp>
          <p:nvSpPr>
            <p:cNvPr id="21516" name="Line 12">
              <a:extLst>
                <a:ext uri="{FF2B5EF4-FFF2-40B4-BE49-F238E27FC236}">
                  <a16:creationId xmlns:a16="http://schemas.microsoft.com/office/drawing/2014/main" id="{9471F2FA-3D34-4F39-9828-A8ADC9712A20}"/>
                </a:ext>
              </a:extLst>
            </p:cNvPr>
            <p:cNvSpPr>
              <a:spLocks noChangeShapeType="1"/>
            </p:cNvSpPr>
            <p:nvPr/>
          </p:nvSpPr>
          <p:spPr bwMode="auto">
            <a:xfrm flipV="1">
              <a:off x="3001" y="2991"/>
              <a:ext cx="0" cy="1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7">
            <a:extLst>
              <a:ext uri="{FF2B5EF4-FFF2-40B4-BE49-F238E27FC236}">
                <a16:creationId xmlns:a16="http://schemas.microsoft.com/office/drawing/2014/main" id="{616CA571-9E06-40BC-9487-1A6B1C2BFE47}"/>
              </a:ext>
            </a:extLst>
          </p:cNvPr>
          <p:cNvGrpSpPr>
            <a:grpSpLocks/>
          </p:cNvGrpSpPr>
          <p:nvPr/>
        </p:nvGrpSpPr>
        <p:grpSpPr bwMode="auto">
          <a:xfrm>
            <a:off x="5970588" y="2965450"/>
            <a:ext cx="2608262" cy="650875"/>
            <a:chOff x="3936" y="2609"/>
            <a:chExt cx="1536" cy="410"/>
          </a:xfrm>
        </p:grpSpPr>
        <p:sp>
          <p:nvSpPr>
            <p:cNvPr id="21513" name="Text Box 17">
              <a:extLst>
                <a:ext uri="{FF2B5EF4-FFF2-40B4-BE49-F238E27FC236}">
                  <a16:creationId xmlns:a16="http://schemas.microsoft.com/office/drawing/2014/main" id="{7DEEF67A-307B-4E5B-B42C-53937F80DE8B}"/>
                </a:ext>
              </a:extLst>
            </p:cNvPr>
            <p:cNvSpPr txBox="1">
              <a:spLocks noChangeArrowheads="1"/>
            </p:cNvSpPr>
            <p:nvPr/>
          </p:nvSpPr>
          <p:spPr bwMode="auto">
            <a:xfrm>
              <a:off x="4261" y="2609"/>
              <a:ext cx="1211"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0"/>
                </a:spcBef>
                <a:buFontTx/>
                <a:buNone/>
              </a:pPr>
              <a:r>
                <a:rPr lang="en-US" altLang="zh-CN" sz="1800">
                  <a:latin typeface="Arial" panose="020B0604020202020204" pitchFamily="34" charset="0"/>
                  <a:ea typeface="MS PGothic" panose="020B0600070205080204" pitchFamily="34" charset="-128"/>
                </a:rPr>
                <a:t>Total amount of labor resources</a:t>
              </a:r>
            </a:p>
          </p:txBody>
        </p:sp>
        <p:sp>
          <p:nvSpPr>
            <p:cNvPr id="21514" name="Line 18">
              <a:extLst>
                <a:ext uri="{FF2B5EF4-FFF2-40B4-BE49-F238E27FC236}">
                  <a16:creationId xmlns:a16="http://schemas.microsoft.com/office/drawing/2014/main" id="{E44E2D5D-AD63-46E9-8DA1-1A9F32D87473}"/>
                </a:ext>
              </a:extLst>
            </p:cNvPr>
            <p:cNvSpPr>
              <a:spLocks noChangeShapeType="1"/>
            </p:cNvSpPr>
            <p:nvPr/>
          </p:nvSpPr>
          <p:spPr bwMode="auto">
            <a:xfrm flipH="1">
              <a:off x="3936" y="2828"/>
              <a:ext cx="3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strips(downRight)">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strips(downRight)">
                                      <p:cBhvr>
                                        <p:cTn id="12" dur="5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strips(downRight)">
                                      <p:cBhvr>
                                        <p:cTn id="17" dur="500"/>
                                        <p:tgtEl>
                                          <p:spTgt spid="20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strips(down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657F69D-47E4-4381-8304-202029300D95}"/>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22531" name="Rectangle 3">
            <a:extLst>
              <a:ext uri="{FF2B5EF4-FFF2-40B4-BE49-F238E27FC236}">
                <a16:creationId xmlns:a16="http://schemas.microsoft.com/office/drawing/2014/main" id="{7EE5524E-FA50-46B7-9C1F-7159D897FFB4}"/>
              </a:ext>
            </a:extLst>
          </p:cNvPr>
          <p:cNvSpPr>
            <a:spLocks noGrp="1" noChangeArrowheads="1"/>
          </p:cNvSpPr>
          <p:nvPr>
            <p:ph idx="1"/>
          </p:nvPr>
        </p:nvSpPr>
        <p:spPr>
          <a:xfrm>
            <a:off x="381000" y="1752600"/>
            <a:ext cx="8305800" cy="4284663"/>
          </a:xfrm>
        </p:spPr>
        <p:txBody>
          <a:bodyPr/>
          <a:lstStyle/>
          <a:p>
            <a:pPr eaLnBrk="1" hangingPunct="1">
              <a:spcBef>
                <a:spcPct val="70000"/>
              </a:spcBef>
            </a:pPr>
            <a:r>
              <a:rPr lang="en-US" altLang="zh-CN">
                <a:ea typeface="ヒラギノ角ゴ Pro W3" pitchFamily="-84" charset="-128"/>
              </a:rPr>
              <a:t>Maximum home cheese production is</a:t>
            </a:r>
            <a:br>
              <a:rPr lang="en-US" altLang="zh-CN">
                <a:ea typeface="ヒラギノ角ゴ Pro W3" pitchFamily="-84" charset="-128"/>
              </a:rPr>
            </a:br>
            <a:r>
              <a:rPr lang="en-US" altLang="zh-CN" i="1">
                <a:ea typeface="ヒラギノ角ゴ Pro W3" pitchFamily="-84" charset="-128"/>
              </a:rPr>
              <a:t>Q</a:t>
            </a:r>
            <a:r>
              <a:rPr lang="en-US" altLang="zh-CN" i="1" baseline="-25000">
                <a:ea typeface="ヒラギノ角ゴ Pro W3" pitchFamily="-84" charset="-128"/>
              </a:rPr>
              <a:t>C</a:t>
            </a:r>
            <a:r>
              <a:rPr lang="en-US" altLang="zh-CN">
                <a:ea typeface="ヒラギノ角ゴ Pro W3" pitchFamily="-84" charset="-128"/>
              </a:rPr>
              <a:t> </a:t>
            </a:r>
            <a:r>
              <a:rPr lang="en-US" altLang="zh-CN" i="1">
                <a:ea typeface="ヒラギノ角ゴ Pro W3" pitchFamily="-84" charset="-128"/>
              </a:rPr>
              <a:t>= L/a</a:t>
            </a:r>
            <a:r>
              <a:rPr lang="en-US" altLang="zh-CN" i="1" baseline="-25000">
                <a:ea typeface="ヒラギノ角ゴ Pro W3" pitchFamily="-84" charset="-128"/>
              </a:rPr>
              <a:t>LC </a:t>
            </a:r>
            <a:r>
              <a:rPr lang="en-US" altLang="zh-CN">
                <a:ea typeface="ヒラギノ角ゴ Pro W3" pitchFamily="-84" charset="-128"/>
              </a:rPr>
              <a:t> when </a:t>
            </a:r>
            <a:r>
              <a:rPr lang="en-US" altLang="zh-CN" i="1">
                <a:ea typeface="ヒラギノ角ゴ Pro W3" pitchFamily="-84" charset="-128"/>
              </a:rPr>
              <a:t>Q</a:t>
            </a:r>
            <a:r>
              <a:rPr lang="en-US" altLang="zh-CN" i="1" baseline="-25000">
                <a:ea typeface="ヒラギノ角ゴ Pro W3" pitchFamily="-84" charset="-128"/>
              </a:rPr>
              <a:t>W </a:t>
            </a:r>
            <a:r>
              <a:rPr lang="en-US" altLang="zh-CN" i="1">
                <a:ea typeface="ヒラギノ角ゴ Pro W3" pitchFamily="-84" charset="-128"/>
              </a:rPr>
              <a:t>= </a:t>
            </a:r>
            <a:r>
              <a:rPr lang="en-US" altLang="zh-CN">
                <a:ea typeface="ヒラギノ角ゴ Pro W3" pitchFamily="-84" charset="-128"/>
              </a:rPr>
              <a:t>0. </a:t>
            </a:r>
          </a:p>
          <a:p>
            <a:pPr eaLnBrk="1" hangingPunct="1">
              <a:spcBef>
                <a:spcPct val="70000"/>
              </a:spcBef>
            </a:pPr>
            <a:r>
              <a:rPr lang="en-US" altLang="zh-CN">
                <a:ea typeface="ヒラギノ角ゴ Pro W3" pitchFamily="-84" charset="-128"/>
              </a:rPr>
              <a:t>Maximum home wine production is</a:t>
            </a:r>
            <a:br>
              <a:rPr lang="en-US" altLang="zh-CN">
                <a:ea typeface="ヒラギノ角ゴ Pro W3" pitchFamily="-84" charset="-128"/>
              </a:rPr>
            </a:br>
            <a:r>
              <a:rPr lang="en-US" altLang="zh-CN" i="1">
                <a:ea typeface="ヒラギノ角ゴ Pro W3" pitchFamily="-84" charset="-128"/>
              </a:rPr>
              <a:t>Q</a:t>
            </a:r>
            <a:r>
              <a:rPr lang="en-US" altLang="zh-CN" i="1" baseline="-25000">
                <a:ea typeface="ヒラギノ角ゴ Pro W3" pitchFamily="-84" charset="-128"/>
              </a:rPr>
              <a:t>W</a:t>
            </a:r>
            <a:r>
              <a:rPr lang="en-US" altLang="zh-CN" i="1">
                <a:ea typeface="ヒラギノ角ゴ Pro W3" pitchFamily="-84" charset="-128"/>
              </a:rPr>
              <a:t> = L/a</a:t>
            </a:r>
            <a:r>
              <a:rPr lang="en-US" altLang="zh-CN" i="1" baseline="-25000">
                <a:ea typeface="ヒラギノ角ゴ Pro W3" pitchFamily="-84" charset="-128"/>
              </a:rPr>
              <a:t>LW</a:t>
            </a:r>
            <a:r>
              <a:rPr lang="en-US" altLang="zh-CN">
                <a:ea typeface="ヒラギノ角ゴ Pro W3" pitchFamily="-84" charset="-128"/>
              </a:rPr>
              <a:t> when </a:t>
            </a:r>
            <a:r>
              <a:rPr lang="en-US" altLang="zh-CN" i="1">
                <a:ea typeface="ヒラギノ角ゴ Pro W3" pitchFamily="-84" charset="-128"/>
              </a:rPr>
              <a:t>Q</a:t>
            </a:r>
            <a:r>
              <a:rPr lang="en-US" altLang="zh-CN" i="1" baseline="-25000">
                <a:ea typeface="ヒラギノ角ゴ Pro W3" pitchFamily="-84" charset="-128"/>
              </a:rPr>
              <a:t>C</a:t>
            </a:r>
            <a:r>
              <a:rPr lang="en-US" altLang="zh-CN">
                <a:ea typeface="ヒラギノ角ゴ Pro W3" pitchFamily="-84" charset="-128"/>
              </a:rPr>
              <a:t> = 0.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strips(downRight)">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strips(downRight)">
                                      <p:cBhvr>
                                        <p:cTn id="12"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3085E51-D04D-46C5-9ABA-C82C0C8FCD4C}"/>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190467" name="Rectangle 3">
            <a:extLst>
              <a:ext uri="{FF2B5EF4-FFF2-40B4-BE49-F238E27FC236}">
                <a16:creationId xmlns:a16="http://schemas.microsoft.com/office/drawing/2014/main" id="{B1618814-3180-4690-B1C9-1D42AD8FF528}"/>
              </a:ext>
            </a:extLst>
          </p:cNvPr>
          <p:cNvSpPr>
            <a:spLocks noGrp="1" noChangeArrowheads="1"/>
          </p:cNvSpPr>
          <p:nvPr>
            <p:ph idx="1"/>
          </p:nvPr>
        </p:nvSpPr>
        <p:spPr>
          <a:xfrm>
            <a:off x="381000" y="1676400"/>
            <a:ext cx="8382000" cy="4284663"/>
          </a:xfrm>
        </p:spPr>
        <p:txBody>
          <a:bodyPr/>
          <a:lstStyle/>
          <a:p>
            <a:pPr eaLnBrk="1" hangingPunct="1">
              <a:spcBef>
                <a:spcPct val="70000"/>
              </a:spcBef>
            </a:pPr>
            <a:r>
              <a:rPr lang="en-US" altLang="zh-CN">
                <a:ea typeface="ヒラギノ角ゴ Pro W3" pitchFamily="-84" charset="-128"/>
              </a:rPr>
              <a:t>For example, suppose that the economy</a:t>
            </a:r>
            <a:r>
              <a:rPr lang="ja-JP" altLang="en-US">
                <a:ea typeface="ヒラギノ角ゴ Pro W3" pitchFamily="-84" charset="-128"/>
              </a:rPr>
              <a:t>’</a:t>
            </a:r>
            <a:r>
              <a:rPr lang="en-US" altLang="ja-JP">
                <a:ea typeface="ヒラギノ角ゴ Pro W3" pitchFamily="-84" charset="-128"/>
              </a:rPr>
              <a:t>s labor supply is 1,000 hours.</a:t>
            </a:r>
          </a:p>
          <a:p>
            <a:pPr eaLnBrk="1" hangingPunct="1">
              <a:spcBef>
                <a:spcPct val="70000"/>
              </a:spcBef>
            </a:pPr>
            <a:r>
              <a:rPr lang="en-US" altLang="zh-CN">
                <a:ea typeface="ヒラギノ角ゴ Pro W3" pitchFamily="-84" charset="-128"/>
              </a:rPr>
              <a:t>The PPF equation </a:t>
            </a:r>
            <a:r>
              <a:rPr lang="en-US" altLang="zh-CN" i="1">
                <a:ea typeface="ヒラギノ角ゴ Pro W3" pitchFamily="-84" charset="-128"/>
              </a:rPr>
              <a:t>a</a:t>
            </a:r>
            <a:r>
              <a:rPr lang="en-US" altLang="zh-CN" i="1" baseline="-25000">
                <a:ea typeface="ヒラギノ角ゴ Pro W3" pitchFamily="-84" charset="-128"/>
              </a:rPr>
              <a:t>LC</a:t>
            </a:r>
            <a:r>
              <a:rPr lang="en-US" altLang="zh-CN" i="1">
                <a:ea typeface="ヒラギノ角ゴ Pro W3" pitchFamily="-84" charset="-128"/>
              </a:rPr>
              <a:t>Q</a:t>
            </a:r>
            <a:r>
              <a:rPr lang="en-US" altLang="zh-CN" i="1" baseline="-25000">
                <a:ea typeface="ヒラギノ角ゴ Pro W3" pitchFamily="-84" charset="-128"/>
              </a:rPr>
              <a:t>C</a:t>
            </a:r>
            <a:r>
              <a:rPr lang="en-US" altLang="zh-CN">
                <a:ea typeface="ヒラギノ角ゴ Pro W3" pitchFamily="-84" charset="-128"/>
              </a:rPr>
              <a:t> + </a:t>
            </a:r>
            <a:r>
              <a:rPr lang="en-US" altLang="zh-CN" i="1">
                <a:ea typeface="ヒラギノ角ゴ Pro W3" pitchFamily="-84" charset="-128"/>
              </a:rPr>
              <a:t>a</a:t>
            </a:r>
            <a:r>
              <a:rPr lang="en-US" altLang="zh-CN" i="1" baseline="-25000">
                <a:ea typeface="ヒラギノ角ゴ Pro W3" pitchFamily="-84" charset="-128"/>
              </a:rPr>
              <a:t>LW</a:t>
            </a:r>
            <a:r>
              <a:rPr lang="en-US" altLang="zh-CN" i="1">
                <a:ea typeface="ヒラギノ角ゴ Pro W3" pitchFamily="-84" charset="-128"/>
              </a:rPr>
              <a:t>Q</a:t>
            </a:r>
            <a:r>
              <a:rPr lang="en-US" altLang="zh-CN" i="1" baseline="-25000">
                <a:ea typeface="ヒラギノ角ゴ Pro W3" pitchFamily="-84" charset="-128"/>
              </a:rPr>
              <a:t>W</a:t>
            </a:r>
            <a:r>
              <a:rPr lang="en-US" altLang="zh-CN" i="1">
                <a:ea typeface="ヒラギノ角ゴ Pro W3" pitchFamily="-84" charset="-128"/>
              </a:rPr>
              <a:t> ≤  L</a:t>
            </a:r>
            <a:r>
              <a:rPr lang="en-US" altLang="zh-CN">
                <a:ea typeface="ヒラギノ角ゴ Pro W3" pitchFamily="-84" charset="-128"/>
              </a:rPr>
              <a:t> becomes</a:t>
            </a:r>
            <a:r>
              <a:rPr lang="en-US" altLang="zh-CN" i="1">
                <a:ea typeface="ヒラギノ角ゴ Pro W3" pitchFamily="-84" charset="-128"/>
              </a:rPr>
              <a:t> Q</a:t>
            </a:r>
            <a:r>
              <a:rPr lang="en-US" altLang="zh-CN" i="1" baseline="-25000">
                <a:ea typeface="ヒラギノ角ゴ Pro W3" pitchFamily="-84" charset="-128"/>
              </a:rPr>
              <a:t>C</a:t>
            </a:r>
            <a:r>
              <a:rPr lang="en-US" altLang="zh-CN">
                <a:ea typeface="ヒラギノ角ゴ Pro W3" pitchFamily="-84" charset="-128"/>
              </a:rPr>
              <a:t> + 2</a:t>
            </a:r>
            <a:r>
              <a:rPr lang="en-US" altLang="zh-CN" i="1">
                <a:ea typeface="ヒラギノ角ゴ Pro W3" pitchFamily="-84" charset="-128"/>
              </a:rPr>
              <a:t>Q</a:t>
            </a:r>
            <a:r>
              <a:rPr lang="en-US" altLang="zh-CN" i="1" baseline="-25000">
                <a:ea typeface="ヒラギノ角ゴ Pro W3" pitchFamily="-84" charset="-128"/>
              </a:rPr>
              <a:t>W</a:t>
            </a:r>
            <a:r>
              <a:rPr lang="en-US" altLang="zh-CN" i="1">
                <a:ea typeface="ヒラギノ角ゴ Pro W3" pitchFamily="-84" charset="-128"/>
              </a:rPr>
              <a:t> ≤  </a:t>
            </a:r>
            <a:r>
              <a:rPr lang="en-US" altLang="zh-CN">
                <a:ea typeface="ヒラギノ角ゴ Pro W3" pitchFamily="-84" charset="-128"/>
              </a:rPr>
              <a:t>1,000.</a:t>
            </a:r>
          </a:p>
          <a:p>
            <a:pPr eaLnBrk="1" hangingPunct="1">
              <a:spcBef>
                <a:spcPct val="70000"/>
              </a:spcBef>
            </a:pPr>
            <a:r>
              <a:rPr lang="en-US" altLang="zh-CN">
                <a:ea typeface="ヒラギノ角ゴ Pro W3" pitchFamily="-84" charset="-128"/>
              </a:rPr>
              <a:t>Maximum cheese production is 1,000 pounds.</a:t>
            </a:r>
          </a:p>
          <a:p>
            <a:pPr eaLnBrk="1" hangingPunct="1">
              <a:spcBef>
                <a:spcPct val="70000"/>
              </a:spcBef>
            </a:pPr>
            <a:r>
              <a:rPr lang="en-US" altLang="zh-CN">
                <a:ea typeface="ヒラギノ角ゴ Pro W3" pitchFamily="-84" charset="-128"/>
              </a:rPr>
              <a:t>Maximum wine production is 500 gallons.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strips(downRight)">
                                      <p:cBhvr>
                                        <p:cTn id="7" dur="500"/>
                                        <p:tgtEl>
                                          <p:spTgt spid="190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strips(downRight)">
                                      <p:cBhvr>
                                        <p:cTn id="12" dur="500"/>
                                        <p:tgtEl>
                                          <p:spTgt spid="190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strips(downRight)">
                                      <p:cBhvr>
                                        <p:cTn id="17" dur="500"/>
                                        <p:tgtEl>
                                          <p:spTgt spid="190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strips(downRight)">
                                      <p:cBhvr>
                                        <p:cTn id="22" dur="500"/>
                                        <p:tgtEl>
                                          <p:spTgt spid="190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D8BFDB6-E06A-4559-B32A-493981E6F260}"/>
              </a:ext>
            </a:extLst>
          </p:cNvPr>
          <p:cNvSpPr>
            <a:spLocks noGrp="1" noChangeArrowheads="1"/>
          </p:cNvSpPr>
          <p:nvPr>
            <p:ph type="title"/>
          </p:nvPr>
        </p:nvSpPr>
        <p:spPr/>
        <p:txBody>
          <a:bodyPr/>
          <a:lstStyle/>
          <a:p>
            <a:pPr eaLnBrk="1" hangingPunct="1"/>
            <a:r>
              <a:rPr lang="en-US" altLang="zh-CN">
                <a:ea typeface="ヒラギノ角ゴ Pro W3" pitchFamily="-84" charset="-128"/>
              </a:rPr>
              <a:t>Preview</a:t>
            </a:r>
          </a:p>
        </p:txBody>
      </p:sp>
      <p:sp>
        <p:nvSpPr>
          <p:cNvPr id="2" name="Rectangle 3">
            <a:extLst>
              <a:ext uri="{FF2B5EF4-FFF2-40B4-BE49-F238E27FC236}">
                <a16:creationId xmlns:a16="http://schemas.microsoft.com/office/drawing/2014/main" id="{CDD3FE5F-FEC9-4C8C-9AD8-FA7F4BBA1100}"/>
              </a:ext>
            </a:extLst>
          </p:cNvPr>
          <p:cNvSpPr>
            <a:spLocks noGrp="1" noChangeArrowheads="1"/>
          </p:cNvSpPr>
          <p:nvPr>
            <p:ph idx="1"/>
          </p:nvPr>
        </p:nvSpPr>
        <p:spPr/>
        <p:txBody>
          <a:bodyPr/>
          <a:lstStyle/>
          <a:p>
            <a:pPr eaLnBrk="1" hangingPunct="1">
              <a:lnSpc>
                <a:spcPct val="90000"/>
              </a:lnSpc>
            </a:pPr>
            <a:r>
              <a:rPr lang="en-US" altLang="zh-CN">
                <a:ea typeface="ヒラギノ角ゴ Pro W3" pitchFamily="-84" charset="-128"/>
              </a:rPr>
              <a:t>Opportunity costs and comparative advantage</a:t>
            </a:r>
          </a:p>
          <a:p>
            <a:pPr eaLnBrk="1" hangingPunct="1">
              <a:lnSpc>
                <a:spcPct val="90000"/>
              </a:lnSpc>
            </a:pPr>
            <a:r>
              <a:rPr lang="en-US" altLang="zh-CN">
                <a:ea typeface="ヒラギノ角ゴ Pro W3" pitchFamily="-84" charset="-128"/>
              </a:rPr>
              <a:t>A one-factor Ricardian model</a:t>
            </a:r>
          </a:p>
          <a:p>
            <a:pPr eaLnBrk="1" hangingPunct="1">
              <a:lnSpc>
                <a:spcPct val="90000"/>
              </a:lnSpc>
            </a:pPr>
            <a:r>
              <a:rPr lang="en-US" altLang="zh-CN">
                <a:ea typeface="ヒラギノ角ゴ Pro W3" pitchFamily="-84" charset="-128"/>
              </a:rPr>
              <a:t>Production possibilities</a:t>
            </a:r>
          </a:p>
          <a:p>
            <a:pPr eaLnBrk="1" hangingPunct="1">
              <a:lnSpc>
                <a:spcPct val="90000"/>
              </a:lnSpc>
            </a:pPr>
            <a:r>
              <a:rPr lang="en-US" altLang="zh-CN">
                <a:ea typeface="ヒラギノ角ゴ Pro W3" pitchFamily="-84" charset="-128"/>
              </a:rPr>
              <a:t>Gains from trade</a:t>
            </a:r>
          </a:p>
          <a:p>
            <a:pPr eaLnBrk="1" hangingPunct="1">
              <a:lnSpc>
                <a:spcPct val="90000"/>
              </a:lnSpc>
            </a:pPr>
            <a:r>
              <a:rPr lang="en-US" altLang="zh-CN">
                <a:ea typeface="ヒラギノ角ゴ Pro W3" pitchFamily="-84" charset="-128"/>
              </a:rPr>
              <a:t>Wages and trade</a:t>
            </a:r>
          </a:p>
          <a:p>
            <a:pPr eaLnBrk="1" hangingPunct="1">
              <a:lnSpc>
                <a:spcPct val="90000"/>
              </a:lnSpc>
            </a:pPr>
            <a:r>
              <a:rPr lang="en-US" altLang="zh-CN">
                <a:ea typeface="ヒラギノ角ゴ Pro W3" pitchFamily="-84" charset="-128"/>
              </a:rPr>
              <a:t>Misconceptions about comparative advantage</a:t>
            </a:r>
          </a:p>
          <a:p>
            <a:pPr eaLnBrk="1" hangingPunct="1">
              <a:lnSpc>
                <a:spcPct val="90000"/>
              </a:lnSpc>
            </a:pPr>
            <a:r>
              <a:rPr lang="en-US" altLang="zh-CN">
                <a:ea typeface="ヒラギノ角ゴ Pro W3" pitchFamily="-84" charset="-128"/>
              </a:rPr>
              <a:t>Transportation costs and non-traded goods</a:t>
            </a:r>
          </a:p>
          <a:p>
            <a:pPr eaLnBrk="1" hangingPunct="1">
              <a:lnSpc>
                <a:spcPct val="90000"/>
              </a:lnSpc>
            </a:pPr>
            <a:r>
              <a:rPr lang="en-US" altLang="zh-CN">
                <a:ea typeface="ヒラギノ角ゴ Pro W3" pitchFamily="-84" charset="-128"/>
              </a:rPr>
              <a:t>Empirical evidence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trips(downRight)">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strips(downRight)">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strips(downRight)">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strips(downRight)">
                                      <p:cBhvr>
                                        <p:cTn id="37" dur="500"/>
                                        <p:tgtEl>
                                          <p:spTgt spid="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strips(downRight)">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0975438-5897-4145-B496-A3FD82EAF125}"/>
              </a:ext>
            </a:extLst>
          </p:cNvPr>
          <p:cNvSpPr>
            <a:spLocks noGrp="1" noChangeArrowheads="1"/>
          </p:cNvSpPr>
          <p:nvPr>
            <p:ph type="title"/>
          </p:nvPr>
        </p:nvSpPr>
        <p:spPr/>
        <p:txBody>
          <a:bodyPr/>
          <a:lstStyle/>
          <a:p>
            <a:pPr eaLnBrk="1" hangingPunct="1"/>
            <a:r>
              <a:rPr lang="en-US" altLang="zh-CN">
                <a:ea typeface="ヒラギノ角ゴ Pro W3" pitchFamily="-84" charset="-128"/>
              </a:rPr>
              <a:t>Fig. 3-1: Home</a:t>
            </a:r>
            <a:r>
              <a:rPr lang="ja-JP" altLang="en-US">
                <a:ea typeface="ヒラギノ角ゴ Pro W3" pitchFamily="-84" charset="-128"/>
              </a:rPr>
              <a:t>’</a:t>
            </a:r>
            <a:r>
              <a:rPr lang="en-US" altLang="ja-JP">
                <a:ea typeface="ヒラギノ角ゴ Pro W3" pitchFamily="-84" charset="-128"/>
              </a:rPr>
              <a:t>s Production Possibility Frontier </a:t>
            </a:r>
            <a:endParaRPr lang="en-US" altLang="zh-CN">
              <a:ea typeface="ヒラギノ角ゴ Pro W3" pitchFamily="-84" charset="-128"/>
            </a:endParaRPr>
          </a:p>
        </p:txBody>
      </p:sp>
      <p:pic>
        <p:nvPicPr>
          <p:cNvPr id="24579" name="Picture 4" descr="fig03_01.gif">
            <a:extLst>
              <a:ext uri="{FF2B5EF4-FFF2-40B4-BE49-F238E27FC236}">
                <a16:creationId xmlns:a16="http://schemas.microsoft.com/office/drawing/2014/main" id="{6A1C860A-5D47-47BF-A106-27A5C689E2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54943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8BD7F0C-EE21-4C80-B805-31970A38EEE5}"/>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169987" name="Rectangle 3">
            <a:extLst>
              <a:ext uri="{FF2B5EF4-FFF2-40B4-BE49-F238E27FC236}">
                <a16:creationId xmlns:a16="http://schemas.microsoft.com/office/drawing/2014/main" id="{6F1B54DD-2C5C-44C1-8C22-FA6C3EE9C371}"/>
              </a:ext>
            </a:extLst>
          </p:cNvPr>
          <p:cNvSpPr>
            <a:spLocks noGrp="1" noChangeArrowheads="1"/>
          </p:cNvSpPr>
          <p:nvPr>
            <p:ph idx="1"/>
          </p:nvPr>
        </p:nvSpPr>
        <p:spPr>
          <a:xfrm>
            <a:off x="381000" y="1371600"/>
            <a:ext cx="7835900" cy="4284663"/>
          </a:xfrm>
        </p:spPr>
        <p:txBody>
          <a:bodyPr/>
          <a:lstStyle/>
          <a:p>
            <a:pPr eaLnBrk="1" hangingPunct="1">
              <a:spcBef>
                <a:spcPct val="70000"/>
              </a:spcBef>
            </a:pPr>
            <a:r>
              <a:rPr lang="en-US" altLang="zh-CN" sz="2400">
                <a:ea typeface="ヒラギノ角ゴ Pro W3" pitchFamily="-84" charset="-128"/>
              </a:rPr>
              <a:t>The opportunity cost of cheese is how many gallons of wine Home must stop producing in order to make one more pound of cheese: </a:t>
            </a:r>
          </a:p>
          <a:p>
            <a:pPr lvl="2" eaLnBrk="1" hangingPunct="1">
              <a:spcBef>
                <a:spcPct val="70000"/>
              </a:spcBef>
              <a:buFontTx/>
              <a:buNone/>
            </a:pPr>
            <a:r>
              <a:rPr lang="en-US" altLang="zh-CN" sz="2400" i="1">
                <a:ea typeface="ヒラギノ角ゴ Pro W3" pitchFamily="-84" charset="-128"/>
              </a:rPr>
              <a:t>a</a:t>
            </a:r>
            <a:r>
              <a:rPr lang="en-US" altLang="zh-CN" sz="2400" i="1" baseline="-25000">
                <a:ea typeface="ヒラギノ角ゴ Pro W3" pitchFamily="-84" charset="-128"/>
              </a:rPr>
              <a:t>LC </a:t>
            </a:r>
            <a:r>
              <a:rPr lang="en-US" altLang="zh-CN" sz="2400" i="1">
                <a:ea typeface="ヒラギノ角ゴ Pro W3" pitchFamily="-84" charset="-128"/>
              </a:rPr>
              <a:t>/a</a:t>
            </a:r>
            <a:r>
              <a:rPr lang="en-US" altLang="zh-CN" sz="2400" i="1" baseline="-25000">
                <a:ea typeface="ヒラギノ角ゴ Pro W3" pitchFamily="-84" charset="-128"/>
              </a:rPr>
              <a:t>LW </a:t>
            </a:r>
          </a:p>
          <a:p>
            <a:pPr eaLnBrk="1" hangingPunct="1">
              <a:spcBef>
                <a:spcPct val="70000"/>
              </a:spcBef>
            </a:pPr>
            <a:r>
              <a:rPr lang="en-US" altLang="zh-CN" sz="2400">
                <a:ea typeface="ヒラギノ角ゴ Pro W3" pitchFamily="-84" charset="-128"/>
              </a:rPr>
              <a:t>This cost is constant because the unit labor requirements are both constant.</a:t>
            </a:r>
          </a:p>
          <a:p>
            <a:pPr eaLnBrk="1" hangingPunct="1">
              <a:spcBef>
                <a:spcPct val="70000"/>
              </a:spcBef>
            </a:pPr>
            <a:r>
              <a:rPr lang="en-US" altLang="zh-CN" sz="2400">
                <a:ea typeface="ヒラギノ角ゴ Pro W3" pitchFamily="-84" charset="-128"/>
              </a:rPr>
              <a:t>The opportunity cost of cheese appears as the absolute value of the slope of the PPF. </a:t>
            </a:r>
          </a:p>
          <a:p>
            <a:pPr lvl="1" eaLnBrk="1" hangingPunct="1">
              <a:spcBef>
                <a:spcPct val="70000"/>
              </a:spcBef>
              <a:buFontTx/>
              <a:buNone/>
            </a:pPr>
            <a:r>
              <a:rPr lang="en-US" altLang="zh-CN" sz="2000" i="1">
                <a:ea typeface="ヒラギノ角ゴ Pro W3" pitchFamily="-84" charset="-128"/>
              </a:rPr>
              <a:t>Q</a:t>
            </a:r>
            <a:r>
              <a:rPr lang="en-US" altLang="zh-CN" sz="2000" i="1" baseline="-25000">
                <a:ea typeface="ヒラギノ角ゴ Pro W3" pitchFamily="-84" charset="-128"/>
              </a:rPr>
              <a:t>W</a:t>
            </a:r>
            <a:r>
              <a:rPr lang="en-US" altLang="zh-CN" sz="2000" i="1">
                <a:ea typeface="ヒラギノ角ゴ Pro W3" pitchFamily="-84" charset="-128"/>
              </a:rPr>
              <a:t> = L/a</a:t>
            </a:r>
            <a:r>
              <a:rPr lang="en-US" altLang="zh-CN" sz="2000" i="1" baseline="-25000">
                <a:ea typeface="ヒラギノ角ゴ Pro W3" pitchFamily="-84" charset="-128"/>
              </a:rPr>
              <a:t>LW</a:t>
            </a:r>
            <a:r>
              <a:rPr lang="en-US" altLang="zh-CN" sz="2000" i="1">
                <a:ea typeface="ヒラギノ角ゴ Pro W3" pitchFamily="-84" charset="-128"/>
              </a:rPr>
              <a:t> – </a:t>
            </a:r>
            <a:r>
              <a:rPr lang="en-US" altLang="zh-CN" sz="2000">
                <a:ea typeface="ヒラギノ角ゴ Pro W3" pitchFamily="-84" charset="-128"/>
              </a:rPr>
              <a:t>(</a:t>
            </a:r>
            <a:r>
              <a:rPr lang="en-US" altLang="zh-CN" sz="2000" i="1">
                <a:ea typeface="ヒラギノ角ゴ Pro W3" pitchFamily="-84" charset="-128"/>
              </a:rPr>
              <a:t>a</a:t>
            </a:r>
            <a:r>
              <a:rPr lang="en-US" altLang="zh-CN" sz="2000" i="1" baseline="-25000">
                <a:ea typeface="ヒラギノ角ゴ Pro W3" pitchFamily="-84" charset="-128"/>
              </a:rPr>
              <a:t>LC </a:t>
            </a:r>
            <a:r>
              <a:rPr lang="en-US" altLang="zh-CN" sz="2000" i="1">
                <a:ea typeface="ヒラギノ角ゴ Pro W3" pitchFamily="-84" charset="-128"/>
              </a:rPr>
              <a:t>/a</a:t>
            </a:r>
            <a:r>
              <a:rPr lang="en-US" altLang="zh-CN" sz="2000" i="1" baseline="-25000">
                <a:ea typeface="ヒラギノ角ゴ Pro W3" pitchFamily="-84" charset="-128"/>
              </a:rPr>
              <a:t>LW </a:t>
            </a:r>
            <a:r>
              <a:rPr lang="en-US" altLang="zh-CN" sz="2000">
                <a:ea typeface="ヒラギノ角ゴ Pro W3" pitchFamily="-84" charset="-128"/>
              </a:rPr>
              <a:t>)</a:t>
            </a:r>
            <a:r>
              <a:rPr lang="en-US" altLang="zh-CN" sz="2000" i="1">
                <a:ea typeface="ヒラギノ角ゴ Pro W3" pitchFamily="-84" charset="-128"/>
              </a:rPr>
              <a:t>Q</a:t>
            </a:r>
            <a:r>
              <a:rPr lang="en-US" altLang="zh-CN" sz="2000" i="1" baseline="-25000">
                <a:ea typeface="ヒラギノ角ゴ Pro W3" pitchFamily="-84" charset="-128"/>
              </a:rPr>
              <a:t>C</a:t>
            </a:r>
            <a:r>
              <a:rPr lang="en-US" altLang="zh-CN" sz="2000">
                <a:ea typeface="ヒラギノ角ゴ Pro W3" pitchFamily="-84" charset="-128"/>
              </a:rPr>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strips(downRight)">
                                      <p:cBhvr>
                                        <p:cTn id="7" dur="500"/>
                                        <p:tgtEl>
                                          <p:spTgt spid="16998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69987">
                                            <p:txEl>
                                              <p:pRg st="1" end="1"/>
                                            </p:txEl>
                                          </p:spTgt>
                                        </p:tgtEl>
                                        <p:attrNameLst>
                                          <p:attrName>style.visibility</p:attrName>
                                        </p:attrNameLst>
                                      </p:cBhvr>
                                      <p:to>
                                        <p:strVal val="visible"/>
                                      </p:to>
                                    </p:set>
                                    <p:animEffect transition="in" filter="strips(downRight)">
                                      <p:cBhvr>
                                        <p:cTn id="10" dur="500"/>
                                        <p:tgtEl>
                                          <p:spTgt spid="1699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strips(downRight)">
                                      <p:cBhvr>
                                        <p:cTn id="15" dur="500"/>
                                        <p:tgtEl>
                                          <p:spTgt spid="16998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69987">
                                            <p:txEl>
                                              <p:pRg st="3" end="3"/>
                                            </p:txEl>
                                          </p:spTgt>
                                        </p:tgtEl>
                                        <p:attrNameLst>
                                          <p:attrName>style.visibility</p:attrName>
                                        </p:attrNameLst>
                                      </p:cBhvr>
                                      <p:to>
                                        <p:strVal val="visible"/>
                                      </p:to>
                                    </p:set>
                                    <p:animEffect transition="in" filter="strips(downRight)">
                                      <p:cBhvr>
                                        <p:cTn id="20" dur="500"/>
                                        <p:tgtEl>
                                          <p:spTgt spid="169987">
                                            <p:txEl>
                                              <p:pRg st="3" end="3"/>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animEffect transition="in" filter="strips(downRight)">
                                      <p:cBhvr>
                                        <p:cTn id="23" dur="500"/>
                                        <p:tgtEl>
                                          <p:spTgt spid="169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A687C33-93FF-49FD-ACFC-A4FAA0154A51}"/>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23555" name="Rectangle 3">
            <a:extLst>
              <a:ext uri="{FF2B5EF4-FFF2-40B4-BE49-F238E27FC236}">
                <a16:creationId xmlns:a16="http://schemas.microsoft.com/office/drawing/2014/main" id="{DA6436BF-03DE-4715-8FCD-F907C113D400}"/>
              </a:ext>
            </a:extLst>
          </p:cNvPr>
          <p:cNvSpPr>
            <a:spLocks noGrp="1" noChangeArrowheads="1"/>
          </p:cNvSpPr>
          <p:nvPr>
            <p:ph idx="1"/>
          </p:nvPr>
        </p:nvSpPr>
        <p:spPr/>
        <p:txBody>
          <a:bodyPr/>
          <a:lstStyle/>
          <a:p>
            <a:pPr eaLnBrk="1" hangingPunct="1">
              <a:spcBef>
                <a:spcPct val="60000"/>
              </a:spcBef>
            </a:pPr>
            <a:r>
              <a:rPr lang="en-US" altLang="zh-CN">
                <a:ea typeface="ヒラギノ角ゴ Pro W3" pitchFamily="-84" charset="-128"/>
              </a:rPr>
              <a:t>Producing an additional pound of cheese requires </a:t>
            </a:r>
            <a:r>
              <a:rPr lang="en-US" altLang="zh-CN" i="1">
                <a:ea typeface="ヒラギノ角ゴ Pro W3" pitchFamily="-84" charset="-128"/>
              </a:rPr>
              <a:t>a</a:t>
            </a:r>
            <a:r>
              <a:rPr lang="en-US" altLang="zh-CN" i="1" baseline="-25000">
                <a:ea typeface="ヒラギノ角ゴ Pro W3" pitchFamily="-84" charset="-128"/>
              </a:rPr>
              <a:t>LC</a:t>
            </a:r>
            <a:r>
              <a:rPr lang="en-US" altLang="zh-CN">
                <a:ea typeface="ヒラギノ角ゴ Pro W3" pitchFamily="-84" charset="-128"/>
              </a:rPr>
              <a:t> hours of labor. </a:t>
            </a:r>
          </a:p>
          <a:p>
            <a:pPr eaLnBrk="1" hangingPunct="1">
              <a:spcBef>
                <a:spcPct val="60000"/>
              </a:spcBef>
            </a:pPr>
            <a:r>
              <a:rPr lang="en-US" altLang="zh-CN" i="1">
                <a:ea typeface="ヒラギノ角ゴ Pro W3" pitchFamily="-84" charset="-128"/>
              </a:rPr>
              <a:t>Each</a:t>
            </a:r>
            <a:r>
              <a:rPr lang="en-US" altLang="zh-CN">
                <a:ea typeface="ヒラギノ角ゴ Pro W3" pitchFamily="-84" charset="-128"/>
              </a:rPr>
              <a:t> hour devoted to cheese production could have been used instead to produce an amount of wine equal to</a:t>
            </a:r>
          </a:p>
          <a:p>
            <a:pPr eaLnBrk="1" hangingPunct="1">
              <a:spcBef>
                <a:spcPct val="60000"/>
              </a:spcBef>
              <a:buFontTx/>
              <a:buNone/>
            </a:pPr>
            <a:r>
              <a:rPr lang="en-US" altLang="zh-CN" sz="2400">
                <a:ea typeface="ヒラギノ角ゴ Pro W3" pitchFamily="-84" charset="-128"/>
              </a:rPr>
              <a:t>		1 hour/(</a:t>
            </a:r>
            <a:r>
              <a:rPr lang="en-US" altLang="zh-CN" sz="2400" i="1">
                <a:ea typeface="ヒラギノ角ゴ Pro W3" pitchFamily="-84" charset="-128"/>
              </a:rPr>
              <a:t>a</a:t>
            </a:r>
            <a:r>
              <a:rPr lang="en-US" altLang="zh-CN" sz="2400" i="1" baseline="-25000">
                <a:ea typeface="ヒラギノ角ゴ Pro W3" pitchFamily="-84" charset="-128"/>
              </a:rPr>
              <a:t>LW </a:t>
            </a:r>
            <a:r>
              <a:rPr lang="en-US" altLang="zh-CN" sz="2400">
                <a:ea typeface="ヒラギノ角ゴ Pro W3" pitchFamily="-84" charset="-128"/>
              </a:rPr>
              <a:t>hours/gallon of wine) </a:t>
            </a:r>
          </a:p>
          <a:p>
            <a:pPr eaLnBrk="1" hangingPunct="1">
              <a:spcBef>
                <a:spcPct val="60000"/>
              </a:spcBef>
              <a:buFontTx/>
              <a:buNone/>
            </a:pPr>
            <a:r>
              <a:rPr lang="en-US" altLang="zh-CN" sz="2400">
                <a:ea typeface="ヒラギノ角ゴ Pro W3" pitchFamily="-84" charset="-128"/>
              </a:rPr>
              <a:t>		= (1/</a:t>
            </a:r>
            <a:r>
              <a:rPr lang="en-US" altLang="zh-CN" sz="2400" i="1">
                <a:ea typeface="ヒラギノ角ゴ Pro W3" pitchFamily="-84" charset="-128"/>
              </a:rPr>
              <a:t>a</a:t>
            </a:r>
            <a:r>
              <a:rPr lang="en-US" altLang="zh-CN" sz="2400" i="1" baseline="-25000">
                <a:ea typeface="ヒラギノ角ゴ Pro W3" pitchFamily="-84" charset="-128"/>
              </a:rPr>
              <a:t>LW</a:t>
            </a:r>
            <a:r>
              <a:rPr lang="en-US" altLang="zh-CN" sz="2400">
                <a:ea typeface="ヒラギノ角ゴ Pro W3" pitchFamily="-84" charset="-128"/>
              </a:rPr>
              <a:t>) gallons of wine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strips(downRight)">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strips(downRight)">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strips(downRight)">
                                      <p:cBhvr>
                                        <p:cTn id="17" dur="500"/>
                                        <p:tgtEl>
                                          <p:spTgt spid="23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strips(downRight)">
                                      <p:cBhvr>
                                        <p:cTn id="22"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C650625-30DB-4CB1-9E48-7558FF63C383}"/>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193539" name="Rectangle 3">
            <a:extLst>
              <a:ext uri="{FF2B5EF4-FFF2-40B4-BE49-F238E27FC236}">
                <a16:creationId xmlns:a16="http://schemas.microsoft.com/office/drawing/2014/main" id="{4F2107B3-3D8D-479A-9416-9EFC9C9E19A9}"/>
              </a:ext>
            </a:extLst>
          </p:cNvPr>
          <p:cNvSpPr>
            <a:spLocks noGrp="1" noChangeArrowheads="1"/>
          </p:cNvSpPr>
          <p:nvPr>
            <p:ph idx="1"/>
          </p:nvPr>
        </p:nvSpPr>
        <p:spPr/>
        <p:txBody>
          <a:bodyPr/>
          <a:lstStyle/>
          <a:p>
            <a:pPr eaLnBrk="1" hangingPunct="1">
              <a:spcBef>
                <a:spcPct val="60000"/>
              </a:spcBef>
            </a:pPr>
            <a:r>
              <a:rPr lang="en-US" altLang="zh-CN">
                <a:ea typeface="ヒラギノ角ゴ Pro W3" pitchFamily="-84" charset="-128"/>
              </a:rPr>
              <a:t>For example, if 1 hour of labor is moved to cheese production, that additional hour could have</a:t>
            </a:r>
            <a:r>
              <a:rPr lang="en-US" altLang="zh-CN" sz="2400">
                <a:ea typeface="ヒラギノ角ゴ Pro W3" pitchFamily="-84" charset="-128"/>
              </a:rPr>
              <a:t> </a:t>
            </a:r>
            <a:r>
              <a:rPr lang="en-US" altLang="zh-CN">
                <a:ea typeface="ヒラギノ角ゴ Pro W3" pitchFamily="-84" charset="-128"/>
              </a:rPr>
              <a:t>produced</a:t>
            </a:r>
          </a:p>
          <a:p>
            <a:pPr eaLnBrk="1" hangingPunct="1">
              <a:spcBef>
                <a:spcPct val="60000"/>
              </a:spcBef>
              <a:buFontTx/>
              <a:buNone/>
            </a:pPr>
            <a:r>
              <a:rPr lang="en-US" altLang="zh-CN">
                <a:ea typeface="ヒラギノ角ゴ Pro W3" pitchFamily="-84" charset="-128"/>
              </a:rPr>
              <a:t> 	1 hour/(2 hours/gallon of wine) </a:t>
            </a:r>
          </a:p>
          <a:p>
            <a:pPr eaLnBrk="1" hangingPunct="1">
              <a:spcBef>
                <a:spcPct val="60000"/>
              </a:spcBef>
              <a:buFontTx/>
              <a:buNone/>
            </a:pPr>
            <a:r>
              <a:rPr lang="en-US" altLang="zh-CN">
                <a:ea typeface="ヒラギノ角ゴ Pro W3" pitchFamily="-84" charset="-128"/>
              </a:rPr>
              <a:t>		= ½ gallon of wine.</a:t>
            </a:r>
          </a:p>
          <a:p>
            <a:pPr eaLnBrk="1" hangingPunct="1">
              <a:spcBef>
                <a:spcPct val="60000"/>
              </a:spcBef>
            </a:pPr>
            <a:r>
              <a:rPr lang="en-US" altLang="zh-CN">
                <a:ea typeface="ヒラギノ角ゴ Pro W3" pitchFamily="-84" charset="-128"/>
              </a:rPr>
              <a:t>Opportunity cost of producing one pound of cheese is ½ gallon of wine not produced.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strips(downRight)">
                                      <p:cBhvr>
                                        <p:cTn id="7" dur="500"/>
                                        <p:tgtEl>
                                          <p:spTgt spid="193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3539">
                                            <p:txEl>
                                              <p:pRg st="1" end="1"/>
                                            </p:txEl>
                                          </p:spTgt>
                                        </p:tgtEl>
                                        <p:attrNameLst>
                                          <p:attrName>style.visibility</p:attrName>
                                        </p:attrNameLst>
                                      </p:cBhvr>
                                      <p:to>
                                        <p:strVal val="visible"/>
                                      </p:to>
                                    </p:set>
                                    <p:animEffect transition="in" filter="strips(downRight)">
                                      <p:cBhvr>
                                        <p:cTn id="12" dur="500"/>
                                        <p:tgtEl>
                                          <p:spTgt spid="193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3539">
                                            <p:txEl>
                                              <p:pRg st="2" end="2"/>
                                            </p:txEl>
                                          </p:spTgt>
                                        </p:tgtEl>
                                        <p:attrNameLst>
                                          <p:attrName>style.visibility</p:attrName>
                                        </p:attrNameLst>
                                      </p:cBhvr>
                                      <p:to>
                                        <p:strVal val="visible"/>
                                      </p:to>
                                    </p:set>
                                    <p:animEffect transition="in" filter="strips(downRight)">
                                      <p:cBhvr>
                                        <p:cTn id="17" dur="500"/>
                                        <p:tgtEl>
                                          <p:spTgt spid="193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3539">
                                            <p:txEl>
                                              <p:pRg st="3" end="3"/>
                                            </p:txEl>
                                          </p:spTgt>
                                        </p:tgtEl>
                                        <p:attrNameLst>
                                          <p:attrName>style.visibility</p:attrName>
                                        </p:attrNameLst>
                                      </p:cBhvr>
                                      <p:to>
                                        <p:strVal val="visible"/>
                                      </p:to>
                                    </p:set>
                                    <p:animEffect transition="in" filter="strips(downRight)">
                                      <p:cBhvr>
                                        <p:cTn id="22" dur="500"/>
                                        <p:tgtEl>
                                          <p:spTgt spid="193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9ED081F-A131-442A-B600-843B5E20217C}"/>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Prices, Wages, and Supply</a:t>
            </a:r>
          </a:p>
        </p:txBody>
      </p:sp>
      <p:sp>
        <p:nvSpPr>
          <p:cNvPr id="25603" name="Rectangle 3">
            <a:extLst>
              <a:ext uri="{FF2B5EF4-FFF2-40B4-BE49-F238E27FC236}">
                <a16:creationId xmlns:a16="http://schemas.microsoft.com/office/drawing/2014/main" id="{A92FCD04-5DEF-4B72-A4D9-DF7F158687FF}"/>
              </a:ext>
            </a:extLst>
          </p:cNvPr>
          <p:cNvSpPr>
            <a:spLocks noGrp="1" noChangeArrowheads="1"/>
          </p:cNvSpPr>
          <p:nvPr>
            <p:ph idx="1"/>
          </p:nvPr>
        </p:nvSpPr>
        <p:spPr/>
        <p:txBody>
          <a:bodyPr/>
          <a:lstStyle/>
          <a:p>
            <a:pPr eaLnBrk="1" hangingPunct="1">
              <a:lnSpc>
                <a:spcPct val="90000"/>
              </a:lnSpc>
              <a:spcBef>
                <a:spcPct val="50000"/>
              </a:spcBef>
            </a:pPr>
            <a:r>
              <a:rPr lang="en-US" altLang="zh-CN">
                <a:ea typeface="ヒラギノ角ゴ Pro W3" pitchFamily="-84" charset="-128"/>
              </a:rPr>
              <a:t>Let </a:t>
            </a:r>
            <a:r>
              <a:rPr lang="en-US" altLang="zh-CN" i="1">
                <a:ea typeface="ヒラギノ角ゴ Pro W3" pitchFamily="-84" charset="-128"/>
              </a:rPr>
              <a:t>P</a:t>
            </a:r>
            <a:r>
              <a:rPr lang="en-US" altLang="zh-CN" i="1" baseline="-25000">
                <a:ea typeface="ヒラギノ角ゴ Pro W3" pitchFamily="-84" charset="-128"/>
              </a:rPr>
              <a:t>C</a:t>
            </a:r>
            <a:r>
              <a:rPr lang="en-US" altLang="zh-CN" i="1">
                <a:ea typeface="ヒラギノ角ゴ Pro W3" pitchFamily="-84" charset="-128"/>
              </a:rPr>
              <a:t> </a:t>
            </a:r>
            <a:r>
              <a:rPr lang="en-US" altLang="zh-CN">
                <a:ea typeface="ヒラギノ角ゴ Pro W3" pitchFamily="-84" charset="-128"/>
              </a:rPr>
              <a:t>be the price of cheese and </a:t>
            </a:r>
            <a:r>
              <a:rPr lang="en-US" altLang="zh-CN" i="1">
                <a:ea typeface="ヒラギノ角ゴ Pro W3" pitchFamily="-84" charset="-128"/>
              </a:rPr>
              <a:t>P</a:t>
            </a:r>
            <a:r>
              <a:rPr lang="en-US" altLang="zh-CN" i="1" baseline="-25000">
                <a:ea typeface="ヒラギノ角ゴ Pro W3" pitchFamily="-84" charset="-128"/>
              </a:rPr>
              <a:t>W</a:t>
            </a:r>
            <a:r>
              <a:rPr lang="en-US" altLang="zh-CN">
                <a:ea typeface="ヒラギノ角ゴ Pro W3" pitchFamily="-84" charset="-128"/>
              </a:rPr>
              <a:t> be the price of wine.</a:t>
            </a:r>
          </a:p>
          <a:p>
            <a:pPr eaLnBrk="1" hangingPunct="1">
              <a:lnSpc>
                <a:spcPct val="90000"/>
              </a:lnSpc>
              <a:spcBef>
                <a:spcPct val="50000"/>
              </a:spcBef>
            </a:pPr>
            <a:r>
              <a:rPr lang="en-US" altLang="zh-CN">
                <a:ea typeface="ヒラギノ角ゴ Pro W3" pitchFamily="-84" charset="-128"/>
              </a:rPr>
              <a:t>Due to competition, </a:t>
            </a:r>
          </a:p>
          <a:p>
            <a:pPr lvl="1" eaLnBrk="1" hangingPunct="1">
              <a:lnSpc>
                <a:spcPct val="90000"/>
              </a:lnSpc>
              <a:spcBef>
                <a:spcPct val="50000"/>
              </a:spcBef>
            </a:pPr>
            <a:r>
              <a:rPr lang="en-US" altLang="zh-CN" sz="2000">
                <a:ea typeface="ヒラギノ角ゴ Pro W3" pitchFamily="-84" charset="-128"/>
              </a:rPr>
              <a:t>hourly wages of cheese makers equal the value of the cheese produced in an hour: </a:t>
            </a:r>
            <a:r>
              <a:rPr lang="en-US" altLang="zh-CN" sz="2000" i="1">
                <a:ea typeface="ヒラギノ角ゴ Pro W3" pitchFamily="-84" charset="-128"/>
              </a:rPr>
              <a:t>P</a:t>
            </a:r>
            <a:r>
              <a:rPr lang="en-US" altLang="zh-CN" sz="2000" i="1" baseline="-25000">
                <a:ea typeface="ヒラギノ角ゴ Pro W3" pitchFamily="-84" charset="-128"/>
              </a:rPr>
              <a:t>C </a:t>
            </a:r>
            <a:r>
              <a:rPr lang="en-US" altLang="zh-CN" sz="2000" i="1">
                <a:ea typeface="ヒラギノ角ゴ Pro W3" pitchFamily="-84" charset="-128"/>
              </a:rPr>
              <a:t>/a</a:t>
            </a:r>
            <a:r>
              <a:rPr lang="en-US" altLang="zh-CN" sz="2000" i="1" baseline="-25000">
                <a:ea typeface="ヒラギノ角ゴ Pro W3" pitchFamily="-84" charset="-128"/>
              </a:rPr>
              <a:t>LC</a:t>
            </a:r>
          </a:p>
          <a:p>
            <a:pPr lvl="1" eaLnBrk="1" hangingPunct="1">
              <a:lnSpc>
                <a:spcPct val="90000"/>
              </a:lnSpc>
              <a:spcBef>
                <a:spcPct val="50000"/>
              </a:spcBef>
            </a:pPr>
            <a:r>
              <a:rPr lang="en-US" altLang="zh-CN" sz="2000">
                <a:ea typeface="ヒラギノ角ゴ Pro W3" pitchFamily="-84" charset="-128"/>
              </a:rPr>
              <a:t>hourly wages of wine makers equal the value of the wine produced in an hour: </a:t>
            </a:r>
            <a:r>
              <a:rPr lang="en-US" altLang="zh-CN" sz="2000" i="1">
                <a:ea typeface="ヒラギノ角ゴ Pro W3" pitchFamily="-84" charset="-128"/>
              </a:rPr>
              <a:t>P</a:t>
            </a:r>
            <a:r>
              <a:rPr lang="en-US" altLang="zh-CN" sz="2000" i="1" baseline="-25000">
                <a:ea typeface="ヒラギノ角ゴ Pro W3" pitchFamily="-84" charset="-128"/>
              </a:rPr>
              <a:t>W </a:t>
            </a:r>
            <a:r>
              <a:rPr lang="en-US" altLang="zh-CN" sz="2000" i="1">
                <a:ea typeface="ヒラギノ角ゴ Pro W3" pitchFamily="-84" charset="-128"/>
              </a:rPr>
              <a:t>/a</a:t>
            </a:r>
            <a:r>
              <a:rPr lang="en-US" altLang="zh-CN" sz="2000" i="1" baseline="-25000">
                <a:ea typeface="ヒラギノ角ゴ Pro W3" pitchFamily="-84" charset="-128"/>
              </a:rPr>
              <a:t>LW</a:t>
            </a:r>
            <a:endParaRPr lang="en-US" altLang="zh-CN" sz="2000" i="1">
              <a:ea typeface="ヒラギノ角ゴ Pro W3" pitchFamily="-84" charset="-128"/>
            </a:endParaRPr>
          </a:p>
          <a:p>
            <a:pPr eaLnBrk="1" hangingPunct="1">
              <a:lnSpc>
                <a:spcPct val="90000"/>
              </a:lnSpc>
              <a:spcBef>
                <a:spcPct val="50000"/>
              </a:spcBef>
            </a:pPr>
            <a:r>
              <a:rPr lang="en-US" altLang="zh-CN">
                <a:ea typeface="ヒラギノ角ゴ Pro W3" pitchFamily="-84" charset="-128"/>
              </a:rPr>
              <a:t>Workers will choose to work in the industry that pays the higher wage.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strips(downRight)">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strips(downRight)">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strips(downRight)">
                                      <p:cBhvr>
                                        <p:cTn id="17" dur="500"/>
                                        <p:tgtEl>
                                          <p:spTgt spid="25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strips(downRight)">
                                      <p:cBhvr>
                                        <p:cTn id="22" dur="500"/>
                                        <p:tgtEl>
                                          <p:spTgt spid="25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strips(downRight)">
                                      <p:cBhvr>
                                        <p:cTn id="27"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833491D-4EC2-4E74-81AC-63D2EB0D418C}"/>
              </a:ext>
            </a:extLst>
          </p:cNvPr>
          <p:cNvSpPr>
            <a:spLocks noGrp="1" noChangeArrowheads="1"/>
          </p:cNvSpPr>
          <p:nvPr>
            <p:ph type="title"/>
          </p:nvPr>
        </p:nvSpPr>
        <p:spPr/>
        <p:txBody>
          <a:bodyPr/>
          <a:lstStyle/>
          <a:p>
            <a:pPr eaLnBrk="1" hangingPunct="1"/>
            <a:r>
              <a:rPr lang="en-US" altLang="zh-CN" sz="2800">
                <a:ea typeface="ヒラギノ角ゴ Pro W3" pitchFamily="-84" charset="-128"/>
              </a:rPr>
              <a:t>Relative Prices, Wages, and Supply (cont.)</a:t>
            </a:r>
          </a:p>
        </p:txBody>
      </p:sp>
      <p:sp>
        <p:nvSpPr>
          <p:cNvPr id="26627" name="Rectangle 3">
            <a:extLst>
              <a:ext uri="{FF2B5EF4-FFF2-40B4-BE49-F238E27FC236}">
                <a16:creationId xmlns:a16="http://schemas.microsoft.com/office/drawing/2014/main" id="{4BC8C2DB-E3FE-428C-BB3A-188582DD1D77}"/>
              </a:ext>
            </a:extLst>
          </p:cNvPr>
          <p:cNvSpPr>
            <a:spLocks noGrp="1" noChangeArrowheads="1"/>
          </p:cNvSpPr>
          <p:nvPr>
            <p:ph idx="1"/>
          </p:nvPr>
        </p:nvSpPr>
        <p:spPr/>
        <p:txBody>
          <a:bodyPr/>
          <a:lstStyle/>
          <a:p>
            <a:pPr eaLnBrk="1" hangingPunct="1">
              <a:lnSpc>
                <a:spcPct val="90000"/>
              </a:lnSpc>
              <a:spcBef>
                <a:spcPct val="50000"/>
              </a:spcBef>
            </a:pPr>
            <a:r>
              <a:rPr lang="en-US" altLang="zh-CN">
                <a:ea typeface="ヒラギノ角ゴ Pro W3" pitchFamily="-84" charset="-128"/>
              </a:rPr>
              <a:t>If the price of cheese relative to the price of wine exceeds the opportunity cost of producing cheese </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/P</a:t>
            </a:r>
            <a:r>
              <a:rPr lang="en-US" altLang="zh-CN" i="1" baseline="-25000">
                <a:ea typeface="ヒラギノ角ゴ Pro W3" pitchFamily="-84" charset="-128"/>
              </a:rPr>
              <a:t>W  </a:t>
            </a:r>
            <a:r>
              <a:rPr lang="en-US" altLang="zh-CN">
                <a:ea typeface="ヒラギノ角ゴ Pro W3" pitchFamily="-84" charset="-128"/>
              </a:rPr>
              <a:t>&gt; </a:t>
            </a:r>
            <a:r>
              <a:rPr lang="en-US" altLang="zh-CN" i="1">
                <a:ea typeface="ヒラギノ角ゴ Pro W3" pitchFamily="-84" charset="-128"/>
              </a:rPr>
              <a:t>a</a:t>
            </a:r>
            <a:r>
              <a:rPr lang="en-US" altLang="zh-CN" i="1" baseline="-25000">
                <a:ea typeface="ヒラギノ角ゴ Pro W3" pitchFamily="-84" charset="-128"/>
              </a:rPr>
              <a:t>LC </a:t>
            </a:r>
            <a:r>
              <a:rPr lang="en-US" altLang="zh-CN" i="1">
                <a:ea typeface="ヒラギノ角ゴ Pro W3" pitchFamily="-84" charset="-128"/>
              </a:rPr>
              <a:t>/a</a:t>
            </a:r>
            <a:r>
              <a:rPr lang="en-US" altLang="zh-CN" i="1" baseline="-25000">
                <a:ea typeface="ヒラギノ角ゴ Pro W3" pitchFamily="-84" charset="-128"/>
              </a:rPr>
              <a:t>LW </a:t>
            </a:r>
            <a:r>
              <a:rPr lang="en-US" altLang="zh-CN">
                <a:ea typeface="ヒラギノ角ゴ Pro W3" pitchFamily="-84" charset="-128"/>
              </a:rPr>
              <a:t>,</a:t>
            </a:r>
          </a:p>
          <a:p>
            <a:pPr lvl="1" eaLnBrk="1" hangingPunct="1">
              <a:lnSpc>
                <a:spcPct val="90000"/>
              </a:lnSpc>
              <a:spcBef>
                <a:spcPct val="50000"/>
              </a:spcBef>
            </a:pPr>
            <a:r>
              <a:rPr lang="en-US" altLang="zh-CN">
                <a:ea typeface="ヒラギノ角ゴ Pro W3" pitchFamily="-84" charset="-128"/>
              </a:rPr>
              <a:t>Then the wage in cheese will exceed the wage in wine </a:t>
            </a:r>
            <a:r>
              <a:rPr lang="en-US" altLang="zh-CN" i="1">
                <a:ea typeface="ヒラギノ角ゴ Pro W3" pitchFamily="-84" charset="-128"/>
              </a:rPr>
              <a:t>w</a:t>
            </a:r>
            <a:r>
              <a:rPr lang="en-US" altLang="zh-CN" i="1" baseline="-25000">
                <a:ea typeface="ヒラギノ角ゴ Pro W3" pitchFamily="-84" charset="-128"/>
              </a:rPr>
              <a:t>C </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/a</a:t>
            </a:r>
            <a:r>
              <a:rPr lang="en-US" altLang="zh-CN" i="1" baseline="-25000">
                <a:ea typeface="ヒラギノ角ゴ Pro W3" pitchFamily="-84" charset="-128"/>
              </a:rPr>
              <a:t>LC</a:t>
            </a:r>
            <a:r>
              <a:rPr lang="en-US" altLang="zh-CN">
                <a:ea typeface="ヒラギノ角ゴ Pro W3" pitchFamily="-84" charset="-128"/>
              </a:rPr>
              <a:t> &gt; </a:t>
            </a:r>
            <a:r>
              <a:rPr lang="en-US" altLang="zh-CN" i="1">
                <a:ea typeface="ヒラギノ角ゴ Pro W3" pitchFamily="-84" charset="-128"/>
              </a:rPr>
              <a:t>P</a:t>
            </a:r>
            <a:r>
              <a:rPr lang="en-US" altLang="zh-CN" i="1" baseline="-25000">
                <a:ea typeface="ヒラギノ角ゴ Pro W3" pitchFamily="-84" charset="-128"/>
              </a:rPr>
              <a:t>W</a:t>
            </a:r>
            <a:r>
              <a:rPr lang="en-US" altLang="zh-CN" i="1">
                <a:ea typeface="ヒラギノ角ゴ Pro W3" pitchFamily="-84" charset="-128"/>
              </a:rPr>
              <a:t>/a</a:t>
            </a:r>
            <a:r>
              <a:rPr lang="en-US" altLang="zh-CN" i="1" baseline="-25000">
                <a:ea typeface="ヒラギノ角ゴ Pro W3" pitchFamily="-84" charset="-128"/>
              </a:rPr>
              <a:t>LW </a:t>
            </a:r>
            <a:r>
              <a:rPr lang="en-US" altLang="zh-CN" i="1">
                <a:ea typeface="ヒラギノ角ゴ Pro W3" pitchFamily="-84" charset="-128"/>
              </a:rPr>
              <a:t>=w</a:t>
            </a:r>
            <a:r>
              <a:rPr lang="en-US" altLang="zh-CN" i="1" baseline="-25000">
                <a:ea typeface="ヒラギノ角ゴ Pro W3" pitchFamily="-84" charset="-128"/>
              </a:rPr>
              <a:t>W</a:t>
            </a:r>
            <a:endParaRPr lang="en-US" altLang="zh-CN">
              <a:ea typeface="ヒラギノ角ゴ Pro W3" pitchFamily="-84" charset="-128"/>
            </a:endParaRPr>
          </a:p>
          <a:p>
            <a:pPr lvl="1" eaLnBrk="1" hangingPunct="1">
              <a:lnSpc>
                <a:spcPct val="90000"/>
              </a:lnSpc>
              <a:spcBef>
                <a:spcPct val="50000"/>
              </a:spcBef>
            </a:pPr>
            <a:r>
              <a:rPr lang="en-US" altLang="zh-CN">
                <a:ea typeface="ヒラギノ角ゴ Pro W3" pitchFamily="-84" charset="-128"/>
              </a:rPr>
              <a:t>So workers will make only cheese (the economy specializes in cheese production).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strips(downRight)">
                                      <p:cBhvr>
                                        <p:cTn id="7" dur="500"/>
                                        <p:tgtEl>
                                          <p:spTgt spid="2662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strips(downRight)">
                                      <p:cBhvr>
                                        <p:cTn id="10" dur="500"/>
                                        <p:tgtEl>
                                          <p:spTgt spid="26627">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strips(downRight)">
                                      <p:cBhvr>
                                        <p:cTn id="13"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900BC45-EAD2-4123-9E9D-A392DA080AAD}"/>
              </a:ext>
            </a:extLst>
          </p:cNvPr>
          <p:cNvSpPr>
            <a:spLocks noGrp="1" noChangeArrowheads="1"/>
          </p:cNvSpPr>
          <p:nvPr>
            <p:ph type="title"/>
          </p:nvPr>
        </p:nvSpPr>
        <p:spPr/>
        <p:txBody>
          <a:bodyPr/>
          <a:lstStyle/>
          <a:p>
            <a:pPr eaLnBrk="1" hangingPunct="1"/>
            <a:r>
              <a:rPr lang="en-US" altLang="zh-CN" sz="2800">
                <a:ea typeface="ヒラギノ角ゴ Pro W3" pitchFamily="-84" charset="-128"/>
              </a:rPr>
              <a:t>Relative Prices, Wages, and Supply (cont.)</a:t>
            </a:r>
          </a:p>
        </p:txBody>
      </p:sp>
      <p:sp>
        <p:nvSpPr>
          <p:cNvPr id="191491" name="Rectangle 3">
            <a:extLst>
              <a:ext uri="{FF2B5EF4-FFF2-40B4-BE49-F238E27FC236}">
                <a16:creationId xmlns:a16="http://schemas.microsoft.com/office/drawing/2014/main" id="{896DF28B-AE2B-430A-8EF5-A84846D97C04}"/>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If the price of cheese relative to the price of wine is less than the opportunity cost of producing cheese </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/P</a:t>
            </a:r>
            <a:r>
              <a:rPr lang="en-US" altLang="zh-CN" i="1" baseline="-25000">
                <a:ea typeface="ヒラギノ角ゴ Pro W3" pitchFamily="-84" charset="-128"/>
              </a:rPr>
              <a:t>W  </a:t>
            </a:r>
            <a:r>
              <a:rPr lang="en-US" altLang="zh-CN" i="1">
                <a:ea typeface="ヒラギノ角ゴ Pro W3" pitchFamily="-84" charset="-128"/>
              </a:rPr>
              <a:t>&lt;</a:t>
            </a:r>
            <a:r>
              <a:rPr lang="en-US" altLang="zh-CN">
                <a:ea typeface="ヒラギノ角ゴ Pro W3" pitchFamily="-84" charset="-128"/>
              </a:rPr>
              <a:t> </a:t>
            </a:r>
            <a:r>
              <a:rPr lang="en-US" altLang="zh-CN" i="1">
                <a:ea typeface="ヒラギノ角ゴ Pro W3" pitchFamily="-84" charset="-128"/>
              </a:rPr>
              <a:t>a</a:t>
            </a:r>
            <a:r>
              <a:rPr lang="en-US" altLang="zh-CN" i="1" baseline="-25000">
                <a:ea typeface="ヒラギノ角ゴ Pro W3" pitchFamily="-84" charset="-128"/>
              </a:rPr>
              <a:t>LC </a:t>
            </a:r>
            <a:r>
              <a:rPr lang="en-US" altLang="zh-CN" i="1">
                <a:ea typeface="ヒラギノ角ゴ Pro W3" pitchFamily="-84" charset="-128"/>
              </a:rPr>
              <a:t>/a</a:t>
            </a:r>
            <a:r>
              <a:rPr lang="en-US" altLang="zh-CN" i="1" baseline="-25000">
                <a:ea typeface="ヒラギノ角ゴ Pro W3" pitchFamily="-84" charset="-128"/>
              </a:rPr>
              <a:t>LW </a:t>
            </a:r>
            <a:r>
              <a:rPr lang="en-US" altLang="zh-CN">
                <a:ea typeface="ヒラギノ角ゴ Pro W3" pitchFamily="-84" charset="-128"/>
              </a:rPr>
              <a:t>,</a:t>
            </a:r>
          </a:p>
          <a:p>
            <a:pPr lvl="1" eaLnBrk="1" hangingPunct="1">
              <a:spcBef>
                <a:spcPct val="50000"/>
              </a:spcBef>
            </a:pPr>
            <a:r>
              <a:rPr lang="en-US" altLang="zh-CN">
                <a:ea typeface="ヒラギノ角ゴ Pro W3" pitchFamily="-84" charset="-128"/>
              </a:rPr>
              <a:t>then the wage in cheese will be less than the wage in wine </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/a</a:t>
            </a:r>
            <a:r>
              <a:rPr lang="en-US" altLang="zh-CN" i="1" baseline="-25000">
                <a:ea typeface="ヒラギノ角ゴ Pro W3" pitchFamily="-84" charset="-128"/>
              </a:rPr>
              <a:t>LC</a:t>
            </a:r>
            <a:r>
              <a:rPr lang="en-US" altLang="zh-CN">
                <a:ea typeface="ヒラギノ角ゴ Pro W3" pitchFamily="-84" charset="-128"/>
              </a:rPr>
              <a:t> &lt; </a:t>
            </a:r>
            <a:r>
              <a:rPr lang="en-US" altLang="zh-CN" i="1">
                <a:ea typeface="ヒラギノ角ゴ Pro W3" pitchFamily="-84" charset="-128"/>
              </a:rPr>
              <a:t>P</a:t>
            </a:r>
            <a:r>
              <a:rPr lang="en-US" altLang="zh-CN" i="1" baseline="-25000">
                <a:ea typeface="ヒラギノ角ゴ Pro W3" pitchFamily="-84" charset="-128"/>
              </a:rPr>
              <a:t>W</a:t>
            </a:r>
            <a:r>
              <a:rPr lang="en-US" altLang="zh-CN" i="1">
                <a:ea typeface="ヒラギノ角ゴ Pro W3" pitchFamily="-84" charset="-128"/>
              </a:rPr>
              <a:t>/a</a:t>
            </a:r>
            <a:r>
              <a:rPr lang="en-US" altLang="zh-CN" i="1" baseline="-25000">
                <a:ea typeface="ヒラギノ角ゴ Pro W3" pitchFamily="-84" charset="-128"/>
              </a:rPr>
              <a:t>LW </a:t>
            </a:r>
            <a:endParaRPr lang="en-US" altLang="zh-CN">
              <a:ea typeface="ヒラギノ角ゴ Pro W3" pitchFamily="-84" charset="-128"/>
            </a:endParaRPr>
          </a:p>
          <a:p>
            <a:pPr lvl="1" eaLnBrk="1" hangingPunct="1">
              <a:spcBef>
                <a:spcPct val="50000"/>
              </a:spcBef>
            </a:pPr>
            <a:r>
              <a:rPr lang="en-US" altLang="zh-CN">
                <a:ea typeface="ヒラギノ角ゴ Pro W3" pitchFamily="-84" charset="-128"/>
              </a:rPr>
              <a:t>so workers will make only wine (the economy specializes in wine production).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strips(downRight)">
                                      <p:cBhvr>
                                        <p:cTn id="7" dur="500"/>
                                        <p:tgtEl>
                                          <p:spTgt spid="191491">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1491">
                                            <p:txEl>
                                              <p:pRg st="1" end="1"/>
                                            </p:txEl>
                                          </p:spTgt>
                                        </p:tgtEl>
                                        <p:attrNameLst>
                                          <p:attrName>style.visibility</p:attrName>
                                        </p:attrNameLst>
                                      </p:cBhvr>
                                      <p:to>
                                        <p:strVal val="visible"/>
                                      </p:to>
                                    </p:set>
                                    <p:animEffect transition="in" filter="strips(downRight)">
                                      <p:cBhvr>
                                        <p:cTn id="10" dur="500"/>
                                        <p:tgtEl>
                                          <p:spTgt spid="191491">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91491">
                                            <p:txEl>
                                              <p:pRg st="2" end="2"/>
                                            </p:txEl>
                                          </p:spTgt>
                                        </p:tgtEl>
                                        <p:attrNameLst>
                                          <p:attrName>style.visibility</p:attrName>
                                        </p:attrNameLst>
                                      </p:cBhvr>
                                      <p:to>
                                        <p:strVal val="visible"/>
                                      </p:to>
                                    </p:set>
                                    <p:animEffect transition="in" filter="strips(downRight)">
                                      <p:cBhvr>
                                        <p:cTn id="13" dur="500"/>
                                        <p:tgtEl>
                                          <p:spTgt spid="191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6892404-7780-4860-8984-B9E481BF9923}"/>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Prices, and Wages</a:t>
            </a:r>
          </a:p>
        </p:txBody>
      </p:sp>
      <p:sp>
        <p:nvSpPr>
          <p:cNvPr id="192515" name="Rectangle 3">
            <a:extLst>
              <a:ext uri="{FF2B5EF4-FFF2-40B4-BE49-F238E27FC236}">
                <a16:creationId xmlns:a16="http://schemas.microsoft.com/office/drawing/2014/main" id="{E8C20545-E926-4FC1-BCE2-39DB11A6A5FD}"/>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If the price of cheese relative to the price of wine equals the opportunity cost of producing cheese </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/P</a:t>
            </a:r>
            <a:r>
              <a:rPr lang="en-US" altLang="zh-CN" i="1" baseline="-25000">
                <a:ea typeface="ヒラギノ角ゴ Pro W3" pitchFamily="-84" charset="-128"/>
              </a:rPr>
              <a:t>W  </a:t>
            </a:r>
            <a:r>
              <a:rPr lang="en-US" altLang="zh-CN" i="1">
                <a:ea typeface="ヒラギノ角ゴ Pro W3" pitchFamily="-84" charset="-128"/>
              </a:rPr>
              <a:t>=</a:t>
            </a:r>
            <a:r>
              <a:rPr lang="en-US" altLang="zh-CN">
                <a:ea typeface="ヒラギノ角ゴ Pro W3" pitchFamily="-84" charset="-128"/>
              </a:rPr>
              <a:t> </a:t>
            </a:r>
            <a:r>
              <a:rPr lang="en-US" altLang="zh-CN" i="1">
                <a:ea typeface="ヒラギノ角ゴ Pro W3" pitchFamily="-84" charset="-128"/>
              </a:rPr>
              <a:t>a</a:t>
            </a:r>
            <a:r>
              <a:rPr lang="en-US" altLang="zh-CN" i="1" baseline="-25000">
                <a:ea typeface="ヒラギノ角ゴ Pro W3" pitchFamily="-84" charset="-128"/>
              </a:rPr>
              <a:t>LC </a:t>
            </a:r>
            <a:r>
              <a:rPr lang="en-US" altLang="zh-CN" i="1">
                <a:ea typeface="ヒラギノ角ゴ Pro W3" pitchFamily="-84" charset="-128"/>
              </a:rPr>
              <a:t>/a</a:t>
            </a:r>
            <a:r>
              <a:rPr lang="en-US" altLang="zh-CN" i="1" baseline="-25000">
                <a:ea typeface="ヒラギノ角ゴ Pro W3" pitchFamily="-84" charset="-128"/>
              </a:rPr>
              <a:t>LW </a:t>
            </a:r>
            <a:r>
              <a:rPr lang="en-US" altLang="zh-CN">
                <a:ea typeface="ヒラギノ角ゴ Pro W3" pitchFamily="-84" charset="-128"/>
              </a:rPr>
              <a:t>,</a:t>
            </a:r>
          </a:p>
          <a:p>
            <a:pPr lvl="1" eaLnBrk="1" hangingPunct="1">
              <a:spcBef>
                <a:spcPct val="50000"/>
              </a:spcBef>
            </a:pPr>
            <a:r>
              <a:rPr lang="en-US" altLang="zh-CN">
                <a:ea typeface="ヒラギノ角ゴ Pro W3" pitchFamily="-84" charset="-128"/>
              </a:rPr>
              <a:t>then the wage in cheese equals the wage in wine </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/a</a:t>
            </a:r>
            <a:r>
              <a:rPr lang="en-US" altLang="zh-CN" i="1" baseline="-25000">
                <a:ea typeface="ヒラギノ角ゴ Pro W3" pitchFamily="-84" charset="-128"/>
              </a:rPr>
              <a:t>LC</a:t>
            </a:r>
            <a:r>
              <a:rPr lang="en-US" altLang="zh-CN">
                <a:ea typeface="ヒラギノ角ゴ Pro W3" pitchFamily="-84" charset="-128"/>
              </a:rPr>
              <a:t> = </a:t>
            </a:r>
            <a:r>
              <a:rPr lang="en-US" altLang="zh-CN" i="1">
                <a:ea typeface="ヒラギノ角ゴ Pro W3" pitchFamily="-84" charset="-128"/>
              </a:rPr>
              <a:t>P</a:t>
            </a:r>
            <a:r>
              <a:rPr lang="en-US" altLang="zh-CN" i="1" baseline="-25000">
                <a:ea typeface="ヒラギノ角ゴ Pro W3" pitchFamily="-84" charset="-128"/>
              </a:rPr>
              <a:t>W</a:t>
            </a:r>
            <a:r>
              <a:rPr lang="en-US" altLang="zh-CN" i="1">
                <a:ea typeface="ヒラギノ角ゴ Pro W3" pitchFamily="-84" charset="-128"/>
              </a:rPr>
              <a:t>/a</a:t>
            </a:r>
            <a:r>
              <a:rPr lang="en-US" altLang="zh-CN" i="1" baseline="-25000">
                <a:ea typeface="ヒラギノ角ゴ Pro W3" pitchFamily="-84" charset="-128"/>
              </a:rPr>
              <a:t>LW </a:t>
            </a:r>
            <a:endParaRPr lang="en-US" altLang="zh-CN">
              <a:ea typeface="ヒラギノ角ゴ Pro W3" pitchFamily="-84" charset="-128"/>
            </a:endParaRPr>
          </a:p>
          <a:p>
            <a:pPr lvl="1" eaLnBrk="1" hangingPunct="1">
              <a:spcBef>
                <a:spcPct val="50000"/>
              </a:spcBef>
            </a:pPr>
            <a:r>
              <a:rPr lang="en-US" altLang="zh-CN">
                <a:ea typeface="ヒラギノ角ゴ Pro W3" pitchFamily="-84" charset="-128"/>
              </a:rPr>
              <a:t>so workers will be willing to make both wine and cheese.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strips(downRight)">
                                      <p:cBhvr>
                                        <p:cTn id="7" dur="500"/>
                                        <p:tgtEl>
                                          <p:spTgt spid="19251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2515">
                                            <p:txEl>
                                              <p:pRg st="1" end="1"/>
                                            </p:txEl>
                                          </p:spTgt>
                                        </p:tgtEl>
                                        <p:attrNameLst>
                                          <p:attrName>style.visibility</p:attrName>
                                        </p:attrNameLst>
                                      </p:cBhvr>
                                      <p:to>
                                        <p:strVal val="visible"/>
                                      </p:to>
                                    </p:set>
                                    <p:animEffect transition="in" filter="strips(downRight)">
                                      <p:cBhvr>
                                        <p:cTn id="10" dur="500"/>
                                        <p:tgtEl>
                                          <p:spTgt spid="192515">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92515">
                                            <p:txEl>
                                              <p:pRg st="2" end="2"/>
                                            </p:txEl>
                                          </p:spTgt>
                                        </p:tgtEl>
                                        <p:attrNameLst>
                                          <p:attrName>style.visibility</p:attrName>
                                        </p:attrNameLst>
                                      </p:cBhvr>
                                      <p:to>
                                        <p:strVal val="visible"/>
                                      </p:to>
                                    </p:set>
                                    <p:animEffect transition="in" filter="strips(downRight)">
                                      <p:cBhvr>
                                        <p:cTn id="13" dur="500"/>
                                        <p:tgtEl>
                                          <p:spTgt spid="192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627FAAB-D75B-42E0-8419-5DC252EC10B7}"/>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Prices, and Wages (cont.)</a:t>
            </a:r>
          </a:p>
        </p:txBody>
      </p:sp>
      <p:sp>
        <p:nvSpPr>
          <p:cNvPr id="32771" name="Rectangle 3">
            <a:extLst>
              <a:ext uri="{FF2B5EF4-FFF2-40B4-BE49-F238E27FC236}">
                <a16:creationId xmlns:a16="http://schemas.microsoft.com/office/drawing/2014/main" id="{5A793DCA-CB7F-4FF2-A52A-42635BFF33DB}"/>
              </a:ext>
            </a:extLst>
          </p:cNvPr>
          <p:cNvSpPr>
            <a:spLocks noGrp="1" noChangeArrowheads="1"/>
          </p:cNvSpPr>
          <p:nvPr>
            <p:ph idx="1"/>
          </p:nvPr>
        </p:nvSpPr>
        <p:spPr/>
        <p:txBody>
          <a:bodyPr/>
          <a:lstStyle/>
          <a:p>
            <a:pPr eaLnBrk="1" hangingPunct="1">
              <a:lnSpc>
                <a:spcPct val="90000"/>
              </a:lnSpc>
            </a:pPr>
            <a:r>
              <a:rPr lang="en-US" altLang="zh-CN" sz="2400">
                <a:ea typeface="ヒラギノ角ゴ Pro W3" pitchFamily="-84" charset="-128"/>
              </a:rPr>
              <a:t>For example, suppose cheese sells for </a:t>
            </a:r>
            <a:r>
              <a:rPr lang="en-US" altLang="zh-CN" sz="2400" i="1">
                <a:ea typeface="ヒラギノ角ゴ Pro W3" pitchFamily="-84" charset="-128"/>
              </a:rPr>
              <a:t>P</a:t>
            </a:r>
            <a:r>
              <a:rPr lang="en-US" altLang="zh-CN" sz="2400" i="1" baseline="-25000">
                <a:ea typeface="ヒラギノ角ゴ Pro W3" pitchFamily="-84" charset="-128"/>
              </a:rPr>
              <a:t>C</a:t>
            </a:r>
            <a:r>
              <a:rPr lang="en-US" altLang="zh-CN" sz="2400">
                <a:ea typeface="ヒラギノ角ゴ Pro W3" pitchFamily="-84" charset="-128"/>
              </a:rPr>
              <a:t> = $4/pound and wine sells for </a:t>
            </a:r>
            <a:r>
              <a:rPr lang="en-US" altLang="zh-CN" sz="2400" i="1">
                <a:ea typeface="ヒラギノ角ゴ Pro W3" pitchFamily="-84" charset="-128"/>
              </a:rPr>
              <a:t>P</a:t>
            </a:r>
            <a:r>
              <a:rPr lang="en-US" altLang="zh-CN" sz="2400" i="1" baseline="-25000">
                <a:ea typeface="ヒラギノ角ゴ Pro W3" pitchFamily="-84" charset="-128"/>
              </a:rPr>
              <a:t>W</a:t>
            </a:r>
            <a:r>
              <a:rPr lang="en-US" altLang="zh-CN" sz="2400">
                <a:ea typeface="ヒラギノ角ゴ Pro W3" pitchFamily="-84" charset="-128"/>
              </a:rPr>
              <a:t> = $7/gallon.</a:t>
            </a:r>
          </a:p>
          <a:p>
            <a:pPr lvl="1" eaLnBrk="1" hangingPunct="1">
              <a:lnSpc>
                <a:spcPct val="90000"/>
              </a:lnSpc>
            </a:pPr>
            <a:r>
              <a:rPr lang="en-US" altLang="zh-CN">
                <a:ea typeface="ヒラギノ角ゴ Pro W3" pitchFamily="-84" charset="-128"/>
              </a:rPr>
              <a:t>Wage paid producing cheese is </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/a</a:t>
            </a:r>
            <a:r>
              <a:rPr lang="en-US" altLang="zh-CN" i="1" baseline="-25000">
                <a:ea typeface="ヒラギノ角ゴ Pro W3" pitchFamily="-84" charset="-128"/>
              </a:rPr>
              <a:t>LC  </a:t>
            </a:r>
            <a:r>
              <a:rPr lang="en-US" altLang="zh-CN" i="1">
                <a:ea typeface="ヒラギノ角ゴ Pro W3" pitchFamily="-84" charset="-128"/>
              </a:rPr>
              <a:t>= ($</a:t>
            </a:r>
            <a:r>
              <a:rPr lang="en-US" altLang="zh-CN">
                <a:ea typeface="ヒラギノ角ゴ Pro W3" pitchFamily="-84" charset="-128"/>
              </a:rPr>
              <a:t>4/pound)(1 pound/hour) = $4/hour.</a:t>
            </a:r>
          </a:p>
          <a:p>
            <a:pPr lvl="1" eaLnBrk="1" hangingPunct="1">
              <a:lnSpc>
                <a:spcPct val="90000"/>
              </a:lnSpc>
            </a:pPr>
            <a:endParaRPr lang="en-US" altLang="zh-CN">
              <a:ea typeface="ヒラギノ角ゴ Pro W3" pitchFamily="-84" charset="-128"/>
            </a:endParaRPr>
          </a:p>
          <a:p>
            <a:pPr lvl="1" eaLnBrk="1" hangingPunct="1">
              <a:lnSpc>
                <a:spcPct val="90000"/>
              </a:lnSpc>
            </a:pPr>
            <a:r>
              <a:rPr lang="en-US" altLang="zh-CN">
                <a:ea typeface="ヒラギノ角ゴ Pro W3" pitchFamily="-84" charset="-128"/>
              </a:rPr>
              <a:t>Wage paid producing wine is </a:t>
            </a:r>
            <a:r>
              <a:rPr lang="en-US" altLang="zh-CN" i="1">
                <a:ea typeface="ヒラギノ角ゴ Pro W3" pitchFamily="-84" charset="-128"/>
              </a:rPr>
              <a:t>P</a:t>
            </a:r>
            <a:r>
              <a:rPr lang="en-US" altLang="zh-CN" i="1" baseline="-25000">
                <a:ea typeface="ヒラギノ角ゴ Pro W3" pitchFamily="-84" charset="-128"/>
              </a:rPr>
              <a:t>W </a:t>
            </a:r>
            <a:r>
              <a:rPr lang="en-US" altLang="zh-CN" i="1">
                <a:ea typeface="ヒラギノ角ゴ Pro W3" pitchFamily="-84" charset="-128"/>
              </a:rPr>
              <a:t>/a</a:t>
            </a:r>
            <a:r>
              <a:rPr lang="en-US" altLang="zh-CN" i="1" baseline="-25000">
                <a:ea typeface="ヒラギノ角ゴ Pro W3" pitchFamily="-84" charset="-128"/>
              </a:rPr>
              <a:t>LW  </a:t>
            </a:r>
            <a:r>
              <a:rPr lang="en-US" altLang="zh-CN" i="1">
                <a:ea typeface="ヒラギノ角ゴ Pro W3" pitchFamily="-84" charset="-128"/>
              </a:rPr>
              <a:t>= ($</a:t>
            </a:r>
            <a:r>
              <a:rPr lang="en-US" altLang="zh-CN">
                <a:ea typeface="ヒラギノ角ゴ Pro W3" pitchFamily="-84" charset="-128"/>
              </a:rPr>
              <a:t>7/gallon)(1/2 gallon/hour) = $3.50/hour.</a:t>
            </a:r>
          </a:p>
          <a:p>
            <a:pPr lvl="1" eaLnBrk="1" hangingPunct="1">
              <a:lnSpc>
                <a:spcPct val="90000"/>
              </a:lnSpc>
            </a:pPr>
            <a:endParaRPr lang="en-US" altLang="zh-CN">
              <a:ea typeface="ヒラギノ角ゴ Pro W3" pitchFamily="-84" charset="-128"/>
            </a:endParaRPr>
          </a:p>
          <a:p>
            <a:pPr lvl="1" eaLnBrk="1" hangingPunct="1">
              <a:lnSpc>
                <a:spcPct val="90000"/>
              </a:lnSpc>
            </a:pPr>
            <a:r>
              <a:rPr lang="en-US" altLang="zh-CN">
                <a:ea typeface="ヒラギノ角ゴ Pro W3" pitchFamily="-84" charset="-128"/>
              </a:rPr>
              <a:t>Workers would be willing to make only cheese (the relative price of cheese 4/7 exceeds the opportunity cost of cheese of ½).</a:t>
            </a:r>
          </a:p>
          <a:p>
            <a:pPr lvl="1" eaLnBrk="1" hangingPunct="1">
              <a:lnSpc>
                <a:spcPct val="90000"/>
              </a:lnSpc>
            </a:pPr>
            <a:endParaRPr lang="en-US" altLang="zh-CN" sz="2000">
              <a:ea typeface="ヒラギノ角ゴ Pro W3" pitchFamily="-84" charset="-128"/>
            </a:endParaRPr>
          </a:p>
        </p:txBody>
      </p:sp>
    </p:spTree>
  </p:cSld>
  <p:clrMapOvr>
    <a:masterClrMapping/>
  </p:clrMapOvr>
  <p:transition spd="med">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050244D-6931-490F-83E9-F363B8E1F178}"/>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Prices, and Wages (cont.)</a:t>
            </a:r>
          </a:p>
        </p:txBody>
      </p:sp>
      <p:sp>
        <p:nvSpPr>
          <p:cNvPr id="33795" name="Rectangle 3">
            <a:extLst>
              <a:ext uri="{FF2B5EF4-FFF2-40B4-BE49-F238E27FC236}">
                <a16:creationId xmlns:a16="http://schemas.microsoft.com/office/drawing/2014/main" id="{49648696-6B27-42BC-9E28-D10A4EFF8CF4}"/>
              </a:ext>
            </a:extLst>
          </p:cNvPr>
          <p:cNvSpPr>
            <a:spLocks noGrp="1" noChangeArrowheads="1"/>
          </p:cNvSpPr>
          <p:nvPr>
            <p:ph idx="1"/>
          </p:nvPr>
        </p:nvSpPr>
        <p:spPr/>
        <p:txBody>
          <a:bodyPr/>
          <a:lstStyle/>
          <a:p>
            <a:pPr eaLnBrk="1" hangingPunct="1"/>
            <a:r>
              <a:rPr lang="en-US" altLang="zh-CN" sz="2400">
                <a:ea typeface="ヒラギノ角ゴ Pro W3" pitchFamily="-84" charset="-128"/>
              </a:rPr>
              <a:t>If the price of cheese drops to </a:t>
            </a:r>
            <a:r>
              <a:rPr lang="en-US" altLang="zh-CN" sz="2400" i="1">
                <a:ea typeface="ヒラギノ角ゴ Pro W3" pitchFamily="-84" charset="-128"/>
              </a:rPr>
              <a:t>P</a:t>
            </a:r>
            <a:r>
              <a:rPr lang="en-US" altLang="zh-CN" sz="2400" i="1" baseline="-25000">
                <a:ea typeface="ヒラギノ角ゴ Pro W3" pitchFamily="-84" charset="-128"/>
              </a:rPr>
              <a:t>C</a:t>
            </a:r>
            <a:r>
              <a:rPr lang="en-US" altLang="zh-CN" sz="2400">
                <a:ea typeface="ヒラギノ角ゴ Pro W3" pitchFamily="-84" charset="-128"/>
              </a:rPr>
              <a:t> = $3/pound:</a:t>
            </a:r>
          </a:p>
          <a:p>
            <a:pPr lvl="1" eaLnBrk="1" hangingPunct="1"/>
            <a:r>
              <a:rPr lang="en-US" altLang="zh-CN">
                <a:ea typeface="ヒラギノ角ゴ Pro W3" pitchFamily="-84" charset="-128"/>
              </a:rPr>
              <a:t>Wage paid producing cheese drops to </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/a</a:t>
            </a:r>
            <a:r>
              <a:rPr lang="en-US" altLang="zh-CN" i="1" baseline="-25000">
                <a:ea typeface="ヒラギノ角ゴ Pro W3" pitchFamily="-84" charset="-128"/>
              </a:rPr>
              <a:t>LC  </a:t>
            </a:r>
            <a:r>
              <a:rPr lang="en-US" altLang="zh-CN" i="1">
                <a:ea typeface="ヒラギノ角ゴ Pro W3" pitchFamily="-84" charset="-128"/>
              </a:rPr>
              <a:t>= </a:t>
            </a:r>
            <a:r>
              <a:rPr lang="en-US" altLang="zh-CN">
                <a:ea typeface="ヒラギノ角ゴ Pro W3" pitchFamily="-84" charset="-128"/>
              </a:rPr>
              <a:t>($3/pound)(1 pound/hour) = $3/hour.</a:t>
            </a:r>
          </a:p>
          <a:p>
            <a:pPr lvl="1" eaLnBrk="1" hangingPunct="1"/>
            <a:endParaRPr lang="en-US" altLang="zh-CN">
              <a:ea typeface="ヒラギノ角ゴ Pro W3" pitchFamily="-84" charset="-128"/>
            </a:endParaRPr>
          </a:p>
          <a:p>
            <a:pPr lvl="1" eaLnBrk="1" hangingPunct="1"/>
            <a:r>
              <a:rPr lang="en-US" altLang="zh-CN">
                <a:ea typeface="ヒラギノ角ゴ Pro W3" pitchFamily="-84" charset="-128"/>
              </a:rPr>
              <a:t>Wage paid producing wine is still</a:t>
            </a:r>
            <a:r>
              <a:rPr lang="en-US" altLang="zh-CN" i="1">
                <a:ea typeface="ヒラギノ角ゴ Pro W3" pitchFamily="-84" charset="-128"/>
              </a:rPr>
              <a:t> </a:t>
            </a:r>
            <a:r>
              <a:rPr lang="en-US" altLang="zh-CN">
                <a:ea typeface="ヒラギノ角ゴ Pro W3" pitchFamily="-84" charset="-128"/>
              </a:rPr>
              <a:t>$3.50/hour if price of wine is still $7/gallon.</a:t>
            </a:r>
          </a:p>
          <a:p>
            <a:pPr lvl="1" eaLnBrk="1" hangingPunct="1"/>
            <a:endParaRPr lang="en-US" altLang="zh-CN">
              <a:ea typeface="ヒラギノ角ゴ Pro W3" pitchFamily="-84" charset="-128"/>
            </a:endParaRPr>
          </a:p>
          <a:p>
            <a:pPr lvl="1" eaLnBrk="1" hangingPunct="1"/>
            <a:r>
              <a:rPr lang="en-US" altLang="zh-CN">
                <a:ea typeface="ヒラギノ角ゴ Pro W3" pitchFamily="-84" charset="-128"/>
              </a:rPr>
              <a:t>Now workers would be willing to make only wine (the relative price of cheese 3/7 is now less than the opportunity cost of cheese of ½).</a:t>
            </a:r>
          </a:p>
        </p:txBody>
      </p:sp>
    </p:spTree>
  </p:cSld>
  <p:clrMapOvr>
    <a:masterClrMapping/>
  </p:clrMapOvr>
  <p:transition spd="med">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6B4CB83-2757-4C59-93A8-7A52D96E4328}"/>
              </a:ext>
            </a:extLst>
          </p:cNvPr>
          <p:cNvSpPr>
            <a:spLocks noGrp="1" noChangeArrowheads="1"/>
          </p:cNvSpPr>
          <p:nvPr>
            <p:ph type="title"/>
          </p:nvPr>
        </p:nvSpPr>
        <p:spPr/>
        <p:txBody>
          <a:bodyPr/>
          <a:lstStyle/>
          <a:p>
            <a:pPr eaLnBrk="1" hangingPunct="1"/>
            <a:r>
              <a:rPr lang="en-US" altLang="zh-CN">
                <a:ea typeface="ヒラギノ角ゴ Pro W3" pitchFamily="-84" charset="-128"/>
              </a:rPr>
              <a:t>Introduction</a:t>
            </a:r>
          </a:p>
        </p:txBody>
      </p:sp>
      <p:sp>
        <p:nvSpPr>
          <p:cNvPr id="2" name="Rectangle 3">
            <a:extLst>
              <a:ext uri="{FF2B5EF4-FFF2-40B4-BE49-F238E27FC236}">
                <a16:creationId xmlns:a16="http://schemas.microsoft.com/office/drawing/2014/main" id="{5EA10FE0-89C3-4233-A2CA-3EB987E0EB2A}"/>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Theories of why trade occurs:</a:t>
            </a:r>
          </a:p>
          <a:p>
            <a:pPr lvl="1" eaLnBrk="1" hangingPunct="1">
              <a:spcBef>
                <a:spcPct val="50000"/>
              </a:spcBef>
            </a:pPr>
            <a:r>
              <a:rPr lang="en-US" altLang="zh-CN">
                <a:ea typeface="ヒラギノ角ゴ Pro W3" pitchFamily="-84" charset="-128"/>
              </a:rPr>
              <a:t>Differences across countries in labor, labor skills, physical capital, natural resources, and technology</a:t>
            </a:r>
          </a:p>
          <a:p>
            <a:pPr lvl="1" eaLnBrk="1" hangingPunct="1">
              <a:spcBef>
                <a:spcPct val="50000"/>
              </a:spcBef>
            </a:pPr>
            <a:r>
              <a:rPr lang="en-US" altLang="zh-CN">
                <a:ea typeface="ヒラギノ角ゴ Pro W3" pitchFamily="-84" charset="-128"/>
              </a:rPr>
              <a:t>Economies of scale (larger scale of production is more efficient)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strips(downRight)">
                                      <p:cBhvr>
                                        <p:cTn id="10" dur="500"/>
                                        <p:tgtEl>
                                          <p:spTgt spid="2">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strips(downRight)">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84E307B-BDAD-472D-AE2C-DE5575592932}"/>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Prices, and Wages (cont.)</a:t>
            </a:r>
          </a:p>
        </p:txBody>
      </p:sp>
      <p:sp>
        <p:nvSpPr>
          <p:cNvPr id="27651" name="Rectangle 3">
            <a:extLst>
              <a:ext uri="{FF2B5EF4-FFF2-40B4-BE49-F238E27FC236}">
                <a16:creationId xmlns:a16="http://schemas.microsoft.com/office/drawing/2014/main" id="{5D70E375-5C9A-4D55-8F80-E03870EB1455}"/>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If the home country wants to consume both wine and cheese (in the absence of international trade), relative prices must adjust so that wages are equal in the wine and cheese industries. </a:t>
            </a:r>
          </a:p>
          <a:p>
            <a:pPr lvl="1" eaLnBrk="1" hangingPunct="1">
              <a:spcBef>
                <a:spcPct val="50000"/>
              </a:spcBef>
            </a:pPr>
            <a:r>
              <a:rPr lang="en-US" altLang="zh-CN" sz="2000">
                <a:ea typeface="ヒラギノ角ゴ Pro W3" pitchFamily="-84" charset="-128"/>
              </a:rPr>
              <a:t>If</a:t>
            </a:r>
            <a:r>
              <a:rPr lang="en-US" altLang="zh-CN" sz="2000" i="1">
                <a:ea typeface="ヒラギノ角ゴ Pro W3" pitchFamily="-84" charset="-128"/>
              </a:rPr>
              <a:t> P</a:t>
            </a:r>
            <a:r>
              <a:rPr lang="en-US" altLang="zh-CN" sz="2000" i="1" baseline="-25000">
                <a:ea typeface="ヒラギノ角ゴ Pro W3" pitchFamily="-84" charset="-128"/>
              </a:rPr>
              <a:t>C </a:t>
            </a:r>
            <a:r>
              <a:rPr lang="en-US" altLang="zh-CN" sz="2000" i="1">
                <a:ea typeface="ヒラギノ角ゴ Pro W3" pitchFamily="-84" charset="-128"/>
              </a:rPr>
              <a:t>/a</a:t>
            </a:r>
            <a:r>
              <a:rPr lang="en-US" altLang="zh-CN" sz="2000" i="1" baseline="-25000">
                <a:ea typeface="ヒラギノ角ゴ Pro W3" pitchFamily="-84" charset="-128"/>
              </a:rPr>
              <a:t>LC</a:t>
            </a:r>
            <a:r>
              <a:rPr lang="en-US" altLang="zh-CN" sz="2000">
                <a:ea typeface="ヒラギノ角ゴ Pro W3" pitchFamily="-84" charset="-128"/>
              </a:rPr>
              <a:t> = </a:t>
            </a:r>
            <a:r>
              <a:rPr lang="en-US" altLang="zh-CN" sz="2000" i="1">
                <a:ea typeface="ヒラギノ角ゴ Pro W3" pitchFamily="-84" charset="-128"/>
              </a:rPr>
              <a:t>P</a:t>
            </a:r>
            <a:r>
              <a:rPr lang="en-US" altLang="zh-CN" sz="2000" i="1" baseline="-25000">
                <a:ea typeface="ヒラギノ角ゴ Pro W3" pitchFamily="-84" charset="-128"/>
              </a:rPr>
              <a:t>W </a:t>
            </a:r>
            <a:r>
              <a:rPr lang="en-US" altLang="zh-CN" sz="2000" i="1">
                <a:ea typeface="ヒラギノ角ゴ Pro W3" pitchFamily="-84" charset="-128"/>
              </a:rPr>
              <a:t>/a</a:t>
            </a:r>
            <a:r>
              <a:rPr lang="en-US" altLang="zh-CN" sz="2000" i="1" baseline="-25000">
                <a:ea typeface="ヒラギノ角ゴ Pro W3" pitchFamily="-84" charset="-128"/>
              </a:rPr>
              <a:t>LW </a:t>
            </a:r>
            <a:r>
              <a:rPr lang="en-US" altLang="zh-CN" sz="2000">
                <a:ea typeface="ヒラギノ角ゴ Pro W3" pitchFamily="-84" charset="-128"/>
              </a:rPr>
              <a:t> workers will not care whether they work in the cheese industry or the wine industry, so that production of both goods can occur.</a:t>
            </a:r>
          </a:p>
          <a:p>
            <a:pPr lvl="1" eaLnBrk="1" hangingPunct="1">
              <a:spcBef>
                <a:spcPct val="50000"/>
              </a:spcBef>
            </a:pPr>
            <a:r>
              <a:rPr lang="en-US" altLang="zh-CN" sz="2000">
                <a:ea typeface="ヒラギノ角ゴ Pro W3" pitchFamily="-84" charset="-128"/>
              </a:rPr>
              <a:t>Production (and consumption) of both goods occurs when the relative price of a good equals the opportunity cost of producing that good: </a:t>
            </a:r>
          </a:p>
          <a:p>
            <a:pPr lvl="1" eaLnBrk="1" hangingPunct="1">
              <a:spcBef>
                <a:spcPct val="50000"/>
              </a:spcBef>
              <a:buFontTx/>
              <a:buNone/>
            </a:pPr>
            <a:r>
              <a:rPr lang="en-US" altLang="zh-CN" sz="2000" i="1">
                <a:ea typeface="ヒラギノ角ゴ Pro W3" pitchFamily="-84" charset="-128"/>
              </a:rPr>
              <a:t>	P</a:t>
            </a:r>
            <a:r>
              <a:rPr lang="en-US" altLang="zh-CN" sz="2000" i="1" baseline="-25000">
                <a:ea typeface="ヒラギノ角ゴ Pro W3" pitchFamily="-84" charset="-128"/>
              </a:rPr>
              <a:t>C </a:t>
            </a:r>
            <a:r>
              <a:rPr lang="en-US" altLang="zh-CN" sz="2000" i="1">
                <a:ea typeface="ヒラギノ角ゴ Pro W3" pitchFamily="-84" charset="-128"/>
              </a:rPr>
              <a:t>/P</a:t>
            </a:r>
            <a:r>
              <a:rPr lang="en-US" altLang="zh-CN" sz="2000" i="1" baseline="-25000">
                <a:ea typeface="ヒラギノ角ゴ Pro W3" pitchFamily="-84" charset="-128"/>
              </a:rPr>
              <a:t>W</a:t>
            </a:r>
            <a:r>
              <a:rPr lang="en-US" altLang="zh-CN" sz="2000">
                <a:ea typeface="ヒラギノ角ゴ Pro W3" pitchFamily="-84" charset="-128"/>
              </a:rPr>
              <a:t> = </a:t>
            </a:r>
            <a:r>
              <a:rPr lang="en-US" altLang="zh-CN" sz="2000" i="1">
                <a:ea typeface="ヒラギノ角ゴ Pro W3" pitchFamily="-84" charset="-128"/>
              </a:rPr>
              <a:t>a</a:t>
            </a:r>
            <a:r>
              <a:rPr lang="en-US" altLang="zh-CN" sz="2000" i="1" baseline="-25000">
                <a:ea typeface="ヒラギノ角ゴ Pro W3" pitchFamily="-84" charset="-128"/>
              </a:rPr>
              <a:t>LC</a:t>
            </a:r>
            <a:r>
              <a:rPr lang="en-US" altLang="zh-CN" sz="2000">
                <a:ea typeface="ヒラギノ角ゴ Pro W3" pitchFamily="-84" charset="-128"/>
              </a:rPr>
              <a:t> </a:t>
            </a:r>
            <a:r>
              <a:rPr lang="en-US" altLang="zh-CN" sz="2000" i="1">
                <a:ea typeface="ヒラギノ角ゴ Pro W3" pitchFamily="-84" charset="-128"/>
              </a:rPr>
              <a:t>/a</a:t>
            </a:r>
            <a:r>
              <a:rPr lang="en-US" altLang="zh-CN" sz="2000" i="1" baseline="-25000">
                <a:ea typeface="ヒラギノ角ゴ Pro W3" pitchFamily="-84" charset="-128"/>
              </a:rPr>
              <a:t>LW</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strips(downRight)">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strips(downRight)">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strips(downRight)">
                                      <p:cBhvr>
                                        <p:cTn id="17" dur="5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strips(downRight)">
                                      <p:cBhvr>
                                        <p:cTn id="22" dur="5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7CD9872-2687-496F-8327-86285064189D}"/>
              </a:ext>
            </a:extLst>
          </p:cNvPr>
          <p:cNvSpPr>
            <a:spLocks noGrp="1" noChangeArrowheads="1"/>
          </p:cNvSpPr>
          <p:nvPr>
            <p:ph type="title"/>
          </p:nvPr>
        </p:nvSpPr>
        <p:spPr/>
        <p:txBody>
          <a:bodyPr/>
          <a:lstStyle/>
          <a:p>
            <a:pPr eaLnBrk="1" hangingPunct="1"/>
            <a:r>
              <a:rPr lang="en-US" altLang="zh-CN">
                <a:ea typeface="ヒラギノ角ゴ Pro W3" pitchFamily="-84" charset="-128"/>
              </a:rPr>
              <a:t>Trade in the Ricardian Model</a:t>
            </a:r>
          </a:p>
        </p:txBody>
      </p:sp>
      <p:sp>
        <p:nvSpPr>
          <p:cNvPr id="29699" name="Rectangle 3">
            <a:extLst>
              <a:ext uri="{FF2B5EF4-FFF2-40B4-BE49-F238E27FC236}">
                <a16:creationId xmlns:a16="http://schemas.microsoft.com/office/drawing/2014/main" id="{FF34D7A9-35FF-4103-8F3A-6931AD8D1567}"/>
              </a:ext>
            </a:extLst>
          </p:cNvPr>
          <p:cNvSpPr>
            <a:spLocks noGrp="1" noChangeArrowheads="1"/>
          </p:cNvSpPr>
          <p:nvPr>
            <p:ph idx="1"/>
          </p:nvPr>
        </p:nvSpPr>
        <p:spPr>
          <a:xfrm>
            <a:off x="381000" y="1447800"/>
            <a:ext cx="7835900" cy="4330700"/>
          </a:xfrm>
        </p:spPr>
        <p:txBody>
          <a:bodyPr/>
          <a:lstStyle/>
          <a:p>
            <a:pPr eaLnBrk="1" hangingPunct="1">
              <a:spcBef>
                <a:spcPct val="50000"/>
              </a:spcBef>
            </a:pPr>
            <a:r>
              <a:rPr lang="en-US" altLang="zh-CN">
                <a:ea typeface="ヒラギノ角ゴ Pro W3" pitchFamily="-84" charset="-128"/>
              </a:rPr>
              <a:t>If the home country is more efficient in wine and cheese production, then it has an </a:t>
            </a:r>
            <a:r>
              <a:rPr lang="en-US" altLang="zh-CN" i="1">
                <a:ea typeface="ヒラギノ角ゴ Pro W3" pitchFamily="-84" charset="-128"/>
              </a:rPr>
              <a:t>absolute advantage</a:t>
            </a:r>
            <a:r>
              <a:rPr lang="en-US" altLang="zh-CN">
                <a:ea typeface="ヒラギノ角ゴ Pro W3" pitchFamily="-84" charset="-128"/>
              </a:rPr>
              <a:t> in all production: </a:t>
            </a:r>
          </a:p>
          <a:p>
            <a:pPr lvl="1" eaLnBrk="1" hangingPunct="1">
              <a:spcBef>
                <a:spcPct val="50000"/>
              </a:spcBef>
            </a:pPr>
            <a:r>
              <a:rPr lang="en-US" altLang="zh-CN">
                <a:ea typeface="ヒラギノ角ゴ Pro W3" pitchFamily="-84" charset="-128"/>
              </a:rPr>
              <a:t>its unit labor requirements for wine and cheese production are lower than those in the foreign country</a:t>
            </a:r>
          </a:p>
          <a:p>
            <a:pPr lvl="1" eaLnBrk="1" hangingPunct="1">
              <a:spcBef>
                <a:spcPct val="50000"/>
              </a:spcBef>
              <a:buFontTx/>
              <a:buNone/>
            </a:pPr>
            <a:r>
              <a:rPr lang="en-US" altLang="zh-CN" i="1">
                <a:ea typeface="ヒラギノ角ゴ Pro W3" pitchFamily="-84" charset="-128"/>
              </a:rPr>
              <a:t>	a</a:t>
            </a:r>
            <a:r>
              <a:rPr lang="en-US" altLang="zh-CN" i="1" baseline="-25000">
                <a:ea typeface="ヒラギノ角ゴ Pro W3" pitchFamily="-84" charset="-128"/>
              </a:rPr>
              <a:t>LC</a:t>
            </a:r>
            <a:r>
              <a:rPr lang="en-US" altLang="zh-CN">
                <a:ea typeface="ヒラギノ角ゴ Pro W3" pitchFamily="-84" charset="-128"/>
              </a:rPr>
              <a:t> &lt; </a:t>
            </a:r>
            <a:r>
              <a:rPr lang="en-US" altLang="zh-CN" i="1">
                <a:ea typeface="ヒラギノ角ゴ Pro W3" pitchFamily="-84" charset="-128"/>
              </a:rPr>
              <a:t>a</a:t>
            </a:r>
            <a:r>
              <a:rPr lang="en-US" altLang="zh-CN" baseline="30000">
                <a:ea typeface="ヒラギノ角ゴ Pro W3" pitchFamily="-84" charset="-128"/>
              </a:rPr>
              <a:t>*</a:t>
            </a:r>
            <a:r>
              <a:rPr lang="en-US" altLang="zh-CN" i="1" baseline="-25000">
                <a:ea typeface="ヒラギノ角ゴ Pro W3" pitchFamily="-84" charset="-128"/>
              </a:rPr>
              <a:t>LC</a:t>
            </a:r>
            <a:r>
              <a:rPr lang="en-US" altLang="zh-CN" baseline="-25000">
                <a:ea typeface="ヒラギノ角ゴ Pro W3" pitchFamily="-84" charset="-128"/>
              </a:rPr>
              <a:t> </a:t>
            </a:r>
            <a:r>
              <a:rPr lang="en-US" altLang="zh-CN">
                <a:ea typeface="ヒラギノ角ゴ Pro W3" pitchFamily="-84" charset="-128"/>
              </a:rPr>
              <a:t> and </a:t>
            </a:r>
            <a:r>
              <a:rPr lang="en-US" altLang="zh-CN" i="1">
                <a:ea typeface="ヒラギノ角ゴ Pro W3" pitchFamily="-84" charset="-128"/>
              </a:rPr>
              <a:t>a</a:t>
            </a:r>
            <a:r>
              <a:rPr lang="en-US" altLang="zh-CN" i="1" baseline="-25000">
                <a:ea typeface="ヒラギノ角ゴ Pro W3" pitchFamily="-84" charset="-128"/>
              </a:rPr>
              <a:t>LW</a:t>
            </a:r>
            <a:r>
              <a:rPr lang="en-US" altLang="zh-CN">
                <a:ea typeface="ヒラギノ角ゴ Pro W3" pitchFamily="-84" charset="-128"/>
              </a:rPr>
              <a:t> &lt; </a:t>
            </a:r>
            <a:r>
              <a:rPr lang="en-US" altLang="zh-CN" i="1">
                <a:ea typeface="ヒラギノ角ゴ Pro W3" pitchFamily="-84" charset="-128"/>
              </a:rPr>
              <a:t>a</a:t>
            </a:r>
            <a:r>
              <a:rPr lang="en-US" altLang="zh-CN" baseline="30000">
                <a:ea typeface="ヒラギノ角ゴ Pro W3" pitchFamily="-84" charset="-128"/>
              </a:rPr>
              <a:t>*</a:t>
            </a:r>
            <a:r>
              <a:rPr lang="en-US" altLang="zh-CN" i="1" baseline="-25000">
                <a:ea typeface="ヒラギノ角ゴ Pro W3" pitchFamily="-84" charset="-128"/>
              </a:rPr>
              <a:t>LW</a:t>
            </a:r>
          </a:p>
          <a:p>
            <a:pPr lvl="1" eaLnBrk="1" hangingPunct="1">
              <a:spcBef>
                <a:spcPct val="50000"/>
              </a:spcBef>
              <a:buFontTx/>
              <a:buNone/>
            </a:pPr>
            <a:r>
              <a:rPr lang="en-US" altLang="zh-CN">
                <a:ea typeface="ヒラギノ角ゴ Pro W3" pitchFamily="-84" charset="-128"/>
              </a:rPr>
              <a:t>where </a:t>
            </a:r>
            <a:r>
              <a:rPr lang="ja-JP" altLang="en-US">
                <a:ea typeface="ヒラギノ角ゴ Pro W3" pitchFamily="-84" charset="-128"/>
              </a:rPr>
              <a:t>“</a:t>
            </a:r>
            <a:r>
              <a:rPr lang="en-US" altLang="ja-JP">
                <a:ea typeface="ヒラギノ角ゴ Pro W3" pitchFamily="-84" charset="-128"/>
              </a:rPr>
              <a:t>*</a:t>
            </a:r>
            <a:r>
              <a:rPr lang="ja-JP" altLang="en-US">
                <a:ea typeface="ヒラギノ角ゴ Pro W3" pitchFamily="-84" charset="-128"/>
              </a:rPr>
              <a:t>”</a:t>
            </a:r>
            <a:r>
              <a:rPr lang="en-US" altLang="ja-JP">
                <a:ea typeface="ヒラギノ角ゴ Pro W3" pitchFamily="-84" charset="-128"/>
              </a:rPr>
              <a:t> notates foreign country variables</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strips(downRight)">
                                      <p:cBhvr>
                                        <p:cTn id="7" dur="500"/>
                                        <p:tgtEl>
                                          <p:spTgt spid="2969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9699">
                                            <p:txEl>
                                              <p:pRg st="1" end="1"/>
                                            </p:txEl>
                                          </p:spTgt>
                                        </p:tgtEl>
                                        <p:attrNameLst>
                                          <p:attrName>style.visibility</p:attrName>
                                        </p:attrNameLst>
                                      </p:cBhvr>
                                      <p:to>
                                        <p:strVal val="visible"/>
                                      </p:to>
                                    </p:set>
                                    <p:animEffect transition="in" filter="strips(downRight)">
                                      <p:cBhvr>
                                        <p:cTn id="10" dur="500"/>
                                        <p:tgtEl>
                                          <p:spTgt spid="29699">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Effect transition="in" filter="strips(downRight)">
                                      <p:cBhvr>
                                        <p:cTn id="13" dur="500"/>
                                        <p:tgtEl>
                                          <p:spTgt spid="29699">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9699">
                                            <p:txEl>
                                              <p:pRg st="3" end="3"/>
                                            </p:txEl>
                                          </p:spTgt>
                                        </p:tgtEl>
                                        <p:attrNameLst>
                                          <p:attrName>style.visibility</p:attrName>
                                        </p:attrNameLst>
                                      </p:cBhvr>
                                      <p:to>
                                        <p:strVal val="visible"/>
                                      </p:to>
                                    </p:set>
                                    <p:animEffect transition="in" filter="strips(downRight)">
                                      <p:cBhvr>
                                        <p:cTn id="16"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4E7CBD6-478B-4975-8C8F-A4D226480694}"/>
              </a:ext>
            </a:extLst>
          </p:cNvPr>
          <p:cNvSpPr>
            <a:spLocks noGrp="1" noChangeArrowheads="1"/>
          </p:cNvSpPr>
          <p:nvPr>
            <p:ph type="title"/>
          </p:nvPr>
        </p:nvSpPr>
        <p:spPr/>
        <p:txBody>
          <a:bodyPr/>
          <a:lstStyle/>
          <a:p>
            <a:pPr eaLnBrk="1" hangingPunct="1"/>
            <a:r>
              <a:rPr lang="en-US" altLang="zh-CN">
                <a:ea typeface="ヒラギノ角ゴ Pro W3" pitchFamily="-84" charset="-128"/>
              </a:rPr>
              <a:t>Trade in the Ricardian Model (cont.)</a:t>
            </a:r>
          </a:p>
        </p:txBody>
      </p:sp>
      <p:sp>
        <p:nvSpPr>
          <p:cNvPr id="177155" name="Rectangle 3">
            <a:extLst>
              <a:ext uri="{FF2B5EF4-FFF2-40B4-BE49-F238E27FC236}">
                <a16:creationId xmlns:a16="http://schemas.microsoft.com/office/drawing/2014/main" id="{7B9D5D12-8141-43E5-B3EE-CF340DA558BD}"/>
              </a:ext>
            </a:extLst>
          </p:cNvPr>
          <p:cNvSpPr>
            <a:spLocks noGrp="1" noChangeArrowheads="1"/>
          </p:cNvSpPr>
          <p:nvPr>
            <p:ph idx="1"/>
          </p:nvPr>
        </p:nvSpPr>
        <p:spPr>
          <a:xfrm>
            <a:off x="304800" y="1447800"/>
            <a:ext cx="7835900" cy="4330700"/>
          </a:xfrm>
        </p:spPr>
        <p:txBody>
          <a:bodyPr/>
          <a:lstStyle/>
          <a:p>
            <a:pPr eaLnBrk="1" hangingPunct="1">
              <a:spcBef>
                <a:spcPct val="50000"/>
              </a:spcBef>
            </a:pPr>
            <a:r>
              <a:rPr lang="en-US" altLang="zh-CN">
                <a:ea typeface="ヒラギノ角ゴ Pro W3" pitchFamily="-84" charset="-128"/>
              </a:rPr>
              <a:t>A country can be more efficient in producing both goods, but it will have a comparative advantage in only one good.</a:t>
            </a:r>
          </a:p>
          <a:p>
            <a:pPr eaLnBrk="1" hangingPunct="1"/>
            <a:r>
              <a:rPr lang="en-US" altLang="zh-CN">
                <a:ea typeface="ヒラギノ角ゴ Pro W3" pitchFamily="-84" charset="-128"/>
              </a:rPr>
              <a:t>Even if a country is the most (or least) efficient producer of all goods, it still can benefit from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strips(downRight)">
                                      <p:cBhvr>
                                        <p:cTn id="7" dur="500"/>
                                        <p:tgtEl>
                                          <p:spTgt spid="177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7155">
                                            <p:txEl>
                                              <p:pRg st="1" end="1"/>
                                            </p:txEl>
                                          </p:spTgt>
                                        </p:tgtEl>
                                        <p:attrNameLst>
                                          <p:attrName>style.visibility</p:attrName>
                                        </p:attrNameLst>
                                      </p:cBhvr>
                                      <p:to>
                                        <p:strVal val="visible"/>
                                      </p:to>
                                    </p:set>
                                    <p:animEffect transition="in" filter="strips(downRight)">
                                      <p:cBhvr>
                                        <p:cTn id="12" dur="500"/>
                                        <p:tgtEl>
                                          <p:spTgt spid="177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1C8CDF7-1EAD-49DB-A2B9-8B015A63C98C}"/>
              </a:ext>
            </a:extLst>
          </p:cNvPr>
          <p:cNvSpPr>
            <a:spLocks noGrp="1" noChangeArrowheads="1"/>
          </p:cNvSpPr>
          <p:nvPr>
            <p:ph type="title"/>
          </p:nvPr>
        </p:nvSpPr>
        <p:spPr/>
        <p:txBody>
          <a:bodyPr/>
          <a:lstStyle/>
          <a:p>
            <a:pPr eaLnBrk="1" hangingPunct="1"/>
            <a:r>
              <a:rPr lang="en-US" altLang="zh-CN">
                <a:ea typeface="ヒラギノ角ゴ Pro W3" pitchFamily="-84" charset="-128"/>
              </a:rPr>
              <a:t>Trade in the Ricardian Model (cont.)</a:t>
            </a:r>
          </a:p>
        </p:txBody>
      </p:sp>
      <p:sp>
        <p:nvSpPr>
          <p:cNvPr id="194563" name="Rectangle 3">
            <a:extLst>
              <a:ext uri="{FF2B5EF4-FFF2-40B4-BE49-F238E27FC236}">
                <a16:creationId xmlns:a16="http://schemas.microsoft.com/office/drawing/2014/main" id="{E7B8956D-4342-4281-A6B0-461337C5C28B}"/>
              </a:ext>
            </a:extLst>
          </p:cNvPr>
          <p:cNvSpPr>
            <a:spLocks noGrp="1" noChangeArrowheads="1"/>
          </p:cNvSpPr>
          <p:nvPr>
            <p:ph idx="1"/>
          </p:nvPr>
        </p:nvSpPr>
        <p:spPr/>
        <p:txBody>
          <a:bodyPr/>
          <a:lstStyle/>
          <a:p>
            <a:pPr eaLnBrk="1" hangingPunct="1">
              <a:lnSpc>
                <a:spcPct val="95000"/>
              </a:lnSpc>
              <a:spcBef>
                <a:spcPct val="25000"/>
              </a:spcBef>
            </a:pPr>
            <a:r>
              <a:rPr lang="en-US" altLang="zh-CN">
                <a:ea typeface="ヒラギノ角ゴ Pro W3" pitchFamily="-84" charset="-128"/>
              </a:rPr>
              <a:t>Suppose that the home country has a comparative advantage in cheese production: its opportunity cost of producing cheese is lower than in the foreign country.</a:t>
            </a:r>
          </a:p>
          <a:p>
            <a:pPr algn="ctr" eaLnBrk="1" hangingPunct="1">
              <a:lnSpc>
                <a:spcPct val="95000"/>
              </a:lnSpc>
              <a:spcBef>
                <a:spcPct val="25000"/>
              </a:spcBef>
              <a:buFontTx/>
              <a:buNone/>
            </a:pPr>
            <a:r>
              <a:rPr lang="en-US" altLang="zh-CN" sz="2400" i="1">
                <a:ea typeface="ヒラギノ角ゴ Pro W3" pitchFamily="-84" charset="-128"/>
              </a:rPr>
              <a:t>a</a:t>
            </a:r>
            <a:r>
              <a:rPr lang="en-US" altLang="zh-CN" sz="2400" i="1" baseline="-25000">
                <a:ea typeface="ヒラギノ角ゴ Pro W3" pitchFamily="-84" charset="-128"/>
              </a:rPr>
              <a:t>LC</a:t>
            </a:r>
            <a:r>
              <a:rPr lang="en-US" altLang="zh-CN" sz="2400">
                <a:ea typeface="ヒラギノ角ゴ Pro W3" pitchFamily="-84" charset="-128"/>
              </a:rPr>
              <a:t> </a:t>
            </a:r>
            <a:r>
              <a:rPr lang="en-US" altLang="zh-CN" sz="2400" i="1">
                <a:ea typeface="ヒラギノ角ゴ Pro W3" pitchFamily="-84" charset="-128"/>
              </a:rPr>
              <a:t>/a</a:t>
            </a:r>
            <a:r>
              <a:rPr lang="en-US" altLang="zh-CN" sz="2400" i="1" baseline="-25000">
                <a:ea typeface="ヒラギノ角ゴ Pro W3" pitchFamily="-84" charset="-128"/>
              </a:rPr>
              <a:t>LW </a:t>
            </a:r>
            <a:r>
              <a:rPr lang="en-US" altLang="zh-CN" sz="2400">
                <a:ea typeface="ヒラギノ角ゴ Pro W3" pitchFamily="-84" charset="-128"/>
              </a:rPr>
              <a:t> &lt; </a:t>
            </a:r>
            <a:r>
              <a:rPr lang="en-US" altLang="zh-CN" sz="2400" i="1">
                <a:ea typeface="ヒラギノ角ゴ Pro W3" pitchFamily="-84" charset="-128"/>
              </a:rPr>
              <a:t>a</a:t>
            </a:r>
            <a:r>
              <a:rPr lang="en-US" altLang="zh-CN" sz="2400" i="1" baseline="30000">
                <a:ea typeface="ヒラギノ角ゴ Pro W3" pitchFamily="-84" charset="-128"/>
              </a:rPr>
              <a:t>*</a:t>
            </a:r>
            <a:r>
              <a:rPr lang="en-US" altLang="zh-CN" sz="2400" i="1" baseline="-25000">
                <a:ea typeface="ヒラギノ角ゴ Pro W3" pitchFamily="-84" charset="-128"/>
              </a:rPr>
              <a:t>LC</a:t>
            </a:r>
            <a:r>
              <a:rPr lang="en-US" altLang="zh-CN" sz="2400">
                <a:ea typeface="ヒラギノ角ゴ Pro W3" pitchFamily="-84" charset="-128"/>
              </a:rPr>
              <a:t> </a:t>
            </a:r>
            <a:r>
              <a:rPr lang="en-US" altLang="zh-CN" sz="2400" i="1">
                <a:ea typeface="ヒラギノ角ゴ Pro W3" pitchFamily="-84" charset="-128"/>
              </a:rPr>
              <a:t>/a</a:t>
            </a:r>
            <a:r>
              <a:rPr lang="en-US" altLang="zh-CN" sz="2400" i="1" baseline="30000">
                <a:ea typeface="ヒラギノ角ゴ Pro W3" pitchFamily="-84" charset="-128"/>
              </a:rPr>
              <a:t>*</a:t>
            </a:r>
            <a:r>
              <a:rPr lang="en-US" altLang="zh-CN" sz="2400" i="1" baseline="-25000">
                <a:ea typeface="ヒラギノ角ゴ Pro W3" pitchFamily="-84" charset="-128"/>
              </a:rPr>
              <a:t>LW </a:t>
            </a:r>
            <a:r>
              <a:rPr lang="en-US" altLang="zh-CN" sz="2400">
                <a:ea typeface="ヒラギノ角ゴ Pro W3" pitchFamily="-84" charset="-128"/>
              </a:rPr>
              <a:t> </a:t>
            </a:r>
            <a:endParaRPr lang="en-US" altLang="zh-CN" sz="2000">
              <a:ea typeface="ヒラギノ角ゴ Pro W3" pitchFamily="-84" charset="-128"/>
            </a:endParaRPr>
          </a:p>
          <a:p>
            <a:pPr eaLnBrk="1" hangingPunct="1">
              <a:lnSpc>
                <a:spcPct val="95000"/>
              </a:lnSpc>
              <a:spcBef>
                <a:spcPct val="25000"/>
              </a:spcBef>
            </a:pPr>
            <a:r>
              <a:rPr lang="en-US" altLang="zh-CN">
                <a:ea typeface="ヒラギノ角ゴ Pro W3" pitchFamily="-84" charset="-128"/>
              </a:rPr>
              <a:t>When the home country increases cheese production, it reduces wine production less than the foreign country would.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strips(downRight)">
                                      <p:cBhvr>
                                        <p:cTn id="7" dur="500"/>
                                        <p:tgtEl>
                                          <p:spTgt spid="194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strips(downRight)">
                                      <p:cBhvr>
                                        <p:cTn id="12" dur="500"/>
                                        <p:tgtEl>
                                          <p:spTgt spid="194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4563">
                                            <p:txEl>
                                              <p:pRg st="2" end="2"/>
                                            </p:txEl>
                                          </p:spTgt>
                                        </p:tgtEl>
                                        <p:attrNameLst>
                                          <p:attrName>style.visibility</p:attrName>
                                        </p:attrNameLst>
                                      </p:cBhvr>
                                      <p:to>
                                        <p:strVal val="visible"/>
                                      </p:to>
                                    </p:set>
                                    <p:animEffect transition="in" filter="strips(downRight)">
                                      <p:cBhvr>
                                        <p:cTn id="17" dur="500"/>
                                        <p:tgtEl>
                                          <p:spTgt spid="194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FC20AED-B1CC-446E-B88A-02BF18B0ECB5}"/>
              </a:ext>
            </a:extLst>
          </p:cNvPr>
          <p:cNvSpPr>
            <a:spLocks noGrp="1" noChangeArrowheads="1"/>
          </p:cNvSpPr>
          <p:nvPr>
            <p:ph type="title"/>
          </p:nvPr>
        </p:nvSpPr>
        <p:spPr/>
        <p:txBody>
          <a:bodyPr/>
          <a:lstStyle/>
          <a:p>
            <a:pPr eaLnBrk="1" hangingPunct="1"/>
            <a:r>
              <a:rPr lang="en-US" altLang="zh-CN">
                <a:ea typeface="ヒラギノ角ゴ Pro W3" pitchFamily="-84" charset="-128"/>
              </a:rPr>
              <a:t>Trade in the Ricardian Model (cont.)</a:t>
            </a:r>
          </a:p>
        </p:txBody>
      </p:sp>
      <p:sp>
        <p:nvSpPr>
          <p:cNvPr id="38915" name="Rectangle 3">
            <a:extLst>
              <a:ext uri="{FF2B5EF4-FFF2-40B4-BE49-F238E27FC236}">
                <a16:creationId xmlns:a16="http://schemas.microsoft.com/office/drawing/2014/main" id="{2214CD21-0D56-441D-8724-1E020AC293D9}"/>
              </a:ext>
            </a:extLst>
          </p:cNvPr>
          <p:cNvSpPr>
            <a:spLocks noGrp="1" noChangeArrowheads="1"/>
          </p:cNvSpPr>
          <p:nvPr>
            <p:ph idx="1"/>
          </p:nvPr>
        </p:nvSpPr>
        <p:spPr/>
        <p:txBody>
          <a:bodyPr/>
          <a:lstStyle/>
          <a:p>
            <a:pPr eaLnBrk="1" hangingPunct="1"/>
            <a:r>
              <a:rPr lang="en-US" altLang="zh-CN">
                <a:ea typeface="ヒラギノ角ゴ Pro W3" pitchFamily="-84" charset="-128"/>
              </a:rPr>
              <a:t>Since the slope of the PPF indicates the opportunity cost of cheese in terms of wine, Foreign</a:t>
            </a:r>
            <a:r>
              <a:rPr lang="ja-JP" altLang="en-US">
                <a:ea typeface="ヒラギノ角ゴ Pro W3" pitchFamily="-84" charset="-128"/>
              </a:rPr>
              <a:t>’</a:t>
            </a:r>
            <a:r>
              <a:rPr lang="en-US" altLang="ja-JP">
                <a:ea typeface="ヒラギノ角ゴ Pro W3" pitchFamily="-84" charset="-128"/>
              </a:rPr>
              <a:t>s PPF is steeper than Home</a:t>
            </a:r>
            <a:r>
              <a:rPr lang="ja-JP" altLang="en-US">
                <a:ea typeface="ヒラギノ角ゴ Pro W3" pitchFamily="-84" charset="-128"/>
              </a:rPr>
              <a:t>’</a:t>
            </a:r>
            <a:r>
              <a:rPr lang="en-US" altLang="ja-JP">
                <a:ea typeface="ヒラギノ角ゴ Pro W3" pitchFamily="-84" charset="-128"/>
              </a:rPr>
              <a:t>s.</a:t>
            </a:r>
          </a:p>
          <a:p>
            <a:pPr lvl="1" eaLnBrk="1" hangingPunct="1"/>
            <a:r>
              <a:rPr lang="en-US" altLang="zh-CN">
                <a:ea typeface="ヒラギノ角ゴ Pro W3" pitchFamily="-84" charset="-128"/>
              </a:rPr>
              <a:t>To produce one pound of cheese, must stop producing more gallons of wine in Foreign than in Home.</a:t>
            </a:r>
          </a:p>
        </p:txBody>
      </p:sp>
    </p:spTree>
  </p:cSld>
  <p:clrMapOvr>
    <a:masterClrMapping/>
  </p:clrMapOvr>
  <p:transition spd="med">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568A045-26AB-4A58-980A-17BA1FF47A7C}"/>
              </a:ext>
            </a:extLst>
          </p:cNvPr>
          <p:cNvSpPr>
            <a:spLocks noGrp="1" noChangeArrowheads="1"/>
          </p:cNvSpPr>
          <p:nvPr>
            <p:ph type="title"/>
          </p:nvPr>
        </p:nvSpPr>
        <p:spPr/>
        <p:txBody>
          <a:bodyPr/>
          <a:lstStyle/>
          <a:p>
            <a:pPr eaLnBrk="1" hangingPunct="1"/>
            <a:r>
              <a:rPr lang="en-US" altLang="zh-CN">
                <a:ea typeface="ヒラギノ角ゴ Pro W3" pitchFamily="-84" charset="-128"/>
              </a:rPr>
              <a:t>Fig. 3-2: Foreign</a:t>
            </a:r>
            <a:r>
              <a:rPr lang="ja-JP" altLang="en-US">
                <a:ea typeface="ヒラギノ角ゴ Pro W3" pitchFamily="-84" charset="-128"/>
              </a:rPr>
              <a:t>’</a:t>
            </a:r>
            <a:r>
              <a:rPr lang="en-US" altLang="ja-JP">
                <a:ea typeface="ヒラギノ角ゴ Pro W3" pitchFamily="-84" charset="-128"/>
              </a:rPr>
              <a:t>s Production Possibility Frontier</a:t>
            </a:r>
            <a:r>
              <a:rPr lang="en-US" altLang="ja-JP" sz="2800">
                <a:ea typeface="ヒラギノ角ゴ Pro W3" pitchFamily="-84" charset="-128"/>
              </a:rPr>
              <a:t> </a:t>
            </a:r>
            <a:endParaRPr lang="en-US" altLang="zh-CN" sz="2800">
              <a:ea typeface="ヒラギノ角ゴ Pro W3" pitchFamily="-84" charset="-128"/>
            </a:endParaRPr>
          </a:p>
        </p:txBody>
      </p:sp>
      <p:pic>
        <p:nvPicPr>
          <p:cNvPr id="39939" name="Picture 2" descr="fig03_02.gif">
            <a:extLst>
              <a:ext uri="{FF2B5EF4-FFF2-40B4-BE49-F238E27FC236}">
                <a16:creationId xmlns:a16="http://schemas.microsoft.com/office/drawing/2014/main" id="{E0CF59E3-92D7-41EC-B336-2E6A4FBB4B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95400"/>
            <a:ext cx="548640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C93C462-4EB9-43F6-B010-1C37BD408116}"/>
              </a:ext>
            </a:extLst>
          </p:cNvPr>
          <p:cNvSpPr>
            <a:spLocks noGrp="1" noChangeArrowheads="1"/>
          </p:cNvSpPr>
          <p:nvPr>
            <p:ph type="title"/>
          </p:nvPr>
        </p:nvSpPr>
        <p:spPr/>
        <p:txBody>
          <a:bodyPr/>
          <a:lstStyle/>
          <a:p>
            <a:pPr eaLnBrk="1" hangingPunct="1"/>
            <a:r>
              <a:rPr lang="en-US" altLang="zh-CN">
                <a:ea typeface="ヒラギノ角ゴ Pro W3" pitchFamily="-84" charset="-128"/>
              </a:rPr>
              <a:t>Trade in the Ricardian Model (cont.)</a:t>
            </a:r>
          </a:p>
        </p:txBody>
      </p:sp>
      <p:sp>
        <p:nvSpPr>
          <p:cNvPr id="40963" name="Rectangle 3">
            <a:extLst>
              <a:ext uri="{FF2B5EF4-FFF2-40B4-BE49-F238E27FC236}">
                <a16:creationId xmlns:a16="http://schemas.microsoft.com/office/drawing/2014/main" id="{AEEA1147-4E5F-4BF8-BCE5-8A523FD728A5}"/>
              </a:ext>
            </a:extLst>
          </p:cNvPr>
          <p:cNvSpPr>
            <a:spLocks noGrp="1" noChangeArrowheads="1"/>
          </p:cNvSpPr>
          <p:nvPr>
            <p:ph idx="1"/>
          </p:nvPr>
        </p:nvSpPr>
        <p:spPr/>
        <p:txBody>
          <a:bodyPr/>
          <a:lstStyle/>
          <a:p>
            <a:pPr eaLnBrk="1" hangingPunct="1">
              <a:lnSpc>
                <a:spcPct val="90000"/>
              </a:lnSpc>
            </a:pPr>
            <a:r>
              <a:rPr lang="en-US" altLang="zh-CN" sz="2600">
                <a:ea typeface="ヒラギノ角ゴ Pro W3" pitchFamily="-84" charset="-128"/>
              </a:rPr>
              <a:t>Before any trade occurs, the relative price of cheese to wine reflects the opportunity cost of cheese in terms of wine in each country.</a:t>
            </a:r>
          </a:p>
          <a:p>
            <a:pPr eaLnBrk="1" hangingPunct="1">
              <a:lnSpc>
                <a:spcPct val="90000"/>
              </a:lnSpc>
            </a:pPr>
            <a:r>
              <a:rPr lang="en-US" altLang="zh-CN" sz="2600">
                <a:ea typeface="ヒラギノ角ゴ Pro W3" pitchFamily="-84" charset="-128"/>
              </a:rPr>
              <a:t>In the absence of any trade, the relative price of cheese to wine will be higher in Foreign than in Home if Foreign has the higher opportunity cost of cheese.</a:t>
            </a:r>
          </a:p>
          <a:p>
            <a:pPr eaLnBrk="1" hangingPunct="1">
              <a:lnSpc>
                <a:spcPct val="90000"/>
              </a:lnSpc>
            </a:pPr>
            <a:r>
              <a:rPr lang="en-US" altLang="zh-CN" sz="2600">
                <a:ea typeface="ヒラギノ角ゴ Pro W3" pitchFamily="-84" charset="-128"/>
              </a:rPr>
              <a:t>It will be profitable to ship cheese from Home to Foreign (and wine from Foreign to Home) – where does the relative price of cheese to wine settle?</a:t>
            </a:r>
            <a:endParaRPr lang="en-US" altLang="zh-CN" sz="2400">
              <a:ea typeface="ヒラギノ角ゴ Pro W3" pitchFamily="-84" charset="-128"/>
            </a:endParaRPr>
          </a:p>
        </p:txBody>
      </p:sp>
    </p:spTree>
  </p:cSld>
  <p:clrMapOvr>
    <a:masterClrMapping/>
  </p:clrMapOvr>
  <p:transition spd="med">
    <p:pull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7B054F6-2AFC-40AA-BB27-41318E415434}"/>
              </a:ext>
            </a:extLst>
          </p:cNvPr>
          <p:cNvSpPr>
            <a:spLocks noGrp="1" noChangeArrowheads="1"/>
          </p:cNvSpPr>
          <p:nvPr>
            <p:ph type="title"/>
          </p:nvPr>
        </p:nvSpPr>
        <p:spPr/>
        <p:txBody>
          <a:bodyPr/>
          <a:lstStyle/>
          <a:p>
            <a:pPr eaLnBrk="1" hangingPunct="1"/>
            <a:r>
              <a:rPr lang="en-US" altLang="zh-CN">
                <a:ea typeface="ヒラギノ角ゴ Pro W3" pitchFamily="-84" charset="-128"/>
              </a:rPr>
              <a:t>Trade in the Ricardian Model (cont.)</a:t>
            </a:r>
          </a:p>
        </p:txBody>
      </p:sp>
      <p:sp>
        <p:nvSpPr>
          <p:cNvPr id="30723" name="Rectangle 3">
            <a:extLst>
              <a:ext uri="{FF2B5EF4-FFF2-40B4-BE49-F238E27FC236}">
                <a16:creationId xmlns:a16="http://schemas.microsoft.com/office/drawing/2014/main" id="{26AF6218-4189-4854-A034-515631C65C1A}"/>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To see how all countries can benefit from trade, need to find relative prices when trade exists.</a:t>
            </a:r>
          </a:p>
          <a:p>
            <a:pPr eaLnBrk="1" hangingPunct="1">
              <a:spcBef>
                <a:spcPct val="50000"/>
              </a:spcBef>
            </a:pPr>
            <a:r>
              <a:rPr lang="en-US" altLang="zh-CN">
                <a:ea typeface="ヒラギノ角ゴ Pro W3" pitchFamily="-84" charset="-128"/>
              </a:rPr>
              <a:t>First calculate the world </a:t>
            </a:r>
            <a:r>
              <a:rPr lang="en-US" altLang="zh-CN" b="1">
                <a:ea typeface="ヒラギノ角ゴ Pro W3" pitchFamily="-84" charset="-128"/>
              </a:rPr>
              <a:t>relative supply </a:t>
            </a:r>
            <a:r>
              <a:rPr lang="en-US" altLang="zh-CN">
                <a:ea typeface="ヒラギノ角ゴ Pro W3" pitchFamily="-84" charset="-128"/>
              </a:rPr>
              <a:t>of cheese: the quantity of cheese supplied by all countries relative to the quantity of wine supplied by all countries</a:t>
            </a:r>
          </a:p>
          <a:p>
            <a:pPr algn="ctr" eaLnBrk="1" hangingPunct="1">
              <a:buFontTx/>
              <a:buNone/>
            </a:pPr>
            <a:r>
              <a:rPr lang="en-US" altLang="zh-CN" i="1">
                <a:ea typeface="ヒラギノ角ゴ Pro W3" pitchFamily="-84" charset="-128"/>
              </a:rPr>
              <a:t>RS</a:t>
            </a:r>
            <a:r>
              <a:rPr lang="en-US" altLang="zh-CN">
                <a:ea typeface="ヒラギノ角ゴ Pro W3" pitchFamily="-84" charset="-128"/>
              </a:rPr>
              <a:t> = (</a:t>
            </a:r>
            <a:r>
              <a:rPr lang="en-US" altLang="zh-CN" i="1">
                <a:ea typeface="ヒラギノ角ゴ Pro W3" pitchFamily="-84" charset="-128"/>
              </a:rPr>
              <a:t>Q</a:t>
            </a:r>
            <a:r>
              <a:rPr lang="en-US" altLang="zh-CN" i="1" baseline="-25000">
                <a:ea typeface="ヒラギノ角ゴ Pro W3" pitchFamily="-84" charset="-128"/>
              </a:rPr>
              <a:t>C</a:t>
            </a:r>
            <a:r>
              <a:rPr lang="en-US" altLang="zh-CN" i="1">
                <a:ea typeface="ヒラギノ角ゴ Pro W3" pitchFamily="-84" charset="-128"/>
              </a:rPr>
              <a:t> + Q</a:t>
            </a:r>
            <a:r>
              <a:rPr lang="en-US" altLang="zh-CN" i="1" baseline="30000">
                <a:ea typeface="ヒラギノ角ゴ Pro W3" pitchFamily="-84" charset="-128"/>
              </a:rPr>
              <a:t>*</a:t>
            </a:r>
            <a:r>
              <a:rPr lang="en-US" altLang="zh-CN" i="1" baseline="-25000">
                <a:ea typeface="ヒラギノ角ゴ Pro W3" pitchFamily="-84" charset="-128"/>
              </a:rPr>
              <a:t>C</a:t>
            </a:r>
            <a:r>
              <a:rPr lang="en-US" altLang="zh-CN" i="1">
                <a:ea typeface="ヒラギノ角ゴ Pro W3" pitchFamily="-84" charset="-128"/>
              </a:rPr>
              <a:t> </a:t>
            </a:r>
            <a:r>
              <a:rPr lang="en-US" altLang="zh-CN">
                <a:ea typeface="ヒラギノ角ゴ Pro W3" pitchFamily="-84" charset="-128"/>
              </a:rPr>
              <a:t>)/(</a:t>
            </a:r>
            <a:r>
              <a:rPr lang="en-US" altLang="zh-CN" i="1">
                <a:ea typeface="ヒラギノ角ゴ Pro W3" pitchFamily="-84" charset="-128"/>
              </a:rPr>
              <a:t>Q</a:t>
            </a:r>
            <a:r>
              <a:rPr lang="en-US" altLang="zh-CN" i="1" baseline="-25000">
                <a:ea typeface="ヒラギノ角ゴ Pro W3" pitchFamily="-84" charset="-128"/>
              </a:rPr>
              <a:t>W</a:t>
            </a:r>
            <a:r>
              <a:rPr lang="en-US" altLang="zh-CN" i="1">
                <a:ea typeface="ヒラギノ角ゴ Pro W3" pitchFamily="-84" charset="-128"/>
              </a:rPr>
              <a:t> + Q</a:t>
            </a:r>
            <a:r>
              <a:rPr lang="en-US" altLang="zh-CN" i="1" baseline="30000">
                <a:ea typeface="ヒラギノ角ゴ Pro W3" pitchFamily="-84" charset="-128"/>
              </a:rPr>
              <a:t>*</a:t>
            </a:r>
            <a:r>
              <a:rPr lang="en-US" altLang="zh-CN" i="1" baseline="-25000">
                <a:ea typeface="ヒラギノ角ゴ Pro W3" pitchFamily="-84" charset="-128"/>
              </a:rPr>
              <a:t>W</a:t>
            </a:r>
            <a:r>
              <a:rPr lang="en-US" altLang="zh-CN">
                <a:ea typeface="ヒラギノ角ゴ Pro W3" pitchFamily="-84" charset="-128"/>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strips(downRight)">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strips(downRight)">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strips(downRight)">
                                      <p:cBhvr>
                                        <p:cTn id="17"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1EE0794-7C8D-45BC-93CD-53BE7D04A1D4}"/>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Supply and Relative Demand</a:t>
            </a:r>
          </a:p>
        </p:txBody>
      </p:sp>
      <p:sp>
        <p:nvSpPr>
          <p:cNvPr id="33795" name="Rectangle 3">
            <a:extLst>
              <a:ext uri="{FF2B5EF4-FFF2-40B4-BE49-F238E27FC236}">
                <a16:creationId xmlns:a16="http://schemas.microsoft.com/office/drawing/2014/main" id="{7A699CE4-8946-4123-A816-158F6D989210}"/>
              </a:ext>
            </a:extLst>
          </p:cNvPr>
          <p:cNvSpPr>
            <a:spLocks noGrp="1" noChangeArrowheads="1"/>
          </p:cNvSpPr>
          <p:nvPr>
            <p:ph idx="1"/>
          </p:nvPr>
        </p:nvSpPr>
        <p:spPr/>
        <p:txBody>
          <a:bodyPr/>
          <a:lstStyle/>
          <a:p>
            <a:pPr eaLnBrk="1" hangingPunct="1"/>
            <a:r>
              <a:rPr lang="en-US" altLang="zh-CN" sz="2400">
                <a:ea typeface="ヒラギノ角ゴ Pro W3" pitchFamily="-84" charset="-128"/>
              </a:rPr>
              <a:t>If the relative price of cheese falls below the opportunity cost of cheese in both countries </a:t>
            </a:r>
            <a:r>
              <a:rPr lang="en-US" altLang="zh-CN" sz="2400" i="1">
                <a:ea typeface="ヒラギノ角ゴ Pro W3" pitchFamily="-84" charset="-128"/>
              </a:rPr>
              <a:t>P</a:t>
            </a:r>
            <a:r>
              <a:rPr lang="en-US" altLang="zh-CN" sz="2400" i="1" baseline="-25000">
                <a:ea typeface="ヒラギノ角ゴ Pro W3" pitchFamily="-84" charset="-128"/>
              </a:rPr>
              <a:t>C </a:t>
            </a:r>
            <a:r>
              <a:rPr lang="en-US" altLang="zh-CN" sz="2400" i="1">
                <a:ea typeface="ヒラギノ角ゴ Pro W3" pitchFamily="-84" charset="-128"/>
              </a:rPr>
              <a:t>/P</a:t>
            </a:r>
            <a:r>
              <a:rPr lang="en-US" altLang="zh-CN" sz="2400" i="1" baseline="-25000">
                <a:ea typeface="ヒラギノ角ゴ Pro W3" pitchFamily="-84" charset="-128"/>
              </a:rPr>
              <a:t>W</a:t>
            </a:r>
            <a:r>
              <a:rPr lang="en-US" altLang="zh-CN" sz="2400" i="1">
                <a:ea typeface="ヒラギノ角ゴ Pro W3" pitchFamily="-84" charset="-128"/>
              </a:rPr>
              <a:t> &lt; a</a:t>
            </a:r>
            <a:r>
              <a:rPr lang="en-US" altLang="zh-CN" sz="2400" i="1" baseline="-25000">
                <a:ea typeface="ヒラギノ角ゴ Pro W3" pitchFamily="-84" charset="-128"/>
              </a:rPr>
              <a:t>LC</a:t>
            </a:r>
            <a:r>
              <a:rPr lang="en-US" altLang="zh-CN" sz="2400">
                <a:ea typeface="ヒラギノ角ゴ Pro W3" pitchFamily="-84" charset="-128"/>
              </a:rPr>
              <a:t> </a:t>
            </a:r>
            <a:r>
              <a:rPr lang="en-US" altLang="zh-CN" sz="2400" i="1">
                <a:ea typeface="ヒラギノ角ゴ Pro W3" pitchFamily="-84" charset="-128"/>
              </a:rPr>
              <a:t>/a</a:t>
            </a:r>
            <a:r>
              <a:rPr lang="en-US" altLang="zh-CN" sz="2400" i="1" baseline="-25000">
                <a:ea typeface="ヒラギノ角ゴ Pro W3" pitchFamily="-84" charset="-128"/>
              </a:rPr>
              <a:t>LW </a:t>
            </a:r>
            <a:r>
              <a:rPr lang="en-US" altLang="zh-CN" sz="2400" i="1">
                <a:ea typeface="ヒラギノ角ゴ Pro W3" pitchFamily="-84" charset="-128"/>
              </a:rPr>
              <a:t>&lt; a</a:t>
            </a:r>
            <a:r>
              <a:rPr lang="en-US" altLang="zh-CN" sz="2400" i="1" baseline="30000">
                <a:ea typeface="ヒラギノ角ゴ Pro W3" pitchFamily="-84" charset="-128"/>
              </a:rPr>
              <a:t>*</a:t>
            </a:r>
            <a:r>
              <a:rPr lang="en-US" altLang="zh-CN" sz="2400" i="1" baseline="-25000">
                <a:ea typeface="ヒラギノ角ゴ Pro W3" pitchFamily="-84" charset="-128"/>
              </a:rPr>
              <a:t>LC</a:t>
            </a:r>
            <a:r>
              <a:rPr lang="en-US" altLang="zh-CN" sz="2400">
                <a:ea typeface="ヒラギノ角ゴ Pro W3" pitchFamily="-84" charset="-128"/>
              </a:rPr>
              <a:t> </a:t>
            </a:r>
            <a:r>
              <a:rPr lang="en-US" altLang="zh-CN" sz="2400" i="1">
                <a:ea typeface="ヒラギノ角ゴ Pro W3" pitchFamily="-84" charset="-128"/>
              </a:rPr>
              <a:t>/a</a:t>
            </a:r>
            <a:r>
              <a:rPr lang="en-US" altLang="zh-CN" sz="2400" i="1" baseline="30000">
                <a:ea typeface="ヒラギノ角ゴ Pro W3" pitchFamily="-84" charset="-128"/>
              </a:rPr>
              <a:t>*</a:t>
            </a:r>
            <a:r>
              <a:rPr lang="en-US" altLang="zh-CN" sz="2400" i="1" baseline="-25000">
                <a:ea typeface="ヒラギノ角ゴ Pro W3" pitchFamily="-84" charset="-128"/>
              </a:rPr>
              <a:t>LW,</a:t>
            </a:r>
            <a:r>
              <a:rPr lang="en-US" altLang="zh-CN" i="1" baseline="-25000">
                <a:ea typeface="ヒラギノ角ゴ Pro W3" pitchFamily="-84" charset="-128"/>
              </a:rPr>
              <a:t>  </a:t>
            </a:r>
          </a:p>
          <a:p>
            <a:pPr eaLnBrk="1" hangingPunct="1">
              <a:buFontTx/>
              <a:buNone/>
            </a:pPr>
            <a:endParaRPr lang="en-US" altLang="zh-CN" i="1" baseline="-25000">
              <a:ea typeface="ヒラギノ角ゴ Pro W3" pitchFamily="-84" charset="-128"/>
            </a:endParaRPr>
          </a:p>
          <a:p>
            <a:pPr lvl="1" eaLnBrk="1" hangingPunct="1"/>
            <a:r>
              <a:rPr lang="en-US" altLang="zh-CN" sz="2000">
                <a:ea typeface="ヒラギノ角ゴ Pro W3" pitchFamily="-84" charset="-128"/>
              </a:rPr>
              <a:t>no cheese would be produced. </a:t>
            </a:r>
          </a:p>
          <a:p>
            <a:pPr lvl="1" eaLnBrk="1" hangingPunct="1">
              <a:buFontTx/>
              <a:buNone/>
            </a:pPr>
            <a:endParaRPr lang="en-US" altLang="zh-CN" sz="2000">
              <a:ea typeface="ヒラギノ角ゴ Pro W3" pitchFamily="-84" charset="-128"/>
            </a:endParaRPr>
          </a:p>
          <a:p>
            <a:pPr lvl="1" eaLnBrk="1" hangingPunct="1"/>
            <a:r>
              <a:rPr lang="en-US" altLang="zh-CN" sz="2000">
                <a:ea typeface="ヒラギノ角ゴ Pro W3" pitchFamily="-84" charset="-128"/>
              </a:rPr>
              <a:t>domestic and foreign workers would be willing to produce only wine (where wage is higher).</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strips(downRight)">
                                      <p:cBhvr>
                                        <p:cTn id="7" dur="500"/>
                                        <p:tgtEl>
                                          <p:spTgt spid="3379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33795">
                                            <p:txEl>
                                              <p:pRg st="2" end="2"/>
                                            </p:txEl>
                                          </p:spTgt>
                                        </p:tgtEl>
                                        <p:attrNameLst>
                                          <p:attrName>style.visibility</p:attrName>
                                        </p:attrNameLst>
                                      </p:cBhvr>
                                      <p:to>
                                        <p:strVal val="visible"/>
                                      </p:to>
                                    </p:set>
                                    <p:animEffect transition="in" filter="strips(downRight)">
                                      <p:cBhvr>
                                        <p:cTn id="10" dur="500"/>
                                        <p:tgtEl>
                                          <p:spTgt spid="33795">
                                            <p:txEl>
                                              <p:pRg st="2" end="2"/>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animEffect transition="in" filter="strips(downRight)">
                                      <p:cBhvr>
                                        <p:cTn id="13" dur="5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06E06C3-0790-40EE-85F7-3EAE946F8CCA}"/>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Supply and Relative Demand (cont.)</a:t>
            </a:r>
          </a:p>
        </p:txBody>
      </p:sp>
      <p:sp>
        <p:nvSpPr>
          <p:cNvPr id="197635" name="Rectangle 3">
            <a:extLst>
              <a:ext uri="{FF2B5EF4-FFF2-40B4-BE49-F238E27FC236}">
                <a16:creationId xmlns:a16="http://schemas.microsoft.com/office/drawing/2014/main" id="{8201A443-8001-43B0-951A-008ECF7E2624}"/>
              </a:ext>
            </a:extLst>
          </p:cNvPr>
          <p:cNvSpPr>
            <a:spLocks noGrp="1" noChangeArrowheads="1"/>
          </p:cNvSpPr>
          <p:nvPr>
            <p:ph idx="1"/>
          </p:nvPr>
        </p:nvSpPr>
        <p:spPr/>
        <p:txBody>
          <a:bodyPr/>
          <a:lstStyle/>
          <a:p>
            <a:pPr eaLnBrk="1" hangingPunct="1">
              <a:lnSpc>
                <a:spcPct val="90000"/>
              </a:lnSpc>
              <a:spcBef>
                <a:spcPct val="60000"/>
              </a:spcBef>
            </a:pPr>
            <a:r>
              <a:rPr lang="en-US" altLang="zh-CN" sz="2400">
                <a:ea typeface="ヒラギノ角ゴ Pro W3" pitchFamily="-84" charset="-128"/>
              </a:rPr>
              <a:t>When the relative price of cheese equals the opportunity cost in the home country </a:t>
            </a:r>
            <a:r>
              <a:rPr lang="en-US" altLang="zh-CN" sz="2400" i="1">
                <a:ea typeface="ヒラギノ角ゴ Pro W3" pitchFamily="-84" charset="-128"/>
              </a:rPr>
              <a:t>P</a:t>
            </a:r>
            <a:r>
              <a:rPr lang="en-US" altLang="zh-CN" sz="2400" i="1" baseline="-25000">
                <a:ea typeface="ヒラギノ角ゴ Pro W3" pitchFamily="-84" charset="-128"/>
              </a:rPr>
              <a:t>C </a:t>
            </a:r>
            <a:r>
              <a:rPr lang="en-US" altLang="zh-CN" sz="2400" i="1">
                <a:ea typeface="ヒラギノ角ゴ Pro W3" pitchFamily="-84" charset="-128"/>
              </a:rPr>
              <a:t>/P</a:t>
            </a:r>
            <a:r>
              <a:rPr lang="en-US" altLang="zh-CN" sz="2400" i="1" baseline="-25000">
                <a:ea typeface="ヒラギノ角ゴ Pro W3" pitchFamily="-84" charset="-128"/>
              </a:rPr>
              <a:t>W</a:t>
            </a:r>
            <a:r>
              <a:rPr lang="en-US" altLang="zh-CN" sz="2400" i="1">
                <a:ea typeface="ヒラギノ角ゴ Pro W3" pitchFamily="-84" charset="-128"/>
              </a:rPr>
              <a:t> =</a:t>
            </a:r>
            <a:r>
              <a:rPr lang="en-US" altLang="zh-CN" sz="2400">
                <a:ea typeface="ヒラギノ角ゴ Pro W3" pitchFamily="-84" charset="-128"/>
              </a:rPr>
              <a:t> </a:t>
            </a:r>
            <a:r>
              <a:rPr lang="en-US" altLang="zh-CN" sz="2400" i="1">
                <a:ea typeface="ヒラギノ角ゴ Pro W3" pitchFamily="-84" charset="-128"/>
              </a:rPr>
              <a:t>a</a:t>
            </a:r>
            <a:r>
              <a:rPr lang="en-US" altLang="zh-CN" sz="2400" i="1" baseline="-25000">
                <a:ea typeface="ヒラギノ角ゴ Pro W3" pitchFamily="-84" charset="-128"/>
              </a:rPr>
              <a:t>LC</a:t>
            </a:r>
            <a:r>
              <a:rPr lang="en-US" altLang="zh-CN" sz="2400">
                <a:ea typeface="ヒラギノ角ゴ Pro W3" pitchFamily="-84" charset="-128"/>
              </a:rPr>
              <a:t> </a:t>
            </a:r>
            <a:r>
              <a:rPr lang="en-US" altLang="zh-CN" sz="2400" i="1">
                <a:ea typeface="ヒラギノ角ゴ Pro W3" pitchFamily="-84" charset="-128"/>
              </a:rPr>
              <a:t>/a</a:t>
            </a:r>
            <a:r>
              <a:rPr lang="en-US" altLang="zh-CN" sz="2400" i="1" baseline="-25000">
                <a:ea typeface="ヒラギノ角ゴ Pro W3" pitchFamily="-84" charset="-128"/>
              </a:rPr>
              <a:t>LW </a:t>
            </a:r>
            <a:r>
              <a:rPr lang="en-US" altLang="zh-CN" sz="2400" i="1">
                <a:ea typeface="ヒラギノ角ゴ Pro W3" pitchFamily="-84" charset="-128"/>
              </a:rPr>
              <a:t>&lt; a</a:t>
            </a:r>
            <a:r>
              <a:rPr lang="en-US" altLang="zh-CN" sz="2400" i="1" baseline="30000">
                <a:ea typeface="ヒラギノ角ゴ Pro W3" pitchFamily="-84" charset="-128"/>
              </a:rPr>
              <a:t>*</a:t>
            </a:r>
            <a:r>
              <a:rPr lang="en-US" altLang="zh-CN" sz="2400" i="1" baseline="-25000">
                <a:ea typeface="ヒラギノ角ゴ Pro W3" pitchFamily="-84" charset="-128"/>
              </a:rPr>
              <a:t>LC</a:t>
            </a:r>
            <a:r>
              <a:rPr lang="en-US" altLang="zh-CN" sz="2400">
                <a:ea typeface="ヒラギノ角ゴ Pro W3" pitchFamily="-84" charset="-128"/>
              </a:rPr>
              <a:t> </a:t>
            </a:r>
            <a:r>
              <a:rPr lang="en-US" altLang="zh-CN" sz="2400" i="1">
                <a:ea typeface="ヒラギノ角ゴ Pro W3" pitchFamily="-84" charset="-128"/>
              </a:rPr>
              <a:t>/a</a:t>
            </a:r>
            <a:r>
              <a:rPr lang="en-US" altLang="zh-CN" sz="2400" i="1" baseline="30000">
                <a:ea typeface="ヒラギノ角ゴ Pro W3" pitchFamily="-84" charset="-128"/>
              </a:rPr>
              <a:t>*</a:t>
            </a:r>
            <a:r>
              <a:rPr lang="en-US" altLang="zh-CN" sz="2400" i="1" baseline="-25000">
                <a:ea typeface="ヒラギノ角ゴ Pro W3" pitchFamily="-84" charset="-128"/>
              </a:rPr>
              <a:t>LW </a:t>
            </a:r>
            <a:r>
              <a:rPr lang="en-US" altLang="zh-CN" sz="2400">
                <a:ea typeface="ヒラギノ角ゴ Pro W3" pitchFamily="-84" charset="-128"/>
              </a:rPr>
              <a:t>, </a:t>
            </a:r>
          </a:p>
          <a:p>
            <a:pPr lvl="1" eaLnBrk="1" hangingPunct="1">
              <a:spcBef>
                <a:spcPct val="60000"/>
              </a:spcBef>
            </a:pPr>
            <a:r>
              <a:rPr lang="en-US" altLang="zh-CN" sz="2000">
                <a:ea typeface="ヒラギノ角ゴ Pro W3" pitchFamily="-84" charset="-128"/>
              </a:rPr>
              <a:t>domestic workers are indifferent about producing wine or cheese (wage when producing wine same as wage when producing cheese).</a:t>
            </a:r>
          </a:p>
          <a:p>
            <a:pPr lvl="1" eaLnBrk="1" hangingPunct="1">
              <a:spcBef>
                <a:spcPct val="60000"/>
              </a:spcBef>
            </a:pPr>
            <a:r>
              <a:rPr lang="en-US" altLang="zh-CN" sz="2000">
                <a:ea typeface="ヒラギノ角ゴ Pro W3" pitchFamily="-84" charset="-128"/>
              </a:rPr>
              <a:t> foreign workers produce only wine.</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strips(downRight)">
                                      <p:cBhvr>
                                        <p:cTn id="7" dur="500"/>
                                        <p:tgtEl>
                                          <p:spTgt spid="19763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7635">
                                            <p:txEl>
                                              <p:pRg st="1" end="1"/>
                                            </p:txEl>
                                          </p:spTgt>
                                        </p:tgtEl>
                                        <p:attrNameLst>
                                          <p:attrName>style.visibility</p:attrName>
                                        </p:attrNameLst>
                                      </p:cBhvr>
                                      <p:to>
                                        <p:strVal val="visible"/>
                                      </p:to>
                                    </p:set>
                                    <p:animEffect transition="in" filter="strips(downRight)">
                                      <p:cBhvr>
                                        <p:cTn id="10" dur="500"/>
                                        <p:tgtEl>
                                          <p:spTgt spid="197635">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97635">
                                            <p:txEl>
                                              <p:pRg st="2" end="2"/>
                                            </p:txEl>
                                          </p:spTgt>
                                        </p:tgtEl>
                                        <p:attrNameLst>
                                          <p:attrName>style.visibility</p:attrName>
                                        </p:attrNameLst>
                                      </p:cBhvr>
                                      <p:to>
                                        <p:strVal val="visible"/>
                                      </p:to>
                                    </p:set>
                                    <p:animEffect transition="in" filter="strips(downRight)">
                                      <p:cBhvr>
                                        <p:cTn id="13" dur="500"/>
                                        <p:tgtEl>
                                          <p:spTgt spid="197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5A2B198-737F-44C7-BCF9-9CC5F2DF4198}"/>
              </a:ext>
            </a:extLst>
          </p:cNvPr>
          <p:cNvSpPr>
            <a:spLocks noGrp="1" noChangeArrowheads="1"/>
          </p:cNvSpPr>
          <p:nvPr>
            <p:ph type="title"/>
          </p:nvPr>
        </p:nvSpPr>
        <p:spPr/>
        <p:txBody>
          <a:bodyPr/>
          <a:lstStyle/>
          <a:p>
            <a:pPr eaLnBrk="1" hangingPunct="1"/>
            <a:r>
              <a:rPr lang="en-US" altLang="zh-CN">
                <a:ea typeface="ヒラギノ角ゴ Pro W3" pitchFamily="-84" charset="-128"/>
              </a:rPr>
              <a:t>Introduction (cont.)</a:t>
            </a:r>
          </a:p>
        </p:txBody>
      </p:sp>
      <p:sp>
        <p:nvSpPr>
          <p:cNvPr id="2" name="Rectangle 3">
            <a:extLst>
              <a:ext uri="{FF2B5EF4-FFF2-40B4-BE49-F238E27FC236}">
                <a16:creationId xmlns:a16="http://schemas.microsoft.com/office/drawing/2014/main" id="{69CD5C76-355D-4FE0-8C3E-AC962EDDD785}"/>
              </a:ext>
            </a:extLst>
          </p:cNvPr>
          <p:cNvSpPr>
            <a:spLocks noGrp="1" noChangeArrowheads="1"/>
          </p:cNvSpPr>
          <p:nvPr>
            <p:ph idx="1"/>
          </p:nvPr>
        </p:nvSpPr>
        <p:spPr/>
        <p:txBody>
          <a:bodyPr/>
          <a:lstStyle/>
          <a:p>
            <a:pPr eaLnBrk="1" hangingPunct="1">
              <a:spcBef>
                <a:spcPct val="40000"/>
              </a:spcBef>
            </a:pPr>
            <a:r>
              <a:rPr lang="en-US" altLang="zh-CN">
                <a:ea typeface="ヒラギノ角ゴ Pro W3" pitchFamily="-84" charset="-128"/>
              </a:rPr>
              <a:t>Sources of differences across countries that lead to gains from trade:</a:t>
            </a:r>
          </a:p>
          <a:p>
            <a:pPr lvl="1" eaLnBrk="1" hangingPunct="1">
              <a:spcBef>
                <a:spcPct val="40000"/>
              </a:spcBef>
            </a:pPr>
            <a:r>
              <a:rPr lang="en-US" altLang="zh-CN">
                <a:ea typeface="ヒラギノ角ゴ Pro W3" pitchFamily="-84" charset="-128"/>
              </a:rPr>
              <a:t>The Ricardian model (Econ/Trade Chapter 3) examines differences in the</a:t>
            </a:r>
            <a:r>
              <a:rPr lang="en-US" altLang="zh-CN" i="1">
                <a:ea typeface="ヒラギノ角ゴ Pro W3" pitchFamily="-84" charset="-128"/>
              </a:rPr>
              <a:t> productivity of labor </a:t>
            </a:r>
            <a:r>
              <a:rPr lang="en-US" altLang="zh-CN">
                <a:ea typeface="ヒラギノ角ゴ Pro W3" pitchFamily="-84" charset="-128"/>
              </a:rPr>
              <a:t>(due to differences in </a:t>
            </a:r>
            <a:r>
              <a:rPr lang="en-US" altLang="zh-CN" i="1">
                <a:ea typeface="ヒラギノ角ゴ Pro W3" pitchFamily="-84" charset="-128"/>
              </a:rPr>
              <a:t>technology) </a:t>
            </a:r>
            <a:r>
              <a:rPr lang="en-US" altLang="zh-CN">
                <a:ea typeface="ヒラギノ角ゴ Pro W3" pitchFamily="-84" charset="-128"/>
              </a:rPr>
              <a:t>between countries.</a:t>
            </a:r>
          </a:p>
          <a:p>
            <a:pPr lvl="1" eaLnBrk="1" hangingPunct="1">
              <a:spcBef>
                <a:spcPct val="50000"/>
              </a:spcBef>
            </a:pPr>
            <a:r>
              <a:rPr lang="en-US" altLang="zh-CN">
                <a:ea typeface="ヒラギノ角ゴ Pro W3" pitchFamily="-84" charset="-128"/>
              </a:rPr>
              <a:t>The Heckscher-Ohlin model (Econ/Trade Chapter 4) examines differences in </a:t>
            </a:r>
            <a:r>
              <a:rPr lang="en-US" altLang="zh-CN" i="1">
                <a:ea typeface="ヒラギノ角ゴ Pro W3" pitchFamily="-84" charset="-128"/>
              </a:rPr>
              <a:t>labor, labor skills, physical capital, land, or other factors of production</a:t>
            </a:r>
            <a:r>
              <a:rPr lang="en-US" altLang="zh-CN">
                <a:ea typeface="ヒラギノ角ゴ Pro W3" pitchFamily="-84" charset="-128"/>
              </a:rPr>
              <a:t> between countries.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strips(downRight)">
                                      <p:cBhvr>
                                        <p:cTn id="10" dur="500"/>
                                        <p:tgtEl>
                                          <p:spTgt spid="2">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strips(downRight)">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754844D-EAA1-42BA-9DF7-2BF8530EDAEB}"/>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Supply and Relative Demand (cont.)</a:t>
            </a:r>
          </a:p>
        </p:txBody>
      </p:sp>
      <p:sp>
        <p:nvSpPr>
          <p:cNvPr id="34819" name="Rectangle 3">
            <a:extLst>
              <a:ext uri="{FF2B5EF4-FFF2-40B4-BE49-F238E27FC236}">
                <a16:creationId xmlns:a16="http://schemas.microsoft.com/office/drawing/2014/main" id="{29B63D85-A4FF-4422-B86B-69F50180BE9C}"/>
              </a:ext>
            </a:extLst>
          </p:cNvPr>
          <p:cNvSpPr>
            <a:spLocks noGrp="1" noChangeArrowheads="1"/>
          </p:cNvSpPr>
          <p:nvPr>
            <p:ph idx="1"/>
          </p:nvPr>
        </p:nvSpPr>
        <p:spPr>
          <a:xfrm>
            <a:off x="304800" y="1447800"/>
            <a:ext cx="8294688" cy="4318000"/>
          </a:xfrm>
        </p:spPr>
        <p:txBody>
          <a:bodyPr/>
          <a:lstStyle/>
          <a:p>
            <a:pPr eaLnBrk="1" hangingPunct="1">
              <a:spcBef>
                <a:spcPct val="60000"/>
              </a:spcBef>
            </a:pPr>
            <a:r>
              <a:rPr lang="en-US" altLang="zh-CN" sz="2400">
                <a:ea typeface="ヒラギノ角ゴ Pro W3" pitchFamily="-84" charset="-128"/>
              </a:rPr>
              <a:t>When the relative price of cheese settles strictly in between the opportunity costs of cheese </a:t>
            </a:r>
            <a:r>
              <a:rPr lang="en-US" altLang="zh-CN" sz="2400" i="1">
                <a:ea typeface="ヒラギノ角ゴ Pro W3" pitchFamily="-84" charset="-128"/>
              </a:rPr>
              <a:t>a</a:t>
            </a:r>
            <a:r>
              <a:rPr lang="en-US" altLang="zh-CN" sz="2400" i="1" baseline="-25000">
                <a:ea typeface="ヒラギノ角ゴ Pro W3" pitchFamily="-84" charset="-128"/>
              </a:rPr>
              <a:t>LC</a:t>
            </a:r>
            <a:r>
              <a:rPr lang="en-US" altLang="zh-CN" sz="2400">
                <a:ea typeface="ヒラギノ角ゴ Pro W3" pitchFamily="-84" charset="-128"/>
              </a:rPr>
              <a:t> </a:t>
            </a:r>
            <a:r>
              <a:rPr lang="en-US" altLang="zh-CN" sz="2400" i="1">
                <a:ea typeface="ヒラギノ角ゴ Pro W3" pitchFamily="-84" charset="-128"/>
              </a:rPr>
              <a:t>/a</a:t>
            </a:r>
            <a:r>
              <a:rPr lang="en-US" altLang="zh-CN" sz="2400" i="1" baseline="-25000">
                <a:ea typeface="ヒラギノ角ゴ Pro W3" pitchFamily="-84" charset="-128"/>
              </a:rPr>
              <a:t>LW  </a:t>
            </a:r>
            <a:r>
              <a:rPr lang="en-US" altLang="zh-CN" sz="2400">
                <a:ea typeface="ヒラギノ角ゴ Pro W3" pitchFamily="-84" charset="-128"/>
              </a:rPr>
              <a:t>&lt; </a:t>
            </a:r>
            <a:r>
              <a:rPr lang="en-US" altLang="zh-CN" sz="2400" i="1">
                <a:ea typeface="ヒラギノ角ゴ Pro W3" pitchFamily="-84" charset="-128"/>
              </a:rPr>
              <a:t>P</a:t>
            </a:r>
            <a:r>
              <a:rPr lang="en-US" altLang="zh-CN" sz="2400" i="1" baseline="-25000">
                <a:ea typeface="ヒラギノ角ゴ Pro W3" pitchFamily="-84" charset="-128"/>
              </a:rPr>
              <a:t>c </a:t>
            </a:r>
            <a:r>
              <a:rPr lang="en-US" altLang="zh-CN" sz="2400" i="1">
                <a:ea typeface="ヒラギノ角ゴ Pro W3" pitchFamily="-84" charset="-128"/>
              </a:rPr>
              <a:t>/P</a:t>
            </a:r>
            <a:r>
              <a:rPr lang="en-US" altLang="zh-CN" sz="2400" i="1" baseline="-25000">
                <a:ea typeface="ヒラギノ角ゴ Pro W3" pitchFamily="-84" charset="-128"/>
              </a:rPr>
              <a:t>W</a:t>
            </a:r>
            <a:r>
              <a:rPr lang="en-US" altLang="zh-CN" sz="2400" i="1">
                <a:ea typeface="ヒラギノ角ゴ Pro W3" pitchFamily="-84" charset="-128"/>
              </a:rPr>
              <a:t> &lt;</a:t>
            </a:r>
            <a:r>
              <a:rPr lang="en-US" altLang="zh-CN" sz="2400">
                <a:ea typeface="ヒラギノ角ゴ Pro W3" pitchFamily="-84" charset="-128"/>
              </a:rPr>
              <a:t> </a:t>
            </a:r>
            <a:r>
              <a:rPr lang="en-US" altLang="zh-CN" sz="2400" i="1">
                <a:ea typeface="ヒラギノ角ゴ Pro W3" pitchFamily="-84" charset="-128"/>
              </a:rPr>
              <a:t>a</a:t>
            </a:r>
            <a:r>
              <a:rPr lang="en-US" altLang="zh-CN" sz="2400" i="1" baseline="30000">
                <a:ea typeface="ヒラギノ角ゴ Pro W3" pitchFamily="-84" charset="-128"/>
              </a:rPr>
              <a:t>*</a:t>
            </a:r>
            <a:r>
              <a:rPr lang="en-US" altLang="zh-CN" sz="2400" i="1" baseline="-25000">
                <a:ea typeface="ヒラギノ角ゴ Pro W3" pitchFamily="-84" charset="-128"/>
              </a:rPr>
              <a:t>LC</a:t>
            </a:r>
            <a:r>
              <a:rPr lang="en-US" altLang="zh-CN" sz="2400">
                <a:ea typeface="ヒラギノ角ゴ Pro W3" pitchFamily="-84" charset="-128"/>
              </a:rPr>
              <a:t> </a:t>
            </a:r>
            <a:r>
              <a:rPr lang="en-US" altLang="zh-CN" sz="2400" i="1">
                <a:ea typeface="ヒラギノ角ゴ Pro W3" pitchFamily="-84" charset="-128"/>
              </a:rPr>
              <a:t>/a</a:t>
            </a:r>
            <a:r>
              <a:rPr lang="en-US" altLang="zh-CN" sz="2400" i="1" baseline="30000">
                <a:ea typeface="ヒラギノ角ゴ Pro W3" pitchFamily="-84" charset="-128"/>
              </a:rPr>
              <a:t>*</a:t>
            </a:r>
            <a:r>
              <a:rPr lang="en-US" altLang="zh-CN" sz="2400" i="1" baseline="-25000">
                <a:ea typeface="ヒラギノ角ゴ Pro W3" pitchFamily="-84" charset="-128"/>
              </a:rPr>
              <a:t>LW </a:t>
            </a:r>
            <a:r>
              <a:rPr lang="en-US" altLang="zh-CN" sz="2400">
                <a:ea typeface="ヒラギノ角ゴ Pro W3" pitchFamily="-84" charset="-128"/>
              </a:rPr>
              <a:t>, </a:t>
            </a:r>
          </a:p>
          <a:p>
            <a:pPr lvl="1" eaLnBrk="1" hangingPunct="1">
              <a:spcBef>
                <a:spcPct val="60000"/>
              </a:spcBef>
            </a:pPr>
            <a:r>
              <a:rPr lang="en-US" altLang="zh-CN" sz="2000">
                <a:ea typeface="ヒラギノ角ゴ Pro W3" pitchFamily="-84" charset="-128"/>
              </a:rPr>
              <a:t>domestic workers produce only cheese (where their wages are higher).</a:t>
            </a:r>
          </a:p>
          <a:p>
            <a:pPr lvl="1" eaLnBrk="1" hangingPunct="1">
              <a:spcBef>
                <a:spcPct val="60000"/>
              </a:spcBef>
            </a:pPr>
            <a:r>
              <a:rPr lang="en-US" altLang="zh-CN" sz="2000">
                <a:ea typeface="ヒラギノ角ゴ Pro W3" pitchFamily="-84" charset="-128"/>
              </a:rPr>
              <a:t>foreign workers still produce only wine (where their wages are higher).</a:t>
            </a:r>
          </a:p>
          <a:p>
            <a:pPr lvl="1" eaLnBrk="1" hangingPunct="1">
              <a:spcBef>
                <a:spcPct val="60000"/>
              </a:spcBef>
            </a:pPr>
            <a:r>
              <a:rPr lang="en-US" altLang="zh-CN" sz="2000">
                <a:ea typeface="ヒラギノ角ゴ Pro W3" pitchFamily="-84" charset="-128"/>
              </a:rPr>
              <a:t>world relative supply of cheese equals Home</a:t>
            </a:r>
            <a:r>
              <a:rPr lang="ja-JP" altLang="en-US" sz="2000">
                <a:ea typeface="ヒラギノ角ゴ Pro W3" pitchFamily="-84" charset="-128"/>
              </a:rPr>
              <a:t>’</a:t>
            </a:r>
            <a:r>
              <a:rPr lang="en-US" altLang="ja-JP" sz="2000">
                <a:ea typeface="ヒラギノ角ゴ Pro W3" pitchFamily="-84" charset="-128"/>
              </a:rPr>
              <a:t>s maximum cheese production divided by Foreign</a:t>
            </a:r>
            <a:r>
              <a:rPr lang="ja-JP" altLang="en-US" sz="2000">
                <a:ea typeface="ヒラギノ角ゴ Pro W3" pitchFamily="-84" charset="-128"/>
              </a:rPr>
              <a:t>’</a:t>
            </a:r>
            <a:r>
              <a:rPr lang="en-US" altLang="ja-JP" sz="2000">
                <a:ea typeface="ヒラギノ角ゴ Pro W3" pitchFamily="-84" charset="-128"/>
              </a:rPr>
              <a:t>s maximum wine production (</a:t>
            </a:r>
            <a:r>
              <a:rPr lang="en-US" altLang="ja-JP" sz="2000" i="1">
                <a:ea typeface="ヒラギノ角ゴ Pro W3" pitchFamily="-84" charset="-128"/>
              </a:rPr>
              <a:t>L</a:t>
            </a:r>
            <a:r>
              <a:rPr lang="en-US" altLang="ja-JP" sz="2000">
                <a:ea typeface="ヒラギノ角ゴ Pro W3" pitchFamily="-84" charset="-128"/>
              </a:rPr>
              <a:t> / </a:t>
            </a:r>
            <a:r>
              <a:rPr lang="en-US" altLang="ja-JP" sz="2000" i="1">
                <a:ea typeface="ヒラギノ角ゴ Pro W3" pitchFamily="-84" charset="-128"/>
              </a:rPr>
              <a:t>a</a:t>
            </a:r>
            <a:r>
              <a:rPr lang="en-US" altLang="ja-JP" sz="2000" i="1" baseline="-25000">
                <a:ea typeface="ヒラギノ角ゴ Pro W3" pitchFamily="-84" charset="-128"/>
              </a:rPr>
              <a:t>LC </a:t>
            </a:r>
            <a:r>
              <a:rPr lang="en-US" altLang="ja-JP" sz="2000">
                <a:ea typeface="ヒラギノ角ゴ Pro W3" pitchFamily="-84" charset="-128"/>
              </a:rPr>
              <a:t>) / </a:t>
            </a:r>
            <a:r>
              <a:rPr lang="en-US" altLang="ja-JP" sz="2000" i="1">
                <a:ea typeface="ヒラギノ角ゴ Pro W3" pitchFamily="-84" charset="-128"/>
              </a:rPr>
              <a:t>(L</a:t>
            </a:r>
            <a:r>
              <a:rPr lang="en-US" altLang="ja-JP" sz="2000" i="1" baseline="30000">
                <a:ea typeface="ヒラギノ角ゴ Pro W3" pitchFamily="-84" charset="-128"/>
              </a:rPr>
              <a:t>*</a:t>
            </a:r>
            <a:r>
              <a:rPr lang="en-US" altLang="ja-JP" sz="2000">
                <a:ea typeface="ヒラギノ角ゴ Pro W3" pitchFamily="-84" charset="-128"/>
              </a:rPr>
              <a:t>/</a:t>
            </a:r>
            <a:r>
              <a:rPr lang="en-US" altLang="ja-JP" sz="2000" i="1">
                <a:ea typeface="ヒラギノ角ゴ Pro W3" pitchFamily="-84" charset="-128"/>
              </a:rPr>
              <a:t> a</a:t>
            </a:r>
            <a:r>
              <a:rPr lang="en-US" altLang="ja-JP" sz="2000" i="1" baseline="30000">
                <a:ea typeface="ヒラギノ角ゴ Pro W3" pitchFamily="-84" charset="-128"/>
              </a:rPr>
              <a:t>*</a:t>
            </a:r>
            <a:r>
              <a:rPr lang="en-US" altLang="ja-JP" sz="2000" i="1" baseline="-25000">
                <a:ea typeface="ヒラギノ角ゴ Pro W3" pitchFamily="-84" charset="-128"/>
              </a:rPr>
              <a:t>LW</a:t>
            </a:r>
            <a:r>
              <a:rPr lang="en-US" altLang="ja-JP" sz="2000">
                <a:ea typeface="ヒラギノ角ゴ Pro W3" pitchFamily="-84" charset="-128"/>
              </a:rPr>
              <a:t>).</a:t>
            </a:r>
            <a:endParaRPr lang="en-US" altLang="zh-CN" sz="20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strips(downRight)">
                                      <p:cBhvr>
                                        <p:cTn id="7" dur="500"/>
                                        <p:tgtEl>
                                          <p:spTgt spid="3481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strips(downRight)">
                                      <p:cBhvr>
                                        <p:cTn id="10" dur="500"/>
                                        <p:tgtEl>
                                          <p:spTgt spid="34819">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strips(downRight)">
                                      <p:cBhvr>
                                        <p:cTn id="13" dur="500"/>
                                        <p:tgtEl>
                                          <p:spTgt spid="34819">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34819">
                                            <p:txEl>
                                              <p:pRg st="3" end="3"/>
                                            </p:txEl>
                                          </p:spTgt>
                                        </p:tgtEl>
                                        <p:attrNameLst>
                                          <p:attrName>style.visibility</p:attrName>
                                        </p:attrNameLst>
                                      </p:cBhvr>
                                      <p:to>
                                        <p:strVal val="visible"/>
                                      </p:to>
                                    </p:set>
                                    <p:animEffect transition="in" filter="strips(downRight)">
                                      <p:cBhvr>
                                        <p:cTn id="16"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8C62581-6D6C-467C-A555-F5FF1975F1F7}"/>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Supply and Relative Demand (cont.)</a:t>
            </a:r>
          </a:p>
        </p:txBody>
      </p:sp>
      <p:sp>
        <p:nvSpPr>
          <p:cNvPr id="198659" name="Rectangle 3">
            <a:extLst>
              <a:ext uri="{FF2B5EF4-FFF2-40B4-BE49-F238E27FC236}">
                <a16:creationId xmlns:a16="http://schemas.microsoft.com/office/drawing/2014/main" id="{E96DD7AF-9351-4CB1-A5ED-ED7A9016DB72}"/>
              </a:ext>
            </a:extLst>
          </p:cNvPr>
          <p:cNvSpPr>
            <a:spLocks noGrp="1" noChangeArrowheads="1"/>
          </p:cNvSpPr>
          <p:nvPr>
            <p:ph idx="1"/>
          </p:nvPr>
        </p:nvSpPr>
        <p:spPr>
          <a:xfrm>
            <a:off x="304800" y="1600200"/>
            <a:ext cx="8294688" cy="4318000"/>
          </a:xfrm>
        </p:spPr>
        <p:txBody>
          <a:bodyPr/>
          <a:lstStyle/>
          <a:p>
            <a:pPr eaLnBrk="1" hangingPunct="1">
              <a:spcBef>
                <a:spcPct val="60000"/>
              </a:spcBef>
            </a:pPr>
            <a:r>
              <a:rPr lang="en-US" altLang="zh-CN" sz="2400">
                <a:ea typeface="ヒラギノ角ゴ Pro W3" pitchFamily="-84" charset="-128"/>
              </a:rPr>
              <a:t>When the relative price of cheese equals the opportunity cost in the foreign country</a:t>
            </a:r>
          </a:p>
          <a:p>
            <a:pPr lvl="1" eaLnBrk="1" hangingPunct="1">
              <a:spcBef>
                <a:spcPct val="60000"/>
              </a:spcBef>
              <a:buFontTx/>
              <a:buNone/>
            </a:pPr>
            <a:r>
              <a:rPr lang="en-US" altLang="zh-CN">
                <a:ea typeface="ヒラギノ角ゴ Pro W3" pitchFamily="-84" charset="-128"/>
              </a:rPr>
              <a:t> </a:t>
            </a:r>
            <a:r>
              <a:rPr lang="en-US" altLang="zh-CN" i="1">
                <a:ea typeface="ヒラギノ角ゴ Pro W3" pitchFamily="-84" charset="-128"/>
              </a:rPr>
              <a:t>a</a:t>
            </a:r>
            <a:r>
              <a:rPr lang="en-US" altLang="zh-CN" i="1" baseline="-25000">
                <a:ea typeface="ヒラギノ角ゴ Pro W3" pitchFamily="-84" charset="-128"/>
              </a:rPr>
              <a:t>LC</a:t>
            </a:r>
            <a:r>
              <a:rPr lang="en-US" altLang="zh-CN">
                <a:ea typeface="ヒラギノ角ゴ Pro W3" pitchFamily="-84" charset="-128"/>
              </a:rPr>
              <a:t> </a:t>
            </a:r>
            <a:r>
              <a:rPr lang="en-US" altLang="zh-CN" i="1">
                <a:ea typeface="ヒラギノ角ゴ Pro W3" pitchFamily="-84" charset="-128"/>
              </a:rPr>
              <a:t>/a</a:t>
            </a:r>
            <a:r>
              <a:rPr lang="en-US" altLang="zh-CN" i="1" baseline="-25000">
                <a:ea typeface="ヒラギノ角ゴ Pro W3" pitchFamily="-84" charset="-128"/>
              </a:rPr>
              <a:t>LW  </a:t>
            </a:r>
            <a:r>
              <a:rPr lang="en-US" altLang="zh-CN">
                <a:ea typeface="ヒラギノ角ゴ Pro W3" pitchFamily="-84" charset="-128"/>
              </a:rPr>
              <a:t>&lt; </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/P</a:t>
            </a:r>
            <a:r>
              <a:rPr lang="en-US" altLang="zh-CN" i="1" baseline="-25000">
                <a:ea typeface="ヒラギノ角ゴ Pro W3" pitchFamily="-84" charset="-128"/>
              </a:rPr>
              <a:t>W</a:t>
            </a:r>
            <a:r>
              <a:rPr lang="en-US" altLang="zh-CN" i="1">
                <a:ea typeface="ヒラギノ角ゴ Pro W3" pitchFamily="-84" charset="-128"/>
              </a:rPr>
              <a:t> =</a:t>
            </a:r>
            <a:r>
              <a:rPr lang="en-US" altLang="zh-CN">
                <a:ea typeface="ヒラギノ角ゴ Pro W3" pitchFamily="-84" charset="-128"/>
              </a:rPr>
              <a:t> </a:t>
            </a:r>
            <a:r>
              <a:rPr lang="en-US" altLang="zh-CN" i="1">
                <a:ea typeface="ヒラギノ角ゴ Pro W3" pitchFamily="-84" charset="-128"/>
              </a:rPr>
              <a:t>a</a:t>
            </a:r>
            <a:r>
              <a:rPr lang="en-US" altLang="zh-CN" i="1" baseline="30000">
                <a:ea typeface="ヒラギノ角ゴ Pro W3" pitchFamily="-84" charset="-128"/>
              </a:rPr>
              <a:t>*</a:t>
            </a:r>
            <a:r>
              <a:rPr lang="en-US" altLang="zh-CN" i="1" baseline="-25000">
                <a:ea typeface="ヒラギノ角ゴ Pro W3" pitchFamily="-84" charset="-128"/>
              </a:rPr>
              <a:t>LC</a:t>
            </a:r>
            <a:r>
              <a:rPr lang="en-US" altLang="zh-CN">
                <a:ea typeface="ヒラギノ角ゴ Pro W3" pitchFamily="-84" charset="-128"/>
              </a:rPr>
              <a:t> </a:t>
            </a:r>
            <a:r>
              <a:rPr lang="en-US" altLang="zh-CN" i="1">
                <a:ea typeface="ヒラギノ角ゴ Pro W3" pitchFamily="-84" charset="-128"/>
              </a:rPr>
              <a:t>/a</a:t>
            </a:r>
            <a:r>
              <a:rPr lang="en-US" altLang="zh-CN" i="1" baseline="30000">
                <a:ea typeface="ヒラギノ角ゴ Pro W3" pitchFamily="-84" charset="-128"/>
              </a:rPr>
              <a:t>*</a:t>
            </a:r>
            <a:r>
              <a:rPr lang="en-US" altLang="zh-CN" i="1" baseline="-25000">
                <a:ea typeface="ヒラギノ角ゴ Pro W3" pitchFamily="-84" charset="-128"/>
              </a:rPr>
              <a:t>LW </a:t>
            </a:r>
            <a:r>
              <a:rPr lang="en-US" altLang="zh-CN">
                <a:ea typeface="ヒラギノ角ゴ Pro W3" pitchFamily="-84" charset="-128"/>
              </a:rPr>
              <a:t>, </a:t>
            </a:r>
          </a:p>
          <a:p>
            <a:pPr lvl="1" eaLnBrk="1" hangingPunct="1">
              <a:spcBef>
                <a:spcPct val="60000"/>
              </a:spcBef>
            </a:pPr>
            <a:r>
              <a:rPr lang="en-US" altLang="zh-CN" sz="2000">
                <a:ea typeface="ヒラギノ角ゴ Pro W3" pitchFamily="-84" charset="-128"/>
              </a:rPr>
              <a:t>foreign workers are indifferent about producing wine or cheese (wage when producing wine same as wage when producing cheese).</a:t>
            </a:r>
          </a:p>
          <a:p>
            <a:pPr lvl="1" eaLnBrk="1" hangingPunct="1">
              <a:spcBef>
                <a:spcPct val="60000"/>
              </a:spcBef>
            </a:pPr>
            <a:r>
              <a:rPr lang="en-US" altLang="zh-CN" sz="2000">
                <a:ea typeface="ヒラギノ角ゴ Pro W3" pitchFamily="-84" charset="-128"/>
              </a:rPr>
              <a:t>domestic workers produce only cheese.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strips(downRight)">
                                      <p:cBhvr>
                                        <p:cTn id="7" dur="500"/>
                                        <p:tgtEl>
                                          <p:spTgt spid="19865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8659">
                                            <p:txEl>
                                              <p:pRg st="1" end="1"/>
                                            </p:txEl>
                                          </p:spTgt>
                                        </p:tgtEl>
                                        <p:attrNameLst>
                                          <p:attrName>style.visibility</p:attrName>
                                        </p:attrNameLst>
                                      </p:cBhvr>
                                      <p:to>
                                        <p:strVal val="visible"/>
                                      </p:to>
                                    </p:set>
                                    <p:animEffect transition="in" filter="strips(downRight)">
                                      <p:cBhvr>
                                        <p:cTn id="10" dur="500"/>
                                        <p:tgtEl>
                                          <p:spTgt spid="198659">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98659">
                                            <p:txEl>
                                              <p:pRg st="2" end="2"/>
                                            </p:txEl>
                                          </p:spTgt>
                                        </p:tgtEl>
                                        <p:attrNameLst>
                                          <p:attrName>style.visibility</p:attrName>
                                        </p:attrNameLst>
                                      </p:cBhvr>
                                      <p:to>
                                        <p:strVal val="visible"/>
                                      </p:to>
                                    </p:set>
                                    <p:animEffect transition="in" filter="strips(downRight)">
                                      <p:cBhvr>
                                        <p:cTn id="13" dur="500"/>
                                        <p:tgtEl>
                                          <p:spTgt spid="198659">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98659">
                                            <p:txEl>
                                              <p:pRg st="3" end="3"/>
                                            </p:txEl>
                                          </p:spTgt>
                                        </p:tgtEl>
                                        <p:attrNameLst>
                                          <p:attrName>style.visibility</p:attrName>
                                        </p:attrNameLst>
                                      </p:cBhvr>
                                      <p:to>
                                        <p:strVal val="visible"/>
                                      </p:to>
                                    </p:set>
                                    <p:animEffect transition="in" filter="strips(downRight)">
                                      <p:cBhvr>
                                        <p:cTn id="16" dur="500"/>
                                        <p:tgtEl>
                                          <p:spTgt spid="198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F39F8B2-5093-41D1-8A34-5DAFE728769E}"/>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Supply and Relative Demand (cont.)</a:t>
            </a:r>
          </a:p>
        </p:txBody>
      </p:sp>
      <p:sp>
        <p:nvSpPr>
          <p:cNvPr id="199683" name="Rectangle 3">
            <a:extLst>
              <a:ext uri="{FF2B5EF4-FFF2-40B4-BE49-F238E27FC236}">
                <a16:creationId xmlns:a16="http://schemas.microsoft.com/office/drawing/2014/main" id="{5650D341-7323-4A2E-B259-EFC1A416E203}"/>
              </a:ext>
            </a:extLst>
          </p:cNvPr>
          <p:cNvSpPr>
            <a:spLocks noGrp="1" noChangeArrowheads="1"/>
          </p:cNvSpPr>
          <p:nvPr>
            <p:ph idx="1"/>
          </p:nvPr>
        </p:nvSpPr>
        <p:spPr>
          <a:xfrm>
            <a:off x="304800" y="1600200"/>
            <a:ext cx="8294688" cy="4318000"/>
          </a:xfrm>
        </p:spPr>
        <p:txBody>
          <a:bodyPr/>
          <a:lstStyle/>
          <a:p>
            <a:pPr eaLnBrk="1" hangingPunct="1"/>
            <a:r>
              <a:rPr lang="en-US" altLang="zh-CN" sz="2400">
                <a:ea typeface="ヒラギノ角ゴ Pro W3" pitchFamily="-84" charset="-128"/>
              </a:rPr>
              <a:t>If the relative price of cheese rises above the opportunity cost of cheese in both countries </a:t>
            </a:r>
            <a:endParaRPr lang="en-US" altLang="zh-CN" i="1">
              <a:ea typeface="ヒラギノ角ゴ Pro W3" pitchFamily="-84" charset="-128"/>
            </a:endParaRPr>
          </a:p>
          <a:p>
            <a:pPr lvl="1" eaLnBrk="1" hangingPunct="1">
              <a:buFontTx/>
              <a:buNone/>
            </a:pPr>
            <a:r>
              <a:rPr lang="en-US" altLang="zh-CN" i="1">
                <a:ea typeface="ヒラギノ角ゴ Pro W3" pitchFamily="-84" charset="-128"/>
              </a:rPr>
              <a:t>a</a:t>
            </a:r>
            <a:r>
              <a:rPr lang="en-US" altLang="zh-CN" i="1" baseline="-25000">
                <a:ea typeface="ヒラギノ角ゴ Pro W3" pitchFamily="-84" charset="-128"/>
              </a:rPr>
              <a:t>LC</a:t>
            </a:r>
            <a:r>
              <a:rPr lang="en-US" altLang="zh-CN">
                <a:ea typeface="ヒラギノ角ゴ Pro W3" pitchFamily="-84" charset="-128"/>
              </a:rPr>
              <a:t> </a:t>
            </a:r>
            <a:r>
              <a:rPr lang="en-US" altLang="zh-CN" i="1">
                <a:ea typeface="ヒラギノ角ゴ Pro W3" pitchFamily="-84" charset="-128"/>
              </a:rPr>
              <a:t>/a</a:t>
            </a:r>
            <a:r>
              <a:rPr lang="en-US" altLang="zh-CN" i="1" baseline="-25000">
                <a:ea typeface="ヒラギノ角ゴ Pro W3" pitchFamily="-84" charset="-128"/>
              </a:rPr>
              <a:t>LW </a:t>
            </a:r>
            <a:r>
              <a:rPr lang="en-US" altLang="zh-CN" i="1">
                <a:ea typeface="ヒラギノ角ゴ Pro W3" pitchFamily="-84" charset="-128"/>
              </a:rPr>
              <a:t>&lt; a</a:t>
            </a:r>
            <a:r>
              <a:rPr lang="en-US" altLang="zh-CN" i="1" baseline="30000">
                <a:ea typeface="ヒラギノ角ゴ Pro W3" pitchFamily="-84" charset="-128"/>
              </a:rPr>
              <a:t>*</a:t>
            </a:r>
            <a:r>
              <a:rPr lang="en-US" altLang="zh-CN" i="1" baseline="-25000">
                <a:ea typeface="ヒラギノ角ゴ Pro W3" pitchFamily="-84" charset="-128"/>
              </a:rPr>
              <a:t>LC</a:t>
            </a:r>
            <a:r>
              <a:rPr lang="en-US" altLang="zh-CN">
                <a:ea typeface="ヒラギノ角ゴ Pro W3" pitchFamily="-84" charset="-128"/>
              </a:rPr>
              <a:t> </a:t>
            </a:r>
            <a:r>
              <a:rPr lang="en-US" altLang="zh-CN" i="1">
                <a:ea typeface="ヒラギノ角ゴ Pro W3" pitchFamily="-84" charset="-128"/>
              </a:rPr>
              <a:t>/a</a:t>
            </a:r>
            <a:r>
              <a:rPr lang="en-US" altLang="zh-CN" i="1" baseline="30000">
                <a:ea typeface="ヒラギノ角ゴ Pro W3" pitchFamily="-84" charset="-128"/>
              </a:rPr>
              <a:t>*</a:t>
            </a:r>
            <a:r>
              <a:rPr lang="en-US" altLang="zh-CN" i="1" baseline="-25000">
                <a:ea typeface="ヒラギノ角ゴ Pro W3" pitchFamily="-84" charset="-128"/>
              </a:rPr>
              <a:t>LW  </a:t>
            </a:r>
            <a:r>
              <a:rPr lang="en-US" altLang="zh-CN" i="1">
                <a:ea typeface="ヒラギノ角ゴ Pro W3" pitchFamily="-84" charset="-128"/>
              </a:rPr>
              <a:t>&lt; P</a:t>
            </a:r>
            <a:r>
              <a:rPr lang="en-US" altLang="zh-CN" i="1" baseline="-25000">
                <a:ea typeface="ヒラギノ角ゴ Pro W3" pitchFamily="-84" charset="-128"/>
              </a:rPr>
              <a:t>C </a:t>
            </a:r>
            <a:r>
              <a:rPr lang="en-US" altLang="zh-CN" i="1">
                <a:ea typeface="ヒラギノ角ゴ Pro W3" pitchFamily="-84" charset="-128"/>
              </a:rPr>
              <a:t>/P</a:t>
            </a:r>
            <a:r>
              <a:rPr lang="en-US" altLang="zh-CN" i="1" baseline="-25000">
                <a:ea typeface="ヒラギノ角ゴ Pro W3" pitchFamily="-84" charset="-128"/>
              </a:rPr>
              <a:t>W,</a:t>
            </a:r>
            <a:r>
              <a:rPr lang="en-US" altLang="zh-CN" i="1">
                <a:ea typeface="ヒラギノ角ゴ Pro W3" pitchFamily="-84" charset="-128"/>
              </a:rPr>
              <a:t> </a:t>
            </a:r>
          </a:p>
          <a:p>
            <a:pPr eaLnBrk="1" hangingPunct="1"/>
            <a:endParaRPr lang="en-US" altLang="zh-CN" sz="2400" i="1" baseline="-25000">
              <a:ea typeface="ヒラギノ角ゴ Pro W3" pitchFamily="-84" charset="-128"/>
            </a:endParaRPr>
          </a:p>
          <a:p>
            <a:pPr lvl="1" eaLnBrk="1" hangingPunct="1"/>
            <a:r>
              <a:rPr lang="en-US" altLang="zh-CN" sz="2000">
                <a:ea typeface="ヒラギノ角ゴ Pro W3" pitchFamily="-84" charset="-128"/>
              </a:rPr>
              <a:t>no wine is produced. </a:t>
            </a:r>
          </a:p>
          <a:p>
            <a:pPr lvl="1" eaLnBrk="1" hangingPunct="1"/>
            <a:endParaRPr lang="en-US" altLang="zh-CN" sz="2000">
              <a:ea typeface="ヒラギノ角ゴ Pro W3" pitchFamily="-84" charset="-128"/>
            </a:endParaRPr>
          </a:p>
          <a:p>
            <a:pPr lvl="1" eaLnBrk="1" hangingPunct="1"/>
            <a:r>
              <a:rPr lang="en-US" altLang="zh-CN" sz="2000">
                <a:ea typeface="ヒラギノ角ゴ Pro W3" pitchFamily="-84" charset="-128"/>
              </a:rPr>
              <a:t>home and foreign workers are willing to produce only cheese (where wage is higher).</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strips(downRight)">
                                      <p:cBhvr>
                                        <p:cTn id="7" dur="500"/>
                                        <p:tgtEl>
                                          <p:spTgt spid="19968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9683">
                                            <p:txEl>
                                              <p:pRg st="1" end="1"/>
                                            </p:txEl>
                                          </p:spTgt>
                                        </p:tgtEl>
                                        <p:attrNameLst>
                                          <p:attrName>style.visibility</p:attrName>
                                        </p:attrNameLst>
                                      </p:cBhvr>
                                      <p:to>
                                        <p:strVal val="visible"/>
                                      </p:to>
                                    </p:set>
                                    <p:animEffect transition="in" filter="strips(downRight)">
                                      <p:cBhvr>
                                        <p:cTn id="10" dur="500"/>
                                        <p:tgtEl>
                                          <p:spTgt spid="199683">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99683">
                                            <p:txEl>
                                              <p:pRg st="3" end="3"/>
                                            </p:txEl>
                                          </p:spTgt>
                                        </p:tgtEl>
                                        <p:attrNameLst>
                                          <p:attrName>style.visibility</p:attrName>
                                        </p:attrNameLst>
                                      </p:cBhvr>
                                      <p:to>
                                        <p:strVal val="visible"/>
                                      </p:to>
                                    </p:set>
                                    <p:animEffect transition="in" filter="strips(downRight)">
                                      <p:cBhvr>
                                        <p:cTn id="13" dur="500"/>
                                        <p:tgtEl>
                                          <p:spTgt spid="199683">
                                            <p:txEl>
                                              <p:pRg st="3" end="3"/>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99683">
                                            <p:txEl>
                                              <p:pRg st="5" end="5"/>
                                            </p:txEl>
                                          </p:spTgt>
                                        </p:tgtEl>
                                        <p:attrNameLst>
                                          <p:attrName>style.visibility</p:attrName>
                                        </p:attrNameLst>
                                      </p:cBhvr>
                                      <p:to>
                                        <p:strVal val="visible"/>
                                      </p:to>
                                    </p:set>
                                    <p:animEffect transition="in" filter="strips(downRight)">
                                      <p:cBhvr>
                                        <p:cTn id="16" dur="500"/>
                                        <p:tgtEl>
                                          <p:spTgt spid="199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4DAA56E-C128-48E1-96E3-6DE01526F39E}"/>
              </a:ext>
            </a:extLst>
          </p:cNvPr>
          <p:cNvSpPr>
            <a:spLocks noGrp="1" noChangeArrowheads="1"/>
          </p:cNvSpPr>
          <p:nvPr>
            <p:ph type="title"/>
          </p:nvPr>
        </p:nvSpPr>
        <p:spPr/>
        <p:txBody>
          <a:bodyPr/>
          <a:lstStyle/>
          <a:p>
            <a:pPr eaLnBrk="1" hangingPunct="1"/>
            <a:r>
              <a:rPr lang="en-US" altLang="zh-CN" sz="2800">
                <a:ea typeface="ヒラギノ角ゴ Pro W3" pitchFamily="-84" charset="-128"/>
              </a:rPr>
              <a:t>Relative Supply and Relative Demand (cont.)</a:t>
            </a:r>
          </a:p>
        </p:txBody>
      </p:sp>
      <p:sp>
        <p:nvSpPr>
          <p:cNvPr id="48131" name="Rectangle 3">
            <a:extLst>
              <a:ext uri="{FF2B5EF4-FFF2-40B4-BE49-F238E27FC236}">
                <a16:creationId xmlns:a16="http://schemas.microsoft.com/office/drawing/2014/main" id="{731FA351-B7A7-48E4-8B12-710186984556}"/>
              </a:ext>
            </a:extLst>
          </p:cNvPr>
          <p:cNvSpPr>
            <a:spLocks noGrp="1" noChangeArrowheads="1"/>
          </p:cNvSpPr>
          <p:nvPr>
            <p:ph idx="1"/>
          </p:nvPr>
        </p:nvSpPr>
        <p:spPr/>
        <p:txBody>
          <a:bodyPr/>
          <a:lstStyle/>
          <a:p>
            <a:pPr eaLnBrk="1" hangingPunct="1"/>
            <a:r>
              <a:rPr lang="en-US" altLang="zh-CN" sz="2400">
                <a:ea typeface="ヒラギノ角ゴ Pro W3" pitchFamily="-84" charset="-128"/>
              </a:rPr>
              <a:t>World relative supply is a step function:</a:t>
            </a:r>
            <a:endParaRPr lang="en-US" altLang="zh-CN">
              <a:ea typeface="ヒラギノ角ゴ Pro W3" pitchFamily="-84" charset="-128"/>
            </a:endParaRPr>
          </a:p>
          <a:p>
            <a:pPr lvl="1" eaLnBrk="1" hangingPunct="1"/>
            <a:r>
              <a:rPr lang="en-US" altLang="zh-CN" sz="2000">
                <a:ea typeface="ヒラギノ角ゴ Pro W3" pitchFamily="-84" charset="-128"/>
              </a:rPr>
              <a:t>First step at relative price of cheese equal to Home</a:t>
            </a:r>
            <a:r>
              <a:rPr lang="ja-JP" altLang="en-US" sz="2000">
                <a:ea typeface="ヒラギノ角ゴ Pro W3" pitchFamily="-84" charset="-128"/>
              </a:rPr>
              <a:t>’</a:t>
            </a:r>
            <a:r>
              <a:rPr lang="en-US" altLang="ja-JP" sz="2000">
                <a:ea typeface="ヒラギノ角ゴ Pro W3" pitchFamily="-84" charset="-128"/>
              </a:rPr>
              <a:t>s opportunity cost </a:t>
            </a:r>
            <a:r>
              <a:rPr lang="en-US" altLang="ja-JP" sz="2000" i="1">
                <a:ea typeface="ヒラギノ角ゴ Pro W3" pitchFamily="-84" charset="-128"/>
              </a:rPr>
              <a:t>a</a:t>
            </a:r>
            <a:r>
              <a:rPr lang="en-US" altLang="ja-JP" sz="2000" i="1" baseline="-25000">
                <a:ea typeface="ヒラギノ角ゴ Pro W3" pitchFamily="-84" charset="-128"/>
              </a:rPr>
              <a:t>LC</a:t>
            </a:r>
            <a:r>
              <a:rPr lang="en-US" altLang="ja-JP" sz="2000">
                <a:ea typeface="ヒラギノ角ゴ Pro W3" pitchFamily="-84" charset="-128"/>
              </a:rPr>
              <a:t> </a:t>
            </a:r>
            <a:r>
              <a:rPr lang="en-US" altLang="ja-JP" sz="2000" i="1">
                <a:ea typeface="ヒラギノ角ゴ Pro W3" pitchFamily="-84" charset="-128"/>
              </a:rPr>
              <a:t>/a</a:t>
            </a:r>
            <a:r>
              <a:rPr lang="en-US" altLang="ja-JP" sz="2000" i="1" baseline="-25000">
                <a:ea typeface="ヒラギノ角ゴ Pro W3" pitchFamily="-84" charset="-128"/>
              </a:rPr>
              <a:t>LW</a:t>
            </a:r>
            <a:r>
              <a:rPr lang="en-US" altLang="ja-JP" sz="2000">
                <a:ea typeface="ヒラギノ角ゴ Pro W3" pitchFamily="-84" charset="-128"/>
              </a:rPr>
              <a:t>, which equals 1/2 in the example.</a:t>
            </a:r>
          </a:p>
          <a:p>
            <a:pPr lvl="1" eaLnBrk="1" hangingPunct="1">
              <a:buFontTx/>
              <a:buNone/>
            </a:pPr>
            <a:endParaRPr lang="en-US" altLang="zh-CN" sz="2000" i="1" baseline="-25000">
              <a:ea typeface="ヒラギノ角ゴ Pro W3" pitchFamily="-84" charset="-128"/>
            </a:endParaRPr>
          </a:p>
          <a:p>
            <a:pPr lvl="1" eaLnBrk="1" hangingPunct="1"/>
            <a:r>
              <a:rPr lang="en-US" altLang="zh-CN" sz="2000">
                <a:ea typeface="ヒラギノ角ゴ Pro W3" pitchFamily="-84" charset="-128"/>
              </a:rPr>
              <a:t>Jumps when world relative supply of cheese equals Home</a:t>
            </a:r>
            <a:r>
              <a:rPr lang="ja-JP" altLang="en-US" sz="2000">
                <a:ea typeface="ヒラギノ角ゴ Pro W3" pitchFamily="-84" charset="-128"/>
              </a:rPr>
              <a:t>’</a:t>
            </a:r>
            <a:r>
              <a:rPr lang="en-US" altLang="ja-JP" sz="2000">
                <a:ea typeface="ヒラギノ角ゴ Pro W3" pitchFamily="-84" charset="-128"/>
              </a:rPr>
              <a:t>s maximum cheese production divided by Foreign</a:t>
            </a:r>
            <a:r>
              <a:rPr lang="ja-JP" altLang="en-US" sz="2000">
                <a:ea typeface="ヒラギノ角ゴ Pro W3" pitchFamily="-84" charset="-128"/>
              </a:rPr>
              <a:t>’</a:t>
            </a:r>
            <a:r>
              <a:rPr lang="en-US" altLang="ja-JP" sz="2000">
                <a:ea typeface="ヒラギノ角ゴ Pro W3" pitchFamily="-84" charset="-128"/>
              </a:rPr>
              <a:t>s maximum wine production (</a:t>
            </a:r>
            <a:r>
              <a:rPr lang="en-US" altLang="ja-JP" sz="2000" i="1">
                <a:ea typeface="ヒラギノ角ゴ Pro W3" pitchFamily="-84" charset="-128"/>
              </a:rPr>
              <a:t>L</a:t>
            </a:r>
            <a:r>
              <a:rPr lang="en-US" altLang="ja-JP" sz="2000">
                <a:ea typeface="ヒラギノ角ゴ Pro W3" pitchFamily="-84" charset="-128"/>
              </a:rPr>
              <a:t> / </a:t>
            </a:r>
            <a:r>
              <a:rPr lang="en-US" altLang="ja-JP" sz="2000" i="1">
                <a:ea typeface="ヒラギノ角ゴ Pro W3" pitchFamily="-84" charset="-128"/>
              </a:rPr>
              <a:t>a</a:t>
            </a:r>
            <a:r>
              <a:rPr lang="en-US" altLang="ja-JP" sz="2000" i="1" baseline="-25000">
                <a:ea typeface="ヒラギノ角ゴ Pro W3" pitchFamily="-84" charset="-128"/>
              </a:rPr>
              <a:t>LC </a:t>
            </a:r>
            <a:r>
              <a:rPr lang="en-US" altLang="ja-JP" sz="2000">
                <a:ea typeface="ヒラギノ角ゴ Pro W3" pitchFamily="-84" charset="-128"/>
              </a:rPr>
              <a:t>) / </a:t>
            </a:r>
            <a:r>
              <a:rPr lang="en-US" altLang="ja-JP" sz="2000" i="1">
                <a:ea typeface="ヒラギノ角ゴ Pro W3" pitchFamily="-84" charset="-128"/>
              </a:rPr>
              <a:t>(L</a:t>
            </a:r>
            <a:r>
              <a:rPr lang="en-US" altLang="ja-JP" sz="2000" i="1" baseline="30000">
                <a:ea typeface="ヒラギノ角ゴ Pro W3" pitchFamily="-84" charset="-128"/>
              </a:rPr>
              <a:t>*</a:t>
            </a:r>
            <a:r>
              <a:rPr lang="en-US" altLang="ja-JP" sz="2000">
                <a:ea typeface="ヒラギノ角ゴ Pro W3" pitchFamily="-84" charset="-128"/>
              </a:rPr>
              <a:t>/</a:t>
            </a:r>
            <a:r>
              <a:rPr lang="en-US" altLang="ja-JP" sz="2000" i="1">
                <a:ea typeface="ヒラギノ角ゴ Pro W3" pitchFamily="-84" charset="-128"/>
              </a:rPr>
              <a:t> a</a:t>
            </a:r>
            <a:r>
              <a:rPr lang="en-US" altLang="ja-JP" sz="2000" i="1" baseline="30000">
                <a:ea typeface="ヒラギノ角ゴ Pro W3" pitchFamily="-84" charset="-128"/>
              </a:rPr>
              <a:t>*</a:t>
            </a:r>
            <a:r>
              <a:rPr lang="en-US" altLang="ja-JP" sz="2000" i="1" baseline="-25000">
                <a:ea typeface="ヒラギノ角ゴ Pro W3" pitchFamily="-84" charset="-128"/>
              </a:rPr>
              <a:t>LW</a:t>
            </a:r>
            <a:r>
              <a:rPr lang="en-US" altLang="ja-JP" sz="2000">
                <a:ea typeface="ヒラギノ角ゴ Pro W3" pitchFamily="-84" charset="-128"/>
              </a:rPr>
              <a:t>), which equals 1 in the example.</a:t>
            </a:r>
          </a:p>
          <a:p>
            <a:pPr lvl="1" eaLnBrk="1" hangingPunct="1">
              <a:buFontTx/>
              <a:buNone/>
            </a:pPr>
            <a:endParaRPr lang="en-US" altLang="zh-CN" sz="2000">
              <a:ea typeface="ヒラギノ角ゴ Pro W3" pitchFamily="-84" charset="-128"/>
            </a:endParaRPr>
          </a:p>
          <a:p>
            <a:pPr lvl="1" eaLnBrk="1" hangingPunct="1"/>
            <a:r>
              <a:rPr lang="en-US" altLang="zh-CN" sz="2000">
                <a:ea typeface="ヒラギノ角ゴ Pro W3" pitchFamily="-84" charset="-128"/>
              </a:rPr>
              <a:t>Second step at relative price of cheese equal to Foreign</a:t>
            </a:r>
            <a:r>
              <a:rPr lang="ja-JP" altLang="en-US" sz="2000">
                <a:ea typeface="ヒラギノ角ゴ Pro W3" pitchFamily="-84" charset="-128"/>
              </a:rPr>
              <a:t>’</a:t>
            </a:r>
            <a:r>
              <a:rPr lang="en-US" altLang="ja-JP" sz="2000">
                <a:ea typeface="ヒラギノ角ゴ Pro W3" pitchFamily="-84" charset="-128"/>
              </a:rPr>
              <a:t>s opportunity cost </a:t>
            </a:r>
            <a:r>
              <a:rPr lang="en-US" altLang="ja-JP" sz="2000" i="1">
                <a:ea typeface="ヒラギノ角ゴ Pro W3" pitchFamily="-84" charset="-128"/>
              </a:rPr>
              <a:t>a</a:t>
            </a:r>
            <a:r>
              <a:rPr lang="en-US" altLang="ja-JP" sz="2000" i="1" baseline="30000">
                <a:ea typeface="ヒラギノ角ゴ Pro W3" pitchFamily="-84" charset="-128"/>
              </a:rPr>
              <a:t>*</a:t>
            </a:r>
            <a:r>
              <a:rPr lang="en-US" altLang="ja-JP" sz="2000" i="1" baseline="-25000">
                <a:ea typeface="ヒラギノ角ゴ Pro W3" pitchFamily="-84" charset="-128"/>
              </a:rPr>
              <a:t>LC</a:t>
            </a:r>
            <a:r>
              <a:rPr lang="en-US" altLang="ja-JP" sz="2000">
                <a:ea typeface="ヒラギノ角ゴ Pro W3" pitchFamily="-84" charset="-128"/>
              </a:rPr>
              <a:t> </a:t>
            </a:r>
            <a:r>
              <a:rPr lang="en-US" altLang="ja-JP" sz="2000" i="1">
                <a:ea typeface="ヒラギノ角ゴ Pro W3" pitchFamily="-84" charset="-128"/>
              </a:rPr>
              <a:t>/a</a:t>
            </a:r>
            <a:r>
              <a:rPr lang="en-US" altLang="ja-JP" sz="2000" i="1" baseline="30000">
                <a:ea typeface="ヒラギノ角ゴ Pro W3" pitchFamily="-84" charset="-128"/>
              </a:rPr>
              <a:t>*</a:t>
            </a:r>
            <a:r>
              <a:rPr lang="en-US" altLang="ja-JP" sz="2000" i="1" baseline="-25000">
                <a:ea typeface="ヒラギノ角ゴ Pro W3" pitchFamily="-84" charset="-128"/>
              </a:rPr>
              <a:t>LW</a:t>
            </a:r>
            <a:r>
              <a:rPr lang="en-US" altLang="ja-JP" sz="2000">
                <a:ea typeface="ヒラギノ角ゴ Pro W3" pitchFamily="-84" charset="-128"/>
              </a:rPr>
              <a:t>, which equals 2 in the example.</a:t>
            </a:r>
            <a:endParaRPr lang="en-US" altLang="zh-CN" sz="2000">
              <a:ea typeface="ヒラギノ角ゴ Pro W3" pitchFamily="-84" charset="-128"/>
            </a:endParaRPr>
          </a:p>
        </p:txBody>
      </p:sp>
    </p:spTree>
  </p:cSld>
  <p:clrMapOvr>
    <a:masterClrMapping/>
  </p:clrMapOvr>
  <p:transition spd="med">
    <p:pull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D64A4CF-74A8-4C69-B325-E197BC6CEEAA}"/>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Supply and Relative Demand (cont.)</a:t>
            </a:r>
          </a:p>
        </p:txBody>
      </p:sp>
      <p:sp>
        <p:nvSpPr>
          <p:cNvPr id="35843" name="Rectangle 3">
            <a:extLst>
              <a:ext uri="{FF2B5EF4-FFF2-40B4-BE49-F238E27FC236}">
                <a16:creationId xmlns:a16="http://schemas.microsoft.com/office/drawing/2014/main" id="{ACF46301-6759-4B76-AAA5-96E83079E7A3}"/>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Relative demand of cheese is the quantity of cheese demanded in all countries relative to the quantity of wine demanded in all countries.</a:t>
            </a:r>
          </a:p>
          <a:p>
            <a:pPr eaLnBrk="1" hangingPunct="1">
              <a:spcBef>
                <a:spcPct val="50000"/>
              </a:spcBef>
            </a:pPr>
            <a:r>
              <a:rPr lang="en-US" altLang="zh-CN" sz="2400">
                <a:ea typeface="ヒラギノ角ゴ Pro W3" pitchFamily="-84" charset="-128"/>
              </a:rPr>
              <a:t>As the price of cheese relative to the price of wine rises, consumers in all countries will tend to purchase less cheese and more wine so that the relative quantity demanded of cheese falls.</a:t>
            </a:r>
          </a:p>
          <a:p>
            <a:pPr eaLnBrk="1" hangingPunct="1">
              <a:spcBef>
                <a:spcPct val="50000"/>
              </a:spcBef>
            </a:pPr>
            <a:r>
              <a:rPr lang="en-US" altLang="zh-CN" sz="2400">
                <a:ea typeface="ヒラギノ角ゴ Pro W3" pitchFamily="-84" charset="-128"/>
                <a:hlinkClick r:id="rId2" action="ppaction://hlinkfile"/>
              </a:rPr>
              <a:t>Case Study 3.1</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strips(downRight)">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strips(downRight)">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strips(downRight)">
                                      <p:cBhvr>
                                        <p:cTn id="17" dur="500"/>
                                        <p:tgtEl>
                                          <p:spTgt spid="35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2ACD73B-0F59-4F33-BD93-66F2944AA2B7}"/>
              </a:ext>
            </a:extLst>
          </p:cNvPr>
          <p:cNvSpPr>
            <a:spLocks noGrp="1" noChangeArrowheads="1"/>
          </p:cNvSpPr>
          <p:nvPr>
            <p:ph type="title"/>
          </p:nvPr>
        </p:nvSpPr>
        <p:spPr/>
        <p:txBody>
          <a:bodyPr/>
          <a:lstStyle/>
          <a:p>
            <a:pPr eaLnBrk="1" hangingPunct="1"/>
            <a:r>
              <a:rPr lang="en-US" altLang="zh-CN">
                <a:ea typeface="ヒラギノ角ゴ Pro W3" pitchFamily="-84" charset="-128"/>
              </a:rPr>
              <a:t>Fig. 3-3: World Relative Supply and Demand</a:t>
            </a:r>
          </a:p>
        </p:txBody>
      </p:sp>
      <p:pic>
        <p:nvPicPr>
          <p:cNvPr id="50179" name="Picture 2" descr="fig03_03.gif">
            <a:extLst>
              <a:ext uri="{FF2B5EF4-FFF2-40B4-BE49-F238E27FC236}">
                <a16:creationId xmlns:a16="http://schemas.microsoft.com/office/drawing/2014/main" id="{849EA1DF-8C00-4711-906A-05FA65C977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5318125"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646DE08-A9ED-4107-A227-F4383A831E9E}"/>
              </a:ext>
            </a:extLst>
          </p:cNvPr>
          <p:cNvSpPr>
            <a:spLocks noGrp="1" noChangeArrowheads="1"/>
          </p:cNvSpPr>
          <p:nvPr>
            <p:ph type="title"/>
          </p:nvPr>
        </p:nvSpPr>
        <p:spPr/>
        <p:txBody>
          <a:bodyPr/>
          <a:lstStyle/>
          <a:p>
            <a:pPr eaLnBrk="1" hangingPunct="1"/>
            <a:r>
              <a:rPr lang="en-US" altLang="zh-CN">
                <a:ea typeface="ヒラギノ角ゴ Pro W3" pitchFamily="-84" charset="-128"/>
              </a:rPr>
              <a:t>Gains from Trade</a:t>
            </a:r>
          </a:p>
        </p:txBody>
      </p:sp>
      <p:sp>
        <p:nvSpPr>
          <p:cNvPr id="38915" name="Rectangle 3">
            <a:extLst>
              <a:ext uri="{FF2B5EF4-FFF2-40B4-BE49-F238E27FC236}">
                <a16:creationId xmlns:a16="http://schemas.microsoft.com/office/drawing/2014/main" id="{8B87F366-8D44-4C33-9956-AB7EE19792B5}"/>
              </a:ext>
            </a:extLst>
          </p:cNvPr>
          <p:cNvSpPr>
            <a:spLocks noGrp="1" noChangeArrowheads="1"/>
          </p:cNvSpPr>
          <p:nvPr>
            <p:ph idx="1"/>
          </p:nvPr>
        </p:nvSpPr>
        <p:spPr/>
        <p:txBody>
          <a:bodyPr/>
          <a:lstStyle/>
          <a:p>
            <a:pPr eaLnBrk="1" hangingPunct="1"/>
            <a:r>
              <a:rPr lang="en-US" altLang="zh-CN">
                <a:ea typeface="ヒラギノ角ゴ Pro W3" pitchFamily="-84" charset="-128"/>
              </a:rPr>
              <a:t>Gains from trade come from specializing in the type of production which uses resources most efficiently, and using the income generated from that production to buy the goods and services that countries desire.</a:t>
            </a:r>
          </a:p>
          <a:p>
            <a:pPr lvl="1" eaLnBrk="1" hangingPunct="1"/>
            <a:r>
              <a:rPr lang="en-US" altLang="zh-CN">
                <a:ea typeface="ヒラギノ角ゴ Pro W3" pitchFamily="-84" charset="-128"/>
              </a:rPr>
              <a:t>where </a:t>
            </a:r>
            <a:r>
              <a:rPr lang="ja-JP" altLang="en-US">
                <a:ea typeface="ヒラギノ角ゴ Pro W3" pitchFamily="-84" charset="-128"/>
              </a:rPr>
              <a:t>“</a:t>
            </a:r>
            <a:r>
              <a:rPr lang="en-US" altLang="ja-JP">
                <a:ea typeface="ヒラギノ角ゴ Pro W3" pitchFamily="-84" charset="-128"/>
              </a:rPr>
              <a:t>using resources most efficiently</a:t>
            </a:r>
            <a:r>
              <a:rPr lang="ja-JP" altLang="en-US">
                <a:ea typeface="ヒラギノ角ゴ Pro W3" pitchFamily="-84" charset="-128"/>
              </a:rPr>
              <a:t>”</a:t>
            </a:r>
            <a:r>
              <a:rPr lang="en-US" altLang="ja-JP">
                <a:ea typeface="ヒラギノ角ゴ Pro W3" pitchFamily="-84" charset="-128"/>
              </a:rPr>
              <a:t> means producing a good in which a country has a comparative advantage.</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strips(downRight)">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strips(downRight)">
                                      <p:cBhvr>
                                        <p:cTn id="12" dur="5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F2A25E0-3345-4C01-BB17-BDF830ACCF2E}"/>
              </a:ext>
            </a:extLst>
          </p:cNvPr>
          <p:cNvSpPr>
            <a:spLocks noGrp="1" noChangeArrowheads="1"/>
          </p:cNvSpPr>
          <p:nvPr>
            <p:ph type="title"/>
          </p:nvPr>
        </p:nvSpPr>
        <p:spPr/>
        <p:txBody>
          <a:bodyPr/>
          <a:lstStyle/>
          <a:p>
            <a:pPr eaLnBrk="1" hangingPunct="1"/>
            <a:r>
              <a:rPr lang="en-US" altLang="zh-CN">
                <a:ea typeface="ヒラギノ角ゴ Pro W3" pitchFamily="-84" charset="-128"/>
              </a:rPr>
              <a:t>Gains from Trade (cont.)</a:t>
            </a:r>
          </a:p>
        </p:txBody>
      </p:sp>
      <p:sp>
        <p:nvSpPr>
          <p:cNvPr id="39939" name="Rectangle 3">
            <a:extLst>
              <a:ext uri="{FF2B5EF4-FFF2-40B4-BE49-F238E27FC236}">
                <a16:creationId xmlns:a16="http://schemas.microsoft.com/office/drawing/2014/main" id="{15A20542-5C4F-45D7-86E0-29CC5F5F8E28}"/>
              </a:ext>
            </a:extLst>
          </p:cNvPr>
          <p:cNvSpPr>
            <a:spLocks noGrp="1" noChangeArrowheads="1"/>
          </p:cNvSpPr>
          <p:nvPr>
            <p:ph idx="1"/>
          </p:nvPr>
        </p:nvSpPr>
        <p:spPr/>
        <p:txBody>
          <a:bodyPr/>
          <a:lstStyle/>
          <a:p>
            <a:pPr eaLnBrk="1" hangingPunct="1">
              <a:spcBef>
                <a:spcPct val="60000"/>
              </a:spcBef>
            </a:pPr>
            <a:r>
              <a:rPr lang="en-US" altLang="zh-CN">
                <a:ea typeface="ヒラギノ角ゴ Pro W3" pitchFamily="-84" charset="-128"/>
              </a:rPr>
              <a:t>Domestic workers earn a higher income from cheese production because the relative price of cheese increases with trade.</a:t>
            </a:r>
          </a:p>
          <a:p>
            <a:pPr eaLnBrk="1" hangingPunct="1"/>
            <a:r>
              <a:rPr lang="en-US" altLang="zh-CN">
                <a:ea typeface="ヒラギノ角ゴ Pro W3" pitchFamily="-84" charset="-128"/>
              </a:rPr>
              <a:t>Foreign workers earn a higher income from wine production because the relative price of cheese decreases with trade (making cheese cheaper) and the relative price of wine increases with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strips(downRight)">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strips(downRight)">
                                      <p:cBhvr>
                                        <p:cTn id="12" dur="500"/>
                                        <p:tgtEl>
                                          <p:spTgt spid="39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23853F9-7447-424F-B608-B8D4DF48C10A}"/>
              </a:ext>
            </a:extLst>
          </p:cNvPr>
          <p:cNvSpPr>
            <a:spLocks noGrp="1" noChangeArrowheads="1"/>
          </p:cNvSpPr>
          <p:nvPr>
            <p:ph type="title"/>
          </p:nvPr>
        </p:nvSpPr>
        <p:spPr/>
        <p:txBody>
          <a:bodyPr/>
          <a:lstStyle/>
          <a:p>
            <a:pPr eaLnBrk="1" hangingPunct="1"/>
            <a:r>
              <a:rPr lang="en-US" altLang="zh-CN">
                <a:ea typeface="ヒラギノ角ゴ Pro W3" pitchFamily="-84" charset="-128"/>
              </a:rPr>
              <a:t>Gains from Trade (cont.)</a:t>
            </a:r>
          </a:p>
        </p:txBody>
      </p:sp>
      <p:sp>
        <p:nvSpPr>
          <p:cNvPr id="40963" name="Rectangle 3">
            <a:extLst>
              <a:ext uri="{FF2B5EF4-FFF2-40B4-BE49-F238E27FC236}">
                <a16:creationId xmlns:a16="http://schemas.microsoft.com/office/drawing/2014/main" id="{C74C4EEE-C87B-4EEE-A897-BD5D772460FD}"/>
              </a:ext>
            </a:extLst>
          </p:cNvPr>
          <p:cNvSpPr>
            <a:spLocks noGrp="1" noChangeArrowheads="1"/>
          </p:cNvSpPr>
          <p:nvPr>
            <p:ph idx="1"/>
          </p:nvPr>
        </p:nvSpPr>
        <p:spPr>
          <a:xfrm>
            <a:off x="457200" y="1524000"/>
            <a:ext cx="7835900" cy="4292600"/>
          </a:xfrm>
        </p:spPr>
        <p:txBody>
          <a:bodyPr/>
          <a:lstStyle/>
          <a:p>
            <a:pPr eaLnBrk="1" hangingPunct="1"/>
            <a:r>
              <a:rPr lang="en-US" altLang="zh-CN">
                <a:ea typeface="ヒラギノ角ゴ Pro W3" pitchFamily="-84" charset="-128"/>
              </a:rPr>
              <a:t>Think of trade as an indirect method of production that converts cheese into wine or vice versa.</a:t>
            </a:r>
          </a:p>
          <a:p>
            <a:pPr eaLnBrk="1" hangingPunct="1"/>
            <a:r>
              <a:rPr lang="en-US" altLang="zh-CN">
                <a:ea typeface="ヒラギノ角ゴ Pro W3" pitchFamily="-84" charset="-128"/>
              </a:rPr>
              <a:t>Without trade, a country has to allocate resources to produce all of the goods that it wants to consume.</a:t>
            </a:r>
          </a:p>
          <a:p>
            <a:pPr eaLnBrk="1" hangingPunct="1"/>
            <a:r>
              <a:rPr lang="en-US" altLang="zh-CN">
                <a:ea typeface="ヒラギノ角ゴ Pro W3" pitchFamily="-84" charset="-128"/>
              </a:rPr>
              <a:t>With trade, a country can specialize its production and exchange for the mix of goods that it wants to consume.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strips(downRight)">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strips(downRight)">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strips(downRight)">
                                      <p:cBhvr>
                                        <p:cTn id="17" dur="500"/>
                                        <p:tgtEl>
                                          <p:spTgt spid="40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BC0FDCF-3620-4D45-BCF7-EFD3C578BB37}"/>
              </a:ext>
            </a:extLst>
          </p:cNvPr>
          <p:cNvSpPr>
            <a:spLocks noGrp="1" noChangeArrowheads="1"/>
          </p:cNvSpPr>
          <p:nvPr>
            <p:ph type="title"/>
          </p:nvPr>
        </p:nvSpPr>
        <p:spPr/>
        <p:txBody>
          <a:bodyPr/>
          <a:lstStyle/>
          <a:p>
            <a:pPr eaLnBrk="1" hangingPunct="1"/>
            <a:r>
              <a:rPr lang="en-US" altLang="zh-CN">
                <a:ea typeface="ヒラギノ角ゴ Pro W3" pitchFamily="-84" charset="-128"/>
              </a:rPr>
              <a:t>Gains from Trade (cont.)</a:t>
            </a:r>
          </a:p>
        </p:txBody>
      </p:sp>
      <p:sp>
        <p:nvSpPr>
          <p:cNvPr id="41987" name="Rectangle 3">
            <a:extLst>
              <a:ext uri="{FF2B5EF4-FFF2-40B4-BE49-F238E27FC236}">
                <a16:creationId xmlns:a16="http://schemas.microsoft.com/office/drawing/2014/main" id="{BC33BECB-1348-4912-9173-5A9545D63055}"/>
              </a:ext>
            </a:extLst>
          </p:cNvPr>
          <p:cNvSpPr>
            <a:spLocks noGrp="1" noChangeArrowheads="1"/>
          </p:cNvSpPr>
          <p:nvPr>
            <p:ph idx="1"/>
          </p:nvPr>
        </p:nvSpPr>
        <p:spPr/>
        <p:txBody>
          <a:bodyPr/>
          <a:lstStyle/>
          <a:p>
            <a:pPr eaLnBrk="1" hangingPunct="1"/>
            <a:r>
              <a:rPr lang="en-US" altLang="zh-CN">
                <a:ea typeface="ヒラギノ角ゴ Pro W3" pitchFamily="-84" charset="-128"/>
              </a:rPr>
              <a:t>Consumption possibilities expand beyond the production possibility frontier when trade is allowed.</a:t>
            </a:r>
          </a:p>
          <a:p>
            <a:pPr eaLnBrk="1" hangingPunct="1"/>
            <a:r>
              <a:rPr lang="en-US" altLang="zh-CN">
                <a:ea typeface="ヒラギノ角ゴ Pro W3" pitchFamily="-84" charset="-128"/>
              </a:rPr>
              <a:t>With trade, consumption in each country is expanded because world production is expanded when each country specializes in producing the good in which it has a comparative advantage.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strips(downRight)">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strips(downRight)">
                                      <p:cBhvr>
                                        <p:cTn id="12" dur="500"/>
                                        <p:tgtEl>
                                          <p:spTgt spid="41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99188BB-E8CF-4D83-9409-728F8A73C13B}"/>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and Opportunity Cost</a:t>
            </a:r>
          </a:p>
        </p:txBody>
      </p:sp>
      <p:sp>
        <p:nvSpPr>
          <p:cNvPr id="2" name="Rectangle 3">
            <a:extLst>
              <a:ext uri="{FF2B5EF4-FFF2-40B4-BE49-F238E27FC236}">
                <a16:creationId xmlns:a16="http://schemas.microsoft.com/office/drawing/2014/main" id="{8F617FE5-F540-4724-8413-BA8D5B8C8C40}"/>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The Ricardian model uses the concepts of </a:t>
            </a:r>
            <a:r>
              <a:rPr lang="en-US" altLang="zh-CN" i="1">
                <a:ea typeface="ヒラギノ角ゴ Pro W3" pitchFamily="-84" charset="-128"/>
              </a:rPr>
              <a:t>opportunity cost</a:t>
            </a:r>
            <a:r>
              <a:rPr lang="en-US" altLang="zh-CN">
                <a:ea typeface="ヒラギノ角ゴ Pro W3" pitchFamily="-84" charset="-128"/>
              </a:rPr>
              <a:t> and </a:t>
            </a:r>
            <a:r>
              <a:rPr lang="en-US" altLang="zh-CN" i="1">
                <a:ea typeface="ヒラギノ角ゴ Pro W3" pitchFamily="-84" charset="-128"/>
              </a:rPr>
              <a:t>comparative advantage</a:t>
            </a:r>
            <a:r>
              <a:rPr lang="en-US" altLang="zh-CN">
                <a:ea typeface="ヒラギノ角ゴ Pro W3" pitchFamily="-84" charset="-128"/>
              </a:rPr>
              <a:t>.</a:t>
            </a:r>
          </a:p>
          <a:p>
            <a:pPr eaLnBrk="1" hangingPunct="1">
              <a:spcBef>
                <a:spcPct val="50000"/>
              </a:spcBef>
            </a:pPr>
            <a:r>
              <a:rPr lang="en-US" altLang="zh-CN">
                <a:ea typeface="ヒラギノ角ゴ Pro W3" pitchFamily="-84" charset="-128"/>
              </a:rPr>
              <a:t>The opportunity cost of producing something</a:t>
            </a:r>
            <a:r>
              <a:rPr lang="en-US" altLang="zh-CN" i="1">
                <a:ea typeface="ヒラギノ角ゴ Pro W3" pitchFamily="-84" charset="-128"/>
              </a:rPr>
              <a:t> </a:t>
            </a:r>
            <a:r>
              <a:rPr lang="en-US" altLang="zh-CN">
                <a:ea typeface="ヒラギノ角ゴ Pro W3" pitchFamily="-84" charset="-128"/>
              </a:rPr>
              <a:t>measures the cost of not being able to produce something else with the resources used.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B169B36-3FDA-4D2E-B07D-31FFC28CC00F}"/>
              </a:ext>
            </a:extLst>
          </p:cNvPr>
          <p:cNvSpPr>
            <a:spLocks noGrp="1" noChangeArrowheads="1"/>
          </p:cNvSpPr>
          <p:nvPr>
            <p:ph type="title"/>
          </p:nvPr>
        </p:nvSpPr>
        <p:spPr/>
        <p:txBody>
          <a:bodyPr/>
          <a:lstStyle/>
          <a:p>
            <a:pPr eaLnBrk="1" hangingPunct="1"/>
            <a:r>
              <a:rPr lang="en-US" altLang="zh-CN">
                <a:ea typeface="ヒラギノ角ゴ Pro W3" pitchFamily="-84" charset="-128"/>
              </a:rPr>
              <a:t>Fig. 3-4: Trade Expands Consumption Possibilities</a:t>
            </a:r>
          </a:p>
        </p:txBody>
      </p:sp>
      <p:pic>
        <p:nvPicPr>
          <p:cNvPr id="55299" name="Picture 2" descr="fig03_04.gif">
            <a:extLst>
              <a:ext uri="{FF2B5EF4-FFF2-40B4-BE49-F238E27FC236}">
                <a16:creationId xmlns:a16="http://schemas.microsoft.com/office/drawing/2014/main" id="{069BB0AA-F15C-4049-A5EE-75B1FDFBD3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464425"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752B46B-CC24-44FB-BD1E-7036222B84DB}"/>
              </a:ext>
            </a:extLst>
          </p:cNvPr>
          <p:cNvSpPr>
            <a:spLocks noGrp="1" noChangeArrowheads="1"/>
          </p:cNvSpPr>
          <p:nvPr>
            <p:ph type="title"/>
          </p:nvPr>
        </p:nvSpPr>
        <p:spPr/>
        <p:txBody>
          <a:bodyPr/>
          <a:lstStyle/>
          <a:p>
            <a:pPr eaLnBrk="1" hangingPunct="1"/>
            <a:r>
              <a:rPr lang="en-US" altLang="zh-CN">
                <a:ea typeface="ヒラギノ角ゴ Pro W3" pitchFamily="-84" charset="-128"/>
              </a:rPr>
              <a:t>A Numerical Example</a:t>
            </a:r>
          </a:p>
        </p:txBody>
      </p:sp>
      <p:sp>
        <p:nvSpPr>
          <p:cNvPr id="44035" name="Rectangle 3">
            <a:extLst>
              <a:ext uri="{FF2B5EF4-FFF2-40B4-BE49-F238E27FC236}">
                <a16:creationId xmlns:a16="http://schemas.microsoft.com/office/drawing/2014/main" id="{E88F676E-F4FE-44A6-8D47-76A59ECFE84F}"/>
              </a:ext>
            </a:extLst>
          </p:cNvPr>
          <p:cNvSpPr>
            <a:spLocks noGrp="1" noChangeArrowheads="1"/>
          </p:cNvSpPr>
          <p:nvPr>
            <p:ph idx="1"/>
          </p:nvPr>
        </p:nvSpPr>
        <p:spPr>
          <a:xfrm>
            <a:off x="430213" y="4519613"/>
            <a:ext cx="7594600" cy="1441450"/>
          </a:xfrm>
        </p:spPr>
        <p:txBody>
          <a:bodyPr/>
          <a:lstStyle/>
          <a:p>
            <a:pPr eaLnBrk="1" hangingPunct="1">
              <a:lnSpc>
                <a:spcPct val="90000"/>
              </a:lnSpc>
            </a:pPr>
            <a:r>
              <a:rPr lang="en-US" altLang="zh-CN" sz="2400">
                <a:ea typeface="ヒラギノ角ゴ Pro W3" pitchFamily="-84" charset="-128"/>
              </a:rPr>
              <a:t>What is the home country</a:t>
            </a:r>
            <a:r>
              <a:rPr lang="ja-JP" altLang="en-US" sz="2400">
                <a:ea typeface="ヒラギノ角ゴ Pro W3" pitchFamily="-84" charset="-128"/>
              </a:rPr>
              <a:t>’</a:t>
            </a:r>
            <a:r>
              <a:rPr lang="en-US" altLang="ja-JP" sz="2400">
                <a:ea typeface="ヒラギノ角ゴ Pro W3" pitchFamily="-84" charset="-128"/>
              </a:rPr>
              <a:t>s opportunity cost of producing cheese? </a:t>
            </a:r>
            <a:r>
              <a:rPr lang="en-US" altLang="ja-JP" sz="2400" i="1">
                <a:ea typeface="ヒラギノ角ゴ Pro W3" pitchFamily="-84" charset="-128"/>
              </a:rPr>
              <a:t>a</a:t>
            </a:r>
            <a:r>
              <a:rPr lang="en-US" altLang="ja-JP" sz="2400" i="1" baseline="-25000">
                <a:ea typeface="ヒラギノ角ゴ Pro W3" pitchFamily="-84" charset="-128"/>
              </a:rPr>
              <a:t>LC</a:t>
            </a:r>
            <a:r>
              <a:rPr lang="en-US" altLang="ja-JP" sz="2400">
                <a:ea typeface="ヒラギノ角ゴ Pro W3" pitchFamily="-84" charset="-128"/>
              </a:rPr>
              <a:t> /</a:t>
            </a:r>
            <a:r>
              <a:rPr lang="en-US" altLang="ja-JP" sz="2400" i="1">
                <a:ea typeface="ヒラギノ角ゴ Pro W3" pitchFamily="-84" charset="-128"/>
              </a:rPr>
              <a:t>a</a:t>
            </a:r>
            <a:r>
              <a:rPr lang="en-US" altLang="ja-JP" sz="2400" i="1" baseline="-25000">
                <a:ea typeface="ヒラギノ角ゴ Pro W3" pitchFamily="-84" charset="-128"/>
              </a:rPr>
              <a:t>LW</a:t>
            </a:r>
            <a:r>
              <a:rPr lang="en-US" altLang="ja-JP" sz="2400">
                <a:ea typeface="ヒラギノ角ゴ Pro W3" pitchFamily="-84" charset="-128"/>
              </a:rPr>
              <a:t> = ½, to produce one pound of cheese, stop producing ½ gallon of wine.</a:t>
            </a:r>
            <a:endParaRPr lang="en-US" altLang="zh-CN" sz="2000">
              <a:ea typeface="ヒラギノ角ゴ Pro W3" pitchFamily="-84" charset="-128"/>
            </a:endParaRPr>
          </a:p>
        </p:txBody>
      </p:sp>
      <p:graphicFrame>
        <p:nvGraphicFramePr>
          <p:cNvPr id="44080" name="Group 48">
            <a:extLst>
              <a:ext uri="{FF2B5EF4-FFF2-40B4-BE49-F238E27FC236}">
                <a16:creationId xmlns:a16="http://schemas.microsoft.com/office/drawing/2014/main" id="{1C96C535-5C3F-4F47-BF20-E07C1FBCF8DB}"/>
              </a:ext>
            </a:extLst>
          </p:cNvPr>
          <p:cNvGraphicFramePr>
            <a:graphicFrameLocks noGrp="1"/>
          </p:cNvGraphicFramePr>
          <p:nvPr/>
        </p:nvGraphicFramePr>
        <p:xfrm>
          <a:off x="727075" y="2344738"/>
          <a:ext cx="7242175" cy="1816100"/>
        </p:xfrm>
        <a:graphic>
          <a:graphicData uri="http://schemas.openxmlformats.org/drawingml/2006/table">
            <a:tbl>
              <a:tblPr/>
              <a:tblGrid>
                <a:gridCol w="1709738">
                  <a:extLst>
                    <a:ext uri="{9D8B030D-6E8A-4147-A177-3AD203B41FA5}">
                      <a16:colId xmlns:a16="http://schemas.microsoft.com/office/drawing/2014/main" val="20000"/>
                    </a:ext>
                  </a:extLst>
                </a:gridCol>
                <a:gridCol w="2535237">
                  <a:extLst>
                    <a:ext uri="{9D8B030D-6E8A-4147-A177-3AD203B41FA5}">
                      <a16:colId xmlns:a16="http://schemas.microsoft.com/office/drawing/2014/main" val="20001"/>
                    </a:ext>
                  </a:extLst>
                </a:gridCol>
                <a:gridCol w="2997200">
                  <a:extLst>
                    <a:ext uri="{9D8B030D-6E8A-4147-A177-3AD203B41FA5}">
                      <a16:colId xmlns:a16="http://schemas.microsoft.com/office/drawing/2014/main" val="20002"/>
                    </a:ext>
                  </a:extLst>
                </a:gridCol>
              </a:tblGrid>
              <a:tr h="566738">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charset="0"/>
                          <a:ea typeface="ＭＳ Ｐゴシック" charset="0"/>
                          <a:cs typeface="ＭＳ Ｐゴシック" charset="0"/>
                        </a:rPr>
                        <a:t>Cheese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charset="0"/>
                          <a:ea typeface="ＭＳ Ｐゴシック" charset="0"/>
                          <a:cs typeface="ＭＳ Ｐゴシック" charset="0"/>
                        </a:rPr>
                        <a:t>Wine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charset="0"/>
                          <a:ea typeface="ＭＳ Ｐゴシック" charset="0"/>
                          <a:cs typeface="ＭＳ Ｐゴシック" charset="0"/>
                        </a:rPr>
                        <a:t>Home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a:ln>
                            <a:noFill/>
                          </a:ln>
                          <a:solidFill>
                            <a:schemeClr val="tx1"/>
                          </a:solidFill>
                          <a:effectLst/>
                          <a:latin typeface="Times" charset="0"/>
                          <a:ea typeface="ＭＳ Ｐゴシック" charset="0"/>
                          <a:cs typeface="ＭＳ Ｐゴシック" charset="0"/>
                        </a:rPr>
                        <a:t>a</a:t>
                      </a:r>
                      <a:r>
                        <a:rPr kumimoji="0" lang="en-US" sz="2400" b="0" i="1" u="none" strike="noStrike" cap="none" normalizeH="0" baseline="-25000">
                          <a:ln>
                            <a:noFill/>
                          </a:ln>
                          <a:solidFill>
                            <a:schemeClr val="tx1"/>
                          </a:solidFill>
                          <a:effectLst/>
                          <a:latin typeface="Times" charset="0"/>
                          <a:ea typeface="ＭＳ Ｐゴシック" charset="0"/>
                          <a:cs typeface="ＭＳ Ｐゴシック" charset="0"/>
                        </a:rPr>
                        <a:t>LC </a:t>
                      </a:r>
                      <a:r>
                        <a:rPr kumimoji="0" lang="en-US" sz="2400" b="0" i="0" u="none" strike="noStrike" cap="none" normalizeH="0" baseline="0">
                          <a:ln>
                            <a:noFill/>
                          </a:ln>
                          <a:solidFill>
                            <a:schemeClr val="tx1"/>
                          </a:solidFill>
                          <a:effectLst/>
                          <a:latin typeface="Times" charset="0"/>
                          <a:ea typeface="ＭＳ Ｐゴシック" charset="0"/>
                          <a:cs typeface="ＭＳ Ｐゴシック" charset="0"/>
                        </a:rPr>
                        <a:t>= 1 hour/lb</a:t>
                      </a:r>
                      <a:endParaRPr kumimoji="0" lang="en-US" sz="2400" b="0" i="1" u="none" strike="noStrike" cap="none" normalizeH="0" baseline="0">
                        <a:ln>
                          <a:noFill/>
                        </a:ln>
                        <a:solidFill>
                          <a:schemeClr val="tx1"/>
                        </a:solidFill>
                        <a:effectLst/>
                        <a:latin typeface="Times"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err="1">
                          <a:ln>
                            <a:noFill/>
                          </a:ln>
                          <a:solidFill>
                            <a:schemeClr val="tx1"/>
                          </a:solidFill>
                          <a:effectLst/>
                          <a:latin typeface="Times" charset="0"/>
                          <a:ea typeface="ＭＳ Ｐゴシック" charset="0"/>
                          <a:cs typeface="ＭＳ Ｐゴシック" charset="0"/>
                        </a:rPr>
                        <a:t>a</a:t>
                      </a:r>
                      <a:r>
                        <a:rPr kumimoji="0" lang="en-US" sz="2400" b="0" i="1" u="none" strike="noStrike" cap="none" normalizeH="0" baseline="-25000" dirty="0" err="1">
                          <a:ln>
                            <a:noFill/>
                          </a:ln>
                          <a:solidFill>
                            <a:schemeClr val="tx1"/>
                          </a:solidFill>
                          <a:effectLst/>
                          <a:latin typeface="Times" charset="0"/>
                          <a:ea typeface="ＭＳ Ｐゴシック" charset="0"/>
                          <a:cs typeface="ＭＳ Ｐゴシック" charset="0"/>
                        </a:rPr>
                        <a:t>LW</a:t>
                      </a:r>
                      <a:r>
                        <a:rPr kumimoji="0" lang="en-US" sz="2400" b="0" i="1" u="none" strike="noStrike" cap="none" normalizeH="0" baseline="-25000" dirty="0">
                          <a:ln>
                            <a:noFill/>
                          </a:ln>
                          <a:solidFill>
                            <a:schemeClr val="tx1"/>
                          </a:solidFill>
                          <a:effectLst/>
                          <a:latin typeface="Times" charset="0"/>
                          <a:ea typeface="ＭＳ Ｐゴシック" charset="0"/>
                          <a:cs typeface="ＭＳ Ｐゴシック" charset="0"/>
                        </a:rPr>
                        <a:t> </a:t>
                      </a:r>
                      <a:r>
                        <a:rPr kumimoji="0" lang="en-US" sz="2400" b="0" i="0" u="none" strike="noStrike" cap="none" normalizeH="0" baseline="0" dirty="0">
                          <a:ln>
                            <a:noFill/>
                          </a:ln>
                          <a:solidFill>
                            <a:schemeClr val="tx1"/>
                          </a:solidFill>
                          <a:effectLst/>
                          <a:latin typeface="Times" charset="0"/>
                          <a:ea typeface="ＭＳ Ｐゴシック" charset="0"/>
                          <a:cs typeface="ＭＳ Ｐゴシック" charset="0"/>
                        </a:rPr>
                        <a:t>= 2 hours/gallon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3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charset="0"/>
                          <a:ea typeface="ＭＳ Ｐゴシック" charset="0"/>
                          <a:cs typeface="ＭＳ Ｐゴシック" charset="0"/>
                        </a:rPr>
                        <a:t>Foreign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a:ln>
                            <a:noFill/>
                          </a:ln>
                          <a:solidFill>
                            <a:schemeClr val="tx1"/>
                          </a:solidFill>
                          <a:effectLst/>
                          <a:latin typeface="Times" charset="0"/>
                          <a:ea typeface="ＭＳ Ｐゴシック" charset="0"/>
                          <a:cs typeface="ＭＳ Ｐゴシック" charset="0"/>
                        </a:rPr>
                        <a:t>a</a:t>
                      </a:r>
                      <a:r>
                        <a:rPr kumimoji="0" lang="en-US" sz="2400" b="0" i="1" u="none" strike="noStrike" cap="none" normalizeH="0" baseline="30000">
                          <a:ln>
                            <a:noFill/>
                          </a:ln>
                          <a:solidFill>
                            <a:schemeClr val="tx1"/>
                          </a:solidFill>
                          <a:effectLst/>
                          <a:latin typeface="Times" charset="0"/>
                          <a:ea typeface="ＭＳ Ｐゴシック" charset="0"/>
                          <a:cs typeface="ＭＳ Ｐゴシック" charset="0"/>
                        </a:rPr>
                        <a:t>*</a:t>
                      </a:r>
                      <a:r>
                        <a:rPr kumimoji="0" lang="en-US" sz="2400" b="0" i="1" u="none" strike="noStrike" cap="none" normalizeH="0" baseline="-25000">
                          <a:ln>
                            <a:noFill/>
                          </a:ln>
                          <a:solidFill>
                            <a:schemeClr val="tx1"/>
                          </a:solidFill>
                          <a:effectLst/>
                          <a:latin typeface="Times" charset="0"/>
                          <a:ea typeface="ＭＳ Ｐゴシック" charset="0"/>
                          <a:cs typeface="ＭＳ Ｐゴシック" charset="0"/>
                        </a:rPr>
                        <a:t>LC </a:t>
                      </a:r>
                      <a:r>
                        <a:rPr kumimoji="0" lang="en-US" sz="2400" b="0" i="0" u="none" strike="noStrike" cap="none" normalizeH="0" baseline="0">
                          <a:ln>
                            <a:noFill/>
                          </a:ln>
                          <a:solidFill>
                            <a:schemeClr val="tx1"/>
                          </a:solidFill>
                          <a:effectLst/>
                          <a:latin typeface="Times" charset="0"/>
                          <a:ea typeface="ＭＳ Ｐゴシック" charset="0"/>
                          <a:cs typeface="ＭＳ Ｐゴシック" charset="0"/>
                        </a:rPr>
                        <a:t>= 6 hours/lb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a:ln>
                            <a:noFill/>
                          </a:ln>
                          <a:solidFill>
                            <a:schemeClr val="tx1"/>
                          </a:solidFill>
                          <a:effectLst/>
                          <a:latin typeface="Times" charset="0"/>
                          <a:ea typeface="ＭＳ Ｐゴシック" charset="0"/>
                          <a:cs typeface="ＭＳ Ｐゴシック" charset="0"/>
                        </a:rPr>
                        <a:t>a</a:t>
                      </a:r>
                      <a:r>
                        <a:rPr kumimoji="0" lang="en-US" sz="2400" b="0" i="1" u="none" strike="noStrike" cap="none" normalizeH="0" baseline="30000" dirty="0">
                          <a:ln>
                            <a:noFill/>
                          </a:ln>
                          <a:solidFill>
                            <a:schemeClr val="tx1"/>
                          </a:solidFill>
                          <a:effectLst/>
                          <a:latin typeface="Times" charset="0"/>
                          <a:ea typeface="ＭＳ Ｐゴシック" charset="0"/>
                          <a:cs typeface="ＭＳ Ｐゴシック" charset="0"/>
                        </a:rPr>
                        <a:t>*</a:t>
                      </a:r>
                      <a:r>
                        <a:rPr kumimoji="0" lang="en-US" sz="2400" b="0" i="1" u="none" strike="noStrike" cap="none" normalizeH="0" baseline="-25000" dirty="0">
                          <a:ln>
                            <a:noFill/>
                          </a:ln>
                          <a:solidFill>
                            <a:schemeClr val="tx1"/>
                          </a:solidFill>
                          <a:effectLst/>
                          <a:latin typeface="Times" charset="0"/>
                          <a:ea typeface="ＭＳ Ｐゴシック" charset="0"/>
                          <a:cs typeface="ＭＳ Ｐゴシック" charset="0"/>
                        </a:rPr>
                        <a:t>LW </a:t>
                      </a:r>
                      <a:r>
                        <a:rPr kumimoji="0" lang="en-US" sz="2400" b="0" i="0" u="none" strike="noStrike" cap="none" normalizeH="0" baseline="0" dirty="0">
                          <a:ln>
                            <a:noFill/>
                          </a:ln>
                          <a:solidFill>
                            <a:schemeClr val="tx1"/>
                          </a:solidFill>
                          <a:effectLst/>
                          <a:latin typeface="Times" charset="0"/>
                          <a:ea typeface="ＭＳ Ｐゴシック" charset="0"/>
                          <a:cs typeface="ＭＳ Ｐゴシック" charset="0"/>
                        </a:rPr>
                        <a:t>= 3 hours/gallon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6342" name="Rectangle 35">
            <a:extLst>
              <a:ext uri="{FF2B5EF4-FFF2-40B4-BE49-F238E27FC236}">
                <a16:creationId xmlns:a16="http://schemas.microsoft.com/office/drawing/2014/main" id="{18256F77-B5B3-4CC4-B35E-9E199858816A}"/>
              </a:ext>
            </a:extLst>
          </p:cNvPr>
          <p:cNvSpPr>
            <a:spLocks noChangeArrowheads="1"/>
          </p:cNvSpPr>
          <p:nvPr/>
        </p:nvSpPr>
        <p:spPr bwMode="auto">
          <a:xfrm>
            <a:off x="457200" y="1524000"/>
            <a:ext cx="7781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30000"/>
              </a:spcBef>
              <a:buClr>
                <a:srgbClr val="006699"/>
              </a:buClr>
              <a:buFont typeface="Times" panose="02020603050405020304" pitchFamily="18" charset="0"/>
              <a:buNone/>
            </a:pPr>
            <a:r>
              <a:rPr lang="en-US" altLang="zh-CN" sz="2400">
                <a:latin typeface="Franklin Gothic Book" panose="020B0503020102020204" pitchFamily="34" charset="0"/>
                <a:ea typeface="MS PGothic" panose="020B0600070205080204" pitchFamily="34" charset="-128"/>
              </a:rPr>
              <a:t>Unit labor requirements for home and foreign countries</a:t>
            </a:r>
          </a:p>
        </p:txBody>
      </p:sp>
      <p:sp>
        <p:nvSpPr>
          <p:cNvPr id="56343" name="Rectangle 49">
            <a:extLst>
              <a:ext uri="{FF2B5EF4-FFF2-40B4-BE49-F238E27FC236}">
                <a16:creationId xmlns:a16="http://schemas.microsoft.com/office/drawing/2014/main" id="{378E2A74-3DD9-44B4-95BF-F69CDE7882BB}"/>
              </a:ext>
            </a:extLst>
          </p:cNvPr>
          <p:cNvSpPr>
            <a:spLocks noChangeArrowheads="1"/>
          </p:cNvSpPr>
          <p:nvPr/>
        </p:nvSpPr>
        <p:spPr bwMode="auto">
          <a:xfrm>
            <a:off x="11574463" y="71294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algn="ctr">
              <a:spcBef>
                <a:spcPct val="0"/>
              </a:spcBef>
              <a:buFontTx/>
              <a:buNone/>
            </a:pPr>
            <a:endParaRPr lang="zh-CN" altLang="zh-CN" sz="2400">
              <a:latin typeface="Times" panose="02020603050405020304" pitchFamily="18" charset="0"/>
              <a:ea typeface="MS PGothic" panose="020B0600070205080204" pitchFamily="3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strips(downRight)">
                                      <p:cBhvr>
                                        <p:cTn id="7" dur="500"/>
                                        <p:tgtEl>
                                          <p:spTgt spid="440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3315B9D-0FD1-400F-9EC8-227453A7E4BE}"/>
              </a:ext>
            </a:extLst>
          </p:cNvPr>
          <p:cNvSpPr>
            <a:spLocks noGrp="1" noChangeArrowheads="1"/>
          </p:cNvSpPr>
          <p:nvPr>
            <p:ph type="title"/>
          </p:nvPr>
        </p:nvSpPr>
        <p:spPr/>
        <p:txBody>
          <a:bodyPr/>
          <a:lstStyle/>
          <a:p>
            <a:pPr eaLnBrk="1" hangingPunct="1"/>
            <a:r>
              <a:rPr lang="en-US" altLang="zh-CN">
                <a:ea typeface="ヒラギノ角ゴ Pro W3" pitchFamily="-84" charset="-128"/>
              </a:rPr>
              <a:t>A Numerical Example (cont.)</a:t>
            </a:r>
          </a:p>
        </p:txBody>
      </p:sp>
      <p:sp>
        <p:nvSpPr>
          <p:cNvPr id="45059" name="Rectangle 3">
            <a:extLst>
              <a:ext uri="{FF2B5EF4-FFF2-40B4-BE49-F238E27FC236}">
                <a16:creationId xmlns:a16="http://schemas.microsoft.com/office/drawing/2014/main" id="{A50D5ECE-5025-49F2-8765-3FFB8E19C4B3}"/>
              </a:ext>
            </a:extLst>
          </p:cNvPr>
          <p:cNvSpPr>
            <a:spLocks noGrp="1" noChangeArrowheads="1"/>
          </p:cNvSpPr>
          <p:nvPr>
            <p:ph idx="1"/>
          </p:nvPr>
        </p:nvSpPr>
        <p:spPr>
          <a:xfrm>
            <a:off x="381000" y="1676400"/>
            <a:ext cx="8382000" cy="4267200"/>
          </a:xfrm>
        </p:spPr>
        <p:txBody>
          <a:bodyPr/>
          <a:lstStyle/>
          <a:p>
            <a:pPr eaLnBrk="1" hangingPunct="1">
              <a:lnSpc>
                <a:spcPct val="90000"/>
              </a:lnSpc>
            </a:pPr>
            <a:r>
              <a:rPr lang="en-US" altLang="zh-CN">
                <a:ea typeface="ヒラギノ角ゴ Pro W3" pitchFamily="-84" charset="-128"/>
              </a:rPr>
              <a:t>The home country is more efficient in both industries, but has a comparative advantage only in cheese production.</a:t>
            </a:r>
          </a:p>
          <a:p>
            <a:pPr eaLnBrk="1" hangingPunct="1">
              <a:lnSpc>
                <a:spcPct val="90000"/>
              </a:lnSpc>
              <a:buFontTx/>
              <a:buNone/>
            </a:pPr>
            <a:endParaRPr lang="en-US" altLang="zh-CN">
              <a:ea typeface="ヒラギノ角ゴ Pro W3" pitchFamily="-84" charset="-128"/>
            </a:endParaRPr>
          </a:p>
          <a:p>
            <a:pPr eaLnBrk="1" hangingPunct="1">
              <a:lnSpc>
                <a:spcPct val="90000"/>
              </a:lnSpc>
              <a:buFontTx/>
              <a:buNone/>
            </a:pPr>
            <a:r>
              <a:rPr lang="en-US" altLang="zh-CN">
                <a:ea typeface="ヒラギノ角ゴ Pro W3" pitchFamily="-84" charset="-128"/>
              </a:rPr>
              <a:t>	1/2</a:t>
            </a:r>
            <a:r>
              <a:rPr lang="en-US" altLang="zh-CN" i="1">
                <a:ea typeface="ヒラギノ角ゴ Pro W3" pitchFamily="-84" charset="-128"/>
              </a:rPr>
              <a:t> = a</a:t>
            </a:r>
            <a:r>
              <a:rPr lang="en-US" altLang="zh-CN" i="1" baseline="-25000">
                <a:ea typeface="ヒラギノ角ゴ Pro W3" pitchFamily="-84" charset="-128"/>
              </a:rPr>
              <a:t>LC</a:t>
            </a:r>
            <a:r>
              <a:rPr lang="en-US" altLang="zh-CN">
                <a:ea typeface="ヒラギノ角ゴ Pro W3" pitchFamily="-84" charset="-128"/>
              </a:rPr>
              <a:t> /</a:t>
            </a:r>
            <a:r>
              <a:rPr lang="en-US" altLang="zh-CN" i="1">
                <a:ea typeface="ヒラギノ角ゴ Pro W3" pitchFamily="-84" charset="-128"/>
              </a:rPr>
              <a:t>a</a:t>
            </a:r>
            <a:r>
              <a:rPr lang="en-US" altLang="zh-CN" i="1" baseline="-25000">
                <a:ea typeface="ヒラギノ角ゴ Pro W3" pitchFamily="-84" charset="-128"/>
              </a:rPr>
              <a:t>LW</a:t>
            </a:r>
            <a:r>
              <a:rPr lang="en-US" altLang="zh-CN">
                <a:ea typeface="ヒラギノ角ゴ Pro W3" pitchFamily="-84" charset="-128"/>
              </a:rPr>
              <a:t> &lt; </a:t>
            </a:r>
            <a:r>
              <a:rPr lang="en-US" altLang="zh-CN" i="1">
                <a:ea typeface="ヒラギノ角ゴ Pro W3" pitchFamily="-84" charset="-128"/>
              </a:rPr>
              <a:t>a</a:t>
            </a:r>
            <a:r>
              <a:rPr lang="en-US" altLang="zh-CN" baseline="30000">
                <a:ea typeface="ヒラギノ角ゴ Pro W3" pitchFamily="-84" charset="-128"/>
              </a:rPr>
              <a:t>*</a:t>
            </a:r>
            <a:r>
              <a:rPr lang="en-US" altLang="zh-CN" i="1" baseline="-25000">
                <a:ea typeface="ヒラギノ角ゴ Pro W3" pitchFamily="-84" charset="-128"/>
              </a:rPr>
              <a:t>LC</a:t>
            </a:r>
            <a:r>
              <a:rPr lang="en-US" altLang="zh-CN">
                <a:ea typeface="ヒラギノ角ゴ Pro W3" pitchFamily="-84" charset="-128"/>
              </a:rPr>
              <a:t> /</a:t>
            </a:r>
            <a:r>
              <a:rPr lang="en-US" altLang="zh-CN" i="1">
                <a:ea typeface="ヒラギノ角ゴ Pro W3" pitchFamily="-84" charset="-128"/>
              </a:rPr>
              <a:t>a</a:t>
            </a:r>
            <a:r>
              <a:rPr lang="en-US" altLang="zh-CN" baseline="30000">
                <a:ea typeface="ヒラギノ角ゴ Pro W3" pitchFamily="-84" charset="-128"/>
              </a:rPr>
              <a:t>*</a:t>
            </a:r>
            <a:r>
              <a:rPr lang="en-US" altLang="zh-CN" i="1" baseline="-25000">
                <a:ea typeface="ヒラギノ角ゴ Pro W3" pitchFamily="-84" charset="-128"/>
              </a:rPr>
              <a:t>LW</a:t>
            </a:r>
            <a:r>
              <a:rPr lang="en-US" altLang="zh-CN">
                <a:ea typeface="ヒラギノ角ゴ Pro W3" pitchFamily="-84" charset="-128"/>
              </a:rPr>
              <a:t> = 2</a:t>
            </a:r>
          </a:p>
          <a:p>
            <a:pPr eaLnBrk="1" hangingPunct="1">
              <a:lnSpc>
                <a:spcPct val="90000"/>
              </a:lnSpc>
              <a:buFontTx/>
              <a:buNone/>
            </a:pPr>
            <a:endParaRPr lang="en-US" altLang="zh-CN">
              <a:ea typeface="ヒラギノ角ゴ Pro W3" pitchFamily="-84" charset="-128"/>
            </a:endParaRPr>
          </a:p>
          <a:p>
            <a:pPr eaLnBrk="1" hangingPunct="1">
              <a:lnSpc>
                <a:spcPct val="90000"/>
              </a:lnSpc>
            </a:pPr>
            <a:r>
              <a:rPr lang="en-US" altLang="zh-CN">
                <a:ea typeface="ヒラギノ角ゴ Pro W3" pitchFamily="-84" charset="-128"/>
              </a:rPr>
              <a:t>The foreign country is less efficient in both industries, but has a comparative advantage in wine production.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strips(downRight)">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strips(downRight)">
                                      <p:cBhvr>
                                        <p:cTn id="12" dur="500"/>
                                        <p:tgtEl>
                                          <p:spTgt spid="450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5059">
                                            <p:txEl>
                                              <p:pRg st="4" end="4"/>
                                            </p:txEl>
                                          </p:spTgt>
                                        </p:tgtEl>
                                        <p:attrNameLst>
                                          <p:attrName>style.visibility</p:attrName>
                                        </p:attrNameLst>
                                      </p:cBhvr>
                                      <p:to>
                                        <p:strVal val="visible"/>
                                      </p:to>
                                    </p:set>
                                    <p:animEffect transition="in" filter="strips(downRight)">
                                      <p:cBhvr>
                                        <p:cTn id="17" dur="5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3C66722-22EB-492F-BD30-C4EFC7FA7E0D}"/>
              </a:ext>
            </a:extLst>
          </p:cNvPr>
          <p:cNvSpPr>
            <a:spLocks noGrp="1" noChangeArrowheads="1"/>
          </p:cNvSpPr>
          <p:nvPr>
            <p:ph type="title"/>
          </p:nvPr>
        </p:nvSpPr>
        <p:spPr/>
        <p:txBody>
          <a:bodyPr/>
          <a:lstStyle/>
          <a:p>
            <a:pPr eaLnBrk="1" hangingPunct="1"/>
            <a:r>
              <a:rPr lang="en-US" altLang="zh-CN">
                <a:ea typeface="ヒラギノ角ゴ Pro W3" pitchFamily="-84" charset="-128"/>
              </a:rPr>
              <a:t>A Numerical Example (cont.)</a:t>
            </a:r>
          </a:p>
        </p:txBody>
      </p:sp>
      <p:sp>
        <p:nvSpPr>
          <p:cNvPr id="46083" name="Rectangle 3">
            <a:extLst>
              <a:ext uri="{FF2B5EF4-FFF2-40B4-BE49-F238E27FC236}">
                <a16:creationId xmlns:a16="http://schemas.microsoft.com/office/drawing/2014/main" id="{AFF0CF46-585B-48CA-A633-EA71B74822D6}"/>
              </a:ext>
            </a:extLst>
          </p:cNvPr>
          <p:cNvSpPr>
            <a:spLocks noGrp="1" noChangeArrowheads="1"/>
          </p:cNvSpPr>
          <p:nvPr>
            <p:ph idx="1"/>
          </p:nvPr>
        </p:nvSpPr>
        <p:spPr>
          <a:xfrm>
            <a:off x="381000" y="1598613"/>
            <a:ext cx="8367713" cy="4114800"/>
          </a:xfrm>
        </p:spPr>
        <p:txBody>
          <a:bodyPr/>
          <a:lstStyle/>
          <a:p>
            <a:pPr eaLnBrk="1" hangingPunct="1"/>
            <a:r>
              <a:rPr lang="en-US" altLang="zh-CN">
                <a:ea typeface="ヒラギノ角ゴ Pro W3" pitchFamily="-84" charset="-128"/>
              </a:rPr>
              <a:t>With trade, the equilibrium relative price of cheese to wine settles between the two opportunity costs of cheese.</a:t>
            </a:r>
          </a:p>
          <a:p>
            <a:pPr eaLnBrk="1" hangingPunct="1"/>
            <a:r>
              <a:rPr lang="en-US" altLang="zh-CN">
                <a:ea typeface="ヒラギノ角ゴ Pro W3" pitchFamily="-84" charset="-128"/>
              </a:rPr>
              <a:t>Suppose that the intersection of RS and RD occurs at </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/P</a:t>
            </a:r>
            <a:r>
              <a:rPr lang="en-US" altLang="zh-CN" i="1" baseline="-25000">
                <a:ea typeface="ヒラギノ角ゴ Pro W3" pitchFamily="-84" charset="-128"/>
              </a:rPr>
              <a:t>W</a:t>
            </a:r>
            <a:r>
              <a:rPr lang="en-US" altLang="zh-CN" baseline="-25000">
                <a:ea typeface="ヒラギノ角ゴ Pro W3" pitchFamily="-84" charset="-128"/>
              </a:rPr>
              <a:t> </a:t>
            </a:r>
            <a:r>
              <a:rPr lang="en-US" altLang="zh-CN">
                <a:ea typeface="ヒラギノ角ゴ Pro W3" pitchFamily="-84" charset="-128"/>
              </a:rPr>
              <a:t>= 1 so one pound of cheese trades for one gallon of wine.</a:t>
            </a:r>
          </a:p>
          <a:p>
            <a:pPr eaLnBrk="1" hangingPunct="1"/>
            <a:r>
              <a:rPr lang="en-US" altLang="zh-CN">
                <a:ea typeface="ヒラギノ角ゴ Pro W3" pitchFamily="-84" charset="-128"/>
              </a:rPr>
              <a:t>Trade causes the relative price of cheese to rise in the home country and fall in foreign.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strips(downRight)">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strips(downRight)">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strips(downRight)">
                                      <p:cBhvr>
                                        <p:cTn id="17"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A5121D2-532B-4D68-AC9D-84364EE1C6CE}"/>
              </a:ext>
            </a:extLst>
          </p:cNvPr>
          <p:cNvSpPr>
            <a:spLocks noGrp="1" noChangeArrowheads="1"/>
          </p:cNvSpPr>
          <p:nvPr>
            <p:ph type="title"/>
          </p:nvPr>
        </p:nvSpPr>
        <p:spPr/>
        <p:txBody>
          <a:bodyPr/>
          <a:lstStyle/>
          <a:p>
            <a:pPr eaLnBrk="1" hangingPunct="1"/>
            <a:r>
              <a:rPr lang="en-US" altLang="zh-CN">
                <a:ea typeface="ヒラギノ角ゴ Pro W3" pitchFamily="-84" charset="-128"/>
              </a:rPr>
              <a:t>A Numerical Example (cont.)</a:t>
            </a:r>
          </a:p>
        </p:txBody>
      </p:sp>
      <p:sp>
        <p:nvSpPr>
          <p:cNvPr id="59395" name="Rectangle 3">
            <a:extLst>
              <a:ext uri="{FF2B5EF4-FFF2-40B4-BE49-F238E27FC236}">
                <a16:creationId xmlns:a16="http://schemas.microsoft.com/office/drawing/2014/main" id="{B9DEFC38-1470-4A3F-8F52-578D33A500CD}"/>
              </a:ext>
            </a:extLst>
          </p:cNvPr>
          <p:cNvSpPr>
            <a:spLocks noGrp="1" noChangeArrowheads="1"/>
          </p:cNvSpPr>
          <p:nvPr>
            <p:ph idx="1"/>
          </p:nvPr>
        </p:nvSpPr>
        <p:spPr/>
        <p:txBody>
          <a:bodyPr/>
          <a:lstStyle/>
          <a:p>
            <a:pPr eaLnBrk="1" hangingPunct="1">
              <a:lnSpc>
                <a:spcPct val="90000"/>
              </a:lnSpc>
            </a:pPr>
            <a:r>
              <a:rPr lang="en-US" altLang="zh-CN">
                <a:ea typeface="ヒラギノ角ゴ Pro W3" pitchFamily="-84" charset="-128"/>
              </a:rPr>
              <a:t>With trade, the foreign country can buy one pound of cheese for </a:t>
            </a:r>
            <a:r>
              <a:rPr lang="en-US" altLang="zh-CN" i="1">
                <a:ea typeface="ヒラギノ角ゴ Pro W3" pitchFamily="-84" charset="-128"/>
              </a:rPr>
              <a:t>P</a:t>
            </a:r>
            <a:r>
              <a:rPr lang="en-US" altLang="zh-CN" i="1" baseline="-25000">
                <a:ea typeface="ヒラギノ角ゴ Pro W3" pitchFamily="-84" charset="-128"/>
              </a:rPr>
              <a:t>C</a:t>
            </a:r>
            <a:r>
              <a:rPr lang="en-US" altLang="zh-CN" i="1">
                <a:ea typeface="ヒラギノ角ゴ Pro W3" pitchFamily="-84" charset="-128"/>
              </a:rPr>
              <a:t> /P</a:t>
            </a:r>
            <a:r>
              <a:rPr lang="en-US" altLang="zh-CN" i="1" baseline="-25000">
                <a:ea typeface="ヒラギノ角ゴ Pro W3" pitchFamily="-84" charset="-128"/>
              </a:rPr>
              <a:t>W</a:t>
            </a:r>
            <a:r>
              <a:rPr lang="en-US" altLang="zh-CN">
                <a:ea typeface="ヒラギノ角ゴ Pro W3" pitchFamily="-84" charset="-128"/>
              </a:rPr>
              <a:t> = one gallon of wine, </a:t>
            </a:r>
          </a:p>
          <a:p>
            <a:pPr lvl="1" eaLnBrk="1" hangingPunct="1">
              <a:lnSpc>
                <a:spcPct val="90000"/>
              </a:lnSpc>
            </a:pPr>
            <a:r>
              <a:rPr lang="en-US" altLang="zh-CN">
                <a:ea typeface="ヒラギノ角ゴ Pro W3" pitchFamily="-84" charset="-128"/>
              </a:rPr>
              <a:t>instead of stopping production of </a:t>
            </a:r>
            <a:r>
              <a:rPr lang="en-US" altLang="zh-CN" i="1">
                <a:ea typeface="ヒラギノ角ゴ Pro W3" pitchFamily="-84" charset="-128"/>
              </a:rPr>
              <a:t>a</a:t>
            </a:r>
            <a:r>
              <a:rPr lang="en-US" altLang="zh-CN" i="1" baseline="30000">
                <a:ea typeface="ヒラギノ角ゴ Pro W3" pitchFamily="-84" charset="-128"/>
              </a:rPr>
              <a:t>*</a:t>
            </a:r>
            <a:r>
              <a:rPr lang="en-US" altLang="zh-CN" i="1" baseline="-25000">
                <a:ea typeface="ヒラギノ角ゴ Pro W3" pitchFamily="-84" charset="-128"/>
              </a:rPr>
              <a:t>LC</a:t>
            </a:r>
            <a:r>
              <a:rPr lang="en-US" altLang="zh-CN">
                <a:ea typeface="ヒラギノ角ゴ Pro W3" pitchFamily="-84" charset="-128"/>
              </a:rPr>
              <a:t> /</a:t>
            </a:r>
            <a:r>
              <a:rPr lang="en-US" altLang="zh-CN" i="1">
                <a:ea typeface="ヒラギノ角ゴ Pro W3" pitchFamily="-84" charset="-128"/>
              </a:rPr>
              <a:t>a</a:t>
            </a:r>
            <a:r>
              <a:rPr lang="en-US" altLang="zh-CN" i="1" baseline="30000">
                <a:ea typeface="ヒラギノ角ゴ Pro W3" pitchFamily="-84" charset="-128"/>
              </a:rPr>
              <a:t>*</a:t>
            </a:r>
            <a:r>
              <a:rPr lang="en-US" altLang="zh-CN" i="1" baseline="-25000">
                <a:ea typeface="ヒラギノ角ゴ Pro W3" pitchFamily="-84" charset="-128"/>
              </a:rPr>
              <a:t>LW</a:t>
            </a:r>
            <a:r>
              <a:rPr lang="en-US" altLang="zh-CN">
                <a:ea typeface="ヒラギノ角ゴ Pro W3" pitchFamily="-84" charset="-128"/>
              </a:rPr>
              <a:t> = 2 gallons of wine to free up enough labor to produce one pound of cheese in the absence of trade.</a:t>
            </a:r>
          </a:p>
          <a:p>
            <a:pPr lvl="1" eaLnBrk="1" hangingPunct="1">
              <a:lnSpc>
                <a:spcPct val="90000"/>
              </a:lnSpc>
            </a:pPr>
            <a:r>
              <a:rPr lang="en-US" altLang="zh-CN">
                <a:ea typeface="ヒラギノ角ゴ Pro W3" pitchFamily="-84" charset="-128"/>
              </a:rPr>
              <a:t>Suppose </a:t>
            </a:r>
            <a:r>
              <a:rPr lang="en-US" altLang="zh-CN" i="1">
                <a:ea typeface="ヒラギノ角ゴ Pro W3" pitchFamily="-84" charset="-128"/>
              </a:rPr>
              <a:t>L*</a:t>
            </a:r>
            <a:r>
              <a:rPr lang="en-US" altLang="zh-CN">
                <a:ea typeface="ヒラギノ角ゴ Pro W3" pitchFamily="-84" charset="-128"/>
              </a:rPr>
              <a:t> = 3,000. The foreign country can trade its 1,000 gallons maximum production of wine for 1,000 pounds of cheese, instead of the 500 pounds of cheese it could produce itself.</a:t>
            </a:r>
          </a:p>
          <a:p>
            <a:pPr lvl="1" eaLnBrk="1" hangingPunct="1">
              <a:lnSpc>
                <a:spcPct val="90000"/>
              </a:lnSpc>
            </a:pPr>
            <a:endParaRPr lang="en-US" altLang="zh-CN">
              <a:ea typeface="ヒラギノ角ゴ Pro W3" pitchFamily="-84" charset="-128"/>
            </a:endParaRPr>
          </a:p>
        </p:txBody>
      </p:sp>
    </p:spTree>
  </p:cSld>
  <p:clrMapOvr>
    <a:masterClrMapping/>
  </p:clrMapOvr>
  <p:transition spd="med">
    <p:pull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4D2E3D8-F1D0-48B1-8007-FB3F42DD2FCC}"/>
              </a:ext>
            </a:extLst>
          </p:cNvPr>
          <p:cNvSpPr>
            <a:spLocks noGrp="1" noChangeArrowheads="1"/>
          </p:cNvSpPr>
          <p:nvPr>
            <p:ph type="title"/>
          </p:nvPr>
        </p:nvSpPr>
        <p:spPr/>
        <p:txBody>
          <a:bodyPr/>
          <a:lstStyle/>
          <a:p>
            <a:pPr eaLnBrk="1" hangingPunct="1"/>
            <a:r>
              <a:rPr lang="en-US" altLang="zh-CN">
                <a:ea typeface="ヒラギノ角ゴ Pro W3" pitchFamily="-84" charset="-128"/>
              </a:rPr>
              <a:t>A Numerical Example (cont.)</a:t>
            </a:r>
          </a:p>
        </p:txBody>
      </p:sp>
      <p:sp>
        <p:nvSpPr>
          <p:cNvPr id="60419" name="Rectangle 3">
            <a:extLst>
              <a:ext uri="{FF2B5EF4-FFF2-40B4-BE49-F238E27FC236}">
                <a16:creationId xmlns:a16="http://schemas.microsoft.com/office/drawing/2014/main" id="{80698100-969F-43BE-A8A5-B31F0AA3CBED}"/>
              </a:ext>
            </a:extLst>
          </p:cNvPr>
          <p:cNvSpPr>
            <a:spLocks noGrp="1" noChangeArrowheads="1"/>
          </p:cNvSpPr>
          <p:nvPr>
            <p:ph idx="1"/>
          </p:nvPr>
        </p:nvSpPr>
        <p:spPr/>
        <p:txBody>
          <a:bodyPr/>
          <a:lstStyle/>
          <a:p>
            <a:pPr eaLnBrk="1" hangingPunct="1">
              <a:lnSpc>
                <a:spcPct val="90000"/>
              </a:lnSpc>
            </a:pPr>
            <a:r>
              <a:rPr lang="en-US" altLang="zh-CN">
                <a:ea typeface="ヒラギノ角ゴ Pro W3" pitchFamily="-84" charset="-128"/>
              </a:rPr>
              <a:t>With trade, the home country can buy one gallon of wine for </a:t>
            </a:r>
            <a:r>
              <a:rPr lang="en-US" altLang="zh-CN" i="1">
                <a:ea typeface="ヒラギノ角ゴ Pro W3" pitchFamily="-84" charset="-128"/>
              </a:rPr>
              <a:t>P</a:t>
            </a:r>
            <a:r>
              <a:rPr lang="en-US" altLang="zh-CN" i="1" baseline="-25000">
                <a:ea typeface="ヒラギノ角ゴ Pro W3" pitchFamily="-84" charset="-128"/>
              </a:rPr>
              <a:t>W</a:t>
            </a:r>
            <a:r>
              <a:rPr lang="en-US" altLang="zh-CN" i="1">
                <a:ea typeface="ヒラギノ角ゴ Pro W3" pitchFamily="-84" charset="-128"/>
              </a:rPr>
              <a:t> /P</a:t>
            </a:r>
            <a:r>
              <a:rPr lang="en-US" altLang="zh-CN" i="1" baseline="-25000">
                <a:ea typeface="ヒラギノ角ゴ Pro W3" pitchFamily="-84" charset="-128"/>
              </a:rPr>
              <a:t>C</a:t>
            </a:r>
            <a:r>
              <a:rPr lang="en-US" altLang="zh-CN">
                <a:ea typeface="ヒラギノ角ゴ Pro W3" pitchFamily="-84" charset="-128"/>
              </a:rPr>
              <a:t> = one pound of cheese,</a:t>
            </a:r>
          </a:p>
          <a:p>
            <a:pPr lvl="1" eaLnBrk="1" hangingPunct="1">
              <a:lnSpc>
                <a:spcPct val="90000"/>
              </a:lnSpc>
            </a:pPr>
            <a:r>
              <a:rPr lang="en-US" altLang="zh-CN" sz="2200">
                <a:ea typeface="ヒラギノ角ゴ Pro W3" pitchFamily="-84" charset="-128"/>
              </a:rPr>
              <a:t>instead of stopping production of </a:t>
            </a:r>
            <a:r>
              <a:rPr lang="en-US" altLang="zh-CN" sz="2200" i="1">
                <a:ea typeface="ヒラギノ角ゴ Pro W3" pitchFamily="-84" charset="-128"/>
              </a:rPr>
              <a:t>a</a:t>
            </a:r>
            <a:r>
              <a:rPr lang="en-US" altLang="zh-CN" sz="2200" i="1" baseline="-25000">
                <a:ea typeface="ヒラギノ角ゴ Pro W3" pitchFamily="-84" charset="-128"/>
              </a:rPr>
              <a:t>LW</a:t>
            </a:r>
            <a:r>
              <a:rPr lang="en-US" altLang="zh-CN" sz="2200">
                <a:ea typeface="ヒラギノ角ゴ Pro W3" pitchFamily="-84" charset="-128"/>
              </a:rPr>
              <a:t> /</a:t>
            </a:r>
            <a:r>
              <a:rPr lang="en-US" altLang="zh-CN" sz="2200" i="1">
                <a:ea typeface="ヒラギノ角ゴ Pro W3" pitchFamily="-84" charset="-128"/>
              </a:rPr>
              <a:t>a</a:t>
            </a:r>
            <a:r>
              <a:rPr lang="en-US" altLang="zh-CN" sz="2200" i="1" baseline="-25000">
                <a:ea typeface="ヒラギノ角ゴ Pro W3" pitchFamily="-84" charset="-128"/>
              </a:rPr>
              <a:t>LC</a:t>
            </a:r>
            <a:r>
              <a:rPr lang="en-US" altLang="zh-CN" sz="2200">
                <a:ea typeface="ヒラギノ角ゴ Pro W3" pitchFamily="-84" charset="-128"/>
              </a:rPr>
              <a:t> = two pounds of cheese to free up enough labor to produce one gallon of wine in the absence of trade.</a:t>
            </a:r>
          </a:p>
          <a:p>
            <a:pPr eaLnBrk="1" hangingPunct="1">
              <a:lnSpc>
                <a:spcPct val="90000"/>
              </a:lnSpc>
            </a:pPr>
            <a:r>
              <a:rPr lang="en-US" altLang="zh-CN">
                <a:ea typeface="ヒラギノ角ゴ Pro W3" pitchFamily="-84" charset="-128"/>
              </a:rPr>
              <a:t>The home country can trade its 1,000 pounds maximum production of cheese for 1,000 gallons of wine, instead of the 500 gallons of wine it could produce itself.</a:t>
            </a:r>
          </a:p>
          <a:p>
            <a:pPr eaLnBrk="1" hangingPunct="1">
              <a:lnSpc>
                <a:spcPct val="90000"/>
              </a:lnSpc>
            </a:pPr>
            <a:r>
              <a:rPr lang="en-US" altLang="zh-CN" sz="2400">
                <a:ea typeface="ヒラギノ角ゴ Pro W3" pitchFamily="-84" charset="-128"/>
                <a:hlinkClick r:id="rId2" action="ppaction://hlinkfile"/>
              </a:rPr>
              <a:t>Case Study 3.2</a:t>
            </a:r>
            <a:endParaRPr lang="en-US" altLang="zh-CN" sz="2400">
              <a:ea typeface="ヒラギノ角ゴ Pro W3" pitchFamily="-84" charset="-128"/>
            </a:endParaRPr>
          </a:p>
        </p:txBody>
      </p:sp>
    </p:spTree>
  </p:cSld>
  <p:clrMapOvr>
    <a:masterClrMapping/>
  </p:clrMapOvr>
  <p:transition spd="med">
    <p:pull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6CCE247-0E80-424A-8EC1-0680D567ADE7}"/>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Wages</a:t>
            </a:r>
          </a:p>
        </p:txBody>
      </p:sp>
      <p:sp>
        <p:nvSpPr>
          <p:cNvPr id="48131" name="Rectangle 3">
            <a:extLst>
              <a:ext uri="{FF2B5EF4-FFF2-40B4-BE49-F238E27FC236}">
                <a16:creationId xmlns:a16="http://schemas.microsoft.com/office/drawing/2014/main" id="{C5A8A7C5-E39B-43F6-AC61-9FE2575570C5}"/>
              </a:ext>
            </a:extLst>
          </p:cNvPr>
          <p:cNvSpPr>
            <a:spLocks noGrp="1" noChangeArrowheads="1"/>
          </p:cNvSpPr>
          <p:nvPr>
            <p:ph idx="1"/>
          </p:nvPr>
        </p:nvSpPr>
        <p:spPr/>
        <p:txBody>
          <a:bodyPr/>
          <a:lstStyle/>
          <a:p>
            <a:pPr eaLnBrk="1" hangingPunct="1">
              <a:lnSpc>
                <a:spcPct val="90000"/>
              </a:lnSpc>
              <a:spcBef>
                <a:spcPct val="50000"/>
              </a:spcBef>
            </a:pPr>
            <a:r>
              <a:rPr lang="en-US" altLang="zh-CN" sz="2400" b="1">
                <a:ea typeface="ヒラギノ角ゴ Pro W3" pitchFamily="-84" charset="-128"/>
              </a:rPr>
              <a:t>Relative wages</a:t>
            </a:r>
            <a:r>
              <a:rPr lang="en-US" altLang="zh-CN" sz="2400">
                <a:ea typeface="ヒラギノ角ゴ Pro W3" pitchFamily="-84" charset="-128"/>
              </a:rPr>
              <a:t> are the wages of the home country relative to the wages in the foreign country.</a:t>
            </a:r>
          </a:p>
          <a:p>
            <a:pPr eaLnBrk="1" hangingPunct="1">
              <a:lnSpc>
                <a:spcPct val="90000"/>
              </a:lnSpc>
              <a:spcBef>
                <a:spcPct val="50000"/>
              </a:spcBef>
            </a:pPr>
            <a:r>
              <a:rPr lang="en-US" altLang="zh-CN" sz="2400">
                <a:ea typeface="ヒラギノ角ゴ Pro W3" pitchFamily="-84" charset="-128"/>
              </a:rPr>
              <a:t>Productivity (technological) differences determine relative wage differences across countries.</a:t>
            </a:r>
          </a:p>
          <a:p>
            <a:pPr eaLnBrk="1" hangingPunct="1">
              <a:lnSpc>
                <a:spcPct val="90000"/>
              </a:lnSpc>
              <a:spcBef>
                <a:spcPct val="50000"/>
              </a:spcBef>
            </a:pPr>
            <a:r>
              <a:rPr lang="en-US" altLang="zh-CN" sz="2400">
                <a:ea typeface="ヒラギノ角ゴ Pro W3" pitchFamily="-84" charset="-128"/>
              </a:rPr>
              <a:t>The home wage relative to the foreign wage will settle in between the ratio of how much better Home is at making cheese and how much better it is at making wine compared to Foreign. </a:t>
            </a:r>
          </a:p>
          <a:p>
            <a:pPr eaLnBrk="1" hangingPunct="1">
              <a:lnSpc>
                <a:spcPct val="90000"/>
              </a:lnSpc>
              <a:spcBef>
                <a:spcPct val="50000"/>
              </a:spcBef>
            </a:pPr>
            <a:r>
              <a:rPr lang="en-US" altLang="zh-CN" sz="2400">
                <a:ea typeface="ヒラギノ角ゴ Pro W3" pitchFamily="-84" charset="-128"/>
              </a:rPr>
              <a:t>Relative wages cause Home to have a cost advantage in only cheese and Foreign to have a cost advantage in only wine.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strips(downRight)">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strips(downRight)">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strips(downRight)">
                                      <p:cBhvr>
                                        <p:cTn id="17" dur="500"/>
                                        <p:tgtEl>
                                          <p:spTgt spid="48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strips(downRight)">
                                      <p:cBhvr>
                                        <p:cTn id="22" dur="500"/>
                                        <p:tgtEl>
                                          <p:spTgt spid="48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56B65C5-1839-4490-8EDC-ACB9A8CE8F34}"/>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Wages (cont.)</a:t>
            </a:r>
          </a:p>
        </p:txBody>
      </p:sp>
      <p:sp>
        <p:nvSpPr>
          <p:cNvPr id="49155" name="Rectangle 3">
            <a:extLst>
              <a:ext uri="{FF2B5EF4-FFF2-40B4-BE49-F238E27FC236}">
                <a16:creationId xmlns:a16="http://schemas.microsoft.com/office/drawing/2014/main" id="{CF2A2E47-2433-411A-9624-B32D94AE67DD}"/>
              </a:ext>
            </a:extLst>
          </p:cNvPr>
          <p:cNvSpPr>
            <a:spLocks noGrp="1" noChangeArrowheads="1"/>
          </p:cNvSpPr>
          <p:nvPr>
            <p:ph idx="1"/>
          </p:nvPr>
        </p:nvSpPr>
        <p:spPr>
          <a:xfrm>
            <a:off x="304800" y="1447800"/>
            <a:ext cx="8445500" cy="4114800"/>
          </a:xfrm>
        </p:spPr>
        <p:txBody>
          <a:bodyPr/>
          <a:lstStyle/>
          <a:p>
            <a:pPr eaLnBrk="1" hangingPunct="1">
              <a:lnSpc>
                <a:spcPct val="90000"/>
              </a:lnSpc>
              <a:spcBef>
                <a:spcPct val="50000"/>
              </a:spcBef>
            </a:pPr>
            <a:r>
              <a:rPr lang="en-US" altLang="zh-CN" sz="2400">
                <a:ea typeface="ヒラギノ角ゴ Pro W3" pitchFamily="-84" charset="-128"/>
              </a:rPr>
              <a:t>Suppose that </a:t>
            </a:r>
            <a:r>
              <a:rPr lang="en-US" altLang="zh-CN" sz="2400" i="1">
                <a:ea typeface="ヒラギノ角ゴ Pro W3" pitchFamily="-84" charset="-128"/>
              </a:rPr>
              <a:t>P</a:t>
            </a:r>
            <a:r>
              <a:rPr lang="en-US" altLang="zh-CN" sz="2400" i="1" baseline="-25000">
                <a:ea typeface="ヒラギノ角ゴ Pro W3" pitchFamily="-84" charset="-128"/>
              </a:rPr>
              <a:t>C</a:t>
            </a:r>
            <a:r>
              <a:rPr lang="en-US" altLang="zh-CN" sz="2400" baseline="-25000">
                <a:ea typeface="ヒラギノ角ゴ Pro W3" pitchFamily="-84" charset="-128"/>
              </a:rPr>
              <a:t> </a:t>
            </a:r>
            <a:r>
              <a:rPr lang="en-US" altLang="zh-CN" sz="2400">
                <a:ea typeface="ヒラギノ角ゴ Pro W3" pitchFamily="-84" charset="-128"/>
              </a:rPr>
              <a:t> = $12/pound and </a:t>
            </a:r>
            <a:r>
              <a:rPr lang="en-US" altLang="zh-CN" sz="2400" i="1">
                <a:ea typeface="ヒラギノ角ゴ Pro W3" pitchFamily="-84" charset="-128"/>
              </a:rPr>
              <a:t>P</a:t>
            </a:r>
            <a:r>
              <a:rPr lang="en-US" altLang="zh-CN" sz="2400" i="1" baseline="-25000">
                <a:ea typeface="ヒラギノ角ゴ Pro W3" pitchFamily="-84" charset="-128"/>
              </a:rPr>
              <a:t>W</a:t>
            </a:r>
            <a:r>
              <a:rPr lang="en-US" altLang="zh-CN" sz="2400">
                <a:ea typeface="ヒラギノ角ゴ Pro W3" pitchFamily="-84" charset="-128"/>
              </a:rPr>
              <a:t> = $12/gallon.</a:t>
            </a:r>
          </a:p>
          <a:p>
            <a:pPr eaLnBrk="1" hangingPunct="1">
              <a:lnSpc>
                <a:spcPct val="90000"/>
              </a:lnSpc>
              <a:spcBef>
                <a:spcPct val="50000"/>
              </a:spcBef>
            </a:pPr>
            <a:r>
              <a:rPr lang="en-US" altLang="zh-CN" sz="2400">
                <a:ea typeface="ヒラギノ角ゴ Pro W3" pitchFamily="-84" charset="-128"/>
              </a:rPr>
              <a:t>Since domestic workers specialize in cheese production after trade, their hourly wages will be</a:t>
            </a:r>
          </a:p>
          <a:p>
            <a:pPr algn="ctr" eaLnBrk="1" hangingPunct="1">
              <a:lnSpc>
                <a:spcPct val="90000"/>
              </a:lnSpc>
              <a:buFontTx/>
              <a:buNone/>
            </a:pPr>
            <a:r>
              <a:rPr lang="en-US" altLang="zh-CN" sz="2400" i="1">
                <a:ea typeface="ヒラギノ角ゴ Pro W3" pitchFamily="-84" charset="-128"/>
              </a:rPr>
              <a:t>P</a:t>
            </a:r>
            <a:r>
              <a:rPr lang="en-US" altLang="zh-CN" sz="2400" i="1" baseline="-25000">
                <a:ea typeface="ヒラギノ角ゴ Pro W3" pitchFamily="-84" charset="-128"/>
              </a:rPr>
              <a:t>C</a:t>
            </a:r>
            <a:r>
              <a:rPr lang="en-US" altLang="zh-CN" sz="2400">
                <a:ea typeface="ヒラギノ角ゴ Pro W3" pitchFamily="-84" charset="-128"/>
              </a:rPr>
              <a:t>/</a:t>
            </a:r>
            <a:r>
              <a:rPr lang="en-US" altLang="zh-CN" sz="2400" i="1">
                <a:ea typeface="ヒラギノ角ゴ Pro W3" pitchFamily="-84" charset="-128"/>
              </a:rPr>
              <a:t>a</a:t>
            </a:r>
            <a:r>
              <a:rPr lang="en-US" altLang="zh-CN" sz="2400" i="1" baseline="-25000">
                <a:ea typeface="ヒラギノ角ゴ Pro W3" pitchFamily="-84" charset="-128"/>
              </a:rPr>
              <a:t>LC</a:t>
            </a:r>
            <a:r>
              <a:rPr lang="en-US" altLang="zh-CN" sz="2400">
                <a:ea typeface="ヒラギノ角ゴ Pro W3" pitchFamily="-84" charset="-128"/>
              </a:rPr>
              <a:t> = $12 /1= $12</a:t>
            </a:r>
          </a:p>
          <a:p>
            <a:pPr eaLnBrk="1" hangingPunct="1">
              <a:lnSpc>
                <a:spcPct val="90000"/>
              </a:lnSpc>
              <a:spcBef>
                <a:spcPct val="50000"/>
              </a:spcBef>
            </a:pPr>
            <a:r>
              <a:rPr lang="en-US" altLang="zh-CN" sz="2400">
                <a:ea typeface="ヒラギノ角ゴ Pro W3" pitchFamily="-84" charset="-128"/>
              </a:rPr>
              <a:t>Since foreign workers specialize in wine production after trade, their hourly wages will be </a:t>
            </a:r>
          </a:p>
          <a:p>
            <a:pPr algn="ctr" eaLnBrk="1" hangingPunct="1">
              <a:lnSpc>
                <a:spcPct val="90000"/>
              </a:lnSpc>
              <a:buFontTx/>
              <a:buNone/>
            </a:pPr>
            <a:r>
              <a:rPr lang="en-US" altLang="zh-CN" sz="2400" i="1">
                <a:ea typeface="ヒラギノ角ゴ Pro W3" pitchFamily="-84" charset="-128"/>
              </a:rPr>
              <a:t>P</a:t>
            </a:r>
            <a:r>
              <a:rPr lang="en-US" altLang="zh-CN" sz="2400" i="1" baseline="-25000">
                <a:ea typeface="ヒラギノ角ゴ Pro W3" pitchFamily="-84" charset="-128"/>
              </a:rPr>
              <a:t>W</a:t>
            </a:r>
            <a:r>
              <a:rPr lang="en-US" altLang="zh-CN" sz="2400">
                <a:ea typeface="ヒラギノ角ゴ Pro W3" pitchFamily="-84" charset="-128"/>
              </a:rPr>
              <a:t>/</a:t>
            </a:r>
            <a:r>
              <a:rPr lang="en-US" altLang="zh-CN" sz="2400" i="1">
                <a:ea typeface="ヒラギノ角ゴ Pro W3" pitchFamily="-84" charset="-128"/>
              </a:rPr>
              <a:t>a</a:t>
            </a:r>
            <a:r>
              <a:rPr lang="en-US" altLang="zh-CN" sz="2400" i="1" baseline="30000">
                <a:ea typeface="ヒラギノ角ゴ Pro W3" pitchFamily="-84" charset="-128"/>
              </a:rPr>
              <a:t>*</a:t>
            </a:r>
            <a:r>
              <a:rPr lang="en-US" altLang="zh-CN" sz="2400" i="1" baseline="-25000">
                <a:ea typeface="ヒラギノ角ゴ Pro W3" pitchFamily="-84" charset="-128"/>
              </a:rPr>
              <a:t>LW</a:t>
            </a:r>
            <a:r>
              <a:rPr lang="en-US" altLang="zh-CN" sz="2400">
                <a:ea typeface="ヒラギノ角ゴ Pro W3" pitchFamily="-84" charset="-128"/>
              </a:rPr>
              <a:t> = $12/3 = $4 </a:t>
            </a:r>
          </a:p>
          <a:p>
            <a:pPr eaLnBrk="1" hangingPunct="1">
              <a:lnSpc>
                <a:spcPct val="90000"/>
              </a:lnSpc>
              <a:spcBef>
                <a:spcPct val="50000"/>
              </a:spcBef>
            </a:pPr>
            <a:r>
              <a:rPr lang="en-US" altLang="zh-CN" sz="2400">
                <a:ea typeface="ヒラギノ角ゴ Pro W3" pitchFamily="-84" charset="-128"/>
              </a:rPr>
              <a:t>The relative wage of domestic workers is therefore</a:t>
            </a:r>
          </a:p>
          <a:p>
            <a:pPr algn="ctr" eaLnBrk="1" hangingPunct="1">
              <a:lnSpc>
                <a:spcPct val="90000"/>
              </a:lnSpc>
              <a:buFontTx/>
              <a:buNone/>
            </a:pPr>
            <a:r>
              <a:rPr lang="en-US" altLang="zh-CN" sz="2400">
                <a:ea typeface="ヒラギノ角ゴ Pro W3" pitchFamily="-84" charset="-128"/>
              </a:rPr>
              <a:t>$12/$4 = 3</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strips(downRight)">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strips(downRight)">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strips(downRight)">
                                      <p:cBhvr>
                                        <p:cTn id="17" dur="500"/>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strips(downRight)">
                                      <p:cBhvr>
                                        <p:cTn id="22" dur="500"/>
                                        <p:tgtEl>
                                          <p:spTgt spid="49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strips(downRight)">
                                      <p:cBhvr>
                                        <p:cTn id="27" dur="500"/>
                                        <p:tgtEl>
                                          <p:spTgt spid="491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9155">
                                            <p:txEl>
                                              <p:pRg st="5" end="5"/>
                                            </p:txEl>
                                          </p:spTgt>
                                        </p:tgtEl>
                                        <p:attrNameLst>
                                          <p:attrName>style.visibility</p:attrName>
                                        </p:attrNameLst>
                                      </p:cBhvr>
                                      <p:to>
                                        <p:strVal val="visible"/>
                                      </p:to>
                                    </p:set>
                                    <p:animEffect transition="in" filter="strips(downRight)">
                                      <p:cBhvr>
                                        <p:cTn id="32" dur="500"/>
                                        <p:tgtEl>
                                          <p:spTgt spid="491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9155">
                                            <p:txEl>
                                              <p:pRg st="6" end="6"/>
                                            </p:txEl>
                                          </p:spTgt>
                                        </p:tgtEl>
                                        <p:attrNameLst>
                                          <p:attrName>style.visibility</p:attrName>
                                        </p:attrNameLst>
                                      </p:cBhvr>
                                      <p:to>
                                        <p:strVal val="visible"/>
                                      </p:to>
                                    </p:set>
                                    <p:animEffect transition="in" filter="strips(downRight)">
                                      <p:cBhvr>
                                        <p:cTn id="37" dur="500"/>
                                        <p:tgtEl>
                                          <p:spTgt spid="49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38DDE8B-02AC-47FA-87D8-754273CB4CBA}"/>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Wages (cont.)</a:t>
            </a:r>
          </a:p>
        </p:txBody>
      </p:sp>
      <p:sp>
        <p:nvSpPr>
          <p:cNvPr id="50179" name="Rectangle 3">
            <a:extLst>
              <a:ext uri="{FF2B5EF4-FFF2-40B4-BE49-F238E27FC236}">
                <a16:creationId xmlns:a16="http://schemas.microsoft.com/office/drawing/2014/main" id="{B451BFF3-C8D4-4429-905C-B7A6F10084DD}"/>
              </a:ext>
            </a:extLst>
          </p:cNvPr>
          <p:cNvSpPr>
            <a:spLocks noGrp="1" noChangeArrowheads="1"/>
          </p:cNvSpPr>
          <p:nvPr>
            <p:ph idx="1"/>
          </p:nvPr>
        </p:nvSpPr>
        <p:spPr/>
        <p:txBody>
          <a:bodyPr/>
          <a:lstStyle/>
          <a:p>
            <a:pPr eaLnBrk="1" hangingPunct="1"/>
            <a:r>
              <a:rPr lang="en-US" altLang="zh-CN" sz="2400">
                <a:ea typeface="ヒラギノ角ゴ Pro W3" pitchFamily="-84" charset="-128"/>
              </a:rPr>
              <a:t>The relative wage lies between the ratio of the productivities in each industry.</a:t>
            </a:r>
          </a:p>
          <a:p>
            <a:pPr eaLnBrk="1" hangingPunct="1">
              <a:buFontTx/>
              <a:buNone/>
            </a:pPr>
            <a:endParaRPr lang="en-US" altLang="zh-CN" sz="2400">
              <a:ea typeface="ヒラギノ角ゴ Pro W3" pitchFamily="-84" charset="-128"/>
            </a:endParaRPr>
          </a:p>
          <a:p>
            <a:pPr lvl="1" eaLnBrk="1" hangingPunct="1"/>
            <a:r>
              <a:rPr lang="en-US" altLang="zh-CN" sz="2000">
                <a:ea typeface="ヒラギノ角ゴ Pro W3" pitchFamily="-84" charset="-128"/>
              </a:rPr>
              <a:t>The home country is 6/1 = 6 times as productive in cheese production, but only 3/2 = 1.5 times as productive in wine production.</a:t>
            </a:r>
          </a:p>
          <a:p>
            <a:pPr lvl="1" eaLnBrk="1" hangingPunct="1">
              <a:buFontTx/>
              <a:buNone/>
            </a:pPr>
            <a:endParaRPr lang="en-US" altLang="zh-CN" sz="2000">
              <a:ea typeface="ヒラギノ角ゴ Pro W3" pitchFamily="-84" charset="-128"/>
            </a:endParaRPr>
          </a:p>
          <a:p>
            <a:pPr lvl="1" eaLnBrk="1" hangingPunct="1"/>
            <a:r>
              <a:rPr lang="en-US" altLang="zh-CN" sz="2000">
                <a:ea typeface="ヒラギノ角ゴ Pro W3" pitchFamily="-84" charset="-128"/>
              </a:rPr>
              <a:t>The home country has a wage 3 times higher than the foreign country.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strips(downRight)">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strips(downRight)">
                                      <p:cBhvr>
                                        <p:cTn id="12" dur="500"/>
                                        <p:tgtEl>
                                          <p:spTgt spid="50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animEffect transition="in" filter="strips(downRight)">
                                      <p:cBhvr>
                                        <p:cTn id="17" dur="5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6F9AE76-C37F-481B-9F1F-7059EAF79E71}"/>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Wages (cont.)</a:t>
            </a:r>
          </a:p>
        </p:txBody>
      </p:sp>
      <p:sp>
        <p:nvSpPr>
          <p:cNvPr id="183299" name="Rectangle 3">
            <a:extLst>
              <a:ext uri="{FF2B5EF4-FFF2-40B4-BE49-F238E27FC236}">
                <a16:creationId xmlns:a16="http://schemas.microsoft.com/office/drawing/2014/main" id="{D4B1451E-5A9B-4271-ADF1-8D575E29F589}"/>
              </a:ext>
            </a:extLst>
          </p:cNvPr>
          <p:cNvSpPr>
            <a:spLocks noGrp="1" noChangeArrowheads="1"/>
          </p:cNvSpPr>
          <p:nvPr>
            <p:ph idx="1"/>
          </p:nvPr>
        </p:nvSpPr>
        <p:spPr/>
        <p:txBody>
          <a:bodyPr/>
          <a:lstStyle/>
          <a:p>
            <a:pPr eaLnBrk="1" hangingPunct="1">
              <a:lnSpc>
                <a:spcPct val="90000"/>
              </a:lnSpc>
              <a:spcBef>
                <a:spcPct val="50000"/>
              </a:spcBef>
            </a:pPr>
            <a:r>
              <a:rPr lang="en-US" altLang="zh-CN" sz="2400">
                <a:ea typeface="ヒラギノ角ゴ Pro W3" pitchFamily="-84" charset="-128"/>
              </a:rPr>
              <a:t>These relationships imply that both countries have a </a:t>
            </a:r>
            <a:r>
              <a:rPr lang="en-US" altLang="zh-CN" sz="2400" i="1">
                <a:ea typeface="ヒラギノ角ゴ Pro W3" pitchFamily="-84" charset="-128"/>
              </a:rPr>
              <a:t>cost advantage</a:t>
            </a:r>
            <a:r>
              <a:rPr lang="en-US" altLang="zh-CN" sz="2400">
                <a:ea typeface="ヒラギノ角ゴ Pro W3" pitchFamily="-84" charset="-128"/>
              </a:rPr>
              <a:t> in production.</a:t>
            </a:r>
          </a:p>
          <a:p>
            <a:pPr lvl="1" eaLnBrk="1" hangingPunct="1">
              <a:lnSpc>
                <a:spcPct val="90000"/>
              </a:lnSpc>
            </a:pPr>
            <a:r>
              <a:rPr lang="en-US" altLang="zh-CN" sz="2000">
                <a:ea typeface="ヒラギノ角ゴ Pro W3" pitchFamily="-84" charset="-128"/>
              </a:rPr>
              <a:t>High wages can be offset by high productivity.</a:t>
            </a:r>
          </a:p>
          <a:p>
            <a:pPr lvl="1" eaLnBrk="1" hangingPunct="1">
              <a:lnSpc>
                <a:spcPct val="90000"/>
              </a:lnSpc>
            </a:pPr>
            <a:r>
              <a:rPr lang="en-US" altLang="zh-CN" sz="2000">
                <a:ea typeface="ヒラギノ角ゴ Pro W3" pitchFamily="-84" charset="-128"/>
              </a:rPr>
              <a:t>Low productivity can be offset by low wages.</a:t>
            </a:r>
          </a:p>
          <a:p>
            <a:pPr lvl="1" eaLnBrk="1" hangingPunct="1">
              <a:lnSpc>
                <a:spcPct val="90000"/>
              </a:lnSpc>
            </a:pPr>
            <a:endParaRPr lang="en-US" altLang="zh-CN" sz="2000">
              <a:ea typeface="ヒラギノ角ゴ Pro W3" pitchFamily="-84" charset="-128"/>
            </a:endParaRPr>
          </a:p>
          <a:p>
            <a:pPr eaLnBrk="1" hangingPunct="1">
              <a:lnSpc>
                <a:spcPct val="90000"/>
              </a:lnSpc>
            </a:pPr>
            <a:r>
              <a:rPr lang="en-US" altLang="zh-CN" sz="2400">
                <a:ea typeface="ヒラギノ角ゴ Pro W3" pitchFamily="-84" charset="-128"/>
              </a:rPr>
              <a:t>In the home economy, producing one pound of cheese costs $12 (one worker paid $12/hr) but would have cost $24 (six paid $4/hr) in Foreign.</a:t>
            </a:r>
          </a:p>
          <a:p>
            <a:pPr eaLnBrk="1" hangingPunct="1">
              <a:lnSpc>
                <a:spcPct val="90000"/>
              </a:lnSpc>
              <a:buFontTx/>
              <a:buNone/>
            </a:pPr>
            <a:endParaRPr lang="en-US" altLang="zh-CN" sz="2400">
              <a:ea typeface="ヒラギノ角ゴ Pro W3" pitchFamily="-84" charset="-128"/>
            </a:endParaRPr>
          </a:p>
          <a:p>
            <a:pPr eaLnBrk="1" hangingPunct="1">
              <a:lnSpc>
                <a:spcPct val="90000"/>
              </a:lnSpc>
            </a:pPr>
            <a:r>
              <a:rPr lang="en-US" altLang="zh-CN" sz="2400">
                <a:ea typeface="ヒラギノ角ゴ Pro W3" pitchFamily="-84" charset="-128"/>
              </a:rPr>
              <a:t>In the foreign economy, producing one gallon of wine costs $12 (three workers paid $4/hr) but would have cost $24 (two paid $12/hr) in Home.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strips(downRight)">
                                      <p:cBhvr>
                                        <p:cTn id="7" dur="500"/>
                                        <p:tgtEl>
                                          <p:spTgt spid="183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3299">
                                            <p:txEl>
                                              <p:pRg st="1" end="1"/>
                                            </p:txEl>
                                          </p:spTgt>
                                        </p:tgtEl>
                                        <p:attrNameLst>
                                          <p:attrName>style.visibility</p:attrName>
                                        </p:attrNameLst>
                                      </p:cBhvr>
                                      <p:to>
                                        <p:strVal val="visible"/>
                                      </p:to>
                                    </p:set>
                                    <p:animEffect transition="in" filter="strips(downRight)">
                                      <p:cBhvr>
                                        <p:cTn id="12" dur="500"/>
                                        <p:tgtEl>
                                          <p:spTgt spid="183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Effect transition="in" filter="strips(downRight)">
                                      <p:cBhvr>
                                        <p:cTn id="17" dur="500"/>
                                        <p:tgtEl>
                                          <p:spTgt spid="183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3299">
                                            <p:txEl>
                                              <p:pRg st="4" end="4"/>
                                            </p:txEl>
                                          </p:spTgt>
                                        </p:tgtEl>
                                        <p:attrNameLst>
                                          <p:attrName>style.visibility</p:attrName>
                                        </p:attrNameLst>
                                      </p:cBhvr>
                                      <p:to>
                                        <p:strVal val="visible"/>
                                      </p:to>
                                    </p:set>
                                    <p:animEffect transition="in" filter="strips(downRight)">
                                      <p:cBhvr>
                                        <p:cTn id="22" dur="500"/>
                                        <p:tgtEl>
                                          <p:spTgt spid="1832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3299">
                                            <p:txEl>
                                              <p:pRg st="6" end="6"/>
                                            </p:txEl>
                                          </p:spTgt>
                                        </p:tgtEl>
                                        <p:attrNameLst>
                                          <p:attrName>style.visibility</p:attrName>
                                        </p:attrNameLst>
                                      </p:cBhvr>
                                      <p:to>
                                        <p:strVal val="visible"/>
                                      </p:to>
                                    </p:set>
                                    <p:animEffect transition="in" filter="strips(downRight)">
                                      <p:cBhvr>
                                        <p:cTn id="27" dur="500"/>
                                        <p:tgtEl>
                                          <p:spTgt spid="183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E401B7C-D4A5-43B6-8CF6-1EBF6E6D1C06}"/>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and Opportunity Cost (cont.)</a:t>
            </a:r>
          </a:p>
        </p:txBody>
      </p:sp>
      <p:sp>
        <p:nvSpPr>
          <p:cNvPr id="2" name="Rectangle 3">
            <a:extLst>
              <a:ext uri="{FF2B5EF4-FFF2-40B4-BE49-F238E27FC236}">
                <a16:creationId xmlns:a16="http://schemas.microsoft.com/office/drawing/2014/main" id="{231AEA9E-1810-47CF-A19C-C782648C2E3E}"/>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For example, a limited number of workers could produce either roses or computers.</a:t>
            </a:r>
          </a:p>
          <a:p>
            <a:pPr lvl="1" eaLnBrk="1" hangingPunct="1">
              <a:spcBef>
                <a:spcPct val="50000"/>
              </a:spcBef>
            </a:pPr>
            <a:r>
              <a:rPr lang="en-US" altLang="zh-CN" sz="2000">
                <a:ea typeface="ヒラギノ角ゴ Pro W3" pitchFamily="-84" charset="-128"/>
              </a:rPr>
              <a:t>The opportunity cost of producing computers is the amount of roses not produced.</a:t>
            </a:r>
          </a:p>
          <a:p>
            <a:pPr lvl="1" eaLnBrk="1" hangingPunct="1">
              <a:spcBef>
                <a:spcPct val="50000"/>
              </a:spcBef>
            </a:pPr>
            <a:r>
              <a:rPr lang="en-US" altLang="zh-CN" sz="2000">
                <a:ea typeface="ヒラギノ角ゴ Pro W3" pitchFamily="-84" charset="-128"/>
              </a:rPr>
              <a:t>The opportunity cost of producing roses is the amount of computers not produced.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F7D72C3-690B-49E4-925B-A1C04CEAD747}"/>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Wages (cont.)</a:t>
            </a:r>
          </a:p>
        </p:txBody>
      </p:sp>
      <p:sp>
        <p:nvSpPr>
          <p:cNvPr id="51203" name="Rectangle 3">
            <a:extLst>
              <a:ext uri="{FF2B5EF4-FFF2-40B4-BE49-F238E27FC236}">
                <a16:creationId xmlns:a16="http://schemas.microsoft.com/office/drawing/2014/main" id="{B24506B9-EB02-400F-8E14-FFEB23107E23}"/>
              </a:ext>
            </a:extLst>
          </p:cNvPr>
          <p:cNvSpPr>
            <a:spLocks noGrp="1" noChangeArrowheads="1"/>
          </p:cNvSpPr>
          <p:nvPr>
            <p:ph idx="1"/>
          </p:nvPr>
        </p:nvSpPr>
        <p:spPr/>
        <p:txBody>
          <a:bodyPr/>
          <a:lstStyle/>
          <a:p>
            <a:pPr eaLnBrk="1" hangingPunct="1">
              <a:spcBef>
                <a:spcPct val="60000"/>
              </a:spcBef>
            </a:pPr>
            <a:r>
              <a:rPr lang="en-US" altLang="zh-CN" sz="2400">
                <a:ea typeface="ヒラギノ角ゴ Pro W3" pitchFamily="-84" charset="-128"/>
              </a:rPr>
              <a:t>Because foreign workers have a wage that is only 1/3 the wage of domestic workers, they are able to attain a cost advantage in wine production, despite low productivity.</a:t>
            </a:r>
          </a:p>
          <a:p>
            <a:pPr eaLnBrk="1" hangingPunct="1">
              <a:spcBef>
                <a:spcPct val="60000"/>
              </a:spcBef>
            </a:pPr>
            <a:r>
              <a:rPr lang="en-US" altLang="zh-CN" sz="2400">
                <a:ea typeface="ヒラギノ角ゴ Pro W3" pitchFamily="-84" charset="-128"/>
              </a:rPr>
              <a:t>Because domestic workers have a productivity that is 6 times that of foreign workers in cheese production, they are able to attain a cost advantage in cheese production, despite high wages.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strips(downRigh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strips(downRight)">
                                      <p:cBhvr>
                                        <p:cTn id="12" dur="5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BB100ED-AA68-47CF-B040-03C79D298EDF}"/>
              </a:ext>
            </a:extLst>
          </p:cNvPr>
          <p:cNvSpPr>
            <a:spLocks noGrp="1" noChangeArrowheads="1"/>
          </p:cNvSpPr>
          <p:nvPr>
            <p:ph type="title"/>
          </p:nvPr>
        </p:nvSpPr>
        <p:spPr/>
        <p:txBody>
          <a:bodyPr/>
          <a:lstStyle/>
          <a:p>
            <a:pPr eaLnBrk="1" hangingPunct="1"/>
            <a:r>
              <a:rPr lang="en-US" altLang="zh-CN">
                <a:ea typeface="ヒラギノ角ゴ Pro W3" pitchFamily="-84" charset="-128"/>
              </a:rPr>
              <a:t>Do Wages Reflect Productivity?</a:t>
            </a:r>
          </a:p>
        </p:txBody>
      </p:sp>
      <p:sp>
        <p:nvSpPr>
          <p:cNvPr id="52227" name="Rectangle 3">
            <a:extLst>
              <a:ext uri="{FF2B5EF4-FFF2-40B4-BE49-F238E27FC236}">
                <a16:creationId xmlns:a16="http://schemas.microsoft.com/office/drawing/2014/main" id="{2060B0FB-3A4F-4D2B-82FB-5AEF95A2AB88}"/>
              </a:ext>
            </a:extLst>
          </p:cNvPr>
          <p:cNvSpPr>
            <a:spLocks noGrp="1" noChangeArrowheads="1"/>
          </p:cNvSpPr>
          <p:nvPr>
            <p:ph idx="1"/>
          </p:nvPr>
        </p:nvSpPr>
        <p:spPr>
          <a:xfrm>
            <a:off x="304800" y="1524000"/>
            <a:ext cx="8382000" cy="4305300"/>
          </a:xfrm>
        </p:spPr>
        <p:txBody>
          <a:bodyPr/>
          <a:lstStyle/>
          <a:p>
            <a:pPr eaLnBrk="1" hangingPunct="1">
              <a:spcBef>
                <a:spcPct val="60000"/>
              </a:spcBef>
            </a:pPr>
            <a:r>
              <a:rPr lang="en-US" altLang="zh-CN">
                <a:ea typeface="ヒラギノ角ゴ Pro W3" pitchFamily="-84" charset="-128"/>
              </a:rPr>
              <a:t>Do relative wages reflect relative productivities of the two countries?</a:t>
            </a:r>
            <a:r>
              <a:rPr lang="en-US" altLang="zh-CN" sz="2400">
                <a:ea typeface="ヒラギノ角ゴ Pro W3" pitchFamily="-84" charset="-128"/>
              </a:rPr>
              <a:t>  </a:t>
            </a:r>
          </a:p>
          <a:p>
            <a:pPr eaLnBrk="1" hangingPunct="1">
              <a:spcBef>
                <a:spcPct val="60000"/>
              </a:spcBef>
            </a:pPr>
            <a:r>
              <a:rPr lang="en-US" altLang="zh-CN">
                <a:ea typeface="ヒラギノ角ゴ Pro W3" pitchFamily="-84" charset="-128"/>
              </a:rPr>
              <a:t>Evidence shows that low wages are associated with low productivity.</a:t>
            </a:r>
          </a:p>
          <a:p>
            <a:pPr lvl="1" eaLnBrk="1" hangingPunct="1">
              <a:spcBef>
                <a:spcPct val="60000"/>
              </a:spcBef>
            </a:pPr>
            <a:r>
              <a:rPr lang="en-US" altLang="zh-CN">
                <a:ea typeface="ヒラギノ角ゴ Pro W3" pitchFamily="-84" charset="-128"/>
              </a:rPr>
              <a:t>Wage of most countries relative to the U.S. is similar to their productivity relative to the U.S.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strips(downRight)">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strips(downRight)">
                                      <p:cBhvr>
                                        <p:cTn id="12" dur="500"/>
                                        <p:tgtEl>
                                          <p:spTgt spid="52227">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animEffect transition="in" filter="strips(downRight)">
                                      <p:cBhvr>
                                        <p:cTn id="15" dur="5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F22388D7-C8CE-45A7-B781-74CFD9ECEDCA}"/>
              </a:ext>
            </a:extLst>
          </p:cNvPr>
          <p:cNvSpPr>
            <a:spLocks noGrp="1" noChangeArrowheads="1"/>
          </p:cNvSpPr>
          <p:nvPr>
            <p:ph type="title"/>
          </p:nvPr>
        </p:nvSpPr>
        <p:spPr/>
        <p:txBody>
          <a:bodyPr/>
          <a:lstStyle/>
          <a:p>
            <a:pPr eaLnBrk="1" hangingPunct="1"/>
            <a:r>
              <a:rPr lang="en-US" altLang="zh-CN">
                <a:ea typeface="ヒラギノ角ゴ Pro W3" pitchFamily="-84" charset="-128"/>
              </a:rPr>
              <a:t>Productivity and Wages</a:t>
            </a:r>
          </a:p>
        </p:txBody>
      </p:sp>
      <p:pic>
        <p:nvPicPr>
          <p:cNvPr id="67587" name="Picture 2" descr="figProd_wages.gif">
            <a:extLst>
              <a:ext uri="{FF2B5EF4-FFF2-40B4-BE49-F238E27FC236}">
                <a16:creationId xmlns:a16="http://schemas.microsoft.com/office/drawing/2014/main" id="{E5025DF2-27D6-43BE-8399-BDAFA4374A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066800"/>
            <a:ext cx="420846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075B4EF-FCA4-4C21-813C-77A7589E0044}"/>
              </a:ext>
            </a:extLst>
          </p:cNvPr>
          <p:cNvSpPr>
            <a:spLocks noGrp="1" noChangeArrowheads="1"/>
          </p:cNvSpPr>
          <p:nvPr>
            <p:ph type="title"/>
          </p:nvPr>
        </p:nvSpPr>
        <p:spPr/>
        <p:txBody>
          <a:bodyPr/>
          <a:lstStyle/>
          <a:p>
            <a:pPr eaLnBrk="1" hangingPunct="1"/>
            <a:r>
              <a:rPr lang="en-US" altLang="zh-CN">
                <a:ea typeface="ヒラギノ角ゴ Pro W3" pitchFamily="-84" charset="-128"/>
              </a:rPr>
              <a:t>Do Wages Reflect Productivity? (cont.)</a:t>
            </a:r>
          </a:p>
        </p:txBody>
      </p:sp>
      <p:sp>
        <p:nvSpPr>
          <p:cNvPr id="54275" name="Rectangle 3">
            <a:extLst>
              <a:ext uri="{FF2B5EF4-FFF2-40B4-BE49-F238E27FC236}">
                <a16:creationId xmlns:a16="http://schemas.microsoft.com/office/drawing/2014/main" id="{550C8C54-C9FC-4ED2-8910-317E7311B56F}"/>
              </a:ext>
            </a:extLst>
          </p:cNvPr>
          <p:cNvSpPr>
            <a:spLocks noGrp="1" noChangeArrowheads="1"/>
          </p:cNvSpPr>
          <p:nvPr>
            <p:ph idx="1"/>
          </p:nvPr>
        </p:nvSpPr>
        <p:spPr>
          <a:xfrm>
            <a:off x="381000" y="1676400"/>
            <a:ext cx="8305800" cy="4381500"/>
          </a:xfrm>
        </p:spPr>
        <p:txBody>
          <a:bodyPr/>
          <a:lstStyle/>
          <a:p>
            <a:pPr eaLnBrk="1" hangingPunct="1">
              <a:lnSpc>
                <a:spcPct val="90000"/>
              </a:lnSpc>
              <a:spcBef>
                <a:spcPct val="50000"/>
              </a:spcBef>
            </a:pPr>
            <a:r>
              <a:rPr lang="en-US" altLang="zh-CN">
                <a:ea typeface="ヒラギノ角ゴ Pro W3" pitchFamily="-84" charset="-128"/>
              </a:rPr>
              <a:t>Other evidence shows that wages rise as productivity rises.</a:t>
            </a:r>
          </a:p>
          <a:p>
            <a:pPr lvl="1" eaLnBrk="1" hangingPunct="1">
              <a:lnSpc>
                <a:spcPct val="90000"/>
              </a:lnSpc>
              <a:spcBef>
                <a:spcPct val="50000"/>
              </a:spcBef>
            </a:pPr>
            <a:r>
              <a:rPr lang="en-US" altLang="zh-CN">
                <a:ea typeface="ヒラギノ角ゴ Pro W3" pitchFamily="-84" charset="-128"/>
              </a:rPr>
              <a:t>As recently as 1975, wages in South Korea were only 5% of those of the United States.</a:t>
            </a:r>
          </a:p>
          <a:p>
            <a:pPr lvl="1" eaLnBrk="1" hangingPunct="1">
              <a:lnSpc>
                <a:spcPct val="90000"/>
              </a:lnSpc>
              <a:spcBef>
                <a:spcPct val="50000"/>
              </a:spcBef>
            </a:pPr>
            <a:r>
              <a:rPr lang="en-US" altLang="zh-CN">
                <a:ea typeface="ヒラギノ角ゴ Pro W3" pitchFamily="-84" charset="-128"/>
              </a:rPr>
              <a:t>As South Korea</a:t>
            </a:r>
            <a:r>
              <a:rPr lang="ja-JP" altLang="en-US">
                <a:ea typeface="ヒラギノ角ゴ Pro W3" pitchFamily="-84" charset="-128"/>
              </a:rPr>
              <a:t>’</a:t>
            </a:r>
            <a:r>
              <a:rPr lang="en-US" altLang="ja-JP">
                <a:ea typeface="ヒラギノ角ゴ Pro W3" pitchFamily="-84" charset="-128"/>
              </a:rPr>
              <a:t>s labor productivity rose (to about half of the U.S. level by 2007), so did its wages.</a:t>
            </a:r>
            <a:r>
              <a:rPr lang="en-US" altLang="ja-JP" sz="2000">
                <a:ea typeface="ヒラギノ角ゴ Pro W3" pitchFamily="-84" charset="-128"/>
              </a:rPr>
              <a:t> </a:t>
            </a:r>
            <a:endParaRPr lang="en-US" altLang="zh-CN" sz="20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strips(downRight)">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strips(downRight)">
                                      <p:cBhvr>
                                        <p:cTn id="12" dur="500"/>
                                        <p:tgtEl>
                                          <p:spTgt spid="54275">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strips(downRight)">
                                      <p:cBhvr>
                                        <p:cTn id="15" dur="500"/>
                                        <p:tgtEl>
                                          <p:spTgt spid="54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3626DFA-1E15-4A72-988C-95797082C732}"/>
              </a:ext>
            </a:extLst>
          </p:cNvPr>
          <p:cNvSpPr>
            <a:spLocks noGrp="1" noChangeArrowheads="1"/>
          </p:cNvSpPr>
          <p:nvPr>
            <p:ph type="title"/>
          </p:nvPr>
        </p:nvSpPr>
        <p:spPr/>
        <p:txBody>
          <a:bodyPr/>
          <a:lstStyle/>
          <a:p>
            <a:pPr eaLnBrk="1" hangingPunct="1"/>
            <a:r>
              <a:rPr lang="en-US" altLang="zh-CN">
                <a:ea typeface="ヒラギノ角ゴ Pro W3" pitchFamily="-84" charset="-128"/>
              </a:rPr>
              <a:t>Misconceptions about Comparative Advantage</a:t>
            </a:r>
          </a:p>
        </p:txBody>
      </p:sp>
      <p:sp>
        <p:nvSpPr>
          <p:cNvPr id="55299" name="Rectangle 3">
            <a:extLst>
              <a:ext uri="{FF2B5EF4-FFF2-40B4-BE49-F238E27FC236}">
                <a16:creationId xmlns:a16="http://schemas.microsoft.com/office/drawing/2014/main" id="{A91CCC95-B530-4C7F-BFE6-820E2469EC42}"/>
              </a:ext>
            </a:extLst>
          </p:cNvPr>
          <p:cNvSpPr>
            <a:spLocks noGrp="1" noChangeArrowheads="1"/>
          </p:cNvSpPr>
          <p:nvPr>
            <p:ph idx="1"/>
          </p:nvPr>
        </p:nvSpPr>
        <p:spPr>
          <a:xfrm>
            <a:off x="381000" y="1676400"/>
            <a:ext cx="8458200" cy="4343400"/>
          </a:xfrm>
        </p:spPr>
        <p:txBody>
          <a:bodyPr/>
          <a:lstStyle/>
          <a:p>
            <a:pPr marL="533400" indent="-533400" eaLnBrk="1" hangingPunct="1">
              <a:lnSpc>
                <a:spcPct val="90000"/>
              </a:lnSpc>
              <a:spcBef>
                <a:spcPct val="60000"/>
              </a:spcBef>
              <a:buFont typeface="Times" panose="02020603050405020304" pitchFamily="18" charset="0"/>
              <a:buAutoNum type="arabicPeriod"/>
            </a:pPr>
            <a:r>
              <a:rPr lang="en-US" altLang="zh-CN" sz="2400">
                <a:ea typeface="ヒラギノ角ゴ Pro W3" pitchFamily="-84" charset="-128"/>
              </a:rPr>
              <a:t>Free trade is beneficial only if a country is more productive than foreign countries.</a:t>
            </a:r>
          </a:p>
          <a:p>
            <a:pPr marL="914400" lvl="1" indent="-457200" eaLnBrk="1" hangingPunct="1">
              <a:lnSpc>
                <a:spcPct val="90000"/>
              </a:lnSpc>
              <a:spcBef>
                <a:spcPct val="60000"/>
              </a:spcBef>
            </a:pPr>
            <a:r>
              <a:rPr lang="en-US" altLang="zh-CN" sz="2000">
                <a:ea typeface="ヒラギノ角ゴ Pro W3" pitchFamily="-84" charset="-128"/>
              </a:rPr>
              <a:t>But even an unproductive country benefits from free trade by avoiding the high costs for goods that it would otherwise have to produce domestically.</a:t>
            </a:r>
          </a:p>
          <a:p>
            <a:pPr marL="914400" lvl="1" indent="-457200" eaLnBrk="1" hangingPunct="1">
              <a:lnSpc>
                <a:spcPct val="90000"/>
              </a:lnSpc>
              <a:spcBef>
                <a:spcPct val="60000"/>
              </a:spcBef>
            </a:pPr>
            <a:r>
              <a:rPr lang="en-US" altLang="zh-CN" sz="2000">
                <a:ea typeface="ヒラギノ角ゴ Pro W3" pitchFamily="-84" charset="-128"/>
              </a:rPr>
              <a:t>High costs derive from inefficient use of resources.</a:t>
            </a:r>
          </a:p>
          <a:p>
            <a:pPr marL="914400" lvl="1" indent="-457200" eaLnBrk="1" hangingPunct="1">
              <a:lnSpc>
                <a:spcPct val="90000"/>
              </a:lnSpc>
              <a:spcBef>
                <a:spcPct val="60000"/>
              </a:spcBef>
            </a:pPr>
            <a:r>
              <a:rPr lang="en-US" altLang="zh-CN" sz="2000">
                <a:ea typeface="ヒラギノ角ゴ Pro W3" pitchFamily="-84" charset="-128"/>
              </a:rPr>
              <a:t>The benefits of free trade do not depend on absolute advantage, rather they depend on comparative advantage: specializing in industries that use resources most efficiently.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strips(downRight)">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strips(downRight)">
                                      <p:cBhvr>
                                        <p:cTn id="12" dur="500"/>
                                        <p:tgtEl>
                                          <p:spTgt spid="55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strips(downRight)">
                                      <p:cBhvr>
                                        <p:cTn id="17" dur="500"/>
                                        <p:tgtEl>
                                          <p:spTgt spid="55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5299">
                                            <p:txEl>
                                              <p:pRg st="3" end="3"/>
                                            </p:txEl>
                                          </p:spTgt>
                                        </p:tgtEl>
                                        <p:attrNameLst>
                                          <p:attrName>style.visibility</p:attrName>
                                        </p:attrNameLst>
                                      </p:cBhvr>
                                      <p:to>
                                        <p:strVal val="visible"/>
                                      </p:to>
                                    </p:set>
                                    <p:animEffect transition="in" filter="strips(downRight)">
                                      <p:cBhvr>
                                        <p:cTn id="22" dur="5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82537E7-20EC-41F1-BA6D-106E5FB76424}"/>
              </a:ext>
            </a:extLst>
          </p:cNvPr>
          <p:cNvSpPr>
            <a:spLocks noGrp="1" noChangeArrowheads="1"/>
          </p:cNvSpPr>
          <p:nvPr>
            <p:ph type="title"/>
          </p:nvPr>
        </p:nvSpPr>
        <p:spPr/>
        <p:txBody>
          <a:bodyPr/>
          <a:lstStyle/>
          <a:p>
            <a:pPr eaLnBrk="1" hangingPunct="1"/>
            <a:r>
              <a:rPr lang="en-US" altLang="zh-CN">
                <a:ea typeface="ヒラギノ角ゴ Pro W3" pitchFamily="-84" charset="-128"/>
              </a:rPr>
              <a:t>Misconceptions about Comparative Advantage (cont.)</a:t>
            </a:r>
          </a:p>
        </p:txBody>
      </p:sp>
      <p:sp>
        <p:nvSpPr>
          <p:cNvPr id="56323" name="Rectangle 3">
            <a:extLst>
              <a:ext uri="{FF2B5EF4-FFF2-40B4-BE49-F238E27FC236}">
                <a16:creationId xmlns:a16="http://schemas.microsoft.com/office/drawing/2014/main" id="{12061B04-930A-46A1-979C-6C71DDB951FC}"/>
              </a:ext>
            </a:extLst>
          </p:cNvPr>
          <p:cNvSpPr>
            <a:spLocks noGrp="1" noChangeArrowheads="1"/>
          </p:cNvSpPr>
          <p:nvPr>
            <p:ph idx="1"/>
          </p:nvPr>
        </p:nvSpPr>
        <p:spPr/>
        <p:txBody>
          <a:bodyPr/>
          <a:lstStyle/>
          <a:p>
            <a:pPr marL="533400" indent="-533400" eaLnBrk="1" hangingPunct="1">
              <a:lnSpc>
                <a:spcPct val="90000"/>
              </a:lnSpc>
              <a:spcBef>
                <a:spcPct val="60000"/>
              </a:spcBef>
              <a:buFont typeface="Times" panose="02020603050405020304" pitchFamily="18" charset="0"/>
              <a:buAutoNum type="arabicPeriod" startAt="2"/>
            </a:pPr>
            <a:r>
              <a:rPr lang="en-US" altLang="zh-CN" sz="2400">
                <a:ea typeface="ヒラギノ角ゴ Pro W3" pitchFamily="-84" charset="-128"/>
              </a:rPr>
              <a:t>Free trade with countries that pay low wages hurts high wage countries.</a:t>
            </a:r>
            <a:endParaRPr lang="en-US" altLang="zh-CN" sz="2000">
              <a:ea typeface="ヒラギノ角ゴ Pro W3" pitchFamily="-84" charset="-128"/>
            </a:endParaRPr>
          </a:p>
          <a:p>
            <a:pPr marL="914400" lvl="1" indent="-457200" eaLnBrk="1" hangingPunct="1">
              <a:lnSpc>
                <a:spcPct val="90000"/>
              </a:lnSpc>
              <a:spcBef>
                <a:spcPct val="60000"/>
              </a:spcBef>
            </a:pPr>
            <a:r>
              <a:rPr lang="en-US" altLang="zh-CN" sz="2000">
                <a:ea typeface="ヒラギノ角ゴ Pro W3" pitchFamily="-84" charset="-128"/>
              </a:rPr>
              <a:t>While trade may reduce wages for </a:t>
            </a:r>
            <a:r>
              <a:rPr lang="en-US" altLang="zh-CN" sz="2000" i="1">
                <a:ea typeface="ヒラギノ角ゴ Pro W3" pitchFamily="-84" charset="-128"/>
              </a:rPr>
              <a:t>some </a:t>
            </a:r>
            <a:r>
              <a:rPr lang="en-US" altLang="zh-CN" sz="2000">
                <a:ea typeface="ヒラギノ角ゴ Pro W3" pitchFamily="-84" charset="-128"/>
              </a:rPr>
              <a:t>workers, thereby affecting the distribution of income within a country, trade benefits consumers and other workers.</a:t>
            </a:r>
          </a:p>
          <a:p>
            <a:pPr marL="914400" lvl="1" indent="-457200" eaLnBrk="1" hangingPunct="1">
              <a:lnSpc>
                <a:spcPct val="90000"/>
              </a:lnSpc>
              <a:spcBef>
                <a:spcPct val="60000"/>
              </a:spcBef>
            </a:pPr>
            <a:r>
              <a:rPr lang="en-US" altLang="zh-CN" sz="2000">
                <a:ea typeface="ヒラギノ角ゴ Pro W3" pitchFamily="-84" charset="-128"/>
              </a:rPr>
              <a:t>Consumers benefit because they can purchase goods more cheaply.</a:t>
            </a:r>
          </a:p>
          <a:p>
            <a:pPr marL="914400" lvl="1" indent="-457200" eaLnBrk="1" hangingPunct="1">
              <a:lnSpc>
                <a:spcPct val="90000"/>
              </a:lnSpc>
              <a:spcBef>
                <a:spcPct val="60000"/>
              </a:spcBef>
            </a:pPr>
            <a:r>
              <a:rPr lang="en-US" altLang="zh-CN" sz="2000">
                <a:ea typeface="ヒラギノ角ゴ Pro W3" pitchFamily="-84" charset="-128"/>
              </a:rPr>
              <a:t>Producers/workers benefit by earning a higher income in the industries that use resources more efficiently, allowing them to earn higher prices and wages.</a:t>
            </a:r>
            <a:endParaRPr lang="en-US" altLang="zh-CN" sz="18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strips(downRight)">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strips(downRight)">
                                      <p:cBhvr>
                                        <p:cTn id="12" dur="500"/>
                                        <p:tgtEl>
                                          <p:spTgt spid="56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strips(downRight)">
                                      <p:cBhvr>
                                        <p:cTn id="17" dur="500"/>
                                        <p:tgtEl>
                                          <p:spTgt spid="56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Effect transition="in" filter="strips(downRight)">
                                      <p:cBhvr>
                                        <p:cTn id="22" dur="500"/>
                                        <p:tgtEl>
                                          <p:spTgt spid="56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8CB2755-0161-44E4-B274-81FA4B0F60E4}"/>
              </a:ext>
            </a:extLst>
          </p:cNvPr>
          <p:cNvSpPr>
            <a:spLocks noGrp="1" noChangeArrowheads="1"/>
          </p:cNvSpPr>
          <p:nvPr>
            <p:ph type="title"/>
          </p:nvPr>
        </p:nvSpPr>
        <p:spPr/>
        <p:txBody>
          <a:bodyPr/>
          <a:lstStyle/>
          <a:p>
            <a:pPr eaLnBrk="1" hangingPunct="1"/>
            <a:r>
              <a:rPr lang="en-US" altLang="zh-CN">
                <a:ea typeface="ヒラギノ角ゴ Pro W3" pitchFamily="-84" charset="-128"/>
              </a:rPr>
              <a:t>Misconceptions about Comparative Advantage (cont.)</a:t>
            </a:r>
          </a:p>
        </p:txBody>
      </p:sp>
      <p:sp>
        <p:nvSpPr>
          <p:cNvPr id="57347" name="Rectangle 3">
            <a:extLst>
              <a:ext uri="{FF2B5EF4-FFF2-40B4-BE49-F238E27FC236}">
                <a16:creationId xmlns:a16="http://schemas.microsoft.com/office/drawing/2014/main" id="{BFA4C31A-45A0-4CB6-BD59-3FF08FBBF2BB}"/>
              </a:ext>
            </a:extLst>
          </p:cNvPr>
          <p:cNvSpPr>
            <a:spLocks noGrp="1" noChangeArrowheads="1"/>
          </p:cNvSpPr>
          <p:nvPr>
            <p:ph idx="1"/>
          </p:nvPr>
        </p:nvSpPr>
        <p:spPr/>
        <p:txBody>
          <a:bodyPr/>
          <a:lstStyle/>
          <a:p>
            <a:pPr marL="533400" indent="-533400" eaLnBrk="1" hangingPunct="1">
              <a:spcBef>
                <a:spcPct val="50000"/>
              </a:spcBef>
              <a:buFont typeface="Times" panose="02020603050405020304" pitchFamily="18" charset="0"/>
              <a:buAutoNum type="arabicPeriod" startAt="3"/>
            </a:pPr>
            <a:r>
              <a:rPr lang="en-US" altLang="zh-CN" sz="2400">
                <a:ea typeface="ヒラギノ角ゴ Pro W3" pitchFamily="-84" charset="-128"/>
              </a:rPr>
              <a:t>Free trade exploits less productive countries whose workers make low wages.</a:t>
            </a:r>
          </a:p>
          <a:p>
            <a:pPr marL="914400" lvl="1" indent="-457200" eaLnBrk="1" hangingPunct="1">
              <a:spcBef>
                <a:spcPct val="50000"/>
              </a:spcBef>
            </a:pPr>
            <a:r>
              <a:rPr lang="en-US" altLang="zh-CN" sz="2000">
                <a:ea typeface="ヒラギノ角ゴ Pro W3" pitchFamily="-84" charset="-128"/>
              </a:rPr>
              <a:t>While labor standards in some countries are less than exemplary compared to Western standards, they are so with or without trade.</a:t>
            </a:r>
          </a:p>
          <a:p>
            <a:pPr marL="914400" lvl="1" indent="-457200" eaLnBrk="1" hangingPunct="1">
              <a:spcBef>
                <a:spcPct val="50000"/>
              </a:spcBef>
            </a:pPr>
            <a:r>
              <a:rPr lang="en-US" altLang="zh-CN" sz="2000">
                <a:ea typeface="ヒラギノ角ゴ Pro W3" pitchFamily="-84" charset="-128"/>
              </a:rPr>
              <a:t>Are high wages and safe labor practices alternatives to trade?  Deeper poverty and exploitation may result without export production.</a:t>
            </a:r>
          </a:p>
          <a:p>
            <a:pPr marL="914400" lvl="1" indent="-457200" eaLnBrk="1" hangingPunct="1">
              <a:spcBef>
                <a:spcPct val="50000"/>
              </a:spcBef>
            </a:pPr>
            <a:r>
              <a:rPr lang="en-US" altLang="zh-CN" sz="2000">
                <a:ea typeface="ヒラギノ角ゴ Pro W3" pitchFamily="-84" charset="-128"/>
              </a:rPr>
              <a:t>Consumers benefit from free trade by having access to cheaply (efficiently) produced goods. </a:t>
            </a:r>
          </a:p>
          <a:p>
            <a:pPr marL="914400" lvl="1" indent="-457200" eaLnBrk="1" hangingPunct="1">
              <a:spcBef>
                <a:spcPct val="50000"/>
              </a:spcBef>
            </a:pPr>
            <a:r>
              <a:rPr lang="en-US" altLang="zh-CN" sz="2000">
                <a:ea typeface="ヒラギノ角ゴ Pro W3" pitchFamily="-84" charset="-128"/>
              </a:rPr>
              <a:t>Producers/workers benefit from having higher profits/wages—higher compared to the alternative.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strips(downRight)">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strips(downRight)">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strips(downRight)">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strips(downRight)">
                                      <p:cBhvr>
                                        <p:cTn id="22" dur="500"/>
                                        <p:tgtEl>
                                          <p:spTgt spid="57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Effect transition="in" filter="strips(downRight)">
                                      <p:cBhvr>
                                        <p:cTn id="27"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DB59E2C-B68A-4BE2-A7D2-4582F482DDD0}"/>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with Many Goods</a:t>
            </a:r>
          </a:p>
        </p:txBody>
      </p:sp>
      <p:sp>
        <p:nvSpPr>
          <p:cNvPr id="58371" name="Rectangle 3">
            <a:extLst>
              <a:ext uri="{FF2B5EF4-FFF2-40B4-BE49-F238E27FC236}">
                <a16:creationId xmlns:a16="http://schemas.microsoft.com/office/drawing/2014/main" id="{B4D83924-13A8-4E71-8DED-B2304300CE65}"/>
              </a:ext>
            </a:extLst>
          </p:cNvPr>
          <p:cNvSpPr>
            <a:spLocks noGrp="1" noChangeArrowheads="1"/>
          </p:cNvSpPr>
          <p:nvPr>
            <p:ph idx="1"/>
          </p:nvPr>
        </p:nvSpPr>
        <p:spPr/>
        <p:txBody>
          <a:bodyPr/>
          <a:lstStyle/>
          <a:p>
            <a:pPr eaLnBrk="1" hangingPunct="1">
              <a:spcBef>
                <a:spcPct val="60000"/>
              </a:spcBef>
            </a:pPr>
            <a:r>
              <a:rPr lang="en-US" altLang="zh-CN" sz="2400">
                <a:ea typeface="ヒラギノ角ゴ Pro W3" pitchFamily="-84" charset="-128"/>
              </a:rPr>
              <a:t>Suppose now there are </a:t>
            </a:r>
            <a:r>
              <a:rPr lang="en-US" altLang="zh-CN" sz="2400" i="1">
                <a:ea typeface="ヒラギノ角ゴ Pro W3" pitchFamily="-84" charset="-128"/>
              </a:rPr>
              <a:t>N</a:t>
            </a:r>
            <a:r>
              <a:rPr lang="en-US" altLang="zh-CN" sz="2400">
                <a:ea typeface="ヒラギノ角ゴ Pro W3" pitchFamily="-84" charset="-128"/>
              </a:rPr>
              <a:t> goods produced, indexed by </a:t>
            </a:r>
            <a:r>
              <a:rPr lang="en-US" altLang="zh-CN" sz="2400" i="1">
                <a:ea typeface="ヒラギノ角ゴ Pro W3" pitchFamily="-84" charset="-128"/>
              </a:rPr>
              <a:t>i = </a:t>
            </a:r>
            <a:r>
              <a:rPr lang="en-US" altLang="zh-CN" sz="2400">
                <a:ea typeface="ヒラギノ角ゴ Pro W3" pitchFamily="-84" charset="-128"/>
              </a:rPr>
              <a:t>1,2</a:t>
            </a:r>
            <a:r>
              <a:rPr lang="en-US" altLang="zh-CN" sz="2400" i="1">
                <a:ea typeface="ヒラギノ角ゴ Pro W3" pitchFamily="-84" charset="-128"/>
              </a:rPr>
              <a:t>,…N.</a:t>
            </a:r>
          </a:p>
          <a:p>
            <a:pPr eaLnBrk="1" hangingPunct="1">
              <a:spcBef>
                <a:spcPct val="60000"/>
              </a:spcBef>
            </a:pPr>
            <a:r>
              <a:rPr lang="en-US" altLang="zh-CN" sz="2400">
                <a:ea typeface="ヒラギノ角ゴ Pro W3" pitchFamily="-84" charset="-128"/>
              </a:rPr>
              <a:t>The home country</a:t>
            </a:r>
            <a:r>
              <a:rPr lang="ja-JP" altLang="en-US" sz="2400">
                <a:ea typeface="ヒラギノ角ゴ Pro W3" pitchFamily="-84" charset="-128"/>
              </a:rPr>
              <a:t>’</a:t>
            </a:r>
            <a:r>
              <a:rPr lang="en-US" altLang="ja-JP" sz="2400">
                <a:ea typeface="ヒラギノ角ゴ Pro W3" pitchFamily="-84" charset="-128"/>
              </a:rPr>
              <a:t>s unit labor requirement for good </a:t>
            </a:r>
            <a:r>
              <a:rPr lang="en-US" altLang="ja-JP" sz="2400" i="1">
                <a:ea typeface="ヒラギノ角ゴ Pro W3" pitchFamily="-84" charset="-128"/>
              </a:rPr>
              <a:t>i</a:t>
            </a:r>
            <a:r>
              <a:rPr lang="en-US" altLang="ja-JP" sz="2400">
                <a:ea typeface="ヒラギノ角ゴ Pro W3" pitchFamily="-84" charset="-128"/>
              </a:rPr>
              <a:t> is </a:t>
            </a:r>
            <a:r>
              <a:rPr lang="en-US" altLang="ja-JP" sz="2400" i="1">
                <a:ea typeface="ヒラギノ角ゴ Pro W3" pitchFamily="-84" charset="-128"/>
              </a:rPr>
              <a:t>a</a:t>
            </a:r>
            <a:r>
              <a:rPr lang="en-US" altLang="ja-JP" sz="2400" i="1" baseline="-25000">
                <a:ea typeface="ヒラギノ角ゴ Pro W3" pitchFamily="-84" charset="-128"/>
              </a:rPr>
              <a:t>Li</a:t>
            </a:r>
            <a:r>
              <a:rPr lang="en-US" altLang="ja-JP" sz="2400">
                <a:ea typeface="ヒラギノ角ゴ Pro W3" pitchFamily="-84" charset="-128"/>
              </a:rPr>
              <a:t>, and the corresponding foreign unit labor requirement is </a:t>
            </a:r>
            <a:r>
              <a:rPr lang="en-US" altLang="ja-JP" sz="2400" i="1">
                <a:ea typeface="ヒラギノ角ゴ Pro W3" pitchFamily="-84" charset="-128"/>
              </a:rPr>
              <a:t>a</a:t>
            </a:r>
            <a:r>
              <a:rPr lang="en-US" altLang="ja-JP" sz="2400" i="1" baseline="30000">
                <a:ea typeface="ヒラギノ角ゴ Pro W3" pitchFamily="-84" charset="-128"/>
              </a:rPr>
              <a:t>*</a:t>
            </a:r>
            <a:r>
              <a:rPr lang="en-US" altLang="ja-JP" sz="2400" i="1" baseline="-25000">
                <a:ea typeface="ヒラギノ角ゴ Pro W3" pitchFamily="-84" charset="-128"/>
              </a:rPr>
              <a:t>Li </a:t>
            </a:r>
            <a:r>
              <a:rPr lang="en-US" altLang="ja-JP" sz="2400" i="1">
                <a:ea typeface="ヒラギノ角ゴ Pro W3" pitchFamily="-84" charset="-128"/>
              </a:rPr>
              <a:t>.</a:t>
            </a:r>
          </a:p>
          <a:p>
            <a:pPr eaLnBrk="1" hangingPunct="1">
              <a:spcBef>
                <a:spcPct val="50000"/>
              </a:spcBef>
            </a:pPr>
            <a:r>
              <a:rPr lang="en-US" altLang="zh-CN" sz="2400">
                <a:ea typeface="ヒラギノ角ゴ Pro W3" pitchFamily="-84" charset="-128"/>
              </a:rPr>
              <a:t>Goods will be produced wherever cheapest to produce them.</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strips(downRight)">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strips(downRight)">
                                      <p:cBhvr>
                                        <p:cTn id="12" dur="500"/>
                                        <p:tgtEl>
                                          <p:spTgt spid="58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strips(downRight)">
                                      <p:cBhvr>
                                        <p:cTn id="17" dur="500"/>
                                        <p:tgtEl>
                                          <p:spTgt spid="58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16CADEF-8900-44F4-9DEF-376593600A68}"/>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with Many Goods (cont.)</a:t>
            </a:r>
          </a:p>
        </p:txBody>
      </p:sp>
      <p:sp>
        <p:nvSpPr>
          <p:cNvPr id="59395" name="Rectangle 3">
            <a:extLst>
              <a:ext uri="{FF2B5EF4-FFF2-40B4-BE49-F238E27FC236}">
                <a16:creationId xmlns:a16="http://schemas.microsoft.com/office/drawing/2014/main" id="{37FDE0F3-E322-448A-B293-BFAE26DE7A1E}"/>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Let </a:t>
            </a:r>
            <a:r>
              <a:rPr lang="en-US" altLang="zh-CN" i="1">
                <a:ea typeface="ヒラギノ角ゴ Pro W3" pitchFamily="-84" charset="-128"/>
              </a:rPr>
              <a:t>w</a:t>
            </a:r>
            <a:r>
              <a:rPr lang="en-US" altLang="zh-CN">
                <a:ea typeface="ヒラギノ角ゴ Pro W3" pitchFamily="-84" charset="-128"/>
              </a:rPr>
              <a:t> represent the wage rate in the home country and </a:t>
            </a:r>
            <a:r>
              <a:rPr lang="en-US" altLang="zh-CN" i="1">
                <a:ea typeface="ヒラギノ角ゴ Pro W3" pitchFamily="-84" charset="-128"/>
              </a:rPr>
              <a:t>w</a:t>
            </a:r>
            <a:r>
              <a:rPr lang="en-US" altLang="zh-CN" i="1" baseline="30000">
                <a:ea typeface="ヒラギノ角ゴ Pro W3" pitchFamily="-84" charset="-128"/>
              </a:rPr>
              <a:t>*</a:t>
            </a:r>
            <a:r>
              <a:rPr lang="en-US" altLang="zh-CN">
                <a:ea typeface="ヒラギノ角ゴ Pro W3" pitchFamily="-84" charset="-128"/>
              </a:rPr>
              <a:t> represent the wage rate in the foreign country.</a:t>
            </a:r>
          </a:p>
          <a:p>
            <a:pPr lvl="1" eaLnBrk="1" hangingPunct="1"/>
            <a:r>
              <a:rPr lang="en-US" altLang="zh-CN">
                <a:ea typeface="ヒラギノ角ゴ Pro W3" pitchFamily="-84" charset="-128"/>
              </a:rPr>
              <a:t>If </a:t>
            </a:r>
            <a:r>
              <a:rPr lang="en-US" altLang="zh-CN" i="1">
                <a:ea typeface="ヒラギノ角ゴ Pro W3" pitchFamily="-84" charset="-128"/>
              </a:rPr>
              <a:t>wa</a:t>
            </a:r>
            <a:r>
              <a:rPr lang="en-US" altLang="zh-CN" i="1" baseline="-25000">
                <a:ea typeface="ヒラギノ角ゴ Pro W3" pitchFamily="-84" charset="-128"/>
              </a:rPr>
              <a:t>L1</a:t>
            </a:r>
            <a:r>
              <a:rPr lang="en-US" altLang="zh-CN">
                <a:ea typeface="ヒラギノ角ゴ Pro W3" pitchFamily="-84" charset="-128"/>
              </a:rPr>
              <a:t> &lt; </a:t>
            </a:r>
            <a:r>
              <a:rPr lang="en-US" altLang="zh-CN" i="1">
                <a:ea typeface="ヒラギノ角ゴ Pro W3" pitchFamily="-84" charset="-128"/>
              </a:rPr>
              <a:t>w</a:t>
            </a:r>
            <a:r>
              <a:rPr lang="en-US" altLang="zh-CN" i="1" baseline="30000">
                <a:ea typeface="ヒラギノ角ゴ Pro W3" pitchFamily="-84" charset="-128"/>
              </a:rPr>
              <a:t>*</a:t>
            </a:r>
            <a:r>
              <a:rPr lang="en-US" altLang="zh-CN" i="1">
                <a:ea typeface="ヒラギノ角ゴ Pro W3" pitchFamily="-84" charset="-128"/>
              </a:rPr>
              <a:t>a</a:t>
            </a:r>
            <a:r>
              <a:rPr lang="en-US" altLang="zh-CN" i="1" baseline="30000">
                <a:ea typeface="ヒラギノ角ゴ Pro W3" pitchFamily="-84" charset="-128"/>
              </a:rPr>
              <a:t>*</a:t>
            </a:r>
            <a:r>
              <a:rPr lang="en-US" altLang="zh-CN" i="1" baseline="-25000">
                <a:ea typeface="ヒラギノ角ゴ Pro W3" pitchFamily="-84" charset="-128"/>
              </a:rPr>
              <a:t>L1</a:t>
            </a:r>
            <a:r>
              <a:rPr lang="en-US" altLang="zh-CN" i="1">
                <a:ea typeface="ヒラギノ角ゴ Pro W3" pitchFamily="-84" charset="-128"/>
              </a:rPr>
              <a:t> </a:t>
            </a:r>
            <a:r>
              <a:rPr lang="en-US" altLang="zh-CN">
                <a:ea typeface="ヒラギノ角ゴ Pro W3" pitchFamily="-84" charset="-128"/>
              </a:rPr>
              <a:t>then only the home country will produce good 1, since total wage payments are less there.</a:t>
            </a:r>
          </a:p>
          <a:p>
            <a:pPr lvl="1" eaLnBrk="1" hangingPunct="1"/>
            <a:r>
              <a:rPr lang="en-US" altLang="zh-CN">
                <a:ea typeface="ヒラギノ角ゴ Pro W3" pitchFamily="-84" charset="-128"/>
              </a:rPr>
              <a:t>Or equivalently, if </a:t>
            </a:r>
            <a:r>
              <a:rPr lang="en-US" altLang="zh-CN" i="1">
                <a:ea typeface="ヒラギノ角ゴ Pro W3" pitchFamily="-84" charset="-128"/>
              </a:rPr>
              <a:t>a</a:t>
            </a:r>
            <a:r>
              <a:rPr lang="en-US" altLang="zh-CN" i="1" baseline="30000">
                <a:ea typeface="ヒラギノ角ゴ Pro W3" pitchFamily="-84" charset="-128"/>
              </a:rPr>
              <a:t>*</a:t>
            </a:r>
            <a:r>
              <a:rPr lang="en-US" altLang="zh-CN" i="1" baseline="-25000">
                <a:ea typeface="ヒラギノ角ゴ Pro W3" pitchFamily="-84" charset="-128"/>
              </a:rPr>
              <a:t>L1</a:t>
            </a:r>
            <a:r>
              <a:rPr lang="en-US" altLang="zh-CN" i="1">
                <a:ea typeface="ヒラギノ角ゴ Pro W3" pitchFamily="-84" charset="-128"/>
              </a:rPr>
              <a:t> /a</a:t>
            </a:r>
            <a:r>
              <a:rPr lang="en-US" altLang="zh-CN" i="1" baseline="-25000">
                <a:ea typeface="ヒラギノ角ゴ Pro W3" pitchFamily="-84" charset="-128"/>
              </a:rPr>
              <a:t>L1</a:t>
            </a:r>
            <a:r>
              <a:rPr lang="en-US" altLang="zh-CN">
                <a:ea typeface="ヒラギノ角ゴ Pro W3" pitchFamily="-84" charset="-128"/>
              </a:rPr>
              <a:t> &gt; </a:t>
            </a:r>
            <a:r>
              <a:rPr lang="en-US" altLang="zh-CN" i="1">
                <a:ea typeface="ヒラギノ角ゴ Pro W3" pitchFamily="-84" charset="-128"/>
              </a:rPr>
              <a:t>w/w</a:t>
            </a:r>
            <a:r>
              <a:rPr lang="en-US" altLang="zh-CN" i="1" baseline="30000">
                <a:ea typeface="ヒラギノ角ゴ Pro W3" pitchFamily="-84" charset="-128"/>
              </a:rPr>
              <a:t>*</a:t>
            </a:r>
            <a:r>
              <a:rPr lang="en-US" altLang="zh-CN">
                <a:ea typeface="ヒラギノ角ゴ Pro W3" pitchFamily="-84" charset="-128"/>
              </a:rPr>
              <a:t>,</a:t>
            </a:r>
            <a:r>
              <a:rPr lang="en-US" altLang="zh-CN" i="1">
                <a:ea typeface="ヒラギノ角ゴ Pro W3" pitchFamily="-84" charset="-128"/>
              </a:rPr>
              <a:t> </a:t>
            </a:r>
            <a:r>
              <a:rPr lang="en-US" altLang="zh-CN">
                <a:ea typeface="ヒラギノ角ゴ Pro W3" pitchFamily="-84" charset="-128"/>
              </a:rPr>
              <a:t>if the relative productivity of a country in producing a good is higher than the relative wage, then the good will be produced in that country.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strips(downRight)">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strips(downRight)">
                                      <p:cBhvr>
                                        <p:cTn id="12" dur="500"/>
                                        <p:tgtEl>
                                          <p:spTgt spid="5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strips(downRight)">
                                      <p:cBhvr>
                                        <p:cTn id="17" dur="500"/>
                                        <p:tgtEl>
                                          <p:spTgt spid="59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D7EFC42-07BF-4E4D-9C89-E99C7274E1CC}"/>
              </a:ext>
            </a:extLst>
          </p:cNvPr>
          <p:cNvSpPr>
            <a:spLocks noGrp="1" noChangeArrowheads="1"/>
          </p:cNvSpPr>
          <p:nvPr>
            <p:ph type="title"/>
          </p:nvPr>
        </p:nvSpPr>
        <p:spPr/>
        <p:txBody>
          <a:bodyPr/>
          <a:lstStyle/>
          <a:p>
            <a:pPr eaLnBrk="1" hangingPunct="1"/>
            <a:r>
              <a:rPr lang="en-US" altLang="zh-CN">
                <a:ea typeface="ヒラギノ角ゴ Pro W3" pitchFamily="-84" charset="-128"/>
              </a:rPr>
              <a:t>Table 3-2: Home and Foreign Unit Labor Requirements</a:t>
            </a:r>
          </a:p>
        </p:txBody>
      </p:sp>
      <p:pic>
        <p:nvPicPr>
          <p:cNvPr id="74755" name="Picture 2" descr="tbl03_02.gif">
            <a:extLst>
              <a:ext uri="{FF2B5EF4-FFF2-40B4-BE49-F238E27FC236}">
                <a16:creationId xmlns:a16="http://schemas.microsoft.com/office/drawing/2014/main" id="{36E2CFA4-EA0D-431A-A7DC-8D07AC0C05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5344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0F0784C-B8F7-4B3F-9C89-8C1290654798}"/>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and Opportunity Cost (cont.)</a:t>
            </a:r>
          </a:p>
        </p:txBody>
      </p:sp>
      <p:sp>
        <p:nvSpPr>
          <p:cNvPr id="2" name="Rectangle 3">
            <a:extLst>
              <a:ext uri="{FF2B5EF4-FFF2-40B4-BE49-F238E27FC236}">
                <a16:creationId xmlns:a16="http://schemas.microsoft.com/office/drawing/2014/main" id="{FCA26BD6-611F-4082-B2CF-9590B0F54DAE}"/>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Suppose that in the United States 10 million roses could be produced with the same resources as 100,000 computers.</a:t>
            </a:r>
          </a:p>
          <a:p>
            <a:pPr eaLnBrk="1" hangingPunct="1">
              <a:spcBef>
                <a:spcPct val="50000"/>
              </a:spcBef>
            </a:pPr>
            <a:r>
              <a:rPr lang="en-US" altLang="zh-CN">
                <a:ea typeface="ヒラギノ角ゴ Pro W3" pitchFamily="-84" charset="-128"/>
              </a:rPr>
              <a:t>Suppose that in Colombia 10 million roses could be produced with the same resources as 30,000 computers.</a:t>
            </a:r>
          </a:p>
          <a:p>
            <a:pPr eaLnBrk="1" hangingPunct="1">
              <a:spcBef>
                <a:spcPct val="50000"/>
              </a:spcBef>
            </a:pPr>
            <a:r>
              <a:rPr lang="en-US" altLang="zh-CN">
                <a:ea typeface="ヒラギノ角ゴ Pro W3" pitchFamily="-84" charset="-128"/>
              </a:rPr>
              <a:t>Colombia has a lower opportunity cost of producing roses: has to stop producing fewer computers.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D3208C8-143C-4157-A2C4-9F2C90FC18C1}"/>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with Many Goods (cont.)</a:t>
            </a:r>
          </a:p>
        </p:txBody>
      </p:sp>
      <p:sp>
        <p:nvSpPr>
          <p:cNvPr id="61443" name="Rectangle 3">
            <a:extLst>
              <a:ext uri="{FF2B5EF4-FFF2-40B4-BE49-F238E27FC236}">
                <a16:creationId xmlns:a16="http://schemas.microsoft.com/office/drawing/2014/main" id="{563267E9-5F39-4B9D-B04A-FC9974A8C839}"/>
              </a:ext>
            </a:extLst>
          </p:cNvPr>
          <p:cNvSpPr>
            <a:spLocks noGrp="1" noChangeArrowheads="1"/>
          </p:cNvSpPr>
          <p:nvPr>
            <p:ph idx="1"/>
          </p:nvPr>
        </p:nvSpPr>
        <p:spPr/>
        <p:txBody>
          <a:bodyPr/>
          <a:lstStyle/>
          <a:p>
            <a:pPr eaLnBrk="1" hangingPunct="1"/>
            <a:r>
              <a:rPr lang="en-US" altLang="zh-CN">
                <a:ea typeface="ヒラギノ角ゴ Pro W3" pitchFamily="-84" charset="-128"/>
              </a:rPr>
              <a:t>Suppose there are 5 goods produced in the world: apples, bananas, caviar, dates, and enchiladas.</a:t>
            </a:r>
          </a:p>
          <a:p>
            <a:pPr eaLnBrk="1" hangingPunct="1"/>
            <a:r>
              <a:rPr lang="en-US" altLang="zh-CN">
                <a:ea typeface="ヒラギノ角ゴ Pro W3" pitchFamily="-84" charset="-128"/>
              </a:rPr>
              <a:t>If </a:t>
            </a:r>
            <a:r>
              <a:rPr lang="en-US" altLang="zh-CN" i="1">
                <a:ea typeface="ヒラギノ角ゴ Pro W3" pitchFamily="-84" charset="-128"/>
              </a:rPr>
              <a:t>w/w</a:t>
            </a:r>
            <a:r>
              <a:rPr lang="en-US" altLang="zh-CN" i="1" baseline="30000">
                <a:ea typeface="ヒラギノ角ゴ Pro W3" pitchFamily="-84" charset="-128"/>
              </a:rPr>
              <a:t>*</a:t>
            </a:r>
            <a:r>
              <a:rPr lang="en-US" altLang="zh-CN">
                <a:ea typeface="ヒラギノ角ゴ Pro W3" pitchFamily="-84" charset="-128"/>
              </a:rPr>
              <a:t> = 3, the home country will produce apples, bananas, and caviar, while the foreign country will produce dates and enchiladas.</a:t>
            </a:r>
          </a:p>
          <a:p>
            <a:pPr lvl="1" eaLnBrk="1" hangingPunct="1">
              <a:spcBef>
                <a:spcPct val="50000"/>
              </a:spcBef>
            </a:pPr>
            <a:r>
              <a:rPr lang="en-US" altLang="zh-CN">
                <a:ea typeface="ヒラギノ角ゴ Pro W3" pitchFamily="-84" charset="-128"/>
              </a:rPr>
              <a:t>The relative productivities of the home country in producing apples, bananas, and caviar are higher than the relative wage.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strips(downRight)">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strips(downRight)">
                                      <p:cBhvr>
                                        <p:cTn id="12" dur="500"/>
                                        <p:tgtEl>
                                          <p:spTgt spid="61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strips(downRight)">
                                      <p:cBhvr>
                                        <p:cTn id="17" dur="500"/>
                                        <p:tgtEl>
                                          <p:spTgt spid="61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5DDE64B-91D7-4DD9-A714-D12A1AD8A67F}"/>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with Many Goods (cont.)</a:t>
            </a:r>
          </a:p>
        </p:txBody>
      </p:sp>
      <p:sp>
        <p:nvSpPr>
          <p:cNvPr id="62467" name="Rectangle 3">
            <a:extLst>
              <a:ext uri="{FF2B5EF4-FFF2-40B4-BE49-F238E27FC236}">
                <a16:creationId xmlns:a16="http://schemas.microsoft.com/office/drawing/2014/main" id="{C28F1EB3-96BC-4830-9FCC-FBAC25224667}"/>
              </a:ext>
            </a:extLst>
          </p:cNvPr>
          <p:cNvSpPr>
            <a:spLocks noGrp="1" noChangeArrowheads="1"/>
          </p:cNvSpPr>
          <p:nvPr>
            <p:ph idx="1"/>
          </p:nvPr>
        </p:nvSpPr>
        <p:spPr/>
        <p:txBody>
          <a:bodyPr/>
          <a:lstStyle/>
          <a:p>
            <a:pPr eaLnBrk="1" hangingPunct="1">
              <a:lnSpc>
                <a:spcPct val="80000"/>
              </a:lnSpc>
            </a:pPr>
            <a:r>
              <a:rPr lang="en-US" altLang="zh-CN" sz="2400">
                <a:ea typeface="ヒラギノ角ゴ Pro W3" pitchFamily="-84" charset="-128"/>
              </a:rPr>
              <a:t>If each country specializes in goods that use resources productively and trades the products for those that it wants to consume, then each benefits.</a:t>
            </a:r>
          </a:p>
          <a:p>
            <a:pPr lvl="1" eaLnBrk="1" hangingPunct="1">
              <a:lnSpc>
                <a:spcPct val="80000"/>
              </a:lnSpc>
            </a:pPr>
            <a:r>
              <a:rPr lang="en-US" altLang="zh-CN" sz="2000">
                <a:ea typeface="ヒラギノ角ゴ Pro W3" pitchFamily="-84" charset="-128"/>
              </a:rPr>
              <a:t>If a country tries to produce all goods for itself, resources </a:t>
            </a:r>
            <a:br>
              <a:rPr lang="en-US" altLang="zh-CN" sz="2000">
                <a:ea typeface="ヒラギノ角ゴ Pro W3" pitchFamily="-84" charset="-128"/>
              </a:rPr>
            </a:br>
            <a:r>
              <a:rPr lang="en-US" altLang="zh-CN" sz="2000">
                <a:ea typeface="ヒラギノ角ゴ Pro W3" pitchFamily="-84" charset="-128"/>
              </a:rPr>
              <a:t>are </a:t>
            </a:r>
            <a:r>
              <a:rPr lang="ja-JP" altLang="en-US" sz="2000">
                <a:ea typeface="ヒラギノ角ゴ Pro W3" pitchFamily="-84" charset="-128"/>
              </a:rPr>
              <a:t>“</a:t>
            </a:r>
            <a:r>
              <a:rPr lang="en-US" altLang="ja-JP" sz="2000">
                <a:ea typeface="ヒラギノ角ゴ Pro W3" pitchFamily="-84" charset="-128"/>
              </a:rPr>
              <a:t>wasted</a:t>
            </a:r>
            <a:r>
              <a:rPr lang="ja-JP" altLang="en-US" sz="2000">
                <a:ea typeface="ヒラギノ角ゴ Pro W3" pitchFamily="-84" charset="-128"/>
              </a:rPr>
              <a:t>”</a:t>
            </a:r>
            <a:r>
              <a:rPr lang="en-US" altLang="ja-JP" sz="2000">
                <a:ea typeface="ヒラギノ角ゴ Pro W3" pitchFamily="-84" charset="-128"/>
              </a:rPr>
              <a:t>. </a:t>
            </a:r>
          </a:p>
          <a:p>
            <a:pPr eaLnBrk="1" hangingPunct="1">
              <a:lnSpc>
                <a:spcPct val="80000"/>
              </a:lnSpc>
              <a:spcBef>
                <a:spcPct val="50000"/>
              </a:spcBef>
            </a:pPr>
            <a:r>
              <a:rPr lang="en-US" altLang="zh-CN" sz="2400">
                <a:ea typeface="ヒラギノ角ゴ Pro W3" pitchFamily="-84" charset="-128"/>
              </a:rPr>
              <a:t>The home country has high productivity in apples, bananas, and caviar that give it a cost advantage, despite its high wage.</a:t>
            </a:r>
          </a:p>
          <a:p>
            <a:pPr eaLnBrk="1" hangingPunct="1">
              <a:lnSpc>
                <a:spcPct val="80000"/>
              </a:lnSpc>
              <a:spcBef>
                <a:spcPct val="50000"/>
              </a:spcBef>
            </a:pPr>
            <a:r>
              <a:rPr lang="en-US" altLang="zh-CN" sz="2400">
                <a:ea typeface="ヒラギノ角ゴ Pro W3" pitchFamily="-84" charset="-128"/>
              </a:rPr>
              <a:t>The foreign country has low wages that give it a cost advantage, despite its low productivity in date production.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strips(downRight)">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strips(downRight)">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strips(downRight)">
                                      <p:cBhvr>
                                        <p:cTn id="17" dur="500"/>
                                        <p:tgtEl>
                                          <p:spTgt spid="62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strips(downRight)">
                                      <p:cBhvr>
                                        <p:cTn id="22" dur="5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5ECB701-E971-4579-8D9B-C1CF6055B9D4}"/>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with Many Goods (cont.)</a:t>
            </a:r>
          </a:p>
        </p:txBody>
      </p:sp>
      <p:sp>
        <p:nvSpPr>
          <p:cNvPr id="63491" name="Rectangle 3">
            <a:extLst>
              <a:ext uri="{FF2B5EF4-FFF2-40B4-BE49-F238E27FC236}">
                <a16:creationId xmlns:a16="http://schemas.microsoft.com/office/drawing/2014/main" id="{A72835DC-A506-4514-A265-C5548B60E6A7}"/>
              </a:ext>
            </a:extLst>
          </p:cNvPr>
          <p:cNvSpPr>
            <a:spLocks noGrp="1" noChangeArrowheads="1"/>
          </p:cNvSpPr>
          <p:nvPr>
            <p:ph idx="1"/>
          </p:nvPr>
        </p:nvSpPr>
        <p:spPr>
          <a:xfrm>
            <a:off x="457200" y="1524000"/>
            <a:ext cx="8339138" cy="4610100"/>
          </a:xfrm>
        </p:spPr>
        <p:txBody>
          <a:bodyPr/>
          <a:lstStyle/>
          <a:p>
            <a:pPr eaLnBrk="1" hangingPunct="1">
              <a:lnSpc>
                <a:spcPct val="80000"/>
              </a:lnSpc>
              <a:spcBef>
                <a:spcPct val="50000"/>
              </a:spcBef>
            </a:pPr>
            <a:r>
              <a:rPr lang="en-US" altLang="zh-CN" sz="2400">
                <a:ea typeface="ヒラギノ角ゴ Pro W3" pitchFamily="-84" charset="-128"/>
              </a:rPr>
              <a:t>How is the relative wage determined?</a:t>
            </a:r>
          </a:p>
          <a:p>
            <a:pPr eaLnBrk="1" hangingPunct="1">
              <a:lnSpc>
                <a:spcPct val="80000"/>
              </a:lnSpc>
              <a:spcBef>
                <a:spcPct val="50000"/>
              </a:spcBef>
            </a:pPr>
            <a:r>
              <a:rPr lang="en-US" altLang="zh-CN" sz="2400">
                <a:ea typeface="ヒラギノ角ゴ Pro W3" pitchFamily="-84" charset="-128"/>
              </a:rPr>
              <a:t>By the relative supply of and relative (derived) demand for labor services.</a:t>
            </a:r>
          </a:p>
          <a:p>
            <a:pPr eaLnBrk="1" hangingPunct="1">
              <a:lnSpc>
                <a:spcPct val="80000"/>
              </a:lnSpc>
              <a:spcBef>
                <a:spcPct val="50000"/>
              </a:spcBef>
            </a:pPr>
            <a:r>
              <a:rPr lang="en-US" altLang="zh-CN" sz="2400">
                <a:ea typeface="ヒラギノ角ゴ Pro W3" pitchFamily="-84" charset="-128"/>
              </a:rPr>
              <a:t>The relative (derived) demand for home labor services falls when </a:t>
            </a:r>
            <a:r>
              <a:rPr lang="en-US" altLang="zh-CN" sz="2400" i="1">
                <a:ea typeface="ヒラギノ角ゴ Pro W3" pitchFamily="-84" charset="-128"/>
              </a:rPr>
              <a:t>w/w</a:t>
            </a:r>
            <a:r>
              <a:rPr lang="en-US" altLang="zh-CN" sz="2400" i="1" baseline="30000">
                <a:ea typeface="ヒラギノ角ゴ Pro W3" pitchFamily="-84" charset="-128"/>
              </a:rPr>
              <a:t>* </a:t>
            </a:r>
            <a:r>
              <a:rPr lang="en-US" altLang="zh-CN" sz="2400">
                <a:ea typeface="ヒラギノ角ゴ Pro W3" pitchFamily="-84" charset="-128"/>
              </a:rPr>
              <a:t>rises. As domestic labor services become more expensive relative to foreign labor services,</a:t>
            </a:r>
          </a:p>
          <a:p>
            <a:pPr lvl="1" eaLnBrk="1" hangingPunct="1">
              <a:lnSpc>
                <a:spcPct val="80000"/>
              </a:lnSpc>
            </a:pPr>
            <a:r>
              <a:rPr lang="en-US" altLang="zh-CN" sz="2000">
                <a:ea typeface="ヒラギノ角ゴ Pro W3" pitchFamily="-84" charset="-128"/>
              </a:rPr>
              <a:t>goods produced in the home country become more expensive, and demand for these goods and the labor services to produce them falls.</a:t>
            </a:r>
          </a:p>
          <a:p>
            <a:pPr lvl="1" eaLnBrk="1" hangingPunct="1">
              <a:lnSpc>
                <a:spcPct val="80000"/>
              </a:lnSpc>
            </a:pPr>
            <a:r>
              <a:rPr lang="en-US" altLang="zh-CN" sz="2000">
                <a:ea typeface="ヒラギノ角ゴ Pro W3" pitchFamily="-84" charset="-128"/>
              </a:rPr>
              <a:t>fewer goods will be produced in the home country, further reducing the demand for domestic labor services.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strips(downRight)">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strips(downRight)">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strips(downRight)">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strips(downRight)">
                                      <p:cBhvr>
                                        <p:cTn id="22" dur="500"/>
                                        <p:tgtEl>
                                          <p:spTgt spid="63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strips(downRight)">
                                      <p:cBhvr>
                                        <p:cTn id="27"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8C11AC6-D40A-4171-BAEE-0651E21DD718}"/>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with Many Goods (cont.)</a:t>
            </a:r>
          </a:p>
        </p:txBody>
      </p:sp>
      <p:sp>
        <p:nvSpPr>
          <p:cNvPr id="65539" name="Rectangle 3">
            <a:extLst>
              <a:ext uri="{FF2B5EF4-FFF2-40B4-BE49-F238E27FC236}">
                <a16:creationId xmlns:a16="http://schemas.microsoft.com/office/drawing/2014/main" id="{021D43CC-CDCD-4808-A547-E7BF760B0533}"/>
              </a:ext>
            </a:extLst>
          </p:cNvPr>
          <p:cNvSpPr>
            <a:spLocks noGrp="1" noChangeArrowheads="1"/>
          </p:cNvSpPr>
          <p:nvPr>
            <p:ph idx="1"/>
          </p:nvPr>
        </p:nvSpPr>
        <p:spPr/>
        <p:txBody>
          <a:bodyPr/>
          <a:lstStyle/>
          <a:p>
            <a:pPr eaLnBrk="1" hangingPunct="1"/>
            <a:r>
              <a:rPr lang="en-US" altLang="zh-CN" sz="2400">
                <a:ea typeface="ヒラギノ角ゴ Pro W3" pitchFamily="-84" charset="-128"/>
              </a:rPr>
              <a:t>Suppose </a:t>
            </a:r>
            <a:r>
              <a:rPr lang="en-US" altLang="zh-CN" sz="2400" i="1">
                <a:ea typeface="ヒラギノ角ゴ Pro W3" pitchFamily="-84" charset="-128"/>
              </a:rPr>
              <a:t>w/w</a:t>
            </a:r>
            <a:r>
              <a:rPr lang="en-US" altLang="zh-CN" sz="2400" i="1" baseline="30000">
                <a:ea typeface="ヒラギノ角ゴ Pro W3" pitchFamily="-84" charset="-128"/>
              </a:rPr>
              <a:t>* </a:t>
            </a:r>
            <a:r>
              <a:rPr lang="en-US" altLang="zh-CN" sz="2400">
                <a:ea typeface="ヒラギノ角ゴ Pro W3" pitchFamily="-84" charset="-128"/>
              </a:rPr>
              <a:t>increases from 3 to 3.99:</a:t>
            </a:r>
          </a:p>
          <a:p>
            <a:pPr lvl="1" eaLnBrk="1" hangingPunct="1"/>
            <a:r>
              <a:rPr lang="en-US" altLang="zh-CN" sz="2000">
                <a:ea typeface="ヒラギノ角ゴ Pro W3" pitchFamily="-84" charset="-128"/>
              </a:rPr>
              <a:t>The home country would produce apples, bananas, and caviar, but the demand for these goods and the labor to produce them would fall as the relative wage rises.</a:t>
            </a:r>
          </a:p>
          <a:p>
            <a:pPr eaLnBrk="1" hangingPunct="1">
              <a:lnSpc>
                <a:spcPct val="90000"/>
              </a:lnSpc>
              <a:spcBef>
                <a:spcPct val="50000"/>
              </a:spcBef>
            </a:pPr>
            <a:r>
              <a:rPr lang="en-US" altLang="zh-CN" sz="2400">
                <a:ea typeface="ヒラギノ角ゴ Pro W3" pitchFamily="-84" charset="-128"/>
              </a:rPr>
              <a:t>Suppose </a:t>
            </a:r>
            <a:r>
              <a:rPr lang="en-US" altLang="zh-CN" sz="2400" i="1">
                <a:ea typeface="ヒラギノ角ゴ Pro W3" pitchFamily="-84" charset="-128"/>
              </a:rPr>
              <a:t>w/w</a:t>
            </a:r>
            <a:r>
              <a:rPr lang="en-US" altLang="zh-CN" sz="2400" i="1" baseline="30000">
                <a:ea typeface="ヒラギノ角ゴ Pro W3" pitchFamily="-84" charset="-128"/>
              </a:rPr>
              <a:t>* </a:t>
            </a:r>
            <a:r>
              <a:rPr lang="en-US" altLang="zh-CN" sz="2400">
                <a:ea typeface="ヒラギノ角ゴ Pro W3" pitchFamily="-84" charset="-128"/>
              </a:rPr>
              <a:t>increases from 3.99 to 4.01:</a:t>
            </a:r>
          </a:p>
          <a:p>
            <a:pPr lvl="1" eaLnBrk="1" hangingPunct="1"/>
            <a:r>
              <a:rPr lang="en-US" altLang="zh-CN" sz="2000">
                <a:ea typeface="ヒラギノ角ゴ Pro W3" pitchFamily="-84" charset="-128"/>
              </a:rPr>
              <a:t>Caviar is now too expensive to produce in the home country, so the caviar industry moves to the foreign country, causing a discrete (abrupt) drop in the demand for domestic labor services.</a:t>
            </a:r>
          </a:p>
          <a:p>
            <a:pPr eaLnBrk="1" hangingPunct="1">
              <a:spcBef>
                <a:spcPct val="50000"/>
              </a:spcBef>
            </a:pPr>
            <a:r>
              <a:rPr lang="en-US" altLang="zh-CN" sz="2400">
                <a:ea typeface="ヒラギノ角ゴ Pro W3" pitchFamily="-84" charset="-128"/>
              </a:rPr>
              <a:t>Consider similar effects as </a:t>
            </a:r>
            <a:r>
              <a:rPr lang="en-US" altLang="zh-CN" sz="2400" i="1">
                <a:ea typeface="ヒラギノ角ゴ Pro W3" pitchFamily="-84" charset="-128"/>
              </a:rPr>
              <a:t>w/w</a:t>
            </a:r>
            <a:r>
              <a:rPr lang="en-US" altLang="zh-CN" sz="2400" i="1" baseline="30000">
                <a:ea typeface="ヒラギノ角ゴ Pro W3" pitchFamily="-84" charset="-128"/>
              </a:rPr>
              <a:t>* </a:t>
            </a:r>
            <a:r>
              <a:rPr lang="en-US" altLang="zh-CN" sz="2400">
                <a:ea typeface="ヒラギノ角ゴ Pro W3" pitchFamily="-84" charset="-128"/>
              </a:rPr>
              <a:t>rises from 0.75</a:t>
            </a:r>
            <a:r>
              <a:rPr lang="en-US" altLang="zh-CN" sz="2400" i="1">
                <a:ea typeface="ヒラギノ角ゴ Pro W3" pitchFamily="-84" charset="-128"/>
              </a:rPr>
              <a:t> </a:t>
            </a:r>
            <a:r>
              <a:rPr lang="en-US" altLang="zh-CN" sz="2400">
                <a:ea typeface="ヒラギノ角ゴ Pro W3" pitchFamily="-84" charset="-128"/>
              </a:rPr>
              <a:t>to 10.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strips(downRight)">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strips(downRight)">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strips(downRight)">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strips(downRight)">
                                      <p:cBhvr>
                                        <p:cTn id="22" dur="500"/>
                                        <p:tgtEl>
                                          <p:spTgt spid="65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strips(downRight)">
                                      <p:cBhvr>
                                        <p:cTn id="27"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0BF920E-5FFD-4C41-BA8B-FB6D8146AA2E}"/>
              </a:ext>
            </a:extLst>
          </p:cNvPr>
          <p:cNvSpPr>
            <a:spLocks noGrp="1" noChangeArrowheads="1"/>
          </p:cNvSpPr>
          <p:nvPr>
            <p:ph type="title"/>
          </p:nvPr>
        </p:nvSpPr>
        <p:spPr/>
        <p:txBody>
          <a:bodyPr/>
          <a:lstStyle/>
          <a:p>
            <a:pPr eaLnBrk="1" hangingPunct="1"/>
            <a:r>
              <a:rPr lang="en-US" altLang="zh-CN">
                <a:ea typeface="ヒラギノ角ゴ Pro W3" pitchFamily="-84" charset="-128"/>
              </a:rPr>
              <a:t>Fig. 3-5: Determination of Relative Wages</a:t>
            </a:r>
          </a:p>
        </p:txBody>
      </p:sp>
      <p:pic>
        <p:nvPicPr>
          <p:cNvPr id="79875" name="Picture 2" descr="fig03_05.gif">
            <a:extLst>
              <a:ext uri="{FF2B5EF4-FFF2-40B4-BE49-F238E27FC236}">
                <a16:creationId xmlns:a16="http://schemas.microsoft.com/office/drawing/2014/main" id="{F4A2DFF5-59F6-4708-90AF-FD6E84AF86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95400"/>
            <a:ext cx="46942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4C3515E-A731-48E8-80E4-06069738095D}"/>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with Many Goods (cont.)</a:t>
            </a:r>
          </a:p>
        </p:txBody>
      </p:sp>
      <p:sp>
        <p:nvSpPr>
          <p:cNvPr id="66563" name="Rectangle 3">
            <a:extLst>
              <a:ext uri="{FF2B5EF4-FFF2-40B4-BE49-F238E27FC236}">
                <a16:creationId xmlns:a16="http://schemas.microsoft.com/office/drawing/2014/main" id="{D4F7C2EE-E73D-4EE2-B164-109D41201D8E}"/>
              </a:ext>
            </a:extLst>
          </p:cNvPr>
          <p:cNvSpPr>
            <a:spLocks noGrp="1" noChangeArrowheads="1"/>
          </p:cNvSpPr>
          <p:nvPr>
            <p:ph idx="1"/>
          </p:nvPr>
        </p:nvSpPr>
        <p:spPr/>
        <p:txBody>
          <a:bodyPr/>
          <a:lstStyle/>
          <a:p>
            <a:pPr eaLnBrk="1" hangingPunct="1"/>
            <a:r>
              <a:rPr lang="en-US" altLang="zh-CN" sz="2400">
                <a:ea typeface="ヒラギノ角ゴ Pro W3" pitchFamily="-84" charset="-128"/>
              </a:rPr>
              <a:t>Finally, suppose that relative supply of labor is independent of </a:t>
            </a:r>
            <a:r>
              <a:rPr lang="en-US" altLang="zh-CN" sz="2400" i="1">
                <a:ea typeface="ヒラギノ角ゴ Pro W3" pitchFamily="-84" charset="-128"/>
              </a:rPr>
              <a:t>w/w</a:t>
            </a:r>
            <a:r>
              <a:rPr lang="en-US" altLang="zh-CN" sz="2400" i="1" baseline="30000">
                <a:ea typeface="ヒラギノ角ゴ Pro W3" pitchFamily="-84" charset="-128"/>
              </a:rPr>
              <a:t>* </a:t>
            </a:r>
            <a:r>
              <a:rPr lang="en-US" altLang="zh-CN" sz="2400">
                <a:ea typeface="ヒラギノ角ゴ Pro W3" pitchFamily="-84" charset="-128"/>
              </a:rPr>
              <a:t>and is fixed at an amount determined by the populations in the home and foreign countries.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strips(downRight)">
                                      <p:cBhvr>
                                        <p:cTn id="7" dur="500"/>
                                        <p:tgtEl>
                                          <p:spTgt spid="665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9548852-FCC7-488B-8735-CA9121081B04}"/>
              </a:ext>
            </a:extLst>
          </p:cNvPr>
          <p:cNvSpPr>
            <a:spLocks noGrp="1" noChangeArrowheads="1"/>
          </p:cNvSpPr>
          <p:nvPr>
            <p:ph type="title"/>
          </p:nvPr>
        </p:nvSpPr>
        <p:spPr/>
        <p:txBody>
          <a:bodyPr/>
          <a:lstStyle/>
          <a:p>
            <a:pPr eaLnBrk="1" hangingPunct="1"/>
            <a:r>
              <a:rPr lang="en-US" altLang="zh-CN">
                <a:ea typeface="ヒラギノ角ゴ Pro W3" pitchFamily="-84" charset="-128"/>
              </a:rPr>
              <a:t>Transportation Costs and Non-traded Goods</a:t>
            </a:r>
          </a:p>
        </p:txBody>
      </p:sp>
      <p:sp>
        <p:nvSpPr>
          <p:cNvPr id="68611" name="Rectangle 3">
            <a:extLst>
              <a:ext uri="{FF2B5EF4-FFF2-40B4-BE49-F238E27FC236}">
                <a16:creationId xmlns:a16="http://schemas.microsoft.com/office/drawing/2014/main" id="{BB21F752-0EE1-44F0-8FF2-FD4758315FC1}"/>
              </a:ext>
            </a:extLst>
          </p:cNvPr>
          <p:cNvSpPr>
            <a:spLocks noGrp="1" noChangeArrowheads="1"/>
          </p:cNvSpPr>
          <p:nvPr>
            <p:ph idx="1"/>
          </p:nvPr>
        </p:nvSpPr>
        <p:spPr>
          <a:xfrm>
            <a:off x="457200" y="1524000"/>
            <a:ext cx="8339138" cy="4775200"/>
          </a:xfrm>
        </p:spPr>
        <p:txBody>
          <a:bodyPr/>
          <a:lstStyle/>
          <a:p>
            <a:pPr marL="533400" indent="-533400" eaLnBrk="1" hangingPunct="1">
              <a:lnSpc>
                <a:spcPct val="90000"/>
              </a:lnSpc>
              <a:spcBef>
                <a:spcPct val="50000"/>
              </a:spcBef>
            </a:pPr>
            <a:r>
              <a:rPr lang="en-US" altLang="zh-CN">
                <a:ea typeface="ヒラギノ角ゴ Pro W3" pitchFamily="-84" charset="-128"/>
              </a:rPr>
              <a:t>The Ricardian model predicts that countries completely specialize in production.</a:t>
            </a:r>
          </a:p>
          <a:p>
            <a:pPr marL="533400" indent="-533400" eaLnBrk="1" hangingPunct="1">
              <a:lnSpc>
                <a:spcPct val="90000"/>
              </a:lnSpc>
              <a:spcBef>
                <a:spcPct val="50000"/>
              </a:spcBef>
            </a:pPr>
            <a:r>
              <a:rPr lang="en-US" altLang="zh-CN">
                <a:ea typeface="ヒラギノ角ゴ Pro W3" pitchFamily="-84" charset="-128"/>
              </a:rPr>
              <a:t>But this rarely happens for three main reasons:</a:t>
            </a:r>
          </a:p>
          <a:p>
            <a:pPr marL="914400" lvl="1" indent="-457200" eaLnBrk="1" hangingPunct="1">
              <a:lnSpc>
                <a:spcPct val="90000"/>
              </a:lnSpc>
              <a:buFont typeface="Times" panose="02020603050405020304" pitchFamily="18" charset="0"/>
              <a:buAutoNum type="arabicPeriod"/>
            </a:pPr>
            <a:r>
              <a:rPr lang="en-US" altLang="zh-CN">
                <a:ea typeface="ヒラギノ角ゴ Pro W3" pitchFamily="-84" charset="-128"/>
              </a:rPr>
              <a:t>More than one factor of production reduces the tendency of specialization (Econ/Trade Chapters 4-5).</a:t>
            </a:r>
          </a:p>
          <a:p>
            <a:pPr marL="914400" lvl="1" indent="-457200" eaLnBrk="1" hangingPunct="1">
              <a:lnSpc>
                <a:spcPct val="90000"/>
              </a:lnSpc>
              <a:buFont typeface="Times" panose="02020603050405020304" pitchFamily="18" charset="0"/>
              <a:buAutoNum type="arabicPeriod"/>
            </a:pPr>
            <a:r>
              <a:rPr lang="en-US" altLang="zh-CN">
                <a:ea typeface="ヒラギノ角ゴ Pro W3" pitchFamily="-84" charset="-128"/>
              </a:rPr>
              <a:t>Protectionism (Econ/Trade Chapters 9–12).</a:t>
            </a:r>
          </a:p>
          <a:p>
            <a:pPr marL="914400" lvl="1" indent="-457200" eaLnBrk="1" hangingPunct="1">
              <a:lnSpc>
                <a:spcPct val="90000"/>
              </a:lnSpc>
              <a:buFont typeface="Times" panose="02020603050405020304" pitchFamily="18" charset="0"/>
              <a:buAutoNum type="arabicPeriod"/>
            </a:pPr>
            <a:r>
              <a:rPr lang="en-US" altLang="zh-CN">
                <a:ea typeface="ヒラギノ角ゴ Pro W3" pitchFamily="-84" charset="-128"/>
              </a:rPr>
              <a:t>Transportation costs reduce or prevent trade, which may cause each country to produce the same good or service.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strips(downRight)">
                                      <p:cBhvr>
                                        <p:cTn id="7" dur="500"/>
                                        <p:tgtEl>
                                          <p:spTgt spid="6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strips(downRight)">
                                      <p:cBhvr>
                                        <p:cTn id="12" dur="500"/>
                                        <p:tgtEl>
                                          <p:spTgt spid="68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strips(downRight)">
                                      <p:cBhvr>
                                        <p:cTn id="17" dur="500"/>
                                        <p:tgtEl>
                                          <p:spTgt spid="68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8611">
                                            <p:txEl>
                                              <p:pRg st="3" end="3"/>
                                            </p:txEl>
                                          </p:spTgt>
                                        </p:tgtEl>
                                        <p:attrNameLst>
                                          <p:attrName>style.visibility</p:attrName>
                                        </p:attrNameLst>
                                      </p:cBhvr>
                                      <p:to>
                                        <p:strVal val="visible"/>
                                      </p:to>
                                    </p:set>
                                    <p:animEffect transition="in" filter="strips(downRight)">
                                      <p:cBhvr>
                                        <p:cTn id="22" dur="500"/>
                                        <p:tgtEl>
                                          <p:spTgt spid="68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8611">
                                            <p:txEl>
                                              <p:pRg st="4" end="4"/>
                                            </p:txEl>
                                          </p:spTgt>
                                        </p:tgtEl>
                                        <p:attrNameLst>
                                          <p:attrName>style.visibility</p:attrName>
                                        </p:attrNameLst>
                                      </p:cBhvr>
                                      <p:to>
                                        <p:strVal val="visible"/>
                                      </p:to>
                                    </p:set>
                                    <p:animEffect transition="in" filter="strips(downRight)">
                                      <p:cBhvr>
                                        <p:cTn id="27" dur="500"/>
                                        <p:tgtEl>
                                          <p:spTgt spid="68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854BB8F-9525-4ED9-9CBD-739617A3EF3C}"/>
              </a:ext>
            </a:extLst>
          </p:cNvPr>
          <p:cNvSpPr>
            <a:spLocks noGrp="1" noChangeArrowheads="1"/>
          </p:cNvSpPr>
          <p:nvPr>
            <p:ph type="title"/>
          </p:nvPr>
        </p:nvSpPr>
        <p:spPr/>
        <p:txBody>
          <a:bodyPr/>
          <a:lstStyle/>
          <a:p>
            <a:pPr eaLnBrk="1" hangingPunct="1"/>
            <a:r>
              <a:rPr lang="en-US" altLang="zh-CN">
                <a:ea typeface="ヒラギノ角ゴ Pro W3" pitchFamily="-84" charset="-128"/>
              </a:rPr>
              <a:t>Transportation Costs and Non-traded Goods (cont.)</a:t>
            </a:r>
          </a:p>
        </p:txBody>
      </p:sp>
      <p:sp>
        <p:nvSpPr>
          <p:cNvPr id="69635" name="Rectangle 3">
            <a:extLst>
              <a:ext uri="{FF2B5EF4-FFF2-40B4-BE49-F238E27FC236}">
                <a16:creationId xmlns:a16="http://schemas.microsoft.com/office/drawing/2014/main" id="{AB4B0AE2-E664-459D-9269-BAFE51411769}"/>
              </a:ext>
            </a:extLst>
          </p:cNvPr>
          <p:cNvSpPr>
            <a:spLocks noGrp="1" noChangeArrowheads="1"/>
          </p:cNvSpPr>
          <p:nvPr>
            <p:ph idx="1"/>
          </p:nvPr>
        </p:nvSpPr>
        <p:spPr/>
        <p:txBody>
          <a:bodyPr/>
          <a:lstStyle/>
          <a:p>
            <a:pPr eaLnBrk="1" hangingPunct="1">
              <a:spcBef>
                <a:spcPct val="60000"/>
              </a:spcBef>
            </a:pPr>
            <a:r>
              <a:rPr lang="en-US" altLang="zh-CN">
                <a:ea typeface="ヒラギノ角ゴ Pro W3" pitchFamily="-84" charset="-128"/>
              </a:rPr>
              <a:t>Nontraded goods and services (ex., haircuts and auto repairs) exist due to high transport costs.</a:t>
            </a:r>
          </a:p>
          <a:p>
            <a:pPr lvl="1" eaLnBrk="1" hangingPunct="1">
              <a:spcBef>
                <a:spcPct val="60000"/>
              </a:spcBef>
            </a:pPr>
            <a:r>
              <a:rPr lang="en-US" altLang="zh-CN">
                <a:ea typeface="ヒラギノ角ゴ Pro W3" pitchFamily="-84" charset="-128"/>
              </a:rPr>
              <a:t>Countries tend to spend a large fraction of national income on nontraded goods and services.</a:t>
            </a:r>
          </a:p>
          <a:p>
            <a:pPr lvl="1" eaLnBrk="1" hangingPunct="1">
              <a:spcBef>
                <a:spcPct val="60000"/>
              </a:spcBef>
            </a:pPr>
            <a:r>
              <a:rPr lang="en-US" altLang="zh-CN">
                <a:ea typeface="ヒラギノ角ゴ Pro W3" pitchFamily="-84" charset="-128"/>
              </a:rPr>
              <a:t>This fact has implications for the gravity model and for models that consider how income transfers across countries affect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strips(downRight)">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strips(downRight)">
                                      <p:cBhvr>
                                        <p:cTn id="12" dur="500"/>
                                        <p:tgtEl>
                                          <p:spTgt spid="69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strips(downRight)">
                                      <p:cBhvr>
                                        <p:cTn id="17" dur="500"/>
                                        <p:tgtEl>
                                          <p:spTgt spid="69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164A8A6-CCF6-435A-87DF-211DE2E8DD2B}"/>
              </a:ext>
            </a:extLst>
          </p:cNvPr>
          <p:cNvSpPr>
            <a:spLocks noGrp="1" noChangeArrowheads="1"/>
          </p:cNvSpPr>
          <p:nvPr>
            <p:ph type="title"/>
          </p:nvPr>
        </p:nvSpPr>
        <p:spPr/>
        <p:txBody>
          <a:bodyPr/>
          <a:lstStyle/>
          <a:p>
            <a:pPr eaLnBrk="1" hangingPunct="1"/>
            <a:r>
              <a:rPr lang="en-US" altLang="zh-CN">
                <a:ea typeface="ヒラギノ角ゴ Pro W3" pitchFamily="-84" charset="-128"/>
              </a:rPr>
              <a:t>Empirical Evidence</a:t>
            </a:r>
          </a:p>
        </p:txBody>
      </p:sp>
      <p:sp>
        <p:nvSpPr>
          <p:cNvPr id="70659" name="Rectangle 3">
            <a:extLst>
              <a:ext uri="{FF2B5EF4-FFF2-40B4-BE49-F238E27FC236}">
                <a16:creationId xmlns:a16="http://schemas.microsoft.com/office/drawing/2014/main" id="{DC49E306-4B1F-4792-AB89-840F02722B38}"/>
              </a:ext>
            </a:extLst>
          </p:cNvPr>
          <p:cNvSpPr>
            <a:spLocks noGrp="1" noChangeArrowheads="1"/>
          </p:cNvSpPr>
          <p:nvPr>
            <p:ph idx="1"/>
          </p:nvPr>
        </p:nvSpPr>
        <p:spPr>
          <a:xfrm>
            <a:off x="457200" y="1524000"/>
            <a:ext cx="8339138" cy="4737100"/>
          </a:xfrm>
        </p:spPr>
        <p:txBody>
          <a:bodyPr/>
          <a:lstStyle/>
          <a:p>
            <a:pPr eaLnBrk="1" hangingPunct="1">
              <a:lnSpc>
                <a:spcPct val="90000"/>
              </a:lnSpc>
            </a:pPr>
            <a:r>
              <a:rPr lang="en-US" altLang="zh-CN" sz="2400">
                <a:ea typeface="ヒラギノ角ゴ Pro W3" pitchFamily="-84" charset="-128"/>
              </a:rPr>
              <a:t>Do countries export those goods in which their productivity is relatively high?</a:t>
            </a:r>
          </a:p>
          <a:p>
            <a:pPr eaLnBrk="1" hangingPunct="1">
              <a:lnSpc>
                <a:spcPct val="90000"/>
              </a:lnSpc>
              <a:buFontTx/>
              <a:buNone/>
            </a:pPr>
            <a:endParaRPr lang="en-US" altLang="zh-CN" sz="2400">
              <a:ea typeface="ヒラギノ角ゴ Pro W3" pitchFamily="-84" charset="-128"/>
            </a:endParaRPr>
          </a:p>
          <a:p>
            <a:pPr eaLnBrk="1" hangingPunct="1">
              <a:lnSpc>
                <a:spcPct val="90000"/>
              </a:lnSpc>
            </a:pPr>
            <a:r>
              <a:rPr lang="en-US" altLang="zh-CN" sz="2400">
                <a:ea typeface="ヒラギノ角ゴ Pro W3" pitchFamily="-84" charset="-128"/>
              </a:rPr>
              <a:t>The ratio of U.S. to British exports in 1951 compared to the ratio of U.S. to British labor productivity in 26 manufacturing industries suggests yes.</a:t>
            </a:r>
          </a:p>
          <a:p>
            <a:pPr eaLnBrk="1" hangingPunct="1">
              <a:lnSpc>
                <a:spcPct val="90000"/>
              </a:lnSpc>
              <a:buFontTx/>
              <a:buNone/>
            </a:pPr>
            <a:endParaRPr lang="en-US" altLang="zh-CN" sz="2400">
              <a:ea typeface="ヒラギノ角ゴ Pro W3" pitchFamily="-84" charset="-128"/>
            </a:endParaRPr>
          </a:p>
          <a:p>
            <a:pPr eaLnBrk="1" hangingPunct="1">
              <a:lnSpc>
                <a:spcPct val="90000"/>
              </a:lnSpc>
            </a:pPr>
            <a:r>
              <a:rPr lang="en-US" altLang="zh-CN" sz="2400">
                <a:ea typeface="ヒラギノ角ゴ Pro W3" pitchFamily="-84" charset="-128"/>
              </a:rPr>
              <a:t>At this time the U.S. had an absolute advantage in </a:t>
            </a:r>
            <a:r>
              <a:rPr lang="en-US" altLang="zh-CN" sz="2400" i="1">
                <a:ea typeface="ヒラギノ角ゴ Pro W3" pitchFamily="-84" charset="-128"/>
              </a:rPr>
              <a:t>all</a:t>
            </a:r>
            <a:r>
              <a:rPr lang="en-US" altLang="zh-CN" sz="2400">
                <a:ea typeface="ヒラギノ角ゴ Pro W3" pitchFamily="-84" charset="-128"/>
              </a:rPr>
              <a:t> 26 industries, yet the ratio of exports was low in the least productive sectors of the U.S.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strips(downRight)">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0659">
                                            <p:txEl>
                                              <p:pRg st="2" end="2"/>
                                            </p:txEl>
                                          </p:spTgt>
                                        </p:tgtEl>
                                        <p:attrNameLst>
                                          <p:attrName>style.visibility</p:attrName>
                                        </p:attrNameLst>
                                      </p:cBhvr>
                                      <p:to>
                                        <p:strVal val="visible"/>
                                      </p:to>
                                    </p:set>
                                    <p:animEffect transition="in" filter="strips(downRight)">
                                      <p:cBhvr>
                                        <p:cTn id="12" dur="500"/>
                                        <p:tgtEl>
                                          <p:spTgt spid="706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animEffect transition="in" filter="strips(downRight)">
                                      <p:cBhvr>
                                        <p:cTn id="17" dur="500"/>
                                        <p:tgtEl>
                                          <p:spTgt spid="70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F2AA4B9-2C31-4E98-9E98-0154AE299E16}"/>
              </a:ext>
            </a:extLst>
          </p:cNvPr>
          <p:cNvSpPr>
            <a:spLocks noGrp="1" noChangeArrowheads="1"/>
          </p:cNvSpPr>
          <p:nvPr>
            <p:ph type="title"/>
          </p:nvPr>
        </p:nvSpPr>
        <p:spPr/>
        <p:txBody>
          <a:bodyPr/>
          <a:lstStyle/>
          <a:p>
            <a:pPr eaLnBrk="1" hangingPunct="1"/>
            <a:r>
              <a:rPr lang="en-US" altLang="zh-CN">
                <a:ea typeface="ヒラギノ角ゴ Pro W3" pitchFamily="-84" charset="-128"/>
              </a:rPr>
              <a:t>Fig. 3-6: Productivity and Exports</a:t>
            </a:r>
          </a:p>
        </p:txBody>
      </p:sp>
      <p:pic>
        <p:nvPicPr>
          <p:cNvPr id="86019" name="Picture 2" descr="fig03_06.gif">
            <a:extLst>
              <a:ext uri="{FF2B5EF4-FFF2-40B4-BE49-F238E27FC236}">
                <a16:creationId xmlns:a16="http://schemas.microsoft.com/office/drawing/2014/main" id="{85A46A76-DA09-4A6D-B9F8-0EAE06F3AF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6800"/>
            <a:ext cx="4949825"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38FD9FC-9022-4E62-8B34-4D99E348E566}"/>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and Opportunity Cost (cont.)</a:t>
            </a:r>
          </a:p>
        </p:txBody>
      </p:sp>
      <p:sp>
        <p:nvSpPr>
          <p:cNvPr id="12291" name="Rectangle 3">
            <a:extLst>
              <a:ext uri="{FF2B5EF4-FFF2-40B4-BE49-F238E27FC236}">
                <a16:creationId xmlns:a16="http://schemas.microsoft.com/office/drawing/2014/main" id="{0459DE26-CD1E-47D7-B2CE-33636111D95B}"/>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A country has a </a:t>
            </a:r>
            <a:r>
              <a:rPr lang="en-US" altLang="zh-CN" b="1">
                <a:ea typeface="ヒラギノ角ゴ Pro W3" pitchFamily="-84" charset="-128"/>
              </a:rPr>
              <a:t>comparative advantage</a:t>
            </a:r>
            <a:r>
              <a:rPr lang="en-US" altLang="zh-CN">
                <a:ea typeface="ヒラギノ角ゴ Pro W3" pitchFamily="-84" charset="-128"/>
              </a:rPr>
              <a:t> in producing a good if the opportunity cost of producing that good is lower in the country than in other countries. </a:t>
            </a:r>
          </a:p>
          <a:p>
            <a:pPr lvl="1" eaLnBrk="1" hangingPunct="1">
              <a:spcBef>
                <a:spcPct val="50000"/>
              </a:spcBef>
            </a:pPr>
            <a:r>
              <a:rPr lang="en-US" altLang="zh-CN">
                <a:ea typeface="ヒラギノ角ゴ Pro W3" pitchFamily="-84" charset="-128"/>
              </a:rPr>
              <a:t>The United States has a comparative advantage in computer production.</a:t>
            </a:r>
          </a:p>
          <a:p>
            <a:pPr lvl="1" eaLnBrk="1" hangingPunct="1">
              <a:spcBef>
                <a:spcPct val="50000"/>
              </a:spcBef>
            </a:pPr>
            <a:r>
              <a:rPr lang="en-US" altLang="zh-CN">
                <a:ea typeface="ヒラギノ角ゴ Pro W3" pitchFamily="-84" charset="-128"/>
              </a:rPr>
              <a:t>Colombia has a comparative advantage in rose production.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strips(downRight)">
                                      <p:cBhvr>
                                        <p:cTn id="7" dur="500"/>
                                        <p:tgtEl>
                                          <p:spTgt spid="12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F6547CBF-D14B-4900-9AF5-B6F1569A8E99}"/>
              </a:ext>
            </a:extLst>
          </p:cNvPr>
          <p:cNvSpPr>
            <a:spLocks noGrp="1" noChangeArrowheads="1"/>
          </p:cNvSpPr>
          <p:nvPr>
            <p:ph type="title"/>
          </p:nvPr>
        </p:nvSpPr>
        <p:spPr/>
        <p:txBody>
          <a:bodyPr/>
          <a:lstStyle/>
          <a:p>
            <a:pPr eaLnBrk="1" hangingPunct="1"/>
            <a:r>
              <a:rPr lang="en-US" altLang="zh-CN">
                <a:ea typeface="ヒラギノ角ゴ Pro W3" pitchFamily="-84" charset="-128"/>
              </a:rPr>
              <a:t>Empirical Evidence (cont.)</a:t>
            </a:r>
          </a:p>
        </p:txBody>
      </p:sp>
      <p:sp>
        <p:nvSpPr>
          <p:cNvPr id="87043" name="Rectangle 3">
            <a:extLst>
              <a:ext uri="{FF2B5EF4-FFF2-40B4-BE49-F238E27FC236}">
                <a16:creationId xmlns:a16="http://schemas.microsoft.com/office/drawing/2014/main" id="{3EEC7BD2-DA4D-422B-A284-5A7998B4DD79}"/>
              </a:ext>
            </a:extLst>
          </p:cNvPr>
          <p:cNvSpPr>
            <a:spLocks noGrp="1" noChangeArrowheads="1"/>
          </p:cNvSpPr>
          <p:nvPr>
            <p:ph idx="1"/>
          </p:nvPr>
        </p:nvSpPr>
        <p:spPr/>
        <p:txBody>
          <a:bodyPr/>
          <a:lstStyle/>
          <a:p>
            <a:pPr eaLnBrk="1" hangingPunct="1"/>
            <a:r>
              <a:rPr lang="en-US" altLang="zh-CN" sz="2400">
                <a:ea typeface="ヒラギノ角ゴ Pro W3" pitchFamily="-84" charset="-128"/>
              </a:rPr>
              <a:t>A very poor country like Bangladesh can have comparative advantage in clothing despite being less productive in clothing than other countries such as China because it is even less productive compared to China in other sectors.</a:t>
            </a:r>
          </a:p>
          <a:p>
            <a:pPr lvl="1" eaLnBrk="1" hangingPunct="1"/>
            <a:r>
              <a:rPr lang="en-US" altLang="zh-CN">
                <a:ea typeface="ヒラギノ角ゴ Pro W3" pitchFamily="-84" charset="-128"/>
              </a:rPr>
              <a:t>Productivity (output per worker) in Bangladesh is only 28 percent of China</a:t>
            </a:r>
            <a:r>
              <a:rPr lang="ja-JP" altLang="en-US">
                <a:ea typeface="ヒラギノ角ゴ Pro W3" pitchFamily="-84" charset="-128"/>
              </a:rPr>
              <a:t>’</a:t>
            </a:r>
            <a:r>
              <a:rPr lang="en-US" altLang="ja-JP">
                <a:ea typeface="ヒラギノ角ゴ Pro W3" pitchFamily="-84" charset="-128"/>
              </a:rPr>
              <a:t>s on average.</a:t>
            </a:r>
          </a:p>
          <a:p>
            <a:pPr lvl="1" eaLnBrk="1" hangingPunct="1"/>
            <a:r>
              <a:rPr lang="en-US" altLang="zh-CN">
                <a:ea typeface="ヒラギノ角ゴ Pro W3" pitchFamily="-84" charset="-128"/>
              </a:rPr>
              <a:t>In apparel, productivity in Bangladesh was about 77 percent of China</a:t>
            </a:r>
            <a:r>
              <a:rPr lang="ja-JP" altLang="en-US">
                <a:ea typeface="ヒラギノ角ゴ Pro W3" pitchFamily="-84" charset="-128"/>
              </a:rPr>
              <a:t>’</a:t>
            </a:r>
            <a:r>
              <a:rPr lang="en-US" altLang="ja-JP">
                <a:ea typeface="ヒラギノ角ゴ Pro W3" pitchFamily="-84" charset="-128"/>
              </a:rPr>
              <a:t>s, creating strong comparative advantage in apparel for Bangladesh.</a:t>
            </a:r>
            <a:endParaRPr lang="en-US" altLang="zh-CN">
              <a:ea typeface="ヒラギノ角ゴ Pro W3" pitchFamily="-84" charset="-128"/>
            </a:endParaRPr>
          </a:p>
        </p:txBody>
      </p:sp>
    </p:spTree>
  </p:cSld>
  <p:clrMapOvr>
    <a:masterClrMapping/>
  </p:clrMapOvr>
  <p:transition spd="med">
    <p:pull dir="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961A153C-503E-44C6-B20F-D2A0F0BAEDBD}"/>
              </a:ext>
            </a:extLst>
          </p:cNvPr>
          <p:cNvSpPr>
            <a:spLocks noGrp="1" noChangeArrowheads="1"/>
          </p:cNvSpPr>
          <p:nvPr>
            <p:ph type="title"/>
          </p:nvPr>
        </p:nvSpPr>
        <p:spPr/>
        <p:txBody>
          <a:bodyPr/>
          <a:lstStyle/>
          <a:p>
            <a:pPr eaLnBrk="1" hangingPunct="1"/>
            <a:r>
              <a:rPr lang="en-US" altLang="zh-CN">
                <a:ea typeface="ヒラギノ角ゴ Pro W3" pitchFamily="-84" charset="-128"/>
              </a:rPr>
              <a:t>Table 3-3: Bangladesh versus China, 2011</a:t>
            </a:r>
          </a:p>
        </p:txBody>
      </p:sp>
      <p:pic>
        <p:nvPicPr>
          <p:cNvPr id="88067" name="Picture 2" descr="tbl03_03.gif">
            <a:extLst>
              <a:ext uri="{FF2B5EF4-FFF2-40B4-BE49-F238E27FC236}">
                <a16:creationId xmlns:a16="http://schemas.microsoft.com/office/drawing/2014/main" id="{4B9CF928-F0CB-44F9-92AA-68836275E9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90800"/>
            <a:ext cx="85344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D6AF58-6277-40AC-B0CC-EB76C848230A}"/>
              </a:ext>
            </a:extLst>
          </p:cNvPr>
          <p:cNvSpPr>
            <a:spLocks noGrp="1" noChangeArrowheads="1"/>
          </p:cNvSpPr>
          <p:nvPr>
            <p:ph type="title"/>
          </p:nvPr>
        </p:nvSpPr>
        <p:spPr/>
        <p:txBody>
          <a:bodyPr/>
          <a:lstStyle/>
          <a:p>
            <a:pPr eaLnBrk="1" hangingPunct="1"/>
            <a:r>
              <a:rPr lang="en-US" altLang="zh-CN">
                <a:ea typeface="ヒラギノ角ゴ Pro W3" pitchFamily="-84" charset="-128"/>
              </a:rPr>
              <a:t>Empirical Evidence (cont.)</a:t>
            </a:r>
          </a:p>
        </p:txBody>
      </p:sp>
      <p:sp>
        <p:nvSpPr>
          <p:cNvPr id="89091" name="Rectangle 3">
            <a:extLst>
              <a:ext uri="{FF2B5EF4-FFF2-40B4-BE49-F238E27FC236}">
                <a16:creationId xmlns:a16="http://schemas.microsoft.com/office/drawing/2014/main" id="{84ADCDAF-F6BD-4636-A6B5-C403D985C8A6}"/>
              </a:ext>
            </a:extLst>
          </p:cNvPr>
          <p:cNvSpPr>
            <a:spLocks noGrp="1" noChangeArrowheads="1"/>
          </p:cNvSpPr>
          <p:nvPr>
            <p:ph idx="1"/>
          </p:nvPr>
        </p:nvSpPr>
        <p:spPr/>
        <p:txBody>
          <a:bodyPr/>
          <a:lstStyle/>
          <a:p>
            <a:pPr eaLnBrk="1" hangingPunct="1"/>
            <a:r>
              <a:rPr lang="en-US" altLang="zh-CN">
                <a:ea typeface="ヒラギノ角ゴ Pro W3" pitchFamily="-84" charset="-128"/>
              </a:rPr>
              <a:t>The main implications of the Ricardian model are well supported by empirical evidence:</a:t>
            </a:r>
          </a:p>
          <a:p>
            <a:pPr lvl="1" eaLnBrk="1" hangingPunct="1"/>
            <a:r>
              <a:rPr lang="en-US" altLang="zh-CN">
                <a:ea typeface="ヒラギノ角ゴ Pro W3" pitchFamily="-84" charset="-128"/>
              </a:rPr>
              <a:t>productivity differences play an important role in international trade</a:t>
            </a:r>
          </a:p>
          <a:p>
            <a:pPr lvl="1" eaLnBrk="1" hangingPunct="1"/>
            <a:r>
              <a:rPr lang="en-US" altLang="zh-CN">
                <a:ea typeface="ヒラギノ角ゴ Pro W3" pitchFamily="-84" charset="-128"/>
              </a:rPr>
              <a:t>comparative advantage (not absolute advantage) matters for trade</a:t>
            </a:r>
          </a:p>
        </p:txBody>
      </p:sp>
    </p:spTree>
  </p:cSld>
  <p:clrMapOvr>
    <a:masterClrMapping/>
  </p:clrMapOvr>
  <p:transition spd="med">
    <p:pull dir="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94C4E7E-D84B-4404-A219-CBA61E33E484}"/>
              </a:ext>
            </a:extLst>
          </p:cNvPr>
          <p:cNvSpPr>
            <a:spLocks noGrp="1" noChangeArrowheads="1"/>
          </p:cNvSpPr>
          <p:nvPr>
            <p:ph type="title"/>
          </p:nvPr>
        </p:nvSpPr>
        <p:spPr/>
        <p:txBody>
          <a:bodyPr/>
          <a:lstStyle/>
          <a:p>
            <a:pPr eaLnBrk="1" hangingPunct="1"/>
            <a:r>
              <a:rPr lang="en-US" altLang="zh-CN">
                <a:ea typeface="ヒラギノ角ゴ Pro W3" pitchFamily="-84" charset="-128"/>
              </a:rPr>
              <a:t>Summary</a:t>
            </a:r>
          </a:p>
        </p:txBody>
      </p:sp>
      <p:sp>
        <p:nvSpPr>
          <p:cNvPr id="72707" name="Rectangle 3">
            <a:extLst>
              <a:ext uri="{FF2B5EF4-FFF2-40B4-BE49-F238E27FC236}">
                <a16:creationId xmlns:a16="http://schemas.microsoft.com/office/drawing/2014/main" id="{45920FB8-282B-40C9-AF79-AAE53E62E943}"/>
              </a:ext>
            </a:extLst>
          </p:cNvPr>
          <p:cNvSpPr>
            <a:spLocks noGrp="1" noChangeArrowheads="1"/>
          </p:cNvSpPr>
          <p:nvPr>
            <p:ph idx="1"/>
          </p:nvPr>
        </p:nvSpPr>
        <p:spPr/>
        <p:txBody>
          <a:bodyPr/>
          <a:lstStyle/>
          <a:p>
            <a:pPr marL="533400" indent="-533400" eaLnBrk="1" hangingPunct="1">
              <a:buFont typeface="Times" panose="02020603050405020304" pitchFamily="18" charset="0"/>
              <a:buAutoNum type="arabicPeriod"/>
            </a:pPr>
            <a:r>
              <a:rPr lang="en-US" altLang="zh-CN">
                <a:ea typeface="ヒラギノ角ゴ Pro W3" pitchFamily="-84" charset="-128"/>
              </a:rPr>
              <a:t>Differences in the productivity of labor across countries generate comparative advantage.</a:t>
            </a:r>
          </a:p>
          <a:p>
            <a:pPr marL="533400" indent="-533400" eaLnBrk="1" hangingPunct="1">
              <a:buFont typeface="Times" panose="02020603050405020304" pitchFamily="18" charset="0"/>
              <a:buAutoNum type="arabicPeriod"/>
            </a:pPr>
            <a:endParaRPr lang="en-US" altLang="zh-CN">
              <a:ea typeface="ヒラギノ角ゴ Pro W3" pitchFamily="-84" charset="-128"/>
            </a:endParaRPr>
          </a:p>
          <a:p>
            <a:pPr marL="533400" indent="-533400" eaLnBrk="1" hangingPunct="1">
              <a:buFont typeface="Times" panose="02020603050405020304" pitchFamily="18" charset="0"/>
              <a:buAutoNum type="arabicPeriod"/>
            </a:pPr>
            <a:r>
              <a:rPr lang="en-US" altLang="zh-CN">
                <a:ea typeface="ヒラギノ角ゴ Pro W3" pitchFamily="-84" charset="-128"/>
              </a:rPr>
              <a:t>A country has a comparative advantage in producing a good when its opportunity cost of producing that good is lower than in other countries.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strips(downRight)">
                                      <p:cBhvr>
                                        <p:cTn id="7" dur="5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2707">
                                            <p:txEl>
                                              <p:pRg st="2" end="2"/>
                                            </p:txEl>
                                          </p:spTgt>
                                        </p:tgtEl>
                                        <p:attrNameLst>
                                          <p:attrName>style.visibility</p:attrName>
                                        </p:attrNameLst>
                                      </p:cBhvr>
                                      <p:to>
                                        <p:strVal val="visible"/>
                                      </p:to>
                                    </p:set>
                                    <p:animEffect transition="in" filter="strips(downRight)">
                                      <p:cBhvr>
                                        <p:cTn id="12" dur="500"/>
                                        <p:tgtEl>
                                          <p:spTgt spid="72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2F70E66-F591-482F-BFF0-34A1B270EB05}"/>
              </a:ext>
            </a:extLst>
          </p:cNvPr>
          <p:cNvSpPr>
            <a:spLocks noGrp="1" noChangeArrowheads="1"/>
          </p:cNvSpPr>
          <p:nvPr>
            <p:ph type="title"/>
          </p:nvPr>
        </p:nvSpPr>
        <p:spPr/>
        <p:txBody>
          <a:bodyPr/>
          <a:lstStyle/>
          <a:p>
            <a:pPr eaLnBrk="1" hangingPunct="1"/>
            <a:r>
              <a:rPr lang="en-US" altLang="zh-CN">
                <a:ea typeface="ヒラギノ角ゴ Pro W3" pitchFamily="-84" charset="-128"/>
              </a:rPr>
              <a:t>Summary (cont.)</a:t>
            </a:r>
          </a:p>
        </p:txBody>
      </p:sp>
      <p:sp>
        <p:nvSpPr>
          <p:cNvPr id="206851" name="Rectangle 3">
            <a:extLst>
              <a:ext uri="{FF2B5EF4-FFF2-40B4-BE49-F238E27FC236}">
                <a16:creationId xmlns:a16="http://schemas.microsoft.com/office/drawing/2014/main" id="{EF4209DB-8704-447C-8AC5-41745E89B051}"/>
              </a:ext>
            </a:extLst>
          </p:cNvPr>
          <p:cNvSpPr>
            <a:spLocks noGrp="1" noChangeArrowheads="1"/>
          </p:cNvSpPr>
          <p:nvPr>
            <p:ph idx="1"/>
          </p:nvPr>
        </p:nvSpPr>
        <p:spPr/>
        <p:txBody>
          <a:bodyPr/>
          <a:lstStyle/>
          <a:p>
            <a:pPr marL="609600" indent="-609600" eaLnBrk="1" hangingPunct="1">
              <a:buFont typeface="Times" panose="02020603050405020304" pitchFamily="18" charset="0"/>
              <a:buAutoNum type="arabicPeriod" startAt="3"/>
            </a:pPr>
            <a:r>
              <a:rPr lang="en-US" altLang="zh-CN">
                <a:ea typeface="ヒラギノ角ゴ Pro W3" pitchFamily="-84" charset="-128"/>
              </a:rPr>
              <a:t>Countries export goods in which they have a comparative advantage - high productivity </a:t>
            </a:r>
            <a:r>
              <a:rPr lang="en-US" altLang="zh-CN" i="1">
                <a:ea typeface="ヒラギノ角ゴ Pro W3" pitchFamily="-84" charset="-128"/>
              </a:rPr>
              <a:t>or</a:t>
            </a:r>
            <a:r>
              <a:rPr lang="en-US" altLang="zh-CN">
                <a:ea typeface="ヒラギノ角ゴ Pro W3" pitchFamily="-84" charset="-128"/>
              </a:rPr>
              <a:t> low wages give countries a cost advantage.</a:t>
            </a:r>
          </a:p>
          <a:p>
            <a:pPr marL="609600" indent="-609600" eaLnBrk="1" hangingPunct="1">
              <a:spcBef>
                <a:spcPct val="60000"/>
              </a:spcBef>
              <a:buFont typeface="Times" panose="02020603050405020304" pitchFamily="18" charset="0"/>
              <a:buAutoNum type="arabicPeriod" startAt="3"/>
            </a:pPr>
            <a:r>
              <a:rPr lang="en-US" altLang="zh-CN">
                <a:ea typeface="ヒラギノ角ゴ Pro W3" pitchFamily="-84" charset="-128"/>
              </a:rPr>
              <a:t>With trade, the relative price settles in between what the relative prices were in each country before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strips(downRight)">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strips(downRight)">
                                      <p:cBhvr>
                                        <p:cTn id="12" dur="500"/>
                                        <p:tgtEl>
                                          <p:spTgt spid="206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ED8835B-F0B8-44A1-8023-C5221C61FFED}"/>
              </a:ext>
            </a:extLst>
          </p:cNvPr>
          <p:cNvSpPr>
            <a:spLocks noGrp="1" noChangeArrowheads="1"/>
          </p:cNvSpPr>
          <p:nvPr>
            <p:ph type="title"/>
          </p:nvPr>
        </p:nvSpPr>
        <p:spPr/>
        <p:txBody>
          <a:bodyPr/>
          <a:lstStyle/>
          <a:p>
            <a:pPr eaLnBrk="1" hangingPunct="1"/>
            <a:r>
              <a:rPr lang="en-US" altLang="zh-CN">
                <a:ea typeface="ヒラギノ角ゴ Pro W3" pitchFamily="-84" charset="-128"/>
              </a:rPr>
              <a:t>Summary (cont.)</a:t>
            </a:r>
          </a:p>
        </p:txBody>
      </p:sp>
      <p:sp>
        <p:nvSpPr>
          <p:cNvPr id="73731" name="Rectangle 3">
            <a:extLst>
              <a:ext uri="{FF2B5EF4-FFF2-40B4-BE49-F238E27FC236}">
                <a16:creationId xmlns:a16="http://schemas.microsoft.com/office/drawing/2014/main" id="{CDE12438-AFDE-4E2B-B1DE-1FE9FB3E5D70}"/>
              </a:ext>
            </a:extLst>
          </p:cNvPr>
          <p:cNvSpPr>
            <a:spLocks noGrp="1" noChangeArrowheads="1"/>
          </p:cNvSpPr>
          <p:nvPr>
            <p:ph idx="1"/>
          </p:nvPr>
        </p:nvSpPr>
        <p:spPr/>
        <p:txBody>
          <a:bodyPr/>
          <a:lstStyle/>
          <a:p>
            <a:pPr marL="609600" indent="-609600" eaLnBrk="1" hangingPunct="1">
              <a:spcBef>
                <a:spcPct val="60000"/>
              </a:spcBef>
              <a:buFont typeface="Times" panose="02020603050405020304" pitchFamily="18" charset="0"/>
              <a:buAutoNum type="arabicPeriod" startAt="5"/>
            </a:pPr>
            <a:r>
              <a:rPr lang="en-US" altLang="zh-CN">
                <a:ea typeface="ヒラギノ角ゴ Pro W3" pitchFamily="-84" charset="-128"/>
              </a:rPr>
              <a:t>Trade benefits all countries due to the relative price of the exported good rising: income for workers who produce exports rises, and imported goods become less expensive.</a:t>
            </a:r>
          </a:p>
          <a:p>
            <a:pPr marL="609600" indent="-609600" eaLnBrk="1" hangingPunct="1">
              <a:buFont typeface="Times" panose="02020603050405020304" pitchFamily="18" charset="0"/>
              <a:buAutoNum type="arabicPeriod" startAt="5"/>
            </a:pPr>
            <a:r>
              <a:rPr lang="en-US" altLang="zh-CN">
                <a:ea typeface="ヒラギノ角ゴ Pro W3" pitchFamily="-84" charset="-128"/>
              </a:rPr>
              <a:t>Empirical evidence supports trade based on comparative advantage, although transportation costs and other factors prevent complete specialization in production.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strips(downRight)">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strips(downRight)">
                                      <p:cBhvr>
                                        <p:cTn id="12" dur="500"/>
                                        <p:tgtEl>
                                          <p:spTgt spid="73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DC522C2-165A-4238-A4DF-7210C5F43116}"/>
              </a:ext>
            </a:extLst>
          </p:cNvPr>
          <p:cNvSpPr>
            <a:spLocks noGrp="1" noChangeArrowheads="1"/>
          </p:cNvSpPr>
          <p:nvPr>
            <p:ph type="title"/>
          </p:nvPr>
        </p:nvSpPr>
        <p:spPr/>
        <p:txBody>
          <a:bodyPr/>
          <a:lstStyle/>
          <a:p>
            <a:pPr eaLnBrk="1" hangingPunct="1"/>
            <a:r>
              <a:rPr lang="en-US" altLang="zh-CN">
                <a:ea typeface="ヒラギノ角ゴ Pro W3" pitchFamily="-84" charset="-128"/>
              </a:rPr>
              <a:t>Comparative Advantage and Opportunity Cost (cont.)</a:t>
            </a:r>
          </a:p>
        </p:txBody>
      </p:sp>
      <p:sp>
        <p:nvSpPr>
          <p:cNvPr id="13315" name="Rectangle 3">
            <a:extLst>
              <a:ext uri="{FF2B5EF4-FFF2-40B4-BE49-F238E27FC236}">
                <a16:creationId xmlns:a16="http://schemas.microsoft.com/office/drawing/2014/main" id="{4A224458-FA10-49F4-B689-0662B23A6057}"/>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Suppose initially that Colombia produces computers and the United States produces roses, and that both countries want to consume computers and roses.</a:t>
            </a:r>
          </a:p>
          <a:p>
            <a:pPr eaLnBrk="1" hangingPunct="1">
              <a:spcBef>
                <a:spcPct val="50000"/>
              </a:spcBef>
            </a:pPr>
            <a:r>
              <a:rPr lang="en-US" altLang="zh-CN">
                <a:ea typeface="ヒラギノ角ゴ Pro W3" pitchFamily="-84" charset="-128"/>
              </a:rPr>
              <a:t>Can both countries be made better off?</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strips(downRight)">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strips(downRight)">
                                      <p:cBhvr>
                                        <p:cTn id="12" dur="500"/>
                                        <p:tgtEl>
                                          <p:spTgt spid="13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theme/theme1.xml><?xml version="1.0" encoding="utf-8"?>
<a:theme xmlns:a="http://schemas.openxmlformats.org/drawingml/2006/main" name="Krugman10e_template">
  <a:themeElements>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arson_PowerPoint_Template_Bekaer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arson_PowerPoint_Template_Bekae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arson_PowerPoint_Template_Bekae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arson_PowerPoint_Template_Bekae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arson_PowerPoint_Template_Bekae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arson_PowerPoint_Template_Bekae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arson_PowerPoint_Template_Bekaer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arson_PowerPoint_Template_Bekae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arson_PowerPoint_Template_Bekae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arson_PowerPoint_Template_Bekae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arson_PowerPoint_Template_Bekae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arson_PowerPoint_Template_Bekae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Krugman10e_template.potx</Template>
  <TotalTime>337</TotalTime>
  <Words>5145</Words>
  <Application>Microsoft Office PowerPoint</Application>
  <PresentationFormat>全屏显示(4:3)</PresentationFormat>
  <Paragraphs>366</Paragraphs>
  <Slides>85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85</vt:i4>
      </vt:variant>
    </vt:vector>
  </HeadingPairs>
  <TitlesOfParts>
    <vt:vector size="93" baseType="lpstr">
      <vt:lpstr>Times</vt:lpstr>
      <vt:lpstr>MS PGothic</vt:lpstr>
      <vt:lpstr>Arial</vt:lpstr>
      <vt:lpstr>Verdana</vt:lpstr>
      <vt:lpstr>ヒラギノ角ゴ Pro W3</vt:lpstr>
      <vt:lpstr>Adobe Jenson Italic</vt:lpstr>
      <vt:lpstr>Franklin Gothic Book</vt:lpstr>
      <vt:lpstr>Krugman10e_template</vt:lpstr>
      <vt:lpstr>Chapter 3</vt:lpstr>
      <vt:lpstr>Preview</vt:lpstr>
      <vt:lpstr>Introduction</vt:lpstr>
      <vt:lpstr>Introduction (cont.)</vt:lpstr>
      <vt:lpstr>Comparative Advantage and Opportunity Cost</vt:lpstr>
      <vt:lpstr>Comparative Advantage and Opportunity Cost (cont.)</vt:lpstr>
      <vt:lpstr>Comparative Advantage and Opportunity Cost (cont.)</vt:lpstr>
      <vt:lpstr>Comparative Advantage and Opportunity Cost (cont.)</vt:lpstr>
      <vt:lpstr>Comparative Advantage and Opportunity Cost (cont.)</vt:lpstr>
      <vt:lpstr>Table 3-1: Hypothetical Changes in Production</vt:lpstr>
      <vt:lpstr>Comparative Advantage and Trade </vt:lpstr>
      <vt:lpstr>A One-Factor Ricardian Model</vt:lpstr>
      <vt:lpstr>A One-Factor Ricardian Model (cont.)</vt:lpstr>
      <vt:lpstr>A One-Factor Ricardian Model (cont.)</vt:lpstr>
      <vt:lpstr>A One-Factor Ricardian Model (cont.)</vt:lpstr>
      <vt:lpstr>A One-Factor Ricardian Model (cont.)</vt:lpstr>
      <vt:lpstr>Production Possibilities</vt:lpstr>
      <vt:lpstr>Production Possibilities (cont.)</vt:lpstr>
      <vt:lpstr>Production Possibilities (cont.)</vt:lpstr>
      <vt:lpstr>Fig. 3-1: Home’s Production Possibility Frontier </vt:lpstr>
      <vt:lpstr>Production Possibilities (cont.)</vt:lpstr>
      <vt:lpstr>Production Possibilities (cont.)</vt:lpstr>
      <vt:lpstr>Production Possibilities (cont.)</vt:lpstr>
      <vt:lpstr>Relative Prices, Wages, and Supply</vt:lpstr>
      <vt:lpstr>Relative Prices, Wages, and Supply (cont.)</vt:lpstr>
      <vt:lpstr>Relative Prices, Wages, and Supply (cont.)</vt:lpstr>
      <vt:lpstr>Production, Prices, and Wages</vt:lpstr>
      <vt:lpstr>Production, Prices, and Wages (cont.)</vt:lpstr>
      <vt:lpstr>Production, Prices, and Wages (cont.)</vt:lpstr>
      <vt:lpstr>Production, Prices, and Wages (cont.)</vt:lpstr>
      <vt:lpstr>Trade in the Ricardian Model</vt:lpstr>
      <vt:lpstr>Trade in the Ricardian Model (cont.)</vt:lpstr>
      <vt:lpstr>Trade in the Ricardian Model (cont.)</vt:lpstr>
      <vt:lpstr>Trade in the Ricardian Model (cont.)</vt:lpstr>
      <vt:lpstr>Fig. 3-2: Foreign’s Production Possibility Frontier </vt:lpstr>
      <vt:lpstr>Trade in the Ricardian Model (cont.)</vt:lpstr>
      <vt:lpstr>Trade in the Ricardian Model (cont.)</vt:lpstr>
      <vt:lpstr>Relative Supply and Relative Demand</vt:lpstr>
      <vt:lpstr>Relative Supply and Relative Demand (cont.)</vt:lpstr>
      <vt:lpstr>Relative Supply and Relative Demand (cont.)</vt:lpstr>
      <vt:lpstr>Relative Supply and Relative Demand (cont.)</vt:lpstr>
      <vt:lpstr>Relative Supply and Relative Demand (cont.)</vt:lpstr>
      <vt:lpstr>Relative Supply and Relative Demand (cont.)</vt:lpstr>
      <vt:lpstr>Relative Supply and Relative Demand (cont.)</vt:lpstr>
      <vt:lpstr>Fig. 3-3: World Relative Supply and Demand</vt:lpstr>
      <vt:lpstr>Gains from Trade</vt:lpstr>
      <vt:lpstr>Gains from Trade (cont.)</vt:lpstr>
      <vt:lpstr>Gains from Trade (cont.)</vt:lpstr>
      <vt:lpstr>Gains from Trade (cont.)</vt:lpstr>
      <vt:lpstr>Fig. 3-4: Trade Expands Consumption Possibilities</vt:lpstr>
      <vt:lpstr>A Numerical Example</vt:lpstr>
      <vt:lpstr>A Numerical Example (cont.)</vt:lpstr>
      <vt:lpstr>A Numerical Example (cont.)</vt:lpstr>
      <vt:lpstr>A Numerical Example (cont.)</vt:lpstr>
      <vt:lpstr>A Numerical Example (cont.)</vt:lpstr>
      <vt:lpstr>Relative Wages</vt:lpstr>
      <vt:lpstr>Relative Wages (cont.)</vt:lpstr>
      <vt:lpstr>Relative Wages (cont.)</vt:lpstr>
      <vt:lpstr>Relative Wages (cont.)</vt:lpstr>
      <vt:lpstr>Relative Wages (cont.)</vt:lpstr>
      <vt:lpstr>Do Wages Reflect Productivity?</vt:lpstr>
      <vt:lpstr>Productivity and Wages</vt:lpstr>
      <vt:lpstr>Do Wages Reflect Productivity? (cont.)</vt:lpstr>
      <vt:lpstr>Misconceptions about Comparative Advantage</vt:lpstr>
      <vt:lpstr>Misconceptions about Comparative Advantage (cont.)</vt:lpstr>
      <vt:lpstr>Misconceptions about Comparative Advantage (cont.)</vt:lpstr>
      <vt:lpstr>Comparative Advantage with Many Goods</vt:lpstr>
      <vt:lpstr>Comparative Advantage with Many Goods (cont.)</vt:lpstr>
      <vt:lpstr>Table 3-2: Home and Foreign Unit Labor Requirements</vt:lpstr>
      <vt:lpstr>Comparative Advantage with Many Goods (cont.)</vt:lpstr>
      <vt:lpstr>Comparative Advantage with Many Goods (cont.)</vt:lpstr>
      <vt:lpstr>Comparative Advantage with Many Goods (cont.)</vt:lpstr>
      <vt:lpstr>Comparative Advantage with Many Goods (cont.)</vt:lpstr>
      <vt:lpstr>Fig. 3-5: Determination of Relative Wages</vt:lpstr>
      <vt:lpstr>Comparative Advantage with Many Goods (cont.)</vt:lpstr>
      <vt:lpstr>Transportation Costs and Non-traded Goods</vt:lpstr>
      <vt:lpstr>Transportation Costs and Non-traded Goods (cont.)</vt:lpstr>
      <vt:lpstr>Empirical Evidence</vt:lpstr>
      <vt:lpstr>Fig. 3-6: Productivity and Exports</vt:lpstr>
      <vt:lpstr>Empirical Evidence (cont.)</vt:lpstr>
      <vt:lpstr>Table 3-3: Bangladesh versus China, 2011</vt:lpstr>
      <vt:lpstr>Empirical Evidence (cont.)</vt:lpstr>
      <vt:lpstr>Summary</vt:lpstr>
      <vt:lpstr>Summary (cont.)</vt:lpstr>
      <vt:lpstr>Summary (cont.)</vt:lpstr>
    </vt:vector>
  </TitlesOfParts>
  <Manager/>
  <Company>Copyright ©2015 Pearson Education, Inc. All rights reserved.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subject>Labor Productivity and Comparative Advantage: The Ricardian Model</dc:subject>
  <dc:creator>Krugman/Obstfeld/Melitz </dc:creator>
  <cp:keywords/>
  <dc:description/>
  <cp:lastModifiedBy>Fang Jing</cp:lastModifiedBy>
  <cp:revision>33</cp:revision>
  <dcterms:created xsi:type="dcterms:W3CDTF">2011-04-16T11:12:04Z</dcterms:created>
  <dcterms:modified xsi:type="dcterms:W3CDTF">2018-08-29T21:59:51Z</dcterms:modified>
  <cp:category/>
</cp:coreProperties>
</file>