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1"/>
  </p:sldMasterIdLst>
  <p:notesMasterIdLst>
    <p:notesMasterId r:id="rId68"/>
  </p:notesMasterIdLst>
  <p:handoutMasterIdLst>
    <p:handoutMasterId r:id="rId69"/>
  </p:handoutMasterIdLst>
  <p:sldIdLst>
    <p:sldId id="315" r:id="rId2"/>
    <p:sldId id="305" r:id="rId3"/>
    <p:sldId id="306" r:id="rId4"/>
    <p:sldId id="263" r:id="rId5"/>
    <p:sldId id="353" r:id="rId6"/>
    <p:sldId id="265" r:id="rId7"/>
    <p:sldId id="267" r:id="rId8"/>
    <p:sldId id="266" r:id="rId9"/>
    <p:sldId id="269" r:id="rId10"/>
    <p:sldId id="270" r:id="rId11"/>
    <p:sldId id="316" r:id="rId12"/>
    <p:sldId id="268" r:id="rId13"/>
    <p:sldId id="354" r:id="rId14"/>
    <p:sldId id="317" r:id="rId15"/>
    <p:sldId id="355" r:id="rId16"/>
    <p:sldId id="356" r:id="rId17"/>
    <p:sldId id="274" r:id="rId18"/>
    <p:sldId id="275" r:id="rId19"/>
    <p:sldId id="276" r:id="rId20"/>
    <p:sldId id="357" r:id="rId21"/>
    <p:sldId id="318" r:id="rId22"/>
    <p:sldId id="278" r:id="rId23"/>
    <p:sldId id="319" r:id="rId24"/>
    <p:sldId id="280" r:id="rId25"/>
    <p:sldId id="282" r:id="rId26"/>
    <p:sldId id="320" r:id="rId27"/>
    <p:sldId id="283" r:id="rId28"/>
    <p:sldId id="321" r:id="rId29"/>
    <p:sldId id="325" r:id="rId30"/>
    <p:sldId id="322" r:id="rId31"/>
    <p:sldId id="287" r:id="rId32"/>
    <p:sldId id="291" r:id="rId33"/>
    <p:sldId id="308" r:id="rId34"/>
    <p:sldId id="326" r:id="rId35"/>
    <p:sldId id="296" r:id="rId36"/>
    <p:sldId id="358" r:id="rId37"/>
    <p:sldId id="327" r:id="rId38"/>
    <p:sldId id="299" r:id="rId39"/>
    <p:sldId id="300" r:id="rId40"/>
    <p:sldId id="313" r:id="rId41"/>
    <p:sldId id="314" r:id="rId42"/>
    <p:sldId id="359" r:id="rId43"/>
    <p:sldId id="360" r:id="rId44"/>
    <p:sldId id="328" r:id="rId45"/>
    <p:sldId id="334" r:id="rId46"/>
    <p:sldId id="336" r:id="rId47"/>
    <p:sldId id="339" r:id="rId48"/>
    <p:sldId id="341" r:id="rId49"/>
    <p:sldId id="343" r:id="rId50"/>
    <p:sldId id="344" r:id="rId51"/>
    <p:sldId id="362" r:id="rId52"/>
    <p:sldId id="361" r:id="rId53"/>
    <p:sldId id="342" r:id="rId54"/>
    <p:sldId id="346" r:id="rId55"/>
    <p:sldId id="347" r:id="rId56"/>
    <p:sldId id="348" r:id="rId57"/>
    <p:sldId id="364" r:id="rId58"/>
    <p:sldId id="302" r:id="rId59"/>
    <p:sldId id="303" r:id="rId60"/>
    <p:sldId id="304" r:id="rId61"/>
    <p:sldId id="352" r:id="rId62"/>
    <p:sldId id="363" r:id="rId63"/>
    <p:sldId id="329" r:id="rId64"/>
    <p:sldId id="332" r:id="rId65"/>
    <p:sldId id="330" r:id="rId66"/>
    <p:sldId id="331" r:id="rId6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ranklin Gothic Book" panose="020B05030201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ranklin Gothic Book" panose="020B05030201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ranklin Gothic Book" panose="020B05030201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ranklin Gothic Book" panose="020B05030201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Franklin Gothic Book" panose="020B05030201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Franklin Gothic Book" panose="020B05030201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Franklin Gothic Book" panose="020B05030201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Franklin Gothic Book" panose="020B05030201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Franklin Gothic Book" panose="020B05030201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0033"/>
    <a:srgbClr val="66FFFF"/>
    <a:srgbClr val="0099CC"/>
    <a:srgbClr val="FF0000"/>
    <a:srgbClr val="006600"/>
    <a:srgbClr val="3366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555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33"/>
    </p:cViewPr>
  </p:sorterViewPr>
  <p:notesViewPr>
    <p:cSldViewPr>
      <p:cViewPr varScale="1">
        <p:scale>
          <a:sx n="47" d="100"/>
          <a:sy n="47" d="100"/>
        </p:scale>
        <p:origin x="-1018" y="-8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37694C2-5210-44D2-AEAA-21117BC255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aseline="-250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B71884B-795E-433E-A1B0-ECD3503408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aseline="-250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35889B4-1E3F-4683-B979-868643F89F0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aseline="-250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0BCFB44-E1EB-49C6-BA2B-0961406EAF7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aseline="-250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D160F4E-2505-4669-87A9-8FAD34A1A9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5891DD2-8572-43AE-A851-D220EBBC6E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aseline="-250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310F8ED-F235-448C-AE8F-388F124676E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aseline="-250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A6F15E6-7F64-4520-BE72-0F14C71E384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54D74346-3BDF-4B43-8D49-3E48616D581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ECF99AA3-8234-45A7-8508-72FCC24437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aseline="-250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20E7D04A-1FDE-42DE-B8D5-459B4651B4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 baseline="-250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6BF8CD-B4FE-49FC-856C-93FE6D88B6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pitchFamily="-1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pitchFamily="-1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pitchFamily="-1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pitchFamily="-1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1D7C47DF-05C2-45E2-9EDB-1AB6DA77B1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68C4F0-037C-4F47-966A-F420EA350ED4}" type="slidenum">
              <a:rPr lang="en-US" altLang="zh-CN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7171" name="Rectangle 1026">
            <a:extLst>
              <a:ext uri="{FF2B5EF4-FFF2-40B4-BE49-F238E27FC236}">
                <a16:creationId xmlns:a16="http://schemas.microsoft.com/office/drawing/2014/main" id="{59A43A35-BB36-4E08-BD94-27583D742A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1027">
            <a:extLst>
              <a:ext uri="{FF2B5EF4-FFF2-40B4-BE49-F238E27FC236}">
                <a16:creationId xmlns:a16="http://schemas.microsoft.com/office/drawing/2014/main" id="{DDE80FD6-F1CC-496E-A3DF-863E95BDC4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D566BD6-E620-4A59-BB6F-5B4AC3A9A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99F96D-728E-42A7-80FA-56D2041A3154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01D96A6-2206-4AD0-B946-0CA92FEA92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FCFDCB7-7794-4A3F-B11C-3AA2094176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2BFD5430-AB97-43E9-97C4-4A161C218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36EC7D-C552-4442-BF24-B8CBEBC3C69E}" type="slidenum">
              <a:rPr lang="en-US" altLang="zh-CN" smtClean="0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0A07DA0-2298-4ED6-AF10-99C74F3B2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D3A6F0B4-A6FC-4247-A28D-29538F90E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44C705B4-FFD8-4F00-B721-681EDE1848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0CC834-7431-4D8C-9AB4-9D7E43703D4D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2597E71-38F4-4F93-B975-E0CB29D39E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CE78890-0763-40A3-AE13-56FD39AD7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98EC3E6-0F90-4121-9846-685ED0E81A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B17080-82C4-45DD-A4FF-A5342955A3A5}" type="slidenum">
              <a:rPr lang="en-US" altLang="zh-CN" smtClean="0"/>
              <a:pPr>
                <a:spcBef>
                  <a:spcPct val="0"/>
                </a:spcBef>
              </a:pPr>
              <a:t>19</a:t>
            </a:fld>
            <a:endParaRPr lang="en-US" altLang="zh-CN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0C2D5991-67AA-4F28-809E-4C57A31429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FC97DA5-808D-471D-95D8-222EC834D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DB4DBA59-63BC-49BA-B6CD-DA21BA635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16F1C9-03C3-4FFB-A8C6-F5B6B9A924E9}" type="slidenum">
              <a:rPr lang="en-US" altLang="zh-CN" smtClean="0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630D587-530D-4064-8CEE-7A72BFB64A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51434116-9056-42E2-BF78-7BB8184DD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146DFFA-4548-4B88-9D42-57484640E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FFCCA0-E9B0-4BA3-ABB3-AA11DD35BE82}" type="slidenum">
              <a:rPr lang="en-US" altLang="zh-CN" smtClean="0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52C46A1-3232-4298-9693-B72018B11E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E43246B-36BA-405B-B3C3-FE465C687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5B2F5E8C-3F61-4FBE-B272-8129A3F9BC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CDA90E-0339-4EB6-847E-2031DF1B87BA}" type="slidenum">
              <a:rPr lang="en-US" altLang="zh-CN" smtClean="0"/>
              <a:pPr>
                <a:spcBef>
                  <a:spcPct val="0"/>
                </a:spcBef>
              </a:pPr>
              <a:t>24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76A4104E-E4A7-4795-BF00-119C06542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EAC6FEAD-9A8B-4FF4-A702-96EADDE52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7A04A55-25C5-4A37-B6E5-15D445B7B9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1C2497-E072-4EEE-B04E-CF8BFAF2C1D2}" type="slidenum">
              <a:rPr lang="en-US" altLang="zh-CN" smtClean="0"/>
              <a:pPr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1E670E4-AC9A-4C11-AB1A-70A971797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6F363B6C-13AA-4746-B6DE-E54BD9A66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4DD73A36-0220-4621-9D32-664EA3A0C2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0FB57BD-CB8E-4507-819C-ACEF300C98C1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32B5C9E-9D0F-4B7A-9FA7-89F924FACF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4A7F095-9CE2-40F7-9E0A-1C2E765B7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505CC10-90C6-4642-AAC6-F72704DB28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D2DE1D-0668-47A4-AE8C-356FFA278D5F}" type="slidenum">
              <a:rPr lang="en-US" altLang="zh-CN" smtClean="0"/>
              <a:pPr>
                <a:spcBef>
                  <a:spcPct val="0"/>
                </a:spcBef>
              </a:pPr>
              <a:t>31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F6B3245-A8E3-4564-841B-0F9B80E259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AE96BB5-47DC-42A6-8DBB-37FF12DC3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8EDC190-CC0D-4345-8B57-7E65CB76A2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3BB75C1-70F7-4CEC-AED7-83AA97933A90}" type="slidenum">
              <a:rPr lang="en-US" altLang="zh-CN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9219" name="Rectangle 1026">
            <a:extLst>
              <a:ext uri="{FF2B5EF4-FFF2-40B4-BE49-F238E27FC236}">
                <a16:creationId xmlns:a16="http://schemas.microsoft.com/office/drawing/2014/main" id="{DACF91DA-E543-48F8-8AF0-137545A0B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1027">
            <a:extLst>
              <a:ext uri="{FF2B5EF4-FFF2-40B4-BE49-F238E27FC236}">
                <a16:creationId xmlns:a16="http://schemas.microsoft.com/office/drawing/2014/main" id="{0D0B1785-FEF6-4D9B-BDAE-932B58D66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12DBC19-0803-48F5-8505-3A1E247E77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FF1B0C-95D9-41F1-BAAE-B6671E503ABA}" type="slidenum">
              <a:rPr lang="en-US" altLang="zh-CN" smtClean="0"/>
              <a:pPr>
                <a:spcBef>
                  <a:spcPct val="0"/>
                </a:spcBef>
              </a:pPr>
              <a:t>32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EB6E4A4-1AA1-4D9D-B070-724BFC483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5389AC4-4832-493B-A88F-5B6D55279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6B88C827-4A6B-4715-8EB1-74520B2909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FE84CE-F3EB-4DC8-8F50-3A18A1916560}" type="slidenum">
              <a:rPr lang="en-US" altLang="zh-CN" smtClean="0"/>
              <a:pPr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59395" name="Rectangle 1026">
            <a:extLst>
              <a:ext uri="{FF2B5EF4-FFF2-40B4-BE49-F238E27FC236}">
                <a16:creationId xmlns:a16="http://schemas.microsoft.com/office/drawing/2014/main" id="{6749944A-BEBC-4500-ACAF-E64C27E2D7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1027">
            <a:extLst>
              <a:ext uri="{FF2B5EF4-FFF2-40B4-BE49-F238E27FC236}">
                <a16:creationId xmlns:a16="http://schemas.microsoft.com/office/drawing/2014/main" id="{7FDBF3F3-C775-42EB-8681-F153C2B08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1A4C65C-4C4F-4F14-A3E9-59BD04A3F0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321A53D-29F1-44B7-A886-B20B28ECCA10}" type="slidenum">
              <a:rPr lang="en-US" altLang="zh-CN" smtClean="0"/>
              <a:pPr>
                <a:spcBef>
                  <a:spcPct val="0"/>
                </a:spcBef>
              </a:pPr>
              <a:t>35</a:t>
            </a:fld>
            <a:endParaRPr lang="en-US" altLang="zh-CN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934ACAA7-2387-4569-9721-AB180E49D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4D8D21FD-B3B2-4E56-AB92-8A19C6806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09F36FAE-21B7-4B48-86EC-BECAFD1783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ED296E-AEB8-4C6E-B90B-AD6F8CEDE10D}" type="slidenum">
              <a:rPr lang="en-US" altLang="zh-CN" smtClean="0"/>
              <a:pPr>
                <a:spcBef>
                  <a:spcPct val="0"/>
                </a:spcBef>
              </a:pPr>
              <a:t>36</a:t>
            </a:fld>
            <a:endParaRPr lang="en-US" altLang="zh-CN"/>
          </a:p>
        </p:txBody>
      </p:sp>
      <p:sp>
        <p:nvSpPr>
          <p:cNvPr id="64515" name="Rectangle 1026">
            <a:extLst>
              <a:ext uri="{FF2B5EF4-FFF2-40B4-BE49-F238E27FC236}">
                <a16:creationId xmlns:a16="http://schemas.microsoft.com/office/drawing/2014/main" id="{5A521C2B-05A6-4E00-A3C1-9EF229866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1027">
            <a:extLst>
              <a:ext uri="{FF2B5EF4-FFF2-40B4-BE49-F238E27FC236}">
                <a16:creationId xmlns:a16="http://schemas.microsoft.com/office/drawing/2014/main" id="{1C21D9EC-F4A7-4634-A761-1F252963BA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2A3290D4-05A0-4F09-9F3E-D681146832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80F0AE-8839-4C23-8436-22B3808859F2}" type="slidenum">
              <a:rPr lang="en-US" altLang="zh-CN" smtClean="0"/>
              <a:pPr>
                <a:spcBef>
                  <a:spcPct val="0"/>
                </a:spcBef>
              </a:pPr>
              <a:t>38</a:t>
            </a:fld>
            <a:endParaRPr lang="en-US" altLang="zh-CN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B56569B-60B3-4F5D-A8EB-BAC19D993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CD658B81-EA4D-45F8-B5EC-BAF1987F4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04D9B86F-485A-4770-AD41-F0D3038E8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B78BA7-E9A8-4B45-8639-E3CD861C73DB}" type="slidenum">
              <a:rPr lang="en-US" altLang="zh-CN" smtClean="0"/>
              <a:pPr>
                <a:spcBef>
                  <a:spcPct val="0"/>
                </a:spcBef>
              </a:pPr>
              <a:t>39</a:t>
            </a:fld>
            <a:endParaRPr lang="en-US" altLang="zh-CN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50ED989-971A-4259-AE57-E77E5AA0F2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F8B1D23F-83F3-474A-8C20-730A441D1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4E48020C-65CC-44EF-A7AD-FF2645A4C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A3AF61-1FF1-4A21-A9ED-0B44B145FC20}" type="slidenum">
              <a:rPr lang="en-US" altLang="zh-CN" smtClean="0"/>
              <a:pPr>
                <a:spcBef>
                  <a:spcPct val="0"/>
                </a:spcBef>
              </a:pPr>
              <a:t>40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C7B15D2-DCE6-443A-AD2E-EC0742AA24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DD98333A-ECA9-487D-B0F1-25786D60D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84F9F54-DFAA-4998-AF1D-5636924778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5C0BEE-F3F5-4688-8145-1104AD040E53}" type="slidenum">
              <a:rPr lang="en-US" altLang="zh-CN" smtClean="0"/>
              <a:pPr>
                <a:spcBef>
                  <a:spcPct val="0"/>
                </a:spcBef>
              </a:pPr>
              <a:t>41</a:t>
            </a:fld>
            <a:endParaRPr lang="en-US" altLang="zh-CN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E436B84-C0D8-4B0E-872A-2A373A7BD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42477D8F-DEDE-41DB-A138-EF5929F9A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241A45A1-575A-4AF1-95B2-7F77E163F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C5CFF6-8A18-43C3-B98F-DD4231518483}" type="slidenum">
              <a:rPr lang="en-US" altLang="zh-CN" smtClean="0"/>
              <a:pPr>
                <a:spcBef>
                  <a:spcPct val="0"/>
                </a:spcBef>
              </a:pPr>
              <a:t>42</a:t>
            </a:fld>
            <a:endParaRPr lang="en-US" altLang="zh-CN"/>
          </a:p>
        </p:txBody>
      </p:sp>
      <p:sp>
        <p:nvSpPr>
          <p:cNvPr id="75779" name="Rectangle 1026">
            <a:extLst>
              <a:ext uri="{FF2B5EF4-FFF2-40B4-BE49-F238E27FC236}">
                <a16:creationId xmlns:a16="http://schemas.microsoft.com/office/drawing/2014/main" id="{8F542D49-7CA2-457D-96CE-1DB7C29BC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1027">
            <a:extLst>
              <a:ext uri="{FF2B5EF4-FFF2-40B4-BE49-F238E27FC236}">
                <a16:creationId xmlns:a16="http://schemas.microsoft.com/office/drawing/2014/main" id="{B062DDC7-4F9C-466E-8D21-F72E07341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62C8BB95-F275-4204-8BE2-4051EF611C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CAFE67-6671-4D87-8CDE-BC0BB59CCD46}" type="slidenum">
              <a:rPr lang="en-US" altLang="zh-CN" smtClean="0"/>
              <a:pPr>
                <a:spcBef>
                  <a:spcPct val="0"/>
                </a:spcBef>
              </a:pPr>
              <a:t>43</a:t>
            </a:fld>
            <a:endParaRPr lang="en-US" altLang="zh-CN"/>
          </a:p>
        </p:txBody>
      </p:sp>
      <p:sp>
        <p:nvSpPr>
          <p:cNvPr id="77827" name="Rectangle 1026">
            <a:extLst>
              <a:ext uri="{FF2B5EF4-FFF2-40B4-BE49-F238E27FC236}">
                <a16:creationId xmlns:a16="http://schemas.microsoft.com/office/drawing/2014/main" id="{1B44E86B-A670-4708-BE0A-FCF5498880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1027">
            <a:extLst>
              <a:ext uri="{FF2B5EF4-FFF2-40B4-BE49-F238E27FC236}">
                <a16:creationId xmlns:a16="http://schemas.microsoft.com/office/drawing/2014/main" id="{68423CF3-95E3-4465-8397-FD17DA498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C05E25F-A717-4BE3-B989-0A7C50AB8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787887-FC41-4A9E-A8DB-0F136EB6359F}" type="slidenum">
              <a:rPr lang="en-US" altLang="zh-CN" smtClean="0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D8FFA2D7-4EC1-4684-96B3-B21DC88BD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1EAB8C1-842D-406D-A0FC-85664C770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F73DA47E-1DAC-4266-ACE2-586F4725F1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E18456-BC6E-4242-ACAD-AC8DCB94A294}" type="slidenum">
              <a:rPr lang="en-US" altLang="zh-CN" smtClean="0"/>
              <a:pPr>
                <a:spcBef>
                  <a:spcPct val="0"/>
                </a:spcBef>
              </a:pPr>
              <a:t>58</a:t>
            </a:fld>
            <a:endParaRPr lang="en-US" altLang="zh-CN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EA889891-F30A-4BCD-BF8A-14EFBF5ED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930956E-5C30-4C05-877C-AAF913B897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3D339E15-C46A-437A-BB34-23D6440E16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8FF7168-24AD-4E72-839C-94776903E0A4}" type="slidenum">
              <a:rPr lang="en-US" altLang="zh-CN" smtClean="0"/>
              <a:pPr>
                <a:spcBef>
                  <a:spcPct val="0"/>
                </a:spcBef>
              </a:pPr>
              <a:t>59</a:t>
            </a:fld>
            <a:endParaRPr lang="en-US" altLang="zh-CN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DC00C3AF-0FC1-41B7-9194-E21760FB50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B448DC9D-8553-493C-A4AC-D17FF3EA8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B8E85FC-38E2-4393-AE45-CB5EE03447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321B7C-5B68-4DAE-B1B0-5A2AED94BF64}" type="slidenum">
              <a:rPr lang="en-US" altLang="zh-CN" smtClean="0"/>
              <a:pPr>
                <a:spcBef>
                  <a:spcPct val="0"/>
                </a:spcBef>
              </a:pPr>
              <a:t>60</a:t>
            </a:fld>
            <a:endParaRPr lang="en-US" altLang="zh-CN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C0F7E91F-EE27-42C4-B03C-1F8A33BEF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B6FBF45E-87D0-4296-A04B-0FCE6D4F9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DCC3B40-22A7-4FB5-A2BC-874DDFF02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BEDC285-2516-4FC1-866B-0A688AD3CEE0}" type="slidenum">
              <a:rPr lang="en-US" altLang="zh-CN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13315" name="Rectangle 1026">
            <a:extLst>
              <a:ext uri="{FF2B5EF4-FFF2-40B4-BE49-F238E27FC236}">
                <a16:creationId xmlns:a16="http://schemas.microsoft.com/office/drawing/2014/main" id="{585F1BE3-450E-4F47-8BE1-F5F537D91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6" name="Rectangle 1027">
            <a:extLst>
              <a:ext uri="{FF2B5EF4-FFF2-40B4-BE49-F238E27FC236}">
                <a16:creationId xmlns:a16="http://schemas.microsoft.com/office/drawing/2014/main" id="{621F818E-A2D5-48A0-884A-6083173D7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67B790A8-6A0F-4E99-9750-77AB2C961E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21E1F1-1C8D-41AE-B8B9-47B92796AAB1}" type="slidenum">
              <a:rPr lang="en-US" altLang="zh-CN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9087D16-9B1A-4620-8D7E-87095F5AF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66EE192C-6B6E-498C-8B21-48E3AFAAC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5400251D-A2D5-4BED-A756-5D13FEFD36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A90933-7040-4B53-AE97-CCD10FAF6BD0}" type="slidenum">
              <a:rPr lang="en-US" altLang="zh-CN" smtClean="0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7411" name="Rectangle 1026">
            <a:extLst>
              <a:ext uri="{FF2B5EF4-FFF2-40B4-BE49-F238E27FC236}">
                <a16:creationId xmlns:a16="http://schemas.microsoft.com/office/drawing/2014/main" id="{FE203E7D-A010-44EC-9442-9855E9B4D0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1027">
            <a:extLst>
              <a:ext uri="{FF2B5EF4-FFF2-40B4-BE49-F238E27FC236}">
                <a16:creationId xmlns:a16="http://schemas.microsoft.com/office/drawing/2014/main" id="{08DB2272-13A3-4003-815E-FA8731AF27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F95CE08C-93F4-446B-B249-FB994D323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2EF70D-3714-4449-9916-5A996BB7DD8C}" type="slidenum">
              <a:rPr lang="en-US" altLang="zh-CN" smtClean="0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E631EC8-0849-4D15-8E65-B516836043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D704B97B-B49D-43A8-AABE-AD0C8260D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D5E2F27F-185A-4488-990F-3A6398B4BC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C74835-8C35-4FE3-9AF0-376D60DE9A88}" type="slidenum">
              <a:rPr lang="en-US" altLang="zh-CN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13052C0-57C8-490A-A90F-01A6185499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282AE0D-889C-4BB1-B240-1DF10E1FF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58C16DF1-9365-497F-901C-857FECAB2A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2C8630-87E9-4D72-8500-6B06E170C1F4}" type="slidenum">
              <a:rPr lang="en-US" altLang="zh-CN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330DD14-1E3B-42AC-B76E-76D7C90647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A7331EF-3E8A-4991-932E-69DB4520B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A1D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E25E77-4622-48AA-8E0A-0C34F21C0D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400800"/>
            <a:ext cx="9144000" cy="457200"/>
          </a:xfrm>
          <a:prstGeom prst="rect">
            <a:avLst/>
          </a:prstGeom>
          <a:solidFill>
            <a:srgbClr val="1A8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zh-CN">
                <a:latin typeface="Adobe Jenson Italic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3" descr="Pearson_Bound_White">
            <a:extLst>
              <a:ext uri="{FF2B5EF4-FFF2-40B4-BE49-F238E27FC236}">
                <a16:creationId xmlns:a16="http://schemas.microsoft.com/office/drawing/2014/main" id="{36476E9E-0CD1-4447-A07E-842C69CF8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238" y="6356350"/>
            <a:ext cx="1655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Pearson_Strap_Bound_White">
            <a:extLst>
              <a:ext uri="{FF2B5EF4-FFF2-40B4-BE49-F238E27FC236}">
                <a16:creationId xmlns:a16="http://schemas.microsoft.com/office/drawing/2014/main" id="{9C90529E-2FB3-49D4-8CA1-CB1FBFF4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9081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6" descr="krugman_10e_cover.jpg">
            <a:extLst>
              <a:ext uri="{FF2B5EF4-FFF2-40B4-BE49-F238E27FC236}">
                <a16:creationId xmlns:a16="http://schemas.microsoft.com/office/drawing/2014/main" id="{E9FFA36A-A6F8-46B6-A9AC-87038FB41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48387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6">
            <a:extLst>
              <a:ext uri="{FF2B5EF4-FFF2-40B4-BE49-F238E27FC236}">
                <a16:creationId xmlns:a16="http://schemas.microsoft.com/office/drawing/2014/main" id="{39697BC9-81D4-47D2-AA71-1A3E80CEF2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075" y="2835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A1BFEF1E-C4A3-4495-A148-5AAEFD240E3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138" y="2840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015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33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006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7945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8128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148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134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397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242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71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89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51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>
            <a:extLst>
              <a:ext uri="{FF2B5EF4-FFF2-40B4-BE49-F238E27FC236}">
                <a16:creationId xmlns:a16="http://schemas.microsoft.com/office/drawing/2014/main" id="{72C4E016-ADD2-4905-9A9B-0212B7607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382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B87893D2-F9C9-4323-9BEA-30BB97E62D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0D788704-DE73-4CB1-AC20-D81FF5D99F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6400800"/>
            <a:ext cx="9144000" cy="457200"/>
          </a:xfrm>
          <a:prstGeom prst="rect">
            <a:avLst/>
          </a:prstGeom>
          <a:solidFill>
            <a:srgbClr val="1A86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zh-CN">
              <a:latin typeface="Adobe Jenson Italic" charset="0"/>
              <a:cs typeface="Arial" panose="020B0604020202020204" pitchFamily="34" charset="0"/>
            </a:endParaRPr>
          </a:p>
        </p:txBody>
      </p:sp>
      <p:sp>
        <p:nvSpPr>
          <p:cNvPr id="1029" name="Rectangle 6">
            <a:extLst>
              <a:ext uri="{FF2B5EF4-FFF2-40B4-BE49-F238E27FC236}">
                <a16:creationId xmlns:a16="http://schemas.microsoft.com/office/drawing/2014/main" id="{6D020E2A-BA51-4D09-BDE3-9A0E7FC8927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92113" y="6553200"/>
            <a:ext cx="5399087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/>
            </a:pPr>
            <a:r>
              <a:rPr lang="en-US" altLang="zh-CN" sz="900">
                <a:solidFill>
                  <a:schemeClr val="bg1"/>
                </a:solidFill>
                <a:latin typeface="Verdana" panose="020B0604030504040204" pitchFamily="34" charset="0"/>
              </a:rPr>
              <a:t>Copyright ©2015 Pearson Education, Inc. All rights reserved.</a:t>
            </a:r>
            <a:endParaRPr lang="en-GB" altLang="zh-CN" sz="9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04FFA882-0EA5-4D43-BD8E-4688DA1B98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8382000" y="6553200"/>
            <a:ext cx="360363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None/>
              <a:defRPr/>
            </a:pPr>
            <a:r>
              <a:rPr lang="en-GB" altLang="zh-CN" sz="900">
                <a:solidFill>
                  <a:schemeClr val="bg1"/>
                </a:solidFill>
                <a:latin typeface="Verdana" panose="020B0604030504040204" pitchFamily="34" charset="0"/>
              </a:rPr>
              <a:t>4-</a:t>
            </a:r>
            <a:fld id="{FAEC6321-D57A-4EE2-BBEC-028A5DDEFE83}" type="slidenum">
              <a:rPr lang="en-GB" altLang="zh-CN" sz="900" smtClean="0">
                <a:solidFill>
                  <a:schemeClr val="bg1"/>
                </a:solidFill>
                <a:latin typeface="Verdana" panose="020B0604030504040204" pitchFamily="34" charset="0"/>
              </a:rPr>
              <a:pPr algn="r" eaLnBrk="1" hangingPunct="1">
                <a:lnSpc>
                  <a:spcPct val="80000"/>
                </a:lnSpc>
                <a:spcBef>
                  <a:spcPct val="40000"/>
                </a:spcBef>
                <a:buClr>
                  <a:srgbClr val="006699"/>
                </a:buClr>
                <a:buFont typeface="Times" panose="02020603050405020304" pitchFamily="18" charset="0"/>
                <a:buNone/>
                <a:defRPr/>
              </a:pPr>
              <a:t>‹#›</a:t>
            </a:fld>
            <a:r>
              <a:rPr lang="en-GB" altLang="zh-CN" sz="90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</a:p>
        </p:txBody>
      </p:sp>
      <p:pic>
        <p:nvPicPr>
          <p:cNvPr id="1031" name="Picture 12" descr="cornerkrugman_10e_cover.jpg">
            <a:extLst>
              <a:ext uri="{FF2B5EF4-FFF2-40B4-BE49-F238E27FC236}">
                <a16:creationId xmlns:a16="http://schemas.microsoft.com/office/drawing/2014/main" id="{D17A2B70-445E-4E4D-91DD-82B90CB527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9">
            <a:extLst>
              <a:ext uri="{FF2B5EF4-FFF2-40B4-BE49-F238E27FC236}">
                <a16:creationId xmlns:a16="http://schemas.microsoft.com/office/drawing/2014/main" id="{DB6015C7-AA4E-4A0B-93A9-E17DCF359E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2075" y="28352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1033" name="Rectangle 10">
            <a:extLst>
              <a:ext uri="{FF2B5EF4-FFF2-40B4-BE49-F238E27FC236}">
                <a16:creationId xmlns:a16="http://schemas.microsoft.com/office/drawing/2014/main" id="{A78B0373-64AB-4A84-97A4-716BB12967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138" y="2840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lnSpc>
                <a:spcPct val="80000"/>
              </a:lnSpc>
              <a:spcBef>
                <a:spcPct val="40000"/>
              </a:spcBef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40000"/>
              </a:spcBef>
              <a:spcAft>
                <a:spcPct val="0"/>
              </a:spcAft>
              <a:buClr>
                <a:srgbClr val="006699"/>
              </a:buClr>
              <a:buFont typeface="Times" panose="02020603050405020304" pitchFamily="18" charset="0"/>
              <a:buChar char="•"/>
              <a:defRPr sz="2400">
                <a:solidFill>
                  <a:schemeClr val="tx1"/>
                </a:solidFill>
                <a:latin typeface="Franklin Gothic Book" panose="020B05030201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ヒラギノ角ゴ Pro W3" pitchFamily="-1" charset="-128"/>
          <a:cs typeface="ヒラギノ角ゴ Pro W3" pitchFamily="-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  <a:ea typeface="ヒラギノ角ゴ Pro W3" pitchFamily="-1" charset="-128"/>
          <a:cs typeface="ヒラギノ角ゴ Pro W3" pitchFamily="-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-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ヒラギノ角ゴ Pro W3" pitchFamily="-1" charset="-128"/>
          <a:cs typeface="ヒラギノ角ゴ Pro W3" pitchFamily="-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  <a:cs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ヒラギノ角ゴ Pro W3" pitchFamily="-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s04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>
            <a:extLst>
              <a:ext uri="{FF2B5EF4-FFF2-40B4-BE49-F238E27FC236}">
                <a16:creationId xmlns:a16="http://schemas.microsoft.com/office/drawing/2014/main" id="{989658B3-1700-412A-A379-EB98AE7124A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876800" y="457200"/>
            <a:ext cx="4267200" cy="1143000"/>
          </a:xfrm>
        </p:spPr>
        <p:txBody>
          <a:bodyPr/>
          <a:lstStyle/>
          <a:p>
            <a:pPr algn="ctr" eaLnBrk="1" hangingPunct="1"/>
            <a:r>
              <a:rPr lang="en-US" altLang="zh-CN" sz="2800"/>
              <a:t>Chapter 4</a:t>
            </a:r>
          </a:p>
        </p:txBody>
      </p:sp>
      <p:sp>
        <p:nvSpPr>
          <p:cNvPr id="5123" name="Rectangle 5">
            <a:extLst>
              <a:ext uri="{FF2B5EF4-FFF2-40B4-BE49-F238E27FC236}">
                <a16:creationId xmlns:a16="http://schemas.microsoft.com/office/drawing/2014/main" id="{79A3304A-1783-4173-8537-E3C022FDDA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876800" y="2057400"/>
            <a:ext cx="4267200" cy="1752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zh-CN" b="1"/>
              <a:t>Specific Factors </a:t>
            </a:r>
            <a:br>
              <a:rPr lang="en-US" altLang="zh-CN" b="1"/>
            </a:br>
            <a:r>
              <a:rPr lang="en-US" altLang="zh-CN" b="1"/>
              <a:t>and Income Distribution</a:t>
            </a:r>
          </a:p>
        </p:txBody>
      </p:sp>
    </p:spTree>
  </p:cSld>
  <p:clrMapOvr>
    <a:masterClrMapping/>
  </p:clrMapOvr>
  <p:transition spd="med">
    <p:pull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796D03AE-94CE-42A1-8113-22EF2BEAF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Production Possibilities (cont.)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B8E701E-9E82-4314-8B11-84ED6D931F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769225" cy="4570413"/>
          </a:xfrm>
        </p:spPr>
        <p:txBody>
          <a:bodyPr tIns="91440" bIns="91440"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The shape of the production function reflects the law of </a:t>
            </a:r>
            <a:r>
              <a:rPr lang="en-US" altLang="zh-CN" sz="2400" b="1"/>
              <a:t>diminishing marginal returns</a:t>
            </a:r>
            <a:r>
              <a:rPr lang="en-US" altLang="zh-CN" sz="2400"/>
              <a:t>.</a:t>
            </a:r>
          </a:p>
          <a:p>
            <a:pPr lvl="2" eaLnBrk="1" hangingPunct="1">
              <a:lnSpc>
                <a:spcPct val="90000"/>
              </a:lnSpc>
              <a:buFontTx/>
              <a:buChar char="–"/>
            </a:pPr>
            <a:endParaRPr lang="en-US" altLang="zh-CN"/>
          </a:p>
          <a:p>
            <a:pPr lvl="2" eaLnBrk="1" hangingPunct="1">
              <a:lnSpc>
                <a:spcPct val="90000"/>
              </a:lnSpc>
              <a:buFontTx/>
              <a:buChar char="–"/>
            </a:pPr>
            <a:r>
              <a:rPr lang="en-US" altLang="zh-CN"/>
              <a:t>Adding one worker to the production process (without increasing the amount of capital) means that each worker has less capital to work with.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/>
          </a:p>
          <a:p>
            <a:pPr lvl="2" eaLnBrk="1" hangingPunct="1">
              <a:lnSpc>
                <a:spcPct val="90000"/>
              </a:lnSpc>
              <a:buFontTx/>
              <a:buChar char="–"/>
            </a:pPr>
            <a:r>
              <a:rPr lang="en-US" altLang="zh-CN"/>
              <a:t>Therefore, each additional unit of labor adds less output than the last.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Figure 4-2 shows the </a:t>
            </a:r>
            <a:r>
              <a:rPr lang="en-US" altLang="zh-CN" sz="2400" b="1"/>
              <a:t>marginal product of labor,</a:t>
            </a:r>
            <a:r>
              <a:rPr lang="en-US" altLang="zh-CN" sz="2400"/>
              <a:t> which is the increase in output that corresponds to an extra unit of labor.</a:t>
            </a:r>
          </a:p>
        </p:txBody>
      </p:sp>
    </p:spTree>
  </p:cSld>
  <p:clrMapOvr>
    <a:masterClrMapping/>
  </p:clrMapOvr>
  <p:transition spd="med">
    <p:pull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696F906-75F2-4F41-86E8-C9864870B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4-2</a:t>
            </a:r>
            <a:r>
              <a:rPr lang="en-US" altLang="zh-CN" b="0"/>
              <a:t>: </a:t>
            </a:r>
            <a:r>
              <a:rPr lang="en-US" altLang="zh-CN"/>
              <a:t>The Marginal Product of Labor</a:t>
            </a:r>
            <a:endParaRPr lang="en-US" altLang="zh-CN" b="0">
              <a:solidFill>
                <a:srgbClr val="336699"/>
              </a:solidFill>
            </a:endParaRPr>
          </a:p>
        </p:txBody>
      </p:sp>
      <p:pic>
        <p:nvPicPr>
          <p:cNvPr id="24579" name="Picture 2" descr="fig04_02.gif">
            <a:extLst>
              <a:ext uri="{FF2B5EF4-FFF2-40B4-BE49-F238E27FC236}">
                <a16:creationId xmlns:a16="http://schemas.microsoft.com/office/drawing/2014/main" id="{80443237-A259-441D-BE2E-4C2BE26B8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51292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9">
            <a:extLst>
              <a:ext uri="{FF2B5EF4-FFF2-40B4-BE49-F238E27FC236}">
                <a16:creationId xmlns:a16="http://schemas.microsoft.com/office/drawing/2014/main" id="{DE1B2663-3C87-49D8-98D6-B2F9D9902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Production Possibilities (cont.)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FE2C818-4AB3-48B1-96BD-75E9B7F58B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For the economy as a whole, the total labor employed in cloth and food must equal the total labor supply:</a:t>
            </a:r>
          </a:p>
          <a:p>
            <a:pPr lvl="1" eaLnBrk="1" hangingPunct="1">
              <a:buFontTx/>
              <a:buNone/>
            </a:pPr>
            <a:r>
              <a:rPr lang="en-US" altLang="zh-CN">
                <a:solidFill>
                  <a:schemeClr val="tx2"/>
                </a:solidFill>
              </a:rPr>
              <a:t> 	</a:t>
            </a:r>
            <a:r>
              <a:rPr lang="en-US" altLang="zh-CN" i="1"/>
              <a:t>L</a:t>
            </a:r>
            <a:r>
              <a:rPr lang="en-US" altLang="zh-CN" i="1" baseline="-25000"/>
              <a:t>C</a:t>
            </a:r>
            <a:r>
              <a:rPr lang="en-US" altLang="zh-CN"/>
              <a:t> + </a:t>
            </a:r>
            <a:r>
              <a:rPr lang="en-US" altLang="zh-CN" i="1"/>
              <a:t>L</a:t>
            </a:r>
            <a:r>
              <a:rPr lang="en-US" altLang="zh-CN" i="1" baseline="-25000"/>
              <a:t>F </a:t>
            </a:r>
            <a:r>
              <a:rPr lang="en-US" altLang="zh-CN" i="1"/>
              <a:t>= L</a:t>
            </a:r>
            <a:r>
              <a:rPr lang="en-US" altLang="zh-CN" baseline="-25000"/>
              <a:t>			 </a:t>
            </a:r>
            <a:r>
              <a:rPr lang="en-US" altLang="zh-CN"/>
              <a:t>(4-3)</a:t>
            </a:r>
          </a:p>
          <a:p>
            <a:pPr eaLnBrk="1" hangingPunct="1"/>
            <a:endParaRPr lang="en-US" altLang="zh-CN" sz="2400"/>
          </a:p>
          <a:p>
            <a:pPr eaLnBrk="1" hangingPunct="1"/>
            <a:r>
              <a:rPr lang="en-US" altLang="zh-CN" sz="2400"/>
              <a:t>Use these equations to derive the </a:t>
            </a:r>
            <a:r>
              <a:rPr lang="en-US" altLang="zh-CN" sz="2400" b="1"/>
              <a:t>production possibilities frontier</a:t>
            </a:r>
            <a:r>
              <a:rPr lang="en-US" altLang="zh-CN" sz="2400"/>
              <a:t> of the economy.</a:t>
            </a:r>
          </a:p>
        </p:txBody>
      </p:sp>
    </p:spTree>
  </p:cSld>
  <p:clrMapOvr>
    <a:masterClrMapping/>
  </p:clrMapOvr>
  <p:transition spd="med">
    <p:pull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209F083-B41A-4243-9C07-2D4D2743F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Production Possibilities (cont.)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1E67EAF-8F6B-41A9-B3B1-1DF315A91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Use a four-quadrant diagram to construct production possibilities frontier in Figure </a:t>
            </a:r>
            <a:r>
              <a:rPr lang="en-US" altLang="zh-CN"/>
              <a:t>4-3.</a:t>
            </a:r>
          </a:p>
          <a:p>
            <a:pPr lvl="1" eaLnBrk="1" hangingPunct="1">
              <a:buFontTx/>
              <a:buNone/>
            </a:pPr>
            <a:endParaRPr lang="en-US" altLang="zh-CN" sz="2000"/>
          </a:p>
          <a:p>
            <a:pPr lvl="1" eaLnBrk="1" hangingPunct="1"/>
            <a:r>
              <a:rPr lang="en-US" altLang="zh-CN" sz="2000"/>
              <a:t>Lower left quadrant indicates the allocation of labor.</a:t>
            </a:r>
          </a:p>
          <a:p>
            <a:pPr lvl="1" eaLnBrk="1" hangingPunct="1"/>
            <a:r>
              <a:rPr lang="en-US" altLang="zh-CN" sz="2000"/>
              <a:t>Lower right quadrant shows the production function for cloth from Figure 4-1.</a:t>
            </a:r>
          </a:p>
          <a:p>
            <a:pPr lvl="1" eaLnBrk="1" hangingPunct="1"/>
            <a:r>
              <a:rPr lang="en-US" altLang="zh-CN" sz="2000"/>
              <a:t>Upper left quadrant shows the corresponding production function for food.</a:t>
            </a:r>
          </a:p>
          <a:p>
            <a:pPr lvl="1" eaLnBrk="1" hangingPunct="1"/>
            <a:r>
              <a:rPr lang="en-US" altLang="zh-CN" sz="2000"/>
              <a:t>Upper right quadrant indicates the combinations of cloth and food that can be produced.</a:t>
            </a:r>
          </a:p>
        </p:txBody>
      </p:sp>
    </p:spTree>
  </p:cSld>
  <p:clrMapOvr>
    <a:masterClrMapping/>
  </p:clrMapOvr>
  <p:transition spd="med">
    <p:pull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5F216B2-7AC7-48AF-98BE-1268E126E2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zh-CN" sz="2800"/>
              <a:t>Fig. 4-3: The Production Possibility Frontier in the Specific Factors Model</a:t>
            </a:r>
            <a:endParaRPr lang="en-US" altLang="zh-CN" sz="2800">
              <a:solidFill>
                <a:srgbClr val="336699"/>
              </a:solidFill>
            </a:endParaRPr>
          </a:p>
        </p:txBody>
      </p:sp>
      <p:pic>
        <p:nvPicPr>
          <p:cNvPr id="28675" name="Picture 2" descr="fig04_03.gif">
            <a:extLst>
              <a:ext uri="{FF2B5EF4-FFF2-40B4-BE49-F238E27FC236}">
                <a16:creationId xmlns:a16="http://schemas.microsoft.com/office/drawing/2014/main" id="{C1F0357C-5450-4A2D-9583-3B04368BB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748463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20D4DA8-5DFD-4344-BD4F-1AEB2543E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Production Possibilities (cont.)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6E49D50-C0F5-49E4-9C9B-1A7A1427EB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Why is the production possibilities frontier curved?</a:t>
            </a:r>
          </a:p>
          <a:p>
            <a:pPr lvl="1" eaLnBrk="1" hangingPunct="1"/>
            <a:r>
              <a:rPr lang="en-US" altLang="zh-CN"/>
              <a:t>Diminishing returns to labor in each sector cause the opportunity cost to rise when an economy produces more of a good.</a:t>
            </a:r>
          </a:p>
          <a:p>
            <a:pPr lvl="1" eaLnBrk="1" hangingPunct="1"/>
            <a:r>
              <a:rPr lang="en-US" altLang="zh-CN"/>
              <a:t>Opportunity cost of cloth in terms of food is the slope of the production possibilities frontier – the slope becomes steeper as an economy produces more cloth.</a:t>
            </a:r>
          </a:p>
        </p:txBody>
      </p:sp>
    </p:spTree>
  </p:cSld>
  <p:clrMapOvr>
    <a:masterClrMapping/>
  </p:clrMapOvr>
  <p:transition spd="med">
    <p:pull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62BDF1B-5372-412F-B9D5-7A410BC85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Production Possibilities (cont.)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C21351F-23D4-483F-A28F-9DEFD3B05E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Opportunity cost of producing one more yard of cloth is </a:t>
            </a:r>
            <a:r>
              <a:rPr lang="en-US" altLang="zh-CN" i="1"/>
              <a:t>MPL</a:t>
            </a:r>
            <a:r>
              <a:rPr lang="en-US" altLang="zh-CN" i="1" baseline="-25000"/>
              <a:t>F</a:t>
            </a:r>
            <a:r>
              <a:rPr lang="en-US" altLang="zh-CN"/>
              <a:t>/</a:t>
            </a:r>
            <a:r>
              <a:rPr lang="en-US" altLang="zh-CN" i="1"/>
              <a:t>MPL</a:t>
            </a:r>
            <a:r>
              <a:rPr lang="en-US" altLang="zh-CN" i="1" baseline="-25000"/>
              <a:t>C </a:t>
            </a:r>
            <a:r>
              <a:rPr lang="en-US" altLang="zh-CN"/>
              <a:t>pounds of food.</a:t>
            </a:r>
          </a:p>
          <a:p>
            <a:pPr lvl="1" eaLnBrk="1" hangingPunct="1"/>
            <a:r>
              <a:rPr lang="en-US" altLang="zh-CN"/>
              <a:t>To produce one more yard of cloth, you need 1/</a:t>
            </a:r>
            <a:r>
              <a:rPr lang="en-US" altLang="zh-CN" i="1"/>
              <a:t>MPL</a:t>
            </a:r>
            <a:r>
              <a:rPr lang="en-US" altLang="zh-CN" i="1" baseline="-25000"/>
              <a:t>C</a:t>
            </a:r>
            <a:r>
              <a:rPr lang="en-US" altLang="zh-CN"/>
              <a:t> hours of labor.</a:t>
            </a:r>
          </a:p>
          <a:p>
            <a:pPr lvl="1" eaLnBrk="1" hangingPunct="1"/>
            <a:r>
              <a:rPr lang="en-US" altLang="zh-CN"/>
              <a:t>To free up one hour of labor, you must reduce output of food by </a:t>
            </a:r>
            <a:r>
              <a:rPr lang="en-US" altLang="zh-CN" i="1"/>
              <a:t>MPL</a:t>
            </a:r>
            <a:r>
              <a:rPr lang="en-US" altLang="zh-CN" i="1" baseline="-25000"/>
              <a:t>F</a:t>
            </a:r>
            <a:r>
              <a:rPr lang="en-US" altLang="zh-CN"/>
              <a:t> pounds.</a:t>
            </a:r>
          </a:p>
          <a:p>
            <a:pPr lvl="1" eaLnBrk="1" hangingPunct="1"/>
            <a:r>
              <a:rPr lang="en-US" altLang="zh-CN"/>
              <a:t>To produce less food and more cloth, employ less in food and more in cloth.</a:t>
            </a:r>
          </a:p>
          <a:p>
            <a:pPr lvl="2" eaLnBrk="1" hangingPunct="1"/>
            <a:r>
              <a:rPr lang="en-US" altLang="zh-CN"/>
              <a:t>The marginal product of labor in food rises and the marginal product of labor in cloth falls, so </a:t>
            </a:r>
            <a:r>
              <a:rPr lang="en-US" altLang="zh-CN" i="1"/>
              <a:t>MPL</a:t>
            </a:r>
            <a:r>
              <a:rPr lang="en-US" altLang="zh-CN" i="1" baseline="-25000"/>
              <a:t>F</a:t>
            </a:r>
            <a:r>
              <a:rPr lang="en-US" altLang="zh-CN"/>
              <a:t>/</a:t>
            </a:r>
            <a:r>
              <a:rPr lang="en-US" altLang="zh-CN" i="1"/>
              <a:t>MPL</a:t>
            </a:r>
            <a:r>
              <a:rPr lang="en-US" altLang="zh-CN" i="1" baseline="-25000"/>
              <a:t>C </a:t>
            </a:r>
            <a:r>
              <a:rPr lang="en-US" altLang="zh-CN"/>
              <a:t>rises.</a:t>
            </a:r>
          </a:p>
        </p:txBody>
      </p:sp>
    </p:spTree>
  </p:cSld>
  <p:clrMapOvr>
    <a:masterClrMapping/>
  </p:clrMapOvr>
  <p:transition spd="med">
    <p:pull dir="r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9">
            <a:extLst>
              <a:ext uri="{FF2B5EF4-FFF2-40B4-BE49-F238E27FC236}">
                <a16:creationId xmlns:a16="http://schemas.microsoft.com/office/drawing/2014/main" id="{EBD6B120-1C31-4505-9835-45F35BE42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Prices, Wages, and Labor Allocation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4E33727-ACD8-4695-A006-D0314BEBE2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7769225" cy="4114800"/>
          </a:xfrm>
        </p:spPr>
        <p:txBody>
          <a:bodyPr tIns="91440" bIns="91440"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How much labor is employed in each sector?</a:t>
            </a:r>
            <a:endParaRPr lang="en-US" altLang="zh-CN" sz="2400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Need to look at supply and demand in the labor market.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Demand for labor: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 each sector, employers will maximize profits by demanding labor up to the point where the value produced by an additional hour equals the marginal cost of employing a worker for that hour.</a:t>
            </a:r>
            <a:endParaRPr lang="en-US" altLang="zh-CN" sz="2000"/>
          </a:p>
        </p:txBody>
      </p:sp>
    </p:spTree>
  </p:cSld>
  <p:clrMapOvr>
    <a:masterClrMapping/>
  </p:clrMapOvr>
  <p:transition spd="med">
    <p:pull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1F083AE3-55E5-4F1F-AA40-D04BF5447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Prices, Wages, and Labor Allocation (cont.)</a:t>
            </a:r>
            <a:endParaRPr lang="en-US" altLang="zh-CN" sz="1200" b="0">
              <a:solidFill>
                <a:srgbClr val="000000"/>
              </a:solidFill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85BCE4E-37D7-4253-90FB-DF31E1890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153400" cy="4570413"/>
          </a:xfrm>
        </p:spPr>
        <p:txBody>
          <a:bodyPr tIns="91440" bIns="91440"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The demand curve for labor in the cloth sector: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>
                <a:solidFill>
                  <a:schemeClr val="tx2"/>
                </a:solidFill>
              </a:rPr>
              <a:t>			</a:t>
            </a:r>
            <a:r>
              <a:rPr lang="en-US" altLang="zh-CN" sz="2200" i="1"/>
              <a:t>MPL</a:t>
            </a:r>
            <a:r>
              <a:rPr lang="en-US" altLang="zh-CN" sz="2200" i="1" baseline="-25000"/>
              <a:t>C</a:t>
            </a:r>
            <a:r>
              <a:rPr lang="en-US" altLang="zh-CN" sz="2200"/>
              <a:t> </a:t>
            </a:r>
            <a:r>
              <a:rPr lang="en-US" altLang="zh-CN" sz="2200">
                <a:latin typeface="Arial" panose="020B0604020202020204" pitchFamily="34" charset="0"/>
              </a:rPr>
              <a:t>x</a:t>
            </a:r>
            <a:r>
              <a:rPr lang="en-US" altLang="zh-CN" sz="2200"/>
              <a:t> </a:t>
            </a:r>
            <a:r>
              <a:rPr lang="en-US" altLang="zh-CN" sz="2200" i="1"/>
              <a:t>P</a:t>
            </a:r>
            <a:r>
              <a:rPr lang="en-US" altLang="zh-CN" sz="2200" i="1" baseline="-25000"/>
              <a:t>C</a:t>
            </a:r>
            <a:r>
              <a:rPr lang="en-US" altLang="zh-CN" sz="2200"/>
              <a:t> = </a:t>
            </a:r>
            <a:r>
              <a:rPr lang="en-US" altLang="zh-CN" sz="2200" i="1"/>
              <a:t>w	  </a:t>
            </a:r>
            <a:r>
              <a:rPr lang="en-US" altLang="zh-CN" sz="2200"/>
              <a:t>(4-4)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wage equals the value of the marginal product of labor in manufacturing.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The demand curve for labor in the food sector: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1800"/>
              <a:t>			</a:t>
            </a:r>
            <a:r>
              <a:rPr lang="en-US" altLang="zh-CN" sz="2200" i="1"/>
              <a:t>MPL</a:t>
            </a:r>
            <a:r>
              <a:rPr lang="en-US" altLang="zh-CN" sz="2200" i="1" baseline="-25000"/>
              <a:t>F</a:t>
            </a:r>
            <a:r>
              <a:rPr lang="en-US" altLang="zh-CN" sz="2200" i="1" baseline="30000"/>
              <a:t> </a:t>
            </a:r>
            <a:r>
              <a:rPr lang="en-US" altLang="zh-CN" sz="2200">
                <a:latin typeface="Arial" panose="020B0604020202020204" pitchFamily="34" charset="0"/>
              </a:rPr>
              <a:t>x</a:t>
            </a:r>
            <a:r>
              <a:rPr lang="en-US" altLang="zh-CN" sz="2200"/>
              <a:t> </a:t>
            </a:r>
            <a:r>
              <a:rPr lang="en-US" altLang="zh-CN" sz="2200" i="1"/>
              <a:t>P</a:t>
            </a:r>
            <a:r>
              <a:rPr lang="en-US" altLang="zh-CN" sz="2200" i="1" baseline="-25000"/>
              <a:t>F</a:t>
            </a:r>
            <a:r>
              <a:rPr lang="en-US" altLang="zh-CN" sz="2200"/>
              <a:t> = </a:t>
            </a:r>
            <a:r>
              <a:rPr lang="en-US" altLang="zh-CN" sz="2200" i="1"/>
              <a:t>w	 </a:t>
            </a:r>
            <a:r>
              <a:rPr lang="en-US" altLang="zh-CN" sz="2200"/>
              <a:t>(4-5)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wage equals the value of the marginal product of labor in food.</a:t>
            </a:r>
          </a:p>
        </p:txBody>
      </p:sp>
    </p:spTree>
  </p:cSld>
  <p:clrMapOvr>
    <a:masterClrMapping/>
  </p:clrMapOvr>
  <p:transition spd="med">
    <p:pull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9">
            <a:extLst>
              <a:ext uri="{FF2B5EF4-FFF2-40B4-BE49-F238E27FC236}">
                <a16:creationId xmlns:a16="http://schemas.microsoft.com/office/drawing/2014/main" id="{EC6F8DCA-7E32-4E7F-8057-437B54D2A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Prices, Wages, and Labor Allocation (cont.)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F628B61-9AED-400F-BEDE-0AB19A351F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zh-CN"/>
              <a:t>Figure 4-4 represents labor demand in the two sectors.</a:t>
            </a:r>
          </a:p>
          <a:p>
            <a:pPr eaLnBrk="1" hangingPunct="1"/>
            <a:r>
              <a:rPr lang="en-US" altLang="zh-CN"/>
              <a:t>The demand for labor in the cloth sector is </a:t>
            </a:r>
            <a:r>
              <a:rPr lang="en-US" altLang="zh-CN" i="1"/>
              <a:t>MPL</a:t>
            </a:r>
            <a:r>
              <a:rPr lang="en-US" altLang="zh-CN" i="1" baseline="-25000"/>
              <a:t>C</a:t>
            </a:r>
            <a:r>
              <a:rPr lang="en-US" altLang="zh-CN"/>
              <a:t> from Figure 4-2 multiplied by </a:t>
            </a:r>
            <a:r>
              <a:rPr lang="en-US" altLang="zh-CN" i="1"/>
              <a:t>P</a:t>
            </a:r>
            <a:r>
              <a:rPr lang="en-US" altLang="zh-CN" i="1" baseline="-25000"/>
              <a:t>C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The demand for labor in the food sector is measured from the right.</a:t>
            </a:r>
          </a:p>
          <a:p>
            <a:pPr eaLnBrk="1" hangingPunct="1"/>
            <a:r>
              <a:rPr lang="en-US" altLang="zh-CN"/>
              <a:t>The horizontal axis represents the total labor supply </a:t>
            </a:r>
            <a:r>
              <a:rPr lang="en-US" altLang="zh-CN" i="1"/>
              <a:t>L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 spd="med">
    <p:pull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8DBE4FAD-E064-46EE-A037-60BBF16467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Chapter Organization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C72DB6D9-70AE-47F5-B071-8289ADD1F5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Introduction</a:t>
            </a:r>
          </a:p>
          <a:p>
            <a:pPr eaLnBrk="1" hangingPunct="1"/>
            <a:r>
              <a:rPr lang="en-US" altLang="zh-CN"/>
              <a:t>The Specific Factors Model</a:t>
            </a:r>
          </a:p>
          <a:p>
            <a:pPr eaLnBrk="1" hangingPunct="1"/>
            <a:r>
              <a:rPr lang="en-US" altLang="zh-CN"/>
              <a:t>International Trade in the Specific Factors Model</a:t>
            </a:r>
          </a:p>
          <a:p>
            <a:pPr eaLnBrk="1" hangingPunct="1"/>
            <a:r>
              <a:rPr lang="en-US" altLang="zh-CN"/>
              <a:t>Income Distribution and the Gains from Trade</a:t>
            </a:r>
          </a:p>
          <a:p>
            <a:pPr eaLnBrk="1" hangingPunct="1"/>
            <a:r>
              <a:rPr lang="en-US" altLang="zh-CN"/>
              <a:t>Political Economy of Trade: A Preliminary View</a:t>
            </a:r>
          </a:p>
          <a:p>
            <a:pPr eaLnBrk="1" hangingPunct="1"/>
            <a:r>
              <a:rPr lang="en-US" altLang="zh-CN"/>
              <a:t>International Labor Mobility</a:t>
            </a:r>
          </a:p>
          <a:p>
            <a:pPr eaLnBrk="1" hangingPunct="1"/>
            <a:r>
              <a:rPr lang="en-US" altLang="zh-CN"/>
              <a:t>Summary</a:t>
            </a:r>
          </a:p>
        </p:txBody>
      </p:sp>
    </p:spTree>
  </p:cSld>
  <p:clrMapOvr>
    <a:masterClrMapping/>
  </p:clrMapOvr>
  <p:transition spd="med">
    <p:pull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0E614A2E-A978-4455-8746-7BF3FE061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Prices, Wages, and Labor Allocation (cont.)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999AA1F9-8EA2-4284-B6BB-280121A5B3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82000" cy="4114800"/>
          </a:xfrm>
        </p:spPr>
        <p:txBody>
          <a:bodyPr/>
          <a:lstStyle/>
          <a:p>
            <a:pPr eaLnBrk="1" hangingPunct="1"/>
            <a:r>
              <a:rPr lang="en-US" altLang="zh-CN" sz="2400"/>
              <a:t>The two sectors must pay the same wage because labor can move between sectors.</a:t>
            </a:r>
          </a:p>
          <a:p>
            <a:pPr eaLnBrk="1" hangingPunct="1"/>
            <a:r>
              <a:rPr lang="en-US" altLang="zh-CN" sz="2400"/>
              <a:t>If the wage were higher in the cloth sector, workers would move from making food to making cloth until the wages become equal.</a:t>
            </a:r>
          </a:p>
          <a:p>
            <a:pPr lvl="1" eaLnBrk="1" hangingPunct="1"/>
            <a:r>
              <a:rPr lang="en-US" altLang="zh-CN" sz="2000"/>
              <a:t>Or if the wage were higher in the food sector, workers would move in the other direction.</a:t>
            </a:r>
          </a:p>
          <a:p>
            <a:pPr eaLnBrk="1" hangingPunct="1"/>
            <a:r>
              <a:rPr lang="en-US" altLang="zh-CN" sz="2400"/>
              <a:t>Where the labor demand curves intersect gives the equilibrium wage and allocation of labor between the two sectors.</a:t>
            </a:r>
          </a:p>
        </p:txBody>
      </p:sp>
    </p:spTree>
  </p:cSld>
  <p:clrMapOvr>
    <a:masterClrMapping/>
  </p:clrMapOvr>
  <p:transition spd="med">
    <p:pull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4F58992-11FF-4744-A06D-DF968B7C0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4-4: The Allocation of Labor</a:t>
            </a:r>
            <a:endParaRPr lang="en-US" altLang="zh-CN">
              <a:solidFill>
                <a:srgbClr val="336699"/>
              </a:solidFill>
            </a:endParaRPr>
          </a:p>
        </p:txBody>
      </p:sp>
      <p:pic>
        <p:nvPicPr>
          <p:cNvPr id="39939" name="Picture 3" descr="fig04_04.gif">
            <a:extLst>
              <a:ext uri="{FF2B5EF4-FFF2-40B4-BE49-F238E27FC236}">
                <a16:creationId xmlns:a16="http://schemas.microsoft.com/office/drawing/2014/main" id="{AAF9BB63-41DE-4945-87A4-F1D16880A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19200"/>
            <a:ext cx="52879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9">
            <a:extLst>
              <a:ext uri="{FF2B5EF4-FFF2-40B4-BE49-F238E27FC236}">
                <a16:creationId xmlns:a16="http://schemas.microsoft.com/office/drawing/2014/main" id="{DC090448-0005-4393-A4CD-7C83C4FE1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Prices, Wages, and Labor Allocation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042C452-EE87-479E-90FE-C155B9FB4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zh-CN"/>
              <a:t>At the production point, the production possibility frontier must be tangent to a line whose slope is minus the price of cloth divided by that of food.</a:t>
            </a:r>
          </a:p>
          <a:p>
            <a:pPr eaLnBrk="1" hangingPunct="1"/>
            <a:r>
              <a:rPr lang="en-US" altLang="zh-CN"/>
              <a:t>Relationship between relative prices and output:</a:t>
            </a:r>
          </a:p>
          <a:p>
            <a:pPr eaLnBrk="1" hangingPunct="1">
              <a:buFontTx/>
              <a:buNone/>
            </a:pPr>
            <a:r>
              <a:rPr lang="en-US" altLang="zh-CN" sz="2400"/>
              <a:t>		 	</a:t>
            </a:r>
            <a:r>
              <a:rPr lang="en-US" altLang="zh-CN"/>
              <a:t>-</a:t>
            </a:r>
            <a:r>
              <a:rPr lang="en-US" altLang="zh-CN" i="1"/>
              <a:t>MPL</a:t>
            </a:r>
            <a:r>
              <a:rPr lang="en-US" altLang="zh-CN" i="1" baseline="-25000"/>
              <a:t>F</a:t>
            </a:r>
            <a:r>
              <a:rPr lang="en-US" altLang="zh-CN"/>
              <a:t>/</a:t>
            </a:r>
            <a:r>
              <a:rPr lang="en-US" altLang="zh-CN" i="1"/>
              <a:t>MPL</a:t>
            </a:r>
            <a:r>
              <a:rPr lang="en-US" altLang="zh-CN" i="1" baseline="-25000"/>
              <a:t>C</a:t>
            </a:r>
            <a:r>
              <a:rPr lang="en-US" altLang="zh-CN"/>
              <a:t> = -</a:t>
            </a:r>
            <a:r>
              <a:rPr lang="en-US" altLang="zh-CN" i="1"/>
              <a:t>P</a:t>
            </a:r>
            <a:r>
              <a:rPr lang="en-US" altLang="zh-CN" i="1" baseline="-25000"/>
              <a:t>C</a:t>
            </a:r>
            <a:r>
              <a:rPr lang="en-US" altLang="zh-CN"/>
              <a:t>/</a:t>
            </a:r>
            <a:r>
              <a:rPr lang="en-US" altLang="zh-CN" i="1"/>
              <a:t>P</a:t>
            </a:r>
            <a:r>
              <a:rPr lang="en-US" altLang="zh-CN" i="1" baseline="-25000"/>
              <a:t>F		</a:t>
            </a:r>
            <a:r>
              <a:rPr lang="en-US" altLang="zh-CN"/>
              <a:t>(4-6)</a:t>
            </a:r>
            <a:endParaRPr lang="en-US" altLang="zh-CN" sz="2400"/>
          </a:p>
        </p:txBody>
      </p:sp>
    </p:spTree>
  </p:cSld>
  <p:clrMapOvr>
    <a:masterClrMapping/>
  </p:clrMapOvr>
  <p:transition spd="med">
    <p:pull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0B406D2C-C114-4ED8-ACFC-F919E296B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4-5: Production in the Specific Factors Model</a:t>
            </a:r>
          </a:p>
        </p:txBody>
      </p:sp>
      <p:pic>
        <p:nvPicPr>
          <p:cNvPr id="43011" name="Picture 4" descr="fig04_05.gif">
            <a:extLst>
              <a:ext uri="{FF2B5EF4-FFF2-40B4-BE49-F238E27FC236}">
                <a16:creationId xmlns:a16="http://schemas.microsoft.com/office/drawing/2014/main" id="{083D3830-30E4-4677-A72E-D9176E5DD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5041900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>
            <a:extLst>
              <a:ext uri="{FF2B5EF4-FFF2-40B4-BE49-F238E27FC236}">
                <a16:creationId xmlns:a16="http://schemas.microsoft.com/office/drawing/2014/main" id="{C7209330-D482-4E5C-AE3B-7262B55E5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Prices, Wages, and Labor Allocation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D252C119-F1BF-494A-BC3A-96BCAD5648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6075" indent="-346075" eaLnBrk="1" hangingPunct="1"/>
            <a:r>
              <a:rPr lang="en-US" altLang="zh-CN"/>
              <a:t>What happens to the allocation of labor and the distribution of income when the prices of food and cloth change?</a:t>
            </a:r>
          </a:p>
          <a:p>
            <a:pPr marL="346075" indent="-346075" eaLnBrk="1" hangingPunct="1"/>
            <a:r>
              <a:rPr lang="en-US" altLang="zh-CN"/>
              <a:t>Two cases:</a:t>
            </a:r>
          </a:p>
          <a:p>
            <a:pPr marL="1016000" lvl="1" indent="-381000" eaLnBrk="1" hangingPunct="1">
              <a:buFont typeface="Times" panose="02020603050405020304" pitchFamily="18" charset="0"/>
              <a:buAutoNum type="arabicPeriod"/>
            </a:pPr>
            <a:r>
              <a:rPr lang="en-US" altLang="zh-CN"/>
              <a:t>An equal proportional change in prices</a:t>
            </a:r>
          </a:p>
          <a:p>
            <a:pPr marL="1016000" lvl="1" indent="-381000" eaLnBrk="1" hangingPunct="1">
              <a:buFont typeface="Times" panose="02020603050405020304" pitchFamily="18" charset="0"/>
              <a:buAutoNum type="arabicPeriod"/>
            </a:pPr>
            <a:r>
              <a:rPr lang="en-US" altLang="zh-CN"/>
              <a:t>A change in relative prices</a:t>
            </a:r>
          </a:p>
        </p:txBody>
      </p:sp>
    </p:spTree>
  </p:cSld>
  <p:clrMapOvr>
    <a:masterClrMapping/>
  </p:clrMapOvr>
  <p:transition spd="med">
    <p:pull dir="r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9">
            <a:extLst>
              <a:ext uri="{FF2B5EF4-FFF2-40B4-BE49-F238E27FC236}">
                <a16:creationId xmlns:a16="http://schemas.microsoft.com/office/drawing/2014/main" id="{24A88888-46D5-4B22-9238-A5CF8F7AD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Prices, Wages, and Labor Allocation (cont.)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42E141F-434D-454D-A4D4-3156DA4CF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When both prices change in the same proportion, no real changes occur.</a:t>
            </a:r>
          </a:p>
          <a:p>
            <a:pPr lvl="1" eaLnBrk="1" hangingPunct="1"/>
            <a:r>
              <a:rPr lang="en-US" altLang="zh-CN"/>
              <a:t>The wage rate (</a:t>
            </a:r>
            <a:r>
              <a:rPr lang="en-US" altLang="zh-CN" i="1"/>
              <a:t>w</a:t>
            </a:r>
            <a:r>
              <a:rPr lang="en-US" altLang="zh-CN"/>
              <a:t>) rises in the same proportion as the prices, so real wages (i.e., the ratios of the wage rate to the prices of goods) are unaffected. </a:t>
            </a:r>
          </a:p>
          <a:p>
            <a:pPr lvl="1" eaLnBrk="1" hangingPunct="1"/>
            <a:r>
              <a:rPr lang="en-US" altLang="zh-CN"/>
              <a:t>The real incomes of capital owners and landowners also remain the same.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701AE2-945D-4E8F-87CC-A542B08C2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Fig. 4-6: An Equal-Proportional Increase in the Prices of Cloth and Food</a:t>
            </a:r>
          </a:p>
        </p:txBody>
      </p:sp>
      <p:pic>
        <p:nvPicPr>
          <p:cNvPr id="48131" name="Picture 4" descr="fig04_06.gif">
            <a:extLst>
              <a:ext uri="{FF2B5EF4-FFF2-40B4-BE49-F238E27FC236}">
                <a16:creationId xmlns:a16="http://schemas.microsoft.com/office/drawing/2014/main" id="{86C9F36A-FAD9-4F2B-8744-DB6FFFF8A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5205413" cy="502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8">
            <a:extLst>
              <a:ext uri="{FF2B5EF4-FFF2-40B4-BE49-F238E27FC236}">
                <a16:creationId xmlns:a16="http://schemas.microsoft.com/office/drawing/2014/main" id="{DEEE022A-0EDD-4C73-A363-4E8C42694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Prices, Wages, and Labor Allocation (cont.)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1C8BCBE-21EE-4174-8A9E-6BED223F25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When only </a:t>
            </a:r>
            <a:r>
              <a:rPr lang="en-US" altLang="zh-CN" i="1"/>
              <a:t>P</a:t>
            </a:r>
            <a:r>
              <a:rPr lang="en-US" altLang="zh-CN" i="1" baseline="-25000"/>
              <a:t>C</a:t>
            </a:r>
            <a:r>
              <a:rPr lang="en-US" altLang="zh-CN"/>
              <a:t> rises, labor shifts from the food sector to the cloth sector and the output of cloth rises while that of food falls.</a:t>
            </a:r>
          </a:p>
          <a:p>
            <a:pPr eaLnBrk="1" hangingPunct="1"/>
            <a:r>
              <a:rPr lang="en-US" altLang="zh-CN"/>
              <a:t>The wage rate (</a:t>
            </a:r>
            <a:r>
              <a:rPr lang="en-US" altLang="zh-CN" i="1"/>
              <a:t>w</a:t>
            </a:r>
            <a:r>
              <a:rPr lang="en-US" altLang="zh-CN"/>
              <a:t>) does not rise as much as </a:t>
            </a:r>
            <a:r>
              <a:rPr lang="en-US" altLang="zh-CN" i="1"/>
              <a:t>P</a:t>
            </a:r>
            <a:r>
              <a:rPr lang="en-US" altLang="zh-CN" i="1" baseline="-25000"/>
              <a:t>C</a:t>
            </a:r>
            <a:r>
              <a:rPr lang="en-US" altLang="zh-CN" baseline="-25000"/>
              <a:t> </a:t>
            </a:r>
            <a:r>
              <a:rPr lang="en-US" altLang="zh-CN"/>
              <a:t>since cloth employment increases and thus the marginal product of labor in that sector falls.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DB9EA4D-9DAA-4946-8BE3-D3DE49B05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4-7: A Rise in the Price of Cloth</a:t>
            </a:r>
            <a:endParaRPr lang="en-US" altLang="zh-CN" sz="2800">
              <a:solidFill>
                <a:srgbClr val="336699"/>
              </a:solidFill>
            </a:endParaRPr>
          </a:p>
        </p:txBody>
      </p:sp>
      <p:pic>
        <p:nvPicPr>
          <p:cNvPr id="51203" name="Picture 2" descr="fig04_07.gif">
            <a:extLst>
              <a:ext uri="{FF2B5EF4-FFF2-40B4-BE49-F238E27FC236}">
                <a16:creationId xmlns:a16="http://schemas.microsoft.com/office/drawing/2014/main" id="{9C2134F8-D202-48AA-A453-6B2D03AAD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73906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E5FDFE4C-A160-458C-A176-410BB77D3B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Fig. 4-8: The Response of Output to a Change in the Relative Price of Cloth</a:t>
            </a:r>
            <a:endParaRPr lang="en-US" altLang="zh-CN" sz="2800">
              <a:solidFill>
                <a:srgbClr val="336699"/>
              </a:solidFill>
            </a:endParaRPr>
          </a:p>
        </p:txBody>
      </p:sp>
      <p:pic>
        <p:nvPicPr>
          <p:cNvPr id="52227" name="Picture 3" descr="fig04_08.gif">
            <a:extLst>
              <a:ext uri="{FF2B5EF4-FFF2-40B4-BE49-F238E27FC236}">
                <a16:creationId xmlns:a16="http://schemas.microsoft.com/office/drawing/2014/main" id="{35C182DC-CCC0-4B12-9BC3-FD8CAAB01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19200"/>
            <a:ext cx="5664200" cy="511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EA4329E-3033-4201-821D-99FFBB682F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Introduction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86612D9-0F8A-433B-BB07-822A1545D0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trade is so good for the economy, why is there such opposition?</a:t>
            </a:r>
          </a:p>
          <a:p>
            <a:pPr eaLnBrk="1" hangingPunct="1"/>
            <a:r>
              <a:rPr lang="en-US" altLang="zh-CN"/>
              <a:t>Two main reasons why international trade has strong effects on the distribution of income within a country:</a:t>
            </a:r>
          </a:p>
          <a:p>
            <a:pPr lvl="1" eaLnBrk="1" hangingPunct="1"/>
            <a:r>
              <a:rPr lang="en-US" altLang="zh-CN"/>
              <a:t>Resources cannot move immediately or costlessly from one industry to another.</a:t>
            </a:r>
          </a:p>
          <a:p>
            <a:pPr lvl="1" eaLnBrk="1" hangingPunct="1"/>
            <a:r>
              <a:rPr lang="en-US" altLang="zh-CN"/>
              <a:t>Industries differ in the factors of production they demand.</a:t>
            </a:r>
          </a:p>
        </p:txBody>
      </p:sp>
    </p:spTree>
  </p:cSld>
  <p:clrMapOvr>
    <a:masterClrMapping/>
  </p:clrMapOvr>
  <p:transition spd="med">
    <p:pull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C98A719-4E45-4739-AC5E-371FFD6BA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4-9: Determination of Relative Prices</a:t>
            </a:r>
            <a:r>
              <a:rPr lang="en-US" altLang="zh-CN" sz="2800"/>
              <a:t> </a:t>
            </a:r>
            <a:endParaRPr lang="en-US" altLang="zh-CN" sz="2800" b="0">
              <a:solidFill>
                <a:srgbClr val="336699"/>
              </a:solidFill>
            </a:endParaRPr>
          </a:p>
        </p:txBody>
      </p:sp>
      <p:pic>
        <p:nvPicPr>
          <p:cNvPr id="53251" name="Picture 2" descr="fig04_09.gif">
            <a:extLst>
              <a:ext uri="{FF2B5EF4-FFF2-40B4-BE49-F238E27FC236}">
                <a16:creationId xmlns:a16="http://schemas.microsoft.com/office/drawing/2014/main" id="{69036647-2B4F-4E12-BD92-4FD84FF8E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295400"/>
            <a:ext cx="5214938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>
            <a:extLst>
              <a:ext uri="{FF2B5EF4-FFF2-40B4-BE49-F238E27FC236}">
                <a16:creationId xmlns:a16="http://schemas.microsoft.com/office/drawing/2014/main" id="{301724CE-3268-4824-8E00-5786B263FB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Prices, Wages, and Labor Allocation (cont.)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4DEFFA5-D5A0-442F-BBA8-806B01FF59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Relative Prices and the Distribution of Income</a:t>
            </a:r>
          </a:p>
          <a:p>
            <a:pPr lvl="1" eaLnBrk="1" hangingPunct="1"/>
            <a:r>
              <a:rPr lang="en-US" altLang="zh-CN" sz="2800"/>
              <a:t>Suppose that </a:t>
            </a:r>
            <a:r>
              <a:rPr lang="en-US" altLang="zh-CN" sz="2800" i="1"/>
              <a:t>P</a:t>
            </a:r>
            <a:r>
              <a:rPr lang="en-US" altLang="zh-CN" sz="2800" i="1" baseline="-25000"/>
              <a:t>C</a:t>
            </a:r>
            <a:r>
              <a:rPr lang="en-US" altLang="zh-CN" sz="2800"/>
              <a:t> increases by 10%. Then, the wage would rise by less than 10%.</a:t>
            </a:r>
          </a:p>
          <a:p>
            <a:pPr eaLnBrk="1" hangingPunct="1"/>
            <a:r>
              <a:rPr lang="en-US" altLang="zh-CN"/>
              <a:t>What is the economic effect of this price increase on the incomes of the following three groups?</a:t>
            </a:r>
          </a:p>
          <a:p>
            <a:pPr lvl="1" eaLnBrk="1" hangingPunct="1"/>
            <a:r>
              <a:rPr lang="en-US" altLang="zh-CN" sz="2800"/>
              <a:t>Workers, owners of capital, and owners of land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9">
            <a:extLst>
              <a:ext uri="{FF2B5EF4-FFF2-40B4-BE49-F238E27FC236}">
                <a16:creationId xmlns:a16="http://schemas.microsoft.com/office/drawing/2014/main" id="{CC8C124B-CE62-4BF7-A4D1-2F255FF1A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Prices, Wages, and Labor Allocation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C318242-B6ED-4F04-AF6F-BF30351E07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305800" cy="4191000"/>
          </a:xfrm>
        </p:spPr>
        <p:txBody>
          <a:bodyPr/>
          <a:lstStyle/>
          <a:p>
            <a:pPr eaLnBrk="1" hangingPunct="1"/>
            <a:r>
              <a:rPr lang="en-US" altLang="zh-CN"/>
              <a:t>Owners of capital are definitely better off.</a:t>
            </a:r>
          </a:p>
          <a:p>
            <a:pPr eaLnBrk="1" hangingPunct="1"/>
            <a:r>
              <a:rPr lang="en-US" altLang="zh-CN"/>
              <a:t>Landowners are definitely worse off.</a:t>
            </a:r>
          </a:p>
          <a:p>
            <a:pPr eaLnBrk="1" hangingPunct="1"/>
            <a:r>
              <a:rPr lang="en-US" altLang="zh-CN"/>
              <a:t>Workers: cannot say whether workers are better or worse off: </a:t>
            </a:r>
          </a:p>
          <a:p>
            <a:pPr lvl="1" eaLnBrk="1" hangingPunct="1"/>
            <a:r>
              <a:rPr lang="en-US" altLang="zh-CN"/>
              <a:t>Depends on the relative importance of cloth and food in workers</a:t>
            </a:r>
            <a:r>
              <a:rPr lang="ja-JP" altLang="en-US"/>
              <a:t>’</a:t>
            </a:r>
            <a:r>
              <a:rPr lang="en-US" altLang="ja-JP"/>
              <a:t> consumption.</a:t>
            </a:r>
            <a:endParaRPr lang="en-US" altLang="zh-CN"/>
          </a:p>
        </p:txBody>
      </p:sp>
      <p:sp>
        <p:nvSpPr>
          <p:cNvPr id="56324" name="Rectangle 2">
            <a:extLst>
              <a:ext uri="{FF2B5EF4-FFF2-40B4-BE49-F238E27FC236}">
                <a16:creationId xmlns:a16="http://schemas.microsoft.com/office/drawing/2014/main" id="{C60B5A9F-8A2D-47DC-802E-9A0CA894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133600"/>
            <a:ext cx="4572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32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spcBef>
                <a:spcPct val="50000"/>
              </a:spcBef>
            </a:pPr>
            <a:endParaRPr lang="en-US" altLang="zh-CN" sz="320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0CCE8FC6-5760-448D-B148-269338B0CA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Trade and Relative Prices</a:t>
            </a:r>
          </a:p>
          <a:p>
            <a:pPr lvl="1" eaLnBrk="1" hangingPunct="1"/>
            <a:r>
              <a:rPr lang="en-US" altLang="zh-CN"/>
              <a:t>The relative price of cloth prior to trade is determined by the intersection of the economy</a:t>
            </a:r>
            <a:r>
              <a:rPr lang="ja-JP" altLang="en-US"/>
              <a:t>’</a:t>
            </a:r>
            <a:r>
              <a:rPr lang="en-US" altLang="ja-JP"/>
              <a:t>s relative supply of cloth and its relative demand.</a:t>
            </a:r>
          </a:p>
          <a:p>
            <a:pPr lvl="1" eaLnBrk="1" hangingPunct="1"/>
            <a:r>
              <a:rPr lang="en-US" altLang="zh-CN"/>
              <a:t>Free trade relative price of cloth is determined by the intersection of world relative supply of cloth and world relative demand.</a:t>
            </a:r>
          </a:p>
          <a:p>
            <a:pPr lvl="1" eaLnBrk="1" hangingPunct="1"/>
            <a:r>
              <a:rPr lang="en-US" altLang="zh-CN"/>
              <a:t>Opening up to trade increases the relative price of cloth in an economy whose relative supply of cloth is larger than for the world as a whole.</a:t>
            </a:r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B42FD890-FD70-4209-96CB-5EFAC387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76200"/>
            <a:ext cx="7848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>
                <a:ea typeface="ＭＳ Ｐゴシック" panose="020B0600070205080204" pitchFamily="34" charset="-128"/>
              </a:rPr>
              <a:t>International Trade in the Specific Factors Model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6">
            <a:extLst>
              <a:ext uri="{FF2B5EF4-FFF2-40B4-BE49-F238E27FC236}">
                <a16:creationId xmlns:a16="http://schemas.microsoft.com/office/drawing/2014/main" id="{F9170703-D1E2-4634-AC87-5A14D1276D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4-10: Trade and Relative Prices</a:t>
            </a:r>
            <a:endParaRPr lang="en-US" altLang="zh-CN">
              <a:solidFill>
                <a:srgbClr val="336699"/>
              </a:solidFill>
            </a:endParaRPr>
          </a:p>
        </p:txBody>
      </p:sp>
      <p:pic>
        <p:nvPicPr>
          <p:cNvPr id="60419" name="Picture 3" descr="fig04_10.gif">
            <a:extLst>
              <a:ext uri="{FF2B5EF4-FFF2-40B4-BE49-F238E27FC236}">
                <a16:creationId xmlns:a16="http://schemas.microsoft.com/office/drawing/2014/main" id="{C3A18FA1-F15E-4950-A5A5-8974795FC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024438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5">
            <a:extLst>
              <a:ext uri="{FF2B5EF4-FFF2-40B4-BE49-F238E27FC236}">
                <a16:creationId xmlns:a16="http://schemas.microsoft.com/office/drawing/2014/main" id="{12797F99-A679-4148-9B06-BD39CB60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International Trade in the Specific Factors Model (cont.)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70C2149-7D27-4146-8C00-D41A4DD0BB8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81000" y="1524000"/>
            <a:ext cx="8382000" cy="4419600"/>
          </a:xfrm>
        </p:spPr>
        <p:txBody>
          <a:bodyPr/>
          <a:lstStyle/>
          <a:p>
            <a:pPr eaLnBrk="1" hangingPunct="1"/>
            <a:r>
              <a:rPr lang="en-US" altLang="zh-CN"/>
              <a:t>Gains from trade</a:t>
            </a:r>
          </a:p>
          <a:p>
            <a:pPr lvl="1" eaLnBrk="1" hangingPunct="1"/>
            <a:r>
              <a:rPr lang="en-US" altLang="zh-CN"/>
              <a:t>Without trade, the economy</a:t>
            </a:r>
            <a:r>
              <a:rPr lang="ja-JP" altLang="en-US"/>
              <a:t>’</a:t>
            </a:r>
            <a:r>
              <a:rPr lang="en-US" altLang="ja-JP"/>
              <a:t>s output of a good must equal its consumption. </a:t>
            </a:r>
          </a:p>
          <a:p>
            <a:pPr lvl="1" eaLnBrk="1" hangingPunct="1"/>
            <a:r>
              <a:rPr lang="en-US" altLang="zh-CN"/>
              <a:t>International trade allows the mix of cloth and food consumed to differ from the mix produced. </a:t>
            </a:r>
          </a:p>
          <a:p>
            <a:pPr lvl="1" eaLnBrk="1" hangingPunct="1"/>
            <a:r>
              <a:rPr lang="en-US" altLang="zh-CN"/>
              <a:t>The country cannot spend more than it earns: </a:t>
            </a:r>
          </a:p>
          <a:p>
            <a:pPr lvl="2" eaLnBrk="1" hangingPunct="1">
              <a:buFontTx/>
              <a:buNone/>
            </a:pPr>
            <a:r>
              <a:rPr lang="en-US" altLang="zh-CN" i="1"/>
              <a:t>P</a:t>
            </a:r>
            <a:r>
              <a:rPr lang="en-US" altLang="zh-CN" i="1" baseline="-25000"/>
              <a:t>C</a:t>
            </a:r>
            <a:r>
              <a:rPr lang="en-US" altLang="zh-CN"/>
              <a:t> </a:t>
            </a:r>
            <a:r>
              <a:rPr lang="en-US" altLang="zh-CN" sz="2200">
                <a:latin typeface="Arial" panose="020B0604020202020204" pitchFamily="34" charset="0"/>
              </a:rPr>
              <a:t>x</a:t>
            </a:r>
            <a:r>
              <a:rPr lang="en-US" altLang="zh-CN"/>
              <a:t> </a:t>
            </a:r>
            <a:r>
              <a:rPr lang="en-US" altLang="zh-CN" i="1"/>
              <a:t>D</a:t>
            </a:r>
            <a:r>
              <a:rPr lang="en-US" altLang="zh-CN" i="1" baseline="-25000"/>
              <a:t>C</a:t>
            </a:r>
            <a:r>
              <a:rPr lang="en-US" altLang="zh-CN"/>
              <a:t> + </a:t>
            </a:r>
            <a:r>
              <a:rPr lang="en-US" altLang="zh-CN" i="1"/>
              <a:t>P</a:t>
            </a:r>
            <a:r>
              <a:rPr lang="en-US" altLang="zh-CN" i="1" baseline="-25000"/>
              <a:t>F</a:t>
            </a:r>
            <a:r>
              <a:rPr lang="en-US" altLang="zh-CN"/>
              <a:t> </a:t>
            </a:r>
            <a:r>
              <a:rPr lang="en-US" altLang="zh-CN" sz="2200">
                <a:latin typeface="Arial" panose="020B0604020202020204" pitchFamily="34" charset="0"/>
              </a:rPr>
              <a:t>x</a:t>
            </a:r>
            <a:r>
              <a:rPr lang="en-US" altLang="zh-CN"/>
              <a:t> </a:t>
            </a:r>
            <a:r>
              <a:rPr lang="en-US" altLang="zh-CN" i="1"/>
              <a:t>D</a:t>
            </a:r>
            <a:r>
              <a:rPr lang="en-US" altLang="zh-CN" i="1" baseline="-25000"/>
              <a:t>F</a:t>
            </a:r>
            <a:r>
              <a:rPr lang="en-US" altLang="zh-CN"/>
              <a:t> = </a:t>
            </a:r>
            <a:r>
              <a:rPr lang="en-US" altLang="zh-CN" i="1"/>
              <a:t>P</a:t>
            </a:r>
            <a:r>
              <a:rPr lang="en-US" altLang="zh-CN" i="1" baseline="-25000"/>
              <a:t>C</a:t>
            </a:r>
            <a:r>
              <a:rPr lang="en-US" altLang="zh-CN"/>
              <a:t> </a:t>
            </a:r>
            <a:r>
              <a:rPr lang="en-US" altLang="zh-CN" sz="2200">
                <a:latin typeface="Arial" panose="020B0604020202020204" pitchFamily="34" charset="0"/>
              </a:rPr>
              <a:t>x</a:t>
            </a:r>
            <a:r>
              <a:rPr lang="en-US" altLang="zh-CN"/>
              <a:t> </a:t>
            </a:r>
            <a:r>
              <a:rPr lang="en-US" altLang="zh-CN" i="1"/>
              <a:t>Q</a:t>
            </a:r>
            <a:r>
              <a:rPr lang="en-US" altLang="zh-CN" i="1" baseline="-25000"/>
              <a:t>C</a:t>
            </a:r>
            <a:r>
              <a:rPr lang="en-US" altLang="zh-CN"/>
              <a:t> +</a:t>
            </a:r>
            <a:r>
              <a:rPr lang="en-US" altLang="zh-CN" i="1"/>
              <a:t>P</a:t>
            </a:r>
            <a:r>
              <a:rPr lang="en-US" altLang="zh-CN" i="1" baseline="-25000"/>
              <a:t>F</a:t>
            </a:r>
            <a:r>
              <a:rPr lang="en-US" altLang="zh-CN"/>
              <a:t> </a:t>
            </a:r>
            <a:r>
              <a:rPr lang="en-US" altLang="zh-CN" sz="2200">
                <a:latin typeface="Arial" panose="020B0604020202020204" pitchFamily="34" charset="0"/>
              </a:rPr>
              <a:t>x</a:t>
            </a:r>
            <a:r>
              <a:rPr lang="en-US" altLang="zh-CN"/>
              <a:t> </a:t>
            </a:r>
            <a:r>
              <a:rPr lang="en-US" altLang="zh-CN" i="1"/>
              <a:t>Q</a:t>
            </a:r>
            <a:r>
              <a:rPr lang="en-US" altLang="zh-CN" i="1" baseline="-25000"/>
              <a:t>F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3">
            <a:extLst>
              <a:ext uri="{FF2B5EF4-FFF2-40B4-BE49-F238E27FC236}">
                <a16:creationId xmlns:a16="http://schemas.microsoft.com/office/drawing/2014/main" id="{440D9597-7DBF-4A07-AB11-4A9C5E84E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International Trade in the Specific Factors Model (cont.)</a:t>
            </a: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F7D76EA-7B8D-4AD9-93C7-F91CA1CC49D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8600" y="1447800"/>
            <a:ext cx="8382000" cy="4419600"/>
          </a:xfrm>
        </p:spPr>
        <p:txBody>
          <a:bodyPr/>
          <a:lstStyle/>
          <a:p>
            <a:pPr eaLnBrk="1" hangingPunct="1"/>
            <a:r>
              <a:rPr lang="en-US" altLang="zh-CN"/>
              <a:t>The economy as a whole gains from trade. </a:t>
            </a:r>
          </a:p>
          <a:p>
            <a:pPr lvl="1" eaLnBrk="1" hangingPunct="1"/>
            <a:r>
              <a:rPr lang="en-US" altLang="zh-CN"/>
              <a:t>It imports an amount of food equal to the relative price of cloth times the amount of cloth exported:</a:t>
            </a:r>
          </a:p>
          <a:p>
            <a:pPr lvl="2" eaLnBrk="1" hangingPunct="1">
              <a:buFontTx/>
              <a:buNone/>
            </a:pPr>
            <a:r>
              <a:rPr lang="en-US" altLang="zh-CN" i="1"/>
              <a:t>D</a:t>
            </a:r>
            <a:r>
              <a:rPr lang="en-US" altLang="zh-CN" i="1" baseline="-25000"/>
              <a:t>F</a:t>
            </a:r>
            <a:r>
              <a:rPr lang="en-US" altLang="zh-CN"/>
              <a:t> - </a:t>
            </a:r>
            <a:r>
              <a:rPr lang="en-US" altLang="zh-CN" i="1"/>
              <a:t>Q</a:t>
            </a:r>
            <a:r>
              <a:rPr lang="en-US" altLang="zh-CN" i="1" baseline="-25000"/>
              <a:t>F </a:t>
            </a:r>
            <a:r>
              <a:rPr lang="en-US" altLang="zh-CN"/>
              <a:t>= (</a:t>
            </a:r>
            <a:r>
              <a:rPr lang="en-US" altLang="zh-CN" i="1"/>
              <a:t>P</a:t>
            </a:r>
            <a:r>
              <a:rPr lang="en-US" altLang="zh-CN" i="1" baseline="-25000"/>
              <a:t>C</a:t>
            </a:r>
            <a:r>
              <a:rPr lang="en-US" altLang="zh-CN"/>
              <a:t> / </a:t>
            </a:r>
            <a:r>
              <a:rPr lang="en-US" altLang="zh-CN" i="1"/>
              <a:t>P</a:t>
            </a:r>
            <a:r>
              <a:rPr lang="en-US" altLang="zh-CN" i="1" baseline="-25000"/>
              <a:t>F</a:t>
            </a:r>
            <a:r>
              <a:rPr lang="en-US" altLang="zh-CN"/>
              <a:t>) </a:t>
            </a:r>
            <a:r>
              <a:rPr lang="en-US" altLang="zh-CN" sz="2200">
                <a:latin typeface="Arial" panose="020B0604020202020204" pitchFamily="34" charset="0"/>
              </a:rPr>
              <a:t>x</a:t>
            </a:r>
            <a:r>
              <a:rPr lang="en-US" altLang="zh-CN"/>
              <a:t> (</a:t>
            </a:r>
            <a:r>
              <a:rPr lang="en-US" altLang="zh-CN" i="1"/>
              <a:t>Q</a:t>
            </a:r>
            <a:r>
              <a:rPr lang="en-US" altLang="zh-CN" i="1" baseline="-25000"/>
              <a:t>C</a:t>
            </a:r>
            <a:r>
              <a:rPr lang="en-US" altLang="zh-CN"/>
              <a:t> – </a:t>
            </a:r>
            <a:r>
              <a:rPr lang="en-US" altLang="zh-CN" i="1"/>
              <a:t>D</a:t>
            </a:r>
            <a:r>
              <a:rPr lang="en-US" altLang="zh-CN" i="1" baseline="-25000"/>
              <a:t>C </a:t>
            </a:r>
            <a:r>
              <a:rPr lang="en-US" altLang="zh-CN"/>
              <a:t>)</a:t>
            </a:r>
          </a:p>
          <a:p>
            <a:pPr lvl="1" eaLnBrk="1" hangingPunct="1"/>
            <a:r>
              <a:rPr lang="en-US" altLang="zh-CN"/>
              <a:t>It is able to afford amounts of cloth and food that the country is not able to produce itself.</a:t>
            </a:r>
          </a:p>
          <a:p>
            <a:pPr lvl="1" eaLnBrk="1" hangingPunct="1"/>
            <a:r>
              <a:rPr lang="en-US" altLang="zh-CN"/>
              <a:t>The budget constraint with trade lies above the production possibilities frontier in Figure 4-11.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>
            <a:extLst>
              <a:ext uri="{FF2B5EF4-FFF2-40B4-BE49-F238E27FC236}">
                <a16:creationId xmlns:a16="http://schemas.microsoft.com/office/drawing/2014/main" id="{EF160CE2-AC8E-4735-B3B8-1B7257A3E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Fig. 4-11: Budget Constraint for a Trading Economy and Gains from Trade</a:t>
            </a:r>
          </a:p>
        </p:txBody>
      </p:sp>
      <p:pic>
        <p:nvPicPr>
          <p:cNvPr id="65539" name="Picture 4" descr="fig04_11.gif">
            <a:extLst>
              <a:ext uri="{FF2B5EF4-FFF2-40B4-BE49-F238E27FC236}">
                <a16:creationId xmlns:a16="http://schemas.microsoft.com/office/drawing/2014/main" id="{201DA272-1179-45A1-9B9F-080472D78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51816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5F42040-4E55-43C9-930B-492EB3303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Income Distribution and Trade Politics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34A1F46-6C5D-46BC-BED0-7A7C3267B7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International trade shifts the relative price of cloth to food, so factor prices change. </a:t>
            </a:r>
          </a:p>
          <a:p>
            <a:pPr eaLnBrk="1" hangingPunct="1"/>
            <a:r>
              <a:rPr lang="en-US" altLang="zh-CN"/>
              <a:t>Trade benefits the factor that is specific to the export sector of each country, but hurts the factor that is specific to the import-competing sectors.</a:t>
            </a:r>
          </a:p>
          <a:p>
            <a:pPr eaLnBrk="1" hangingPunct="1"/>
            <a:r>
              <a:rPr lang="en-US" altLang="zh-CN"/>
              <a:t>Trade has ambiguous effects on mobile factors.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>
            <a:extLst>
              <a:ext uri="{FF2B5EF4-FFF2-40B4-BE49-F238E27FC236}">
                <a16:creationId xmlns:a16="http://schemas.microsoft.com/office/drawing/2014/main" id="{6A416DB5-E291-40A5-A0B4-0C99B4B89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Income Distribution and Trade Politics (cont.)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3FEC6C0-AA0C-4978-B8C4-5B1CBF09B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Trade benefits a country by expanding choices.</a:t>
            </a:r>
          </a:p>
          <a:p>
            <a:pPr lvl="1" eaLnBrk="1" hangingPunct="1"/>
            <a:r>
              <a:rPr lang="en-US" altLang="zh-CN"/>
              <a:t>Possible to redistribute income so that everyone gains from trade.</a:t>
            </a:r>
          </a:p>
          <a:p>
            <a:pPr lvl="1" eaLnBrk="1" hangingPunct="1"/>
            <a:r>
              <a:rPr lang="en-US" altLang="zh-CN"/>
              <a:t>Those who gain from trade could compensate those who lose and still be better off themselves.</a:t>
            </a:r>
          </a:p>
          <a:p>
            <a:pPr lvl="1" eaLnBrk="1" hangingPunct="1"/>
            <a:r>
              <a:rPr lang="en-US" altLang="zh-CN"/>
              <a:t>That everyone could gain from trade does not mean that they actually do – redistribution usually hard to implement.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>
            <a:extLst>
              <a:ext uri="{FF2B5EF4-FFF2-40B4-BE49-F238E27FC236}">
                <a16:creationId xmlns:a16="http://schemas.microsoft.com/office/drawing/2014/main" id="{5EB9076A-8FC3-4AC2-A0A5-66C35D4F7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Specific Factors Model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C236726-D950-4F69-BD42-FD5830480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7761288" cy="4633913"/>
          </a:xfrm>
        </p:spPr>
        <p:txBody>
          <a:bodyPr tIns="91440" bIns="91440"/>
          <a:lstStyle/>
          <a:p>
            <a:pPr eaLnBrk="1" hangingPunct="1"/>
            <a:r>
              <a:rPr lang="en-US" altLang="zh-CN" dirty="0"/>
              <a:t>The </a:t>
            </a:r>
            <a:r>
              <a:rPr lang="en-US" altLang="zh-CN" b="1" dirty="0"/>
              <a:t>specific factors model</a:t>
            </a:r>
            <a:r>
              <a:rPr lang="en-US" altLang="zh-CN" dirty="0"/>
              <a:t> allows trade to affect income distribution.</a:t>
            </a:r>
          </a:p>
          <a:p>
            <a:pPr eaLnBrk="1" hangingPunct="1"/>
            <a:r>
              <a:rPr lang="en-US" altLang="zh-CN" dirty="0" smtClean="0"/>
              <a:t>Assumptions </a:t>
            </a:r>
            <a:r>
              <a:rPr lang="en-US" altLang="zh-CN" dirty="0"/>
              <a:t>of the model:</a:t>
            </a:r>
          </a:p>
          <a:p>
            <a:pPr lvl="1" eaLnBrk="1" hangingPunct="1"/>
            <a:r>
              <a:rPr lang="en-US" altLang="zh-CN" dirty="0"/>
              <a:t>Two goods, cloth and food.</a:t>
            </a:r>
          </a:p>
          <a:p>
            <a:pPr lvl="1" eaLnBrk="1" hangingPunct="1"/>
            <a:r>
              <a:rPr lang="en-US" altLang="zh-CN" dirty="0"/>
              <a:t>Three factors of production: labor (</a:t>
            </a:r>
            <a:r>
              <a:rPr lang="en-US" altLang="zh-CN" i="1" dirty="0"/>
              <a:t>L</a:t>
            </a:r>
            <a:r>
              <a:rPr lang="en-US" altLang="zh-CN" dirty="0"/>
              <a:t>), capital (</a:t>
            </a:r>
            <a:r>
              <a:rPr lang="en-US" altLang="zh-CN" i="1" dirty="0"/>
              <a:t>K</a:t>
            </a:r>
            <a:r>
              <a:rPr lang="en-US" altLang="zh-CN" dirty="0"/>
              <a:t>) and land (</a:t>
            </a:r>
            <a:r>
              <a:rPr lang="en-US" altLang="zh-CN" i="1" dirty="0"/>
              <a:t>T</a:t>
            </a:r>
            <a:r>
              <a:rPr lang="en-US" altLang="zh-CN" dirty="0"/>
              <a:t> for terrain).</a:t>
            </a:r>
          </a:p>
          <a:p>
            <a:pPr lvl="1" eaLnBrk="1" hangingPunct="1"/>
            <a:r>
              <a:rPr lang="en-US" altLang="zh-CN" dirty="0"/>
              <a:t>Perfect competition prevails in all markets</a:t>
            </a:r>
            <a:r>
              <a:rPr lang="en-US" altLang="zh-CN" dirty="0" smtClean="0"/>
              <a:t>.</a:t>
            </a:r>
          </a:p>
          <a:p>
            <a:pPr eaLnBrk="1" hangingPunct="1"/>
            <a:r>
              <a:rPr lang="en-US" altLang="zh-CN" sz="2400" dirty="0">
                <a:hlinkClick r:id="rId3" action="ppaction://hlinkfile"/>
              </a:rPr>
              <a:t>Case Study 4.1</a:t>
            </a:r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200" dirty="0"/>
          </a:p>
        </p:txBody>
      </p:sp>
    </p:spTree>
  </p:cSld>
  <p:clrMapOvr>
    <a:masterClrMapping/>
  </p:clrMapOvr>
  <p:transition spd="med">
    <p:pull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>
            <a:extLst>
              <a:ext uri="{FF2B5EF4-FFF2-40B4-BE49-F238E27FC236}">
                <a16:creationId xmlns:a16="http://schemas.microsoft.com/office/drawing/2014/main" id="{EE16A9AC-36F3-478F-9CC8-FE3069105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Income Distribution and Trade Politics (cont.)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D7851DAB-1471-4510-BD82-1B3C06C284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Trade often produces losers as well as winners.</a:t>
            </a:r>
          </a:p>
          <a:p>
            <a:pPr eaLnBrk="1" hangingPunct="1"/>
            <a:r>
              <a:rPr lang="en-US" altLang="zh-CN"/>
              <a:t>Optimal trade policy must weigh one group</a:t>
            </a:r>
            <a:r>
              <a:rPr lang="ja-JP" altLang="en-US"/>
              <a:t>’</a:t>
            </a:r>
            <a:r>
              <a:rPr lang="en-US" altLang="ja-JP"/>
              <a:t>s gain against another</a:t>
            </a:r>
            <a:r>
              <a:rPr lang="ja-JP" altLang="en-US"/>
              <a:t>’</a:t>
            </a:r>
            <a:r>
              <a:rPr lang="en-US" altLang="ja-JP"/>
              <a:t>s loss.</a:t>
            </a:r>
          </a:p>
          <a:p>
            <a:pPr lvl="1" eaLnBrk="1" hangingPunct="1"/>
            <a:r>
              <a:rPr lang="en-US" altLang="zh-CN"/>
              <a:t>Some groups may need special treatment because they are already relatively poor (e.g., shoe and garment workers in the United States).</a:t>
            </a:r>
          </a:p>
          <a:p>
            <a:pPr eaLnBrk="1" hangingPunct="1"/>
            <a:r>
              <a:rPr lang="en-US" altLang="zh-CN"/>
              <a:t>Most economists strongly favor free trade.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5">
            <a:extLst>
              <a:ext uri="{FF2B5EF4-FFF2-40B4-BE49-F238E27FC236}">
                <a16:creationId xmlns:a16="http://schemas.microsoft.com/office/drawing/2014/main" id="{BEF10BF6-63FF-4BC7-834F-A4067423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Income Distribution and Trade Politics (cont.)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7BAC0A2-0686-4CA7-82DA-BCA3A30BE83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14478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zh-CN"/>
              <a:t>Typically, those who gain from trade are a much less concentrated, informed, and organized group than those who lose.</a:t>
            </a:r>
          </a:p>
          <a:p>
            <a:pPr lvl="1" eaLnBrk="1" hangingPunct="1"/>
            <a:r>
              <a:rPr lang="en-US" altLang="zh-CN" u="sng"/>
              <a:t>Example</a:t>
            </a:r>
            <a:r>
              <a:rPr lang="en-US" altLang="zh-CN"/>
              <a:t>: Consumers and producers in the U.S. sugar industry, respectively </a:t>
            </a:r>
          </a:p>
          <a:p>
            <a:pPr eaLnBrk="1" hangingPunct="1"/>
            <a:r>
              <a:rPr lang="en-US" altLang="zh-CN"/>
              <a:t>Governments usually provide a </a:t>
            </a:r>
            <a:r>
              <a:rPr lang="ja-JP" altLang="en-US"/>
              <a:t>“</a:t>
            </a:r>
            <a:r>
              <a:rPr lang="en-US" altLang="ja-JP"/>
              <a:t>safety net</a:t>
            </a:r>
            <a:r>
              <a:rPr lang="ja-JP" altLang="en-US"/>
              <a:t>”</a:t>
            </a:r>
            <a:r>
              <a:rPr lang="en-US" altLang="ja-JP"/>
              <a:t> of income support to cushion the losses to groups hurt by trade (or other changes).</a:t>
            </a:r>
            <a:endParaRPr lang="en-US" altLang="zh-CN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4">
            <a:extLst>
              <a:ext uri="{FF2B5EF4-FFF2-40B4-BE49-F238E27FC236}">
                <a16:creationId xmlns:a16="http://schemas.microsoft.com/office/drawing/2014/main" id="{1124F7C6-5C45-465E-A098-BE911953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Trade and Unemployment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D4EF934-D4A0-4EB6-AEC7-370FF2BCB3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Trade shifts jobs from import-competing to export sector.</a:t>
            </a:r>
          </a:p>
          <a:p>
            <a:pPr lvl="1" eaLnBrk="1" hangingPunct="1"/>
            <a:r>
              <a:rPr lang="en-US" altLang="zh-CN"/>
              <a:t>Process not instantaneous – some workers will be unemployed as they look for new jobs.</a:t>
            </a:r>
          </a:p>
          <a:p>
            <a:pPr eaLnBrk="1" hangingPunct="1"/>
            <a:r>
              <a:rPr lang="en-US" altLang="zh-CN"/>
              <a:t>How much unemployment can be traced back to trade?</a:t>
            </a:r>
          </a:p>
          <a:p>
            <a:pPr lvl="1" eaLnBrk="1" hangingPunct="1"/>
            <a:r>
              <a:rPr lang="en-US" altLang="zh-CN"/>
              <a:t>From 2001 to 2010, only about 2% of involuntary displacements stemmed from import competition or plants moved overseas.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4">
            <a:extLst>
              <a:ext uri="{FF2B5EF4-FFF2-40B4-BE49-F238E27FC236}">
                <a16:creationId xmlns:a16="http://schemas.microsoft.com/office/drawing/2014/main" id="{E3704842-1827-44A5-B0A1-62B16D1B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Trade and Unemployment (cont.)</a:t>
            </a: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538C5CD-7A0D-4793-BF3E-328D8BA4D71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81000" y="1371600"/>
            <a:ext cx="8382000" cy="4648200"/>
          </a:xfrm>
        </p:spPr>
        <p:txBody>
          <a:bodyPr/>
          <a:lstStyle/>
          <a:p>
            <a:pPr eaLnBrk="1" hangingPunct="1"/>
            <a:r>
              <a:rPr lang="en-US" altLang="zh-CN"/>
              <a:t>Figure 4-12 shows that there is no obvious correlation between unemployment rate and imports relative to GDP for the U.S.</a:t>
            </a:r>
          </a:p>
          <a:p>
            <a:pPr lvl="1" eaLnBrk="1" hangingPunct="1"/>
            <a:r>
              <a:rPr lang="en-US" altLang="zh-CN"/>
              <a:t>Unemployment is primarily a macroeconomic problem that rises during recessions.</a:t>
            </a:r>
          </a:p>
          <a:p>
            <a:pPr lvl="1" eaLnBrk="1" hangingPunct="1"/>
            <a:r>
              <a:rPr lang="en-US" altLang="zh-CN"/>
              <a:t>The best way to reduce unemployment is by adopting macroeconomic policies to help the economy recover, not by adopting trade protection.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311FA76-7544-410A-9DC7-3502880267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Fig. 4-12: Unemployment and Import Penetration in the United States</a:t>
            </a:r>
            <a:endParaRPr lang="en-US" altLang="zh-CN" sz="2800">
              <a:solidFill>
                <a:srgbClr val="336699"/>
              </a:solidFill>
            </a:endParaRPr>
          </a:p>
        </p:txBody>
      </p:sp>
      <p:pic>
        <p:nvPicPr>
          <p:cNvPr id="78851" name="Picture 3" descr="fig04_12.gif">
            <a:extLst>
              <a:ext uri="{FF2B5EF4-FFF2-40B4-BE49-F238E27FC236}">
                <a16:creationId xmlns:a16="http://schemas.microsoft.com/office/drawing/2014/main" id="{0ADB40CC-1CF0-4A93-966B-D4A3316A8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858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2" name="Picture 3" descr="MEL_RTD_logo.gif">
            <a:extLst>
              <a:ext uri="{FF2B5EF4-FFF2-40B4-BE49-F238E27FC236}">
                <a16:creationId xmlns:a16="http://schemas.microsoft.com/office/drawing/2014/main" id="{06063B49-7BEE-4CF0-9FF1-F6A064628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143000"/>
            <a:ext cx="2819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9B2D497-3B8C-4D64-8481-A66A331EC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International Labor Mobility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EB5E5C1A-255C-43CC-9534-1274097CC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Movements in factors of production include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labor migration 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the transfer of financial assets through international borrowing and lending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transactions of multinational corporations involving direct ownership of foreign firms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/>
              <a:t>Like movements of goods and services (trade), movements of factors of production are politically sensitive and are often restricted.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01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14C716D5-2AF3-4D4B-85E7-C1CE028A7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International Labor Mobility (cont.)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E6874558-571D-4A5A-9385-F209C1D3BF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700" y="1524000"/>
            <a:ext cx="8293100" cy="4495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2400"/>
              <a:t>Why does labor migrate and what effects does labor migration cause?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Workers migrate to wherever wages are highest.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Consider movement of labor across countries instead of across sectors.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Suppose two countries produce one non-traded good (food) using two factors of production: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 sz="2000"/>
              <a:t>Land cannot move across countries but labor can.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4AC2F13F-B121-4B65-BB27-EC45324BC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International Labor Mobility (cont.)</a:t>
            </a:r>
          </a:p>
        </p:txBody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74F0E8DA-6115-4EE6-A209-1D71E7698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1533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Figure 4-13 finds the equilibrium wage and labor allocation with migration across countries.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Similar to how Figure 4-4 determined the equilibrium allocation of labor between sectors.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Start with </a:t>
            </a:r>
            <a:r>
              <a:rPr lang="en-US" altLang="zh-CN" sz="2400" i="1"/>
              <a:t>OL</a:t>
            </a:r>
            <a:r>
              <a:rPr lang="en-US" altLang="zh-CN" sz="2400" baseline="30000"/>
              <a:t>1</a:t>
            </a:r>
            <a:r>
              <a:rPr lang="en-US" altLang="zh-CN" sz="2400"/>
              <a:t> workers in Home earning a lower real wage (point </a:t>
            </a:r>
            <a:r>
              <a:rPr lang="en-US" altLang="zh-CN" sz="2400" i="1"/>
              <a:t>C</a:t>
            </a:r>
            <a:r>
              <a:rPr lang="en-US" altLang="zh-CN" sz="2400"/>
              <a:t>) than the </a:t>
            </a:r>
            <a:r>
              <a:rPr lang="en-US" altLang="zh-CN" sz="2400" i="1"/>
              <a:t>L</a:t>
            </a:r>
            <a:r>
              <a:rPr lang="en-US" altLang="zh-CN" sz="2400" baseline="30000"/>
              <a:t>1</a:t>
            </a:r>
            <a:r>
              <a:rPr lang="en-US" altLang="zh-CN" sz="2400" i="1"/>
              <a:t>O</a:t>
            </a:r>
            <a:r>
              <a:rPr lang="en-US" altLang="zh-CN" sz="2400" baseline="30000"/>
              <a:t>*</a:t>
            </a:r>
            <a:r>
              <a:rPr lang="en-US" altLang="zh-CN" sz="2400"/>
              <a:t> workers in Foreign (point </a:t>
            </a:r>
            <a:r>
              <a:rPr lang="en-US" altLang="zh-CN" sz="2400" i="1"/>
              <a:t>B</a:t>
            </a:r>
            <a:r>
              <a:rPr lang="en-US" altLang="zh-CN" sz="2400"/>
              <a:t>).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Lower wage due to less land per worker (lower productivity).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Workers in the home country want to migrate to the foreign country where they can earn more.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A874CB12-3126-4A50-8513-07BB0C7096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International Labor Mobility (cont.)</a:t>
            </a:r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382AA212-D397-4ECE-A88C-2970841130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294688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/>
              <a:t>If no obstacles to labor migration exist, workers move from Home to Foreign until the purchasing power of wages is equal across countries (point </a:t>
            </a:r>
            <a:r>
              <a:rPr lang="en-US" altLang="zh-CN" sz="2400" i="1"/>
              <a:t>A</a:t>
            </a:r>
            <a:r>
              <a:rPr lang="en-US" altLang="zh-CN" sz="2400"/>
              <a:t>), with </a:t>
            </a:r>
            <a:r>
              <a:rPr lang="en-US" altLang="zh-CN" sz="2400" i="1"/>
              <a:t>OL</a:t>
            </a:r>
            <a:r>
              <a:rPr lang="en-US" altLang="zh-CN" sz="2400" baseline="30000"/>
              <a:t>2</a:t>
            </a:r>
            <a:r>
              <a:rPr lang="en-US" altLang="zh-CN" sz="2400"/>
              <a:t> workers in Home and </a:t>
            </a:r>
            <a:r>
              <a:rPr lang="en-US" altLang="zh-CN" sz="2400" i="1"/>
              <a:t>L</a:t>
            </a:r>
            <a:r>
              <a:rPr lang="en-US" altLang="zh-CN" sz="2400" baseline="30000"/>
              <a:t>2</a:t>
            </a:r>
            <a:r>
              <a:rPr lang="en-US" altLang="zh-CN" sz="2400" i="1"/>
              <a:t>O</a:t>
            </a:r>
            <a:r>
              <a:rPr lang="en-US" altLang="zh-CN" sz="2400" baseline="30000"/>
              <a:t>*</a:t>
            </a:r>
            <a:r>
              <a:rPr lang="en-US" altLang="zh-CN" sz="2400"/>
              <a:t> workers in Foreign.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000"/>
              <a:t>Emigration from Home decreases the supply of labor and raises real wage of the workers who remain there.</a:t>
            </a:r>
          </a:p>
          <a:p>
            <a:pPr lvl="2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1800"/>
              <a:t>Workers who start in the Home country earn more due to emigration regardless if they are among those who leave.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000"/>
              <a:t>Immigration into Foreign increases the supply of labor and decreases the real wage there.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/>
              <a:t>Wages do not actually equalize, due to barriers to migration such as policies restricting immigration and natural reluctance to move.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>
            <a:extLst>
              <a:ext uri="{FF2B5EF4-FFF2-40B4-BE49-F238E27FC236}">
                <a16:creationId xmlns:a16="http://schemas.microsoft.com/office/drawing/2014/main" id="{10AF885D-A03B-4279-9AFB-3DACA9A32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4-13: Causes and Effects of International Labor Mobility</a:t>
            </a:r>
          </a:p>
        </p:txBody>
      </p:sp>
      <p:pic>
        <p:nvPicPr>
          <p:cNvPr id="83971" name="Picture 2" descr="fig04_13.gif">
            <a:extLst>
              <a:ext uri="{FF2B5EF4-FFF2-40B4-BE49-F238E27FC236}">
                <a16:creationId xmlns:a16="http://schemas.microsoft.com/office/drawing/2014/main" id="{F0E69E66-66D9-4B5B-96E3-30FDB214C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295400"/>
            <a:ext cx="4419600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>
            <a:extLst>
              <a:ext uri="{FF2B5EF4-FFF2-40B4-BE49-F238E27FC236}">
                <a16:creationId xmlns:a16="http://schemas.microsoft.com/office/drawing/2014/main" id="{2B424D92-36F1-44BB-ABE3-FACBAA114B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Specific Factors Model (cont.)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F0323AB-6D9B-4513-B7B5-E2EA2BBBD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zh-CN"/>
              <a:t>Cloth produced using capital and labor (but not land).</a:t>
            </a:r>
          </a:p>
          <a:p>
            <a:pPr lvl="1" eaLnBrk="1" hangingPunct="1"/>
            <a:r>
              <a:rPr lang="en-US" altLang="zh-CN"/>
              <a:t>Food produced using land and labor (but not capital). </a:t>
            </a:r>
          </a:p>
          <a:p>
            <a:pPr lvl="1" eaLnBrk="1" hangingPunct="1"/>
            <a:r>
              <a:rPr lang="en-US" altLang="zh-CN"/>
              <a:t>Labor is a mobile factor that can move between sectors.</a:t>
            </a:r>
          </a:p>
          <a:p>
            <a:pPr lvl="1" eaLnBrk="1" hangingPunct="1"/>
            <a:r>
              <a:rPr lang="en-US" altLang="zh-CN"/>
              <a:t>Land and capital are both specific factors used only in the production of one good.</a:t>
            </a:r>
          </a:p>
          <a:p>
            <a:pPr lvl="1" eaLnBrk="1" hangingPunct="1"/>
            <a:endParaRPr lang="en-US" altLang="zh-CN"/>
          </a:p>
        </p:txBody>
      </p:sp>
    </p:spTree>
  </p:cSld>
  <p:clrMapOvr>
    <a:masterClrMapping/>
  </p:clrMapOvr>
  <p:transition spd="med">
    <p:pull dir="r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5E3ADB48-DFD2-4D44-94E0-2EEF78B4B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International Labor Mobility (cont.)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6B5AC14E-2802-4220-A7EF-33B97C9E5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/>
              <a:t>Labor migration increases world output.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The value of foreign output rises by the area under its </a:t>
            </a:r>
            <a:r>
              <a:rPr lang="en-US" altLang="zh-CN" sz="2000" i="1"/>
              <a:t>MPL</a:t>
            </a:r>
            <a:r>
              <a:rPr lang="en-US" altLang="zh-CN" sz="2000" i="1" baseline="30000"/>
              <a:t>*</a:t>
            </a:r>
            <a:r>
              <a:rPr lang="en-US" altLang="zh-CN" sz="2000"/>
              <a:t> curve from </a:t>
            </a:r>
            <a:r>
              <a:rPr lang="en-US" altLang="zh-CN" sz="2000" i="1"/>
              <a:t>L</a:t>
            </a:r>
            <a:r>
              <a:rPr lang="en-US" altLang="zh-CN" sz="2000" i="1" baseline="30000"/>
              <a:t>1</a:t>
            </a:r>
            <a:r>
              <a:rPr lang="en-US" altLang="zh-CN" sz="2000"/>
              <a:t> to </a:t>
            </a:r>
            <a:r>
              <a:rPr lang="en-US" altLang="zh-CN" sz="2000" i="1"/>
              <a:t>L</a:t>
            </a:r>
            <a:r>
              <a:rPr lang="en-US" altLang="zh-CN" sz="2000" i="1" baseline="30000"/>
              <a:t>2</a:t>
            </a:r>
            <a:endParaRPr lang="en-US" altLang="zh-CN" sz="2000" i="1"/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The value of domestic output falls by the area under its MPL curve from </a:t>
            </a:r>
            <a:r>
              <a:rPr lang="en-US" altLang="zh-CN" sz="2000" i="1"/>
              <a:t>L</a:t>
            </a:r>
            <a:r>
              <a:rPr lang="en-US" altLang="zh-CN" sz="2000" i="1" baseline="30000"/>
              <a:t>2</a:t>
            </a:r>
            <a:r>
              <a:rPr lang="en-US" altLang="zh-CN" sz="2000"/>
              <a:t> to </a:t>
            </a:r>
            <a:r>
              <a:rPr lang="en-US" altLang="zh-CN" sz="2000" i="1"/>
              <a:t>L</a:t>
            </a:r>
            <a:r>
              <a:rPr lang="en-US" altLang="zh-CN" sz="2000" i="1" baseline="30000"/>
              <a:t>1</a:t>
            </a:r>
            <a:r>
              <a:rPr lang="en-US" altLang="zh-CN" sz="2000"/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World output rises because labor moves to where it is more productive (where wages are higher).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/>
              <a:t>The value of world output is maximized when the marginal productivity of labor is the same across countries.</a:t>
            </a:r>
            <a:endParaRPr lang="en-US" altLang="zh-CN" sz="2000" i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1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1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>
            <a:extLst>
              <a:ext uri="{FF2B5EF4-FFF2-40B4-BE49-F238E27FC236}">
                <a16:creationId xmlns:a16="http://schemas.microsoft.com/office/drawing/2014/main" id="{9E78B1C9-CEE6-46BB-875A-97B052100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International Labor Mobility (cont.)</a:t>
            </a:r>
          </a:p>
        </p:txBody>
      </p:sp>
      <p:sp>
        <p:nvSpPr>
          <p:cNvPr id="243715" name="Rectangle 1027">
            <a:extLst>
              <a:ext uri="{FF2B5EF4-FFF2-40B4-BE49-F238E27FC236}">
                <a16:creationId xmlns:a16="http://schemas.microsoft.com/office/drawing/2014/main" id="{48485520-E528-435F-AF5D-2E9E8BD6B8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Workers initially in Home benefit while workers in Foreign are hurt by inflows of other workers.</a:t>
            </a:r>
            <a:endParaRPr lang="en-US" altLang="zh-CN" i="1"/>
          </a:p>
          <a:p>
            <a:pPr lvl="1" eaLnBrk="1" hangingPunct="1">
              <a:spcBef>
                <a:spcPct val="50000"/>
              </a:spcBef>
            </a:pPr>
            <a:r>
              <a:rPr lang="en-US" altLang="zh-CN"/>
              <a:t>Landowners in Foreign gain from the inflow of workers decreasing real wages and increasing output.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/>
              <a:t>Landowners in Home are hurt by the outflow of workers increasing real wages and decreasing output.</a:t>
            </a:r>
            <a:endParaRPr lang="en-US" altLang="zh-CN" i="1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026">
            <a:extLst>
              <a:ext uri="{FF2B5EF4-FFF2-40B4-BE49-F238E27FC236}">
                <a16:creationId xmlns:a16="http://schemas.microsoft.com/office/drawing/2014/main" id="{C23F95D0-244D-4BAE-8653-EBB223D97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International Labor Mobility (cont.)</a:t>
            </a:r>
          </a:p>
        </p:txBody>
      </p:sp>
      <p:sp>
        <p:nvSpPr>
          <p:cNvPr id="242691" name="Rectangle 1027">
            <a:extLst>
              <a:ext uri="{FF2B5EF4-FFF2-40B4-BE49-F238E27FC236}">
                <a16:creationId xmlns:a16="http://schemas.microsoft.com/office/drawing/2014/main" id="{44960EBC-A239-489F-BF07-281838023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/>
              <a:t>Does migration lead to the wage changes predicted?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/>
              <a:t>Table 4-1 shows that real wages in 1870 were much higher in destination countries than in origin countries.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/>
              <a:t>Up until the eve of World War I in 1913, wages rose faster in origin countries than in destination countries (except Canada).</a:t>
            </a:r>
          </a:p>
          <a:p>
            <a:pPr eaLnBrk="1" hangingPunct="1">
              <a:lnSpc>
                <a:spcPct val="80000"/>
              </a:lnSpc>
              <a:spcBef>
                <a:spcPct val="40000"/>
              </a:spcBef>
            </a:pPr>
            <a:r>
              <a:rPr lang="en-US" altLang="zh-CN" sz="2400"/>
              <a:t>Migration moved the world toward more equalized wages.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>
            <a:extLst>
              <a:ext uri="{FF2B5EF4-FFF2-40B4-BE49-F238E27FC236}">
                <a16:creationId xmlns:a16="http://schemas.microsoft.com/office/drawing/2014/main" id="{F9F9F933-6751-4B8C-99E0-B9D63A5E9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Table 4-1</a:t>
            </a:r>
          </a:p>
        </p:txBody>
      </p:sp>
      <p:pic>
        <p:nvPicPr>
          <p:cNvPr id="88067" name="Picture 2" descr="tbl04_01.gif">
            <a:extLst>
              <a:ext uri="{FF2B5EF4-FFF2-40B4-BE49-F238E27FC236}">
                <a16:creationId xmlns:a16="http://schemas.microsoft.com/office/drawing/2014/main" id="{7DB9042B-8DFB-44CC-97D4-CA325971D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264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>
            <a:extLst>
              <a:ext uri="{FF2B5EF4-FFF2-40B4-BE49-F238E27FC236}">
                <a16:creationId xmlns:a16="http://schemas.microsoft.com/office/drawing/2014/main" id="{76BC4307-9B5D-41D4-9A8E-12C69B970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International Labor Mobility (cont.)</a:t>
            </a:r>
          </a:p>
        </p:txBody>
      </p:sp>
      <p:sp>
        <p:nvSpPr>
          <p:cNvPr id="214019" name="Rectangle 1027">
            <a:extLst>
              <a:ext uri="{FF2B5EF4-FFF2-40B4-BE49-F238E27FC236}">
                <a16:creationId xmlns:a16="http://schemas.microsoft.com/office/drawing/2014/main" id="{08C16DA9-3221-4F05-97C6-8E95C4307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In the early 20</a:t>
            </a:r>
            <a:r>
              <a:rPr lang="en-US" altLang="zh-CN" sz="2400" baseline="30000"/>
              <a:t>th</a:t>
            </a:r>
            <a:r>
              <a:rPr lang="en-US" altLang="zh-CN" sz="2400"/>
              <a:t> century, share of immigrants in the U.S. increased dramatically.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Vast immigration from Eastern and Southern Europe.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Tight restrictions on immigration imposed in the 1920s.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Immigrants were a minor force in the U.S. by the 1960s.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New wave of immigration began around 1970.</a:t>
            </a:r>
          </a:p>
          <a:p>
            <a:pPr marL="914400" lvl="1" indent="-4572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/>
              <a:t>Mostly from Latin America and Asia.</a:t>
            </a:r>
          </a:p>
          <a:p>
            <a:pPr marL="533400" indent="-533400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400"/>
              <a:t>As of 2012, 16.1% of the U.S. labor force is foreign-born.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026">
            <a:extLst>
              <a:ext uri="{FF2B5EF4-FFF2-40B4-BE49-F238E27FC236}">
                <a16:creationId xmlns:a16="http://schemas.microsoft.com/office/drawing/2014/main" id="{351C2292-A48E-4A4C-82CB-5F788C7C6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Fig. 4-14: Foreign-Born Population as a Percentage of the U.S. Population</a:t>
            </a:r>
          </a:p>
        </p:txBody>
      </p:sp>
      <p:pic>
        <p:nvPicPr>
          <p:cNvPr id="90115" name="Picture 2" descr="fig04_14.gif">
            <a:extLst>
              <a:ext uri="{FF2B5EF4-FFF2-40B4-BE49-F238E27FC236}">
                <a16:creationId xmlns:a16="http://schemas.microsoft.com/office/drawing/2014/main" id="{ECC704AB-32B0-4A32-88F1-4A6A1320D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765300"/>
            <a:ext cx="75692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26">
            <a:extLst>
              <a:ext uri="{FF2B5EF4-FFF2-40B4-BE49-F238E27FC236}">
                <a16:creationId xmlns:a16="http://schemas.microsoft.com/office/drawing/2014/main" id="{2EB5D12F-6774-4911-B12B-1739D3931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Immigration and the U.S. Economy</a:t>
            </a:r>
          </a:p>
        </p:txBody>
      </p:sp>
      <p:sp>
        <p:nvSpPr>
          <p:cNvPr id="216067" name="Rectangle 1027">
            <a:extLst>
              <a:ext uri="{FF2B5EF4-FFF2-40B4-BE49-F238E27FC236}">
                <a16:creationId xmlns:a16="http://schemas.microsoft.com/office/drawing/2014/main" id="{CE77B139-6D94-430E-99C2-BBBD33CAFD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/>
              <a:t>The largest increase in recent immigration occurred among workers with the lowest education levels, making less educated workers more abundant.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/>
              <a:t>possibly reduced wages for native-born workers with low education levels while raising wages for the more educated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zh-CN"/>
              <a:t>widening</a:t>
            </a:r>
            <a:r>
              <a:rPr lang="en-US" altLang="zh-CN" sz="1800"/>
              <a:t> </a:t>
            </a:r>
            <a:r>
              <a:rPr lang="en-US" altLang="zh-CN"/>
              <a:t>wage</a:t>
            </a:r>
            <a:r>
              <a:rPr lang="en-US" altLang="zh-CN" sz="1800"/>
              <a:t> </a:t>
            </a:r>
            <a:r>
              <a:rPr lang="en-US" altLang="zh-CN"/>
              <a:t>gap</a:t>
            </a:r>
            <a:r>
              <a:rPr lang="en-US" altLang="zh-CN" sz="1800"/>
              <a:t> </a:t>
            </a:r>
            <a:r>
              <a:rPr lang="en-US" altLang="zh-CN"/>
              <a:t>between</a:t>
            </a:r>
            <a:r>
              <a:rPr lang="en-US" altLang="zh-CN" sz="1800"/>
              <a:t> </a:t>
            </a:r>
            <a:r>
              <a:rPr lang="en-US" altLang="zh-CN"/>
              <a:t>less educated workers and highly educated workers.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>
            <a:extLst>
              <a:ext uri="{FF2B5EF4-FFF2-40B4-BE49-F238E27FC236}">
                <a16:creationId xmlns:a16="http://schemas.microsoft.com/office/drawing/2014/main" id="{A2DDBA71-5C3B-4B48-ABFF-84C487C5D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Fig. 4-15: Foreign-Born and Total U.S. Population Over 25 Years Old by Educational</a:t>
            </a:r>
            <a:br>
              <a:rPr lang="en-US" altLang="zh-CN" sz="2400"/>
            </a:br>
            <a:r>
              <a:rPr lang="en-US" altLang="zh-CN" sz="2400"/>
              <a:t>Attainment</a:t>
            </a:r>
          </a:p>
        </p:txBody>
      </p:sp>
      <p:pic>
        <p:nvPicPr>
          <p:cNvPr id="92163" name="Picture 3" descr="fig04_15.gif">
            <a:extLst>
              <a:ext uri="{FF2B5EF4-FFF2-40B4-BE49-F238E27FC236}">
                <a16:creationId xmlns:a16="http://schemas.microsoft.com/office/drawing/2014/main" id="{BF2129F4-BCF4-4820-BA52-DAF0BF188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143000"/>
            <a:ext cx="57150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557F39A9-22E6-4F30-985A-9993D07C3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43CDFD8-1697-4FD9-9BCC-C30B93ED0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29600" cy="4572000"/>
          </a:xfrm>
        </p:spPr>
        <p:txBody>
          <a:bodyPr/>
          <a:lstStyle/>
          <a:p>
            <a:pPr marL="609600" indent="-609600" eaLnBrk="1" hangingPunct="1">
              <a:buFont typeface="Times" panose="02020603050405020304" pitchFamily="18" charset="0"/>
              <a:buAutoNum type="arabicPeriod"/>
            </a:pPr>
            <a:r>
              <a:rPr lang="en-US" altLang="zh-CN" sz="2400"/>
              <a:t>International trade often has strong effects on the distribution of income within countries - produces losers as well as winners. </a:t>
            </a:r>
          </a:p>
          <a:p>
            <a:pPr marL="609600" indent="-609600" eaLnBrk="1" hangingPunct="1">
              <a:buFont typeface="Times" panose="02020603050405020304" pitchFamily="18" charset="0"/>
              <a:buAutoNum type="arabicPeriod"/>
            </a:pPr>
            <a:r>
              <a:rPr lang="en-US" altLang="zh-CN" sz="2400"/>
              <a:t>Income distribution effects arise for two reasons:</a:t>
            </a:r>
          </a:p>
          <a:p>
            <a:pPr marL="990600" lvl="1" indent="-533400" eaLnBrk="1" hangingPunct="1"/>
            <a:r>
              <a:rPr lang="en-US" altLang="zh-CN" sz="2000"/>
              <a:t>Factors of production cannot move costlessly and quickly from one industry to another.</a:t>
            </a:r>
          </a:p>
          <a:p>
            <a:pPr marL="990600" lvl="1" indent="-533400" eaLnBrk="1" hangingPunct="1"/>
            <a:r>
              <a:rPr lang="en-US" altLang="zh-CN" sz="2000"/>
              <a:t>Changes in an economy</a:t>
            </a:r>
            <a:r>
              <a:rPr lang="ja-JP" altLang="en-US" sz="2000"/>
              <a:t>’</a:t>
            </a:r>
            <a:r>
              <a:rPr lang="en-US" altLang="ja-JP" sz="2000"/>
              <a:t>s output mix have differential effects on the demand for different factors of production.</a:t>
            </a:r>
            <a:endParaRPr lang="en-US" altLang="zh-CN" sz="200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561ACC22-F315-49B8-8B2E-86614BBE0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 (cont.)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6553521-1A18-4770-A8A1-AA7EEE567A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93100" cy="4114800"/>
          </a:xfrm>
        </p:spPr>
        <p:txBody>
          <a:bodyPr/>
          <a:lstStyle/>
          <a:p>
            <a:pPr marL="609600" indent="-609600" eaLnBrk="1" hangingPunct="1">
              <a:buFont typeface="Times" panose="02020603050405020304" pitchFamily="18" charset="0"/>
              <a:buAutoNum type="arabicPeriod" startAt="3"/>
            </a:pPr>
            <a:r>
              <a:rPr lang="en-US" altLang="zh-CN" sz="2400"/>
              <a:t>International trade affects the distribution of income in the specific factors model.</a:t>
            </a:r>
          </a:p>
          <a:p>
            <a:pPr marL="990600" lvl="1" indent="-533400" eaLnBrk="1" hangingPunct="1"/>
            <a:r>
              <a:rPr lang="en-US" altLang="zh-CN" sz="2000"/>
              <a:t>Factors specific to export sectors in each country gain from trade, while factors specific to import-competing sectors lose. </a:t>
            </a:r>
          </a:p>
          <a:p>
            <a:pPr marL="990600" lvl="1" indent="-533400" eaLnBrk="1" hangingPunct="1"/>
            <a:r>
              <a:rPr lang="en-US" altLang="zh-CN" sz="2000"/>
              <a:t>Mobile factors that can work in either sector may either gain or lose.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9">
            <a:extLst>
              <a:ext uri="{FF2B5EF4-FFF2-40B4-BE49-F238E27FC236}">
                <a16:creationId xmlns:a16="http://schemas.microsoft.com/office/drawing/2014/main" id="{C1ACEEDC-DBA8-425E-B912-8A0872577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The Specific Factors Model (cont.)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41C0AAA-D529-4296-BDDE-AAE1439FBC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4570413"/>
          </a:xfrm>
        </p:spPr>
        <p:txBody>
          <a:bodyPr tIns="91440" bIns="91440"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/>
              <a:t>How much of each good does the economy produce?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/>
              <a:t>The production function for cloth gives the quantity of cloth that can be produced given any input of capital and labor: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zh-CN" sz="2800"/>
              <a:t>	</a:t>
            </a:r>
            <a:r>
              <a:rPr lang="en-US" altLang="zh-CN" sz="2800" i="1"/>
              <a:t>Q</a:t>
            </a:r>
            <a:r>
              <a:rPr lang="en-US" altLang="zh-CN" sz="2800" i="1" baseline="-25000"/>
              <a:t>C</a:t>
            </a:r>
            <a:r>
              <a:rPr lang="en-US" altLang="zh-CN" sz="2800"/>
              <a:t> = </a:t>
            </a:r>
            <a:r>
              <a:rPr lang="en-US" altLang="zh-CN" sz="2800" i="1"/>
              <a:t>Q</a:t>
            </a:r>
            <a:r>
              <a:rPr lang="en-US" altLang="zh-CN" sz="2800" i="1" baseline="-25000"/>
              <a:t>C </a:t>
            </a:r>
            <a:r>
              <a:rPr lang="en-US" altLang="zh-CN" sz="2800"/>
              <a:t>(</a:t>
            </a:r>
            <a:r>
              <a:rPr lang="en-US" altLang="zh-CN" sz="2800" i="1"/>
              <a:t>K</a:t>
            </a:r>
            <a:r>
              <a:rPr lang="en-US" altLang="zh-CN" sz="2800"/>
              <a:t>, </a:t>
            </a:r>
            <a:r>
              <a:rPr lang="en-US" altLang="zh-CN" sz="2800" i="1"/>
              <a:t>L</a:t>
            </a:r>
            <a:r>
              <a:rPr lang="en-US" altLang="zh-CN" sz="2800" i="1" baseline="-25000"/>
              <a:t>C</a:t>
            </a:r>
            <a:r>
              <a:rPr lang="en-US" altLang="zh-CN" sz="2800"/>
              <a:t>)    		(4-1)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endParaRPr lang="en-US" altLang="zh-CN" sz="280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i="1"/>
              <a:t>Q</a:t>
            </a:r>
            <a:r>
              <a:rPr lang="en-US" altLang="zh-CN" i="1" baseline="-25000"/>
              <a:t>C</a:t>
            </a:r>
            <a:r>
              <a:rPr lang="en-US" altLang="zh-CN"/>
              <a:t> is the output of cloth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i="1"/>
              <a:t>K</a:t>
            </a:r>
            <a:r>
              <a:rPr lang="en-US" altLang="zh-CN"/>
              <a:t> is the capital stock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i="1"/>
              <a:t>L</a:t>
            </a:r>
            <a:r>
              <a:rPr lang="en-US" altLang="zh-CN" i="1" baseline="-25000"/>
              <a:t>C</a:t>
            </a:r>
            <a:r>
              <a:rPr lang="en-US" altLang="zh-CN" baseline="-25000"/>
              <a:t> </a:t>
            </a:r>
            <a:r>
              <a:rPr lang="en-US" altLang="zh-CN"/>
              <a:t>is the labor force employed in cloth</a:t>
            </a:r>
            <a:endParaRPr lang="en-US" altLang="zh-CN" sz="2000"/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</a:pPr>
            <a:endParaRPr lang="en-US" altLang="zh-CN" sz="2000"/>
          </a:p>
        </p:txBody>
      </p:sp>
    </p:spTree>
  </p:cSld>
  <p:clrMapOvr>
    <a:masterClrMapping/>
  </p:clrMapOvr>
  <p:transition spd="med">
    <p:pull dir="r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6C61E21F-355C-4BA4-A2B0-B157472E8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 (cont.)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18CD0C26-8B3B-4317-857A-5362640D30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 startAt="4"/>
            </a:pPr>
            <a:r>
              <a:rPr lang="en-US" altLang="zh-CN" sz="2400"/>
              <a:t>Trade nonetheless produces overall gains in the sense that those who gain could in principle compensate those who lose while still remaining better off than before.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 startAt="4"/>
            </a:pPr>
            <a:r>
              <a:rPr lang="en-US" altLang="zh-CN" sz="2400"/>
              <a:t>Most economists would prefer to address the problem of income distribution directly, rather than by restricting trade.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 startAt="4"/>
            </a:pPr>
            <a:r>
              <a:rPr lang="en-US" altLang="zh-CN" sz="2400"/>
              <a:t>Those hurt by trade are often better organized than those who gain, causing trade restrictions to be adopted.</a:t>
            </a:r>
          </a:p>
          <a:p>
            <a:pPr marL="609600" indent="-609600" eaLnBrk="1" hangingPunct="1">
              <a:lnSpc>
                <a:spcPct val="90000"/>
              </a:lnSpc>
              <a:buFont typeface="Times" panose="02020603050405020304" pitchFamily="18" charset="0"/>
              <a:buAutoNum type="arabicPeriod" startAt="4"/>
            </a:pPr>
            <a:endParaRPr lang="en-US" altLang="zh-CN" sz="2400"/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F53DD4A-C3E6-42D4-AE12-D169C08774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 (cont.)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FDA3774-7D91-478C-BAEE-1859CA2406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Times" panose="02020603050405020304" pitchFamily="18" charset="0"/>
              <a:buAutoNum type="arabicPeriod" startAt="7"/>
            </a:pPr>
            <a:r>
              <a:rPr lang="en-US" altLang="zh-CN" sz="2400"/>
              <a:t>Labor migrates to countries with higher labor productivity and higher real wages, where labor is scarce.</a:t>
            </a:r>
          </a:p>
          <a:p>
            <a:pPr marL="990600" lvl="1" indent="-533400" eaLnBrk="1" hangingPunct="1"/>
            <a:r>
              <a:rPr lang="en-US" altLang="zh-CN" sz="2000"/>
              <a:t>Real wages fall due to immigration and rise due to emigration.</a:t>
            </a:r>
          </a:p>
          <a:p>
            <a:pPr marL="990600" lvl="1" indent="-533400" eaLnBrk="1" hangingPunct="1"/>
            <a:r>
              <a:rPr lang="en-US" altLang="zh-CN" sz="2000"/>
              <a:t>World output increases.</a:t>
            </a:r>
          </a:p>
          <a:p>
            <a:pPr marL="609600" indent="-609600" eaLnBrk="1" hangingPunct="1">
              <a:spcBef>
                <a:spcPct val="50000"/>
              </a:spcBef>
              <a:buFont typeface="Times" panose="02020603050405020304" pitchFamily="18" charset="0"/>
              <a:buAutoNum type="arabicPeriod" startAt="7"/>
            </a:pPr>
            <a:r>
              <a:rPr lang="en-US" altLang="zh-CN" sz="2400"/>
              <a:t>Real wages across countries are far from equal due to differences in technology and due to immigration barriers.</a:t>
            </a:r>
          </a:p>
        </p:txBody>
      </p:sp>
    </p:spTree>
  </p:cSld>
  <p:clrMapOvr>
    <a:masterClrMapping/>
  </p:clrMapOvr>
  <p:transition spd="med">
    <p:pull dir="rd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155E96E8-AE30-4439-89AA-D989FCA67386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4800600" y="457200"/>
            <a:ext cx="4343400" cy="1143000"/>
          </a:xfrm>
        </p:spPr>
        <p:txBody>
          <a:bodyPr/>
          <a:lstStyle/>
          <a:p>
            <a:pPr algn="ctr" eaLnBrk="1" hangingPunct="1"/>
            <a:r>
              <a:rPr lang="en-US" altLang="zh-CN" sz="2800"/>
              <a:t>Chapter 4	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C534D695-75EE-4D71-86F8-F12F92F3630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800600" y="2057400"/>
            <a:ext cx="4343400" cy="2133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US" altLang="zh-CN" b="1"/>
              <a:t>Appendix:</a:t>
            </a:r>
          </a:p>
          <a:p>
            <a:pPr marL="0" indent="0" algn="ctr" eaLnBrk="1" hangingPunct="1">
              <a:buFontTx/>
              <a:buNone/>
            </a:pPr>
            <a:r>
              <a:rPr lang="en-US" altLang="zh-CN" b="1"/>
              <a:t>Further Details on Specific Factors </a:t>
            </a:r>
            <a:br>
              <a:rPr lang="en-US" altLang="zh-CN" b="1"/>
            </a:b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BDC544F7-AFB4-4704-8E6B-0DC535D5F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zh-CN" sz="2800"/>
              <a:t>Fig. 4A-1: Showing that Output Is Equal to the Area under the Marginal Product Curve</a:t>
            </a:r>
            <a:endParaRPr lang="en-US" altLang="zh-CN" sz="2800">
              <a:solidFill>
                <a:srgbClr val="336699"/>
              </a:solidFill>
            </a:endParaRPr>
          </a:p>
        </p:txBody>
      </p:sp>
      <p:pic>
        <p:nvPicPr>
          <p:cNvPr id="101379" name="Picture 2" descr="fig04App_01.gif">
            <a:extLst>
              <a:ext uri="{FF2B5EF4-FFF2-40B4-BE49-F238E27FC236}">
                <a16:creationId xmlns:a16="http://schemas.microsoft.com/office/drawing/2014/main" id="{DD4F56B4-6C76-4B34-8EFF-1AAFFC64A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447800"/>
            <a:ext cx="43688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74A80602-1DA4-4D6A-AFC6-893E9E664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4A-2: The Distribution of Income within the Cloth Sector</a:t>
            </a:r>
            <a:endParaRPr lang="en-US" altLang="zh-CN">
              <a:solidFill>
                <a:srgbClr val="336699"/>
              </a:solidFill>
            </a:endParaRPr>
          </a:p>
        </p:txBody>
      </p:sp>
      <p:pic>
        <p:nvPicPr>
          <p:cNvPr id="102403" name="Picture 2" descr="fig04App_02.gif">
            <a:extLst>
              <a:ext uri="{FF2B5EF4-FFF2-40B4-BE49-F238E27FC236}">
                <a16:creationId xmlns:a16="http://schemas.microsoft.com/office/drawing/2014/main" id="{2422321A-EB35-4CC6-B00B-33AEEE0298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95400"/>
            <a:ext cx="4799013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ADEAB900-1E62-4A5B-B22C-414EA4296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4A-3: A Rise in </a:t>
            </a:r>
            <a:r>
              <a:rPr lang="en-US" altLang="zh-CN" i="1"/>
              <a:t>P</a:t>
            </a:r>
            <a:r>
              <a:rPr lang="en-US" altLang="zh-CN" i="1" baseline="-25000"/>
              <a:t>C</a:t>
            </a:r>
            <a:r>
              <a:rPr lang="en-US" altLang="zh-CN"/>
              <a:t> Benefits the Owners of Capital</a:t>
            </a:r>
            <a:endParaRPr lang="en-US" altLang="zh-CN">
              <a:solidFill>
                <a:srgbClr val="336699"/>
              </a:solidFill>
            </a:endParaRPr>
          </a:p>
        </p:txBody>
      </p:sp>
      <p:pic>
        <p:nvPicPr>
          <p:cNvPr id="103427" name="Picture 2" descr="fig04App_03.gif">
            <a:extLst>
              <a:ext uri="{FF2B5EF4-FFF2-40B4-BE49-F238E27FC236}">
                <a16:creationId xmlns:a16="http://schemas.microsoft.com/office/drawing/2014/main" id="{8159CE02-8A90-4D4D-A78E-7F2ABD690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47800"/>
            <a:ext cx="44958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FAE8CA5-D389-4F48-9F64-07D780088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Fig. 4A-4: A Rise in </a:t>
            </a:r>
            <a:r>
              <a:rPr lang="en-US" altLang="zh-CN" i="1"/>
              <a:t>P</a:t>
            </a:r>
            <a:r>
              <a:rPr lang="en-US" altLang="zh-CN" i="1" baseline="-25000"/>
              <a:t>C</a:t>
            </a:r>
            <a:r>
              <a:rPr lang="en-US" altLang="zh-CN"/>
              <a:t> Hurts Landowners</a:t>
            </a:r>
            <a:endParaRPr lang="en-US" altLang="zh-CN">
              <a:solidFill>
                <a:srgbClr val="336699"/>
              </a:solidFill>
            </a:endParaRPr>
          </a:p>
        </p:txBody>
      </p:sp>
      <p:pic>
        <p:nvPicPr>
          <p:cNvPr id="104451" name="Picture 3" descr="fig04App_04.gif">
            <a:extLst>
              <a:ext uri="{FF2B5EF4-FFF2-40B4-BE49-F238E27FC236}">
                <a16:creationId xmlns:a16="http://schemas.microsoft.com/office/drawing/2014/main" id="{FE3E843D-2BE3-44AE-9A4E-2B091958D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472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>
            <a:extLst>
              <a:ext uri="{FF2B5EF4-FFF2-40B4-BE49-F238E27FC236}">
                <a16:creationId xmlns:a16="http://schemas.microsoft.com/office/drawing/2014/main" id="{4C6C058C-4F8B-466E-B64B-471ACC99D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The Specific Factors Model (cont.)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45086D8-4D66-42A3-AAAB-DA46A5C4FA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96988"/>
            <a:ext cx="8382000" cy="4570412"/>
          </a:xfrm>
        </p:spPr>
        <p:txBody>
          <a:bodyPr tIns="91440" bIns="91440"/>
          <a:lstStyle/>
          <a:p>
            <a:pPr eaLnBrk="1" hangingPunct="1">
              <a:spcBef>
                <a:spcPct val="40000"/>
              </a:spcBef>
            </a:pPr>
            <a:r>
              <a:rPr lang="en-US" altLang="zh-CN"/>
              <a:t>The production function for food gives the quantity of food that can be produced given any input of land and labor:</a:t>
            </a:r>
            <a:r>
              <a:rPr lang="en-US" altLang="zh-CN" sz="2600"/>
              <a:t>	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600"/>
              <a:t/>
            </a:r>
            <a:br>
              <a:rPr lang="en-US" altLang="zh-CN" sz="2600"/>
            </a:br>
            <a:r>
              <a:rPr lang="en-US" altLang="zh-CN" sz="2600" i="1"/>
              <a:t>Q</a:t>
            </a:r>
            <a:r>
              <a:rPr lang="en-US" altLang="zh-CN" sz="2600" i="1" baseline="-25000"/>
              <a:t>F</a:t>
            </a:r>
            <a:r>
              <a:rPr lang="en-US" altLang="zh-CN" sz="2600"/>
              <a:t> = </a:t>
            </a:r>
            <a:r>
              <a:rPr lang="en-US" altLang="zh-CN" sz="2600" i="1"/>
              <a:t>Q</a:t>
            </a:r>
            <a:r>
              <a:rPr lang="en-US" altLang="zh-CN" sz="2600" i="1" baseline="-25000"/>
              <a:t>F </a:t>
            </a:r>
            <a:r>
              <a:rPr lang="en-US" altLang="zh-CN" sz="2600"/>
              <a:t>(</a:t>
            </a:r>
            <a:r>
              <a:rPr lang="en-US" altLang="zh-CN" sz="2600" i="1"/>
              <a:t>T</a:t>
            </a:r>
            <a:r>
              <a:rPr lang="en-US" altLang="zh-CN" sz="2600"/>
              <a:t>, </a:t>
            </a:r>
            <a:r>
              <a:rPr lang="en-US" altLang="zh-CN" sz="2600" i="1"/>
              <a:t>L</a:t>
            </a:r>
            <a:r>
              <a:rPr lang="en-US" altLang="zh-CN" sz="2600" i="1" baseline="-25000"/>
              <a:t>F</a:t>
            </a:r>
            <a:r>
              <a:rPr lang="en-US" altLang="zh-CN" sz="2600"/>
              <a:t>) 				(4-2)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endParaRPr lang="en-US" altLang="zh-CN" sz="2600"/>
          </a:p>
          <a:p>
            <a:pPr lvl="1" eaLnBrk="1" hangingPunct="1">
              <a:spcBef>
                <a:spcPct val="40000"/>
              </a:spcBef>
            </a:pPr>
            <a:r>
              <a:rPr lang="en-US" altLang="zh-CN" i="1"/>
              <a:t>Q</a:t>
            </a:r>
            <a:r>
              <a:rPr lang="en-US" altLang="zh-CN" i="1" baseline="-25000"/>
              <a:t>F</a:t>
            </a:r>
            <a:r>
              <a:rPr lang="en-US" altLang="zh-CN"/>
              <a:t> is the output of food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i="1"/>
              <a:t>T</a:t>
            </a:r>
            <a:r>
              <a:rPr lang="en-US" altLang="zh-CN"/>
              <a:t> is the supply of land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zh-CN" i="1"/>
              <a:t>L</a:t>
            </a:r>
            <a:r>
              <a:rPr lang="en-US" altLang="zh-CN" i="1" baseline="-25000"/>
              <a:t>F</a:t>
            </a:r>
            <a:r>
              <a:rPr lang="en-US" altLang="zh-CN"/>
              <a:t> is the labor force employed in food</a:t>
            </a:r>
          </a:p>
        </p:txBody>
      </p:sp>
    </p:spTree>
  </p:cSld>
  <p:clrMapOvr>
    <a:masterClrMapping/>
  </p:clrMapOvr>
  <p:transition spd="med">
    <p:pull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9">
            <a:extLst>
              <a:ext uri="{FF2B5EF4-FFF2-40B4-BE49-F238E27FC236}">
                <a16:creationId xmlns:a16="http://schemas.microsoft.com/office/drawing/2014/main" id="{763E729A-B25C-4F46-B92D-0BFB38F5F9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Production Possibilities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F6F93532-641E-495A-9D3D-F9C62682E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does the economy</a:t>
            </a:r>
            <a:r>
              <a:rPr lang="ja-JP" altLang="en-US"/>
              <a:t>’</a:t>
            </a:r>
            <a:r>
              <a:rPr lang="en-US" altLang="ja-JP"/>
              <a:t>s mix of output change as labor is shifted from one sector to the other?</a:t>
            </a:r>
          </a:p>
          <a:p>
            <a:pPr eaLnBrk="1" hangingPunct="1"/>
            <a:r>
              <a:rPr lang="en-US" altLang="zh-CN"/>
              <a:t>When labor moves from food to cloth, food production falls while output of cloth rises.</a:t>
            </a:r>
          </a:p>
          <a:p>
            <a:pPr eaLnBrk="1" hangingPunct="1"/>
            <a:r>
              <a:rPr lang="en-US" altLang="zh-CN"/>
              <a:t>Figure 4-1 illustrates the production function for cloth.</a:t>
            </a:r>
          </a:p>
        </p:txBody>
      </p:sp>
    </p:spTree>
  </p:cSld>
  <p:clrMapOvr>
    <a:masterClrMapping/>
  </p:clrMapOvr>
  <p:transition spd="med">
    <p:pull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9">
            <a:extLst>
              <a:ext uri="{FF2B5EF4-FFF2-40B4-BE49-F238E27FC236}">
                <a16:creationId xmlns:a16="http://schemas.microsoft.com/office/drawing/2014/main" id="{B436C103-B381-4D41-8AEF-89461F9F20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Fig. 4-1: The Production Function for Cloth</a:t>
            </a:r>
            <a:endParaRPr lang="en-US" altLang="zh-CN">
              <a:solidFill>
                <a:srgbClr val="336699"/>
              </a:solidFill>
            </a:endParaRPr>
          </a:p>
        </p:txBody>
      </p:sp>
      <p:sp>
        <p:nvSpPr>
          <p:cNvPr id="43020" name="Rectangle 12">
            <a:extLst>
              <a:ext uri="{FF2B5EF4-FFF2-40B4-BE49-F238E27FC236}">
                <a16:creationId xmlns:a16="http://schemas.microsoft.com/office/drawing/2014/main" id="{A76C7E64-571C-4005-87A7-4303D0C9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Verdana" panose="020B0604030504040204" pitchFamily="34" charset="0"/>
                <a:ea typeface="ヒラギノ角ゴ Pro W3" pitchFamily="-1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400">
              <a:solidFill>
                <a:srgbClr val="336699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pic>
        <p:nvPicPr>
          <p:cNvPr id="20484" name="Picture 4" descr="fig04_01.gif">
            <a:extLst>
              <a:ext uri="{FF2B5EF4-FFF2-40B4-BE49-F238E27FC236}">
                <a16:creationId xmlns:a16="http://schemas.microsoft.com/office/drawing/2014/main" id="{C56A9E58-3C8E-446A-82FB-303DC7D8E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43000"/>
            <a:ext cx="5429250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0" grpId="0" autoUpdateAnimBg="0"/>
    </p:bldLst>
  </p:timing>
</p:sld>
</file>

<file path=ppt/theme/theme1.xml><?xml version="1.0" encoding="utf-8"?>
<a:theme xmlns:a="http://schemas.openxmlformats.org/drawingml/2006/main" name="Krugman10e_template">
  <a:themeElements>
    <a:clrScheme name="Pearson_PowerPoint_Template_Bekaer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arson_PowerPoint_Template_Bekae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earson_PowerPoint_Template_Bekaer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owerPoint_Template_Bekaer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arson_PowerPoint_Template_Bekaer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Krugman10e_template.potx</Template>
  <TotalTime>3605</TotalTime>
  <Words>3037</Words>
  <Application>Microsoft Office PowerPoint</Application>
  <PresentationFormat>全屏显示(4:3)</PresentationFormat>
  <Paragraphs>293</Paragraphs>
  <Slides>66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66</vt:i4>
      </vt:variant>
    </vt:vector>
  </HeadingPairs>
  <TitlesOfParts>
    <vt:vector size="75" baseType="lpstr">
      <vt:lpstr>Adobe Jenson Italic</vt:lpstr>
      <vt:lpstr>ＭＳ Ｐゴシック</vt:lpstr>
      <vt:lpstr>ヒラギノ角ゴ Pro W3</vt:lpstr>
      <vt:lpstr>Arial</vt:lpstr>
      <vt:lpstr>Franklin Gothic Book</vt:lpstr>
      <vt:lpstr>Times</vt:lpstr>
      <vt:lpstr>Times New Roman</vt:lpstr>
      <vt:lpstr>Verdana</vt:lpstr>
      <vt:lpstr>Krugman10e_template</vt:lpstr>
      <vt:lpstr>Chapter 4</vt:lpstr>
      <vt:lpstr>Chapter Organization</vt:lpstr>
      <vt:lpstr>Introduction</vt:lpstr>
      <vt:lpstr>The Specific Factors Model</vt:lpstr>
      <vt:lpstr>The Specific Factors Model (cont.)</vt:lpstr>
      <vt:lpstr>The Specific Factors Model (cont.)</vt:lpstr>
      <vt:lpstr>The Specific Factors Model (cont.)</vt:lpstr>
      <vt:lpstr>Production Possibilities</vt:lpstr>
      <vt:lpstr>Fig. 4-1: The Production Function for Cloth</vt:lpstr>
      <vt:lpstr>Production Possibilities (cont.)</vt:lpstr>
      <vt:lpstr>Fig. 4-2: The Marginal Product of Labor</vt:lpstr>
      <vt:lpstr>Production Possibilities (cont.)</vt:lpstr>
      <vt:lpstr>Production Possibilities (cont.)</vt:lpstr>
      <vt:lpstr>Fig. 4-3: The Production Possibility Frontier in the Specific Factors Model</vt:lpstr>
      <vt:lpstr>Production Possibilities (cont.)</vt:lpstr>
      <vt:lpstr>Production Possibilities (cont.)</vt:lpstr>
      <vt:lpstr>Prices, Wages, and Labor Allocation</vt:lpstr>
      <vt:lpstr>Prices, Wages, and Labor Allocation (cont.)</vt:lpstr>
      <vt:lpstr>Prices, Wages, and Labor Allocation (cont.)</vt:lpstr>
      <vt:lpstr>Prices, Wages, and Labor Allocation (cont.)</vt:lpstr>
      <vt:lpstr>Fig. 4-4: The Allocation of Labor</vt:lpstr>
      <vt:lpstr>Prices, Wages, and Labor Allocation (cont.)</vt:lpstr>
      <vt:lpstr>Fig. 4-5: Production in the Specific Factors Model</vt:lpstr>
      <vt:lpstr>Prices, Wages, and Labor Allocation (cont.)</vt:lpstr>
      <vt:lpstr>Prices, Wages, and Labor Allocation (cont.)</vt:lpstr>
      <vt:lpstr>Fig. 4-6: An Equal-Proportional Increase in the Prices of Cloth and Food</vt:lpstr>
      <vt:lpstr>Prices, Wages, and Labor Allocation (cont.)</vt:lpstr>
      <vt:lpstr>Fig. 4-7: A Rise in the Price of Cloth</vt:lpstr>
      <vt:lpstr>Fig. 4-8: The Response of Output to a Change in the Relative Price of Cloth</vt:lpstr>
      <vt:lpstr>Fig. 4-9: Determination of Relative Prices </vt:lpstr>
      <vt:lpstr>Prices, Wages, and Labor Allocation (cont.)</vt:lpstr>
      <vt:lpstr>Prices, Wages, and Labor Allocation (cont.)</vt:lpstr>
      <vt:lpstr>PowerPoint 演示文稿</vt:lpstr>
      <vt:lpstr>Fig. 4-10: Trade and Relative Prices</vt:lpstr>
      <vt:lpstr>International Trade in the Specific Factors Model (cont.)</vt:lpstr>
      <vt:lpstr>International Trade in the Specific Factors Model (cont.)</vt:lpstr>
      <vt:lpstr>Fig. 4-11: Budget Constraint for a Trading Economy and Gains from Trade</vt:lpstr>
      <vt:lpstr>Income Distribution and Trade Politics</vt:lpstr>
      <vt:lpstr>Income Distribution and Trade Politics (cont.)</vt:lpstr>
      <vt:lpstr>Income Distribution and Trade Politics (cont.)</vt:lpstr>
      <vt:lpstr>Income Distribution and Trade Politics (cont.)</vt:lpstr>
      <vt:lpstr>Trade and Unemployment</vt:lpstr>
      <vt:lpstr>Trade and Unemployment (cont.)</vt:lpstr>
      <vt:lpstr>Fig. 4-12: Unemployment and Import Penetration in the United States</vt:lpstr>
      <vt:lpstr>International Labor Mobility</vt:lpstr>
      <vt:lpstr>International Labor Mobility (cont.)</vt:lpstr>
      <vt:lpstr>International Labor Mobility (cont.)</vt:lpstr>
      <vt:lpstr>International Labor Mobility (cont.)</vt:lpstr>
      <vt:lpstr>Fig. 4-13: Causes and Effects of International Labor Mobility</vt:lpstr>
      <vt:lpstr>International Labor Mobility (cont.)</vt:lpstr>
      <vt:lpstr>International Labor Mobility (cont.)</vt:lpstr>
      <vt:lpstr>International Labor Mobility (cont.)</vt:lpstr>
      <vt:lpstr>Table 4-1</vt:lpstr>
      <vt:lpstr>International Labor Mobility (cont.)</vt:lpstr>
      <vt:lpstr>Fig. 4-14: Foreign-Born Population as a Percentage of the U.S. Population</vt:lpstr>
      <vt:lpstr>Immigration and the U.S. Economy</vt:lpstr>
      <vt:lpstr>Fig. 4-15: Foreign-Born and Total U.S. Population Over 25 Years Old by Educational Attainment</vt:lpstr>
      <vt:lpstr>Summary</vt:lpstr>
      <vt:lpstr>Summary (cont.)</vt:lpstr>
      <vt:lpstr>Summary (cont.)</vt:lpstr>
      <vt:lpstr>Summary (cont.)</vt:lpstr>
      <vt:lpstr>Chapter 4 </vt:lpstr>
      <vt:lpstr>Fig. 4A-1: Showing that Output Is Equal to the Area under the Marginal Product Curve</vt:lpstr>
      <vt:lpstr>Fig. 4A-2: The Distribution of Income within the Cloth Sector</vt:lpstr>
      <vt:lpstr>Fig. 4A-3: A Rise in PC Benefits the Owners of Capital</vt:lpstr>
      <vt:lpstr>Fig. 4A-4: A Rise in PC Hurts Landowners</vt:lpstr>
    </vt:vector>
  </TitlesOfParts>
  <Manager/>
  <Company>Copyright ©2015 Pearson Education, Inc. All rights reserved.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subject>Specific Factors and Income Distribution</dc:subject>
  <dc:creator>Krugman/Obstfeld/Melitz </dc:creator>
  <cp:keywords/>
  <dc:description/>
  <cp:lastModifiedBy>Fang Jing</cp:lastModifiedBy>
  <cp:revision>254</cp:revision>
  <dcterms:created xsi:type="dcterms:W3CDTF">2014-03-08T16:06:44Z</dcterms:created>
  <dcterms:modified xsi:type="dcterms:W3CDTF">2018-09-17T03:50:33Z</dcterms:modified>
  <cp:category/>
</cp:coreProperties>
</file>